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3" r:id="rId5"/>
    <p:sldId id="261" r:id="rId6"/>
    <p:sldId id="262" r:id="rId7"/>
    <p:sldId id="259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dea 3" id="{063BF008-ACCF-412E-88C6-FC441AAE327D}">
          <p14:sldIdLst>
            <p14:sldId id="265"/>
            <p14:sldId id="266"/>
            <p14:sldId id="267"/>
          </p14:sldIdLst>
        </p14:section>
        <p14:section name="Idea 1" id="{8AEE07EF-0657-4508-B71F-F4100B00CE41}">
          <p14:sldIdLst>
            <p14:sldId id="263"/>
            <p14:sldId id="261"/>
            <p14:sldId id="262"/>
          </p14:sldIdLst>
        </p14:section>
        <p14:section name="Idea 2" id="{6DA00081-D174-4B9D-A612-81B097C7898A}">
          <p14:sldIdLst>
            <p14:sldId id="259"/>
            <p14:sldId id="264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CAF3-6F00-48F6-92FF-76C4F7D408D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03BD-89B9-4F0A-901C-6A1F70AB5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0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CAF3-6F00-48F6-92FF-76C4F7D408D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03BD-89B9-4F0A-901C-6A1F70AB5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9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CAF3-6F00-48F6-92FF-76C4F7D408D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03BD-89B9-4F0A-901C-6A1F70AB5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1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CAF3-6F00-48F6-92FF-76C4F7D408D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03BD-89B9-4F0A-901C-6A1F70AB5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0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CAF3-6F00-48F6-92FF-76C4F7D408D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03BD-89B9-4F0A-901C-6A1F70AB5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6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CAF3-6F00-48F6-92FF-76C4F7D408D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03BD-89B9-4F0A-901C-6A1F70AB5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2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CAF3-6F00-48F6-92FF-76C4F7D408D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03BD-89B9-4F0A-901C-6A1F70AB5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3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CAF3-6F00-48F6-92FF-76C4F7D408D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03BD-89B9-4F0A-901C-6A1F70AB5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5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CAF3-6F00-48F6-92FF-76C4F7D408D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03BD-89B9-4F0A-901C-6A1F70AB5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8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CAF3-6F00-48F6-92FF-76C4F7D408D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03BD-89B9-4F0A-901C-6A1F70AB5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2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CAF3-6F00-48F6-92FF-76C4F7D408D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03BD-89B9-4F0A-901C-6A1F70AB5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3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9CAF3-6F00-48F6-92FF-76C4F7D408D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703BD-89B9-4F0A-901C-6A1F70AB5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5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cfpb/us-consumer-finance-complain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wendykan/lending-club-loan-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hugodarwood/epirecip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Consumer Finance Complaints</a:t>
            </a:r>
            <a:br>
              <a:rPr lang="en-US" dirty="0"/>
            </a:br>
            <a:r>
              <a:rPr lang="en-US" sz="3200" dirty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Financial products are known to lack transparency. By analyzing a dataset on recent financial complaints and gathering insights on where the complaints are coming from, these insights may help consumer be better prepared</a:t>
            </a:r>
          </a:p>
          <a:p>
            <a:r>
              <a:rPr lang="en-US" dirty="0"/>
              <a:t>Complaints are an indication of market failure and an opportunity to address and improve the existing products </a:t>
            </a:r>
          </a:p>
          <a:p>
            <a:r>
              <a:rPr lang="en-US" dirty="0"/>
              <a:t>Consumers can see where most of the complaints are and this will allow them to navigate away from the business and products that have the most number of complaints</a:t>
            </a:r>
          </a:p>
          <a:p>
            <a:r>
              <a:rPr lang="en-US" dirty="0"/>
              <a:t>Aggregating complaints will allow Banks to see where their competition are and how they are performing relative to the market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4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 Consumer Finance Complaints</a:t>
            </a:r>
            <a:br>
              <a:rPr lang="en-US" dirty="0"/>
            </a:br>
            <a:r>
              <a:rPr lang="en-US" sz="3600" dirty="0"/>
              <a:t>The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https://www.kaggle.com/cfpb/us-consumer-finance-complaints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32653"/>
            <a:ext cx="4303781" cy="420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1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Consumer Finance Complaints</a:t>
            </a:r>
            <a:br>
              <a:rPr lang="en-US" dirty="0"/>
            </a:br>
            <a:r>
              <a:rPr lang="en-US" sz="3200" dirty="0"/>
              <a:t>The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Certain companies will have a majority of complaints</a:t>
            </a:r>
          </a:p>
          <a:p>
            <a:r>
              <a:rPr lang="en-US" dirty="0"/>
              <a:t>There will be cluster around certain categories of complaints/products </a:t>
            </a:r>
          </a:p>
          <a:p>
            <a:pPr lvl="1"/>
            <a:r>
              <a:rPr lang="en-US" dirty="0"/>
              <a:t>Ex. A few categories types will gather the majority of complaints from x number of companies</a:t>
            </a:r>
          </a:p>
          <a:p>
            <a:r>
              <a:rPr lang="en-US" dirty="0"/>
              <a:t>Mortgages will have a highest # of complaints amongst all the financial products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3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Lending Club Loan Data</a:t>
            </a:r>
            <a:br>
              <a:rPr lang="en-US" dirty="0"/>
            </a:br>
            <a:r>
              <a:rPr lang="en-US" sz="3200" dirty="0"/>
              <a:t>The Problem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all credit and loan products, there is a risk of default</a:t>
            </a:r>
          </a:p>
          <a:p>
            <a:r>
              <a:rPr lang="en-US" dirty="0"/>
              <a:t>With Lending Club, this information will be of interest both to the company as well as the peers that are funding the loans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2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Lending Club Loan Data</a:t>
            </a:r>
            <a:br>
              <a:rPr lang="en-US" dirty="0"/>
            </a:br>
            <a:r>
              <a:rPr lang="en-US" sz="3600" dirty="0"/>
              <a:t>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>
                <a:hlinkClick r:id="rId2"/>
              </a:rPr>
              <a:t>https://www.kaggle.com/wendykan/lending-club-loan-data</a:t>
            </a:r>
            <a:endParaRPr lang="en-US" dirty="0"/>
          </a:p>
          <a:p>
            <a:pPr fontAlgn="base"/>
            <a:r>
              <a:rPr lang="en-US" dirty="0"/>
              <a:t>Columns = [index, id, member_id, loan_amnt, funded_amnt, funded_amnt_inv, term, int_rate, installment, grade, </a:t>
            </a:r>
            <a:r>
              <a:rPr lang="en-US" dirty="0" err="1"/>
              <a:t>sub_grade</a:t>
            </a:r>
            <a:r>
              <a:rPr lang="en-US" dirty="0"/>
              <a:t>, </a:t>
            </a:r>
            <a:r>
              <a:rPr lang="en-US" dirty="0" err="1"/>
              <a:t>emp_title</a:t>
            </a:r>
            <a:r>
              <a:rPr lang="en-US" dirty="0"/>
              <a:t>, </a:t>
            </a:r>
            <a:r>
              <a:rPr lang="en-US" dirty="0" err="1"/>
              <a:t>emp_length</a:t>
            </a:r>
            <a:r>
              <a:rPr lang="en-US" dirty="0"/>
              <a:t>, </a:t>
            </a:r>
            <a:r>
              <a:rPr lang="en-US" dirty="0" err="1"/>
              <a:t>home_ownership</a:t>
            </a:r>
            <a:r>
              <a:rPr lang="en-US" dirty="0"/>
              <a:t>, </a:t>
            </a:r>
            <a:r>
              <a:rPr lang="en-US" dirty="0" err="1"/>
              <a:t>annual_inc</a:t>
            </a:r>
            <a:r>
              <a:rPr lang="en-US" dirty="0"/>
              <a:t>, </a:t>
            </a:r>
            <a:r>
              <a:rPr lang="en-US" dirty="0" err="1"/>
              <a:t>verification_status</a:t>
            </a:r>
            <a:r>
              <a:rPr lang="en-US" dirty="0"/>
              <a:t>, </a:t>
            </a:r>
            <a:r>
              <a:rPr lang="en-US" dirty="0" err="1"/>
              <a:t>issue_d</a:t>
            </a:r>
            <a:r>
              <a:rPr lang="en-US" dirty="0"/>
              <a:t>, </a:t>
            </a:r>
            <a:r>
              <a:rPr lang="en-US" dirty="0" err="1"/>
              <a:t>loan_status</a:t>
            </a:r>
            <a:r>
              <a:rPr lang="en-US" dirty="0"/>
              <a:t>, </a:t>
            </a:r>
            <a:r>
              <a:rPr lang="en-US" dirty="0" err="1"/>
              <a:t>pymnt_plan</a:t>
            </a:r>
            <a:r>
              <a:rPr lang="en-US" dirty="0"/>
              <a:t>,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desc</a:t>
            </a:r>
            <a:r>
              <a:rPr lang="en-US" dirty="0"/>
              <a:t>, purpose, title, </a:t>
            </a:r>
            <a:r>
              <a:rPr lang="en-US" dirty="0" err="1"/>
              <a:t>zip_code</a:t>
            </a:r>
            <a:r>
              <a:rPr lang="en-US" dirty="0"/>
              <a:t>, </a:t>
            </a:r>
            <a:r>
              <a:rPr lang="en-US" dirty="0" err="1"/>
              <a:t>addr_state</a:t>
            </a:r>
            <a:r>
              <a:rPr lang="en-US" dirty="0"/>
              <a:t>, </a:t>
            </a:r>
            <a:r>
              <a:rPr lang="en-US" dirty="0" err="1"/>
              <a:t>dti</a:t>
            </a:r>
            <a:r>
              <a:rPr lang="en-US" dirty="0"/>
              <a:t>, delinq_2yrs, </a:t>
            </a:r>
            <a:r>
              <a:rPr lang="en-US" dirty="0" err="1"/>
              <a:t>earliest_cr_line</a:t>
            </a:r>
            <a:r>
              <a:rPr lang="en-US" dirty="0"/>
              <a:t>, inq_last_6mths, </a:t>
            </a:r>
            <a:r>
              <a:rPr lang="en-US" dirty="0" err="1"/>
              <a:t>mths_since_last_delinq</a:t>
            </a:r>
            <a:r>
              <a:rPr lang="en-US" dirty="0"/>
              <a:t>, </a:t>
            </a:r>
            <a:r>
              <a:rPr lang="en-US" dirty="0" err="1"/>
              <a:t>mths_since_last_record</a:t>
            </a:r>
            <a:r>
              <a:rPr lang="en-US" dirty="0"/>
              <a:t>, </a:t>
            </a:r>
            <a:r>
              <a:rPr lang="en-US" dirty="0" err="1"/>
              <a:t>open_acc</a:t>
            </a:r>
            <a:r>
              <a:rPr lang="en-US" dirty="0"/>
              <a:t>, </a:t>
            </a:r>
            <a:r>
              <a:rPr lang="en-US" dirty="0" err="1"/>
              <a:t>pub_rec</a:t>
            </a:r>
            <a:r>
              <a:rPr lang="en-US" dirty="0"/>
              <a:t>, </a:t>
            </a:r>
            <a:r>
              <a:rPr lang="en-US" dirty="0" err="1"/>
              <a:t>revol_bal</a:t>
            </a:r>
            <a:r>
              <a:rPr lang="en-US" dirty="0"/>
              <a:t>, </a:t>
            </a:r>
            <a:r>
              <a:rPr lang="en-US" dirty="0" err="1"/>
              <a:t>revol_util</a:t>
            </a:r>
            <a:r>
              <a:rPr lang="en-US" dirty="0"/>
              <a:t>, </a:t>
            </a:r>
            <a:r>
              <a:rPr lang="en-US" dirty="0" err="1"/>
              <a:t>total_acc</a:t>
            </a:r>
            <a:r>
              <a:rPr lang="en-US" dirty="0"/>
              <a:t>, </a:t>
            </a:r>
            <a:r>
              <a:rPr lang="en-US" dirty="0" err="1"/>
              <a:t>initial_list_status</a:t>
            </a:r>
            <a:r>
              <a:rPr lang="en-US" dirty="0"/>
              <a:t>, </a:t>
            </a:r>
            <a:r>
              <a:rPr lang="en-US" dirty="0" err="1"/>
              <a:t>out_prncp</a:t>
            </a:r>
            <a:r>
              <a:rPr lang="en-US" dirty="0"/>
              <a:t>, </a:t>
            </a:r>
            <a:r>
              <a:rPr lang="en-US" dirty="0" err="1"/>
              <a:t>out_prncp_inv</a:t>
            </a:r>
            <a:r>
              <a:rPr lang="en-US" dirty="0"/>
              <a:t>, </a:t>
            </a:r>
            <a:r>
              <a:rPr lang="en-US" dirty="0" err="1"/>
              <a:t>total_pymnt</a:t>
            </a:r>
            <a:r>
              <a:rPr lang="en-US" dirty="0"/>
              <a:t>, </a:t>
            </a:r>
            <a:r>
              <a:rPr lang="en-US" dirty="0" err="1"/>
              <a:t>total_pymnt_inv</a:t>
            </a:r>
            <a:r>
              <a:rPr lang="en-US" dirty="0"/>
              <a:t>, </a:t>
            </a:r>
            <a:r>
              <a:rPr lang="en-US" dirty="0" err="1"/>
              <a:t>total_rec_prncp</a:t>
            </a:r>
            <a:r>
              <a:rPr lang="en-US" dirty="0"/>
              <a:t>, </a:t>
            </a:r>
            <a:r>
              <a:rPr lang="en-US" dirty="0" err="1"/>
              <a:t>total_rec_int</a:t>
            </a:r>
            <a:r>
              <a:rPr lang="en-US" dirty="0"/>
              <a:t>, </a:t>
            </a:r>
            <a:r>
              <a:rPr lang="en-US" dirty="0" err="1"/>
              <a:t>total_rec_late_fee</a:t>
            </a:r>
            <a:r>
              <a:rPr lang="en-US" dirty="0"/>
              <a:t>, recoveries, </a:t>
            </a:r>
            <a:r>
              <a:rPr lang="en-US" dirty="0" err="1"/>
              <a:t>collection_recovery_fee</a:t>
            </a:r>
            <a:r>
              <a:rPr lang="en-US" dirty="0"/>
              <a:t>, </a:t>
            </a:r>
            <a:r>
              <a:rPr lang="en-US" dirty="0" err="1"/>
              <a:t>last_pymnt_d</a:t>
            </a:r>
            <a:r>
              <a:rPr lang="en-US" dirty="0"/>
              <a:t>, </a:t>
            </a:r>
            <a:r>
              <a:rPr lang="en-US" dirty="0" err="1"/>
              <a:t>last_pymnt_amnt</a:t>
            </a:r>
            <a:r>
              <a:rPr lang="en-US" dirty="0"/>
              <a:t>, </a:t>
            </a:r>
            <a:r>
              <a:rPr lang="en-US" dirty="0" err="1"/>
              <a:t>next_pymnt_d</a:t>
            </a:r>
            <a:r>
              <a:rPr lang="en-US" dirty="0"/>
              <a:t>, </a:t>
            </a:r>
            <a:r>
              <a:rPr lang="en-US" dirty="0" err="1"/>
              <a:t>last_credit_pull_d</a:t>
            </a:r>
            <a:r>
              <a:rPr lang="en-US" dirty="0"/>
              <a:t>, collections_12_mths_ex_med, </a:t>
            </a:r>
            <a:r>
              <a:rPr lang="en-US" dirty="0" err="1"/>
              <a:t>mths_since_last_major_derog</a:t>
            </a:r>
            <a:r>
              <a:rPr lang="en-US" dirty="0"/>
              <a:t>, </a:t>
            </a:r>
            <a:r>
              <a:rPr lang="en-US" dirty="0" err="1"/>
              <a:t>policy_code</a:t>
            </a:r>
            <a:r>
              <a:rPr lang="en-US" dirty="0"/>
              <a:t>, </a:t>
            </a:r>
            <a:r>
              <a:rPr lang="en-US" dirty="0" err="1"/>
              <a:t>application_type</a:t>
            </a:r>
            <a:r>
              <a:rPr lang="en-US" dirty="0"/>
              <a:t>, </a:t>
            </a:r>
            <a:r>
              <a:rPr lang="en-US" dirty="0" err="1"/>
              <a:t>annual_inc_joint</a:t>
            </a:r>
            <a:r>
              <a:rPr lang="en-US" dirty="0"/>
              <a:t>, </a:t>
            </a:r>
            <a:r>
              <a:rPr lang="en-US" dirty="0" err="1"/>
              <a:t>dti_joint</a:t>
            </a:r>
            <a:r>
              <a:rPr lang="en-US" dirty="0"/>
              <a:t>, </a:t>
            </a:r>
            <a:r>
              <a:rPr lang="en-US" dirty="0" err="1"/>
              <a:t>verification_status_joint</a:t>
            </a:r>
            <a:r>
              <a:rPr lang="en-US" dirty="0"/>
              <a:t>, </a:t>
            </a:r>
            <a:r>
              <a:rPr lang="en-US" dirty="0" err="1"/>
              <a:t>acc_now_delinq</a:t>
            </a:r>
            <a:r>
              <a:rPr lang="en-US" dirty="0"/>
              <a:t>, </a:t>
            </a:r>
            <a:r>
              <a:rPr lang="en-US" dirty="0" err="1"/>
              <a:t>tot_coll_amt</a:t>
            </a:r>
            <a:r>
              <a:rPr lang="en-US" dirty="0"/>
              <a:t>, </a:t>
            </a:r>
            <a:r>
              <a:rPr lang="en-US" dirty="0" err="1"/>
              <a:t>tot_cur_bal</a:t>
            </a:r>
            <a:r>
              <a:rPr lang="en-US" dirty="0"/>
              <a:t>, open_acc_6m, open_il_6m, open_il_12m, open_il_24m, </a:t>
            </a:r>
            <a:r>
              <a:rPr lang="en-US" dirty="0" err="1"/>
              <a:t>mths_since_rcnt_il</a:t>
            </a:r>
            <a:r>
              <a:rPr lang="en-US" dirty="0"/>
              <a:t>, </a:t>
            </a:r>
            <a:r>
              <a:rPr lang="en-US" dirty="0" err="1"/>
              <a:t>total_bal_il</a:t>
            </a:r>
            <a:r>
              <a:rPr lang="en-US" dirty="0"/>
              <a:t>, </a:t>
            </a:r>
            <a:r>
              <a:rPr lang="en-US" dirty="0" err="1"/>
              <a:t>il_util</a:t>
            </a:r>
            <a:r>
              <a:rPr lang="en-US" dirty="0"/>
              <a:t>, open_rv_12m, open_rv_24m, </a:t>
            </a:r>
            <a:r>
              <a:rPr lang="en-US" dirty="0" err="1"/>
              <a:t>max_bal_bc</a:t>
            </a:r>
            <a:r>
              <a:rPr lang="en-US" dirty="0"/>
              <a:t>, </a:t>
            </a:r>
            <a:r>
              <a:rPr lang="en-US" dirty="0" err="1"/>
              <a:t>all_util</a:t>
            </a:r>
            <a:r>
              <a:rPr lang="en-US" dirty="0"/>
              <a:t>, </a:t>
            </a:r>
            <a:r>
              <a:rPr lang="en-US" dirty="0" err="1"/>
              <a:t>total_rev_hi_lim</a:t>
            </a:r>
            <a:r>
              <a:rPr lang="en-US" dirty="0"/>
              <a:t>, </a:t>
            </a:r>
            <a:r>
              <a:rPr lang="en-US" dirty="0" err="1"/>
              <a:t>inq_fi</a:t>
            </a:r>
            <a:r>
              <a:rPr lang="en-US" dirty="0"/>
              <a:t>, </a:t>
            </a:r>
            <a:r>
              <a:rPr lang="en-US" dirty="0" err="1"/>
              <a:t>total_cu_tl</a:t>
            </a:r>
            <a:r>
              <a:rPr lang="en-US" dirty="0"/>
              <a:t>, inq_last_12m]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4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Lending Club Loan Data</a:t>
            </a:r>
            <a:br>
              <a:rPr lang="en-US" dirty="0"/>
            </a:br>
            <a:r>
              <a:rPr lang="en-US" sz="3200" dirty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evaluating certain factors, one can predict the likelihood of whom will default on their loan payments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5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Recipes by Food and Nutrition </a:t>
            </a:r>
            <a:br>
              <a:rPr lang="en-US" dirty="0"/>
            </a:br>
            <a:r>
              <a:rPr lang="en-US" sz="3200" dirty="0"/>
              <a:t>The Problem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difficult to balance eating healthy and eating delicious foods. By analyzing over 20,000 recipes, we can predict popular recipes that are both healthy and tasty</a:t>
            </a:r>
          </a:p>
          <a:p>
            <a:r>
              <a:rPr lang="en-US" dirty="0"/>
              <a:t>This information will be of interest to restaurants/food operations as well as home cooks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24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Recipes by Food and Nutrition </a:t>
            </a:r>
            <a:br>
              <a:rPr lang="en-US" dirty="0"/>
            </a:br>
            <a:r>
              <a:rPr lang="en-US" sz="3200" dirty="0"/>
              <a:t>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5382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https://www.kaggle.com/hugodarwood/epirecipes</a:t>
            </a:r>
            <a:endParaRPr lang="en-US" dirty="0"/>
          </a:p>
          <a:p>
            <a:pPr fontAlgn="base"/>
            <a:r>
              <a:rPr lang="en-US" dirty="0"/>
              <a:t>Recipes from Epicurious by recipe title rating, calories, protein, fat, sodium content, #</a:t>
            </a:r>
            <a:r>
              <a:rPr lang="en-US" dirty="0" err="1"/>
              <a:t>cakeweek</a:t>
            </a:r>
            <a:r>
              <a:rPr lang="en-US" dirty="0"/>
              <a:t>, #</a:t>
            </a:r>
            <a:r>
              <a:rPr lang="en-US" dirty="0" err="1"/>
              <a:t>wasteless</a:t>
            </a:r>
            <a:r>
              <a:rPr lang="en-US" dirty="0"/>
              <a:t>, 22-minute meals, 3-ingredients recipes, 30 days of groceries, advance prep required, ingredients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88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Recipes by Food and Nutrition</a:t>
            </a:r>
            <a:br>
              <a:rPr lang="en-US" dirty="0"/>
            </a:br>
            <a:r>
              <a:rPr lang="en-US" sz="3200" dirty="0"/>
              <a:t>The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Certain ingredients will serve as the basis for many recipes that are both popular and nutritious</a:t>
            </a:r>
          </a:p>
          <a:p>
            <a:r>
              <a:rPr lang="en-US" dirty="0"/>
              <a:t>Popular will be defined as the recipes that receive a high tasty rating</a:t>
            </a:r>
          </a:p>
        </p:txBody>
      </p:sp>
    </p:spTree>
    <p:extLst>
      <p:ext uri="{BB962C8B-B14F-4D97-AF65-F5344CB8AC3E}">
        <p14:creationId xmlns:p14="http://schemas.microsoft.com/office/powerpoint/2010/main" val="1855148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10253</TotalTime>
  <Words>512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US Consumer Finance Complaints The Problem</vt:lpstr>
      <vt:lpstr>US Consumer Finance Complaints The Data </vt:lpstr>
      <vt:lpstr>US Consumer Finance Complaints The Hypothesis</vt:lpstr>
      <vt:lpstr>Lending Club Loan Data The Problem </vt:lpstr>
      <vt:lpstr> Lending Club Loan Data The Dataset</vt:lpstr>
      <vt:lpstr>Lending Club Loan Data Hypothesis</vt:lpstr>
      <vt:lpstr>Recipes by Food and Nutrition  The Problem </vt:lpstr>
      <vt:lpstr>Recipes by Food and Nutrition  The Dataset</vt:lpstr>
      <vt:lpstr>Recipes by Food and Nutrition The Hypothesis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Lam, Brandon</dc:creator>
  <cp:lastModifiedBy>Lam, Brandon</cp:lastModifiedBy>
  <cp:revision>33</cp:revision>
  <dcterms:created xsi:type="dcterms:W3CDTF">2017-01-05T05:01:43Z</dcterms:created>
  <dcterms:modified xsi:type="dcterms:W3CDTF">2017-01-17T06:54:12Z</dcterms:modified>
</cp:coreProperties>
</file>