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877D4-B547-4878-BF2A-432973E97623}" v="4" dt="2019-09-13T05:15:57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utierrez Rojas" userId="251b6433-ada3-42df-849a-2beba43bf5e0" providerId="ADAL" clId="{D76877D4-B547-4878-BF2A-432973E97623}"/>
    <pc:docChg chg="modSld">
      <pc:chgData name="Daniel Gutierrez Rojas" userId="251b6433-ada3-42df-849a-2beba43bf5e0" providerId="ADAL" clId="{D76877D4-B547-4878-BF2A-432973E97623}" dt="2019-09-13T05:16:11.452" v="5" actId="114"/>
      <pc:docMkLst>
        <pc:docMk/>
      </pc:docMkLst>
      <pc:sldChg chg="modSp">
        <pc:chgData name="Daniel Gutierrez Rojas" userId="251b6433-ada3-42df-849a-2beba43bf5e0" providerId="ADAL" clId="{D76877D4-B547-4878-BF2A-432973E97623}" dt="2019-09-13T05:15:12.139" v="0" actId="207"/>
        <pc:sldMkLst>
          <pc:docMk/>
          <pc:sldMk cId="2146984270" sldId="256"/>
        </pc:sldMkLst>
        <pc:spChg chg="mod">
          <ac:chgData name="Daniel Gutierrez Rojas" userId="251b6433-ada3-42df-849a-2beba43bf5e0" providerId="ADAL" clId="{D76877D4-B547-4878-BF2A-432973E97623}" dt="2019-09-13T05:15:12.139" v="0" actId="207"/>
          <ac:spMkLst>
            <pc:docMk/>
            <pc:sldMk cId="2146984270" sldId="256"/>
            <ac:spMk id="3" creationId="{5BC6442C-0FC6-4CD3-82BC-8706557EC9EA}"/>
          </ac:spMkLst>
        </pc:spChg>
      </pc:sldChg>
      <pc:sldChg chg="modSp">
        <pc:chgData name="Daniel Gutierrez Rojas" userId="251b6433-ada3-42df-849a-2beba43bf5e0" providerId="ADAL" clId="{D76877D4-B547-4878-BF2A-432973E97623}" dt="2019-09-13T05:15:44.557" v="3" actId="114"/>
        <pc:sldMkLst>
          <pc:docMk/>
          <pc:sldMk cId="3065364350" sldId="257"/>
        </pc:sldMkLst>
        <pc:spChg chg="mod">
          <ac:chgData name="Daniel Gutierrez Rojas" userId="251b6433-ada3-42df-849a-2beba43bf5e0" providerId="ADAL" clId="{D76877D4-B547-4878-BF2A-432973E97623}" dt="2019-09-13T05:15:44.557" v="3" actId="114"/>
          <ac:spMkLst>
            <pc:docMk/>
            <pc:sldMk cId="3065364350" sldId="257"/>
            <ac:spMk id="5" creationId="{6D10D160-94B3-44E1-9443-726996A1D80A}"/>
          </ac:spMkLst>
        </pc:spChg>
      </pc:sldChg>
      <pc:sldChg chg="modSp">
        <pc:chgData name="Daniel Gutierrez Rojas" userId="251b6433-ada3-42df-849a-2beba43bf5e0" providerId="ADAL" clId="{D76877D4-B547-4878-BF2A-432973E97623}" dt="2019-09-13T05:16:11.452" v="5" actId="114"/>
        <pc:sldMkLst>
          <pc:docMk/>
          <pc:sldMk cId="63792439" sldId="258"/>
        </pc:sldMkLst>
        <pc:spChg chg="mod">
          <ac:chgData name="Daniel Gutierrez Rojas" userId="251b6433-ada3-42df-849a-2beba43bf5e0" providerId="ADAL" clId="{D76877D4-B547-4878-BF2A-432973E97623}" dt="2019-09-13T05:15:57.899" v="4" actId="207"/>
          <ac:spMkLst>
            <pc:docMk/>
            <pc:sldMk cId="63792439" sldId="258"/>
            <ac:spMk id="5" creationId="{073ED063-0911-49CD-97E4-B4A170AC1316}"/>
          </ac:spMkLst>
        </pc:spChg>
        <pc:spChg chg="mod">
          <ac:chgData name="Daniel Gutierrez Rojas" userId="251b6433-ada3-42df-849a-2beba43bf5e0" providerId="ADAL" clId="{D76877D4-B547-4878-BF2A-432973E97623}" dt="2019-09-13T05:16:11.452" v="5" actId="114"/>
          <ac:spMkLst>
            <pc:docMk/>
            <pc:sldMk cId="63792439" sldId="258"/>
            <ac:spMk id="6" creationId="{A28026A7-BCFD-4252-8F65-E1BD7D53F0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98A6-70C2-43EC-9BBA-ECD9FCC3E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3A753-8967-49EE-85DA-9C80B246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B839-8752-44BC-B406-462EF0B8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079F-2B34-463C-AEB5-0EA652C9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0F3F-C231-4326-AE2D-429A870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86A8-4C80-4231-98DE-F3FB1BDC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F8756-6F24-46A6-A198-05EA59EE9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04C7-999F-428F-A04B-94B4D94B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19DB3-DB89-429F-A533-86F9DFCB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5D90-A245-475C-A558-9F4F0B91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92D1B-A802-4C21-884D-2B91A6C35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A36ED-CD0C-4C47-8A6E-345FFC8A8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2D7D-4BCF-481D-BACC-5BA29C6B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554D-0037-4B89-9E01-7D98F50C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AEEC-F7F5-4872-808D-7E8E01CE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3546-9856-461D-987A-5BD1CDE4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B904-8E6B-4445-BAAD-3840F08D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956E-E892-43A9-9889-F688432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AAA5-DB0A-48E8-A7C3-AFC1468E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D1CB-7B40-42F8-85F8-0B77D6B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3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9879-8A49-4C5C-AF21-02362E80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DEC7-4FA3-4B24-A68D-EC713E4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9F4C8-9B2E-41E3-8B89-DE753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2101-8C36-42C2-9AC3-8E212935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AB74-3518-45B1-8955-3F94578F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7F05-C833-4AFA-B004-838D08A5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50E8-B1C1-4B08-809E-145D14B4D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1F33-9346-4F88-ACFF-3761FFA63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834B2-3974-4DD2-BEAD-CE7D91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9B77F-BFA4-4169-BBF9-632CCD7A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E3FCE-322C-4C3C-9DC3-A4FDC81B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509-8C88-4C69-A3A6-D38CB6B7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140E4-EED9-4C9F-B669-88037B31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443DF-5174-4D3A-B741-D360A4F0F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5E9C-43A0-4918-A79B-A01C3AE0B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7A7EC-F168-408E-8CC1-1940C160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346FE-C61B-4BF5-BD2A-D4157A3D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5EE15-C90E-4469-9FDD-142C496C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46C75-F0D0-49FE-92AB-FEA121F7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30F6-3DB2-4B8B-84A8-716FC916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27050-F9B4-46D0-A3E8-146429AD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09A28-F432-49B3-A6B3-54DA1DC2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4B2F4-201B-449E-93F9-D3D52981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C08D-E56C-4614-B27A-C3473EFF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EFE2D-AE9B-4DAB-9B33-950D0EB8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89B79-7F69-41A4-9EF3-7975779C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3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536B-DDDE-4C20-B488-FBEC18B0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6B9C-AC8D-49C3-91E3-48F78B5EF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E89C-9F7C-4434-8C95-A6BAEA261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0645E-C8DB-45C6-9A90-653D2B69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42C3-041B-496C-A6A2-30313619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403D-ED84-4827-AB82-A9672D1C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87BB-D054-4FF3-A139-7E96CDEC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33463-B4D5-415A-962B-C31BB3435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684D9-BBF1-457F-B457-BAD2BD2DA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758F9-9B42-4356-A14C-2FAE4F5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6A9E8-3C9E-48F3-891F-388042B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74173-7BEC-458A-B851-BD40CDCF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44C00-D246-4600-8C54-A9BA9114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9182-FC14-4BCA-A680-920C5CFB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AFD8-B621-4DE2-94AB-35EA1C06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1C5B-D151-433D-8C41-71D7703F64B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239C-DC04-43E3-97E3-14FDB0CA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2CAC-A5B6-491C-B3B4-27A2508C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E1A2-8D63-42B2-9E65-C1875A985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3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12F-8547-4F46-8138-EFC21CB9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133"/>
            <a:ext cx="9144000" cy="3162830"/>
          </a:xfrm>
        </p:spPr>
        <p:txBody>
          <a:bodyPr>
            <a:normAutofit/>
          </a:bodyPr>
          <a:lstStyle/>
          <a:p>
            <a:r>
              <a:rPr lang="en-US" dirty="0"/>
              <a:t>Fault Detection in Continuous Chemical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6442C-0FC6-4CD3-82BC-8706557EC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065" y="4237038"/>
            <a:ext cx="5139267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Gustavo Almeida</a:t>
            </a:r>
          </a:p>
          <a:p>
            <a:r>
              <a:rPr lang="en-US" b="1" dirty="0"/>
              <a:t>UFMG</a:t>
            </a:r>
          </a:p>
          <a:p>
            <a:endParaRPr lang="en-US" b="1" dirty="0"/>
          </a:p>
          <a:p>
            <a:r>
              <a:rPr lang="en-US" dirty="0"/>
              <a:t>Pedro Nardelli</a:t>
            </a:r>
          </a:p>
          <a:p>
            <a:r>
              <a:rPr lang="en-US" b="1" dirty="0"/>
              <a:t>LUT</a:t>
            </a:r>
          </a:p>
        </p:txBody>
      </p:sp>
    </p:spTree>
    <p:extLst>
      <p:ext uri="{BB962C8B-B14F-4D97-AF65-F5344CB8AC3E}">
        <p14:creationId xmlns:p14="http://schemas.microsoft.com/office/powerpoint/2010/main" val="214698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A094-409E-4E61-AB6C-A803480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88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Tennessee benchmark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933BC7-8570-4260-966E-C1771588C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38"/>
          <a:stretch>
            <a:fillRect/>
          </a:stretch>
        </p:blipFill>
        <p:spPr>
          <a:xfrm>
            <a:off x="143436" y="1608467"/>
            <a:ext cx="7380000" cy="4935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0D160-94B3-44E1-9443-726996A1D80A}"/>
              </a:ext>
            </a:extLst>
          </p:cNvPr>
          <p:cNvSpPr txBox="1"/>
          <p:nvPr/>
        </p:nvSpPr>
        <p:spPr>
          <a:xfrm>
            <a:off x="7692598" y="1871885"/>
            <a:ext cx="4151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Goal: </a:t>
            </a:r>
            <a:r>
              <a:rPr lang="en-US" dirty="0"/>
              <a:t>The Tennessee benchmark </a:t>
            </a:r>
            <a:r>
              <a:rPr lang="en-US" i="1" dirty="0"/>
              <a:t>(Downs and Vogel, 1993) </a:t>
            </a:r>
            <a:r>
              <a:rPr lang="en-US" dirty="0"/>
              <a:t>was made available by the Eastman company to supply realistic use case to academy community in order to study chemical control strategies for different processes. It is composed by 5 main equipments, the data sets are composed by 52 variables, and it is possible to investigate 21 faults.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Applications:</a:t>
            </a:r>
            <a:r>
              <a:rPr lang="en-US" dirty="0"/>
              <a:t> It has been extensively used in different scenarios, like the classical work of </a:t>
            </a:r>
            <a:r>
              <a:rPr lang="en-US" i="1" dirty="0"/>
              <a:t>Russell et al. (2000)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who applied PCA and other multivariate techniques with the objective of fault detection.</a:t>
            </a:r>
          </a:p>
        </p:txBody>
      </p:sp>
    </p:spTree>
    <p:extLst>
      <p:ext uri="{BB962C8B-B14F-4D97-AF65-F5344CB8AC3E}">
        <p14:creationId xmlns:p14="http://schemas.microsoft.com/office/powerpoint/2010/main" val="306536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4F81-377E-4555-860C-B3CE9779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44" y="313892"/>
            <a:ext cx="814324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Results: PCA model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EB72EA-09EF-4CF1-997C-7A3943304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94" y="2231783"/>
            <a:ext cx="5580000" cy="4404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ED063-0911-49CD-97E4-B4A170AC1316}"/>
              </a:ext>
            </a:extLst>
          </p:cNvPr>
          <p:cNvSpPr txBox="1"/>
          <p:nvPr/>
        </p:nvSpPr>
        <p:spPr>
          <a:xfrm>
            <a:off x="662175" y="1272103"/>
            <a:ext cx="5593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Fault 1</a:t>
            </a:r>
          </a:p>
          <a:p>
            <a:r>
              <a:rPr lang="en-US" dirty="0"/>
              <a:t>T</a:t>
            </a:r>
            <a:r>
              <a:rPr lang="en-US" baseline="30000" dirty="0"/>
              <a:t>2</a:t>
            </a:r>
            <a:r>
              <a:rPr lang="en-US" dirty="0"/>
              <a:t> and Q statistics beyond the control limit (dotted line)</a:t>
            </a:r>
            <a:br>
              <a:rPr lang="en-US" dirty="0"/>
            </a:br>
            <a:r>
              <a:rPr lang="en-US" dirty="0"/>
              <a:t>after fault start up (t = 160) given a false alarm rate of 1%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026A7-BCFD-4252-8F65-E1BD7D53F065}"/>
              </a:ext>
            </a:extLst>
          </p:cNvPr>
          <p:cNvSpPr txBox="1"/>
          <p:nvPr/>
        </p:nvSpPr>
        <p:spPr>
          <a:xfrm>
            <a:off x="6487888" y="2559885"/>
            <a:ext cx="5026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17 faults out of 21 were identified by the PCA model (81%)</a:t>
            </a:r>
          </a:p>
          <a:p>
            <a:pPr marL="179388" indent="-179388"/>
            <a:endParaRPr lang="en-US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In 8 of the identified faults, the method was late to find the fault instant occurrence </a:t>
            </a:r>
            <a:r>
              <a:rPr lang="en-US" dirty="0">
                <a:solidFill>
                  <a:srgbClr val="FF0000"/>
                </a:solidFill>
              </a:rPr>
              <a:t>(t = 160)</a:t>
            </a:r>
          </a:p>
          <a:p>
            <a:pPr marL="179388" indent="-179388"/>
            <a:endParaRPr lang="en-US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Another metric used to check model effectiveness was </a:t>
            </a:r>
            <a:r>
              <a:rPr lang="en-US" b="1" i="1" dirty="0"/>
              <a:t>Missed Detection Rate</a:t>
            </a:r>
          </a:p>
          <a:p>
            <a:pPr marL="179388" indent="-179388"/>
            <a:endParaRPr lang="en-US" b="1" i="1" dirty="0"/>
          </a:p>
          <a:p>
            <a:pPr marL="179388" indent="-179388"/>
            <a:endParaRPr lang="en-US" b="1" i="1" dirty="0"/>
          </a:p>
          <a:p>
            <a:pPr marL="179388" indent="-179388" algn="ctr"/>
            <a:r>
              <a:rPr lang="en-US" dirty="0">
                <a:solidFill>
                  <a:srgbClr val="FF0000"/>
                </a:solidFill>
              </a:rPr>
              <a:t>These results are based 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work of </a:t>
            </a:r>
            <a:r>
              <a:rPr lang="en-US" i="1" dirty="0">
                <a:solidFill>
                  <a:srgbClr val="FF0000"/>
                </a:solidFill>
              </a:rPr>
              <a:t>Russell et al. (2000).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A0E717897004E97514DF9D7E1D36D" ma:contentTypeVersion="11" ma:contentTypeDescription="Create a new document." ma:contentTypeScope="" ma:versionID="225be7e57b8cb94ac236e925640bd3cc">
  <xsd:schema xmlns:xsd="http://www.w3.org/2001/XMLSchema" xmlns:xs="http://www.w3.org/2001/XMLSchema" xmlns:p="http://schemas.microsoft.com/office/2006/metadata/properties" xmlns:ns3="d96fb4d1-5468-4511-b84b-023c8fa3341a" xmlns:ns4="f92af365-b20d-423c-a960-2b0bcfa1fe47" targetNamespace="http://schemas.microsoft.com/office/2006/metadata/properties" ma:root="true" ma:fieldsID="e28174cf7ec4db5fef26b61ab36bc890" ns3:_="" ns4:_="">
    <xsd:import namespace="d96fb4d1-5468-4511-b84b-023c8fa3341a"/>
    <xsd:import namespace="f92af365-b20d-423c-a960-2b0bcfa1fe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fb4d1-5468-4511-b84b-023c8fa33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af365-b20d-423c-a960-2b0bcfa1fe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46A64-6944-4EF3-B29C-226EDA8BD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6fb4d1-5468-4511-b84b-023c8fa3341a"/>
    <ds:schemaRef ds:uri="f92af365-b20d-423c-a960-2b0bcfa1fe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57546E-4CCE-4127-8F2A-25E0A0A2EE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BE7A57-0E77-47DA-B2EE-78D90DA14E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Fault Detection in Continuous Chemical Processes</vt:lpstr>
      <vt:lpstr>Tennessee benchmark</vt:lpstr>
      <vt:lpstr>Results: PCA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Gutierrez Rojas</dc:creator>
  <cp:lastModifiedBy>Daniel Gutierrez Rojas</cp:lastModifiedBy>
  <cp:revision>8</cp:revision>
  <dcterms:created xsi:type="dcterms:W3CDTF">2019-09-12T09:32:20Z</dcterms:created>
  <dcterms:modified xsi:type="dcterms:W3CDTF">2019-09-13T05:16:18Z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0x0101007B7A0E717897004E97514DF9D7E1D36D</vt:lpwstr>
  </property>
</Properties>
</file>