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365" r:id="rId4"/>
    <p:sldId id="265" r:id="rId5"/>
    <p:sldId id="346" r:id="rId6"/>
    <p:sldId id="354" r:id="rId7"/>
    <p:sldId id="355" r:id="rId8"/>
    <p:sldId id="356" r:id="rId9"/>
    <p:sldId id="361" r:id="rId10"/>
    <p:sldId id="357" r:id="rId11"/>
    <p:sldId id="359" r:id="rId12"/>
    <p:sldId id="360" r:id="rId13"/>
    <p:sldId id="362" r:id="rId14"/>
    <p:sldId id="363" r:id="rId15"/>
    <p:sldId id="364" r:id="rId16"/>
    <p:sldId id="367" r:id="rId17"/>
    <p:sldId id="366" r:id="rId18"/>
    <p:sldId id="378" r:id="rId19"/>
    <p:sldId id="369" r:id="rId20"/>
    <p:sldId id="368" r:id="rId21"/>
    <p:sldId id="371" r:id="rId22"/>
    <p:sldId id="377" r:id="rId23"/>
    <p:sldId id="383" r:id="rId24"/>
    <p:sldId id="384" r:id="rId25"/>
    <p:sldId id="376" r:id="rId26"/>
    <p:sldId id="372" r:id="rId27"/>
    <p:sldId id="374" r:id="rId28"/>
    <p:sldId id="382" r:id="rId29"/>
    <p:sldId id="375" r:id="rId30"/>
    <p:sldId id="379" r:id="rId31"/>
    <p:sldId id="380" r:id="rId32"/>
    <p:sldId id="381" r:id="rId33"/>
    <p:sldId id="370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2" r:id="rId42"/>
    <p:sldId id="394" r:id="rId43"/>
    <p:sldId id="308" r:id="rId44"/>
    <p:sldId id="358" r:id="rId45"/>
    <p:sldId id="261" r:id="rId46"/>
    <p:sldId id="269" r:id="rId47"/>
    <p:sldId id="263" r:id="rId48"/>
    <p:sldId id="314" r:id="rId49"/>
    <p:sldId id="318" r:id="rId50"/>
    <p:sldId id="273" r:id="rId51"/>
    <p:sldId id="274" r:id="rId52"/>
    <p:sldId id="275" r:id="rId53"/>
    <p:sldId id="277" r:id="rId54"/>
    <p:sldId id="279" r:id="rId55"/>
    <p:sldId id="280" r:id="rId56"/>
    <p:sldId id="281" r:id="rId57"/>
    <p:sldId id="284" r:id="rId58"/>
    <p:sldId id="285" r:id="rId59"/>
    <p:sldId id="286" r:id="rId60"/>
    <p:sldId id="287" r:id="rId61"/>
    <p:sldId id="289" r:id="rId62"/>
    <p:sldId id="288" r:id="rId63"/>
    <p:sldId id="282" r:id="rId64"/>
    <p:sldId id="292" r:id="rId65"/>
    <p:sldId id="315" r:id="rId66"/>
    <p:sldId id="294" r:id="rId67"/>
    <p:sldId id="316" r:id="rId68"/>
    <p:sldId id="317" r:id="rId69"/>
    <p:sldId id="325" r:id="rId7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0000"/>
    <a:srgbClr val="421C5E"/>
    <a:srgbClr val="5DBAFF"/>
    <a:srgbClr val="0000CC"/>
    <a:srgbClr val="0000FF"/>
    <a:srgbClr val="000066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51796" autoAdjust="0"/>
  </p:normalViewPr>
  <p:slideViewPr>
    <p:cSldViewPr showGuides="1">
      <p:cViewPr varScale="1">
        <p:scale>
          <a:sx n="69" d="100"/>
          <a:sy n="69" d="100"/>
        </p:scale>
        <p:origin x="-1266" y="-108"/>
      </p:cViewPr>
      <p:guideLst>
        <p:guide orient="horz" pos="2160"/>
        <p:guide pos="5012"/>
      </p:guideLst>
    </p:cSldViewPr>
  </p:slideViewPr>
  <p:outlineViewPr>
    <p:cViewPr>
      <p:scale>
        <a:sx n="33" d="100"/>
        <a:sy n="33" d="100"/>
      </p:scale>
      <p:origin x="0" y="155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096543"/>
            <a:ext cx="6400800" cy="1752600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fld id="{AD5AFF0F-79E6-4980-B074-0E712C24C061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264A-134A-4337-9926-6E5E9D0DB4DD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7D7A-170D-4A8D-9223-2FF9AA13EFF8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4038600" cy="45735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557338"/>
            <a:ext cx="4038600" cy="2209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3919538"/>
            <a:ext cx="4038600" cy="22113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5ACA43-CF75-4BEC-900B-7A88198DE560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re et texte sur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8229600" cy="2209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3919538"/>
            <a:ext cx="8229600" cy="22113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647B829-9345-4564-9E6E-8B2A4B2CD664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4038600" cy="45735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038600" cy="45735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D740642-488E-46FB-9E0E-839377884B88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re et contenu sur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8229600" cy="2209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3919538"/>
            <a:ext cx="8229600" cy="22113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343AF02-C19F-496C-85A1-F0AA894A9845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  <a:lvl2pPr>
              <a:defRPr>
                <a:latin typeface="Berlin Sans FB" pitchFamily="34" charset="0"/>
              </a:defRPr>
            </a:lvl2pPr>
            <a:lvl3pPr>
              <a:defRPr>
                <a:latin typeface="Berlin Sans FB" pitchFamily="34" charset="0"/>
              </a:defRPr>
            </a:lvl3pPr>
            <a:lvl4pPr>
              <a:defRPr>
                <a:latin typeface="Berlin Sans FB" pitchFamily="34" charset="0"/>
              </a:defRPr>
            </a:lvl4pPr>
            <a:lvl5pPr>
              <a:defRPr>
                <a:latin typeface="Berlin Sans FB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E728-1E9F-4210-8F12-E063892DAB86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6E7C-57B0-4D42-8AF4-8C9B5DFCEE38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C47B-43A2-448B-90AA-86DBED151E26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A9BA-D926-4060-885E-B7EE807C4D2A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EAC-78EE-4310-83F4-5FE3FDCCBF2A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916C-5143-4B00-95E5-DEC40B4D8969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CB-D176-4F47-9DB7-31F8C33FC01E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</a:lstStyle>
          <a:p>
            <a:fld id="{5B9646D1-CA9D-4C33-9D88-82B3F8153F8A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erlin Sans FB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Synthesizing Multi-View Models </a:t>
            </a:r>
            <a:r>
              <a:rPr lang="en-US" sz="4800" dirty="0" smtClean="0"/>
              <a:t>of Software </a:t>
            </a:r>
            <a:r>
              <a:rPr lang="fr-BE" sz="4800" dirty="0" smtClean="0"/>
              <a:t>Systems</a:t>
            </a:r>
            <a:endParaRPr lang="fr-FR" sz="4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Lambeau Bernard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PhD. </a:t>
            </a: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Private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Defense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ICTeam</a:t>
            </a: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Institute </a:t>
            </a:r>
          </a:p>
          <a:p>
            <a:pPr>
              <a:spcBef>
                <a:spcPts val="600"/>
              </a:spcBef>
            </a:pP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Université catholique de Louvain</a:t>
            </a:r>
          </a:p>
          <a:p>
            <a:pPr>
              <a:spcBef>
                <a:spcPts val="600"/>
              </a:spcBef>
            </a:pPr>
            <a:r>
              <a:rPr lang="fr-F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October</a:t>
            </a: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2011</a:t>
            </a:r>
            <a:endParaRPr lang="fr-F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Multi-</a:t>
            </a:r>
            <a:r>
              <a:rPr lang="fr-BE" dirty="0" err="1" smtClean="0"/>
              <a:t>view</a:t>
            </a:r>
            <a:r>
              <a:rPr lang="fr-BE" dirty="0" smtClean="0"/>
              <a:t> </a:t>
            </a:r>
            <a:r>
              <a:rPr lang="fr-BE" dirty="0" err="1" smtClean="0"/>
              <a:t>Modeling</a:t>
            </a:r>
            <a:r>
              <a:rPr lang="fr-BE" dirty="0" smtClean="0"/>
              <a:t> Framework</a:t>
            </a:r>
            <a:endParaRPr lang="fr-BE" dirty="0"/>
          </a:p>
        </p:txBody>
      </p:sp>
      <p:grpSp>
        <p:nvGrpSpPr>
          <p:cNvPr id="29" name="Groupe 28"/>
          <p:cNvGrpSpPr/>
          <p:nvPr/>
        </p:nvGrpSpPr>
        <p:grpSpPr>
          <a:xfrm>
            <a:off x="161494" y="1268760"/>
            <a:ext cx="8885521" cy="5329844"/>
            <a:chOff x="258479" y="1484784"/>
            <a:chExt cx="8885521" cy="5329844"/>
          </a:xfrm>
        </p:grpSpPr>
        <p:sp>
          <p:nvSpPr>
            <p:cNvPr id="7" name="Ellipse 6"/>
            <p:cNvSpPr/>
            <p:nvPr/>
          </p:nvSpPr>
          <p:spPr>
            <a:xfrm>
              <a:off x="1979713" y="1852863"/>
              <a:ext cx="5150644" cy="4604476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9672" y="2852936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08745" y="1484784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64088" y="5013176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309579" y="5250840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3153" y="2924944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4649" y="5223074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7096645" y="2820866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83456" y="2371527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426027" y="1723455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92521" y="6043935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grpSp>
          <p:nvGrpSpPr>
            <p:cNvPr id="18" name="Groupe 87"/>
            <p:cNvGrpSpPr/>
            <p:nvPr/>
          </p:nvGrpSpPr>
          <p:grpSpPr>
            <a:xfrm>
              <a:off x="2915816" y="3136946"/>
              <a:ext cx="2849621" cy="1588198"/>
              <a:chOff x="2871126" y="2264537"/>
              <a:chExt cx="2956808" cy="1647936"/>
            </a:xfrm>
          </p:grpSpPr>
          <p:grpSp>
            <p:nvGrpSpPr>
              <p:cNvPr id="24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26" name="Nuage 25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27" name="Rectangle à coins arrondis 26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25" name="ZoneTexte 24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pic>
          <p:nvPicPr>
            <p:cNvPr id="19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8479" y="3212976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20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5323" y="5106824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21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88665" y="4869160"/>
              <a:ext cx="1857704" cy="1945468"/>
            </a:xfrm>
            <a:prstGeom prst="rect">
              <a:avLst/>
            </a:prstGeom>
            <a:noFill/>
          </p:spPr>
        </p:pic>
        <p:pic>
          <p:nvPicPr>
            <p:cNvPr id="22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66958" y="3356992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23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52761" y="1730883"/>
              <a:ext cx="3575236" cy="7620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e 74"/>
          <p:cNvGrpSpPr/>
          <p:nvPr/>
        </p:nvGrpSpPr>
        <p:grpSpPr>
          <a:xfrm>
            <a:off x="-7484" y="1268760"/>
            <a:ext cx="9144000" cy="5400600"/>
            <a:chOff x="-7484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-7484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62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68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74" name="Forme libre 73"/>
            <p:cNvSpPr/>
            <p:nvPr/>
          </p:nvSpPr>
          <p:spPr>
            <a:xfrm>
              <a:off x="3570515" y="4760686"/>
              <a:ext cx="1149048" cy="1165980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048" h="1165980">
                  <a:moveTo>
                    <a:pt x="0" y="1016000"/>
                  </a:moveTo>
                  <a:cubicBezTo>
                    <a:pt x="310847" y="1165980"/>
                    <a:pt x="853924" y="997887"/>
                    <a:pt x="1001486" y="828554"/>
                  </a:cubicBezTo>
                  <a:cubicBezTo>
                    <a:pt x="1149048" y="659221"/>
                    <a:pt x="901095" y="488647"/>
                    <a:pt x="885372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Derivation of State Machine Models from Process Models</a:t>
            </a:r>
            <a:endParaRPr lang="fr-B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0" y="1268760"/>
            <a:ext cx="9144000" cy="5400600"/>
            <a:chOff x="0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grpSp>
          <p:nvGrpSpPr>
            <p:cNvPr id="3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4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0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sp>
          <p:nvSpPr>
            <p:cNvPr id="26" name="Forme libre 25"/>
            <p:cNvSpPr/>
            <p:nvPr/>
          </p:nvSpPr>
          <p:spPr>
            <a:xfrm>
              <a:off x="3858045" y="3657600"/>
              <a:ext cx="1290019" cy="1787624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  <a:gd name="connsiteX0" fmla="*/ 1047733 w 1047733"/>
                <a:gd name="connsiteY0" fmla="*/ 4817170 h 4817170"/>
                <a:gd name="connsiteX1" fmla="*/ 840093 w 1047733"/>
                <a:gd name="connsiteY1" fmla="*/ 1728192 h 4817170"/>
                <a:gd name="connsiteX2" fmla="*/ 120013 w 1047733"/>
                <a:gd name="connsiteY2" fmla="*/ 1368152 h 4817170"/>
                <a:gd name="connsiteX3" fmla="*/ 120013 w 1047733"/>
                <a:gd name="connsiteY3" fmla="*/ 0 h 4817170"/>
                <a:gd name="connsiteX0" fmla="*/ 962327 w 962327"/>
                <a:gd name="connsiteY0" fmla="*/ 4817170 h 4817170"/>
                <a:gd name="connsiteX1" fmla="*/ 242247 w 962327"/>
                <a:gd name="connsiteY1" fmla="*/ 2810013 h 4817170"/>
                <a:gd name="connsiteX2" fmla="*/ 34607 w 962327"/>
                <a:gd name="connsiteY2" fmla="*/ 1368152 h 4817170"/>
                <a:gd name="connsiteX3" fmla="*/ 34607 w 962327"/>
                <a:gd name="connsiteY3" fmla="*/ 0 h 4817170"/>
                <a:gd name="connsiteX0" fmla="*/ 1152128 w 1152128"/>
                <a:gd name="connsiteY0" fmla="*/ 5218604 h 5218604"/>
                <a:gd name="connsiteX1" fmla="*/ 432048 w 1152128"/>
                <a:gd name="connsiteY1" fmla="*/ 3211447 h 5218604"/>
                <a:gd name="connsiteX2" fmla="*/ 224408 w 1152128"/>
                <a:gd name="connsiteY2" fmla="*/ 1769586 h 5218604"/>
                <a:gd name="connsiteX3" fmla="*/ 0 w 1152128"/>
                <a:gd name="connsiteY3" fmla="*/ 0 h 5218604"/>
                <a:gd name="connsiteX0" fmla="*/ 1296144 w 1296144"/>
                <a:gd name="connsiteY0" fmla="*/ 5218604 h 5218604"/>
                <a:gd name="connsiteX1" fmla="*/ 576064 w 1296144"/>
                <a:gd name="connsiteY1" fmla="*/ 3211447 h 5218604"/>
                <a:gd name="connsiteX2" fmla="*/ 72008 w 1296144"/>
                <a:gd name="connsiteY2" fmla="*/ 2007157 h 5218604"/>
                <a:gd name="connsiteX3" fmla="*/ 144016 w 1296144"/>
                <a:gd name="connsiteY3" fmla="*/ 0 h 5218604"/>
                <a:gd name="connsiteX0" fmla="*/ 1296144 w 1296144"/>
                <a:gd name="connsiteY0" fmla="*/ 5419317 h 5419317"/>
                <a:gd name="connsiteX1" fmla="*/ 576064 w 1296144"/>
                <a:gd name="connsiteY1" fmla="*/ 3412160 h 5419317"/>
                <a:gd name="connsiteX2" fmla="*/ 72008 w 1296144"/>
                <a:gd name="connsiteY2" fmla="*/ 2207870 h 5419317"/>
                <a:gd name="connsiteX3" fmla="*/ 144016 w 1296144"/>
                <a:gd name="connsiteY3" fmla="*/ 0 h 5419317"/>
                <a:gd name="connsiteX0" fmla="*/ 1289033 w 1289033"/>
                <a:gd name="connsiteY0" fmla="*/ 5173992 h 5173992"/>
                <a:gd name="connsiteX1" fmla="*/ 568953 w 1289033"/>
                <a:gd name="connsiteY1" fmla="*/ 3166835 h 5173992"/>
                <a:gd name="connsiteX2" fmla="*/ 64897 w 1289033"/>
                <a:gd name="connsiteY2" fmla="*/ 1962545 h 5173992"/>
                <a:gd name="connsiteX3" fmla="*/ 179569 w 1289033"/>
                <a:gd name="connsiteY3" fmla="*/ 0 h 5173992"/>
                <a:gd name="connsiteX0" fmla="*/ 1290303 w 1290303"/>
                <a:gd name="connsiteY0" fmla="*/ 5280192 h 5280192"/>
                <a:gd name="connsiteX1" fmla="*/ 570223 w 1290303"/>
                <a:gd name="connsiteY1" fmla="*/ 3273035 h 5280192"/>
                <a:gd name="connsiteX2" fmla="*/ 66167 w 1290303"/>
                <a:gd name="connsiteY2" fmla="*/ 2068745 h 5280192"/>
                <a:gd name="connsiteX3" fmla="*/ 173219 w 1290303"/>
                <a:gd name="connsiteY3" fmla="*/ 0 h 5280192"/>
                <a:gd name="connsiteX0" fmla="*/ 1291573 w 1291573"/>
                <a:gd name="connsiteY0" fmla="*/ 5365152 h 5365152"/>
                <a:gd name="connsiteX1" fmla="*/ 571493 w 1291573"/>
                <a:gd name="connsiteY1" fmla="*/ 3357995 h 5365152"/>
                <a:gd name="connsiteX2" fmla="*/ 67437 w 1291573"/>
                <a:gd name="connsiteY2" fmla="*/ 2153705 h 5365152"/>
                <a:gd name="connsiteX3" fmla="*/ 166869 w 1291573"/>
                <a:gd name="connsiteY3" fmla="*/ 0 h 5365152"/>
                <a:gd name="connsiteX0" fmla="*/ 1290019 w 1290019"/>
                <a:gd name="connsiteY0" fmla="*/ 5327672 h 5327672"/>
                <a:gd name="connsiteX1" fmla="*/ 569939 w 1290019"/>
                <a:gd name="connsiteY1" fmla="*/ 3320515 h 5327672"/>
                <a:gd name="connsiteX2" fmla="*/ 65883 w 1290019"/>
                <a:gd name="connsiteY2" fmla="*/ 2116225 h 5327672"/>
                <a:gd name="connsiteX3" fmla="*/ 174642 w 1290019"/>
                <a:gd name="connsiteY3" fmla="*/ 0 h 532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0019" h="5327672">
                  <a:moveTo>
                    <a:pt x="1290019" y="5327672"/>
                  </a:moveTo>
                  <a:cubicBezTo>
                    <a:pt x="1285939" y="5322894"/>
                    <a:pt x="773962" y="3855756"/>
                    <a:pt x="569939" y="3320515"/>
                  </a:cubicBezTo>
                  <a:cubicBezTo>
                    <a:pt x="365916" y="2785274"/>
                    <a:pt x="131766" y="2669644"/>
                    <a:pt x="65883" y="2116225"/>
                  </a:cubicBezTo>
                  <a:cubicBezTo>
                    <a:pt x="0" y="1562806"/>
                    <a:pt x="190365" y="488647"/>
                    <a:pt x="174642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non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4" name="Forme libre 73"/>
            <p:cNvSpPr/>
            <p:nvPr/>
          </p:nvSpPr>
          <p:spPr>
            <a:xfrm>
              <a:off x="3947931" y="2420888"/>
              <a:ext cx="1911291" cy="1783635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1291" h="1783635">
                  <a:moveTo>
                    <a:pt x="1911291" y="1700808"/>
                  </a:moveTo>
                  <a:cubicBezTo>
                    <a:pt x="1907211" y="1696030"/>
                    <a:pt x="1138639" y="1783635"/>
                    <a:pt x="840093" y="1728192"/>
                  </a:cubicBezTo>
                  <a:cubicBezTo>
                    <a:pt x="541547" y="1672749"/>
                    <a:pt x="240026" y="1656184"/>
                    <a:pt x="120013" y="1368152"/>
                  </a:cubicBezTo>
                  <a:cubicBezTo>
                    <a:pt x="0" y="1080120"/>
                    <a:pt x="135736" y="488647"/>
                    <a:pt x="120013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Inductive Synthesis of State Machines from Scenarios</a:t>
            </a:r>
            <a:endParaRPr lang="fr-B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-7484" y="1268760"/>
            <a:ext cx="9144000" cy="5400600"/>
            <a:chOff x="-7484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-7484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Traces &amp; Labeled Transition Systems</a:t>
            </a:r>
            <a:endParaRPr lang="fr-B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Traces &amp; Labeled Transition Systems</a:t>
            </a:r>
            <a:endParaRPr lang="fr-BE" sz="4000" dirty="0"/>
          </a:p>
        </p:txBody>
      </p:sp>
      <p:sp>
        <p:nvSpPr>
          <p:cNvPr id="28" name="Espace réservé du contenu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Focus on agent and system </a:t>
            </a:r>
            <a:r>
              <a:rPr lang="fr-BE" i="1" dirty="0" err="1" smtClean="0"/>
              <a:t>behaviors</a:t>
            </a:r>
            <a:endParaRPr lang="fr-BE" i="1" dirty="0" smtClean="0"/>
          </a:p>
          <a:p>
            <a:pPr lvl="1"/>
            <a:r>
              <a:rPr lang="fr-BE" dirty="0" err="1" smtClean="0"/>
              <a:t>Defined</a:t>
            </a:r>
            <a:r>
              <a:rPr lang="fr-BE" dirty="0" smtClean="0"/>
              <a:t> as (</a:t>
            </a:r>
            <a:r>
              <a:rPr lang="fr-BE" dirty="0" err="1" smtClean="0"/>
              <a:t>infinite</a:t>
            </a:r>
            <a:r>
              <a:rPr lang="fr-BE" dirty="0" smtClean="0"/>
              <a:t>) sets of (</a:t>
            </a:r>
            <a:r>
              <a:rPr lang="fr-BE" dirty="0" err="1" smtClean="0"/>
              <a:t>finite</a:t>
            </a:r>
            <a:r>
              <a:rPr lang="fr-BE" dirty="0" smtClean="0"/>
              <a:t>) </a:t>
            </a:r>
            <a:r>
              <a:rPr lang="fr-BE" dirty="0" err="1" smtClean="0"/>
              <a:t>event</a:t>
            </a:r>
            <a:r>
              <a:rPr lang="fr-BE" dirty="0" smtClean="0"/>
              <a:t> traces </a:t>
            </a:r>
            <a:r>
              <a:rPr lang="fr-BE" dirty="0" err="1" smtClean="0"/>
              <a:t>exhibited</a:t>
            </a:r>
            <a:r>
              <a:rPr lang="fr-BE" dirty="0" smtClean="0"/>
              <a:t> by the system / agents</a:t>
            </a:r>
          </a:p>
          <a:p>
            <a:pPr lvl="1"/>
            <a:r>
              <a:rPr lang="fr-BE" dirty="0" smtClean="0"/>
              <a:t>As </a:t>
            </a:r>
            <a:r>
              <a:rPr lang="fr-BE" dirty="0" err="1" smtClean="0"/>
              <a:t>observed</a:t>
            </a:r>
            <a:r>
              <a:rPr lang="fr-BE" dirty="0" smtClean="0"/>
              <a:t> by </a:t>
            </a:r>
            <a:r>
              <a:rPr lang="fr-BE" dirty="0" err="1" smtClean="0"/>
              <a:t>their</a:t>
            </a:r>
            <a:r>
              <a:rPr lang="fr-BE" dirty="0" smtClean="0"/>
              <a:t> </a:t>
            </a:r>
            <a:r>
              <a:rPr lang="fr-BE" dirty="0" err="1" smtClean="0"/>
              <a:t>environment</a:t>
            </a:r>
            <a:endParaRPr lang="fr-BE" dirty="0" smtClean="0"/>
          </a:p>
          <a:p>
            <a:pPr lvl="1"/>
            <a:r>
              <a:rPr lang="fr-BE" dirty="0" smtClean="0"/>
              <a:t>Trace </a:t>
            </a:r>
            <a:r>
              <a:rPr lang="fr-BE" dirty="0" err="1" smtClean="0"/>
              <a:t>behavioral</a:t>
            </a:r>
            <a:r>
              <a:rPr lang="fr-BE" dirty="0" smtClean="0"/>
              <a:t> </a:t>
            </a:r>
            <a:r>
              <a:rPr lang="fr-BE" dirty="0" err="1" smtClean="0"/>
              <a:t>equivalence</a:t>
            </a:r>
            <a:r>
              <a:rPr lang="fr-BE" dirty="0" smtClean="0"/>
              <a:t> [Hoa85]</a:t>
            </a:r>
          </a:p>
        </p:txBody>
      </p:sp>
      <p:grpSp>
        <p:nvGrpSpPr>
          <p:cNvPr id="30" name="Groupe 29"/>
          <p:cNvGrpSpPr/>
          <p:nvPr/>
        </p:nvGrpSpPr>
        <p:grpSpPr>
          <a:xfrm>
            <a:off x="395536" y="4793130"/>
            <a:ext cx="2849621" cy="1588198"/>
            <a:chOff x="2818831" y="2920922"/>
            <a:chExt cx="2849621" cy="1588198"/>
          </a:xfrm>
        </p:grpSpPr>
        <p:sp>
          <p:nvSpPr>
            <p:cNvPr id="27" name="Nuage 26"/>
            <p:cNvSpPr/>
            <p:nvPr/>
          </p:nvSpPr>
          <p:spPr>
            <a:xfrm>
              <a:off x="2818831" y="2920922"/>
              <a:ext cx="2849621" cy="1588198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tIns="108000" rtlCol="0" anchor="ctr" anchorCtr="1"/>
            <a:lstStyle/>
            <a:p>
              <a:pPr algn="ctr"/>
              <a:endParaRPr lang="fr-BE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2970534" y="3113092"/>
              <a:ext cx="25539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tabLst>
                  <a:tab pos="177800" algn="l"/>
                </a:tabLst>
              </a:pPr>
              <a:r>
                <a:rPr lang="fr-BE" sz="2200" dirty="0" smtClean="0">
                  <a:latin typeface="Berlin Sans FB" pitchFamily="34" charset="0"/>
                </a:rPr>
                <a:t> 	Event traces (LTS)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+ State annotations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(fluents)</a:t>
              </a:r>
              <a:endParaRPr lang="fr-BE" sz="2200" dirty="0">
                <a:latin typeface="Berlin Sans FB" pitchFamily="34" charset="0"/>
              </a:endParaRPr>
            </a:p>
          </p:txBody>
        </p:sp>
      </p:grpSp>
      <p:sp>
        <p:nvSpPr>
          <p:cNvPr id="31" name="ZoneTexte 30"/>
          <p:cNvSpPr txBox="1"/>
          <p:nvPr/>
        </p:nvSpPr>
        <p:spPr>
          <a:xfrm>
            <a:off x="3635896" y="4725455"/>
            <a:ext cx="518457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fr-BE" sz="2400" dirty="0" smtClean="0">
                <a:latin typeface="Berlin Sans FB" pitchFamily="34" charset="0"/>
              </a:rPr>
              <a:t>P and Q are </a:t>
            </a:r>
            <a:r>
              <a:rPr lang="fr-BE" sz="2400" dirty="0" err="1" smtClean="0">
                <a:latin typeface="Berlin Sans FB" pitchFamily="34" charset="0"/>
              </a:rPr>
              <a:t>behavioraly</a:t>
            </a:r>
            <a:r>
              <a:rPr lang="fr-BE" sz="2400" dirty="0" smtClean="0">
                <a:latin typeface="Berlin Sans FB" pitchFamily="34" charset="0"/>
              </a:rPr>
              <a:t> </a:t>
            </a:r>
            <a:r>
              <a:rPr lang="fr-BE" sz="2400" dirty="0" err="1" smtClean="0">
                <a:latin typeface="Berlin Sans FB" pitchFamily="34" charset="0"/>
              </a:rPr>
              <a:t>equivalent</a:t>
            </a:r>
            <a:r>
              <a:rPr lang="fr-BE" sz="2400" dirty="0" smtClean="0">
                <a:latin typeface="Berlin Sans FB" pitchFamily="34" charset="0"/>
              </a:rPr>
              <a:t> if </a:t>
            </a:r>
            <a:r>
              <a:rPr lang="fr-BE" sz="2400" dirty="0" err="1" smtClean="0">
                <a:latin typeface="Berlin Sans FB" pitchFamily="34" charset="0"/>
              </a:rPr>
              <a:t>they</a:t>
            </a:r>
            <a:r>
              <a:rPr lang="fr-BE" sz="2400" dirty="0" smtClean="0">
                <a:latin typeface="Berlin Sans FB" pitchFamily="34" charset="0"/>
              </a:rPr>
              <a:t> </a:t>
            </a:r>
            <a:r>
              <a:rPr lang="fr-BE" sz="2400" dirty="0" err="1" smtClean="0">
                <a:latin typeface="Berlin Sans FB" pitchFamily="34" charset="0"/>
              </a:rPr>
              <a:t>exhibit</a:t>
            </a:r>
            <a:r>
              <a:rPr lang="fr-BE" sz="2400" dirty="0" smtClean="0">
                <a:latin typeface="Berlin Sans FB" pitchFamily="34" charset="0"/>
              </a:rPr>
              <a:t> the </a:t>
            </a:r>
            <a:r>
              <a:rPr lang="fr-BE" sz="2400" dirty="0" err="1" smtClean="0">
                <a:latin typeface="Berlin Sans FB" pitchFamily="34" charset="0"/>
              </a:rPr>
              <a:t>same</a:t>
            </a:r>
            <a:r>
              <a:rPr lang="fr-BE" sz="2400" dirty="0" smtClean="0">
                <a:latin typeface="Berlin Sans FB" pitchFamily="34" charset="0"/>
              </a:rPr>
              <a:t> sets of traces, i.e. the </a:t>
            </a:r>
            <a:r>
              <a:rPr lang="fr-BE" sz="2400" dirty="0" err="1" smtClean="0">
                <a:latin typeface="Berlin Sans FB" pitchFamily="34" charset="0"/>
              </a:rPr>
              <a:t>same</a:t>
            </a:r>
            <a:r>
              <a:rPr lang="fr-BE" sz="2400" dirty="0" smtClean="0">
                <a:latin typeface="Berlin Sans FB" pitchFamily="34" charset="0"/>
              </a:rPr>
              <a:t> </a:t>
            </a:r>
            <a:r>
              <a:rPr lang="fr-BE" sz="2400" i="1" dirty="0" err="1" smtClean="0">
                <a:latin typeface="Berlin Sans FB" pitchFamily="34" charset="0"/>
              </a:rPr>
              <a:t>languages</a:t>
            </a:r>
            <a:r>
              <a:rPr lang="fr-BE" sz="2400" i="1" dirty="0" smtClean="0">
                <a:latin typeface="Berlin Sans FB" pitchFamily="34" charset="0"/>
              </a:rPr>
              <a:t> </a:t>
            </a:r>
            <a:r>
              <a:rPr lang="fr-BE" sz="2400" dirty="0" smtClean="0">
                <a:latin typeface="Berlin Sans FB" pitchFamily="34" charset="0"/>
              </a:rPr>
              <a:t>:</a:t>
            </a:r>
          </a:p>
          <a:p>
            <a:pPr marL="0" lvl="2" algn="ctr">
              <a:spcBef>
                <a:spcPts val="1200"/>
              </a:spcBef>
            </a:pPr>
            <a:r>
              <a:rPr lang="fr-BE" sz="2400" dirty="0" smtClean="0">
                <a:latin typeface="Berlin Sans FB" pitchFamily="34" charset="0"/>
              </a:rPr>
              <a:t>P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</a:t>
            </a:r>
            <a:r>
              <a:rPr lang="fr-BE" sz="2400" baseline="-25000" dirty="0" smtClean="0">
                <a:latin typeface="Berlin Sans FB" pitchFamily="34" charset="0"/>
                <a:sym typeface="Symbol"/>
              </a:rPr>
              <a:t>tr</a:t>
            </a:r>
            <a:r>
              <a:rPr lang="fr-BE" sz="2400" dirty="0" smtClean="0">
                <a:latin typeface="Berlin Sans FB" pitchFamily="34" charset="0"/>
                <a:sym typeface="Symbol"/>
              </a:rPr>
              <a:t> Q  if and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only</a:t>
            </a:r>
            <a:r>
              <a:rPr lang="fr-BE" sz="2400" dirty="0" smtClean="0">
                <a:latin typeface="Berlin Sans FB" pitchFamily="34" charset="0"/>
                <a:sym typeface="Symbol"/>
              </a:rPr>
              <a:t> if </a:t>
            </a:r>
            <a:r>
              <a:rPr lang="fr-BE" sz="2400" i="1" dirty="0" smtClean="0">
                <a:latin typeface="Berlin Sans FB" pitchFamily="34" charset="0"/>
                <a:sym typeface="Symbol"/>
              </a:rPr>
              <a:t>L(P)</a:t>
            </a:r>
            <a:r>
              <a:rPr lang="fr-BE" sz="2400" dirty="0" smtClean="0">
                <a:latin typeface="Berlin Sans FB" pitchFamily="34" charset="0"/>
                <a:sym typeface="Symbol"/>
              </a:rPr>
              <a:t> </a:t>
            </a:r>
            <a:r>
              <a:rPr lang="fr-BE" sz="2400" i="1" dirty="0" smtClean="0">
                <a:latin typeface="Berlin Sans FB" pitchFamily="34" charset="0"/>
                <a:sym typeface="Symbol"/>
              </a:rPr>
              <a:t>=</a:t>
            </a:r>
            <a:r>
              <a:rPr lang="fr-BE" sz="2400" dirty="0" smtClean="0">
                <a:latin typeface="Berlin Sans FB" pitchFamily="34" charset="0"/>
                <a:sym typeface="Symbol"/>
              </a:rPr>
              <a:t> </a:t>
            </a:r>
            <a:r>
              <a:rPr lang="fr-BE" sz="2400" i="1" dirty="0" smtClean="0">
                <a:latin typeface="Berlin Sans FB" pitchFamily="34" charset="0"/>
                <a:sym typeface="Symbol"/>
              </a:rPr>
              <a:t>L(Q)</a:t>
            </a:r>
            <a:endParaRPr lang="fr-BE" sz="2400" i="1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lambeau\Documents\thesis\writing\src\2-framework\images\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7486" y="3413072"/>
            <a:ext cx="4320480" cy="1326586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Traces &amp; Labeled Transition Systems</a:t>
            </a:r>
            <a:endParaRPr lang="fr-BE" sz="4000" dirty="0"/>
          </a:p>
        </p:txBody>
      </p:sp>
      <p:sp>
        <p:nvSpPr>
          <p:cNvPr id="28" name="Espace réservé du contenu 2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 smtClean="0"/>
              <a:t>Trace </a:t>
            </a:r>
            <a:r>
              <a:rPr lang="fr-BE" dirty="0" err="1" smtClean="0"/>
              <a:t>semantics</a:t>
            </a:r>
            <a:r>
              <a:rPr lang="fr-BE" dirty="0" smtClean="0"/>
              <a:t> </a:t>
            </a:r>
            <a:r>
              <a:rPr lang="fr-BE" dirty="0" err="1" smtClean="0"/>
              <a:t>through</a:t>
            </a:r>
            <a:r>
              <a:rPr lang="fr-BE" dirty="0" smtClean="0"/>
              <a:t> LTS</a:t>
            </a:r>
          </a:p>
          <a:p>
            <a:pPr lvl="1"/>
            <a:r>
              <a:rPr lang="fr-BE" dirty="0" smtClean="0"/>
              <a:t>Captures the set of traces </a:t>
            </a:r>
            <a:r>
              <a:rPr lang="fr-BE" dirty="0" err="1" smtClean="0"/>
              <a:t>denoting</a:t>
            </a:r>
            <a:r>
              <a:rPr lang="fr-BE" dirty="0" smtClean="0"/>
              <a:t> </a:t>
            </a:r>
            <a:r>
              <a:rPr lang="fr-BE" dirty="0" err="1" smtClean="0"/>
              <a:t>existing</a:t>
            </a:r>
            <a:r>
              <a:rPr lang="fr-BE" dirty="0" smtClean="0"/>
              <a:t> </a:t>
            </a:r>
            <a:r>
              <a:rPr lang="fr-BE" dirty="0" err="1" smtClean="0"/>
              <a:t>paths</a:t>
            </a:r>
            <a:r>
              <a:rPr lang="fr-BE" dirty="0" smtClean="0"/>
              <a:t> in the transition system graph</a:t>
            </a:r>
          </a:p>
          <a:p>
            <a:pPr lvl="1"/>
            <a:r>
              <a:rPr lang="fr-BE" dirty="0" smtClean="0"/>
              <a:t>A </a:t>
            </a:r>
            <a:r>
              <a:rPr lang="fr-BE" dirty="0" err="1" smtClean="0"/>
              <a:t>subclass</a:t>
            </a:r>
            <a:r>
              <a:rPr lang="fr-BE" dirty="0" smtClean="0"/>
              <a:t> of standard </a:t>
            </a:r>
            <a:r>
              <a:rPr lang="fr-BE" dirty="0" err="1" smtClean="0"/>
              <a:t>automata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all </a:t>
            </a:r>
            <a:r>
              <a:rPr lang="fr-BE" dirty="0" err="1" smtClean="0"/>
              <a:t>accepting</a:t>
            </a:r>
            <a:r>
              <a:rPr lang="fr-BE" dirty="0" smtClean="0"/>
              <a:t> states [Hop79]</a:t>
            </a:r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r>
              <a:rPr lang="fr-BE" dirty="0" err="1" smtClean="0"/>
              <a:t>Operators</a:t>
            </a:r>
            <a:r>
              <a:rPr lang="fr-BE" dirty="0" smtClean="0"/>
              <a:t> and </a:t>
            </a:r>
            <a:r>
              <a:rPr lang="fr-BE" dirty="0" err="1" smtClean="0"/>
              <a:t>algorithms</a:t>
            </a:r>
            <a:endParaRPr lang="fr-BE" dirty="0" smtClean="0"/>
          </a:p>
          <a:p>
            <a:pPr lvl="1"/>
            <a:r>
              <a:rPr lang="fr-BE" dirty="0" err="1" smtClean="0"/>
              <a:t>Inherited</a:t>
            </a:r>
            <a:r>
              <a:rPr lang="fr-BE" dirty="0" smtClean="0"/>
              <a:t>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regular</a:t>
            </a:r>
            <a:r>
              <a:rPr lang="fr-BE" dirty="0" smtClean="0"/>
              <a:t> </a:t>
            </a:r>
            <a:r>
              <a:rPr lang="fr-BE" dirty="0" err="1" smtClean="0"/>
              <a:t>languages</a:t>
            </a:r>
            <a:r>
              <a:rPr lang="fr-BE" dirty="0" smtClean="0"/>
              <a:t> </a:t>
            </a:r>
            <a:r>
              <a:rPr lang="fr-BE" dirty="0" err="1" smtClean="0"/>
              <a:t>theory</a:t>
            </a:r>
            <a:r>
              <a:rPr lang="fr-BE" dirty="0" smtClean="0"/>
              <a:t> (union, intersection, </a:t>
            </a:r>
            <a:r>
              <a:rPr lang="fr-BE" dirty="0" err="1" smtClean="0"/>
              <a:t>difference</a:t>
            </a:r>
            <a:r>
              <a:rPr lang="fr-BE" dirty="0" smtClean="0"/>
              <a:t> on sets of traces) [Hop79]</a:t>
            </a:r>
          </a:p>
          <a:p>
            <a:pPr lvl="1"/>
            <a:r>
              <a:rPr lang="fr-BE" dirty="0" smtClean="0"/>
              <a:t>Composition and </a:t>
            </a:r>
            <a:r>
              <a:rPr lang="fr-BE" dirty="0" err="1" smtClean="0"/>
              <a:t>hiding</a:t>
            </a:r>
            <a:r>
              <a:rPr lang="fr-BE" dirty="0" smtClean="0"/>
              <a:t> [Mag99]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8"/>
          <p:cNvGrpSpPr/>
          <p:nvPr/>
        </p:nvGrpSpPr>
        <p:grpSpPr>
          <a:xfrm>
            <a:off x="161494" y="1268760"/>
            <a:ext cx="8885521" cy="5329844"/>
            <a:chOff x="258479" y="1484784"/>
            <a:chExt cx="8885521" cy="5329844"/>
          </a:xfrm>
        </p:grpSpPr>
        <p:sp>
          <p:nvSpPr>
            <p:cNvPr id="7" name="Ellipse 6"/>
            <p:cNvSpPr/>
            <p:nvPr/>
          </p:nvSpPr>
          <p:spPr>
            <a:xfrm>
              <a:off x="1979713" y="1852863"/>
              <a:ext cx="5150644" cy="4604476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9672" y="2852936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08745" y="1484784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64088" y="5013176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309579" y="5250840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3153" y="2924944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4649" y="5223074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7096645" y="2820866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83456" y="2371527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426027" y="1723455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92521" y="6043935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915816" y="3136946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26" name="Nuage 25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27" name="Rectangle à coins arrondis 26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25" name="ZoneTexte 24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pic>
          <p:nvPicPr>
            <p:cNvPr id="19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8479" y="3212976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20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5323" y="5106824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21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88665" y="4869160"/>
              <a:ext cx="1857704" cy="1945468"/>
            </a:xfrm>
            <a:prstGeom prst="rect">
              <a:avLst/>
            </a:prstGeom>
            <a:noFill/>
          </p:spPr>
        </p:pic>
        <p:pic>
          <p:nvPicPr>
            <p:cNvPr id="22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66958" y="3356992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23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52761" y="1730883"/>
              <a:ext cx="3575236" cy="762013"/>
            </a:xfrm>
            <a:prstGeom prst="rect">
              <a:avLst/>
            </a:prstGeom>
            <a:noFill/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Trace </a:t>
            </a:r>
            <a:r>
              <a:rPr lang="fr-BE" dirty="0" err="1" smtClean="0"/>
              <a:t>Semantics</a:t>
            </a:r>
            <a:r>
              <a:rPr lang="fr-BE" dirty="0" smtClean="0"/>
              <a:t> of Multi-</a:t>
            </a:r>
            <a:r>
              <a:rPr lang="fr-BE" dirty="0" err="1" smtClean="0"/>
              <a:t>view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/>
          </a:p>
        </p:txBody>
      </p:sp>
      <p:sp>
        <p:nvSpPr>
          <p:cNvPr id="28" name="Forme libre 27"/>
          <p:cNvSpPr/>
          <p:nvPr/>
        </p:nvSpPr>
        <p:spPr>
          <a:xfrm>
            <a:off x="3570515" y="4760686"/>
            <a:ext cx="1149048" cy="1165980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048" h="1165980">
                <a:moveTo>
                  <a:pt x="0" y="1016000"/>
                </a:moveTo>
                <a:cubicBezTo>
                  <a:pt x="310847" y="1165980"/>
                  <a:pt x="853924" y="997887"/>
                  <a:pt x="1001486" y="828554"/>
                </a:cubicBezTo>
                <a:cubicBezTo>
                  <a:pt x="1149048" y="659221"/>
                  <a:pt x="901095" y="488647"/>
                  <a:pt x="885372" y="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Forme libre 29"/>
          <p:cNvSpPr/>
          <p:nvPr/>
        </p:nvSpPr>
        <p:spPr>
          <a:xfrm>
            <a:off x="1407886" y="4383314"/>
            <a:ext cx="1233714" cy="435429"/>
          </a:xfrm>
          <a:custGeom>
            <a:avLst/>
            <a:gdLst>
              <a:gd name="connsiteX0" fmla="*/ 0 w 1233714"/>
              <a:gd name="connsiteY0" fmla="*/ 87086 h 435429"/>
              <a:gd name="connsiteX1" fmla="*/ 420914 w 1233714"/>
              <a:gd name="connsiteY1" fmla="*/ 420915 h 435429"/>
              <a:gd name="connsiteX2" fmla="*/ 1233714 w 1233714"/>
              <a:gd name="connsiteY2" fmla="*/ 0 h 43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3714" h="435429">
                <a:moveTo>
                  <a:pt x="0" y="87086"/>
                </a:moveTo>
                <a:cubicBezTo>
                  <a:pt x="107647" y="261257"/>
                  <a:pt x="215295" y="435429"/>
                  <a:pt x="420914" y="420915"/>
                </a:cubicBezTo>
                <a:cubicBezTo>
                  <a:pt x="626533" y="406401"/>
                  <a:pt x="930123" y="203200"/>
                  <a:pt x="1233714" y="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" name="Forme libre 30"/>
          <p:cNvSpPr/>
          <p:nvPr/>
        </p:nvSpPr>
        <p:spPr>
          <a:xfrm>
            <a:off x="3413276" y="2351314"/>
            <a:ext cx="128210" cy="508000"/>
          </a:xfrm>
          <a:custGeom>
            <a:avLst/>
            <a:gdLst>
              <a:gd name="connsiteX0" fmla="*/ 55638 w 128210"/>
              <a:gd name="connsiteY0" fmla="*/ 0 h 508000"/>
              <a:gd name="connsiteX1" fmla="*/ 12095 w 128210"/>
              <a:gd name="connsiteY1" fmla="*/ 246743 h 508000"/>
              <a:gd name="connsiteX2" fmla="*/ 128210 w 12821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10" h="508000">
                <a:moveTo>
                  <a:pt x="55638" y="0"/>
                </a:moveTo>
                <a:cubicBezTo>
                  <a:pt x="27819" y="81038"/>
                  <a:pt x="0" y="162076"/>
                  <a:pt x="12095" y="246743"/>
                </a:cubicBezTo>
                <a:cubicBezTo>
                  <a:pt x="24190" y="331410"/>
                  <a:pt x="76200" y="419705"/>
                  <a:pt x="128210" y="50800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Forme libre 31"/>
          <p:cNvSpPr/>
          <p:nvPr/>
        </p:nvSpPr>
        <p:spPr>
          <a:xfrm>
            <a:off x="5254171" y="4397829"/>
            <a:ext cx="478972" cy="740228"/>
          </a:xfrm>
          <a:custGeom>
            <a:avLst/>
            <a:gdLst>
              <a:gd name="connsiteX0" fmla="*/ 478972 w 478972"/>
              <a:gd name="connsiteY0" fmla="*/ 740228 h 740228"/>
              <a:gd name="connsiteX1" fmla="*/ 319315 w 478972"/>
              <a:gd name="connsiteY1" fmla="*/ 304800 h 740228"/>
              <a:gd name="connsiteX2" fmla="*/ 0 w 478972"/>
              <a:gd name="connsiteY2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972" h="740228">
                <a:moveTo>
                  <a:pt x="478972" y="740228"/>
                </a:moveTo>
                <a:cubicBezTo>
                  <a:pt x="439058" y="584199"/>
                  <a:pt x="399144" y="428171"/>
                  <a:pt x="319315" y="304800"/>
                </a:cubicBezTo>
                <a:cubicBezTo>
                  <a:pt x="239486" y="181429"/>
                  <a:pt x="119743" y="90714"/>
                  <a:pt x="0" y="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" name="Forme libre 32"/>
          <p:cNvSpPr/>
          <p:nvPr/>
        </p:nvSpPr>
        <p:spPr>
          <a:xfrm>
            <a:off x="5573486" y="2699657"/>
            <a:ext cx="1016000" cy="319314"/>
          </a:xfrm>
          <a:custGeom>
            <a:avLst/>
            <a:gdLst>
              <a:gd name="connsiteX0" fmla="*/ 1016000 w 1016000"/>
              <a:gd name="connsiteY0" fmla="*/ 319314 h 319314"/>
              <a:gd name="connsiteX1" fmla="*/ 493485 w 1016000"/>
              <a:gd name="connsiteY1" fmla="*/ 14514 h 319314"/>
              <a:gd name="connsiteX2" fmla="*/ 0 w 1016000"/>
              <a:gd name="connsiteY2" fmla="*/ 232229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319314">
                <a:moveTo>
                  <a:pt x="1016000" y="319314"/>
                </a:moveTo>
                <a:cubicBezTo>
                  <a:pt x="839409" y="174171"/>
                  <a:pt x="662818" y="29028"/>
                  <a:pt x="493485" y="14514"/>
                </a:cubicBezTo>
                <a:cubicBezTo>
                  <a:pt x="324152" y="0"/>
                  <a:pt x="162076" y="116114"/>
                  <a:pt x="0" y="232229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74"/>
          <p:cNvGrpSpPr/>
          <p:nvPr/>
        </p:nvGrpSpPr>
        <p:grpSpPr>
          <a:xfrm>
            <a:off x="-7484" y="1268760"/>
            <a:ext cx="9144000" cy="5400600"/>
            <a:chOff x="-7484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-7484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74" name="Forme libre 73"/>
            <p:cNvSpPr/>
            <p:nvPr/>
          </p:nvSpPr>
          <p:spPr>
            <a:xfrm>
              <a:off x="3570515" y="4760686"/>
              <a:ext cx="1149048" cy="1165980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048" h="1165980">
                  <a:moveTo>
                    <a:pt x="0" y="1016000"/>
                  </a:moveTo>
                  <a:cubicBezTo>
                    <a:pt x="310847" y="1165980"/>
                    <a:pt x="853924" y="997887"/>
                    <a:pt x="1001486" y="828554"/>
                  </a:cubicBezTo>
                  <a:cubicBezTo>
                    <a:pt x="1149048" y="659221"/>
                    <a:pt x="901095" y="488647"/>
                    <a:pt x="885372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Derivation of State Machine Models from Process Models</a:t>
            </a:r>
            <a:endParaRPr lang="fr-BE" sz="4000" dirty="0"/>
          </a:p>
        </p:txBody>
      </p:sp>
      <p:sp>
        <p:nvSpPr>
          <p:cNvPr id="27" name="ZoneTexte 26"/>
          <p:cNvSpPr txBox="1"/>
          <p:nvPr/>
        </p:nvSpPr>
        <p:spPr>
          <a:xfrm>
            <a:off x="3851920" y="5157192"/>
            <a:ext cx="481469" cy="1231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fr-BE" sz="8000" dirty="0" smtClean="0">
                <a:solidFill>
                  <a:srgbClr val="7030A0"/>
                </a:solidFill>
                <a:latin typeface="Berlin Sans FB" pitchFamily="34" charset="0"/>
              </a:rPr>
              <a:t>?</a:t>
            </a:r>
            <a:endParaRPr lang="fr-BE" sz="8000" dirty="0">
              <a:solidFill>
                <a:srgbClr val="7030A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Why</a:t>
            </a:r>
            <a:r>
              <a:rPr lang="fr-BE" dirty="0" smtClean="0"/>
              <a:t> </a:t>
            </a:r>
            <a:r>
              <a:rPr lang="fr-BE" dirty="0" err="1" smtClean="0"/>
              <a:t>deriving</a:t>
            </a:r>
            <a:r>
              <a:rPr lang="fr-BE" dirty="0" smtClean="0"/>
              <a:t> state machines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Flawed process models can have dreadful consequences in safety critical </a:t>
            </a:r>
            <a:r>
              <a:rPr lang="fr-BE" dirty="0" smtClean="0"/>
              <a:t>areas</a:t>
            </a:r>
          </a:p>
          <a:p>
            <a:pPr lvl="1"/>
            <a:r>
              <a:rPr lang="fr-BE" dirty="0" err="1" smtClean="0"/>
              <a:t>e.g</a:t>
            </a:r>
            <a:r>
              <a:rPr lang="fr-BE" dirty="0" smtClean="0"/>
              <a:t>. </a:t>
            </a:r>
            <a:r>
              <a:rPr lang="en-US" dirty="0" smtClean="0"/>
              <a:t>process modeling to improve medical </a:t>
            </a:r>
            <a:r>
              <a:rPr lang="fr-BE" dirty="0" err="1" smtClean="0"/>
              <a:t>safety</a:t>
            </a:r>
            <a:endParaRPr lang="fr-BE" dirty="0" smtClean="0"/>
          </a:p>
          <a:p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en-US" dirty="0" smtClean="0"/>
              <a:t>should be as error-free as possible</a:t>
            </a:r>
          </a:p>
          <a:p>
            <a:pPr lvl="1"/>
            <a:r>
              <a:rPr lang="en-US" dirty="0" smtClean="0"/>
              <a:t>Techniques for building them and detecting </a:t>
            </a:r>
            <a:r>
              <a:rPr lang="en-US" dirty="0" err="1" smtClean="0"/>
              <a:t>sereve</a:t>
            </a:r>
            <a:r>
              <a:rPr lang="en-US" dirty="0" smtClean="0"/>
              <a:t> flaws, e.g. model checking</a:t>
            </a:r>
          </a:p>
          <a:p>
            <a:pPr lvl="1"/>
            <a:r>
              <a:rPr lang="en-US" dirty="0" smtClean="0"/>
              <a:t>A formal semantics is therefore required</a:t>
            </a:r>
          </a:p>
          <a:p>
            <a:pPr lvl="1"/>
            <a:r>
              <a:rPr lang="en-US" dirty="0" smtClean="0"/>
              <a:t>Enables analysis techniques in [Dam11]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as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/>
          </a:p>
        </p:txBody>
      </p:sp>
      <p:sp>
        <p:nvSpPr>
          <p:cNvPr id="50" name="Espace réservé du contenu 49"/>
          <p:cNvSpPr>
            <a:spLocks noGrp="1"/>
          </p:cNvSpPr>
          <p:nvPr>
            <p:ph sz="half" idx="2"/>
          </p:nvPr>
        </p:nvSpPr>
        <p:spPr>
          <a:xfrm>
            <a:off x="4067944" y="1600200"/>
            <a:ext cx="4618856" cy="5069160"/>
          </a:xfrm>
        </p:spPr>
        <p:txBody>
          <a:bodyPr>
            <a:normAutofit lnSpcReduction="10000"/>
          </a:bodyPr>
          <a:lstStyle/>
          <a:p>
            <a:r>
              <a:rPr lang="fr-BE" dirty="0" err="1" smtClean="0"/>
              <a:t>Tasks</a:t>
            </a:r>
            <a:r>
              <a:rPr lang="fr-BE" dirty="0" smtClean="0"/>
              <a:t> as </a:t>
            </a:r>
            <a:r>
              <a:rPr lang="fr-BE" dirty="0" err="1" smtClean="0"/>
              <a:t>MSCs</a:t>
            </a:r>
            <a:r>
              <a:rPr lang="fr-BE" dirty="0" smtClean="0"/>
              <a:t> or </a:t>
            </a:r>
            <a:r>
              <a:rPr lang="fr-BE" dirty="0" err="1" smtClean="0"/>
              <a:t>finer</a:t>
            </a:r>
            <a:r>
              <a:rPr lang="fr-BE" dirty="0" smtClean="0"/>
              <a:t>-</a:t>
            </a:r>
            <a:r>
              <a:rPr lang="fr-BE" dirty="0" err="1" smtClean="0"/>
              <a:t>grained</a:t>
            </a:r>
            <a:r>
              <a:rPr lang="fr-BE" dirty="0" smtClean="0"/>
              <a:t>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 smtClean="0"/>
          </a:p>
          <a:p>
            <a:r>
              <a:rPr lang="fr-BE" dirty="0" err="1" smtClean="0"/>
              <a:t>Decisions</a:t>
            </a:r>
            <a:r>
              <a:rPr lang="fr-BE" dirty="0" smtClean="0"/>
              <a:t> on fluents</a:t>
            </a:r>
          </a:p>
          <a:p>
            <a:r>
              <a:rPr lang="fr-BE" dirty="0" smtClean="0"/>
              <a:t>Initial condition C</a:t>
            </a:r>
            <a:r>
              <a:rPr lang="fr-BE" baseline="-25000" dirty="0" smtClean="0"/>
              <a:t>0</a:t>
            </a:r>
            <a:r>
              <a:rPr lang="fr-BE" dirty="0" smtClean="0"/>
              <a:t> on </a:t>
            </a:r>
            <a:r>
              <a:rPr lang="fr-BE" dirty="0" err="1" smtClean="0"/>
              <a:t>process</a:t>
            </a:r>
            <a:r>
              <a:rPr lang="fr-BE" dirty="0" smtClean="0"/>
              <a:t> instances</a:t>
            </a:r>
          </a:p>
          <a:p>
            <a:r>
              <a:rPr lang="fr-BE" dirty="0" smtClean="0"/>
              <a:t>Total </a:t>
            </a:r>
            <a:r>
              <a:rPr lang="fr-BE" dirty="0" err="1" smtClean="0"/>
              <a:t>order</a:t>
            </a:r>
            <a:r>
              <a:rPr lang="fr-BE" dirty="0" smtClean="0"/>
              <a:t> </a:t>
            </a:r>
            <a:r>
              <a:rPr lang="fr-BE" dirty="0" err="1" smtClean="0"/>
              <a:t>among</a:t>
            </a:r>
            <a:r>
              <a:rPr lang="fr-BE" dirty="0" smtClean="0"/>
              <a:t> MSC </a:t>
            </a:r>
            <a:r>
              <a:rPr lang="fr-BE" dirty="0" err="1" smtClean="0"/>
              <a:t>events</a:t>
            </a:r>
            <a:endParaRPr lang="fr-BE" dirty="0" smtClean="0"/>
          </a:p>
          <a:p>
            <a:pPr lvl="1"/>
            <a:r>
              <a:rPr lang="fr-BE" dirty="0" err="1" smtClean="0"/>
              <a:t>We</a:t>
            </a:r>
            <a:r>
              <a:rPr lang="fr-BE" dirty="0" smtClean="0"/>
              <a:t> focus on global </a:t>
            </a:r>
            <a:r>
              <a:rPr lang="fr-BE" dirty="0" err="1" smtClean="0"/>
              <a:t>event</a:t>
            </a:r>
            <a:r>
              <a:rPr lang="fr-BE" dirty="0" smtClean="0"/>
              <a:t> traces </a:t>
            </a:r>
            <a:r>
              <a:rPr lang="fr-BE" dirty="0" err="1" smtClean="0"/>
              <a:t>exhibited</a:t>
            </a:r>
            <a:r>
              <a:rPr lang="fr-BE" dirty="0" smtClean="0"/>
              <a:t> by the </a:t>
            </a:r>
            <a:r>
              <a:rPr lang="fr-BE" dirty="0" err="1" smtClean="0"/>
              <a:t>process</a:t>
            </a:r>
            <a:r>
              <a:rPr lang="fr-BE" dirty="0" smtClean="0"/>
              <a:t>, not on </a:t>
            </a:r>
            <a:r>
              <a:rPr lang="fr-BE" dirty="0" err="1" smtClean="0"/>
              <a:t>specific</a:t>
            </a:r>
            <a:r>
              <a:rPr lang="fr-BE" dirty="0" smtClean="0"/>
              <a:t> agent </a:t>
            </a:r>
            <a:r>
              <a:rPr lang="fr-BE" dirty="0" err="1" smtClean="0"/>
              <a:t>behaviors</a:t>
            </a:r>
            <a:endParaRPr lang="fr-BE" dirty="0" smtClean="0"/>
          </a:p>
        </p:txBody>
      </p:sp>
      <p:grpSp>
        <p:nvGrpSpPr>
          <p:cNvPr id="19" name="Groupe 18"/>
          <p:cNvGrpSpPr/>
          <p:nvPr/>
        </p:nvGrpSpPr>
        <p:grpSpPr>
          <a:xfrm>
            <a:off x="323528" y="1844824"/>
            <a:ext cx="2664296" cy="2908100"/>
            <a:chOff x="323528" y="1844824"/>
            <a:chExt cx="2664296" cy="2908100"/>
          </a:xfrm>
        </p:grpSpPr>
        <p:sp>
          <p:nvSpPr>
            <p:cNvPr id="57" name="Rectangle à coins arrondis 56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8" name="Rectangle à coins arrondis 57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60" name="Connecteur droit avec flèche 59"/>
            <p:cNvCxnSpPr>
              <a:stCxn id="57" idx="2"/>
              <a:endCxn id="66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>
              <a:stCxn id="59" idx="2"/>
              <a:endCxn id="69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>
              <a:stCxn id="66" idx="2"/>
              <a:endCxn id="59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en angle 281"/>
            <p:cNvCxnSpPr>
              <a:stCxn id="66" idx="1"/>
              <a:endCxn id="58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65" name="Connecteur droit avec flèche 64"/>
            <p:cNvCxnSpPr>
              <a:stCxn id="64" idx="4"/>
              <a:endCxn id="57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Losange 65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67" name="Connecteur droit avec flèche 74"/>
            <p:cNvCxnSpPr>
              <a:stCxn id="58" idx="0"/>
              <a:endCxn id="57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69" name="Ellipse 68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70" name="Ellipse 69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sp>
        <p:nvSpPr>
          <p:cNvPr id="51" name="ZoneTexte 50"/>
          <p:cNvSpPr txBox="1"/>
          <p:nvPr/>
        </p:nvSpPr>
        <p:spPr>
          <a:xfrm>
            <a:off x="326801" y="4955684"/>
            <a:ext cx="43172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27275" algn="l"/>
              </a:tabLst>
            </a:pPr>
            <a:r>
              <a:rPr lang="fr-BE" sz="2400" dirty="0" smtClean="0">
                <a:latin typeface="Berlin Sans FB" pitchFamily="34" charset="0"/>
              </a:rPr>
              <a:t>Fluent </a:t>
            </a:r>
            <a:r>
              <a:rPr lang="fr-BE" sz="2400" dirty="0" err="1" smtClean="0">
                <a:latin typeface="Berlin Sans FB" pitchFamily="34" charset="0"/>
              </a:rPr>
              <a:t>Conflict</a:t>
            </a:r>
            <a:r>
              <a:rPr lang="fr-BE" sz="2400" dirty="0" smtClean="0">
                <a:latin typeface="Berlin Sans FB" pitchFamily="34" charset="0"/>
              </a:rPr>
              <a:t> =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&lt;	{ </a:t>
            </a:r>
            <a:r>
              <a:rPr lang="fr-BE" sz="2400" dirty="0" err="1" smtClean="0">
                <a:latin typeface="Berlin Sans FB" pitchFamily="34" charset="0"/>
              </a:rPr>
              <a:t>conflict_detected</a:t>
            </a:r>
            <a:r>
              <a:rPr lang="fr-BE" sz="2400" dirty="0" smtClean="0">
                <a:latin typeface="Berlin Sans FB" pitchFamily="34" charset="0"/>
              </a:rPr>
              <a:t> },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{ </a:t>
            </a:r>
            <a:r>
              <a:rPr lang="fr-BE" sz="2400" dirty="0" err="1" smtClean="0">
                <a:latin typeface="Berlin Sans FB" pitchFamily="34" charset="0"/>
              </a:rPr>
              <a:t>all_constraints_known</a:t>
            </a:r>
            <a:r>
              <a:rPr lang="fr-BE" sz="2400" dirty="0" smtClean="0">
                <a:latin typeface="Berlin Sans FB" pitchFamily="34" charset="0"/>
              </a:rPr>
              <a:t> } &gt; </a:t>
            </a:r>
            <a:br>
              <a:rPr lang="fr-BE" sz="2400" dirty="0" smtClean="0">
                <a:latin typeface="Berlin Sans FB" pitchFamily="34" charset="0"/>
              </a:rPr>
            </a:br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 descr="Tr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2322" y="836712"/>
            <a:ext cx="2978150" cy="2152650"/>
          </a:xfrm>
          <a:prstGeom prst="rect">
            <a:avLst/>
          </a:prstGeom>
          <a:noFill/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 </a:t>
            </a:r>
            <a:r>
              <a:rPr lang="fr-FR" dirty="0" err="1"/>
              <a:t>Little</a:t>
            </a:r>
            <a:r>
              <a:rPr lang="fr-FR" dirty="0"/>
              <a:t> Train System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fr-FR" sz="2800" dirty="0" smtClean="0"/>
              <a:t>The system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composed</a:t>
            </a:r>
            <a:r>
              <a:rPr lang="fr-FR" sz="2800" dirty="0" smtClean="0"/>
              <a:t> of</a:t>
            </a:r>
          </a:p>
          <a:p>
            <a:pPr lvl="1">
              <a:lnSpc>
                <a:spcPct val="80000"/>
              </a:lnSpc>
            </a:pPr>
            <a:r>
              <a:rPr lang="fr-FR" sz="2400" dirty="0" smtClean="0"/>
              <a:t>A train </a:t>
            </a:r>
            <a:r>
              <a:rPr lang="fr-FR" sz="2400" dirty="0" err="1" smtClean="0"/>
              <a:t>controller</a:t>
            </a:r>
            <a:endParaRPr lang="fr-FR" sz="2400" dirty="0" smtClean="0"/>
          </a:p>
          <a:p>
            <a:pPr lvl="1">
              <a:lnSpc>
                <a:spcPct val="80000"/>
              </a:lnSpc>
            </a:pPr>
            <a:r>
              <a:rPr lang="fr-FR" sz="2400" dirty="0" smtClean="0"/>
              <a:t>A train </a:t>
            </a:r>
            <a:r>
              <a:rPr lang="fr-FR" sz="2400" dirty="0" err="1" smtClean="0"/>
              <a:t>actuator</a:t>
            </a:r>
            <a:r>
              <a:rPr lang="fr-FR" sz="2400" dirty="0" smtClean="0"/>
              <a:t>/</a:t>
            </a:r>
            <a:r>
              <a:rPr lang="fr-FR" sz="2400" dirty="0" err="1" smtClean="0"/>
              <a:t>sensor</a:t>
            </a:r>
            <a:endParaRPr lang="fr-FR" sz="2400" dirty="0" smtClean="0"/>
          </a:p>
          <a:p>
            <a:pPr lvl="1">
              <a:lnSpc>
                <a:spcPct val="80000"/>
              </a:lnSpc>
            </a:pPr>
            <a:r>
              <a:rPr lang="fr-FR" sz="2400" dirty="0" smtClean="0"/>
              <a:t>A </a:t>
            </a:r>
            <a:r>
              <a:rPr lang="fr-FR" sz="2400" dirty="0" err="1" smtClean="0"/>
              <a:t>passenger</a:t>
            </a:r>
            <a:endParaRPr lang="fr-FR" sz="2400" dirty="0" smtClean="0"/>
          </a:p>
          <a:p>
            <a:pPr>
              <a:lnSpc>
                <a:spcPct val="80000"/>
              </a:lnSpc>
            </a:pPr>
            <a:r>
              <a:rPr lang="fr-FR" sz="2800" dirty="0" smtClean="0"/>
              <a:t>The train </a:t>
            </a:r>
            <a:r>
              <a:rPr lang="fr-FR" sz="2800" dirty="0" err="1" smtClean="0"/>
              <a:t>controller</a:t>
            </a:r>
            <a:r>
              <a:rPr lang="fr-FR" sz="2800" dirty="0" smtClean="0"/>
              <a:t> </a:t>
            </a:r>
            <a:r>
              <a:rPr lang="fr-FR" sz="2800" dirty="0" err="1" smtClean="0"/>
              <a:t>controls</a:t>
            </a:r>
            <a:r>
              <a:rPr lang="fr-FR" sz="2800" dirty="0" smtClean="0"/>
              <a:t> </a:t>
            </a:r>
            <a:r>
              <a:rPr lang="fr-FR" sz="2800" dirty="0" err="1" smtClean="0"/>
              <a:t>operations</a:t>
            </a:r>
            <a:r>
              <a:rPr lang="fr-FR" sz="2800" dirty="0" smtClean="0"/>
              <a:t> </a:t>
            </a:r>
            <a:r>
              <a:rPr lang="fr-FR" sz="2800" dirty="0" err="1" smtClean="0"/>
              <a:t>such</a:t>
            </a:r>
            <a:r>
              <a:rPr lang="fr-FR" sz="2800" dirty="0" smtClean="0"/>
              <a:t> as </a:t>
            </a:r>
            <a:r>
              <a:rPr lang="fr-FR" sz="2800" dirty="0" err="1" smtClean="0"/>
              <a:t>start</a:t>
            </a:r>
            <a:r>
              <a:rPr lang="fr-FR" sz="2800" dirty="0" smtClean="0"/>
              <a:t>, stop, open </a:t>
            </a:r>
            <a:r>
              <a:rPr lang="fr-FR" sz="2800" dirty="0" err="1" smtClean="0"/>
              <a:t>doors</a:t>
            </a:r>
            <a:r>
              <a:rPr lang="fr-FR" sz="2800" dirty="0" smtClean="0"/>
              <a:t>, and close </a:t>
            </a:r>
            <a:r>
              <a:rPr lang="fr-FR" sz="2800" dirty="0" err="1" smtClean="0"/>
              <a:t>doors</a:t>
            </a:r>
            <a:endParaRPr lang="fr-FR" sz="2800" dirty="0" smtClean="0"/>
          </a:p>
          <a:p>
            <a:pPr>
              <a:lnSpc>
                <a:spcPct val="80000"/>
              </a:lnSpc>
            </a:pPr>
            <a:r>
              <a:rPr lang="fr-FR" sz="2800" dirty="0" smtClean="0"/>
              <a:t>A </a:t>
            </a:r>
            <a:r>
              <a:rPr lang="fr-FR" sz="2800" dirty="0" err="1" smtClean="0"/>
              <a:t>safety</a:t>
            </a:r>
            <a:r>
              <a:rPr lang="fr-FR" sz="2800" dirty="0" smtClean="0"/>
              <a:t> goal </a:t>
            </a:r>
            <a:r>
              <a:rPr lang="fr-FR" sz="2800" dirty="0" err="1" smtClean="0"/>
              <a:t>requires</a:t>
            </a:r>
            <a:r>
              <a:rPr lang="fr-FR" sz="2800" dirty="0" smtClean="0"/>
              <a:t> train </a:t>
            </a:r>
            <a:r>
              <a:rPr lang="fr-FR" sz="2800" dirty="0" err="1" smtClean="0"/>
              <a:t>doors</a:t>
            </a:r>
            <a:r>
              <a:rPr lang="fr-FR" sz="2800" dirty="0" smtClean="0"/>
              <a:t> to </a:t>
            </a:r>
            <a:r>
              <a:rPr lang="fr-FR" sz="2800" dirty="0" err="1" smtClean="0"/>
              <a:t>remain</a:t>
            </a:r>
            <a:r>
              <a:rPr lang="fr-FR" sz="2800" dirty="0" smtClean="0"/>
              <a:t> </a:t>
            </a:r>
            <a:r>
              <a:rPr lang="fr-FR" sz="2800" dirty="0" err="1" smtClean="0"/>
              <a:t>closed</a:t>
            </a:r>
            <a:r>
              <a:rPr lang="fr-FR" sz="2800" dirty="0" smtClean="0"/>
              <a:t> </a:t>
            </a:r>
            <a:r>
              <a:rPr lang="fr-FR" sz="2800" dirty="0" err="1" smtClean="0"/>
              <a:t>while</a:t>
            </a:r>
            <a:r>
              <a:rPr lang="fr-FR" sz="2800" dirty="0" smtClean="0"/>
              <a:t> the train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moving</a:t>
            </a:r>
            <a:endParaRPr lang="fr-FR" sz="2800" dirty="0" smtClean="0"/>
          </a:p>
          <a:p>
            <a:pPr lvl="1">
              <a:lnSpc>
                <a:spcPct val="80000"/>
              </a:lnSpc>
            </a:pPr>
            <a:r>
              <a:rPr lang="fr-FR" sz="2400" dirty="0" smtClean="0"/>
              <a:t>If the train </a:t>
            </a:r>
            <a:r>
              <a:rPr lang="fr-FR" sz="2400" dirty="0" err="1" smtClean="0"/>
              <a:t>is</a:t>
            </a:r>
            <a:r>
              <a:rPr lang="fr-FR" sz="2400" dirty="0" smtClean="0"/>
              <a:t> not </a:t>
            </a:r>
            <a:r>
              <a:rPr lang="fr-FR" sz="2400" dirty="0" err="1" smtClean="0"/>
              <a:t>moving</a:t>
            </a:r>
            <a:r>
              <a:rPr lang="fr-FR" sz="2400" dirty="0" smtClean="0"/>
              <a:t> and a </a:t>
            </a:r>
            <a:r>
              <a:rPr lang="fr-FR" sz="2400" dirty="0" err="1" smtClean="0"/>
              <a:t>passenger</a:t>
            </a:r>
            <a:r>
              <a:rPr lang="fr-FR" sz="2400" dirty="0" smtClean="0"/>
              <a:t> presses the </a:t>
            </a:r>
            <a:r>
              <a:rPr lang="fr-FR" sz="2400" dirty="0" err="1" smtClean="0"/>
              <a:t>alarm</a:t>
            </a:r>
            <a:r>
              <a:rPr lang="fr-FR" sz="2400" dirty="0" smtClean="0"/>
              <a:t> </a:t>
            </a:r>
            <a:r>
              <a:rPr lang="fr-FR" sz="2400" dirty="0" err="1" smtClean="0"/>
              <a:t>button</a:t>
            </a:r>
            <a:r>
              <a:rPr lang="fr-FR" sz="2400" dirty="0" smtClean="0"/>
              <a:t>, the </a:t>
            </a:r>
            <a:r>
              <a:rPr lang="fr-FR" sz="2400" dirty="0" err="1" smtClean="0"/>
              <a:t>controller</a:t>
            </a:r>
            <a:r>
              <a:rPr lang="fr-FR" sz="2400" dirty="0" smtClean="0"/>
              <a:t> must open the </a:t>
            </a:r>
            <a:r>
              <a:rPr lang="fr-FR" sz="2400" dirty="0" err="1" smtClean="0"/>
              <a:t>doors</a:t>
            </a:r>
            <a:r>
              <a:rPr lang="fr-FR" sz="2400" dirty="0" smtClean="0"/>
              <a:t> in emergency</a:t>
            </a:r>
          </a:p>
          <a:p>
            <a:pPr lvl="1">
              <a:lnSpc>
                <a:spcPct val="80000"/>
              </a:lnSpc>
            </a:pPr>
            <a:r>
              <a:rPr lang="fr-FR" sz="2400" dirty="0" smtClean="0"/>
              <a:t>If the train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moving</a:t>
            </a:r>
            <a:r>
              <a:rPr lang="fr-FR" sz="2400" dirty="0" smtClean="0"/>
              <a:t> and …, </a:t>
            </a:r>
            <a:r>
              <a:rPr lang="fr-FR" sz="2400" dirty="0" err="1" smtClean="0"/>
              <a:t>it</a:t>
            </a:r>
            <a:r>
              <a:rPr lang="fr-FR" sz="2400" dirty="0" smtClean="0"/>
              <a:t> must stop the train first and </a:t>
            </a:r>
            <a:r>
              <a:rPr lang="fr-FR" sz="2400" dirty="0" err="1" smtClean="0"/>
              <a:t>then</a:t>
            </a:r>
            <a:r>
              <a:rPr lang="fr-FR" sz="2400" dirty="0" smtClean="0"/>
              <a:t> open the </a:t>
            </a:r>
            <a:r>
              <a:rPr lang="fr-FR" sz="2400" dirty="0" err="1" smtClean="0"/>
              <a:t>doors</a:t>
            </a:r>
            <a:r>
              <a:rPr lang="fr-FR" sz="2400" dirty="0" smtClean="0"/>
              <a:t> in emergency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as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/>
          </a:p>
        </p:txBody>
      </p:sp>
      <p:sp>
        <p:nvSpPr>
          <p:cNvPr id="184" name="ZoneTexte 183"/>
          <p:cNvSpPr txBox="1"/>
          <p:nvPr/>
        </p:nvSpPr>
        <p:spPr>
          <a:xfrm>
            <a:off x="326801" y="4955684"/>
            <a:ext cx="43172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27275" algn="l"/>
              </a:tabLst>
            </a:pPr>
            <a:r>
              <a:rPr lang="fr-BE" sz="2400" dirty="0" smtClean="0">
                <a:latin typeface="Berlin Sans FB" pitchFamily="34" charset="0"/>
              </a:rPr>
              <a:t>Fluent </a:t>
            </a:r>
            <a:r>
              <a:rPr lang="fr-BE" sz="2400" dirty="0" err="1" smtClean="0">
                <a:latin typeface="Berlin Sans FB" pitchFamily="34" charset="0"/>
              </a:rPr>
              <a:t>Conflict</a:t>
            </a:r>
            <a:r>
              <a:rPr lang="fr-BE" sz="2400" dirty="0" smtClean="0">
                <a:latin typeface="Berlin Sans FB" pitchFamily="34" charset="0"/>
              </a:rPr>
              <a:t> =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&lt;	{ </a:t>
            </a:r>
            <a:r>
              <a:rPr lang="fr-BE" sz="2400" dirty="0" err="1" smtClean="0">
                <a:latin typeface="Berlin Sans FB" pitchFamily="34" charset="0"/>
              </a:rPr>
              <a:t>conflict_detected</a:t>
            </a:r>
            <a:r>
              <a:rPr lang="fr-BE" sz="2400" dirty="0" smtClean="0">
                <a:latin typeface="Berlin Sans FB" pitchFamily="34" charset="0"/>
              </a:rPr>
              <a:t> },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{ </a:t>
            </a:r>
            <a:r>
              <a:rPr lang="fr-BE" sz="2400" dirty="0" err="1" smtClean="0">
                <a:latin typeface="Berlin Sans FB" pitchFamily="34" charset="0"/>
              </a:rPr>
              <a:t>all_constraints_known</a:t>
            </a:r>
            <a:r>
              <a:rPr lang="fr-BE" sz="2400" dirty="0" smtClean="0">
                <a:latin typeface="Berlin Sans FB" pitchFamily="34" charset="0"/>
              </a:rPr>
              <a:t> } &gt; </a:t>
            </a:r>
            <a:br>
              <a:rPr lang="fr-BE" sz="2400" dirty="0" smtClean="0">
                <a:latin typeface="Berlin Sans FB" pitchFamily="34" charset="0"/>
              </a:rPr>
            </a:br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>
              <a:latin typeface="Berlin Sans FB" pitchFamily="34" charset="0"/>
            </a:endParaRPr>
          </a:p>
        </p:txBody>
      </p:sp>
      <p:grpSp>
        <p:nvGrpSpPr>
          <p:cNvPr id="188" name="Groupe 187"/>
          <p:cNvGrpSpPr/>
          <p:nvPr/>
        </p:nvGrpSpPr>
        <p:grpSpPr>
          <a:xfrm>
            <a:off x="323528" y="1556792"/>
            <a:ext cx="8452646" cy="4292770"/>
            <a:chOff x="323528" y="1556792"/>
            <a:chExt cx="8452646" cy="4292770"/>
          </a:xfrm>
        </p:grpSpPr>
        <p:sp>
          <p:nvSpPr>
            <p:cNvPr id="57" name="Rectangle à coins arrondis 56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8" name="Rectangle à coins arrondis 57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60" name="Connecteur droit avec flèche 59"/>
            <p:cNvCxnSpPr>
              <a:stCxn id="57" idx="2"/>
              <a:endCxn id="66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>
              <a:stCxn id="59" idx="2"/>
              <a:endCxn id="69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>
              <a:stCxn id="66" idx="2"/>
              <a:endCxn id="59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en angle 281"/>
            <p:cNvCxnSpPr>
              <a:stCxn id="66" idx="1"/>
              <a:endCxn id="58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65" name="Connecteur droit avec flèche 64"/>
            <p:cNvCxnSpPr>
              <a:stCxn id="64" idx="4"/>
              <a:endCxn id="57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Losange 65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67" name="Connecteur droit avec flèche 74"/>
            <p:cNvCxnSpPr>
              <a:stCxn id="58" idx="0"/>
              <a:endCxn id="57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69" name="Ellipse 68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70" name="Ellipse 69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  <p:sp>
          <p:nvSpPr>
            <p:cNvPr id="126" name="Rectangle 125"/>
            <p:cNvSpPr/>
            <p:nvPr/>
          </p:nvSpPr>
          <p:spPr>
            <a:xfrm>
              <a:off x="3491880" y="1556792"/>
              <a:ext cx="3744416" cy="2304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>
                <a:latin typeface="+mj-lt"/>
              </a:endParaRPr>
            </a:p>
          </p:txBody>
        </p:sp>
        <p:sp>
          <p:nvSpPr>
            <p:cNvPr id="102" name="Rectangle à coins arrondis 101"/>
            <p:cNvSpPr/>
            <p:nvPr/>
          </p:nvSpPr>
          <p:spPr>
            <a:xfrm>
              <a:off x="4565706" y="1988836"/>
              <a:ext cx="1446454" cy="54884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Invite &amp;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Collect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05" name="Connecteur droit avec flèche 104"/>
            <p:cNvCxnSpPr>
              <a:stCxn id="102" idx="1"/>
              <a:endCxn id="103" idx="0"/>
            </p:cNvCxnSpPr>
            <p:nvPr/>
          </p:nvCxnSpPr>
          <p:spPr>
            <a:xfrm rot="10800000" flipV="1">
              <a:off x="4321842" y="2263259"/>
              <a:ext cx="243865" cy="421998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/>
            <p:cNvCxnSpPr>
              <a:stCxn id="104" idx="2"/>
              <a:endCxn id="114" idx="6"/>
            </p:cNvCxnSpPr>
            <p:nvPr/>
          </p:nvCxnSpPr>
          <p:spPr>
            <a:xfrm rot="5400000">
              <a:off x="5654621" y="2905015"/>
              <a:ext cx="319631" cy="977807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/>
            <p:cNvCxnSpPr>
              <a:stCxn id="102" idx="3"/>
              <a:endCxn id="104" idx="0"/>
            </p:cNvCxnSpPr>
            <p:nvPr/>
          </p:nvCxnSpPr>
          <p:spPr>
            <a:xfrm>
              <a:off x="6012160" y="2263259"/>
              <a:ext cx="291179" cy="42200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5239038" y="1700806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10" name="Connecteur droit avec flèche 109"/>
            <p:cNvCxnSpPr>
              <a:stCxn id="109" idx="4"/>
              <a:endCxn id="102" idx="0"/>
            </p:cNvCxnSpPr>
            <p:nvPr/>
          </p:nvCxnSpPr>
          <p:spPr>
            <a:xfrm>
              <a:off x="5288933" y="1800596"/>
              <a:ext cx="0" cy="18824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Groupe 109"/>
            <p:cNvGrpSpPr/>
            <p:nvPr/>
          </p:nvGrpSpPr>
          <p:grpSpPr>
            <a:xfrm>
              <a:off x="5076057" y="3428996"/>
              <a:ext cx="249475" cy="249475"/>
              <a:chOff x="2769873" y="5314018"/>
              <a:chExt cx="180000" cy="180000"/>
            </a:xfrm>
          </p:grpSpPr>
          <p:sp>
            <p:nvSpPr>
              <p:cNvPr id="114" name="Ellipse 113"/>
              <p:cNvSpPr/>
              <p:nvPr/>
            </p:nvSpPr>
            <p:spPr>
              <a:xfrm>
                <a:off x="2769873" y="5314018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2823873" y="5368018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  <p:cxnSp>
          <p:nvCxnSpPr>
            <p:cNvPr id="130" name="Connecteur droit 129"/>
            <p:cNvCxnSpPr/>
            <p:nvPr/>
          </p:nvCxnSpPr>
          <p:spPr>
            <a:xfrm flipV="1">
              <a:off x="2987824" y="1582291"/>
              <a:ext cx="469751" cy="55056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3000375" y="2677666"/>
              <a:ext cx="457200" cy="116205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Connecteur droit avec flèche 105"/>
            <p:cNvCxnSpPr>
              <a:stCxn id="103" idx="2"/>
              <a:endCxn id="114" idx="2"/>
            </p:cNvCxnSpPr>
            <p:nvPr/>
          </p:nvCxnSpPr>
          <p:spPr>
            <a:xfrm rot="16200000" flipH="1">
              <a:off x="4539134" y="3016810"/>
              <a:ext cx="319631" cy="754216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necteur droit 158"/>
            <p:cNvCxnSpPr/>
            <p:nvPr/>
          </p:nvCxnSpPr>
          <p:spPr>
            <a:xfrm flipH="1" flipV="1">
              <a:off x="6040582" y="2050473"/>
              <a:ext cx="2707882" cy="20266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H="1" flipV="1">
              <a:off x="4599710" y="2493818"/>
              <a:ext cx="476346" cy="316743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angle à coins arrondis 102"/>
            <p:cNvSpPr/>
            <p:nvPr/>
          </p:nvSpPr>
          <p:spPr>
            <a:xfrm>
              <a:off x="3639633" y="2685257"/>
              <a:ext cx="1364415" cy="548846"/>
            </a:xfrm>
            <a:prstGeom prst="round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Conflict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Notification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104" name="Rectangle à coins arrondis 103"/>
            <p:cNvSpPr/>
            <p:nvPr/>
          </p:nvSpPr>
          <p:spPr>
            <a:xfrm>
              <a:off x="5514398" y="2685259"/>
              <a:ext cx="1577882" cy="548844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AllCstrKnown</a:t>
              </a:r>
            </a:p>
            <a:p>
              <a:pPr algn="ctr"/>
              <a:r>
                <a:rPr lang="fr-BE" b="1" noProof="1" smtClean="0">
                  <a:latin typeface="+mj-lt"/>
                </a:rPr>
                <a:t>Notification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959750" y="4121370"/>
              <a:ext cx="3816424" cy="1728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>
                <a:latin typeface="+mj-lt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112504" y="4268859"/>
              <a:ext cx="927366" cy="489932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Initiator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22366" y="4268859"/>
              <a:ext cx="1141640" cy="489932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b="1" noProof="1" smtClean="0">
                  <a:latin typeface="+mj-lt"/>
                </a:rPr>
                <a:t>Scheduler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408022" y="4268859"/>
              <a:ext cx="1202200" cy="489932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Participant</a:t>
              </a:r>
            </a:p>
          </p:txBody>
        </p:sp>
        <p:cxnSp>
          <p:nvCxnSpPr>
            <p:cNvPr id="76" name="Connecteur droit avec flèche 75"/>
            <p:cNvCxnSpPr>
              <a:stCxn id="74" idx="2"/>
            </p:cNvCxnSpPr>
            <p:nvPr/>
          </p:nvCxnSpPr>
          <p:spPr>
            <a:xfrm flipH="1">
              <a:off x="6691986" y="4758791"/>
              <a:ext cx="1200" cy="100800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/>
            <p:cNvCxnSpPr>
              <a:stCxn id="73" idx="2"/>
            </p:cNvCxnSpPr>
            <p:nvPr/>
          </p:nvCxnSpPr>
          <p:spPr>
            <a:xfrm flipH="1">
              <a:off x="5574987" y="4758791"/>
              <a:ext cx="1200" cy="100800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>
              <a:off x="5588772" y="5060503"/>
              <a:ext cx="1080000" cy="240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/>
            <p:cNvCxnSpPr/>
            <p:nvPr/>
          </p:nvCxnSpPr>
          <p:spPr>
            <a:xfrm>
              <a:off x="6695147" y="5222710"/>
              <a:ext cx="1260000" cy="473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ZoneTexte 87"/>
            <p:cNvSpPr txBox="1"/>
            <p:nvPr/>
          </p:nvSpPr>
          <p:spPr>
            <a:xfrm>
              <a:off x="7084017" y="5070174"/>
              <a:ext cx="570472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invite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5758188" y="4898600"/>
              <a:ext cx="712691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initiate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92" name="Connecteur droit avec flèche 91"/>
            <p:cNvCxnSpPr/>
            <p:nvPr/>
          </p:nvCxnSpPr>
          <p:spPr>
            <a:xfrm flipH="1">
              <a:off x="6703182" y="5489410"/>
              <a:ext cx="1260000" cy="473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ZoneTexte 92"/>
            <p:cNvSpPr txBox="1"/>
            <p:nvPr/>
          </p:nvSpPr>
          <p:spPr>
            <a:xfrm>
              <a:off x="6831958" y="5338029"/>
              <a:ext cx="108663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98" name="Connecteur droit avec flèche 97"/>
            <p:cNvCxnSpPr>
              <a:stCxn id="75" idx="2"/>
            </p:cNvCxnSpPr>
            <p:nvPr/>
          </p:nvCxnSpPr>
          <p:spPr>
            <a:xfrm flipH="1">
              <a:off x="7987724" y="4758791"/>
              <a:ext cx="0" cy="100800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Operational</a:t>
            </a:r>
            <a:r>
              <a:rPr lang="fr-BE" dirty="0" smtClean="0"/>
              <a:t> Trace </a:t>
            </a:r>
            <a:r>
              <a:rPr lang="fr-BE" dirty="0" err="1" smtClean="0"/>
              <a:t>Semantics</a:t>
            </a:r>
            <a:r>
              <a:rPr lang="fr-BE" dirty="0" smtClean="0"/>
              <a:t> of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/>
          </a:p>
        </p:txBody>
      </p:sp>
      <p:grpSp>
        <p:nvGrpSpPr>
          <p:cNvPr id="77" name="Groupe 76"/>
          <p:cNvGrpSpPr/>
          <p:nvPr/>
        </p:nvGrpSpPr>
        <p:grpSpPr>
          <a:xfrm>
            <a:off x="539552" y="2564904"/>
            <a:ext cx="8082446" cy="2664296"/>
            <a:chOff x="539552" y="1880928"/>
            <a:chExt cx="6552728" cy="2160040"/>
          </a:xfrm>
        </p:grpSpPr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5796224" y="2870888"/>
              <a:ext cx="2160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8" idx="6"/>
            </p:cNvCxnSpPr>
            <p:nvPr/>
          </p:nvCxnSpPr>
          <p:spPr>
            <a:xfrm>
              <a:off x="2782304" y="3590968"/>
              <a:ext cx="2325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234"/>
            <p:cNvGrpSpPr/>
            <p:nvPr/>
          </p:nvGrpSpPr>
          <p:grpSpPr>
            <a:xfrm>
              <a:off x="539552" y="2024928"/>
              <a:ext cx="1116000" cy="612000"/>
              <a:chOff x="206642" y="386696"/>
              <a:chExt cx="1080000" cy="61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06642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g-hMSC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>
                <a:off x="206642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206642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e 235"/>
            <p:cNvGrpSpPr/>
            <p:nvPr/>
          </p:nvGrpSpPr>
          <p:grpSpPr>
            <a:xfrm>
              <a:off x="539552" y="3284968"/>
              <a:ext cx="1116000" cy="612000"/>
              <a:chOff x="206642" y="1610832"/>
              <a:chExt cx="1080000" cy="612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642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definitions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>
                <a:off x="206642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206642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Ellipse 13"/>
            <p:cNvSpPr/>
            <p:nvPr/>
          </p:nvSpPr>
          <p:spPr>
            <a:xfrm>
              <a:off x="1882304" y="188092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fr-BE" sz="2400" dirty="0" smtClean="0">
                <a:latin typeface="Berlin Sans FB" pitchFamily="34" charset="0"/>
              </a:endParaRPr>
            </a:p>
          </p:txBody>
        </p:sp>
        <p:cxnSp>
          <p:nvCxnSpPr>
            <p:cNvPr id="15" name="Connecteur droit avec flèche 14"/>
            <p:cNvCxnSpPr>
              <a:endCxn id="14" idx="2"/>
            </p:cNvCxnSpPr>
            <p:nvPr/>
          </p:nvCxnSpPr>
          <p:spPr>
            <a:xfrm>
              <a:off x="1630152" y="2330928"/>
              <a:ext cx="2521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e 239"/>
            <p:cNvGrpSpPr/>
            <p:nvPr/>
          </p:nvGrpSpPr>
          <p:grpSpPr>
            <a:xfrm>
              <a:off x="3014824" y="2024928"/>
              <a:ext cx="1188000" cy="61200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avec flèche 16"/>
            <p:cNvCxnSpPr>
              <a:stCxn id="14" idx="6"/>
            </p:cNvCxnSpPr>
            <p:nvPr/>
          </p:nvCxnSpPr>
          <p:spPr>
            <a:xfrm>
              <a:off x="2782304" y="2330928"/>
              <a:ext cx="2521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1882304" y="314096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19" name="Connecteur droit avec flèche 18"/>
            <p:cNvCxnSpPr>
              <a:endCxn id="18" idx="2"/>
            </p:cNvCxnSpPr>
            <p:nvPr/>
          </p:nvCxnSpPr>
          <p:spPr>
            <a:xfrm>
              <a:off x="1655552" y="3590968"/>
              <a:ext cx="226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240"/>
            <p:cNvGrpSpPr/>
            <p:nvPr/>
          </p:nvGrpSpPr>
          <p:grpSpPr>
            <a:xfrm>
              <a:off x="3014824" y="3284968"/>
              <a:ext cx="1188000" cy="61200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automata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20"/>
            <p:cNvSpPr/>
            <p:nvPr/>
          </p:nvSpPr>
          <p:spPr>
            <a:xfrm>
              <a:off x="4896224" y="242088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4202824" y="2330928"/>
              <a:ext cx="315168" cy="522008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4166241" y="2888936"/>
              <a:ext cx="351751" cy="612072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e 244"/>
            <p:cNvGrpSpPr/>
            <p:nvPr/>
          </p:nvGrpSpPr>
          <p:grpSpPr>
            <a:xfrm>
              <a:off x="6012280" y="2564888"/>
              <a:ext cx="1080000" cy="61200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Ellipse 40"/>
            <p:cNvSpPr/>
            <p:nvPr/>
          </p:nvSpPr>
          <p:spPr>
            <a:xfrm>
              <a:off x="4499992" y="28529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4535992" y="2870888"/>
              <a:ext cx="360232" cy="4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4166241" y="3501008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4166241" y="3717032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</p:grpSp>
      <p:sp>
        <p:nvSpPr>
          <p:cNvPr id="78" name="ZoneTexte 77"/>
          <p:cNvSpPr txBox="1"/>
          <p:nvPr/>
        </p:nvSpPr>
        <p:spPr>
          <a:xfrm>
            <a:off x="3347864" y="1772816"/>
            <a:ext cx="4087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1) </a:t>
            </a:r>
            <a:r>
              <a:rPr lang="fr-BE" sz="2800" dirty="0" err="1" smtClean="0">
                <a:latin typeface="Berlin Sans FB" pitchFamily="34" charset="0"/>
              </a:rPr>
              <a:t>Derive</a:t>
            </a:r>
            <a:r>
              <a:rPr lang="fr-BE" sz="2800" dirty="0" smtClean="0">
                <a:latin typeface="Berlin Sans FB" pitchFamily="34" charset="0"/>
              </a:rPr>
              <a:t> g-</a:t>
            </a:r>
            <a:r>
              <a:rPr lang="fr-BE" sz="2800" dirty="0" err="1" smtClean="0">
                <a:latin typeface="Berlin Sans FB" pitchFamily="34" charset="0"/>
              </a:rPr>
              <a:t>hMSC</a:t>
            </a:r>
            <a:r>
              <a:rPr lang="fr-BE" sz="2800" dirty="0" smtClean="0">
                <a:latin typeface="Berlin Sans FB" pitchFamily="34" charset="0"/>
              </a:rPr>
              <a:t> as g-LTS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4499992" y="5445224"/>
            <a:ext cx="4541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3) g-LTS composition + </a:t>
            </a:r>
            <a:r>
              <a:rPr lang="fr-BE" sz="2800" dirty="0" err="1" smtClean="0">
                <a:latin typeface="Berlin Sans FB" pitchFamily="34" charset="0"/>
              </a:rPr>
              <a:t>hiding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80" name="Forme libre 79"/>
          <p:cNvSpPr/>
          <p:nvPr/>
        </p:nvSpPr>
        <p:spPr>
          <a:xfrm>
            <a:off x="2443018" y="2177899"/>
            <a:ext cx="826655" cy="858982"/>
          </a:xfrm>
          <a:custGeom>
            <a:avLst/>
            <a:gdLst>
              <a:gd name="connsiteX0" fmla="*/ 189346 w 826655"/>
              <a:gd name="connsiteY0" fmla="*/ 858982 h 858982"/>
              <a:gd name="connsiteX1" fmla="*/ 106218 w 826655"/>
              <a:gd name="connsiteY1" fmla="*/ 554182 h 858982"/>
              <a:gd name="connsiteX2" fmla="*/ 826655 w 826655"/>
              <a:gd name="connsiteY2" fmla="*/ 0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6655" h="858982">
                <a:moveTo>
                  <a:pt x="189346" y="858982"/>
                </a:moveTo>
                <a:cubicBezTo>
                  <a:pt x="94673" y="778164"/>
                  <a:pt x="0" y="697346"/>
                  <a:pt x="106218" y="554182"/>
                </a:cubicBezTo>
                <a:cubicBezTo>
                  <a:pt x="212436" y="411018"/>
                  <a:pt x="519545" y="205509"/>
                  <a:pt x="826655" y="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1" name="Forme libre 80"/>
          <p:cNvSpPr/>
          <p:nvPr/>
        </p:nvSpPr>
        <p:spPr>
          <a:xfrm>
            <a:off x="5948218" y="3785026"/>
            <a:ext cx="508000" cy="1704109"/>
          </a:xfrm>
          <a:custGeom>
            <a:avLst/>
            <a:gdLst>
              <a:gd name="connsiteX0" fmla="*/ 508000 w 508000"/>
              <a:gd name="connsiteY0" fmla="*/ 0 h 1704109"/>
              <a:gd name="connsiteX1" fmla="*/ 23091 w 508000"/>
              <a:gd name="connsiteY1" fmla="*/ 942109 h 1704109"/>
              <a:gd name="connsiteX2" fmla="*/ 369455 w 508000"/>
              <a:gd name="connsiteY2" fmla="*/ 1704109 h 170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1704109">
                <a:moveTo>
                  <a:pt x="508000" y="0"/>
                </a:moveTo>
                <a:cubicBezTo>
                  <a:pt x="277091" y="329045"/>
                  <a:pt x="46182" y="658091"/>
                  <a:pt x="23091" y="942109"/>
                </a:cubicBezTo>
                <a:cubicBezTo>
                  <a:pt x="0" y="1226127"/>
                  <a:pt x="184727" y="1465118"/>
                  <a:pt x="369455" y="1704109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2" name="Forme libre 81"/>
          <p:cNvSpPr/>
          <p:nvPr/>
        </p:nvSpPr>
        <p:spPr>
          <a:xfrm>
            <a:off x="1849583" y="4837973"/>
            <a:ext cx="782781" cy="1496290"/>
          </a:xfrm>
          <a:custGeom>
            <a:avLst/>
            <a:gdLst>
              <a:gd name="connsiteX0" fmla="*/ 782781 w 782781"/>
              <a:gd name="connsiteY0" fmla="*/ 0 h 1496290"/>
              <a:gd name="connsiteX1" fmla="*/ 62345 w 782781"/>
              <a:gd name="connsiteY1" fmla="*/ 955963 h 1496290"/>
              <a:gd name="connsiteX2" fmla="*/ 408708 w 782781"/>
              <a:gd name="connsiteY2" fmla="*/ 1496290 h 149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781" h="1496290">
                <a:moveTo>
                  <a:pt x="782781" y="0"/>
                </a:moveTo>
                <a:cubicBezTo>
                  <a:pt x="453735" y="353290"/>
                  <a:pt x="124690" y="706581"/>
                  <a:pt x="62345" y="955963"/>
                </a:cubicBezTo>
                <a:cubicBezTo>
                  <a:pt x="0" y="1205345"/>
                  <a:pt x="281708" y="1373908"/>
                  <a:pt x="408708" y="149629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3" name="ZoneTexte 82"/>
          <p:cNvSpPr txBox="1"/>
          <p:nvPr/>
        </p:nvSpPr>
        <p:spPr>
          <a:xfrm>
            <a:off x="2312042" y="6093296"/>
            <a:ext cx="5052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2) Fluent </a:t>
            </a:r>
            <a:r>
              <a:rPr lang="fr-BE" sz="2800" dirty="0" err="1" smtClean="0">
                <a:latin typeface="Berlin Sans FB" pitchFamily="34" charset="0"/>
              </a:rPr>
              <a:t>semantics</a:t>
            </a:r>
            <a:r>
              <a:rPr lang="fr-BE" sz="2800" dirty="0" smtClean="0">
                <a:latin typeface="Berlin Sans FB" pitchFamily="34" charset="0"/>
              </a:rPr>
              <a:t> as </a:t>
            </a:r>
            <a:r>
              <a:rPr lang="fr-BE" sz="2800" dirty="0" err="1" smtClean="0">
                <a:latin typeface="Berlin Sans FB" pitchFamily="34" charset="0"/>
              </a:rPr>
              <a:t>automata</a:t>
            </a:r>
            <a:endParaRPr lang="fr-BE" sz="28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Introducing</a:t>
            </a:r>
            <a:r>
              <a:rPr lang="fr-BE" dirty="0" smtClean="0"/>
              <a:t> </a:t>
            </a:r>
            <a:r>
              <a:rPr lang="fr-BE" dirty="0" err="1" smtClean="0"/>
              <a:t>guarded</a:t>
            </a:r>
            <a:r>
              <a:rPr lang="fr-BE" dirty="0" smtClean="0"/>
              <a:t> LTS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Transition system </a:t>
            </a:r>
            <a:r>
              <a:rPr lang="fr-BE" dirty="0" err="1" smtClean="0"/>
              <a:t>with</a:t>
            </a:r>
            <a:r>
              <a:rPr lang="fr-BE" dirty="0" smtClean="0"/>
              <a:t> </a:t>
            </a:r>
            <a:r>
              <a:rPr lang="en-US" dirty="0" smtClean="0"/>
              <a:t>transitions labeled either by a guard, an event, or </a:t>
            </a:r>
            <a:r>
              <a:rPr lang="en-US" b="1" dirty="0" smtClean="0">
                <a:sym typeface="Symbol"/>
              </a:rPr>
              <a:t></a:t>
            </a:r>
          </a:p>
          <a:p>
            <a:pPr lvl="1"/>
            <a:r>
              <a:rPr lang="fr-BE" dirty="0" smtClean="0"/>
              <a:t>A </a:t>
            </a:r>
            <a:r>
              <a:rPr lang="fr-BE" dirty="0" err="1" smtClean="0"/>
              <a:t>structured</a:t>
            </a:r>
            <a:r>
              <a:rPr lang="fr-BE" dirty="0" smtClean="0"/>
              <a:t> </a:t>
            </a:r>
            <a:r>
              <a:rPr lang="fr-BE" dirty="0" err="1" smtClean="0"/>
              <a:t>form</a:t>
            </a:r>
            <a:r>
              <a:rPr lang="fr-BE" dirty="0" smtClean="0"/>
              <a:t> of LTS </a:t>
            </a:r>
            <a:r>
              <a:rPr lang="fr-BE" dirty="0" err="1" smtClean="0"/>
              <a:t>whose</a:t>
            </a:r>
            <a:r>
              <a:rPr lang="fr-BE" dirty="0" smtClean="0"/>
              <a:t> states </a:t>
            </a:r>
            <a:r>
              <a:rPr lang="fr-BE" dirty="0" err="1" smtClean="0"/>
              <a:t>denote</a:t>
            </a:r>
            <a:r>
              <a:rPr lang="fr-BE" dirty="0" smtClean="0"/>
              <a:t> classes of pure LTS states</a:t>
            </a:r>
          </a:p>
          <a:p>
            <a:r>
              <a:rPr lang="en-US" dirty="0" smtClean="0"/>
              <a:t>A </a:t>
            </a:r>
            <a:r>
              <a:rPr lang="en-US" dirty="0" smtClean="0"/>
              <a:t>guard is a propositional formula over </a:t>
            </a:r>
            <a:r>
              <a:rPr lang="en-US" dirty="0" err="1" smtClean="0"/>
              <a:t>fluents</a:t>
            </a:r>
            <a:endParaRPr lang="en-US" dirty="0" smtClean="0"/>
          </a:p>
          <a:p>
            <a:r>
              <a:rPr lang="en-US" dirty="0" smtClean="0"/>
              <a:t>A condition C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restricts the fluent </a:t>
            </a:r>
            <a:r>
              <a:rPr lang="en-US" dirty="0" smtClean="0"/>
              <a:t>assignments admissible in the initial </a:t>
            </a:r>
            <a:r>
              <a:rPr lang="en-US" dirty="0" smtClean="0"/>
              <a:t>state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Declarative</a:t>
            </a:r>
            <a:r>
              <a:rPr lang="fr-BE" dirty="0" smtClean="0"/>
              <a:t> trace </a:t>
            </a:r>
            <a:r>
              <a:rPr lang="fr-BE" dirty="0" err="1" smtClean="0"/>
              <a:t>semantics</a:t>
            </a:r>
            <a:r>
              <a:rPr lang="fr-BE" dirty="0" smtClean="0"/>
              <a:t> of g-LTS</a:t>
            </a:r>
            <a:endParaRPr lang="fr-BE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fr-BE" dirty="0" smtClean="0"/>
              <a:t>A g-LTS </a:t>
            </a:r>
            <a:r>
              <a:rPr lang="fr-BE" dirty="0" err="1" smtClean="0"/>
              <a:t>execution</a:t>
            </a:r>
            <a:r>
              <a:rPr lang="fr-BE" dirty="0" smtClean="0"/>
              <a:t> (</a:t>
            </a:r>
            <a:r>
              <a:rPr lang="fr-BE" dirty="0" err="1" smtClean="0"/>
              <a:t>Init</a:t>
            </a:r>
            <a:r>
              <a:rPr lang="fr-BE" dirty="0" smtClean="0"/>
              <a:t>, &lt;l</a:t>
            </a:r>
            <a:r>
              <a:rPr lang="fr-BE" baseline="-25000" dirty="0" smtClean="0"/>
              <a:t>0</a:t>
            </a:r>
            <a:r>
              <a:rPr lang="fr-BE" dirty="0" smtClean="0"/>
              <a:t>, …, l</a:t>
            </a:r>
            <a:r>
              <a:rPr lang="fr-BE" baseline="-25000" dirty="0" smtClean="0"/>
              <a:t>n</a:t>
            </a:r>
            <a:r>
              <a:rPr lang="fr-BE" dirty="0" smtClean="0"/>
              <a:t>&gt;) </a:t>
            </a:r>
            <a:r>
              <a:rPr lang="en-US" dirty="0" smtClean="0"/>
              <a:t>accepted </a:t>
            </a:r>
            <a:r>
              <a:rPr lang="fr-BE" dirty="0" smtClean="0"/>
              <a:t>if</a:t>
            </a:r>
          </a:p>
          <a:p>
            <a:pPr lvl="1"/>
            <a:r>
              <a:rPr lang="en-US" dirty="0" smtClean="0"/>
              <a:t>Trace inclusion:  </a:t>
            </a:r>
            <a:r>
              <a:rPr lang="fr-BE" dirty="0" smtClean="0"/>
              <a:t>&lt;l</a:t>
            </a:r>
            <a:r>
              <a:rPr lang="fr-BE" baseline="-25000" dirty="0" smtClean="0"/>
              <a:t>0</a:t>
            </a:r>
            <a:r>
              <a:rPr lang="fr-BE" dirty="0" smtClean="0"/>
              <a:t>, …, l</a:t>
            </a:r>
            <a:r>
              <a:rPr lang="fr-BE" baseline="-25000" dirty="0" smtClean="0"/>
              <a:t>n</a:t>
            </a:r>
            <a:r>
              <a:rPr lang="fr-BE" dirty="0" smtClean="0"/>
              <a:t>&gt; </a:t>
            </a:r>
            <a:r>
              <a:rPr lang="fr-BE" dirty="0" err="1" smtClean="0"/>
              <a:t>denotes</a:t>
            </a:r>
            <a:r>
              <a:rPr lang="fr-BE" dirty="0" smtClean="0"/>
              <a:t> an </a:t>
            </a:r>
            <a:r>
              <a:rPr lang="fr-BE" dirty="0" err="1" smtClean="0"/>
              <a:t>existing</a:t>
            </a:r>
            <a:r>
              <a:rPr lang="fr-BE" dirty="0" smtClean="0"/>
              <a:t> </a:t>
            </a:r>
            <a:r>
              <a:rPr lang="fr-BE" dirty="0" err="1" smtClean="0"/>
              <a:t>path</a:t>
            </a:r>
            <a:endParaRPr lang="fr-BE" dirty="0" smtClean="0"/>
          </a:p>
          <a:p>
            <a:pPr lvl="1"/>
            <a:r>
              <a:rPr lang="fr-BE" dirty="0" smtClean="0"/>
              <a:t>Admissible </a:t>
            </a:r>
            <a:r>
              <a:rPr lang="fr-BE" dirty="0" err="1" smtClean="0"/>
              <a:t>start</a:t>
            </a:r>
            <a:r>
              <a:rPr lang="fr-BE" dirty="0" smtClean="0"/>
              <a:t>: </a:t>
            </a:r>
            <a:r>
              <a:rPr lang="fr-BE" dirty="0" err="1" smtClean="0"/>
              <a:t>Init</a:t>
            </a:r>
            <a:r>
              <a:rPr lang="fr-BE" dirty="0" smtClean="0"/>
              <a:t> |= C</a:t>
            </a:r>
            <a:r>
              <a:rPr lang="fr-BE" baseline="-25000" dirty="0" smtClean="0"/>
              <a:t>0</a:t>
            </a:r>
          </a:p>
          <a:p>
            <a:pPr lvl="1"/>
            <a:r>
              <a:rPr lang="fr-BE" dirty="0" err="1" smtClean="0"/>
              <a:t>Guards</a:t>
            </a:r>
            <a:r>
              <a:rPr lang="fr-BE" dirty="0" smtClean="0"/>
              <a:t> satisfaction:	</a:t>
            </a:r>
            <a:r>
              <a:rPr lang="fr-BE" dirty="0" err="1" smtClean="0"/>
              <a:t>guards</a:t>
            </a:r>
            <a:r>
              <a:rPr lang="fr-BE" dirty="0" smtClean="0"/>
              <a:t> are </a:t>
            </a:r>
            <a:r>
              <a:rPr lang="fr-BE" dirty="0" err="1" smtClean="0"/>
              <a:t>satisfied</a:t>
            </a:r>
            <a:r>
              <a:rPr lang="fr-BE" dirty="0" smtClean="0"/>
              <a:t>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dirty="0" err="1" smtClean="0"/>
              <a:t>encountered</a:t>
            </a:r>
            <a:endParaRPr lang="fr-BE" dirty="0" smtClean="0"/>
          </a:p>
          <a:p>
            <a:r>
              <a:rPr lang="fr-BE" dirty="0" err="1" smtClean="0"/>
              <a:t>Accepted</a:t>
            </a:r>
            <a:r>
              <a:rPr lang="fr-BE" dirty="0" smtClean="0"/>
              <a:t> g-LTS traces (</a:t>
            </a:r>
            <a:r>
              <a:rPr lang="fr-BE" dirty="0" err="1" smtClean="0"/>
              <a:t>Init</a:t>
            </a:r>
            <a:r>
              <a:rPr lang="fr-BE" dirty="0" smtClean="0"/>
              <a:t>, &lt;e</a:t>
            </a:r>
            <a:r>
              <a:rPr lang="fr-BE" baseline="-25000" dirty="0" smtClean="0"/>
              <a:t>0</a:t>
            </a:r>
            <a:r>
              <a:rPr lang="fr-BE" dirty="0" smtClean="0"/>
              <a:t>, …, e</a:t>
            </a:r>
            <a:r>
              <a:rPr lang="fr-BE" baseline="-25000" dirty="0" smtClean="0"/>
              <a:t>n</a:t>
            </a:r>
            <a:r>
              <a:rPr lang="fr-BE" dirty="0" smtClean="0"/>
              <a:t>&gt;)</a:t>
            </a:r>
          </a:p>
          <a:p>
            <a:pPr lvl="1"/>
            <a:r>
              <a:rPr lang="fr-BE" dirty="0" smtClean="0"/>
              <a:t>Admissible </a:t>
            </a:r>
            <a:r>
              <a:rPr lang="fr-BE" dirty="0" err="1" smtClean="0"/>
              <a:t>executions</a:t>
            </a:r>
            <a:r>
              <a:rPr lang="fr-BE" dirty="0" smtClean="0"/>
              <a:t> </a:t>
            </a:r>
            <a:r>
              <a:rPr lang="fr-BE" dirty="0" err="1" smtClean="0"/>
              <a:t>where</a:t>
            </a:r>
            <a:r>
              <a:rPr lang="fr-BE" dirty="0" smtClean="0"/>
              <a:t> </a:t>
            </a:r>
            <a:r>
              <a:rPr lang="fr-BE" dirty="0" err="1" smtClean="0"/>
              <a:t>guards</a:t>
            </a:r>
            <a:r>
              <a:rPr lang="fr-BE" dirty="0" smtClean="0"/>
              <a:t> are </a:t>
            </a:r>
            <a:r>
              <a:rPr lang="fr-BE" dirty="0" err="1" smtClean="0"/>
              <a:t>hidden</a:t>
            </a:r>
            <a:endParaRPr lang="fr-BE" dirty="0" smtClean="0"/>
          </a:p>
          <a:p>
            <a:r>
              <a:rPr lang="fr-BE" dirty="0" err="1" smtClean="0"/>
              <a:t>Accepted</a:t>
            </a:r>
            <a:r>
              <a:rPr lang="fr-BE" dirty="0" smtClean="0"/>
              <a:t> pure LTS traces &lt;e</a:t>
            </a:r>
            <a:r>
              <a:rPr lang="fr-BE" baseline="-25000" dirty="0" smtClean="0"/>
              <a:t>0</a:t>
            </a:r>
            <a:r>
              <a:rPr lang="fr-BE" dirty="0" smtClean="0"/>
              <a:t>, …, e</a:t>
            </a:r>
            <a:r>
              <a:rPr lang="fr-BE" baseline="-25000" dirty="0" smtClean="0"/>
              <a:t>n</a:t>
            </a:r>
            <a:r>
              <a:rPr lang="fr-BE" dirty="0" smtClean="0"/>
              <a:t>&gt;</a:t>
            </a:r>
          </a:p>
          <a:p>
            <a:pPr lvl="1"/>
            <a:r>
              <a:rPr lang="fr-BE" dirty="0" smtClean="0"/>
              <a:t>Existential quantification over admissible </a:t>
            </a:r>
            <a:r>
              <a:rPr lang="fr-BE" dirty="0" err="1" smtClean="0"/>
              <a:t>Init</a:t>
            </a:r>
            <a:endParaRPr lang="fr-BE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Operational</a:t>
            </a:r>
            <a:r>
              <a:rPr lang="fr-BE" dirty="0" smtClean="0"/>
              <a:t> Trace </a:t>
            </a:r>
            <a:r>
              <a:rPr lang="fr-BE" dirty="0" err="1" smtClean="0"/>
              <a:t>Semantics</a:t>
            </a:r>
            <a:r>
              <a:rPr lang="fr-BE" dirty="0" smtClean="0"/>
              <a:t> of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/>
          </a:p>
        </p:txBody>
      </p:sp>
      <p:grpSp>
        <p:nvGrpSpPr>
          <p:cNvPr id="3" name="Groupe 76"/>
          <p:cNvGrpSpPr/>
          <p:nvPr/>
        </p:nvGrpSpPr>
        <p:grpSpPr>
          <a:xfrm>
            <a:off x="539552" y="2564904"/>
            <a:ext cx="8082446" cy="2664296"/>
            <a:chOff x="539552" y="1880928"/>
            <a:chExt cx="6552728" cy="2160040"/>
          </a:xfrm>
        </p:grpSpPr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5796224" y="2870888"/>
              <a:ext cx="2160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8" idx="6"/>
            </p:cNvCxnSpPr>
            <p:nvPr/>
          </p:nvCxnSpPr>
          <p:spPr>
            <a:xfrm>
              <a:off x="2782304" y="3590968"/>
              <a:ext cx="2325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234"/>
            <p:cNvGrpSpPr/>
            <p:nvPr/>
          </p:nvGrpSpPr>
          <p:grpSpPr>
            <a:xfrm>
              <a:off x="539552" y="2024928"/>
              <a:ext cx="1116000" cy="612000"/>
              <a:chOff x="206642" y="386696"/>
              <a:chExt cx="1080000" cy="61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06642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g-hMSC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>
                <a:off x="206642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206642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e 235"/>
            <p:cNvGrpSpPr/>
            <p:nvPr/>
          </p:nvGrpSpPr>
          <p:grpSpPr>
            <a:xfrm>
              <a:off x="539552" y="3284968"/>
              <a:ext cx="1116000" cy="612000"/>
              <a:chOff x="206642" y="1610832"/>
              <a:chExt cx="1080000" cy="612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642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definitions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>
                <a:off x="206642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206642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Ellipse 13"/>
            <p:cNvSpPr/>
            <p:nvPr/>
          </p:nvSpPr>
          <p:spPr>
            <a:xfrm>
              <a:off x="1882304" y="188092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fr-BE" sz="2400" dirty="0" smtClean="0">
                <a:latin typeface="Berlin Sans FB" pitchFamily="34" charset="0"/>
              </a:endParaRPr>
            </a:p>
          </p:txBody>
        </p:sp>
        <p:cxnSp>
          <p:nvCxnSpPr>
            <p:cNvPr id="15" name="Connecteur droit avec flèche 14"/>
            <p:cNvCxnSpPr>
              <a:endCxn id="14" idx="2"/>
            </p:cNvCxnSpPr>
            <p:nvPr/>
          </p:nvCxnSpPr>
          <p:spPr>
            <a:xfrm>
              <a:off x="1630152" y="2330928"/>
              <a:ext cx="2521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e 239"/>
            <p:cNvGrpSpPr/>
            <p:nvPr/>
          </p:nvGrpSpPr>
          <p:grpSpPr>
            <a:xfrm>
              <a:off x="3014824" y="2024928"/>
              <a:ext cx="1188000" cy="61200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avec flèche 16"/>
            <p:cNvCxnSpPr>
              <a:stCxn id="14" idx="6"/>
            </p:cNvCxnSpPr>
            <p:nvPr/>
          </p:nvCxnSpPr>
          <p:spPr>
            <a:xfrm>
              <a:off x="2782304" y="2330928"/>
              <a:ext cx="2521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1882304" y="314096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19" name="Connecteur droit avec flèche 18"/>
            <p:cNvCxnSpPr>
              <a:endCxn id="18" idx="2"/>
            </p:cNvCxnSpPr>
            <p:nvPr/>
          </p:nvCxnSpPr>
          <p:spPr>
            <a:xfrm>
              <a:off x="1655552" y="3590968"/>
              <a:ext cx="226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e 240"/>
            <p:cNvGrpSpPr/>
            <p:nvPr/>
          </p:nvGrpSpPr>
          <p:grpSpPr>
            <a:xfrm>
              <a:off x="3014824" y="3284968"/>
              <a:ext cx="1188000" cy="61200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automata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20"/>
            <p:cNvSpPr/>
            <p:nvPr/>
          </p:nvSpPr>
          <p:spPr>
            <a:xfrm>
              <a:off x="4896224" y="242088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4202824" y="2330928"/>
              <a:ext cx="315168" cy="522008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4166241" y="2888936"/>
              <a:ext cx="351751" cy="612072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244"/>
            <p:cNvGrpSpPr/>
            <p:nvPr/>
          </p:nvGrpSpPr>
          <p:grpSpPr>
            <a:xfrm>
              <a:off x="6012280" y="2564888"/>
              <a:ext cx="1080000" cy="61200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Ellipse 40"/>
            <p:cNvSpPr/>
            <p:nvPr/>
          </p:nvSpPr>
          <p:spPr>
            <a:xfrm>
              <a:off x="4499992" y="28529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4535992" y="2870888"/>
              <a:ext cx="360232" cy="4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4166241" y="3501008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4166241" y="3717032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</p:grpSp>
      <p:sp>
        <p:nvSpPr>
          <p:cNvPr id="78" name="ZoneTexte 77"/>
          <p:cNvSpPr txBox="1"/>
          <p:nvPr/>
        </p:nvSpPr>
        <p:spPr>
          <a:xfrm>
            <a:off x="3347864" y="1772816"/>
            <a:ext cx="4087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1) </a:t>
            </a:r>
            <a:r>
              <a:rPr lang="fr-BE" sz="2800" dirty="0" err="1" smtClean="0">
                <a:latin typeface="Berlin Sans FB" pitchFamily="34" charset="0"/>
              </a:rPr>
              <a:t>Derive</a:t>
            </a:r>
            <a:r>
              <a:rPr lang="fr-BE" sz="2800" dirty="0" smtClean="0">
                <a:latin typeface="Berlin Sans FB" pitchFamily="34" charset="0"/>
              </a:rPr>
              <a:t> g-</a:t>
            </a:r>
            <a:r>
              <a:rPr lang="fr-BE" sz="2800" dirty="0" err="1" smtClean="0">
                <a:latin typeface="Berlin Sans FB" pitchFamily="34" charset="0"/>
              </a:rPr>
              <a:t>hMSC</a:t>
            </a:r>
            <a:r>
              <a:rPr lang="fr-BE" sz="2800" dirty="0" smtClean="0">
                <a:latin typeface="Berlin Sans FB" pitchFamily="34" charset="0"/>
              </a:rPr>
              <a:t> as g-LTS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4499992" y="5445224"/>
            <a:ext cx="4541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3) g-LTS composition + </a:t>
            </a:r>
            <a:r>
              <a:rPr lang="fr-BE" sz="2800" dirty="0" err="1" smtClean="0">
                <a:latin typeface="Berlin Sans FB" pitchFamily="34" charset="0"/>
              </a:rPr>
              <a:t>hiding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80" name="Forme libre 79"/>
          <p:cNvSpPr/>
          <p:nvPr/>
        </p:nvSpPr>
        <p:spPr>
          <a:xfrm>
            <a:off x="2443018" y="2177899"/>
            <a:ext cx="826655" cy="858982"/>
          </a:xfrm>
          <a:custGeom>
            <a:avLst/>
            <a:gdLst>
              <a:gd name="connsiteX0" fmla="*/ 189346 w 826655"/>
              <a:gd name="connsiteY0" fmla="*/ 858982 h 858982"/>
              <a:gd name="connsiteX1" fmla="*/ 106218 w 826655"/>
              <a:gd name="connsiteY1" fmla="*/ 554182 h 858982"/>
              <a:gd name="connsiteX2" fmla="*/ 826655 w 826655"/>
              <a:gd name="connsiteY2" fmla="*/ 0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6655" h="858982">
                <a:moveTo>
                  <a:pt x="189346" y="858982"/>
                </a:moveTo>
                <a:cubicBezTo>
                  <a:pt x="94673" y="778164"/>
                  <a:pt x="0" y="697346"/>
                  <a:pt x="106218" y="554182"/>
                </a:cubicBezTo>
                <a:cubicBezTo>
                  <a:pt x="212436" y="411018"/>
                  <a:pt x="519545" y="205509"/>
                  <a:pt x="826655" y="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1" name="Forme libre 80"/>
          <p:cNvSpPr/>
          <p:nvPr/>
        </p:nvSpPr>
        <p:spPr>
          <a:xfrm>
            <a:off x="5948218" y="3785026"/>
            <a:ext cx="508000" cy="1704109"/>
          </a:xfrm>
          <a:custGeom>
            <a:avLst/>
            <a:gdLst>
              <a:gd name="connsiteX0" fmla="*/ 508000 w 508000"/>
              <a:gd name="connsiteY0" fmla="*/ 0 h 1704109"/>
              <a:gd name="connsiteX1" fmla="*/ 23091 w 508000"/>
              <a:gd name="connsiteY1" fmla="*/ 942109 h 1704109"/>
              <a:gd name="connsiteX2" fmla="*/ 369455 w 508000"/>
              <a:gd name="connsiteY2" fmla="*/ 1704109 h 170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1704109">
                <a:moveTo>
                  <a:pt x="508000" y="0"/>
                </a:moveTo>
                <a:cubicBezTo>
                  <a:pt x="277091" y="329045"/>
                  <a:pt x="46182" y="658091"/>
                  <a:pt x="23091" y="942109"/>
                </a:cubicBezTo>
                <a:cubicBezTo>
                  <a:pt x="0" y="1226127"/>
                  <a:pt x="184727" y="1465118"/>
                  <a:pt x="369455" y="1704109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2" name="Forme libre 81"/>
          <p:cNvSpPr/>
          <p:nvPr/>
        </p:nvSpPr>
        <p:spPr>
          <a:xfrm>
            <a:off x="1849583" y="4837973"/>
            <a:ext cx="782781" cy="1496290"/>
          </a:xfrm>
          <a:custGeom>
            <a:avLst/>
            <a:gdLst>
              <a:gd name="connsiteX0" fmla="*/ 782781 w 782781"/>
              <a:gd name="connsiteY0" fmla="*/ 0 h 1496290"/>
              <a:gd name="connsiteX1" fmla="*/ 62345 w 782781"/>
              <a:gd name="connsiteY1" fmla="*/ 955963 h 1496290"/>
              <a:gd name="connsiteX2" fmla="*/ 408708 w 782781"/>
              <a:gd name="connsiteY2" fmla="*/ 1496290 h 149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781" h="1496290">
                <a:moveTo>
                  <a:pt x="782781" y="0"/>
                </a:moveTo>
                <a:cubicBezTo>
                  <a:pt x="453735" y="353290"/>
                  <a:pt x="124690" y="706581"/>
                  <a:pt x="62345" y="955963"/>
                </a:cubicBezTo>
                <a:cubicBezTo>
                  <a:pt x="0" y="1205345"/>
                  <a:pt x="281708" y="1373908"/>
                  <a:pt x="408708" y="149629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3" name="ZoneTexte 82"/>
          <p:cNvSpPr txBox="1"/>
          <p:nvPr/>
        </p:nvSpPr>
        <p:spPr>
          <a:xfrm>
            <a:off x="2312042" y="6093296"/>
            <a:ext cx="5052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2) Fluent </a:t>
            </a:r>
            <a:r>
              <a:rPr lang="fr-BE" sz="2800" dirty="0" err="1" smtClean="0">
                <a:latin typeface="Berlin Sans FB" pitchFamily="34" charset="0"/>
              </a:rPr>
              <a:t>semantics</a:t>
            </a:r>
            <a:r>
              <a:rPr lang="fr-BE" sz="2800" dirty="0" smtClean="0">
                <a:latin typeface="Berlin Sans FB" pitchFamily="34" charset="0"/>
              </a:rPr>
              <a:t> as </a:t>
            </a:r>
            <a:r>
              <a:rPr lang="fr-BE" sz="2800" dirty="0" err="1" smtClean="0">
                <a:latin typeface="Berlin Sans FB" pitchFamily="34" charset="0"/>
              </a:rPr>
              <a:t>automata</a:t>
            </a:r>
            <a:endParaRPr lang="fr-BE" sz="28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5" name="Rectangle 64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4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09" name="Groupe 108"/>
          <p:cNvGrpSpPr/>
          <p:nvPr/>
        </p:nvGrpSpPr>
        <p:grpSpPr>
          <a:xfrm>
            <a:off x="3851920" y="1638961"/>
            <a:ext cx="4896544" cy="4886383"/>
            <a:chOff x="3347864" y="1700808"/>
            <a:chExt cx="4896544" cy="4886383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4851596" y="2378139"/>
              <a:ext cx="3392812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3347864" y="3573016"/>
              <a:ext cx="1774579" cy="122413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4851600" y="5094120"/>
              <a:ext cx="3392808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 smtClean="0">
                <a:latin typeface="+mj-lt"/>
              </a:endParaRPr>
            </a:p>
          </p:txBody>
        </p:sp>
        <p:sp>
          <p:nvSpPr>
            <p:cNvPr id="29" name="Losange 28"/>
            <p:cNvSpPr/>
            <p:nvPr/>
          </p:nvSpPr>
          <p:spPr>
            <a:xfrm>
              <a:off x="5869158" y="3810822"/>
              <a:ext cx="1357692" cy="77030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grpSp>
          <p:nvGrpSpPr>
            <p:cNvPr id="35" name="Groupe 34"/>
            <p:cNvGrpSpPr/>
            <p:nvPr/>
          </p:nvGrpSpPr>
          <p:grpSpPr>
            <a:xfrm>
              <a:off x="4932040" y="2708920"/>
              <a:ext cx="3209547" cy="349887"/>
              <a:chOff x="1157852" y="904907"/>
              <a:chExt cx="1981654" cy="216028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40" name="Connecteur droit avec flèche 39"/>
              <p:cNvCxnSpPr>
                <a:stCxn id="36" idx="6"/>
                <a:endCxn id="37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/>
              <p:cNvCxnSpPr>
                <a:stCxn id="37" idx="6"/>
                <a:endCxn id="38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41"/>
              <p:cNvCxnSpPr>
                <a:stCxn id="38" idx="6"/>
                <a:endCxn id="39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1406405" y="916340"/>
                <a:ext cx="346407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2541978" y="928431"/>
                <a:ext cx="31572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54" name="Groupe 53"/>
            <p:cNvGrpSpPr/>
            <p:nvPr/>
          </p:nvGrpSpPr>
          <p:grpSpPr>
            <a:xfrm>
              <a:off x="4932040" y="5373216"/>
              <a:ext cx="3209547" cy="349887"/>
              <a:chOff x="1157852" y="904907"/>
              <a:chExt cx="1981654" cy="216028"/>
            </a:xfrm>
          </p:grpSpPr>
          <p:sp>
            <p:nvSpPr>
              <p:cNvPr id="55" name="Ellipse 54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59" name="Connecteur droit avec flèche 58"/>
              <p:cNvCxnSpPr>
                <a:stCxn id="55" idx="6"/>
                <a:endCxn id="56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/>
              <p:cNvCxnSpPr>
                <a:stCxn id="56" idx="6"/>
                <a:endCxn id="57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/>
              <p:cNvCxnSpPr>
                <a:stCxn id="57" idx="6"/>
                <a:endCxn id="58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ZoneTexte 61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1398564" y="916340"/>
                <a:ext cx="376099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2541978" y="928431"/>
                <a:ext cx="345418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65" name="Groupe 64"/>
            <p:cNvGrpSpPr/>
            <p:nvPr/>
          </p:nvGrpSpPr>
          <p:grpSpPr>
            <a:xfrm>
              <a:off x="3442732" y="3652644"/>
              <a:ext cx="1567663" cy="1069960"/>
              <a:chOff x="1068933" y="904907"/>
              <a:chExt cx="967914" cy="660617"/>
            </a:xfrm>
          </p:grpSpPr>
          <p:sp>
            <p:nvSpPr>
              <p:cNvPr id="66" name="Ellipse 65"/>
              <p:cNvSpPr/>
              <p:nvPr/>
            </p:nvSpPr>
            <p:spPr>
              <a:xfrm>
                <a:off x="1068933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1816904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1068933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70" name="Connecteur droit avec flèche 69"/>
              <p:cNvCxnSpPr>
                <a:stCxn id="66" idx="6"/>
                <a:endCxn id="67" idx="2"/>
              </p:cNvCxnSpPr>
              <p:nvPr/>
            </p:nvCxnSpPr>
            <p:spPr>
              <a:xfrm>
                <a:off x="1284957" y="1012919"/>
                <a:ext cx="535866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/>
              <p:cNvCxnSpPr>
                <a:stCxn id="67" idx="4"/>
                <a:endCxn id="68" idx="0"/>
              </p:cNvCxnSpPr>
              <p:nvPr/>
            </p:nvCxnSpPr>
            <p:spPr>
              <a:xfrm flipH="1">
                <a:off x="1924917" y="1120934"/>
                <a:ext cx="3919" cy="22856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/>
              <p:cNvCxnSpPr>
                <a:stCxn id="68" idx="2"/>
                <a:endCxn id="69" idx="6"/>
              </p:cNvCxnSpPr>
              <p:nvPr/>
            </p:nvCxnSpPr>
            <p:spPr>
              <a:xfrm flipH="1">
                <a:off x="1284957" y="1457512"/>
                <a:ext cx="531947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1843564" y="1148139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1345871" y="930454"/>
                <a:ext cx="38995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1380150" y="1349500"/>
                <a:ext cx="359274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sp>
          <p:nvSpPr>
            <p:cNvPr id="87" name="Ellipse 86"/>
            <p:cNvSpPr/>
            <p:nvPr/>
          </p:nvSpPr>
          <p:spPr>
            <a:xfrm>
              <a:off x="6372200" y="1700808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89" name="Ellipse 88"/>
            <p:cNvSpPr/>
            <p:nvPr/>
          </p:nvSpPr>
          <p:spPr>
            <a:xfrm>
              <a:off x="6372200" y="4005064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6372200" y="6237312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</p:grp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0" name="Rectangle 129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6" name="Groupe 108"/>
          <p:cNvGrpSpPr/>
          <p:nvPr/>
        </p:nvGrpSpPr>
        <p:grpSpPr>
          <a:xfrm>
            <a:off x="3851920" y="1638961"/>
            <a:ext cx="4896544" cy="4886383"/>
            <a:chOff x="3347864" y="1700808"/>
            <a:chExt cx="4896544" cy="4886383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4851596" y="2378139"/>
              <a:ext cx="3392812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3347864" y="3573016"/>
              <a:ext cx="1774579" cy="122413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4851600" y="5094120"/>
              <a:ext cx="3392808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 smtClean="0">
                <a:latin typeface="+mj-lt"/>
              </a:endParaRPr>
            </a:p>
          </p:txBody>
        </p:sp>
        <p:sp>
          <p:nvSpPr>
            <p:cNvPr id="29" name="Losange 28"/>
            <p:cNvSpPr/>
            <p:nvPr/>
          </p:nvSpPr>
          <p:spPr>
            <a:xfrm>
              <a:off x="5869158" y="3810822"/>
              <a:ext cx="1357692" cy="77030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grpSp>
          <p:nvGrpSpPr>
            <p:cNvPr id="19" name="Groupe 34"/>
            <p:cNvGrpSpPr/>
            <p:nvPr/>
          </p:nvGrpSpPr>
          <p:grpSpPr>
            <a:xfrm>
              <a:off x="4932040" y="2708920"/>
              <a:ext cx="3209547" cy="349887"/>
              <a:chOff x="1157852" y="904907"/>
              <a:chExt cx="1981654" cy="216028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40" name="Connecteur droit avec flèche 39"/>
              <p:cNvCxnSpPr>
                <a:stCxn id="36" idx="6"/>
                <a:endCxn id="37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/>
              <p:cNvCxnSpPr>
                <a:stCxn id="37" idx="6"/>
                <a:endCxn id="38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41"/>
              <p:cNvCxnSpPr>
                <a:stCxn id="38" idx="6"/>
                <a:endCxn id="39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1406405" y="916340"/>
                <a:ext cx="346407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2541978" y="928431"/>
                <a:ext cx="31572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23" name="Groupe 53"/>
            <p:cNvGrpSpPr/>
            <p:nvPr/>
          </p:nvGrpSpPr>
          <p:grpSpPr>
            <a:xfrm>
              <a:off x="4932040" y="5373216"/>
              <a:ext cx="3209547" cy="349887"/>
              <a:chOff x="1157852" y="904907"/>
              <a:chExt cx="1981654" cy="216028"/>
            </a:xfrm>
          </p:grpSpPr>
          <p:sp>
            <p:nvSpPr>
              <p:cNvPr id="55" name="Ellipse 54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59" name="Connecteur droit avec flèche 58"/>
              <p:cNvCxnSpPr>
                <a:stCxn id="55" idx="6"/>
                <a:endCxn id="56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/>
              <p:cNvCxnSpPr>
                <a:stCxn id="56" idx="6"/>
                <a:endCxn id="57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/>
              <p:cNvCxnSpPr>
                <a:stCxn id="57" idx="6"/>
                <a:endCxn id="58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ZoneTexte 61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1398564" y="916340"/>
                <a:ext cx="376099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2541978" y="928431"/>
                <a:ext cx="345418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24" name="Groupe 64"/>
            <p:cNvGrpSpPr/>
            <p:nvPr/>
          </p:nvGrpSpPr>
          <p:grpSpPr>
            <a:xfrm>
              <a:off x="3442732" y="3652644"/>
              <a:ext cx="1567663" cy="1069960"/>
              <a:chOff x="1068933" y="904907"/>
              <a:chExt cx="967914" cy="660617"/>
            </a:xfrm>
          </p:grpSpPr>
          <p:sp>
            <p:nvSpPr>
              <p:cNvPr id="66" name="Ellipse 65"/>
              <p:cNvSpPr/>
              <p:nvPr/>
            </p:nvSpPr>
            <p:spPr>
              <a:xfrm>
                <a:off x="1068933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1816904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1068933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70" name="Connecteur droit avec flèche 69"/>
              <p:cNvCxnSpPr>
                <a:stCxn id="66" idx="6"/>
                <a:endCxn id="67" idx="2"/>
              </p:cNvCxnSpPr>
              <p:nvPr/>
            </p:nvCxnSpPr>
            <p:spPr>
              <a:xfrm>
                <a:off x="1284957" y="1012919"/>
                <a:ext cx="535866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/>
              <p:cNvCxnSpPr>
                <a:stCxn id="67" idx="4"/>
                <a:endCxn id="68" idx="0"/>
              </p:cNvCxnSpPr>
              <p:nvPr/>
            </p:nvCxnSpPr>
            <p:spPr>
              <a:xfrm flipH="1">
                <a:off x="1924917" y="1120934"/>
                <a:ext cx="3919" cy="22856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/>
              <p:cNvCxnSpPr>
                <a:stCxn id="68" idx="2"/>
                <a:endCxn id="69" idx="6"/>
              </p:cNvCxnSpPr>
              <p:nvPr/>
            </p:nvCxnSpPr>
            <p:spPr>
              <a:xfrm flipH="1">
                <a:off x="1284957" y="1457512"/>
                <a:ext cx="531947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1843564" y="1148139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1345871" y="930454"/>
                <a:ext cx="38995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1380150" y="1349500"/>
                <a:ext cx="359274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sp>
          <p:nvSpPr>
            <p:cNvPr id="87" name="Ellipse 86"/>
            <p:cNvSpPr/>
            <p:nvPr/>
          </p:nvSpPr>
          <p:spPr>
            <a:xfrm>
              <a:off x="6372200" y="1700808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89" name="Ellipse 88"/>
            <p:cNvSpPr/>
            <p:nvPr/>
          </p:nvSpPr>
          <p:spPr>
            <a:xfrm>
              <a:off x="6372200" y="4005064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6372200" y="6237312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</p:grp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7" name="Connecteur en arc 76"/>
          <p:cNvCxnSpPr>
            <a:stCxn id="87" idx="4"/>
            <a:endCxn id="36" idx="0"/>
          </p:cNvCxnSpPr>
          <p:nvPr/>
        </p:nvCxnSpPr>
        <p:spPr>
          <a:xfrm rot="5400000">
            <a:off x="6002000" y="1597876"/>
            <a:ext cx="65823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cteur en arc 77"/>
          <p:cNvCxnSpPr>
            <a:stCxn id="39" idx="4"/>
            <a:endCxn id="89" idx="0"/>
          </p:cNvCxnSpPr>
          <p:nvPr/>
        </p:nvCxnSpPr>
        <p:spPr>
          <a:xfrm rot="5400000">
            <a:off x="7287822" y="2760334"/>
            <a:ext cx="946257" cy="14195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eur en arc 80"/>
          <p:cNvCxnSpPr>
            <a:stCxn id="89" idx="4"/>
            <a:endCxn id="55" idx="0"/>
          </p:cNvCxnSpPr>
          <p:nvPr/>
        </p:nvCxnSpPr>
        <p:spPr>
          <a:xfrm rot="5400000">
            <a:off x="5821980" y="4082152"/>
            <a:ext cx="101827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eur en arc 83"/>
          <p:cNvCxnSpPr>
            <a:stCxn id="58" idx="4"/>
            <a:endCxn id="97" idx="7"/>
          </p:cNvCxnSpPr>
          <p:nvPr/>
        </p:nvCxnSpPr>
        <p:spPr>
          <a:xfrm rot="5400000">
            <a:off x="7540076" y="5296076"/>
            <a:ext cx="565448" cy="12958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eur en arc 91"/>
          <p:cNvCxnSpPr>
            <a:stCxn id="89" idx="2"/>
            <a:endCxn id="66" idx="7"/>
          </p:cNvCxnSpPr>
          <p:nvPr/>
        </p:nvCxnSpPr>
        <p:spPr>
          <a:xfrm rot="10800000">
            <a:off x="4245428" y="3642037"/>
            <a:ext cx="2630828" cy="476121"/>
          </a:xfrm>
          <a:prstGeom prst="curvedConnector4">
            <a:avLst>
              <a:gd name="adj1" fmla="val 27961"/>
              <a:gd name="adj2" fmla="val 148013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eur en arc 94"/>
          <p:cNvCxnSpPr>
            <a:stCxn id="69" idx="2"/>
            <a:endCxn id="36" idx="2"/>
          </p:cNvCxnSpPr>
          <p:nvPr/>
        </p:nvCxnSpPr>
        <p:spPr>
          <a:xfrm rot="10800000" flipH="1">
            <a:off x="3946788" y="2822013"/>
            <a:ext cx="1489308" cy="1663804"/>
          </a:xfrm>
          <a:prstGeom prst="curvedConnector3">
            <a:avLst>
              <a:gd name="adj1" fmla="val -15349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  <p:cxnSp>
        <p:nvCxnSpPr>
          <p:cNvPr id="104" name="Connecteur en arc 103"/>
          <p:cNvCxnSpPr>
            <a:endCxn id="87" idx="2"/>
          </p:cNvCxnSpPr>
          <p:nvPr/>
        </p:nvCxnSpPr>
        <p:spPr>
          <a:xfrm>
            <a:off x="6516216" y="1700808"/>
            <a:ext cx="360040" cy="113093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6" name="Groupe 108"/>
          <p:cNvGrpSpPr/>
          <p:nvPr/>
        </p:nvGrpSpPr>
        <p:grpSpPr>
          <a:xfrm>
            <a:off x="3946788" y="1638961"/>
            <a:ext cx="4698855" cy="4886383"/>
            <a:chOff x="3442732" y="1700808"/>
            <a:chExt cx="4698855" cy="4886383"/>
          </a:xfrm>
        </p:grpSpPr>
        <p:grpSp>
          <p:nvGrpSpPr>
            <p:cNvPr id="19" name="Groupe 34"/>
            <p:cNvGrpSpPr/>
            <p:nvPr/>
          </p:nvGrpSpPr>
          <p:grpSpPr>
            <a:xfrm>
              <a:off x="4932040" y="2708920"/>
              <a:ext cx="3209547" cy="349887"/>
              <a:chOff x="1157852" y="904907"/>
              <a:chExt cx="1981654" cy="216028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40" name="Connecteur droit avec flèche 39"/>
              <p:cNvCxnSpPr>
                <a:stCxn id="36" idx="6"/>
                <a:endCxn id="37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/>
              <p:cNvCxnSpPr>
                <a:stCxn id="37" idx="6"/>
                <a:endCxn id="38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41"/>
              <p:cNvCxnSpPr>
                <a:stCxn id="38" idx="6"/>
                <a:endCxn id="39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1406405" y="916340"/>
                <a:ext cx="346407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2541978" y="928431"/>
                <a:ext cx="31572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20" name="Groupe 53"/>
            <p:cNvGrpSpPr/>
            <p:nvPr/>
          </p:nvGrpSpPr>
          <p:grpSpPr>
            <a:xfrm>
              <a:off x="4932040" y="5373216"/>
              <a:ext cx="3209547" cy="349887"/>
              <a:chOff x="1157852" y="904907"/>
              <a:chExt cx="1981654" cy="216028"/>
            </a:xfrm>
          </p:grpSpPr>
          <p:sp>
            <p:nvSpPr>
              <p:cNvPr id="55" name="Ellipse 54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59" name="Connecteur droit avec flèche 58"/>
              <p:cNvCxnSpPr>
                <a:stCxn id="55" idx="6"/>
                <a:endCxn id="56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/>
              <p:cNvCxnSpPr>
                <a:stCxn id="56" idx="6"/>
                <a:endCxn id="57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/>
              <p:cNvCxnSpPr>
                <a:stCxn id="57" idx="6"/>
                <a:endCxn id="58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ZoneTexte 61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1398564" y="916340"/>
                <a:ext cx="376099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2541978" y="928431"/>
                <a:ext cx="345418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21" name="Groupe 64"/>
            <p:cNvGrpSpPr/>
            <p:nvPr/>
          </p:nvGrpSpPr>
          <p:grpSpPr>
            <a:xfrm>
              <a:off x="3442732" y="3652644"/>
              <a:ext cx="1567663" cy="1069960"/>
              <a:chOff x="1068933" y="904907"/>
              <a:chExt cx="967914" cy="660617"/>
            </a:xfrm>
          </p:grpSpPr>
          <p:sp>
            <p:nvSpPr>
              <p:cNvPr id="66" name="Ellipse 65"/>
              <p:cNvSpPr/>
              <p:nvPr/>
            </p:nvSpPr>
            <p:spPr>
              <a:xfrm>
                <a:off x="1068933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1816904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1068933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70" name="Connecteur droit avec flèche 69"/>
              <p:cNvCxnSpPr>
                <a:stCxn id="66" idx="6"/>
                <a:endCxn id="67" idx="2"/>
              </p:cNvCxnSpPr>
              <p:nvPr/>
            </p:nvCxnSpPr>
            <p:spPr>
              <a:xfrm>
                <a:off x="1284957" y="1012919"/>
                <a:ext cx="535866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/>
              <p:cNvCxnSpPr>
                <a:stCxn id="67" idx="4"/>
                <a:endCxn id="68" idx="0"/>
              </p:cNvCxnSpPr>
              <p:nvPr/>
            </p:nvCxnSpPr>
            <p:spPr>
              <a:xfrm flipH="1">
                <a:off x="1924917" y="1120934"/>
                <a:ext cx="3919" cy="22856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/>
              <p:cNvCxnSpPr>
                <a:stCxn id="68" idx="2"/>
                <a:endCxn id="69" idx="6"/>
              </p:cNvCxnSpPr>
              <p:nvPr/>
            </p:nvCxnSpPr>
            <p:spPr>
              <a:xfrm flipH="1">
                <a:off x="1284957" y="1457512"/>
                <a:ext cx="531947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1843564" y="1148139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1345871" y="930454"/>
                <a:ext cx="38995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1380150" y="1349500"/>
                <a:ext cx="359274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sp>
          <p:nvSpPr>
            <p:cNvPr id="87" name="Ellipse 86"/>
            <p:cNvSpPr/>
            <p:nvPr/>
          </p:nvSpPr>
          <p:spPr>
            <a:xfrm>
              <a:off x="6372200" y="1700808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89" name="Ellipse 88"/>
            <p:cNvSpPr/>
            <p:nvPr/>
          </p:nvSpPr>
          <p:spPr>
            <a:xfrm>
              <a:off x="6372200" y="4005064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6372200" y="6237312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</p:grp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7" name="Connecteur en arc 76"/>
          <p:cNvCxnSpPr>
            <a:stCxn id="87" idx="4"/>
            <a:endCxn id="36" idx="0"/>
          </p:cNvCxnSpPr>
          <p:nvPr/>
        </p:nvCxnSpPr>
        <p:spPr>
          <a:xfrm rot="5400000">
            <a:off x="6002000" y="1597876"/>
            <a:ext cx="65823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cteur en arc 77"/>
          <p:cNvCxnSpPr>
            <a:stCxn id="39" idx="4"/>
            <a:endCxn id="89" idx="0"/>
          </p:cNvCxnSpPr>
          <p:nvPr/>
        </p:nvCxnSpPr>
        <p:spPr>
          <a:xfrm rot="5400000">
            <a:off x="7287822" y="2760334"/>
            <a:ext cx="946257" cy="14195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eur en arc 80"/>
          <p:cNvCxnSpPr>
            <a:stCxn id="89" idx="4"/>
            <a:endCxn id="55" idx="0"/>
          </p:cNvCxnSpPr>
          <p:nvPr/>
        </p:nvCxnSpPr>
        <p:spPr>
          <a:xfrm rot="5400000">
            <a:off x="5821980" y="4082152"/>
            <a:ext cx="101827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eur en arc 83"/>
          <p:cNvCxnSpPr>
            <a:stCxn id="58" idx="4"/>
            <a:endCxn id="97" idx="7"/>
          </p:cNvCxnSpPr>
          <p:nvPr/>
        </p:nvCxnSpPr>
        <p:spPr>
          <a:xfrm rot="5400000">
            <a:off x="7540076" y="5296076"/>
            <a:ext cx="565448" cy="12958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eur en arc 91"/>
          <p:cNvCxnSpPr>
            <a:stCxn id="89" idx="2"/>
            <a:endCxn id="66" idx="7"/>
          </p:cNvCxnSpPr>
          <p:nvPr/>
        </p:nvCxnSpPr>
        <p:spPr>
          <a:xfrm rot="10800000">
            <a:off x="4245428" y="3642037"/>
            <a:ext cx="2630828" cy="476121"/>
          </a:xfrm>
          <a:prstGeom prst="curvedConnector4">
            <a:avLst>
              <a:gd name="adj1" fmla="val 27961"/>
              <a:gd name="adj2" fmla="val 148013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eur en arc 94"/>
          <p:cNvCxnSpPr>
            <a:stCxn id="69" idx="2"/>
            <a:endCxn id="36" idx="2"/>
          </p:cNvCxnSpPr>
          <p:nvPr/>
        </p:nvCxnSpPr>
        <p:spPr>
          <a:xfrm rot="10800000" flipH="1">
            <a:off x="3946788" y="2822013"/>
            <a:ext cx="1489308" cy="1663804"/>
          </a:xfrm>
          <a:prstGeom prst="curvedConnector3">
            <a:avLst>
              <a:gd name="adj1" fmla="val -15349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6133932" y="1830969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79" name="ZoneTexte 78"/>
          <p:cNvSpPr txBox="1"/>
          <p:nvPr/>
        </p:nvSpPr>
        <p:spPr>
          <a:xfrm>
            <a:off x="4716016" y="2420888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0" name="ZoneTexte 79"/>
          <p:cNvSpPr txBox="1"/>
          <p:nvPr/>
        </p:nvSpPr>
        <p:spPr>
          <a:xfrm>
            <a:off x="7452320" y="306896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2" name="ZoneTexte 81"/>
          <p:cNvSpPr txBox="1"/>
          <p:nvPr/>
        </p:nvSpPr>
        <p:spPr>
          <a:xfrm>
            <a:off x="7740352" y="558924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3" name="ZoneTexte 82"/>
          <p:cNvSpPr txBox="1"/>
          <p:nvPr/>
        </p:nvSpPr>
        <p:spPr>
          <a:xfrm>
            <a:off x="5940152" y="4571836"/>
            <a:ext cx="173450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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5582327" y="3275692"/>
            <a:ext cx="1437945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  <p:cxnSp>
        <p:nvCxnSpPr>
          <p:cNvPr id="102" name="Connecteur en arc 101"/>
          <p:cNvCxnSpPr/>
          <p:nvPr/>
        </p:nvCxnSpPr>
        <p:spPr>
          <a:xfrm>
            <a:off x="6516216" y="1700808"/>
            <a:ext cx="360040" cy="113093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707904" y="6093296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6" name="Groupe 108"/>
          <p:cNvGrpSpPr/>
          <p:nvPr/>
        </p:nvGrpSpPr>
        <p:grpSpPr>
          <a:xfrm>
            <a:off x="3946788" y="1638961"/>
            <a:ext cx="4698855" cy="4886383"/>
            <a:chOff x="3442732" y="1700808"/>
            <a:chExt cx="4698855" cy="4886383"/>
          </a:xfrm>
        </p:grpSpPr>
        <p:grpSp>
          <p:nvGrpSpPr>
            <p:cNvPr id="19" name="Groupe 34"/>
            <p:cNvGrpSpPr/>
            <p:nvPr/>
          </p:nvGrpSpPr>
          <p:grpSpPr>
            <a:xfrm>
              <a:off x="4932040" y="2708920"/>
              <a:ext cx="3209547" cy="349887"/>
              <a:chOff x="1157852" y="904907"/>
              <a:chExt cx="1981654" cy="216028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40" name="Connecteur droit avec flèche 39"/>
              <p:cNvCxnSpPr>
                <a:stCxn id="36" idx="6"/>
                <a:endCxn id="37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/>
              <p:cNvCxnSpPr>
                <a:stCxn id="37" idx="6"/>
                <a:endCxn id="38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41"/>
              <p:cNvCxnSpPr>
                <a:stCxn id="38" idx="6"/>
                <a:endCxn id="39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1406405" y="916340"/>
                <a:ext cx="346407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2541978" y="928431"/>
                <a:ext cx="31572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23" name="Groupe 53"/>
            <p:cNvGrpSpPr/>
            <p:nvPr/>
          </p:nvGrpSpPr>
          <p:grpSpPr>
            <a:xfrm>
              <a:off x="4932040" y="5373216"/>
              <a:ext cx="3209547" cy="349887"/>
              <a:chOff x="1157852" y="904907"/>
              <a:chExt cx="1981654" cy="216028"/>
            </a:xfrm>
          </p:grpSpPr>
          <p:sp>
            <p:nvSpPr>
              <p:cNvPr id="55" name="Ellipse 54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59" name="Connecteur droit avec flèche 58"/>
              <p:cNvCxnSpPr>
                <a:stCxn id="55" idx="6"/>
                <a:endCxn id="56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/>
              <p:cNvCxnSpPr>
                <a:stCxn id="56" idx="6"/>
                <a:endCxn id="57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/>
              <p:cNvCxnSpPr>
                <a:stCxn id="57" idx="6"/>
                <a:endCxn id="58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ZoneTexte 61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1398564" y="916340"/>
                <a:ext cx="376099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2541978" y="928431"/>
                <a:ext cx="345418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24" name="Groupe 64"/>
            <p:cNvGrpSpPr/>
            <p:nvPr/>
          </p:nvGrpSpPr>
          <p:grpSpPr>
            <a:xfrm>
              <a:off x="3442732" y="3652644"/>
              <a:ext cx="1567663" cy="1069960"/>
              <a:chOff x="1068933" y="904907"/>
              <a:chExt cx="967914" cy="660617"/>
            </a:xfrm>
          </p:grpSpPr>
          <p:sp>
            <p:nvSpPr>
              <p:cNvPr id="66" name="Ellipse 65"/>
              <p:cNvSpPr/>
              <p:nvPr/>
            </p:nvSpPr>
            <p:spPr>
              <a:xfrm>
                <a:off x="1068933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1816904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1068933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70" name="Connecteur droit avec flèche 69"/>
              <p:cNvCxnSpPr>
                <a:stCxn id="66" idx="6"/>
                <a:endCxn id="67" idx="2"/>
              </p:cNvCxnSpPr>
              <p:nvPr/>
            </p:nvCxnSpPr>
            <p:spPr>
              <a:xfrm>
                <a:off x="1284957" y="1012919"/>
                <a:ext cx="535866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/>
              <p:cNvCxnSpPr>
                <a:stCxn id="67" idx="4"/>
                <a:endCxn id="68" idx="0"/>
              </p:cNvCxnSpPr>
              <p:nvPr/>
            </p:nvCxnSpPr>
            <p:spPr>
              <a:xfrm flipH="1">
                <a:off x="1924917" y="1120934"/>
                <a:ext cx="3919" cy="22856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/>
              <p:cNvCxnSpPr>
                <a:stCxn id="68" idx="2"/>
                <a:endCxn id="69" idx="6"/>
              </p:cNvCxnSpPr>
              <p:nvPr/>
            </p:nvCxnSpPr>
            <p:spPr>
              <a:xfrm flipH="1">
                <a:off x="1284957" y="1457512"/>
                <a:ext cx="531947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1843564" y="1148139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1345871" y="930454"/>
                <a:ext cx="38995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1380150" y="1349500"/>
                <a:ext cx="359274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sp>
          <p:nvSpPr>
            <p:cNvPr id="87" name="Ellipse 86"/>
            <p:cNvSpPr/>
            <p:nvPr/>
          </p:nvSpPr>
          <p:spPr>
            <a:xfrm>
              <a:off x="6372200" y="1700808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89" name="Ellipse 88"/>
            <p:cNvSpPr/>
            <p:nvPr/>
          </p:nvSpPr>
          <p:spPr>
            <a:xfrm>
              <a:off x="6372200" y="4005064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6372200" y="6237312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</p:grp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7" name="Connecteur en arc 76"/>
          <p:cNvCxnSpPr>
            <a:stCxn id="87" idx="4"/>
            <a:endCxn id="36" idx="0"/>
          </p:cNvCxnSpPr>
          <p:nvPr/>
        </p:nvCxnSpPr>
        <p:spPr>
          <a:xfrm rot="5400000">
            <a:off x="6002000" y="1597876"/>
            <a:ext cx="65823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cteur en arc 77"/>
          <p:cNvCxnSpPr>
            <a:stCxn id="39" idx="4"/>
            <a:endCxn id="89" idx="0"/>
          </p:cNvCxnSpPr>
          <p:nvPr/>
        </p:nvCxnSpPr>
        <p:spPr>
          <a:xfrm rot="5400000">
            <a:off x="7287822" y="2760334"/>
            <a:ext cx="946257" cy="14195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eur en arc 80"/>
          <p:cNvCxnSpPr>
            <a:stCxn id="89" idx="4"/>
            <a:endCxn id="55" idx="0"/>
          </p:cNvCxnSpPr>
          <p:nvPr/>
        </p:nvCxnSpPr>
        <p:spPr>
          <a:xfrm rot="5400000">
            <a:off x="5821980" y="4082152"/>
            <a:ext cx="101827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eur en arc 83"/>
          <p:cNvCxnSpPr>
            <a:stCxn id="58" idx="4"/>
            <a:endCxn id="97" idx="7"/>
          </p:cNvCxnSpPr>
          <p:nvPr/>
        </p:nvCxnSpPr>
        <p:spPr>
          <a:xfrm rot="5400000">
            <a:off x="7540076" y="5296076"/>
            <a:ext cx="565448" cy="12958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eur en arc 91"/>
          <p:cNvCxnSpPr>
            <a:stCxn id="89" idx="2"/>
            <a:endCxn id="66" idx="7"/>
          </p:cNvCxnSpPr>
          <p:nvPr/>
        </p:nvCxnSpPr>
        <p:spPr>
          <a:xfrm rot="10800000">
            <a:off x="4245428" y="3642037"/>
            <a:ext cx="2630828" cy="476121"/>
          </a:xfrm>
          <a:prstGeom prst="curvedConnector4">
            <a:avLst>
              <a:gd name="adj1" fmla="val 27961"/>
              <a:gd name="adj2" fmla="val 148013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eur en arc 94"/>
          <p:cNvCxnSpPr>
            <a:stCxn id="69" idx="2"/>
            <a:endCxn id="36" idx="2"/>
          </p:cNvCxnSpPr>
          <p:nvPr/>
        </p:nvCxnSpPr>
        <p:spPr>
          <a:xfrm rot="10800000" flipH="1">
            <a:off x="3946788" y="2822013"/>
            <a:ext cx="1489308" cy="1663804"/>
          </a:xfrm>
          <a:prstGeom prst="curvedConnector3">
            <a:avLst>
              <a:gd name="adj1" fmla="val -15349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6133932" y="1830969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79" name="ZoneTexte 78"/>
          <p:cNvSpPr txBox="1"/>
          <p:nvPr/>
        </p:nvSpPr>
        <p:spPr>
          <a:xfrm>
            <a:off x="4716016" y="2420888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0" name="ZoneTexte 79"/>
          <p:cNvSpPr txBox="1"/>
          <p:nvPr/>
        </p:nvSpPr>
        <p:spPr>
          <a:xfrm>
            <a:off x="7452320" y="306896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2" name="ZoneTexte 81"/>
          <p:cNvSpPr txBox="1"/>
          <p:nvPr/>
        </p:nvSpPr>
        <p:spPr>
          <a:xfrm>
            <a:off x="7740352" y="558924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3" name="ZoneTexte 82"/>
          <p:cNvSpPr txBox="1"/>
          <p:nvPr/>
        </p:nvSpPr>
        <p:spPr>
          <a:xfrm>
            <a:off x="5940152" y="4571836"/>
            <a:ext cx="173450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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5582327" y="3275692"/>
            <a:ext cx="1437945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Conflict ]</a:t>
            </a:r>
            <a:endParaRPr lang="fr-BE" sz="2400" i="1" noProof="1">
              <a:latin typeface="Berlin Sans FB" pitchFamily="34" charset="0"/>
            </a:endParaRPr>
          </a:p>
        </p:txBody>
      </p:sp>
      <p:cxnSp>
        <p:nvCxnSpPr>
          <p:cNvPr id="98" name="Connecteur en arc 97"/>
          <p:cNvCxnSpPr/>
          <p:nvPr/>
        </p:nvCxnSpPr>
        <p:spPr>
          <a:xfrm>
            <a:off x="4716016" y="1700808"/>
            <a:ext cx="2160240" cy="113093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>
            <a:off x="4932040" y="1556792"/>
            <a:ext cx="173450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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707904" y="6093296"/>
            <a:ext cx="1305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true</a:t>
            </a:r>
            <a:endParaRPr lang="fr-B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The Meeting </a:t>
            </a:r>
            <a:r>
              <a:rPr lang="fr-BE" dirty="0" err="1" smtClean="0"/>
              <a:t>Scheduler</a:t>
            </a:r>
            <a:r>
              <a:rPr lang="fr-BE" dirty="0" smtClean="0"/>
              <a:t> System </a:t>
            </a:r>
            <a:r>
              <a:rPr lang="fr-BE" sz="4000" dirty="0" smtClean="0"/>
              <a:t>[Fea97]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 smtClean="0"/>
              <a:t>The system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composed</a:t>
            </a:r>
            <a:r>
              <a:rPr lang="fr-BE" dirty="0" smtClean="0"/>
              <a:t> of</a:t>
            </a:r>
          </a:p>
          <a:p>
            <a:pPr lvl="1"/>
            <a:r>
              <a:rPr lang="fr-BE" dirty="0" smtClean="0"/>
              <a:t>A meeting </a:t>
            </a:r>
            <a:r>
              <a:rPr lang="fr-BE" dirty="0" err="1" smtClean="0"/>
              <a:t>initiator</a:t>
            </a:r>
            <a:r>
              <a:rPr lang="fr-BE" dirty="0" smtClean="0"/>
              <a:t> </a:t>
            </a:r>
          </a:p>
          <a:p>
            <a:pPr lvl="1"/>
            <a:r>
              <a:rPr lang="fr-BE" dirty="0" smtClean="0"/>
              <a:t>Participants</a:t>
            </a:r>
          </a:p>
          <a:p>
            <a:pPr lvl="1"/>
            <a:r>
              <a:rPr lang="fr-BE" dirty="0" smtClean="0"/>
              <a:t>An </a:t>
            </a:r>
            <a:r>
              <a:rPr lang="fr-BE" dirty="0" err="1" smtClean="0"/>
              <a:t>automated</a:t>
            </a:r>
            <a:r>
              <a:rPr lang="fr-BE" dirty="0" smtClean="0"/>
              <a:t> </a:t>
            </a:r>
            <a:r>
              <a:rPr lang="fr-BE" dirty="0" err="1" smtClean="0"/>
              <a:t>scheduler</a:t>
            </a:r>
            <a:endParaRPr lang="fr-BE" dirty="0" smtClean="0"/>
          </a:p>
          <a:p>
            <a:r>
              <a:rPr lang="en-US" dirty="0" smtClean="0"/>
              <a:t>Typical ideal scenario</a:t>
            </a:r>
          </a:p>
          <a:p>
            <a:pPr lvl="1"/>
            <a:r>
              <a:rPr lang="en-US" dirty="0" smtClean="0"/>
              <a:t>An initiator issues a meeting request, specifying the expected participants and a date range for the meeting</a:t>
            </a:r>
          </a:p>
          <a:p>
            <a:pPr lvl="1"/>
            <a:r>
              <a:rPr lang="en-US" dirty="0" smtClean="0"/>
              <a:t>The scheduler then sends an electronic invitation to each participant, requesting them to provide their date constraints</a:t>
            </a:r>
          </a:p>
          <a:p>
            <a:pPr lvl="1"/>
            <a:r>
              <a:rPr lang="en-US" dirty="0" smtClean="0"/>
              <a:t>The meeting is automatically planned at a date meeting all constraints</a:t>
            </a:r>
            <a:endParaRPr lang="fr-BE" dirty="0"/>
          </a:p>
        </p:txBody>
      </p:sp>
      <p:pic>
        <p:nvPicPr>
          <p:cNvPr id="3075" name="Picture 3" descr="C:\Users\blambeau\Documents\thesis\private-defense\calendar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804248" y="1484784"/>
            <a:ext cx="1943100" cy="1943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2) Fluents as g-LTS </a:t>
            </a:r>
            <a:r>
              <a:rPr lang="fr-BE" dirty="0" err="1" smtClean="0"/>
              <a:t>automata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323528" y="1556792"/>
            <a:ext cx="4317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27275" algn="l"/>
              </a:tabLst>
            </a:pPr>
            <a:r>
              <a:rPr lang="fr-BE" sz="2400" dirty="0" smtClean="0">
                <a:latin typeface="Berlin Sans FB" pitchFamily="34" charset="0"/>
              </a:rPr>
              <a:t>Fluent </a:t>
            </a:r>
            <a:r>
              <a:rPr lang="fr-BE" sz="2400" dirty="0" err="1" smtClean="0">
                <a:latin typeface="Berlin Sans FB" pitchFamily="34" charset="0"/>
              </a:rPr>
              <a:t>Conflict</a:t>
            </a:r>
            <a:r>
              <a:rPr lang="fr-BE" sz="2400" dirty="0" smtClean="0">
                <a:latin typeface="Berlin Sans FB" pitchFamily="34" charset="0"/>
              </a:rPr>
              <a:t> =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&lt;	{ </a:t>
            </a:r>
            <a:r>
              <a:rPr lang="fr-BE" sz="2400" dirty="0" err="1" smtClean="0">
                <a:latin typeface="Berlin Sans FB" pitchFamily="34" charset="0"/>
              </a:rPr>
              <a:t>conflict_detected</a:t>
            </a:r>
            <a:r>
              <a:rPr lang="fr-BE" sz="2400" dirty="0" smtClean="0">
                <a:latin typeface="Berlin Sans FB" pitchFamily="34" charset="0"/>
              </a:rPr>
              <a:t> },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{ </a:t>
            </a:r>
            <a:r>
              <a:rPr lang="fr-BE" sz="2400" dirty="0" err="1" smtClean="0">
                <a:latin typeface="Berlin Sans FB" pitchFamily="34" charset="0"/>
              </a:rPr>
              <a:t>all_constraints_known</a:t>
            </a:r>
            <a:r>
              <a:rPr lang="fr-BE" sz="2400" dirty="0" smtClean="0">
                <a:latin typeface="Berlin Sans FB" pitchFamily="34" charset="0"/>
              </a:rPr>
              <a:t> } &gt; </a:t>
            </a:r>
            <a:endParaRPr lang="fr-BE" sz="2400" dirty="0">
              <a:latin typeface="Berlin Sans FB" pitchFamily="34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136208" y="3060211"/>
            <a:ext cx="8756272" cy="3393125"/>
            <a:chOff x="1591340" y="3429000"/>
            <a:chExt cx="5051696" cy="1957572"/>
          </a:xfrm>
        </p:grpSpPr>
        <p:sp>
          <p:nvSpPr>
            <p:cNvPr id="7" name="Ellipse 3"/>
            <p:cNvSpPr/>
            <p:nvPr/>
          </p:nvSpPr>
          <p:spPr>
            <a:xfrm>
              <a:off x="3939287" y="357305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400" noProof="1" smtClean="0">
                  <a:latin typeface="Berlin Sans FB" pitchFamily="34" charset="0"/>
                </a:rPr>
                <a:t>q</a:t>
              </a:r>
              <a:r>
                <a:rPr lang="fr-BE" sz="2400" baseline="-25000" noProof="1" smtClean="0">
                  <a:latin typeface="Berlin Sans FB" pitchFamily="34" charset="0"/>
                </a:rPr>
                <a:t>u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5004048" y="476512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400" noProof="1" smtClean="0">
                  <a:latin typeface="Berlin Sans FB" pitchFamily="34" charset="0"/>
                </a:rPr>
                <a:t>q</a:t>
              </a:r>
              <a:r>
                <a:rPr lang="fr-BE" sz="2400" baseline="-25000" noProof="1" smtClean="0">
                  <a:latin typeface="Berlin Sans FB" pitchFamily="34" charset="0"/>
                </a:rPr>
                <a:t>t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2907399" y="47714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400" noProof="1" smtClean="0">
                  <a:latin typeface="Berlin Sans FB" pitchFamily="34" charset="0"/>
                </a:rPr>
                <a:t>q</a:t>
              </a:r>
              <a:r>
                <a:rPr lang="fr-BE" sz="2400" baseline="-25000" noProof="1" smtClean="0">
                  <a:latin typeface="Berlin Sans FB" pitchFamily="34" charset="0"/>
                </a:rPr>
                <a:t>f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cxnSp>
          <p:nvCxnSpPr>
            <p:cNvPr id="10" name="Connecteur droit avec flèche 7"/>
            <p:cNvCxnSpPr>
              <a:stCxn id="9" idx="7"/>
              <a:endCxn id="8" idx="1"/>
            </p:cNvCxnSpPr>
            <p:nvPr/>
          </p:nvCxnSpPr>
          <p:spPr>
            <a:xfrm rot="5400000" flipH="1" flipV="1">
              <a:off x="4132548" y="3899976"/>
              <a:ext cx="6350" cy="1842091"/>
            </a:xfrm>
            <a:prstGeom prst="curvedConnector3">
              <a:avLst>
                <a:gd name="adj1" fmla="val 3690222"/>
              </a:avLst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7"/>
            <p:cNvCxnSpPr>
              <a:stCxn id="8" idx="3"/>
              <a:endCxn id="9" idx="5"/>
            </p:cNvCxnSpPr>
            <p:nvPr/>
          </p:nvCxnSpPr>
          <p:spPr>
            <a:xfrm rot="5400000">
              <a:off x="4132549" y="4154534"/>
              <a:ext cx="6350" cy="1842091"/>
            </a:xfrm>
            <a:prstGeom prst="curvedConnector3">
              <a:avLst>
                <a:gd name="adj1" fmla="val 3930253"/>
              </a:avLst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7"/>
            <p:cNvCxnSpPr>
              <a:stCxn id="7" idx="5"/>
              <a:endCxn id="8" idx="0"/>
            </p:cNvCxnSpPr>
            <p:nvPr/>
          </p:nvCxnSpPr>
          <p:spPr>
            <a:xfrm rot="16200000" flipH="1">
              <a:off x="4272912" y="3853989"/>
              <a:ext cx="884790" cy="937482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7"/>
            <p:cNvCxnSpPr>
              <a:stCxn id="7" idx="3"/>
              <a:endCxn id="9" idx="0"/>
            </p:cNvCxnSpPr>
            <p:nvPr/>
          </p:nvCxnSpPr>
          <p:spPr>
            <a:xfrm rot="5400000">
              <a:off x="3094134" y="3873601"/>
              <a:ext cx="891140" cy="904609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7"/>
            <p:cNvCxnSpPr>
              <a:stCxn id="8" idx="4"/>
              <a:endCxn id="8" idx="6"/>
            </p:cNvCxnSpPr>
            <p:nvPr/>
          </p:nvCxnSpPr>
          <p:spPr>
            <a:xfrm rot="5400000" flipH="1" flipV="1">
              <a:off x="5184048" y="494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>
              <a:tailEnd type="triangle" w="sm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7"/>
            <p:cNvCxnSpPr>
              <a:stCxn id="8" idx="0"/>
              <a:endCxn id="8" idx="6"/>
            </p:cNvCxnSpPr>
            <p:nvPr/>
          </p:nvCxnSpPr>
          <p:spPr>
            <a:xfrm rot="16200000" flipH="1">
              <a:off x="5184048" y="476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>
              <a:tailEnd type="triangle" w="sm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7"/>
            <p:cNvCxnSpPr>
              <a:stCxn id="9" idx="0"/>
              <a:endCxn id="9" idx="2"/>
            </p:cNvCxnSpPr>
            <p:nvPr/>
          </p:nvCxnSpPr>
          <p:spPr>
            <a:xfrm rot="16200000" flipH="1" flipV="1">
              <a:off x="2907399" y="477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>
              <a:tailEnd type="triangle" w="sm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7"/>
            <p:cNvCxnSpPr>
              <a:stCxn id="9" idx="4"/>
              <a:endCxn id="9" idx="2"/>
            </p:cNvCxnSpPr>
            <p:nvPr/>
          </p:nvCxnSpPr>
          <p:spPr>
            <a:xfrm rot="5400000" flipH="1">
              <a:off x="2907399" y="495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>
              <a:tailEnd type="triangle" w="sm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7"/>
            <p:cNvCxnSpPr>
              <a:endCxn id="7" idx="1"/>
            </p:cNvCxnSpPr>
            <p:nvPr/>
          </p:nvCxnSpPr>
          <p:spPr>
            <a:xfrm>
              <a:off x="3779912" y="3429000"/>
              <a:ext cx="212096" cy="196777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355976" y="4149080"/>
              <a:ext cx="677886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[Conflict]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113975" y="4149080"/>
              <a:ext cx="848975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</a:t>
              </a:r>
              <a:r>
                <a:rPr lang="fr-BE" sz="2400" noProof="1" smtClean="0">
                  <a:latin typeface="Berlin Sans FB" pitchFamily="34" charset="0"/>
                  <a:sym typeface="Symbol"/>
                </a:rPr>
                <a:t> Conflict</a:t>
              </a:r>
              <a:r>
                <a:rPr lang="fr-BE" sz="2400" noProof="1" smtClean="0">
                  <a:latin typeface="Berlin Sans FB" pitchFamily="34" charset="0"/>
                </a:rPr>
                <a:t>]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491820" y="4509120"/>
              <a:ext cx="1284888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conflict_detected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345232" y="5173496"/>
              <a:ext cx="1645564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all_constraints_known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400092" y="4633436"/>
              <a:ext cx="1242944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conflict_detected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591340" y="4425721"/>
              <a:ext cx="1603620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all_constraints_known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075399" y="5138142"/>
              <a:ext cx="848975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</a:t>
              </a:r>
              <a:r>
                <a:rPr lang="fr-BE" sz="2400" noProof="1" smtClean="0">
                  <a:latin typeface="Berlin Sans FB" pitchFamily="34" charset="0"/>
                  <a:sym typeface="Symbol"/>
                </a:rPr>
                <a:t> Conflict</a:t>
              </a:r>
              <a:r>
                <a:rPr lang="fr-BE" sz="2400" noProof="1" smtClean="0">
                  <a:latin typeface="Berlin Sans FB" pitchFamily="34" charset="0"/>
                </a:rPr>
                <a:t>]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436096" y="5117441"/>
              <a:ext cx="677886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[Conflict]</a:t>
              </a:r>
              <a:endParaRPr lang="fr-BE" sz="2400" noProof="1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3) Compose </a:t>
            </a:r>
            <a:r>
              <a:rPr lang="fr-BE" dirty="0" err="1" smtClean="0"/>
              <a:t>then</a:t>
            </a:r>
            <a:r>
              <a:rPr lang="fr-BE" dirty="0" smtClean="0"/>
              <a:t> </a:t>
            </a:r>
            <a:r>
              <a:rPr lang="fr-BE" dirty="0" err="1" smtClean="0"/>
              <a:t>hide</a:t>
            </a:r>
            <a:r>
              <a:rPr lang="fr-BE" dirty="0" smtClean="0"/>
              <a:t> </a:t>
            </a:r>
            <a:r>
              <a:rPr lang="fr-BE" dirty="0" err="1" smtClean="0"/>
              <a:t>guards</a:t>
            </a:r>
            <a:endParaRPr lang="fr-BE" dirty="0"/>
          </a:p>
        </p:txBody>
      </p:sp>
      <p:sp>
        <p:nvSpPr>
          <p:cNvPr id="48" name="Espace réservé du contenu 47"/>
          <p:cNvSpPr>
            <a:spLocks noGrp="1"/>
          </p:cNvSpPr>
          <p:nvPr>
            <p:ph sz="half" idx="2"/>
          </p:nvPr>
        </p:nvSpPr>
        <p:spPr>
          <a:xfrm>
            <a:off x="2915816" y="3356992"/>
            <a:ext cx="5832648" cy="3284984"/>
          </a:xfrm>
        </p:spPr>
        <p:txBody>
          <a:bodyPr>
            <a:noAutofit/>
          </a:bodyPr>
          <a:lstStyle/>
          <a:p>
            <a:r>
              <a:rPr lang="fr-BE" dirty="0" smtClean="0"/>
              <a:t>g-LTS composition</a:t>
            </a:r>
          </a:p>
          <a:p>
            <a:pPr lvl="1"/>
            <a:r>
              <a:rPr lang="fr-BE" dirty="0" err="1" smtClean="0"/>
              <a:t>Synchronize</a:t>
            </a:r>
            <a:r>
              <a:rPr lang="fr-BE" dirty="0" smtClean="0"/>
              <a:t> on </a:t>
            </a:r>
            <a:r>
              <a:rPr lang="fr-BE" dirty="0" err="1" smtClean="0"/>
              <a:t>events</a:t>
            </a:r>
            <a:r>
              <a:rPr lang="fr-BE" dirty="0" smtClean="0"/>
              <a:t> and </a:t>
            </a:r>
            <a:r>
              <a:rPr lang="en-US" b="1" dirty="0" smtClean="0">
                <a:sym typeface="Symbol"/>
              </a:rPr>
              <a:t></a:t>
            </a:r>
            <a:r>
              <a:rPr lang="fr-BE" dirty="0" smtClean="0"/>
              <a:t> moves</a:t>
            </a:r>
          </a:p>
          <a:p>
            <a:pPr lvl="1"/>
            <a:r>
              <a:rPr lang="fr-BE" dirty="0" err="1" smtClean="0"/>
              <a:t>Boolean</a:t>
            </a:r>
            <a:r>
              <a:rPr lang="fr-BE" dirty="0" smtClean="0"/>
              <a:t> </a:t>
            </a:r>
            <a:r>
              <a:rPr lang="fr-BE" dirty="0" err="1" smtClean="0"/>
              <a:t>conjunction</a:t>
            </a:r>
            <a:r>
              <a:rPr lang="fr-BE" dirty="0" smtClean="0"/>
              <a:t> on </a:t>
            </a:r>
            <a:r>
              <a:rPr lang="fr-BE" dirty="0" err="1" smtClean="0"/>
              <a:t>guards</a:t>
            </a:r>
            <a:r>
              <a:rPr lang="fr-BE" dirty="0" smtClean="0"/>
              <a:t>, </a:t>
            </a:r>
            <a:r>
              <a:rPr lang="fr-BE" dirty="0" err="1" smtClean="0"/>
              <a:t>pruned</a:t>
            </a:r>
            <a:r>
              <a:rPr lang="fr-BE" dirty="0" smtClean="0"/>
              <a:t>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dirty="0" err="1" smtClean="0"/>
              <a:t>unsatisfiable</a:t>
            </a:r>
            <a:endParaRPr lang="fr-BE" dirty="0" smtClean="0"/>
          </a:p>
          <a:p>
            <a:r>
              <a:rPr lang="fr-BE" dirty="0" smtClean="0"/>
              <a:t>g-LTS </a:t>
            </a:r>
            <a:r>
              <a:rPr lang="fr-BE" dirty="0" err="1" smtClean="0"/>
              <a:t>hiding</a:t>
            </a:r>
            <a:endParaRPr lang="fr-BE" dirty="0" smtClean="0"/>
          </a:p>
          <a:p>
            <a:pPr lvl="1"/>
            <a:r>
              <a:rPr lang="fr-BE" dirty="0" smtClean="0"/>
              <a:t>Replace </a:t>
            </a:r>
            <a:r>
              <a:rPr lang="fr-BE" dirty="0" err="1" smtClean="0"/>
              <a:t>guards</a:t>
            </a:r>
            <a:r>
              <a:rPr lang="fr-BE" dirty="0" smtClean="0"/>
              <a:t> by </a:t>
            </a:r>
            <a:r>
              <a:rPr lang="en-US" b="1" dirty="0" smtClean="0">
                <a:sym typeface="Symbol"/>
              </a:rPr>
              <a:t></a:t>
            </a:r>
          </a:p>
          <a:p>
            <a:pPr lvl="1"/>
            <a:r>
              <a:rPr lang="en-US" dirty="0" smtClean="0">
                <a:sym typeface="Symbol"/>
              </a:rPr>
              <a:t>Yields a pure LTS</a:t>
            </a:r>
            <a:endParaRPr lang="fr-BE" dirty="0" smtClean="0"/>
          </a:p>
          <a:p>
            <a:pPr lvl="1">
              <a:buNone/>
            </a:pPr>
            <a:endParaRPr lang="fr-BE" dirty="0"/>
          </a:p>
        </p:txBody>
      </p:sp>
      <p:grpSp>
        <p:nvGrpSpPr>
          <p:cNvPr id="49" name="Groupe 48"/>
          <p:cNvGrpSpPr/>
          <p:nvPr/>
        </p:nvGrpSpPr>
        <p:grpSpPr>
          <a:xfrm>
            <a:off x="395536" y="1484784"/>
            <a:ext cx="5029328" cy="2309065"/>
            <a:chOff x="395536" y="1484784"/>
            <a:chExt cx="5029328" cy="2309065"/>
          </a:xfrm>
        </p:grpSpPr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3826247" y="2528232"/>
              <a:ext cx="266494" cy="1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e 239"/>
            <p:cNvGrpSpPr/>
            <p:nvPr/>
          </p:nvGrpSpPr>
          <p:grpSpPr>
            <a:xfrm>
              <a:off x="395536" y="1484784"/>
              <a:ext cx="1465336" cy="75487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 240"/>
            <p:cNvGrpSpPr/>
            <p:nvPr/>
          </p:nvGrpSpPr>
          <p:grpSpPr>
            <a:xfrm>
              <a:off x="395536" y="3038978"/>
              <a:ext cx="1465336" cy="75487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automata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20"/>
            <p:cNvSpPr/>
            <p:nvPr/>
          </p:nvSpPr>
          <p:spPr>
            <a:xfrm>
              <a:off x="2716144" y="1973180"/>
              <a:ext cx="1110103" cy="11101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4800" dirty="0" smtClean="0">
                  <a:latin typeface="Berlin Sans FB" pitchFamily="34" charset="0"/>
                </a:rPr>
                <a:t>||</a:t>
              </a:r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1860872" y="1862219"/>
              <a:ext cx="388743" cy="643869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1815748" y="2550493"/>
              <a:ext cx="433866" cy="754959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244"/>
            <p:cNvGrpSpPr/>
            <p:nvPr/>
          </p:nvGrpSpPr>
          <p:grpSpPr>
            <a:xfrm>
              <a:off x="4092741" y="2150797"/>
              <a:ext cx="1332123" cy="75487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Ellipse 40"/>
            <p:cNvSpPr/>
            <p:nvPr/>
          </p:nvSpPr>
          <p:spPr>
            <a:xfrm>
              <a:off x="2227413" y="2506089"/>
              <a:ext cx="44404" cy="444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2271817" y="2528232"/>
              <a:ext cx="444327" cy="5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1815748" y="3305452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1815748" y="3571906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4" name="Forme libre 43"/>
            <p:cNvSpPr/>
            <p:nvPr/>
          </p:nvSpPr>
          <p:spPr>
            <a:xfrm>
              <a:off x="2411760" y="2641721"/>
              <a:ext cx="508000" cy="1152128"/>
            </a:xfrm>
            <a:custGeom>
              <a:avLst/>
              <a:gdLst>
                <a:gd name="connsiteX0" fmla="*/ 508000 w 508000"/>
                <a:gd name="connsiteY0" fmla="*/ 0 h 1704109"/>
                <a:gd name="connsiteX1" fmla="*/ 23091 w 508000"/>
                <a:gd name="connsiteY1" fmla="*/ 942109 h 1704109"/>
                <a:gd name="connsiteX2" fmla="*/ 369455 w 508000"/>
                <a:gd name="connsiteY2" fmla="*/ 1704109 h 17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1704109">
                  <a:moveTo>
                    <a:pt x="508000" y="0"/>
                  </a:moveTo>
                  <a:cubicBezTo>
                    <a:pt x="277091" y="329045"/>
                    <a:pt x="46182" y="658091"/>
                    <a:pt x="23091" y="942109"/>
                  </a:cubicBezTo>
                  <a:cubicBezTo>
                    <a:pt x="0" y="1226127"/>
                    <a:pt x="184727" y="1465118"/>
                    <a:pt x="369455" y="1704109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Trace </a:t>
            </a:r>
            <a:r>
              <a:rPr lang="fr-BE" dirty="0" err="1" smtClean="0"/>
              <a:t>equivalent</a:t>
            </a:r>
            <a:r>
              <a:rPr lang="fr-BE" dirty="0" smtClean="0"/>
              <a:t> </a:t>
            </a:r>
            <a:r>
              <a:rPr lang="fr-BE" dirty="0" err="1" smtClean="0"/>
              <a:t>composed</a:t>
            </a:r>
            <a:r>
              <a:rPr lang="fr-BE" dirty="0" smtClean="0"/>
              <a:t> g-LTS</a:t>
            </a:r>
            <a:endParaRPr lang="fr-BE" dirty="0"/>
          </a:p>
        </p:txBody>
      </p:sp>
      <p:grpSp>
        <p:nvGrpSpPr>
          <p:cNvPr id="7" name="Groupe 6"/>
          <p:cNvGrpSpPr/>
          <p:nvPr/>
        </p:nvGrpSpPr>
        <p:grpSpPr>
          <a:xfrm>
            <a:off x="610319" y="1515983"/>
            <a:ext cx="8282161" cy="5176827"/>
            <a:chOff x="-794345" y="435863"/>
            <a:chExt cx="8282161" cy="5176827"/>
          </a:xfrm>
        </p:grpSpPr>
        <p:sp>
          <p:nvSpPr>
            <p:cNvPr id="9" name="Ellipse 8"/>
            <p:cNvSpPr/>
            <p:nvPr/>
          </p:nvSpPr>
          <p:spPr>
            <a:xfrm>
              <a:off x="726692" y="3140968"/>
              <a:ext cx="568436" cy="5684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endParaRPr lang="fr-BE" sz="1600" noProof="1">
                <a:latin typeface="Berlin Sans FB" pitchFamily="34" charset="0"/>
              </a:endParaRPr>
            </a:p>
          </p:txBody>
        </p:sp>
        <p:cxnSp>
          <p:nvCxnSpPr>
            <p:cNvPr id="10" name="Connecteur droit avec flèche 9"/>
            <p:cNvCxnSpPr>
              <a:endCxn id="9" idx="1"/>
            </p:cNvCxnSpPr>
            <p:nvPr/>
          </p:nvCxnSpPr>
          <p:spPr>
            <a:xfrm>
              <a:off x="535337" y="3000902"/>
              <a:ext cx="274601" cy="22331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7"/>
            <p:cNvCxnSpPr>
              <a:stCxn id="9" idx="0"/>
              <a:endCxn id="37" idx="2"/>
            </p:cNvCxnSpPr>
            <p:nvPr/>
          </p:nvCxnSpPr>
          <p:spPr>
            <a:xfrm flipV="1">
              <a:off x="1010910" y="1209675"/>
              <a:ext cx="3668594" cy="1931293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1439144" y="2468513"/>
              <a:ext cx="2027799" cy="3077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000" noProof="1" smtClean="0">
                  <a:latin typeface="Berlin Sans FB" pitchFamily="34" charset="0"/>
                </a:rPr>
                <a:t>[ C</a:t>
              </a:r>
              <a:r>
                <a:rPr lang="fr-BE" sz="2000" baseline="-25000" noProof="1" smtClean="0">
                  <a:latin typeface="Berlin Sans FB" pitchFamily="34" charset="0"/>
                </a:rPr>
                <a:t>0</a:t>
              </a:r>
              <a:r>
                <a:rPr lang="fr-BE" sz="2000" noProof="1" smtClean="0">
                  <a:latin typeface="Berlin Sans FB" pitchFamily="34" charset="0"/>
                </a:rPr>
                <a:t> 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 Fl</a:t>
              </a:r>
              <a:r>
                <a:rPr lang="fr-BE" sz="2000" baseline="-25000" noProof="1" smtClean="0">
                  <a:latin typeface="Berlin Sans FB" pitchFamily="34" charset="0"/>
                  <a:sym typeface="Symbol"/>
                </a:rPr>
                <a:t>1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  Fl</a:t>
              </a:r>
              <a:r>
                <a:rPr lang="fr-BE" sz="2000" baseline="-25000" noProof="1" smtClean="0">
                  <a:latin typeface="Berlin Sans FB" pitchFamily="34" charset="0"/>
                  <a:sym typeface="Symbol"/>
                </a:rPr>
                <a:t>2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  ...</a:t>
              </a:r>
              <a:r>
                <a:rPr lang="fr-BE" sz="2000" noProof="1" smtClean="0">
                  <a:latin typeface="Berlin Sans FB" pitchFamily="34" charset="0"/>
                </a:rPr>
                <a:t>]</a:t>
              </a:r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289048" y="4005064"/>
              <a:ext cx="157895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fr-BE" sz="2000" noProof="1" smtClean="0">
                  <a:latin typeface="Berlin Sans FB" pitchFamily="34" charset="0"/>
                </a:rPr>
                <a:t>(q</a:t>
              </a:r>
              <a:r>
                <a:rPr lang="fr-BE" sz="2000" baseline="-25000" noProof="1" smtClean="0">
                  <a:latin typeface="Berlin Sans FB" pitchFamily="34" charset="0"/>
                </a:rPr>
                <a:t>start</a:t>
              </a:r>
              <a:r>
                <a:rPr lang="fr-BE" sz="2000" noProof="1" smtClean="0">
                  <a:latin typeface="Berlin Sans FB" pitchFamily="34" charset="0"/>
                </a:rPr>
                <a:t>,q</a:t>
              </a:r>
              <a:r>
                <a:rPr lang="fr-BE" sz="2000" baseline="-25000" noProof="1" smtClean="0">
                  <a:latin typeface="Berlin Sans FB" pitchFamily="34" charset="0"/>
                </a:rPr>
                <a:t>u1</a:t>
              </a:r>
              <a:r>
                <a:rPr lang="fr-BE" sz="2000" noProof="1" smtClean="0">
                  <a:latin typeface="Berlin Sans FB" pitchFamily="34" charset="0"/>
                </a:rPr>
                <a:t>,q</a:t>
              </a:r>
              <a:r>
                <a:rPr lang="fr-BE" sz="2000" baseline="-25000" noProof="1" smtClean="0">
                  <a:latin typeface="Berlin Sans FB" pitchFamily="34" charset="0"/>
                </a:rPr>
                <a:t>u2</a:t>
              </a:r>
              <a:r>
                <a:rPr lang="fr-BE" sz="2000" noProof="1" smtClean="0">
                  <a:latin typeface="Berlin Sans FB" pitchFamily="34" charset="0"/>
                </a:rPr>
                <a:t>,...)</a:t>
              </a:r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14" name="Connecteur droit 50"/>
            <p:cNvCxnSpPr>
              <a:stCxn id="13" idx="0"/>
            </p:cNvCxnSpPr>
            <p:nvPr/>
          </p:nvCxnSpPr>
          <p:spPr>
            <a:xfrm flipV="1">
              <a:off x="500431" y="3429002"/>
              <a:ext cx="506664" cy="576062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7"/>
            <p:cNvCxnSpPr>
              <a:stCxn id="9" idx="7"/>
              <a:endCxn id="49" idx="2"/>
            </p:cNvCxnSpPr>
            <p:nvPr/>
          </p:nvCxnSpPr>
          <p:spPr>
            <a:xfrm flipV="1">
              <a:off x="1211882" y="2865859"/>
              <a:ext cx="3467622" cy="358354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1582933" y="2911594"/>
              <a:ext cx="2210542" cy="3077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000" noProof="1" smtClean="0">
                  <a:latin typeface="Berlin Sans FB" pitchFamily="34" charset="0"/>
                </a:rPr>
                <a:t>[ C</a:t>
              </a:r>
              <a:r>
                <a:rPr lang="fr-BE" sz="2000" baseline="-25000" noProof="1" smtClean="0">
                  <a:latin typeface="Berlin Sans FB" pitchFamily="34" charset="0"/>
                </a:rPr>
                <a:t>0</a:t>
              </a:r>
              <a:r>
                <a:rPr lang="fr-BE" sz="2000" noProof="1" smtClean="0">
                  <a:latin typeface="Berlin Sans FB" pitchFamily="34" charset="0"/>
                </a:rPr>
                <a:t> 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 Fl</a:t>
              </a:r>
              <a:r>
                <a:rPr lang="fr-BE" sz="2000" baseline="-25000" noProof="1" smtClean="0">
                  <a:latin typeface="Berlin Sans FB" pitchFamily="34" charset="0"/>
                  <a:sym typeface="Symbol"/>
                </a:rPr>
                <a:t>1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  Fl</a:t>
              </a:r>
              <a:r>
                <a:rPr lang="fr-BE" sz="2000" baseline="-25000" noProof="1" smtClean="0">
                  <a:latin typeface="Berlin Sans FB" pitchFamily="34" charset="0"/>
                  <a:sym typeface="Symbol"/>
                </a:rPr>
                <a:t>2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  ...</a:t>
              </a:r>
              <a:r>
                <a:rPr lang="fr-BE" sz="2000" noProof="1" smtClean="0">
                  <a:latin typeface="Berlin Sans FB" pitchFamily="34" charset="0"/>
                </a:rPr>
                <a:t>]</a:t>
              </a:r>
              <a:endParaRPr lang="fr-BE" sz="2000" noProof="1">
                <a:latin typeface="Berlin Sans FB" pitchFamily="34" charset="0"/>
              </a:endParaRPr>
            </a:p>
          </p:txBody>
        </p:sp>
        <p:grpSp>
          <p:nvGrpSpPr>
            <p:cNvPr id="17" name="Groupe 92"/>
            <p:cNvGrpSpPr/>
            <p:nvPr/>
          </p:nvGrpSpPr>
          <p:grpSpPr>
            <a:xfrm>
              <a:off x="4463480" y="3645024"/>
              <a:ext cx="1899775" cy="864096"/>
              <a:chOff x="4042628" y="3717032"/>
              <a:chExt cx="3121660" cy="1419860"/>
            </a:xfrm>
          </p:grpSpPr>
          <p:sp>
            <p:nvSpPr>
              <p:cNvPr id="60" name="Forme libre 59"/>
              <p:cNvSpPr/>
              <p:nvPr/>
            </p:nvSpPr>
            <p:spPr>
              <a:xfrm>
                <a:off x="4042628" y="3717032"/>
                <a:ext cx="3121660" cy="1419860"/>
              </a:xfrm>
              <a:custGeom>
                <a:avLst/>
                <a:gdLst>
                  <a:gd name="connsiteX0" fmla="*/ 615950 w 3121660"/>
                  <a:gd name="connsiteY0" fmla="*/ 88900 h 1419860"/>
                  <a:gd name="connsiteX1" fmla="*/ 143510 w 3121660"/>
                  <a:gd name="connsiteY1" fmla="*/ 294640 h 1419860"/>
                  <a:gd name="connsiteX2" fmla="*/ 44450 w 3121660"/>
                  <a:gd name="connsiteY2" fmla="*/ 668020 h 1419860"/>
                  <a:gd name="connsiteX3" fmla="*/ 410210 w 3121660"/>
                  <a:gd name="connsiteY3" fmla="*/ 1148080 h 1419860"/>
                  <a:gd name="connsiteX4" fmla="*/ 1781810 w 3121660"/>
                  <a:gd name="connsiteY4" fmla="*/ 1170940 h 1419860"/>
                  <a:gd name="connsiteX5" fmla="*/ 2909570 w 3121660"/>
                  <a:gd name="connsiteY5" fmla="*/ 1300480 h 1419860"/>
                  <a:gd name="connsiteX6" fmla="*/ 3054350 w 3121660"/>
                  <a:gd name="connsiteY6" fmla="*/ 454660 h 1419860"/>
                  <a:gd name="connsiteX7" fmla="*/ 2734310 w 3121660"/>
                  <a:gd name="connsiteY7" fmla="*/ 35560 h 1419860"/>
                  <a:gd name="connsiteX8" fmla="*/ 1652270 w 3121660"/>
                  <a:gd name="connsiteY8" fmla="*/ 241300 h 1419860"/>
                  <a:gd name="connsiteX9" fmla="*/ 1217930 w 3121660"/>
                  <a:gd name="connsiteY9" fmla="*/ 43180 h 1419860"/>
                  <a:gd name="connsiteX10" fmla="*/ 615950 w 3121660"/>
                  <a:gd name="connsiteY10" fmla="*/ 88900 h 141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660" h="1419860">
                    <a:moveTo>
                      <a:pt x="615950" y="88900"/>
                    </a:moveTo>
                    <a:cubicBezTo>
                      <a:pt x="436880" y="130810"/>
                      <a:pt x="238760" y="198120"/>
                      <a:pt x="143510" y="294640"/>
                    </a:cubicBezTo>
                    <a:cubicBezTo>
                      <a:pt x="48260" y="391160"/>
                      <a:pt x="0" y="525780"/>
                      <a:pt x="44450" y="668020"/>
                    </a:cubicBezTo>
                    <a:cubicBezTo>
                      <a:pt x="88900" y="810260"/>
                      <a:pt x="120650" y="1064260"/>
                      <a:pt x="410210" y="1148080"/>
                    </a:cubicBezTo>
                    <a:cubicBezTo>
                      <a:pt x="699770" y="1231900"/>
                      <a:pt x="1365250" y="1145540"/>
                      <a:pt x="1781810" y="1170940"/>
                    </a:cubicBezTo>
                    <a:cubicBezTo>
                      <a:pt x="2198370" y="1196340"/>
                      <a:pt x="2697480" y="1419860"/>
                      <a:pt x="2909570" y="1300480"/>
                    </a:cubicBezTo>
                    <a:cubicBezTo>
                      <a:pt x="3121660" y="1181100"/>
                      <a:pt x="3083560" y="665480"/>
                      <a:pt x="3054350" y="454660"/>
                    </a:cubicBezTo>
                    <a:cubicBezTo>
                      <a:pt x="3025140" y="243840"/>
                      <a:pt x="2967990" y="71120"/>
                      <a:pt x="2734310" y="35560"/>
                    </a:cubicBezTo>
                    <a:cubicBezTo>
                      <a:pt x="2500630" y="0"/>
                      <a:pt x="1905000" y="240030"/>
                      <a:pt x="1652270" y="241300"/>
                    </a:cubicBezTo>
                    <a:cubicBezTo>
                      <a:pt x="1399540" y="242570"/>
                      <a:pt x="1393190" y="67310"/>
                      <a:pt x="1217930" y="43180"/>
                    </a:cubicBezTo>
                    <a:cubicBezTo>
                      <a:pt x="1042670" y="19050"/>
                      <a:pt x="795020" y="46990"/>
                      <a:pt x="615950" y="88900"/>
                    </a:cubicBezTo>
                    <a:close/>
                  </a:path>
                </a:pathLst>
              </a:cu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>
                  <a:latin typeface="Berlin Sans FB" pitchFamily="34" charset="0"/>
                </a:endParaRPr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4355976" y="4221088"/>
                <a:ext cx="417293" cy="4172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endParaRPr lang="fr-BE" sz="2000" baseline="-25000" noProof="1">
                  <a:latin typeface="Berlin Sans FB" pitchFamily="34" charset="0"/>
                </a:endParaRPr>
              </a:p>
            </p:txBody>
          </p:sp>
          <p:cxnSp>
            <p:nvCxnSpPr>
              <p:cNvPr id="62" name="Connecteur droit avec flèche 7"/>
              <p:cNvCxnSpPr>
                <a:stCxn id="61" idx="6"/>
              </p:cNvCxnSpPr>
              <p:nvPr/>
            </p:nvCxnSpPr>
            <p:spPr>
              <a:xfrm>
                <a:off x="4773269" y="4429735"/>
                <a:ext cx="518811" cy="295409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e 93"/>
            <p:cNvGrpSpPr/>
            <p:nvPr/>
          </p:nvGrpSpPr>
          <p:grpSpPr>
            <a:xfrm>
              <a:off x="4463480" y="4725144"/>
              <a:ext cx="1899775" cy="864096"/>
              <a:chOff x="4042628" y="3717032"/>
              <a:chExt cx="3121660" cy="1419860"/>
            </a:xfrm>
          </p:grpSpPr>
          <p:sp>
            <p:nvSpPr>
              <p:cNvPr id="57" name="Forme libre 56"/>
              <p:cNvSpPr/>
              <p:nvPr/>
            </p:nvSpPr>
            <p:spPr>
              <a:xfrm>
                <a:off x="4042628" y="3717032"/>
                <a:ext cx="3121660" cy="1419860"/>
              </a:xfrm>
              <a:custGeom>
                <a:avLst/>
                <a:gdLst>
                  <a:gd name="connsiteX0" fmla="*/ 615950 w 3121660"/>
                  <a:gd name="connsiteY0" fmla="*/ 88900 h 1419860"/>
                  <a:gd name="connsiteX1" fmla="*/ 143510 w 3121660"/>
                  <a:gd name="connsiteY1" fmla="*/ 294640 h 1419860"/>
                  <a:gd name="connsiteX2" fmla="*/ 44450 w 3121660"/>
                  <a:gd name="connsiteY2" fmla="*/ 668020 h 1419860"/>
                  <a:gd name="connsiteX3" fmla="*/ 410210 w 3121660"/>
                  <a:gd name="connsiteY3" fmla="*/ 1148080 h 1419860"/>
                  <a:gd name="connsiteX4" fmla="*/ 1781810 w 3121660"/>
                  <a:gd name="connsiteY4" fmla="*/ 1170940 h 1419860"/>
                  <a:gd name="connsiteX5" fmla="*/ 2909570 w 3121660"/>
                  <a:gd name="connsiteY5" fmla="*/ 1300480 h 1419860"/>
                  <a:gd name="connsiteX6" fmla="*/ 3054350 w 3121660"/>
                  <a:gd name="connsiteY6" fmla="*/ 454660 h 1419860"/>
                  <a:gd name="connsiteX7" fmla="*/ 2734310 w 3121660"/>
                  <a:gd name="connsiteY7" fmla="*/ 35560 h 1419860"/>
                  <a:gd name="connsiteX8" fmla="*/ 1652270 w 3121660"/>
                  <a:gd name="connsiteY8" fmla="*/ 241300 h 1419860"/>
                  <a:gd name="connsiteX9" fmla="*/ 1217930 w 3121660"/>
                  <a:gd name="connsiteY9" fmla="*/ 43180 h 1419860"/>
                  <a:gd name="connsiteX10" fmla="*/ 615950 w 3121660"/>
                  <a:gd name="connsiteY10" fmla="*/ 88900 h 141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660" h="1419860">
                    <a:moveTo>
                      <a:pt x="615950" y="88900"/>
                    </a:moveTo>
                    <a:cubicBezTo>
                      <a:pt x="436880" y="130810"/>
                      <a:pt x="238760" y="198120"/>
                      <a:pt x="143510" y="294640"/>
                    </a:cubicBezTo>
                    <a:cubicBezTo>
                      <a:pt x="48260" y="391160"/>
                      <a:pt x="0" y="525780"/>
                      <a:pt x="44450" y="668020"/>
                    </a:cubicBezTo>
                    <a:cubicBezTo>
                      <a:pt x="88900" y="810260"/>
                      <a:pt x="120650" y="1064260"/>
                      <a:pt x="410210" y="1148080"/>
                    </a:cubicBezTo>
                    <a:cubicBezTo>
                      <a:pt x="699770" y="1231900"/>
                      <a:pt x="1365250" y="1145540"/>
                      <a:pt x="1781810" y="1170940"/>
                    </a:cubicBezTo>
                    <a:cubicBezTo>
                      <a:pt x="2198370" y="1196340"/>
                      <a:pt x="2697480" y="1419860"/>
                      <a:pt x="2909570" y="1300480"/>
                    </a:cubicBezTo>
                    <a:cubicBezTo>
                      <a:pt x="3121660" y="1181100"/>
                      <a:pt x="3083560" y="665480"/>
                      <a:pt x="3054350" y="454660"/>
                    </a:cubicBezTo>
                    <a:cubicBezTo>
                      <a:pt x="3025140" y="243840"/>
                      <a:pt x="2967990" y="71120"/>
                      <a:pt x="2734310" y="35560"/>
                    </a:cubicBezTo>
                    <a:cubicBezTo>
                      <a:pt x="2500630" y="0"/>
                      <a:pt x="1905000" y="240030"/>
                      <a:pt x="1652270" y="241300"/>
                    </a:cubicBezTo>
                    <a:cubicBezTo>
                      <a:pt x="1399540" y="242570"/>
                      <a:pt x="1393190" y="67310"/>
                      <a:pt x="1217930" y="43180"/>
                    </a:cubicBezTo>
                    <a:cubicBezTo>
                      <a:pt x="1042670" y="19050"/>
                      <a:pt x="795020" y="46990"/>
                      <a:pt x="615950" y="88900"/>
                    </a:cubicBezTo>
                    <a:close/>
                  </a:path>
                </a:pathLst>
              </a:cu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>
                  <a:latin typeface="Berlin Sans FB" pitchFamily="34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4355976" y="4221088"/>
                <a:ext cx="417293" cy="4172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endParaRPr lang="fr-BE" sz="2000" baseline="-25000" noProof="1">
                  <a:latin typeface="Berlin Sans FB" pitchFamily="34" charset="0"/>
                </a:endParaRPr>
              </a:p>
            </p:txBody>
          </p:sp>
          <p:cxnSp>
            <p:nvCxnSpPr>
              <p:cNvPr id="59" name="Connecteur droit avec flèche 7"/>
              <p:cNvCxnSpPr>
                <a:stCxn id="58" idx="6"/>
              </p:cNvCxnSpPr>
              <p:nvPr/>
            </p:nvCxnSpPr>
            <p:spPr>
              <a:xfrm>
                <a:off x="4773269" y="4429735"/>
                <a:ext cx="518811" cy="295409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ZoneTexte 18"/>
            <p:cNvSpPr txBox="1"/>
            <p:nvPr/>
          </p:nvSpPr>
          <p:spPr>
            <a:xfrm>
              <a:off x="3635896" y="5059764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000" dirty="0" smtClean="0">
                  <a:latin typeface="Berlin Sans FB" pitchFamily="34" charset="0"/>
                </a:rPr>
                <a:t>...</a:t>
              </a:r>
              <a:endParaRPr lang="fr-BE" sz="2000" dirty="0">
                <a:latin typeface="Berlin Sans FB" pitchFamily="34" charset="0"/>
              </a:endParaRPr>
            </a:p>
          </p:txBody>
        </p:sp>
        <p:cxnSp>
          <p:nvCxnSpPr>
            <p:cNvPr id="20" name="Connecteur droit avec flèche 7"/>
            <p:cNvCxnSpPr>
              <a:stCxn id="9" idx="6"/>
              <a:endCxn id="61" idx="2"/>
            </p:cNvCxnSpPr>
            <p:nvPr/>
          </p:nvCxnSpPr>
          <p:spPr>
            <a:xfrm>
              <a:off x="1295128" y="3425186"/>
              <a:ext cx="3359049" cy="653574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7"/>
            <p:cNvCxnSpPr>
              <a:stCxn id="9" idx="5"/>
              <a:endCxn id="58" idx="2"/>
            </p:cNvCxnSpPr>
            <p:nvPr/>
          </p:nvCxnSpPr>
          <p:spPr>
            <a:xfrm>
              <a:off x="1211882" y="3626159"/>
              <a:ext cx="3442295" cy="153272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7"/>
            <p:cNvCxnSpPr>
              <a:stCxn id="9" idx="4"/>
              <a:endCxn id="19" idx="1"/>
            </p:cNvCxnSpPr>
            <p:nvPr/>
          </p:nvCxnSpPr>
          <p:spPr>
            <a:xfrm>
              <a:off x="1010910" y="3709404"/>
              <a:ext cx="2624986" cy="1550415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e 164"/>
            <p:cNvGrpSpPr/>
            <p:nvPr/>
          </p:nvGrpSpPr>
          <p:grpSpPr>
            <a:xfrm>
              <a:off x="3913388" y="2071747"/>
              <a:ext cx="3574428" cy="1501269"/>
              <a:chOff x="3913388" y="2215763"/>
              <a:chExt cx="3574428" cy="1501269"/>
            </a:xfrm>
          </p:grpSpPr>
          <p:grpSp>
            <p:nvGrpSpPr>
              <p:cNvPr id="45" name="Groupe 123"/>
              <p:cNvGrpSpPr/>
              <p:nvPr/>
            </p:nvGrpSpPr>
            <p:grpSpPr>
              <a:xfrm>
                <a:off x="4366156" y="2297172"/>
                <a:ext cx="3121660" cy="1419860"/>
                <a:chOff x="4042628" y="2132856"/>
                <a:chExt cx="3121660" cy="1419860"/>
              </a:xfrm>
            </p:grpSpPr>
            <p:sp>
              <p:nvSpPr>
                <p:cNvPr id="48" name="Forme libre 47"/>
                <p:cNvSpPr/>
                <p:nvPr/>
              </p:nvSpPr>
              <p:spPr>
                <a:xfrm>
                  <a:off x="4042628" y="2132856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2000">
                    <a:latin typeface="Berlin Sans FB" pitchFamily="34" charset="0"/>
                  </a:endParaRPr>
                </a:p>
              </p:txBody>
            </p:sp>
            <p:sp>
              <p:nvSpPr>
                <p:cNvPr id="49" name="Ellipse 48"/>
                <p:cNvSpPr/>
                <p:nvPr/>
              </p:nvSpPr>
              <p:spPr>
                <a:xfrm>
                  <a:off x="4355976" y="2636912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sz="2000" baseline="-25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50" name="Connecteur droit avec flèche 7"/>
                <p:cNvCxnSpPr>
                  <a:stCxn id="49" idx="6"/>
                </p:cNvCxnSpPr>
                <p:nvPr/>
              </p:nvCxnSpPr>
              <p:spPr>
                <a:xfrm>
                  <a:off x="4773269" y="2845559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Ellipse 50"/>
                <p:cNvSpPr/>
                <p:nvPr/>
              </p:nvSpPr>
              <p:spPr>
                <a:xfrm>
                  <a:off x="5373611" y="2719953"/>
                  <a:ext cx="266696" cy="26669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sz="2000" baseline="-25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52" name="Connecteur droit avec flèche 7"/>
                <p:cNvCxnSpPr>
                  <a:stCxn id="51" idx="7"/>
                </p:cNvCxnSpPr>
                <p:nvPr/>
              </p:nvCxnSpPr>
              <p:spPr>
                <a:xfrm rot="5400000" flipH="1" flipV="1">
                  <a:off x="5889672" y="2132466"/>
                  <a:ext cx="338122" cy="914966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avec flèche 7"/>
                <p:cNvCxnSpPr>
                  <a:stCxn id="51" idx="5"/>
                </p:cNvCxnSpPr>
                <p:nvPr/>
              </p:nvCxnSpPr>
              <p:spPr>
                <a:xfrm rot="16200000" flipH="1">
                  <a:off x="6034053" y="2514789"/>
                  <a:ext cx="121368" cy="986974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ZoneTexte 53"/>
                <p:cNvSpPr txBox="1"/>
                <p:nvPr/>
              </p:nvSpPr>
              <p:spPr>
                <a:xfrm>
                  <a:off x="5796136" y="2420888"/>
                  <a:ext cx="551433" cy="307777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sz="2000" noProof="1" smtClean="0">
                      <a:latin typeface="Berlin Sans FB" pitchFamily="34" charset="0"/>
                    </a:rPr>
                    <a:t>[ Fl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1</a:t>
                  </a:r>
                  <a:r>
                    <a:rPr lang="fr-BE" sz="2000" noProof="1" smtClean="0">
                      <a:latin typeface="Berlin Sans FB" pitchFamily="34" charset="0"/>
                    </a:rPr>
                    <a:t> ]</a:t>
                  </a:r>
                  <a:endParaRPr lang="fr-BE" sz="2000" noProof="1">
                    <a:latin typeface="Berlin Sans FB" pitchFamily="34" charset="0"/>
                  </a:endParaRPr>
                </a:p>
              </p:txBody>
            </p:sp>
            <p:sp>
              <p:nvSpPr>
                <p:cNvPr id="55" name="ZoneTexte 54"/>
                <p:cNvSpPr txBox="1"/>
                <p:nvPr/>
              </p:nvSpPr>
              <p:spPr>
                <a:xfrm>
                  <a:off x="5724128" y="2852936"/>
                  <a:ext cx="734175" cy="307777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sz="2000" noProof="1" smtClean="0">
                      <a:latin typeface="Berlin Sans FB" pitchFamily="34" charset="0"/>
                    </a:rPr>
                    <a:t>[ </a:t>
                  </a:r>
                  <a:r>
                    <a:rPr lang="fr-BE" sz="2000" noProof="1" smtClean="0">
                      <a:latin typeface="Berlin Sans FB" pitchFamily="34" charset="0"/>
                      <a:sym typeface="Symbol"/>
                    </a:rPr>
                    <a:t></a:t>
                  </a:r>
                  <a:r>
                    <a:rPr lang="fr-BE" sz="2000" noProof="1" smtClean="0">
                      <a:latin typeface="Berlin Sans FB" pitchFamily="34" charset="0"/>
                    </a:rPr>
                    <a:t>Fl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1</a:t>
                  </a:r>
                  <a:r>
                    <a:rPr lang="fr-BE" sz="2000" noProof="1" smtClean="0">
                      <a:latin typeface="Berlin Sans FB" pitchFamily="34" charset="0"/>
                    </a:rPr>
                    <a:t> ]</a:t>
                  </a:r>
                  <a:endParaRPr lang="fr-BE" sz="2000" noProof="1">
                    <a:latin typeface="Berlin Sans FB" pitchFamily="34" charset="0"/>
                  </a:endParaRPr>
                </a:p>
              </p:txBody>
            </p:sp>
            <p:sp>
              <p:nvSpPr>
                <p:cNvPr id="56" name="ZoneTexte 55"/>
                <p:cNvSpPr txBox="1"/>
                <p:nvPr/>
              </p:nvSpPr>
              <p:spPr>
                <a:xfrm>
                  <a:off x="4932040" y="2780928"/>
                  <a:ext cx="163506" cy="307777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sz="2000" noProof="1" smtClean="0">
                      <a:latin typeface="Berlin Sans FB" pitchFamily="34" charset="0"/>
                    </a:rPr>
                    <a:t>...</a:t>
                  </a:r>
                  <a:endParaRPr lang="fr-BE" sz="2000" noProof="1">
                    <a:latin typeface="Berlin Sans FB" pitchFamily="34" charset="0"/>
                  </a:endParaRPr>
                </a:p>
              </p:txBody>
            </p:sp>
          </p:grpSp>
          <p:sp>
            <p:nvSpPr>
              <p:cNvPr id="46" name="Rectangle 45"/>
              <p:cNvSpPr/>
              <p:nvPr/>
            </p:nvSpPr>
            <p:spPr>
              <a:xfrm>
                <a:off x="3913388" y="2215763"/>
                <a:ext cx="1545863" cy="3804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/>
                <a:r>
                  <a:rPr lang="fr-BE" sz="2000" noProof="1" smtClean="0">
                    <a:latin typeface="Berlin Sans FB" pitchFamily="34" charset="0"/>
                  </a:rPr>
                  <a:t>(q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0</a:t>
                </a:r>
                <a:r>
                  <a:rPr lang="fr-BE" sz="2000" noProof="1" smtClean="0">
                    <a:latin typeface="Berlin Sans FB" pitchFamily="34" charset="0"/>
                  </a:rPr>
                  <a:t>, 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f1</a:t>
                </a:r>
                <a:r>
                  <a:rPr lang="fr-BE" sz="2000" noProof="1" smtClean="0">
                    <a:latin typeface="Berlin Sans FB" pitchFamily="34" charset="0"/>
                  </a:rPr>
                  <a:t>, 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t2</a:t>
                </a:r>
                <a:r>
                  <a:rPr lang="fr-BE" sz="2000" noProof="1" smtClean="0">
                    <a:latin typeface="Berlin Sans FB" pitchFamily="34" charset="0"/>
                  </a:rPr>
                  <a:t>, ...)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47" name="Connecteur droit 50"/>
              <p:cNvCxnSpPr>
                <a:stCxn id="46" idx="2"/>
              </p:cNvCxnSpPr>
              <p:nvPr/>
            </p:nvCxnSpPr>
            <p:spPr>
              <a:xfrm>
                <a:off x="4686320" y="2596243"/>
                <a:ext cx="173714" cy="47271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163"/>
            <p:cNvGrpSpPr/>
            <p:nvPr/>
          </p:nvGrpSpPr>
          <p:grpSpPr>
            <a:xfrm>
              <a:off x="3906977" y="435863"/>
              <a:ext cx="3580839" cy="1480969"/>
              <a:chOff x="3906977" y="775603"/>
              <a:chExt cx="3580839" cy="1480969"/>
            </a:xfrm>
          </p:grpSpPr>
          <p:grpSp>
            <p:nvGrpSpPr>
              <p:cNvPr id="33" name="Groupe 122"/>
              <p:cNvGrpSpPr/>
              <p:nvPr/>
            </p:nvGrpSpPr>
            <p:grpSpPr>
              <a:xfrm>
                <a:off x="4366156" y="836712"/>
                <a:ext cx="3121660" cy="1419860"/>
                <a:chOff x="3945304" y="548680"/>
                <a:chExt cx="3121660" cy="1419860"/>
              </a:xfrm>
            </p:grpSpPr>
            <p:sp>
              <p:nvSpPr>
                <p:cNvPr id="36" name="Forme libre 35"/>
                <p:cNvSpPr/>
                <p:nvPr/>
              </p:nvSpPr>
              <p:spPr>
                <a:xfrm>
                  <a:off x="3945304" y="548680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2000">
                    <a:latin typeface="Berlin Sans FB" pitchFamily="34" charset="0"/>
                  </a:endParaRPr>
                </a:p>
              </p:txBody>
            </p:sp>
            <p:sp>
              <p:nvSpPr>
                <p:cNvPr id="37" name="Ellipse 36"/>
                <p:cNvSpPr/>
                <p:nvPr/>
              </p:nvSpPr>
              <p:spPr>
                <a:xfrm>
                  <a:off x="4258652" y="1052736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sz="2000" baseline="-25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38" name="Connecteur droit avec flèche 7"/>
                <p:cNvCxnSpPr>
                  <a:stCxn id="37" idx="6"/>
                </p:cNvCxnSpPr>
                <p:nvPr/>
              </p:nvCxnSpPr>
              <p:spPr>
                <a:xfrm>
                  <a:off x="4675945" y="1261383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Ellipse 18"/>
                <p:cNvSpPr/>
                <p:nvPr/>
              </p:nvSpPr>
              <p:spPr>
                <a:xfrm>
                  <a:off x="5276287" y="1135777"/>
                  <a:ext cx="266696" cy="26669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sz="2000" baseline="-25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40" name="Connecteur droit avec flèche 7"/>
                <p:cNvCxnSpPr/>
                <p:nvPr/>
              </p:nvCxnSpPr>
              <p:spPr>
                <a:xfrm rot="5400000" flipH="1" flipV="1">
                  <a:off x="5792348" y="548290"/>
                  <a:ext cx="338122" cy="914966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avec flèche 7"/>
                <p:cNvCxnSpPr/>
                <p:nvPr/>
              </p:nvCxnSpPr>
              <p:spPr>
                <a:xfrm rot="16200000" flipH="1">
                  <a:off x="5936729" y="930613"/>
                  <a:ext cx="121368" cy="986974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ZoneTexte 41"/>
                <p:cNvSpPr txBox="1"/>
                <p:nvPr/>
              </p:nvSpPr>
              <p:spPr>
                <a:xfrm>
                  <a:off x="5698812" y="836712"/>
                  <a:ext cx="551433" cy="307777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sz="2000" noProof="1" smtClean="0">
                      <a:latin typeface="Berlin Sans FB" pitchFamily="34" charset="0"/>
                    </a:rPr>
                    <a:t>[ Fl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1</a:t>
                  </a:r>
                  <a:r>
                    <a:rPr lang="fr-BE" sz="2000" noProof="1" smtClean="0">
                      <a:latin typeface="Berlin Sans FB" pitchFamily="34" charset="0"/>
                    </a:rPr>
                    <a:t> ]</a:t>
                  </a:r>
                  <a:endParaRPr lang="fr-BE" sz="2000" noProof="1">
                    <a:latin typeface="Berlin Sans FB" pitchFamily="34" charset="0"/>
                  </a:endParaRPr>
                </a:p>
              </p:txBody>
            </p:sp>
            <p:sp>
              <p:nvSpPr>
                <p:cNvPr id="43" name="ZoneTexte 42"/>
                <p:cNvSpPr txBox="1"/>
                <p:nvPr/>
              </p:nvSpPr>
              <p:spPr>
                <a:xfrm>
                  <a:off x="5626804" y="1268760"/>
                  <a:ext cx="734175" cy="307777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sz="2000" noProof="1" smtClean="0">
                      <a:latin typeface="Berlin Sans FB" pitchFamily="34" charset="0"/>
                    </a:rPr>
                    <a:t>[ </a:t>
                  </a:r>
                  <a:r>
                    <a:rPr lang="fr-BE" sz="2000" noProof="1" smtClean="0">
                      <a:latin typeface="Berlin Sans FB" pitchFamily="34" charset="0"/>
                      <a:sym typeface="Symbol"/>
                    </a:rPr>
                    <a:t></a:t>
                  </a:r>
                  <a:r>
                    <a:rPr lang="fr-BE" sz="2000" noProof="1" smtClean="0">
                      <a:latin typeface="Berlin Sans FB" pitchFamily="34" charset="0"/>
                    </a:rPr>
                    <a:t>Fl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1</a:t>
                  </a:r>
                  <a:r>
                    <a:rPr lang="fr-BE" sz="2000" noProof="1" smtClean="0">
                      <a:latin typeface="Berlin Sans FB" pitchFamily="34" charset="0"/>
                    </a:rPr>
                    <a:t> ]</a:t>
                  </a:r>
                  <a:endParaRPr lang="fr-BE" sz="2000" noProof="1">
                    <a:latin typeface="Berlin Sans FB" pitchFamily="34" charset="0"/>
                  </a:endParaRPr>
                </a:p>
              </p:txBody>
            </p:sp>
            <p:sp>
              <p:nvSpPr>
                <p:cNvPr id="44" name="ZoneTexte 43"/>
                <p:cNvSpPr txBox="1"/>
                <p:nvPr/>
              </p:nvSpPr>
              <p:spPr>
                <a:xfrm>
                  <a:off x="4834716" y="1196752"/>
                  <a:ext cx="163506" cy="307777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sz="2000" noProof="1" smtClean="0">
                      <a:latin typeface="Berlin Sans FB" pitchFamily="34" charset="0"/>
                    </a:rPr>
                    <a:t>...</a:t>
                  </a:r>
                  <a:endParaRPr lang="fr-BE" sz="2000" noProof="1">
                    <a:latin typeface="Berlin Sans FB" pitchFamily="34" charset="0"/>
                  </a:endParaRPr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3906977" y="775603"/>
                <a:ext cx="1553878" cy="3804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/>
                <a:r>
                  <a:rPr lang="fr-BE" sz="2000" noProof="1" smtClean="0">
                    <a:latin typeface="Berlin Sans FB" pitchFamily="34" charset="0"/>
                  </a:rPr>
                  <a:t>(q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0</a:t>
                </a:r>
                <a:r>
                  <a:rPr lang="fr-BE" sz="2000" noProof="1" smtClean="0">
                    <a:latin typeface="Berlin Sans FB" pitchFamily="34" charset="0"/>
                  </a:rPr>
                  <a:t>, 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t1</a:t>
                </a:r>
                <a:r>
                  <a:rPr lang="fr-BE" sz="2000" noProof="1" smtClean="0">
                    <a:latin typeface="Berlin Sans FB" pitchFamily="34" charset="0"/>
                  </a:rPr>
                  <a:t>, 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t2</a:t>
                </a:r>
                <a:r>
                  <a:rPr lang="fr-BE" sz="2000" noProof="1" smtClean="0">
                    <a:latin typeface="Berlin Sans FB" pitchFamily="34" charset="0"/>
                  </a:rPr>
                  <a:t>, ...)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35" name="Connecteur droit 50"/>
              <p:cNvCxnSpPr>
                <a:stCxn id="34" idx="2"/>
              </p:cNvCxnSpPr>
              <p:nvPr/>
            </p:nvCxnSpPr>
            <p:spPr>
              <a:xfrm>
                <a:off x="4683916" y="1156083"/>
                <a:ext cx="181837" cy="41365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ZoneTexte 24"/>
            <p:cNvSpPr txBox="1"/>
            <p:nvPr/>
          </p:nvSpPr>
          <p:spPr>
            <a:xfrm>
              <a:off x="1655168" y="3369930"/>
              <a:ext cx="2210542" cy="3077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000" noProof="1" smtClean="0">
                  <a:latin typeface="Berlin Sans FB" pitchFamily="34" charset="0"/>
                </a:rPr>
                <a:t>[ C</a:t>
              </a:r>
              <a:r>
                <a:rPr lang="fr-BE" sz="2000" baseline="-25000" noProof="1" smtClean="0">
                  <a:latin typeface="Berlin Sans FB" pitchFamily="34" charset="0"/>
                </a:rPr>
                <a:t>0</a:t>
              </a:r>
              <a:r>
                <a:rPr lang="fr-BE" sz="2000" noProof="1" smtClean="0">
                  <a:latin typeface="Berlin Sans FB" pitchFamily="34" charset="0"/>
                </a:rPr>
                <a:t> 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 Fl</a:t>
              </a:r>
              <a:r>
                <a:rPr lang="fr-BE" sz="2000" baseline="-25000" noProof="1" smtClean="0">
                  <a:latin typeface="Berlin Sans FB" pitchFamily="34" charset="0"/>
                  <a:sym typeface="Symbol"/>
                </a:rPr>
                <a:t>1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  Fl</a:t>
              </a:r>
              <a:r>
                <a:rPr lang="fr-BE" sz="2000" baseline="-25000" noProof="1" smtClean="0">
                  <a:latin typeface="Berlin Sans FB" pitchFamily="34" charset="0"/>
                  <a:sym typeface="Symbol"/>
                </a:rPr>
                <a:t>2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  ...</a:t>
              </a:r>
              <a:r>
                <a:rPr lang="fr-BE" sz="2000" noProof="1" smtClean="0">
                  <a:latin typeface="Berlin Sans FB" pitchFamily="34" charset="0"/>
                </a:rPr>
                <a:t>]</a:t>
              </a:r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1727176" y="3764657"/>
              <a:ext cx="346249" cy="3077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000" noProof="1" smtClean="0">
                  <a:latin typeface="Berlin Sans FB" pitchFamily="34" charset="0"/>
                </a:rPr>
                <a:t>[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...</a:t>
              </a:r>
              <a:r>
                <a:rPr lang="fr-BE" sz="2000" noProof="1" smtClean="0">
                  <a:latin typeface="Berlin Sans FB" pitchFamily="34" charset="0"/>
                </a:rPr>
                <a:t>]</a:t>
              </a:r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1655168" y="4124697"/>
              <a:ext cx="346249" cy="3077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000" noProof="1" smtClean="0">
                  <a:latin typeface="Berlin Sans FB" pitchFamily="34" charset="0"/>
                </a:rPr>
                <a:t>[</a:t>
              </a:r>
              <a:r>
                <a:rPr lang="fr-BE" sz="2000" noProof="1" smtClean="0">
                  <a:latin typeface="Berlin Sans FB" pitchFamily="34" charset="0"/>
                  <a:sym typeface="Symbol"/>
                </a:rPr>
                <a:t>...</a:t>
              </a:r>
              <a:r>
                <a:rPr lang="fr-BE" sz="2000" noProof="1" smtClean="0">
                  <a:latin typeface="Berlin Sans FB" pitchFamily="34" charset="0"/>
                </a:rPr>
                <a:t>]</a:t>
              </a:r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28" name="Étoile à 4 branches 27"/>
            <p:cNvSpPr/>
            <p:nvPr/>
          </p:nvSpPr>
          <p:spPr>
            <a:xfrm rot="1979839">
              <a:off x="6154935" y="1169777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>
                <a:latin typeface="Berlin Sans FB" pitchFamily="34" charset="0"/>
              </a:endParaRPr>
            </a:p>
          </p:txBody>
        </p:sp>
        <p:sp>
          <p:nvSpPr>
            <p:cNvPr id="29" name="Étoile à 4 branches 28"/>
            <p:cNvSpPr/>
            <p:nvPr/>
          </p:nvSpPr>
          <p:spPr>
            <a:xfrm rot="1979839">
              <a:off x="6082926" y="2381742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>
                <a:latin typeface="Berlin Sans FB" pitchFamily="34" charset="0"/>
              </a:endParaRPr>
            </a:p>
          </p:txBody>
        </p:sp>
        <p:sp>
          <p:nvSpPr>
            <p:cNvPr id="30" name="Étoile à 4 branches 29"/>
            <p:cNvSpPr/>
            <p:nvPr/>
          </p:nvSpPr>
          <p:spPr>
            <a:xfrm rot="1979839">
              <a:off x="2301999" y="3365472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>
                <a:latin typeface="Berlin Sans FB" pitchFamily="34" charset="0"/>
              </a:endParaRPr>
            </a:p>
          </p:txBody>
        </p:sp>
        <p:sp>
          <p:nvSpPr>
            <p:cNvPr id="31" name="Étoile à 4 branches 30"/>
            <p:cNvSpPr/>
            <p:nvPr/>
          </p:nvSpPr>
          <p:spPr>
            <a:xfrm rot="1979839">
              <a:off x="-794345" y="5190055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>
                <a:latin typeface="Berlin Sans FB" pitchFamily="34" charset="0"/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-303562" y="5151025"/>
              <a:ext cx="3251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>
                  <a:latin typeface="Berlin Sans FB" pitchFamily="34" charset="0"/>
                </a:rPr>
                <a:t>= </a:t>
              </a:r>
              <a:r>
                <a:rPr lang="fr-BE" sz="2400" dirty="0" err="1" smtClean="0">
                  <a:latin typeface="Berlin Sans FB" pitchFamily="34" charset="0"/>
                </a:rPr>
                <a:t>pruning</a:t>
              </a:r>
              <a:r>
                <a:rPr lang="fr-BE" sz="2400" dirty="0" smtClean="0">
                  <a:latin typeface="Berlin Sans FB" pitchFamily="34" charset="0"/>
                </a:rPr>
                <a:t> (</a:t>
              </a:r>
              <a:r>
                <a:rPr lang="fr-BE" sz="2400" dirty="0" err="1" smtClean="0">
                  <a:latin typeface="Berlin Sans FB" pitchFamily="34" charset="0"/>
                </a:rPr>
                <a:t>unsatisfiable</a:t>
              </a:r>
              <a:r>
                <a:rPr lang="fr-BE" sz="2400" dirty="0" smtClean="0">
                  <a:latin typeface="Berlin Sans FB" pitchFamily="34" charset="0"/>
                </a:rPr>
                <a:t>)</a:t>
              </a:r>
              <a:endParaRPr lang="fr-BE" sz="2400" dirty="0">
                <a:latin typeface="Berlin Sans FB" pitchFamily="34" charset="0"/>
              </a:endParaRPr>
            </a:p>
          </p:txBody>
        </p:sp>
      </p:grpSp>
      <p:sp>
        <p:nvSpPr>
          <p:cNvPr id="65" name="ZoneTexte 64"/>
          <p:cNvSpPr txBox="1"/>
          <p:nvPr/>
        </p:nvSpPr>
        <p:spPr>
          <a:xfrm>
            <a:off x="539552" y="2564904"/>
            <a:ext cx="2840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Admissible start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66" name="Forme libre 65"/>
          <p:cNvSpPr/>
          <p:nvPr/>
        </p:nvSpPr>
        <p:spPr>
          <a:xfrm>
            <a:off x="579842" y="3140968"/>
            <a:ext cx="2136883" cy="1200134"/>
          </a:xfrm>
          <a:custGeom>
            <a:avLst/>
            <a:gdLst>
              <a:gd name="connsiteX0" fmla="*/ 0 w 585410"/>
              <a:gd name="connsiteY0" fmla="*/ 91923 h 1688495"/>
              <a:gd name="connsiteX1" fmla="*/ 493486 w 585410"/>
              <a:gd name="connsiteY1" fmla="*/ 266095 h 1688495"/>
              <a:gd name="connsiteX2" fmla="*/ 551543 w 585410"/>
              <a:gd name="connsiteY2" fmla="*/ 1688495 h 1688495"/>
              <a:gd name="connsiteX0" fmla="*/ 307948 w 876424"/>
              <a:gd name="connsiteY0" fmla="*/ 45962 h 1642534"/>
              <a:gd name="connsiteX1" fmla="*/ 91924 w 876424"/>
              <a:gd name="connsiteY1" fmla="*/ 1034159 h 1642534"/>
              <a:gd name="connsiteX2" fmla="*/ 859491 w 876424"/>
              <a:gd name="connsiteY2" fmla="*/ 1642534 h 1642534"/>
              <a:gd name="connsiteX0" fmla="*/ 7915 w 936431"/>
              <a:gd name="connsiteY0" fmla="*/ 45962 h 1734458"/>
              <a:gd name="connsiteX1" fmla="*/ 151931 w 936431"/>
              <a:gd name="connsiteY1" fmla="*/ 1126083 h 1734458"/>
              <a:gd name="connsiteX2" fmla="*/ 919498 w 936431"/>
              <a:gd name="connsiteY2" fmla="*/ 1734458 h 1734458"/>
              <a:gd name="connsiteX0" fmla="*/ 247741 w 1176257"/>
              <a:gd name="connsiteY0" fmla="*/ 0 h 1688496"/>
              <a:gd name="connsiteX1" fmla="*/ 391757 w 1176257"/>
              <a:gd name="connsiteY1" fmla="*/ 1080121 h 1688496"/>
              <a:gd name="connsiteX2" fmla="*/ 1159324 w 1176257"/>
              <a:gd name="connsiteY2" fmla="*/ 1688496 h 1688496"/>
              <a:gd name="connsiteX0" fmla="*/ 247741 w 2136883"/>
              <a:gd name="connsiteY0" fmla="*/ 0 h 1200134"/>
              <a:gd name="connsiteX1" fmla="*/ 391757 w 2136883"/>
              <a:gd name="connsiteY1" fmla="*/ 1080121 h 1200134"/>
              <a:gd name="connsiteX2" fmla="*/ 2119950 w 2136883"/>
              <a:gd name="connsiteY2" fmla="*/ 720080 h 1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6883" h="1200134">
                <a:moveTo>
                  <a:pt x="247741" y="0"/>
                </a:moveTo>
                <a:cubicBezTo>
                  <a:pt x="0" y="252956"/>
                  <a:pt x="79722" y="960108"/>
                  <a:pt x="391757" y="1080121"/>
                </a:cubicBezTo>
                <a:cubicBezTo>
                  <a:pt x="703792" y="1200134"/>
                  <a:pt x="2136883" y="141927"/>
                  <a:pt x="2119950" y="72008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ZoneTexte 66"/>
          <p:cNvSpPr txBox="1"/>
          <p:nvPr/>
        </p:nvSpPr>
        <p:spPr>
          <a:xfrm>
            <a:off x="1187624" y="1556792"/>
            <a:ext cx="3256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Guard satisfaction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68" name="Forme libre 67"/>
          <p:cNvSpPr/>
          <p:nvPr/>
        </p:nvSpPr>
        <p:spPr>
          <a:xfrm>
            <a:off x="3748196" y="2132856"/>
            <a:ext cx="3793066" cy="1224136"/>
          </a:xfrm>
          <a:custGeom>
            <a:avLst/>
            <a:gdLst>
              <a:gd name="connsiteX0" fmla="*/ 0 w 585410"/>
              <a:gd name="connsiteY0" fmla="*/ 91923 h 1688495"/>
              <a:gd name="connsiteX1" fmla="*/ 493486 w 585410"/>
              <a:gd name="connsiteY1" fmla="*/ 266095 h 1688495"/>
              <a:gd name="connsiteX2" fmla="*/ 551543 w 585410"/>
              <a:gd name="connsiteY2" fmla="*/ 1688495 h 1688495"/>
              <a:gd name="connsiteX0" fmla="*/ 307948 w 876424"/>
              <a:gd name="connsiteY0" fmla="*/ 45962 h 1642534"/>
              <a:gd name="connsiteX1" fmla="*/ 91924 w 876424"/>
              <a:gd name="connsiteY1" fmla="*/ 1034159 h 1642534"/>
              <a:gd name="connsiteX2" fmla="*/ 859491 w 876424"/>
              <a:gd name="connsiteY2" fmla="*/ 1642534 h 1642534"/>
              <a:gd name="connsiteX0" fmla="*/ 7915 w 936431"/>
              <a:gd name="connsiteY0" fmla="*/ 45962 h 1734458"/>
              <a:gd name="connsiteX1" fmla="*/ 151931 w 936431"/>
              <a:gd name="connsiteY1" fmla="*/ 1126083 h 1734458"/>
              <a:gd name="connsiteX2" fmla="*/ 919498 w 936431"/>
              <a:gd name="connsiteY2" fmla="*/ 1734458 h 1734458"/>
              <a:gd name="connsiteX0" fmla="*/ 247741 w 1176257"/>
              <a:gd name="connsiteY0" fmla="*/ 0 h 1688496"/>
              <a:gd name="connsiteX1" fmla="*/ 391757 w 1176257"/>
              <a:gd name="connsiteY1" fmla="*/ 1080121 h 1688496"/>
              <a:gd name="connsiteX2" fmla="*/ 1159324 w 1176257"/>
              <a:gd name="connsiteY2" fmla="*/ 1688496 h 1688496"/>
              <a:gd name="connsiteX0" fmla="*/ 247741 w 2136883"/>
              <a:gd name="connsiteY0" fmla="*/ 0 h 1200134"/>
              <a:gd name="connsiteX1" fmla="*/ 391757 w 2136883"/>
              <a:gd name="connsiteY1" fmla="*/ 1080121 h 1200134"/>
              <a:gd name="connsiteX2" fmla="*/ 2119950 w 2136883"/>
              <a:gd name="connsiteY2" fmla="*/ 720080 h 1200134"/>
              <a:gd name="connsiteX0" fmla="*/ 247741 w 2136883"/>
              <a:gd name="connsiteY0" fmla="*/ 0 h 720080"/>
              <a:gd name="connsiteX1" fmla="*/ 1615894 w 2136883"/>
              <a:gd name="connsiteY1" fmla="*/ 216024 h 720080"/>
              <a:gd name="connsiteX2" fmla="*/ 2119950 w 2136883"/>
              <a:gd name="connsiteY2" fmla="*/ 720080 h 720080"/>
              <a:gd name="connsiteX0" fmla="*/ 247741 w 6313347"/>
              <a:gd name="connsiteY0" fmla="*/ 0 h 1224136"/>
              <a:gd name="connsiteX1" fmla="*/ 1615894 w 6313347"/>
              <a:gd name="connsiteY1" fmla="*/ 216024 h 1224136"/>
              <a:gd name="connsiteX2" fmla="*/ 6296414 w 6313347"/>
              <a:gd name="connsiteY2" fmla="*/ 1224136 h 1224136"/>
              <a:gd name="connsiteX0" fmla="*/ 247741 w 6313347"/>
              <a:gd name="connsiteY0" fmla="*/ 0 h 1224136"/>
              <a:gd name="connsiteX1" fmla="*/ 4640230 w 6313347"/>
              <a:gd name="connsiteY1" fmla="*/ 792088 h 1224136"/>
              <a:gd name="connsiteX2" fmla="*/ 6296414 w 6313347"/>
              <a:gd name="connsiteY2" fmla="*/ 1224136 h 1224136"/>
              <a:gd name="connsiteX0" fmla="*/ 247741 w 3793066"/>
              <a:gd name="connsiteY0" fmla="*/ 0 h 1224136"/>
              <a:gd name="connsiteX1" fmla="*/ 2119949 w 3793066"/>
              <a:gd name="connsiteY1" fmla="*/ 792088 h 1224136"/>
              <a:gd name="connsiteX2" fmla="*/ 3776133 w 3793066"/>
              <a:gd name="connsiteY2" fmla="*/ 1224136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3066" h="1224136">
                <a:moveTo>
                  <a:pt x="247741" y="0"/>
                </a:moveTo>
                <a:cubicBezTo>
                  <a:pt x="0" y="252956"/>
                  <a:pt x="1531884" y="588065"/>
                  <a:pt x="2119949" y="792088"/>
                </a:cubicBezTo>
                <a:cubicBezTo>
                  <a:pt x="2708014" y="996111"/>
                  <a:pt x="3793066" y="645983"/>
                  <a:pt x="3776133" y="1224136"/>
                </a:cubicBezTo>
              </a:path>
            </a:pathLst>
          </a:custGeom>
          <a:noFill/>
          <a:ln w="5080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rme libre 79"/>
          <p:cNvSpPr/>
          <p:nvPr/>
        </p:nvSpPr>
        <p:spPr>
          <a:xfrm>
            <a:off x="251520" y="1844824"/>
            <a:ext cx="7140680" cy="2499238"/>
          </a:xfrm>
          <a:custGeom>
            <a:avLst/>
            <a:gdLst>
              <a:gd name="connsiteX0" fmla="*/ 0 w 7153275"/>
              <a:gd name="connsiteY0" fmla="*/ 0 h 2438400"/>
              <a:gd name="connsiteX1" fmla="*/ 9525 w 7153275"/>
              <a:gd name="connsiteY1" fmla="*/ 2438400 h 2438400"/>
              <a:gd name="connsiteX2" fmla="*/ 5753100 w 7153275"/>
              <a:gd name="connsiteY2" fmla="*/ 2438400 h 2438400"/>
              <a:gd name="connsiteX3" fmla="*/ 5753100 w 7153275"/>
              <a:gd name="connsiteY3" fmla="*/ 1543050 h 2438400"/>
              <a:gd name="connsiteX4" fmla="*/ 7153275 w 7153275"/>
              <a:gd name="connsiteY4" fmla="*/ 1543050 h 2438400"/>
              <a:gd name="connsiteX5" fmla="*/ 7153275 w 7153275"/>
              <a:gd name="connsiteY5" fmla="*/ 76200 h 2438400"/>
              <a:gd name="connsiteX6" fmla="*/ 0 w 7153275"/>
              <a:gd name="connsiteY6" fmla="*/ 0 h 2438400"/>
              <a:gd name="connsiteX0" fmla="*/ 0 w 7170762"/>
              <a:gd name="connsiteY0" fmla="*/ 8359 h 2446759"/>
              <a:gd name="connsiteX1" fmla="*/ 9525 w 7170762"/>
              <a:gd name="connsiteY1" fmla="*/ 2446759 h 2446759"/>
              <a:gd name="connsiteX2" fmla="*/ 5753100 w 7170762"/>
              <a:gd name="connsiteY2" fmla="*/ 2446759 h 2446759"/>
              <a:gd name="connsiteX3" fmla="*/ 5753100 w 7170762"/>
              <a:gd name="connsiteY3" fmla="*/ 1551409 h 2446759"/>
              <a:gd name="connsiteX4" fmla="*/ 7153275 w 7170762"/>
              <a:gd name="connsiteY4" fmla="*/ 1551409 h 2446759"/>
              <a:gd name="connsiteX5" fmla="*/ 7170762 w 7170762"/>
              <a:gd name="connsiteY5" fmla="*/ 0 h 2446759"/>
              <a:gd name="connsiteX6" fmla="*/ 0 w 7170762"/>
              <a:gd name="connsiteY6" fmla="*/ 8359 h 2446759"/>
              <a:gd name="connsiteX0" fmla="*/ 32444 w 7161237"/>
              <a:gd name="connsiteY0" fmla="*/ 0 h 2518766"/>
              <a:gd name="connsiteX1" fmla="*/ 0 w 7161237"/>
              <a:gd name="connsiteY1" fmla="*/ 2518766 h 2518766"/>
              <a:gd name="connsiteX2" fmla="*/ 5743575 w 7161237"/>
              <a:gd name="connsiteY2" fmla="*/ 2518766 h 2518766"/>
              <a:gd name="connsiteX3" fmla="*/ 5743575 w 7161237"/>
              <a:gd name="connsiteY3" fmla="*/ 1623416 h 2518766"/>
              <a:gd name="connsiteX4" fmla="*/ 7143750 w 7161237"/>
              <a:gd name="connsiteY4" fmla="*/ 1623416 h 2518766"/>
              <a:gd name="connsiteX5" fmla="*/ 7161237 w 7161237"/>
              <a:gd name="connsiteY5" fmla="*/ 72007 h 2518766"/>
              <a:gd name="connsiteX6" fmla="*/ 32444 w 7161237"/>
              <a:gd name="connsiteY6" fmla="*/ 0 h 2518766"/>
              <a:gd name="connsiteX0" fmla="*/ 0 w 7128793"/>
              <a:gd name="connsiteY0" fmla="*/ 0 h 2520280"/>
              <a:gd name="connsiteX1" fmla="*/ 0 w 7128793"/>
              <a:gd name="connsiteY1" fmla="*/ 2520280 h 2520280"/>
              <a:gd name="connsiteX2" fmla="*/ 5711131 w 7128793"/>
              <a:gd name="connsiteY2" fmla="*/ 2518766 h 2520280"/>
              <a:gd name="connsiteX3" fmla="*/ 5711131 w 7128793"/>
              <a:gd name="connsiteY3" fmla="*/ 1623416 h 2520280"/>
              <a:gd name="connsiteX4" fmla="*/ 7111306 w 7128793"/>
              <a:gd name="connsiteY4" fmla="*/ 1623416 h 2520280"/>
              <a:gd name="connsiteX5" fmla="*/ 7128793 w 7128793"/>
              <a:gd name="connsiteY5" fmla="*/ 72007 h 2520280"/>
              <a:gd name="connsiteX6" fmla="*/ 0 w 7128793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11131 w 7128792"/>
              <a:gd name="connsiteY3" fmla="*/ 1623416 h 2520280"/>
              <a:gd name="connsiteX4" fmla="*/ 7111306 w 7128792"/>
              <a:gd name="connsiteY4" fmla="*/ 162341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11131 w 7128792"/>
              <a:gd name="connsiteY3" fmla="*/ 1623416 h 2520280"/>
              <a:gd name="connsiteX4" fmla="*/ 7128792 w 7128792"/>
              <a:gd name="connsiteY4" fmla="*/ 1656184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11131 w 7128792"/>
              <a:gd name="connsiteY3" fmla="*/ 162341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688632 w 7128792"/>
              <a:gd name="connsiteY3" fmla="*/ 158417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60640 w 7128792"/>
              <a:gd name="connsiteY3" fmla="*/ 158417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60640 w 7128792"/>
              <a:gd name="connsiteY2" fmla="*/ 2520280 h 2520280"/>
              <a:gd name="connsiteX3" fmla="*/ 5760640 w 7128792"/>
              <a:gd name="connsiteY3" fmla="*/ 158417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200800"/>
              <a:gd name="connsiteY0" fmla="*/ 0 h 2520280"/>
              <a:gd name="connsiteX1" fmla="*/ 0 w 7200800"/>
              <a:gd name="connsiteY1" fmla="*/ 2520280 h 2520280"/>
              <a:gd name="connsiteX2" fmla="*/ 5760640 w 7200800"/>
              <a:gd name="connsiteY2" fmla="*/ 2520280 h 2520280"/>
              <a:gd name="connsiteX3" fmla="*/ 5760640 w 7200800"/>
              <a:gd name="connsiteY3" fmla="*/ 1584176 h 2520280"/>
              <a:gd name="connsiteX4" fmla="*/ 7200800 w 7200800"/>
              <a:gd name="connsiteY4" fmla="*/ 1584176 h 2520280"/>
              <a:gd name="connsiteX5" fmla="*/ 7128792 w 7200800"/>
              <a:gd name="connsiteY5" fmla="*/ 0 h 2520280"/>
              <a:gd name="connsiteX6" fmla="*/ 0 w 7200800"/>
              <a:gd name="connsiteY6" fmla="*/ 0 h 2520280"/>
              <a:gd name="connsiteX0" fmla="*/ 0 w 7200800"/>
              <a:gd name="connsiteY0" fmla="*/ 0 h 2520280"/>
              <a:gd name="connsiteX1" fmla="*/ 0 w 7200800"/>
              <a:gd name="connsiteY1" fmla="*/ 2520280 h 2520280"/>
              <a:gd name="connsiteX2" fmla="*/ 5760640 w 7200800"/>
              <a:gd name="connsiteY2" fmla="*/ 2520280 h 2520280"/>
              <a:gd name="connsiteX3" fmla="*/ 5760640 w 7200800"/>
              <a:gd name="connsiteY3" fmla="*/ 1584176 h 2520280"/>
              <a:gd name="connsiteX4" fmla="*/ 7200800 w 7200800"/>
              <a:gd name="connsiteY4" fmla="*/ 1584176 h 2520280"/>
              <a:gd name="connsiteX5" fmla="*/ 7200800 w 7200800"/>
              <a:gd name="connsiteY5" fmla="*/ 0 h 2520280"/>
              <a:gd name="connsiteX6" fmla="*/ 0 w 7200800"/>
              <a:gd name="connsiteY6" fmla="*/ 0 h 252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00800" h="2520280">
                <a:moveTo>
                  <a:pt x="0" y="0"/>
                </a:moveTo>
                <a:lnTo>
                  <a:pt x="0" y="2520280"/>
                </a:lnTo>
                <a:lnTo>
                  <a:pt x="5760640" y="2520280"/>
                </a:lnTo>
                <a:lnTo>
                  <a:pt x="5760640" y="1584176"/>
                </a:lnTo>
                <a:lnTo>
                  <a:pt x="7200800" y="1584176"/>
                </a:lnTo>
                <a:lnTo>
                  <a:pt x="72008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16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operational</a:t>
            </a:r>
            <a:r>
              <a:rPr lang="fr-BE" dirty="0" smtClean="0"/>
              <a:t> </a:t>
            </a:r>
            <a:r>
              <a:rPr lang="fr-BE" dirty="0" err="1" smtClean="0"/>
              <a:t>semantics</a:t>
            </a:r>
            <a:r>
              <a:rPr lang="fr-BE" dirty="0" smtClean="0"/>
              <a:t> to trace-</a:t>
            </a:r>
            <a:r>
              <a:rPr lang="fr-BE" dirty="0" err="1" smtClean="0"/>
              <a:t>based</a:t>
            </a:r>
            <a:r>
              <a:rPr lang="fr-BE" dirty="0" smtClean="0"/>
              <a:t> model </a:t>
            </a:r>
            <a:r>
              <a:rPr lang="fr-BE" dirty="0" err="1" smtClean="0"/>
              <a:t>checking</a:t>
            </a:r>
            <a:endParaRPr lang="fr-BE" dirty="0"/>
          </a:p>
        </p:txBody>
      </p:sp>
      <p:grpSp>
        <p:nvGrpSpPr>
          <p:cNvPr id="8" name="Groupe 377"/>
          <p:cNvGrpSpPr/>
          <p:nvPr/>
        </p:nvGrpSpPr>
        <p:grpSpPr>
          <a:xfrm>
            <a:off x="395536" y="1991111"/>
            <a:ext cx="8424936" cy="4534233"/>
            <a:chOff x="179512" y="944824"/>
            <a:chExt cx="8094480" cy="4356384"/>
          </a:xfrm>
        </p:grpSpPr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5436184" y="1934784"/>
              <a:ext cx="2160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8" idx="6"/>
            </p:cNvCxnSpPr>
            <p:nvPr/>
          </p:nvCxnSpPr>
          <p:spPr>
            <a:xfrm>
              <a:off x="2422264" y="2654864"/>
              <a:ext cx="2325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e 234"/>
            <p:cNvGrpSpPr/>
            <p:nvPr/>
          </p:nvGrpSpPr>
          <p:grpSpPr>
            <a:xfrm>
              <a:off x="179512" y="1088824"/>
              <a:ext cx="1116000" cy="612000"/>
              <a:chOff x="206642" y="386696"/>
              <a:chExt cx="1080000" cy="61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06642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g-hMSC  </a:t>
                </a:r>
              </a:p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>
                <a:off x="206642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206642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e 235"/>
            <p:cNvGrpSpPr/>
            <p:nvPr/>
          </p:nvGrpSpPr>
          <p:grpSpPr>
            <a:xfrm>
              <a:off x="179512" y="2348864"/>
              <a:ext cx="1116000" cy="612000"/>
              <a:chOff x="206642" y="1610832"/>
              <a:chExt cx="1080000" cy="612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642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definitions</a:t>
                </a:r>
                <a:endParaRPr lang="fr-BE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>
                <a:off x="206642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206642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236"/>
            <p:cNvGrpSpPr/>
            <p:nvPr/>
          </p:nvGrpSpPr>
          <p:grpSpPr>
            <a:xfrm>
              <a:off x="179512" y="4545224"/>
              <a:ext cx="1116000" cy="612000"/>
              <a:chOff x="206642" y="2780928"/>
              <a:chExt cx="1080000" cy="612000"/>
            </a:xfrm>
          </p:grpSpPr>
          <p:sp>
            <p:nvSpPr>
              <p:cNvPr id="68" name="Organigramme : Processus 67"/>
              <p:cNvSpPr/>
              <p:nvPr/>
            </p:nvSpPr>
            <p:spPr>
              <a:xfrm>
                <a:off x="206642" y="2780928"/>
                <a:ext cx="1080000" cy="612000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FLTL (</a:t>
                </a:r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  <a:sym typeface="Symbol"/>
                  </a:rPr>
                  <a:t>) </a:t>
                </a:r>
                <a:b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  <a:sym typeface="Symbol"/>
                  </a:rPr>
                </a:br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Property </a:t>
                </a:r>
                <a:endParaRPr lang="fr-BE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9" name="Connecteur droit 68"/>
              <p:cNvCxnSpPr/>
              <p:nvPr/>
            </p:nvCxnSpPr>
            <p:spPr>
              <a:xfrm>
                <a:off x="206642" y="2798896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/>
              <p:cNvCxnSpPr/>
              <p:nvPr/>
            </p:nvCxnSpPr>
            <p:spPr>
              <a:xfrm>
                <a:off x="206642" y="337496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Ellipse 13"/>
            <p:cNvSpPr/>
            <p:nvPr/>
          </p:nvSpPr>
          <p:spPr>
            <a:xfrm>
              <a:off x="1522264" y="944824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BE" sz="2000" dirty="0" smtClean="0">
                  <a:latin typeface="Berlin Sans FB" pitchFamily="34" charset="0"/>
                </a:rPr>
                <a:t>1)</a:t>
              </a:r>
            </a:p>
          </p:txBody>
        </p:sp>
        <p:cxnSp>
          <p:nvCxnSpPr>
            <p:cNvPr id="15" name="Connecteur droit avec flèche 14"/>
            <p:cNvCxnSpPr>
              <a:endCxn id="14" idx="2"/>
            </p:cNvCxnSpPr>
            <p:nvPr/>
          </p:nvCxnSpPr>
          <p:spPr>
            <a:xfrm>
              <a:off x="1270112" y="1394824"/>
              <a:ext cx="2521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239"/>
            <p:cNvGrpSpPr/>
            <p:nvPr/>
          </p:nvGrpSpPr>
          <p:grpSpPr>
            <a:xfrm>
              <a:off x="2654784" y="1088824"/>
              <a:ext cx="1188000" cy="61200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avec flèche 16"/>
            <p:cNvCxnSpPr>
              <a:stCxn id="14" idx="6"/>
            </p:cNvCxnSpPr>
            <p:nvPr/>
          </p:nvCxnSpPr>
          <p:spPr>
            <a:xfrm>
              <a:off x="2422264" y="1394824"/>
              <a:ext cx="2521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1522264" y="2204864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000" dirty="0" smtClean="0">
                  <a:latin typeface="Berlin Sans FB" pitchFamily="34" charset="0"/>
                </a:rPr>
                <a:t>2)</a:t>
              </a:r>
              <a:endParaRPr lang="fr-BE" sz="2000" dirty="0">
                <a:latin typeface="Berlin Sans FB" pitchFamily="34" charset="0"/>
              </a:endParaRPr>
            </a:p>
          </p:txBody>
        </p:sp>
        <p:cxnSp>
          <p:nvCxnSpPr>
            <p:cNvPr id="19" name="Connecteur droit avec flèche 18"/>
            <p:cNvCxnSpPr>
              <a:endCxn id="18" idx="2"/>
            </p:cNvCxnSpPr>
            <p:nvPr/>
          </p:nvCxnSpPr>
          <p:spPr>
            <a:xfrm>
              <a:off x="1295512" y="2654864"/>
              <a:ext cx="226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Groupe 240"/>
            <p:cNvGrpSpPr/>
            <p:nvPr/>
          </p:nvGrpSpPr>
          <p:grpSpPr>
            <a:xfrm>
              <a:off x="2654784" y="2348864"/>
              <a:ext cx="1188000" cy="61200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automata</a:t>
                </a:r>
                <a:endParaRPr lang="fr-BE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20"/>
            <p:cNvSpPr/>
            <p:nvPr/>
          </p:nvSpPr>
          <p:spPr>
            <a:xfrm>
              <a:off x="4536184" y="1484784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000" dirty="0" smtClean="0">
                  <a:latin typeface="Berlin Sans FB" pitchFamily="34" charset="0"/>
                </a:rPr>
                <a:t>3)</a:t>
              </a:r>
              <a:endParaRPr lang="fr-BE" sz="2000" dirty="0">
                <a:latin typeface="Berlin Sans FB" pitchFamily="34" charset="0"/>
              </a:endParaRPr>
            </a:p>
          </p:txBody>
        </p: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3842784" y="1394824"/>
              <a:ext cx="315168" cy="522008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3806201" y="1952832"/>
              <a:ext cx="351751" cy="612072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Groupe 244"/>
            <p:cNvGrpSpPr/>
            <p:nvPr/>
          </p:nvGrpSpPr>
          <p:grpSpPr>
            <a:xfrm>
              <a:off x="5652240" y="1628784"/>
              <a:ext cx="1080000" cy="61200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Ellipse 24"/>
            <p:cNvSpPr/>
            <p:nvPr/>
          </p:nvSpPr>
          <p:spPr>
            <a:xfrm>
              <a:off x="1522264" y="440120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BE" dirty="0" smtClean="0">
                  <a:latin typeface="Berlin Sans FB" pitchFamily="34" charset="0"/>
                </a:rPr>
                <a:t>LTL2</a:t>
              </a:r>
              <a:br>
                <a:rPr lang="fr-BE" dirty="0" smtClean="0">
                  <a:latin typeface="Berlin Sans FB" pitchFamily="34" charset="0"/>
                </a:rPr>
              </a:br>
              <a:r>
                <a:rPr lang="fr-BE" dirty="0" err="1" smtClean="0">
                  <a:latin typeface="Berlin Sans FB" pitchFamily="34" charset="0"/>
                </a:rPr>
                <a:t>Buchi</a:t>
              </a:r>
              <a:endParaRPr lang="fr-BE" dirty="0">
                <a:latin typeface="Berlin Sans FB" pitchFamily="34" charset="0"/>
              </a:endParaRPr>
            </a:p>
          </p:txBody>
        </p:sp>
        <p:grpSp>
          <p:nvGrpSpPr>
            <p:cNvPr id="26" name="Groupe 241"/>
            <p:cNvGrpSpPr/>
            <p:nvPr/>
          </p:nvGrpSpPr>
          <p:grpSpPr>
            <a:xfrm>
              <a:off x="2654784" y="4545224"/>
              <a:ext cx="1188000" cy="612000"/>
              <a:chOff x="2843928" y="2780928"/>
              <a:chExt cx="1080000" cy="6120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843928" y="2780928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Buchi (</a:t>
                </a:r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  <a:sym typeface="Symbol"/>
                  </a:rPr>
                  <a:t></a:t>
                </a:r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)</a:t>
                </a:r>
              </a:p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automaton</a:t>
                </a:r>
                <a:endParaRPr lang="fr-BE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57" name="Connecteur droit 56"/>
              <p:cNvCxnSpPr/>
              <p:nvPr/>
            </p:nvCxnSpPr>
            <p:spPr>
              <a:xfrm>
                <a:off x="2843928" y="2798896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/>
              <p:cNvCxnSpPr/>
              <p:nvPr/>
            </p:nvCxnSpPr>
            <p:spPr>
              <a:xfrm>
                <a:off x="2843928" y="337496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Connecteur droit avec flèche 187"/>
            <p:cNvCxnSpPr>
              <a:endCxn id="25" idx="2"/>
            </p:cNvCxnSpPr>
            <p:nvPr/>
          </p:nvCxnSpPr>
          <p:spPr>
            <a:xfrm flipV="1">
              <a:off x="1295512" y="4851208"/>
              <a:ext cx="226752" cy="1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e 242"/>
            <p:cNvGrpSpPr/>
            <p:nvPr/>
          </p:nvGrpSpPr>
          <p:grpSpPr>
            <a:xfrm>
              <a:off x="2654784" y="3609088"/>
              <a:ext cx="1188000" cy="612000"/>
              <a:chOff x="2771800" y="3861048"/>
              <a:chExt cx="1152000" cy="6120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771800" y="3861048"/>
                <a:ext cx="1152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Synchronizer</a:t>
                </a:r>
              </a:p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automaton</a:t>
                </a:r>
                <a:endParaRPr lang="fr-BE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54" name="Connecteur droit 53"/>
              <p:cNvCxnSpPr/>
              <p:nvPr/>
            </p:nvCxnSpPr>
            <p:spPr>
              <a:xfrm>
                <a:off x="2771800" y="3879016"/>
                <a:ext cx="1152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/>
              <p:cNvCxnSpPr/>
              <p:nvPr/>
            </p:nvCxnSpPr>
            <p:spPr>
              <a:xfrm>
                <a:off x="2771800" y="4455080"/>
                <a:ext cx="1152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Ellipse 28"/>
            <p:cNvSpPr/>
            <p:nvPr/>
          </p:nvSpPr>
          <p:spPr>
            <a:xfrm>
              <a:off x="4536184" y="3465104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400" dirty="0" smtClean="0">
                  <a:latin typeface="Berlin Sans FB" pitchFamily="34" charset="0"/>
                </a:rPr>
                <a:t>||</a:t>
              </a:r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30" name="Connecteur droit avec flèche 200"/>
            <p:cNvCxnSpPr>
              <a:stCxn id="46" idx="6"/>
              <a:endCxn id="42" idx="0"/>
            </p:cNvCxnSpPr>
            <p:nvPr/>
          </p:nvCxnSpPr>
          <p:spPr>
            <a:xfrm>
              <a:off x="3806201" y="2780928"/>
              <a:ext cx="351751" cy="1116128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203"/>
            <p:cNvCxnSpPr>
              <a:stCxn id="56" idx="3"/>
              <a:endCxn id="42" idx="4"/>
            </p:cNvCxnSpPr>
            <p:nvPr/>
          </p:nvCxnSpPr>
          <p:spPr>
            <a:xfrm flipV="1">
              <a:off x="3842784" y="3933056"/>
              <a:ext cx="315168" cy="918168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42" idx="6"/>
              <a:endCxn id="29" idx="2"/>
            </p:cNvCxnSpPr>
            <p:nvPr/>
          </p:nvCxnSpPr>
          <p:spPr>
            <a:xfrm>
              <a:off x="4175952" y="3915056"/>
              <a:ext cx="360232" cy="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Groupe 245"/>
            <p:cNvGrpSpPr/>
            <p:nvPr/>
          </p:nvGrpSpPr>
          <p:grpSpPr>
            <a:xfrm>
              <a:off x="5652240" y="3609104"/>
              <a:ext cx="1080000" cy="612000"/>
              <a:chOff x="5688124" y="2708920"/>
              <a:chExt cx="1080000" cy="6120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688124" y="270892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Tester</a:t>
                </a:r>
              </a:p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automaton</a:t>
                </a:r>
                <a:endParaRPr lang="fr-BE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51" name="Connecteur droit 50"/>
              <p:cNvCxnSpPr/>
              <p:nvPr/>
            </p:nvCxnSpPr>
            <p:spPr>
              <a:xfrm>
                <a:off x="5688124" y="272688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>
              <a:xfrm>
                <a:off x="5688124" y="330295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Connecteur droit avec flèche 214"/>
            <p:cNvCxnSpPr>
              <a:stCxn id="29" idx="6"/>
              <a:endCxn id="50" idx="1"/>
            </p:cNvCxnSpPr>
            <p:nvPr/>
          </p:nvCxnSpPr>
          <p:spPr>
            <a:xfrm>
              <a:off x="5436184" y="3915104"/>
              <a:ext cx="216056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e 246"/>
            <p:cNvGrpSpPr/>
            <p:nvPr/>
          </p:nvGrpSpPr>
          <p:grpSpPr>
            <a:xfrm>
              <a:off x="6977992" y="2605568"/>
              <a:ext cx="1296000" cy="612000"/>
              <a:chOff x="7463402" y="1844824"/>
              <a:chExt cx="1296000" cy="61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7463402" y="1844824"/>
                <a:ext cx="1296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Search space </a:t>
                </a:r>
                <a:b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</a:br>
                <a:r>
                  <a:rPr lang="fr-BE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automaton</a:t>
                </a:r>
                <a:endParaRPr lang="fr-BE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48" name="Connecteur droit 47"/>
              <p:cNvCxnSpPr/>
              <p:nvPr/>
            </p:nvCxnSpPr>
            <p:spPr>
              <a:xfrm>
                <a:off x="7463402" y="1862792"/>
                <a:ext cx="1296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>
                <a:off x="7463402" y="2438856"/>
                <a:ext cx="1296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Ellipse 35"/>
            <p:cNvSpPr/>
            <p:nvPr/>
          </p:nvSpPr>
          <p:spPr>
            <a:xfrm>
              <a:off x="5742240" y="246156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400" dirty="0" smtClean="0">
                  <a:latin typeface="Berlin Sans FB" pitchFamily="34" charset="0"/>
                </a:rPr>
                <a:t>||</a:t>
              </a:r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37" name="Connecteur droit avec flèche 36"/>
            <p:cNvCxnSpPr>
              <a:endCxn id="36" idx="0"/>
            </p:cNvCxnSpPr>
            <p:nvPr/>
          </p:nvCxnSpPr>
          <p:spPr>
            <a:xfrm rot="5400000">
              <a:off x="6081848" y="2351176"/>
              <a:ext cx="22078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>
              <a:endCxn id="36" idx="4"/>
            </p:cNvCxnSpPr>
            <p:nvPr/>
          </p:nvCxnSpPr>
          <p:spPr>
            <a:xfrm rot="5400000" flipH="1" flipV="1">
              <a:off x="6067678" y="3485336"/>
              <a:ext cx="24833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>
              <a:stCxn id="36" idx="6"/>
              <a:endCxn id="47" idx="1"/>
            </p:cNvCxnSpPr>
            <p:nvPr/>
          </p:nvCxnSpPr>
          <p:spPr>
            <a:xfrm>
              <a:off x="6642240" y="2911568"/>
              <a:ext cx="33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191"/>
            <p:cNvCxnSpPr>
              <a:stCxn id="25" idx="6"/>
            </p:cNvCxnSpPr>
            <p:nvPr/>
          </p:nvCxnSpPr>
          <p:spPr>
            <a:xfrm>
              <a:off x="2422264" y="4851208"/>
              <a:ext cx="232520" cy="1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Ellipse 40"/>
            <p:cNvSpPr/>
            <p:nvPr/>
          </p:nvSpPr>
          <p:spPr>
            <a:xfrm>
              <a:off x="4139952" y="191683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  <p:sp>
          <p:nvSpPr>
            <p:cNvPr id="42" name="Ellipse 41"/>
            <p:cNvSpPr/>
            <p:nvPr/>
          </p:nvSpPr>
          <p:spPr>
            <a:xfrm>
              <a:off x="4139952" y="389705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4175952" y="1934784"/>
              <a:ext cx="360232" cy="4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200"/>
            <p:cNvCxnSpPr>
              <a:stCxn id="53" idx="3"/>
              <a:endCxn id="42" idx="2"/>
            </p:cNvCxnSpPr>
            <p:nvPr/>
          </p:nvCxnSpPr>
          <p:spPr>
            <a:xfrm flipV="1">
              <a:off x="3842784" y="3915056"/>
              <a:ext cx="297168" cy="32"/>
            </a:xfrm>
            <a:prstGeom prst="bentConnector3">
              <a:avLst>
                <a:gd name="adj1" fmla="val 50000"/>
              </a:avLst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3806201" y="2564904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3806201" y="2780928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</p:grpSp>
      <p:sp>
        <p:nvSpPr>
          <p:cNvPr id="81" name="ZoneTexte 80"/>
          <p:cNvSpPr txBox="1"/>
          <p:nvPr/>
        </p:nvSpPr>
        <p:spPr>
          <a:xfrm>
            <a:off x="5361507" y="5877272"/>
            <a:ext cx="309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Berlin Sans FB" pitchFamily="34" charset="0"/>
              </a:rPr>
              <a:t>Cfr</a:t>
            </a:r>
            <a:r>
              <a:rPr lang="en-US" sz="3200" dirty="0" smtClean="0">
                <a:latin typeface="Berlin Sans FB" pitchFamily="34" charset="0"/>
              </a:rPr>
              <a:t>. Tool support </a:t>
            </a:r>
            <a:endParaRPr lang="fr-BE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6"/>
          <p:cNvGrpSpPr/>
          <p:nvPr/>
        </p:nvGrpSpPr>
        <p:grpSpPr>
          <a:xfrm>
            <a:off x="0" y="1268760"/>
            <a:ext cx="9144000" cy="5400600"/>
            <a:chOff x="0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grpSp>
          <p:nvGrpSpPr>
            <p:cNvPr id="4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0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sp>
          <p:nvSpPr>
            <p:cNvPr id="26" name="Forme libre 25"/>
            <p:cNvSpPr/>
            <p:nvPr/>
          </p:nvSpPr>
          <p:spPr>
            <a:xfrm>
              <a:off x="3858045" y="3657600"/>
              <a:ext cx="1290019" cy="1787624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  <a:gd name="connsiteX0" fmla="*/ 1047733 w 1047733"/>
                <a:gd name="connsiteY0" fmla="*/ 4817170 h 4817170"/>
                <a:gd name="connsiteX1" fmla="*/ 840093 w 1047733"/>
                <a:gd name="connsiteY1" fmla="*/ 1728192 h 4817170"/>
                <a:gd name="connsiteX2" fmla="*/ 120013 w 1047733"/>
                <a:gd name="connsiteY2" fmla="*/ 1368152 h 4817170"/>
                <a:gd name="connsiteX3" fmla="*/ 120013 w 1047733"/>
                <a:gd name="connsiteY3" fmla="*/ 0 h 4817170"/>
                <a:gd name="connsiteX0" fmla="*/ 962327 w 962327"/>
                <a:gd name="connsiteY0" fmla="*/ 4817170 h 4817170"/>
                <a:gd name="connsiteX1" fmla="*/ 242247 w 962327"/>
                <a:gd name="connsiteY1" fmla="*/ 2810013 h 4817170"/>
                <a:gd name="connsiteX2" fmla="*/ 34607 w 962327"/>
                <a:gd name="connsiteY2" fmla="*/ 1368152 h 4817170"/>
                <a:gd name="connsiteX3" fmla="*/ 34607 w 962327"/>
                <a:gd name="connsiteY3" fmla="*/ 0 h 4817170"/>
                <a:gd name="connsiteX0" fmla="*/ 1152128 w 1152128"/>
                <a:gd name="connsiteY0" fmla="*/ 5218604 h 5218604"/>
                <a:gd name="connsiteX1" fmla="*/ 432048 w 1152128"/>
                <a:gd name="connsiteY1" fmla="*/ 3211447 h 5218604"/>
                <a:gd name="connsiteX2" fmla="*/ 224408 w 1152128"/>
                <a:gd name="connsiteY2" fmla="*/ 1769586 h 5218604"/>
                <a:gd name="connsiteX3" fmla="*/ 0 w 1152128"/>
                <a:gd name="connsiteY3" fmla="*/ 0 h 5218604"/>
                <a:gd name="connsiteX0" fmla="*/ 1296144 w 1296144"/>
                <a:gd name="connsiteY0" fmla="*/ 5218604 h 5218604"/>
                <a:gd name="connsiteX1" fmla="*/ 576064 w 1296144"/>
                <a:gd name="connsiteY1" fmla="*/ 3211447 h 5218604"/>
                <a:gd name="connsiteX2" fmla="*/ 72008 w 1296144"/>
                <a:gd name="connsiteY2" fmla="*/ 2007157 h 5218604"/>
                <a:gd name="connsiteX3" fmla="*/ 144016 w 1296144"/>
                <a:gd name="connsiteY3" fmla="*/ 0 h 5218604"/>
                <a:gd name="connsiteX0" fmla="*/ 1296144 w 1296144"/>
                <a:gd name="connsiteY0" fmla="*/ 5419317 h 5419317"/>
                <a:gd name="connsiteX1" fmla="*/ 576064 w 1296144"/>
                <a:gd name="connsiteY1" fmla="*/ 3412160 h 5419317"/>
                <a:gd name="connsiteX2" fmla="*/ 72008 w 1296144"/>
                <a:gd name="connsiteY2" fmla="*/ 2207870 h 5419317"/>
                <a:gd name="connsiteX3" fmla="*/ 144016 w 1296144"/>
                <a:gd name="connsiteY3" fmla="*/ 0 h 5419317"/>
                <a:gd name="connsiteX0" fmla="*/ 1289033 w 1289033"/>
                <a:gd name="connsiteY0" fmla="*/ 5173992 h 5173992"/>
                <a:gd name="connsiteX1" fmla="*/ 568953 w 1289033"/>
                <a:gd name="connsiteY1" fmla="*/ 3166835 h 5173992"/>
                <a:gd name="connsiteX2" fmla="*/ 64897 w 1289033"/>
                <a:gd name="connsiteY2" fmla="*/ 1962545 h 5173992"/>
                <a:gd name="connsiteX3" fmla="*/ 179569 w 1289033"/>
                <a:gd name="connsiteY3" fmla="*/ 0 h 5173992"/>
                <a:gd name="connsiteX0" fmla="*/ 1290303 w 1290303"/>
                <a:gd name="connsiteY0" fmla="*/ 5280192 h 5280192"/>
                <a:gd name="connsiteX1" fmla="*/ 570223 w 1290303"/>
                <a:gd name="connsiteY1" fmla="*/ 3273035 h 5280192"/>
                <a:gd name="connsiteX2" fmla="*/ 66167 w 1290303"/>
                <a:gd name="connsiteY2" fmla="*/ 2068745 h 5280192"/>
                <a:gd name="connsiteX3" fmla="*/ 173219 w 1290303"/>
                <a:gd name="connsiteY3" fmla="*/ 0 h 5280192"/>
                <a:gd name="connsiteX0" fmla="*/ 1291573 w 1291573"/>
                <a:gd name="connsiteY0" fmla="*/ 5365152 h 5365152"/>
                <a:gd name="connsiteX1" fmla="*/ 571493 w 1291573"/>
                <a:gd name="connsiteY1" fmla="*/ 3357995 h 5365152"/>
                <a:gd name="connsiteX2" fmla="*/ 67437 w 1291573"/>
                <a:gd name="connsiteY2" fmla="*/ 2153705 h 5365152"/>
                <a:gd name="connsiteX3" fmla="*/ 166869 w 1291573"/>
                <a:gd name="connsiteY3" fmla="*/ 0 h 5365152"/>
                <a:gd name="connsiteX0" fmla="*/ 1290019 w 1290019"/>
                <a:gd name="connsiteY0" fmla="*/ 5327672 h 5327672"/>
                <a:gd name="connsiteX1" fmla="*/ 569939 w 1290019"/>
                <a:gd name="connsiteY1" fmla="*/ 3320515 h 5327672"/>
                <a:gd name="connsiteX2" fmla="*/ 65883 w 1290019"/>
                <a:gd name="connsiteY2" fmla="*/ 2116225 h 5327672"/>
                <a:gd name="connsiteX3" fmla="*/ 174642 w 1290019"/>
                <a:gd name="connsiteY3" fmla="*/ 0 h 532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0019" h="5327672">
                  <a:moveTo>
                    <a:pt x="1290019" y="5327672"/>
                  </a:moveTo>
                  <a:cubicBezTo>
                    <a:pt x="1285939" y="5322894"/>
                    <a:pt x="773962" y="3855756"/>
                    <a:pt x="569939" y="3320515"/>
                  </a:cubicBezTo>
                  <a:cubicBezTo>
                    <a:pt x="365916" y="2785274"/>
                    <a:pt x="131766" y="2669644"/>
                    <a:pt x="65883" y="2116225"/>
                  </a:cubicBezTo>
                  <a:cubicBezTo>
                    <a:pt x="0" y="1562806"/>
                    <a:pt x="190365" y="488647"/>
                    <a:pt x="174642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non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4" name="Forme libre 73"/>
            <p:cNvSpPr/>
            <p:nvPr/>
          </p:nvSpPr>
          <p:spPr>
            <a:xfrm>
              <a:off x="3947931" y="2420888"/>
              <a:ext cx="1911291" cy="1783635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1291" h="1783635">
                  <a:moveTo>
                    <a:pt x="1911291" y="1700808"/>
                  </a:moveTo>
                  <a:cubicBezTo>
                    <a:pt x="1907211" y="1696030"/>
                    <a:pt x="1138639" y="1783635"/>
                    <a:pt x="840093" y="1728192"/>
                  </a:cubicBezTo>
                  <a:cubicBezTo>
                    <a:pt x="541547" y="1672749"/>
                    <a:pt x="240026" y="1656184"/>
                    <a:pt x="120013" y="1368152"/>
                  </a:cubicBezTo>
                  <a:cubicBezTo>
                    <a:pt x="0" y="1080120"/>
                    <a:pt x="135736" y="488647"/>
                    <a:pt x="120013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Inductive Synthesis of State Machines from Scenarios</a:t>
            </a:r>
            <a:endParaRPr lang="fr-B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(simplest)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Given a </a:t>
            </a:r>
            <a:r>
              <a:rPr lang="en-US" dirty="0" smtClean="0"/>
              <a:t>consistent </a:t>
            </a:r>
            <a:r>
              <a:rPr lang="en-US" dirty="0" smtClean="0"/>
              <a:t>collection </a:t>
            </a:r>
            <a:r>
              <a:rPr lang="en-US" dirty="0" smtClean="0"/>
              <a:t>of MSC scenarios showing examples and counterexamples </a:t>
            </a:r>
            <a:r>
              <a:rPr lang="en-US" dirty="0" smtClean="0"/>
              <a:t>of system </a:t>
            </a:r>
            <a:r>
              <a:rPr lang="en-US" dirty="0" smtClean="0"/>
              <a:t>behavior</a:t>
            </a:r>
            <a:endParaRPr lang="en-US" dirty="0" smtClean="0"/>
          </a:p>
          <a:p>
            <a:pPr lvl="1" algn="ctr">
              <a:buNone/>
            </a:pPr>
            <a:r>
              <a:rPr lang="en-US" sz="3200" dirty="0" smtClean="0"/>
              <a:t>Sc = (S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, S</a:t>
            </a:r>
            <a:r>
              <a:rPr lang="en-US" sz="3200" baseline="30000" dirty="0" smtClean="0"/>
              <a:t>-</a:t>
            </a:r>
            <a:r>
              <a:rPr lang="en-US" sz="3200" dirty="0" smtClean="0"/>
              <a:t>)</a:t>
            </a:r>
            <a:endParaRPr lang="en-US" sz="3200" dirty="0" smtClean="0"/>
          </a:p>
          <a:p>
            <a:r>
              <a:rPr lang="en-US" dirty="0" smtClean="0"/>
              <a:t>Synthesize the system as a composition of agent </a:t>
            </a:r>
            <a:r>
              <a:rPr lang="en-US" dirty="0" smtClean="0"/>
              <a:t>LTSs</a:t>
            </a:r>
            <a:endParaRPr lang="en-US" dirty="0" smtClean="0"/>
          </a:p>
          <a:p>
            <a:pPr lvl="1" algn="ctr">
              <a:buNone/>
            </a:pPr>
            <a:r>
              <a:rPr lang="de-DE" sz="3200" dirty="0" smtClean="0"/>
              <a:t>System = (Ag</a:t>
            </a:r>
            <a:r>
              <a:rPr lang="de-DE" sz="3200" baseline="-25000" dirty="0" smtClean="0"/>
              <a:t>1</a:t>
            </a:r>
            <a:r>
              <a:rPr lang="de-DE" sz="3200" dirty="0" smtClean="0"/>
              <a:t> </a:t>
            </a:r>
            <a:r>
              <a:rPr lang="de-DE" sz="3200" dirty="0" smtClean="0"/>
              <a:t>|| … || </a:t>
            </a:r>
            <a:r>
              <a:rPr lang="de-DE" sz="3200" dirty="0" err="1" smtClean="0"/>
              <a:t>Ag</a:t>
            </a:r>
            <a:r>
              <a:rPr lang="de-DE" sz="3200" baseline="-25000" dirty="0" err="1" smtClean="0"/>
              <a:t>n</a:t>
            </a:r>
            <a:r>
              <a:rPr lang="de-DE" sz="3200" dirty="0" smtClean="0"/>
              <a:t>)</a:t>
            </a:r>
          </a:p>
          <a:p>
            <a:r>
              <a:rPr lang="en-US" dirty="0" smtClean="0"/>
              <a:t>Such that Sc and System are </a:t>
            </a:r>
            <a:r>
              <a:rPr lang="en-US" dirty="0" smtClean="0"/>
              <a:t>consistent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post-conditions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Structural consistency</a:t>
            </a:r>
          </a:p>
          <a:p>
            <a:pPr lvl="1"/>
            <a:r>
              <a:rPr lang="en-US" dirty="0" smtClean="0"/>
              <a:t>Synthesized state machines agree with scenarios on </a:t>
            </a:r>
            <a:r>
              <a:rPr lang="en-US" dirty="0" smtClean="0"/>
              <a:t>the agent decomposition </a:t>
            </a:r>
            <a:r>
              <a:rPr lang="en-US" dirty="0" smtClean="0"/>
              <a:t>and their </a:t>
            </a:r>
            <a:r>
              <a:rPr lang="en-US" dirty="0" smtClean="0"/>
              <a:t>respective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Consistent agent view</a:t>
            </a:r>
          </a:p>
          <a:p>
            <a:pPr lvl="1"/>
            <a:r>
              <a:rPr lang="en-US" dirty="0" smtClean="0"/>
              <a:t>Timelines of positive scenarios and prefixes of negative ones specify existing paths </a:t>
            </a:r>
            <a:r>
              <a:rPr lang="en-US" dirty="0" smtClean="0"/>
              <a:t>in the corresponding agent </a:t>
            </a:r>
            <a:r>
              <a:rPr lang="en-US" dirty="0" smtClean="0"/>
              <a:t>state machines</a:t>
            </a:r>
          </a:p>
          <a:p>
            <a:r>
              <a:rPr lang="en-US" dirty="0" smtClean="0"/>
              <a:t>Consistent system view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system covers all positive scenarios and </a:t>
            </a:r>
            <a:r>
              <a:rPr lang="en-US" dirty="0" smtClean="0"/>
              <a:t>the preconditions </a:t>
            </a:r>
            <a:r>
              <a:rPr lang="en-US" dirty="0" smtClean="0"/>
              <a:t>of all negatives ones; it also excludes all negative scenarios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Approach 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755576" y="1700808"/>
            <a:ext cx="174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>
                <a:latin typeface="Berlin Sans FB" pitchFamily="34" charset="0"/>
              </a:rPr>
              <a:t>Scenarios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83568" y="3933056"/>
            <a:ext cx="2095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>
                <a:latin typeface="Berlin Sans FB" pitchFamily="34" charset="0"/>
              </a:rPr>
              <a:t>System LTS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55576" y="5661248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>
                <a:latin typeface="Berlin Sans FB" pitchFamily="34" charset="0"/>
              </a:rPr>
              <a:t>Agent </a:t>
            </a:r>
            <a:r>
              <a:rPr lang="fr-BE" sz="3200" dirty="0" err="1" smtClean="0">
                <a:latin typeface="Berlin Sans FB" pitchFamily="34" charset="0"/>
              </a:rPr>
              <a:t>LTSs</a:t>
            </a:r>
            <a:endParaRPr lang="fr-BE" sz="3200" dirty="0" smtClean="0">
              <a:latin typeface="Berlin Sans FB" pitchFamily="34" charset="0"/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2349400" y="1556792"/>
            <a:ext cx="6255048" cy="4918719"/>
            <a:chOff x="1907704" y="1484784"/>
            <a:chExt cx="6255048" cy="4918719"/>
          </a:xfrm>
        </p:grpSpPr>
        <p:sp>
          <p:nvSpPr>
            <p:cNvPr id="21" name="Forme libre 20"/>
            <p:cNvSpPr/>
            <p:nvPr/>
          </p:nvSpPr>
          <p:spPr>
            <a:xfrm flipH="1">
              <a:off x="3059832" y="4653136"/>
              <a:ext cx="72008" cy="1152128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  <p:grpSp>
          <p:nvGrpSpPr>
            <p:cNvPr id="15" name="Groupe 28"/>
            <p:cNvGrpSpPr/>
            <p:nvPr/>
          </p:nvGrpSpPr>
          <p:grpSpPr>
            <a:xfrm>
              <a:off x="3623223" y="1484784"/>
              <a:ext cx="3851419" cy="1798282"/>
              <a:chOff x="3203848" y="210774"/>
              <a:chExt cx="3851419" cy="1798282"/>
            </a:xfrm>
          </p:grpSpPr>
          <p:pic>
            <p:nvPicPr>
              <p:cNvPr id="18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311942" y="210774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19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261342" y="275272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20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03848" y="332656"/>
                <a:ext cx="3743325" cy="1676400"/>
              </a:xfrm>
              <a:prstGeom prst="rect">
                <a:avLst/>
              </a:prstGeom>
              <a:noFill/>
            </p:spPr>
          </p:pic>
        </p:grpSp>
        <p:pic>
          <p:nvPicPr>
            <p:cNvPr id="16" name="Picture 3" descr="D:\blambeau\thesis\writing\src\2-framework\images\compose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75856" y="3501008"/>
              <a:ext cx="4628944" cy="1224000"/>
            </a:xfrm>
            <a:prstGeom prst="rect">
              <a:avLst/>
            </a:prstGeom>
            <a:noFill/>
          </p:spPr>
        </p:pic>
        <p:pic>
          <p:nvPicPr>
            <p:cNvPr id="17" name="Picture 2" descr="D:\blambeau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4" y="5373216"/>
              <a:ext cx="4814888" cy="1030287"/>
            </a:xfrm>
            <a:prstGeom prst="rect">
              <a:avLst/>
            </a:prstGeom>
            <a:noFill/>
          </p:spPr>
        </p:pic>
        <p:sp>
          <p:nvSpPr>
            <p:cNvPr id="12" name="ZoneTexte 11"/>
            <p:cNvSpPr txBox="1"/>
            <p:nvPr/>
          </p:nvSpPr>
          <p:spPr>
            <a:xfrm>
              <a:off x="1907704" y="4931876"/>
              <a:ext cx="270907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dirty="0" err="1" smtClean="0">
                  <a:latin typeface="Berlin Sans FB" pitchFamily="34" charset="0"/>
                </a:rPr>
                <a:t>Decomposition</a:t>
              </a:r>
              <a:r>
                <a:rPr lang="fr-BE" sz="2400" dirty="0" smtClean="0">
                  <a:latin typeface="Berlin Sans FB" pitchFamily="34" charset="0"/>
                </a:rPr>
                <a:t> </a:t>
              </a:r>
              <a:r>
                <a:rPr lang="fr-BE" dirty="0" smtClean="0">
                  <a:latin typeface="Berlin Sans FB" pitchFamily="34" charset="0"/>
                </a:rPr>
                <a:t>(</a:t>
              </a:r>
              <a:r>
                <a:rPr lang="fr-BE" dirty="0" err="1" smtClean="0">
                  <a:latin typeface="Berlin Sans FB" pitchFamily="34" charset="0"/>
                </a:rPr>
                <a:t>hiding</a:t>
              </a:r>
              <a:r>
                <a:rPr lang="fr-BE" dirty="0" smtClean="0">
                  <a:latin typeface="Berlin Sans FB" pitchFamily="34" charset="0"/>
                </a:rPr>
                <a:t>)</a:t>
              </a:r>
              <a:endParaRPr lang="fr-BE" sz="2400" dirty="0">
                <a:latin typeface="Berlin Sans FB" pitchFamily="34" charset="0"/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 flipH="1">
              <a:off x="3059832" y="2780928"/>
              <a:ext cx="72008" cy="1152128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907704" y="3131676"/>
              <a:ext cx="39604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2400" dirty="0" err="1" smtClean="0">
                  <a:latin typeface="Berlin Sans FB" pitchFamily="34" charset="0"/>
                </a:rPr>
                <a:t>Generalization</a:t>
              </a:r>
              <a:r>
                <a:rPr lang="fr-BE" sz="2400" dirty="0" smtClean="0">
                  <a:latin typeface="Berlin Sans FB" pitchFamily="34" charset="0"/>
                </a:rPr>
                <a:t> </a:t>
              </a:r>
              <a:r>
                <a:rPr lang="fr-BE" dirty="0" smtClean="0">
                  <a:latin typeface="Berlin Sans FB" pitchFamily="34" charset="0"/>
                </a:rPr>
                <a:t>(</a:t>
              </a:r>
              <a:r>
                <a:rPr lang="fr-BE" dirty="0" err="1" smtClean="0">
                  <a:latin typeface="Berlin Sans FB" pitchFamily="34" charset="0"/>
                </a:rPr>
                <a:t>grammar</a:t>
              </a:r>
              <a:r>
                <a:rPr lang="fr-BE" dirty="0" smtClean="0">
                  <a:latin typeface="Berlin Sans FB" pitchFamily="34" charset="0"/>
                </a:rPr>
                <a:t> </a:t>
              </a:r>
              <a:r>
                <a:rPr lang="fr-BE" dirty="0" smtClean="0">
                  <a:latin typeface="Berlin Sans FB" pitchFamily="34" charset="0"/>
                </a:rPr>
                <a:t>induction)</a:t>
              </a:r>
              <a:endParaRPr lang="fr-BE" sz="24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Query-driven State Merging (QSM)</a:t>
            </a:r>
            <a:endParaRPr lang="en-US" dirty="0"/>
          </a:p>
        </p:txBody>
      </p:sp>
      <p:pic>
        <p:nvPicPr>
          <p:cNvPr id="2051" name="Picture 3" descr="C:\Users\blambeau\Documents\thesis\private-defense\q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79" y="1772816"/>
            <a:ext cx="6633493" cy="468052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5737001" y="1484784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Build an initial solution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91503" y="2492896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Refine it incrementally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315686" y="3933056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Under user control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16300" y="5229200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Keep it if consistent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788024" y="5949280"/>
            <a:ext cx="4039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Return last solution considered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12" name="Forme libre 11"/>
          <p:cNvSpPr/>
          <p:nvPr/>
        </p:nvSpPr>
        <p:spPr>
          <a:xfrm>
            <a:off x="3222171" y="1618343"/>
            <a:ext cx="2501957" cy="226481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rme libre 12"/>
          <p:cNvSpPr/>
          <p:nvPr/>
        </p:nvSpPr>
        <p:spPr>
          <a:xfrm>
            <a:off x="3779912" y="2547101"/>
            <a:ext cx="1997901" cy="17571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1808067 w 1808067"/>
              <a:gd name="connsiteY0" fmla="*/ 297112 h 297112"/>
              <a:gd name="connsiteX1" fmla="*/ 675953 w 1808067"/>
              <a:gd name="connsiteY1" fmla="*/ 239055 h 297112"/>
              <a:gd name="connsiteX2" fmla="*/ 0 w 1808067"/>
              <a:gd name="connsiteY2" fmla="*/ 83457 h 297112"/>
              <a:gd name="connsiteX0" fmla="*/ 1808067 w 1808067"/>
              <a:gd name="connsiteY0" fmla="*/ 163285 h 163285"/>
              <a:gd name="connsiteX1" fmla="*/ 675953 w 1808067"/>
              <a:gd name="connsiteY1" fmla="*/ 105228 h 163285"/>
              <a:gd name="connsiteX2" fmla="*/ 0 w 1808067"/>
              <a:gd name="connsiteY2" fmla="*/ 83457 h 16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8067" h="163285">
                <a:moveTo>
                  <a:pt x="1808067" y="163285"/>
                </a:moveTo>
                <a:cubicBezTo>
                  <a:pt x="1430696" y="123371"/>
                  <a:pt x="977298" y="118533"/>
                  <a:pt x="675953" y="105228"/>
                </a:cubicBezTo>
                <a:cubicBezTo>
                  <a:pt x="374609" y="91923"/>
                  <a:pt x="377372" y="0"/>
                  <a:pt x="0" y="83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rme libre 13"/>
          <p:cNvSpPr/>
          <p:nvPr/>
        </p:nvSpPr>
        <p:spPr>
          <a:xfrm>
            <a:off x="2339752" y="6093296"/>
            <a:ext cx="2501957" cy="226481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rme libre 14"/>
          <p:cNvSpPr/>
          <p:nvPr/>
        </p:nvSpPr>
        <p:spPr>
          <a:xfrm>
            <a:off x="2699792" y="5445224"/>
            <a:ext cx="3438061" cy="288032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rme libre 16"/>
          <p:cNvSpPr/>
          <p:nvPr/>
        </p:nvSpPr>
        <p:spPr>
          <a:xfrm flipV="1">
            <a:off x="5364089" y="3501007"/>
            <a:ext cx="936104" cy="77869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2309433 w 2309433"/>
              <a:gd name="connsiteY0" fmla="*/ 39914 h 460828"/>
              <a:gd name="connsiteX1" fmla="*/ 1132115 w 2309433"/>
              <a:gd name="connsiteY1" fmla="*/ 272142 h 460828"/>
              <a:gd name="connsiteX2" fmla="*/ 0 w 2309433"/>
              <a:gd name="connsiteY2" fmla="*/ 460828 h 460828"/>
              <a:gd name="connsiteX0" fmla="*/ 2309433 w 2339038"/>
              <a:gd name="connsiteY0" fmla="*/ 39914 h 460828"/>
              <a:gd name="connsiteX1" fmla="*/ 1954133 w 2339038"/>
              <a:gd name="connsiteY1" fmla="*/ 390676 h 460828"/>
              <a:gd name="connsiteX2" fmla="*/ 0 w 2339038"/>
              <a:gd name="connsiteY2" fmla="*/ 460828 h 460828"/>
              <a:gd name="connsiteX0" fmla="*/ 2309433 w 2309433"/>
              <a:gd name="connsiteY0" fmla="*/ 39914 h 460828"/>
              <a:gd name="connsiteX1" fmla="*/ 888241 w 2309433"/>
              <a:gd name="connsiteY1" fmla="*/ 102330 h 460828"/>
              <a:gd name="connsiteX2" fmla="*/ 0 w 2309433"/>
              <a:gd name="connsiteY2" fmla="*/ 460828 h 460828"/>
              <a:gd name="connsiteX0" fmla="*/ 2309433 w 2309433"/>
              <a:gd name="connsiteY0" fmla="*/ 9843 h 430757"/>
              <a:gd name="connsiteX1" fmla="*/ 888241 w 2309433"/>
              <a:gd name="connsiteY1" fmla="*/ 72259 h 430757"/>
              <a:gd name="connsiteX2" fmla="*/ 0 w 2309433"/>
              <a:gd name="connsiteY2" fmla="*/ 430757 h 43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433" h="430757">
                <a:moveTo>
                  <a:pt x="2309433" y="9843"/>
                </a:moveTo>
                <a:cubicBezTo>
                  <a:pt x="1461334" y="0"/>
                  <a:pt x="1273147" y="2107"/>
                  <a:pt x="888241" y="72259"/>
                </a:cubicBezTo>
                <a:cubicBezTo>
                  <a:pt x="503336" y="142411"/>
                  <a:pt x="377372" y="347300"/>
                  <a:pt x="0" y="4307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solution: prefix tree acceptor</a:t>
            </a:r>
            <a:endParaRPr lang="en-US" dirty="0"/>
          </a:p>
        </p:txBody>
      </p:sp>
      <p:grpSp>
        <p:nvGrpSpPr>
          <p:cNvPr id="8" name="Groupe 7"/>
          <p:cNvGrpSpPr/>
          <p:nvPr/>
        </p:nvGrpSpPr>
        <p:grpSpPr>
          <a:xfrm>
            <a:off x="4860032" y="1556792"/>
            <a:ext cx="3851419" cy="1798282"/>
            <a:chOff x="4064919" y="1556792"/>
            <a:chExt cx="3851419" cy="1798282"/>
          </a:xfrm>
        </p:grpSpPr>
        <p:pic>
          <p:nvPicPr>
            <p:cNvPr id="5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 b="79463"/>
            <a:stretch>
              <a:fillRect/>
            </a:stretch>
          </p:blipFill>
          <p:spPr bwMode="auto">
            <a:xfrm>
              <a:off x="4173013" y="1556792"/>
              <a:ext cx="3743325" cy="344280"/>
            </a:xfrm>
            <a:prstGeom prst="rect">
              <a:avLst/>
            </a:prstGeom>
            <a:noFill/>
          </p:spPr>
        </p:pic>
        <p:pic>
          <p:nvPicPr>
            <p:cNvPr id="6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 b="79463"/>
            <a:stretch>
              <a:fillRect/>
            </a:stretch>
          </p:blipFill>
          <p:spPr bwMode="auto">
            <a:xfrm>
              <a:off x="4122413" y="1621290"/>
              <a:ext cx="3743325" cy="344280"/>
            </a:xfrm>
            <a:prstGeom prst="rect">
              <a:avLst/>
            </a:prstGeom>
            <a:noFill/>
          </p:spPr>
        </p:pic>
        <p:pic>
          <p:nvPicPr>
            <p:cNvPr id="7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4919" y="1678674"/>
              <a:ext cx="3743325" cy="1676400"/>
            </a:xfrm>
            <a:prstGeom prst="rect">
              <a:avLst/>
            </a:prstGeom>
            <a:noFill/>
          </p:spPr>
        </p:pic>
      </p:grpSp>
      <p:sp>
        <p:nvSpPr>
          <p:cNvPr id="10" name="Forme libre 9"/>
          <p:cNvSpPr/>
          <p:nvPr/>
        </p:nvSpPr>
        <p:spPr>
          <a:xfrm>
            <a:off x="1835696" y="2492896"/>
            <a:ext cx="3256001" cy="1800200"/>
          </a:xfrm>
          <a:custGeom>
            <a:avLst/>
            <a:gdLst>
              <a:gd name="connsiteX0" fmla="*/ 2032000 w 2032000"/>
              <a:gd name="connsiteY0" fmla="*/ 203200 h 1161142"/>
              <a:gd name="connsiteX1" fmla="*/ 653143 w 2032000"/>
              <a:gd name="connsiteY1" fmla="*/ 159657 h 1161142"/>
              <a:gd name="connsiteX2" fmla="*/ 0 w 2032000"/>
              <a:gd name="connsiteY2" fmla="*/ 1161142 h 1161142"/>
              <a:gd name="connsiteX0" fmla="*/ 1887849 w 1887849"/>
              <a:gd name="connsiteY0" fmla="*/ 225670 h 1318433"/>
              <a:gd name="connsiteX1" fmla="*/ 508992 w 1887849"/>
              <a:gd name="connsiteY1" fmla="*/ 182127 h 1318433"/>
              <a:gd name="connsiteX2" fmla="*/ 0 w 1887849"/>
              <a:gd name="connsiteY2" fmla="*/ 1318433 h 131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7849" h="1318433">
                <a:moveTo>
                  <a:pt x="1887849" y="225670"/>
                </a:moveTo>
                <a:cubicBezTo>
                  <a:pt x="1367754" y="124070"/>
                  <a:pt x="823633" y="0"/>
                  <a:pt x="508992" y="182127"/>
                </a:cubicBezTo>
                <a:cubicBezTo>
                  <a:pt x="194351" y="364254"/>
                  <a:pt x="157238" y="897519"/>
                  <a:pt x="0" y="1318433"/>
                </a:cubicBezTo>
              </a:path>
            </a:pathLst>
          </a:custGeom>
          <a:ln w="571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84784"/>
            <a:ext cx="4320480" cy="2304256"/>
          </a:xfrm>
          <a:solidFill>
            <a:schemeClr val="bg1">
              <a:alpha val="91000"/>
            </a:schemeClr>
          </a:solidFill>
        </p:spPr>
        <p:txBody>
          <a:bodyPr lIns="36000" rIns="0">
            <a:normAutofit lnSpcReduction="10000"/>
          </a:bodyPr>
          <a:lstStyle/>
          <a:p>
            <a:r>
              <a:rPr lang="en-US" dirty="0" smtClean="0"/>
              <a:t>Largest deterministic automaton accepting </a:t>
            </a:r>
            <a:br>
              <a:rPr lang="en-US" dirty="0" smtClean="0"/>
            </a:br>
            <a:r>
              <a:rPr lang="en-US" dirty="0" smtClean="0"/>
              <a:t>all positive traces and rejecting all negative ones</a:t>
            </a:r>
            <a:endParaRPr lang="en-US" dirty="0"/>
          </a:p>
        </p:txBody>
      </p:sp>
      <p:pic>
        <p:nvPicPr>
          <p:cNvPr id="3076" name="Picture 4" descr="C:\Users\blambeau\Documents\thesis\writing\src\4-inductive\images\non-augmented-p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8658225" cy="2238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Modeling</a:t>
            </a:r>
            <a:r>
              <a:rPr lang="fr-FR" dirty="0" smtClean="0"/>
              <a:t> Software Systems</a:t>
            </a:r>
            <a:endParaRPr lang="fr-F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5040014"/>
          </a:xfrm>
        </p:spPr>
        <p:txBody>
          <a:bodyPr>
            <a:normAutofit fontScale="92500" lnSpcReduction="10000"/>
          </a:bodyPr>
          <a:lstStyle/>
          <a:p>
            <a:r>
              <a:rPr lang="fr-BE" dirty="0" err="1" smtClean="0"/>
              <a:t>Why</a:t>
            </a:r>
            <a:r>
              <a:rPr lang="fr-BE" dirty="0" smtClean="0"/>
              <a:t> ?</a:t>
            </a:r>
          </a:p>
          <a:p>
            <a:pPr lvl="1"/>
            <a:r>
              <a:rPr lang="fr-BE" dirty="0" err="1" smtClean="0"/>
              <a:t>Elaborating</a:t>
            </a:r>
            <a:r>
              <a:rPr lang="fr-BE" dirty="0" smtClean="0"/>
              <a:t> </a:t>
            </a:r>
            <a:r>
              <a:rPr lang="fr-BE" dirty="0" err="1" smtClean="0"/>
              <a:t>requirements</a:t>
            </a:r>
            <a:r>
              <a:rPr lang="fr-BE" dirty="0" smtClean="0"/>
              <a:t> and </a:t>
            </a:r>
            <a:r>
              <a:rPr lang="fr-BE" dirty="0" err="1" smtClean="0"/>
              <a:t>exploring</a:t>
            </a:r>
            <a:r>
              <a:rPr lang="fr-BE" dirty="0" smtClean="0"/>
              <a:t> design</a:t>
            </a:r>
          </a:p>
          <a:p>
            <a:pPr lvl="1"/>
            <a:r>
              <a:rPr lang="en-US" dirty="0" smtClean="0"/>
              <a:t>Reasoning about, verifying and documenting systems</a:t>
            </a:r>
          </a:p>
          <a:p>
            <a:pPr lvl="1"/>
            <a:r>
              <a:rPr lang="en-US" dirty="0" smtClean="0"/>
              <a:t>Generating code, prototypes, etc.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Models have many advantages</a:t>
            </a:r>
          </a:p>
          <a:p>
            <a:pPr lvl="1"/>
            <a:r>
              <a:rPr lang="en-US" dirty="0" smtClean="0"/>
              <a:t>Force stakeholders to be precise in their descriptions</a:t>
            </a:r>
          </a:p>
          <a:p>
            <a:pPr lvl="1"/>
            <a:r>
              <a:rPr lang="en-US" dirty="0" smtClean="0"/>
              <a:t>Abstract from unnecessary details while enforcing separation of concerns</a:t>
            </a:r>
          </a:p>
          <a:p>
            <a:pPr lvl="1"/>
            <a:r>
              <a:rPr lang="en-US" dirty="0" smtClean="0"/>
              <a:t>Enable the early detection and fixing of errors</a:t>
            </a:r>
          </a:p>
          <a:p>
            <a:pPr lvl="1"/>
            <a:r>
              <a:rPr lang="en-US" dirty="0" smtClean="0"/>
              <a:t>Allow runtime monitoring and enactment</a:t>
            </a:r>
            <a:r>
              <a:rPr lang="en-US" dirty="0"/>
              <a:t> </a:t>
            </a:r>
            <a:r>
              <a:rPr lang="en-US" dirty="0" smtClean="0"/>
              <a:t>of work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251520" y="1484784"/>
            <a:ext cx="3456384" cy="5184576"/>
          </a:xfrm>
          <a:solidFill>
            <a:schemeClr val="bg1">
              <a:alpha val="87000"/>
            </a:schemeClr>
          </a:solidFill>
        </p:spPr>
        <p:txBody>
          <a:bodyPr lIns="36000" rIns="0">
            <a:noAutofit/>
          </a:bodyPr>
          <a:lstStyle/>
          <a:p>
            <a:pPr>
              <a:spcBef>
                <a:spcPts val="3000"/>
              </a:spcBef>
            </a:pPr>
            <a:r>
              <a:rPr lang="en-US" sz="2800" dirty="0" smtClean="0"/>
              <a:t>Merge a candidate pair (q, q’) in A</a:t>
            </a:r>
            <a:r>
              <a:rPr lang="en-US" sz="2800" baseline="-25000" dirty="0" smtClean="0"/>
              <a:t>i</a:t>
            </a:r>
            <a:endParaRPr lang="en-US" sz="2800" dirty="0" smtClean="0"/>
          </a:p>
          <a:p>
            <a:pPr>
              <a:spcBef>
                <a:spcPts val="3000"/>
              </a:spcBef>
            </a:pPr>
            <a:r>
              <a:rPr lang="en-US" sz="2800" dirty="0" smtClean="0"/>
              <a:t>Merge for </a:t>
            </a:r>
            <a:r>
              <a:rPr lang="en-US" sz="2800" dirty="0" err="1" smtClean="0"/>
              <a:t>determinization</a:t>
            </a:r>
            <a:endParaRPr lang="en-US" sz="2800" dirty="0" smtClean="0"/>
          </a:p>
          <a:p>
            <a:pPr>
              <a:spcBef>
                <a:spcPts val="3000"/>
              </a:spcBef>
            </a:pPr>
            <a:r>
              <a:rPr lang="en-US" sz="2800" dirty="0" smtClean="0"/>
              <a:t>Yields a candidate solution A</a:t>
            </a:r>
            <a:r>
              <a:rPr lang="en-US" sz="2800" baseline="-25000" dirty="0" smtClean="0"/>
              <a:t>i+1, </a:t>
            </a:r>
            <a:r>
              <a:rPr lang="en-US" sz="2800" dirty="0" smtClean="0"/>
              <a:t>generalizing A</a:t>
            </a:r>
            <a:r>
              <a:rPr lang="en-US" sz="2800" baseline="-25000" dirty="0" smtClean="0"/>
              <a:t>i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Keep it only if consistent with the negative traces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 through state merging</a:t>
            </a:r>
            <a:endParaRPr lang="en-US" dirty="0"/>
          </a:p>
        </p:txBody>
      </p:sp>
      <p:grpSp>
        <p:nvGrpSpPr>
          <p:cNvPr id="5" name="Groupe 4"/>
          <p:cNvGrpSpPr/>
          <p:nvPr/>
        </p:nvGrpSpPr>
        <p:grpSpPr>
          <a:xfrm>
            <a:off x="3425571" y="1552900"/>
            <a:ext cx="5577173" cy="5232310"/>
            <a:chOff x="2031524" y="692696"/>
            <a:chExt cx="5895870" cy="5531299"/>
          </a:xfrm>
        </p:grpSpPr>
        <p:sp>
          <p:nvSpPr>
            <p:cNvPr id="7" name="Forme libre 6"/>
            <p:cNvSpPr/>
            <p:nvPr/>
          </p:nvSpPr>
          <p:spPr>
            <a:xfrm flipH="1">
              <a:off x="2627783" y="2099983"/>
              <a:ext cx="996294" cy="1264014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  <a:gd name="connsiteX0" fmla="*/ 0 w 1155700"/>
                <a:gd name="connsiteY0" fmla="*/ 118222 h 753596"/>
                <a:gd name="connsiteX1" fmla="*/ 1000125 w 1155700"/>
                <a:gd name="connsiteY1" fmla="*/ 105896 h 753596"/>
                <a:gd name="connsiteX2" fmla="*/ 933450 w 1155700"/>
                <a:gd name="connsiteY2" fmla="*/ 753596 h 753596"/>
                <a:gd name="connsiteX0" fmla="*/ 0 w 1155700"/>
                <a:gd name="connsiteY0" fmla="*/ 118222 h 753596"/>
                <a:gd name="connsiteX1" fmla="*/ 1000125 w 1155700"/>
                <a:gd name="connsiteY1" fmla="*/ 105896 h 753596"/>
                <a:gd name="connsiteX2" fmla="*/ 933450 w 1155700"/>
                <a:gd name="connsiteY2" fmla="*/ 753596 h 753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53596">
                  <a:moveTo>
                    <a:pt x="0" y="118222"/>
                  </a:moveTo>
                  <a:cubicBezTo>
                    <a:pt x="303347" y="1680"/>
                    <a:pt x="844550" y="0"/>
                    <a:pt x="1000125" y="105896"/>
                  </a:cubicBezTo>
                  <a:cubicBezTo>
                    <a:pt x="1155700" y="211792"/>
                    <a:pt x="1044575" y="491658"/>
                    <a:pt x="933450" y="753596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8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2607" y="4807440"/>
              <a:ext cx="4409753" cy="1416555"/>
            </a:xfrm>
            <a:prstGeom prst="rect">
              <a:avLst/>
            </a:prstGeom>
            <a:noFill/>
          </p:spPr>
        </p:pic>
        <p:pic>
          <p:nvPicPr>
            <p:cNvPr id="9" name="Picture 5" descr="C:\Users\blambeau\Documents\thesis\writing\src\4-inductive\images\algo-step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4615" y="2143143"/>
              <a:ext cx="4409753" cy="1203102"/>
            </a:xfrm>
            <a:prstGeom prst="rect">
              <a:avLst/>
            </a:prstGeom>
            <a:noFill/>
          </p:spPr>
        </p:pic>
        <p:sp>
          <p:nvSpPr>
            <p:cNvPr id="10" name="Forme libre 9"/>
            <p:cNvSpPr/>
            <p:nvPr/>
          </p:nvSpPr>
          <p:spPr>
            <a:xfrm>
              <a:off x="6804248" y="4005064"/>
              <a:ext cx="723653" cy="1259111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1" name="Picture 4" descr="C:\Users\blambeau\Documents\thesis\writing\src\4-inductive\images\algo-step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0479" y="692696"/>
              <a:ext cx="4409753" cy="1140035"/>
            </a:xfrm>
            <a:prstGeom prst="rect">
              <a:avLst/>
            </a:prstGeom>
            <a:noFill/>
          </p:spPr>
        </p:pic>
        <p:pic>
          <p:nvPicPr>
            <p:cNvPr id="13" name="Picture 2" descr="C:\Users\blambeau\Documents\thesis\writing\src\4-inductive\images\algo-step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50479" y="3437230"/>
              <a:ext cx="4409753" cy="1203102"/>
            </a:xfrm>
            <a:prstGeom prst="rect">
              <a:avLst/>
            </a:prstGeom>
            <a:noFill/>
          </p:spPr>
        </p:pic>
        <p:sp>
          <p:nvSpPr>
            <p:cNvPr id="15" name="ZoneTexte 14"/>
            <p:cNvSpPr txBox="1"/>
            <p:nvPr/>
          </p:nvSpPr>
          <p:spPr>
            <a:xfrm>
              <a:off x="2031524" y="2295388"/>
              <a:ext cx="1363061" cy="7808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2400" noProof="1" smtClean="0">
                  <a:latin typeface="Berlin Sans FB" pitchFamily="34" charset="0"/>
                  <a:cs typeface="Arial" pitchFamily="34" charset="0"/>
                </a:rPr>
                <a:t>2 </a:t>
              </a:r>
              <a:r>
                <a:rPr lang="fr-BE" sz="2400" noProof="1" smtClean="0">
                  <a:latin typeface="Berlin Sans FB" pitchFamily="34" charset="0"/>
                  <a:cs typeface="Arial" pitchFamily="34" charset="0"/>
                </a:rPr>
                <a:t>and 6</a:t>
              </a:r>
            </a:p>
            <a:p>
              <a:pPr algn="ctr"/>
              <a:r>
                <a:rPr lang="fr-BE" sz="2400" noProof="1" smtClean="0">
                  <a:latin typeface="Berlin Sans FB" pitchFamily="34" charset="0"/>
                  <a:cs typeface="Arial" pitchFamily="34" charset="0"/>
                </a:rPr>
                <a:t>(determ.)</a:t>
              </a:r>
              <a:endParaRPr lang="fr-BE" sz="2400" noProof="1"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6156176" y="1187227"/>
              <a:ext cx="962174" cy="771525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288374" y="817746"/>
              <a:ext cx="1639020" cy="4880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  <a:cs typeface="Arial" pitchFamily="34" charset="0"/>
                </a:rPr>
                <a:t>(q=3, q</a:t>
              </a:r>
              <a:r>
                <a:rPr lang="fr-BE" sz="2400" noProof="1" smtClean="0">
                  <a:latin typeface="Berlin Sans FB" pitchFamily="34" charset="0"/>
                  <a:cs typeface="Arial" pitchFamily="34" charset="0"/>
                </a:rPr>
                <a:t>’=</a:t>
              </a:r>
              <a:r>
                <a:rPr lang="fr-BE" sz="2400" noProof="1" smtClean="0">
                  <a:latin typeface="Berlin Sans FB" pitchFamily="34" charset="0"/>
                  <a:cs typeface="Arial" pitchFamily="34" charset="0"/>
                </a:rPr>
                <a:t>0)</a:t>
              </a:r>
              <a:endParaRPr lang="fr-BE" sz="2400" noProof="1">
                <a:latin typeface="Berlin Sans FB" pitchFamily="34" charset="0"/>
                <a:cs typeface="Arial" pitchFamily="34" charset="0"/>
              </a:endParaRPr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7596336" y="4869160"/>
            <a:ext cx="1289382" cy="738664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5 </a:t>
            </a:r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and </a:t>
            </a:r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9</a:t>
            </a:r>
            <a:endParaRPr lang="fr-BE" sz="2400" noProof="1" smtClean="0">
              <a:latin typeface="Berlin Sans FB" pitchFamily="34" charset="0"/>
              <a:cs typeface="Arial" pitchFamily="34" charset="0"/>
            </a:endParaRPr>
          </a:p>
          <a:p>
            <a:pPr algn="ctr"/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(determ.)</a:t>
            </a:r>
            <a:endParaRPr lang="fr-BE" sz="2400" noProof="1">
              <a:latin typeface="Berlin Sans FB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control through scenario queries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95536" y="4077072"/>
            <a:ext cx="4248472" cy="892696"/>
          </a:xfrm>
        </p:spPr>
        <p:txBody>
          <a:bodyPr/>
          <a:lstStyle/>
          <a:p>
            <a:r>
              <a:rPr lang="en-US" dirty="0" smtClean="0"/>
              <a:t>Prefix of q’, suffix of q</a:t>
            </a:r>
            <a:endParaRPr lang="en-US" dirty="0"/>
          </a:p>
        </p:txBody>
      </p:sp>
      <p:pic>
        <p:nvPicPr>
          <p:cNvPr id="4" name="Picture 4" descr="C:\Users\blambeau\Documents\thesis\writing\src\4-inductive\images\algo-step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16832"/>
            <a:ext cx="7783876" cy="2012332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3563888" y="1412776"/>
            <a:ext cx="6367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q=3</a:t>
            </a:r>
            <a:endParaRPr lang="fr-BE" sz="2400" noProof="1">
              <a:latin typeface="Berlin Sans FB" pitchFamily="34" charset="0"/>
              <a:cs typeface="Arial" pitchFamily="34" charset="0"/>
            </a:endParaRPr>
          </a:p>
        </p:txBody>
      </p:sp>
      <p:sp>
        <p:nvSpPr>
          <p:cNvPr id="9" name="Forme libre 8"/>
          <p:cNvSpPr/>
          <p:nvPr/>
        </p:nvSpPr>
        <p:spPr>
          <a:xfrm>
            <a:off x="1698460" y="1572599"/>
            <a:ext cx="1953491" cy="600364"/>
          </a:xfrm>
          <a:custGeom>
            <a:avLst/>
            <a:gdLst>
              <a:gd name="connsiteX0" fmla="*/ 1953491 w 1953491"/>
              <a:gd name="connsiteY0" fmla="*/ 323273 h 600364"/>
              <a:gd name="connsiteX1" fmla="*/ 595746 w 1953491"/>
              <a:gd name="connsiteY1" fmla="*/ 46182 h 600364"/>
              <a:gd name="connsiteX2" fmla="*/ 0 w 1953491"/>
              <a:gd name="connsiteY2" fmla="*/ 600364 h 60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3491" h="600364">
                <a:moveTo>
                  <a:pt x="1953491" y="323273"/>
                </a:moveTo>
                <a:cubicBezTo>
                  <a:pt x="1437409" y="161636"/>
                  <a:pt x="921328" y="0"/>
                  <a:pt x="595746" y="46182"/>
                </a:cubicBezTo>
                <a:cubicBezTo>
                  <a:pt x="270164" y="92364"/>
                  <a:pt x="135082" y="346364"/>
                  <a:pt x="0" y="600364"/>
                </a:cubicBezTo>
              </a:path>
            </a:pathLst>
          </a:custGeom>
          <a:ln w="34925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3080" y="1844824"/>
            <a:ext cx="740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q’=0</a:t>
            </a:r>
            <a:endParaRPr lang="en-US" sz="2400" dirty="0"/>
          </a:p>
        </p:txBody>
      </p:sp>
      <p:grpSp>
        <p:nvGrpSpPr>
          <p:cNvPr id="12" name="Groupe 11"/>
          <p:cNvGrpSpPr/>
          <p:nvPr/>
        </p:nvGrpSpPr>
        <p:grpSpPr>
          <a:xfrm>
            <a:off x="3995936" y="4725144"/>
            <a:ext cx="4934782" cy="1830781"/>
            <a:chOff x="2685269" y="4653136"/>
            <a:chExt cx="3746363" cy="1389883"/>
          </a:xfrm>
        </p:grpSpPr>
        <p:sp>
          <p:nvSpPr>
            <p:cNvPr id="15" name="Rectangle 14"/>
            <p:cNvSpPr/>
            <p:nvPr/>
          </p:nvSpPr>
          <p:spPr>
            <a:xfrm>
              <a:off x="2685269" y="4653136"/>
              <a:ext cx="96934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dirty="0" smtClean="0">
                  <a:latin typeface="Berlin Sans FB" pitchFamily="34" charset="0"/>
                </a:rPr>
                <a:t>Controller</a:t>
              </a:r>
              <a:endParaRPr lang="fr-BE" dirty="0">
                <a:latin typeface="Berlin Sans FB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04320" y="465313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dirty="0" err="1" smtClean="0">
                  <a:latin typeface="Berlin Sans FB" pitchFamily="34" charset="0"/>
                </a:rPr>
                <a:t>Actuator</a:t>
              </a:r>
              <a:r>
                <a:rPr lang="fr-BE" dirty="0" smtClean="0">
                  <a:latin typeface="Berlin Sans FB" pitchFamily="34" charset="0"/>
                </a:rPr>
                <a:t>/</a:t>
              </a:r>
              <a:r>
                <a:rPr lang="fr-BE" dirty="0" err="1" smtClean="0">
                  <a:latin typeface="Berlin Sans FB" pitchFamily="34" charset="0"/>
                </a:rPr>
                <a:t>Sensor</a:t>
              </a:r>
              <a:endParaRPr lang="fr-BE" dirty="0">
                <a:latin typeface="Berlin Sans FB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01072" y="465313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dirty="0" err="1" smtClean="0">
                  <a:latin typeface="Berlin Sans FB" pitchFamily="34" charset="0"/>
                </a:rPr>
                <a:t>Passenger</a:t>
              </a:r>
              <a:endParaRPr lang="fr-BE" dirty="0" smtClean="0">
                <a:latin typeface="Berlin Sans FB" pitchFamily="34" charset="0"/>
              </a:endParaRPr>
            </a:p>
          </p:txBody>
        </p:sp>
        <p:cxnSp>
          <p:nvCxnSpPr>
            <p:cNvPr id="18" name="Connecteur droit avec flèche 17"/>
            <p:cNvCxnSpPr>
              <a:stCxn id="15" idx="2"/>
            </p:cNvCxnSpPr>
            <p:nvPr/>
          </p:nvCxnSpPr>
          <p:spPr>
            <a:xfrm flipH="1">
              <a:off x="3169147" y="4977136"/>
              <a:ext cx="793" cy="106588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6" idx="2"/>
            </p:cNvCxnSpPr>
            <p:nvPr/>
          </p:nvCxnSpPr>
          <p:spPr>
            <a:xfrm rot="5400000">
              <a:off x="4114862" y="5509680"/>
              <a:ext cx="1065882" cy="7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7" idx="2"/>
            </p:cNvCxnSpPr>
            <p:nvPr/>
          </p:nvCxnSpPr>
          <p:spPr>
            <a:xfrm rot="5400000">
              <a:off x="5483014" y="5509681"/>
              <a:ext cx="1065882" cy="7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3169940" y="5180185"/>
              <a:ext cx="1471563" cy="158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 flipV="1">
              <a:off x="3169940" y="5839110"/>
              <a:ext cx="1476000" cy="86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3695919" y="5674553"/>
              <a:ext cx="464486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err="1" smtClean="0">
                  <a:latin typeface="Berlin Sans FB" pitchFamily="34" charset="0"/>
                </a:rPr>
                <a:t>start</a:t>
              </a:r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>
              <a:off x="3166095" y="5391985"/>
              <a:ext cx="1471563" cy="158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3710328" y="5226566"/>
              <a:ext cx="427977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smtClean="0">
                  <a:latin typeface="Berlin Sans FB" pitchFamily="34" charset="0"/>
                </a:rPr>
                <a:t>stop</a:t>
              </a:r>
              <a:endParaRPr lang="fr-BE" sz="2400" dirty="0">
                <a:latin typeface="Berlin Sans FB" pitchFamily="34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3695919" y="4993729"/>
              <a:ext cx="464486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err="1" smtClean="0">
                  <a:latin typeface="Berlin Sans FB" pitchFamily="34" charset="0"/>
                </a:rPr>
                <a:t>start</a:t>
              </a:r>
              <a:endParaRPr lang="fr-BE" sz="2400" dirty="0">
                <a:latin typeface="Berlin Sans FB" pitchFamily="34" charset="0"/>
              </a:endParaRPr>
            </a:p>
          </p:txBody>
        </p:sp>
      </p:grpSp>
      <p:cxnSp>
        <p:nvCxnSpPr>
          <p:cNvPr id="30" name="Connecteur droit avec flèche 29"/>
          <p:cNvCxnSpPr>
            <a:stCxn id="5" idx="3"/>
          </p:cNvCxnSpPr>
          <p:nvPr/>
        </p:nvCxnSpPr>
        <p:spPr>
          <a:xfrm>
            <a:off x="4200601" y="1643609"/>
            <a:ext cx="3580005" cy="0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10" idx="1"/>
          </p:cNvCxnSpPr>
          <p:nvPr/>
        </p:nvCxnSpPr>
        <p:spPr>
          <a:xfrm>
            <a:off x="323528" y="2060848"/>
            <a:ext cx="539552" cy="0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8100392" y="1412776"/>
            <a:ext cx="6399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erlin Sans FB" pitchFamily="34" charset="0"/>
              </a:rPr>
              <a:t>A</a:t>
            </a:r>
            <a:r>
              <a:rPr lang="en-US" sz="4400" baseline="-25000" dirty="0" smtClean="0">
                <a:latin typeface="Berlin Sans FB" pitchFamily="34" charset="0"/>
              </a:rPr>
              <a:t>i</a:t>
            </a:r>
            <a:endParaRPr lang="en-US" sz="4400" baseline="-25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3" descr="C:\Users\blambeau\Documents\thesis\writing\src\4-inductive\images\algo-step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400" y="1916830"/>
            <a:ext cx="7792403" cy="250317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control through scenario queries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95536" y="4077072"/>
            <a:ext cx="4248472" cy="1872208"/>
          </a:xfrm>
        </p:spPr>
        <p:txBody>
          <a:bodyPr>
            <a:normAutofit/>
          </a:bodyPr>
          <a:lstStyle/>
          <a:p>
            <a:r>
              <a:rPr lang="en-US" dirty="0" smtClean="0"/>
              <a:t>Question mark to show the prefix </a:t>
            </a:r>
            <a:br>
              <a:rPr lang="en-US" dirty="0" smtClean="0"/>
            </a:br>
            <a:r>
              <a:rPr lang="en-US" dirty="0" smtClean="0"/>
              <a:t>already accepted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563888" y="1412776"/>
            <a:ext cx="6367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q=3</a:t>
            </a:r>
            <a:endParaRPr lang="fr-BE" sz="2400" noProof="1">
              <a:latin typeface="Berlin Sans FB" pitchFamily="34" charset="0"/>
              <a:cs typeface="Arial" pitchFamily="34" charset="0"/>
            </a:endParaRPr>
          </a:p>
        </p:txBody>
      </p:sp>
      <p:sp>
        <p:nvSpPr>
          <p:cNvPr id="9" name="Forme libre 8"/>
          <p:cNvSpPr/>
          <p:nvPr/>
        </p:nvSpPr>
        <p:spPr>
          <a:xfrm>
            <a:off x="1698460" y="1572599"/>
            <a:ext cx="1953491" cy="600364"/>
          </a:xfrm>
          <a:custGeom>
            <a:avLst/>
            <a:gdLst>
              <a:gd name="connsiteX0" fmla="*/ 1953491 w 1953491"/>
              <a:gd name="connsiteY0" fmla="*/ 323273 h 600364"/>
              <a:gd name="connsiteX1" fmla="*/ 595746 w 1953491"/>
              <a:gd name="connsiteY1" fmla="*/ 46182 h 600364"/>
              <a:gd name="connsiteX2" fmla="*/ 0 w 1953491"/>
              <a:gd name="connsiteY2" fmla="*/ 600364 h 60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3491" h="600364">
                <a:moveTo>
                  <a:pt x="1953491" y="323273"/>
                </a:moveTo>
                <a:cubicBezTo>
                  <a:pt x="1437409" y="161636"/>
                  <a:pt x="921328" y="0"/>
                  <a:pt x="595746" y="46182"/>
                </a:cubicBezTo>
                <a:cubicBezTo>
                  <a:pt x="270164" y="92364"/>
                  <a:pt x="135082" y="346364"/>
                  <a:pt x="0" y="600364"/>
                </a:cubicBezTo>
              </a:path>
            </a:pathLst>
          </a:custGeom>
          <a:ln w="34925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3080" y="1844824"/>
            <a:ext cx="740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q’=0</a:t>
            </a:r>
            <a:endParaRPr lang="en-US" sz="2400" dirty="0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4283968" y="5301208"/>
            <a:ext cx="0" cy="504056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8100392" y="1412776"/>
            <a:ext cx="8980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erlin Sans FB" pitchFamily="34" charset="0"/>
              </a:rPr>
              <a:t>A</a:t>
            </a:r>
            <a:r>
              <a:rPr lang="en-US" sz="4400" baseline="-25000" dirty="0" smtClean="0">
                <a:latin typeface="Berlin Sans FB" pitchFamily="34" charset="0"/>
              </a:rPr>
              <a:t>i+1</a:t>
            </a:r>
            <a:endParaRPr lang="en-US" sz="4400" baseline="-25000" dirty="0">
              <a:latin typeface="Berlin Sans FB" pitchFamily="34" charset="0"/>
            </a:endParaRPr>
          </a:p>
        </p:txBody>
      </p:sp>
      <p:grpSp>
        <p:nvGrpSpPr>
          <p:cNvPr id="45" name="Groupe 11"/>
          <p:cNvGrpSpPr/>
          <p:nvPr/>
        </p:nvGrpSpPr>
        <p:grpSpPr>
          <a:xfrm>
            <a:off x="3995936" y="4725144"/>
            <a:ext cx="4934782" cy="1830781"/>
            <a:chOff x="2685269" y="4653136"/>
            <a:chExt cx="3746363" cy="1389883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2926358" y="5570556"/>
              <a:ext cx="3348000" cy="0"/>
            </a:xfrm>
            <a:prstGeom prst="line">
              <a:avLst/>
            </a:prstGeom>
            <a:ln w="31750"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685269" y="4653136"/>
              <a:ext cx="96934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dirty="0" smtClean="0">
                  <a:latin typeface="Berlin Sans FB" pitchFamily="34" charset="0"/>
                </a:rPr>
                <a:t>Controller</a:t>
              </a:r>
              <a:endParaRPr lang="fr-BE" dirty="0">
                <a:latin typeface="Berlin Sans FB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04320" y="465313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dirty="0" err="1" smtClean="0">
                  <a:latin typeface="Berlin Sans FB" pitchFamily="34" charset="0"/>
                </a:rPr>
                <a:t>Actuator</a:t>
              </a:r>
              <a:r>
                <a:rPr lang="fr-BE" dirty="0" smtClean="0">
                  <a:latin typeface="Berlin Sans FB" pitchFamily="34" charset="0"/>
                </a:rPr>
                <a:t>/</a:t>
              </a:r>
              <a:r>
                <a:rPr lang="fr-BE" dirty="0" err="1" smtClean="0">
                  <a:latin typeface="Berlin Sans FB" pitchFamily="34" charset="0"/>
                </a:rPr>
                <a:t>Sensor</a:t>
              </a:r>
              <a:endParaRPr lang="fr-BE" dirty="0">
                <a:latin typeface="Berlin Sans FB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601072" y="465313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dirty="0" err="1" smtClean="0">
                  <a:latin typeface="Berlin Sans FB" pitchFamily="34" charset="0"/>
                </a:rPr>
                <a:t>Passenger</a:t>
              </a:r>
              <a:endParaRPr lang="fr-BE" dirty="0" smtClean="0">
                <a:latin typeface="Berlin Sans FB" pitchFamily="34" charset="0"/>
              </a:endParaRPr>
            </a:p>
          </p:txBody>
        </p:sp>
        <p:cxnSp>
          <p:nvCxnSpPr>
            <p:cNvPr id="50" name="Connecteur droit avec flèche 49"/>
            <p:cNvCxnSpPr>
              <a:stCxn id="47" idx="2"/>
            </p:cNvCxnSpPr>
            <p:nvPr/>
          </p:nvCxnSpPr>
          <p:spPr>
            <a:xfrm flipH="1">
              <a:off x="3169147" y="4977136"/>
              <a:ext cx="793" cy="106588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>
              <a:stCxn id="48" idx="2"/>
            </p:cNvCxnSpPr>
            <p:nvPr/>
          </p:nvCxnSpPr>
          <p:spPr>
            <a:xfrm rot="5400000">
              <a:off x="4114862" y="5509680"/>
              <a:ext cx="1065882" cy="7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49" idx="2"/>
            </p:cNvCxnSpPr>
            <p:nvPr/>
          </p:nvCxnSpPr>
          <p:spPr>
            <a:xfrm rot="5400000">
              <a:off x="5483014" y="5509681"/>
              <a:ext cx="1065882" cy="7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/>
            <p:nvPr/>
          </p:nvCxnSpPr>
          <p:spPr>
            <a:xfrm>
              <a:off x="3169940" y="5180185"/>
              <a:ext cx="1471563" cy="158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 flipV="1">
              <a:off x="3169940" y="5839110"/>
              <a:ext cx="1476000" cy="86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3695919" y="5674553"/>
              <a:ext cx="464486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err="1" smtClean="0">
                  <a:latin typeface="Berlin Sans FB" pitchFamily="34" charset="0"/>
                </a:rPr>
                <a:t>start</a:t>
              </a:r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>
              <a:off x="3166095" y="5391985"/>
              <a:ext cx="1471563" cy="158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3710328" y="5226566"/>
              <a:ext cx="427977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smtClean="0">
                  <a:latin typeface="Berlin Sans FB" pitchFamily="34" charset="0"/>
                </a:rPr>
                <a:t>stop</a:t>
              </a:r>
              <a:endParaRPr lang="fr-BE" sz="2400" dirty="0">
                <a:latin typeface="Berlin Sans FB" pitchFamily="34" charset="0"/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4817269" y="5363803"/>
              <a:ext cx="195145" cy="42058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3600" dirty="0" smtClean="0">
                  <a:latin typeface="Berlin Sans FB" pitchFamily="34" charset="0"/>
                </a:rPr>
                <a:t>?</a:t>
              </a:r>
              <a:endParaRPr lang="fr-BE" sz="36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3695919" y="4993729"/>
              <a:ext cx="464486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err="1" smtClean="0">
                  <a:latin typeface="Berlin Sans FB" pitchFamily="34" charset="0"/>
                </a:rPr>
                <a:t>start</a:t>
              </a:r>
              <a:endParaRPr lang="fr-BE" sz="2400" dirty="0">
                <a:latin typeface="Berlin Sans FB" pitchFamily="34" charset="0"/>
              </a:endParaRPr>
            </a:p>
          </p:txBody>
        </p:sp>
      </p:grpSp>
      <p:cxnSp>
        <p:nvCxnSpPr>
          <p:cNvPr id="63" name="Connecteur droit avec flèche 62"/>
          <p:cNvCxnSpPr/>
          <p:nvPr/>
        </p:nvCxnSpPr>
        <p:spPr>
          <a:xfrm>
            <a:off x="4283968" y="6021288"/>
            <a:ext cx="0" cy="504056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1547664" y="3902613"/>
            <a:ext cx="2376264" cy="0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3995936" y="4149080"/>
            <a:ext cx="656456" cy="8384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Scenarios as Message </a:t>
            </a:r>
            <a:r>
              <a:rPr lang="fr-FR" sz="4000" dirty="0" err="1"/>
              <a:t>Sequence</a:t>
            </a:r>
            <a:r>
              <a:rPr lang="fr-FR" sz="4000" dirty="0"/>
              <a:t> </a:t>
            </a:r>
            <a:r>
              <a:rPr lang="fr-FR" sz="4000" dirty="0" err="1" smtClean="0"/>
              <a:t>Charts</a:t>
            </a:r>
            <a:endParaRPr lang="fr-FR" sz="4000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474840" cy="506916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dirty="0" smtClean="0"/>
              <a:t>Event </a:t>
            </a:r>
            <a:r>
              <a:rPr lang="fr-FR" dirty="0"/>
              <a:t>interactions </a:t>
            </a:r>
            <a:r>
              <a:rPr lang="fr-FR" dirty="0" err="1" smtClean="0"/>
              <a:t>between</a:t>
            </a:r>
            <a:r>
              <a:rPr lang="fr-FR" dirty="0" smtClean="0"/>
              <a:t> agent instances</a:t>
            </a:r>
          </a:p>
          <a:p>
            <a:pPr>
              <a:lnSpc>
                <a:spcPct val="90000"/>
              </a:lnSpc>
            </a:pPr>
            <a:r>
              <a:rPr lang="fr-FR" dirty="0" smtClean="0">
                <a:cs typeface="Times New Roman" pitchFamily="18" charset="0"/>
              </a:rPr>
              <a:t>Trace </a:t>
            </a:r>
            <a:r>
              <a:rPr lang="fr-FR" dirty="0" err="1" smtClean="0">
                <a:cs typeface="Times New Roman" pitchFamily="18" charset="0"/>
              </a:rPr>
              <a:t>semantics</a:t>
            </a:r>
            <a:endParaRPr lang="fr-FR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fr-FR" dirty="0" smtClean="0">
                <a:cs typeface="Times New Roman" pitchFamily="18" charset="0"/>
              </a:rPr>
              <a:t>Agent traces 	</a:t>
            </a:r>
            <a:r>
              <a:rPr lang="fr-FR" i="1" dirty="0" smtClean="0">
                <a:cs typeface="Times New Roman" pitchFamily="18" charset="0"/>
              </a:rPr>
              <a:t>L</a:t>
            </a:r>
            <a:r>
              <a:rPr lang="fr-FR" i="1" baseline="30000" dirty="0" smtClean="0">
                <a:cs typeface="Times New Roman" pitchFamily="18" charset="0"/>
              </a:rPr>
              <a:t>+</a:t>
            </a:r>
            <a:r>
              <a:rPr lang="fr-FR" i="1" baseline="-25000" dirty="0" smtClean="0">
                <a:cs typeface="Times New Roman" pitchFamily="18" charset="0"/>
              </a:rPr>
              <a:t>Ag</a:t>
            </a:r>
            <a:r>
              <a:rPr lang="fr-FR" i="1" dirty="0" smtClean="0">
                <a:cs typeface="Times New Roman" pitchFamily="18" charset="0"/>
              </a:rPr>
              <a:t>(</a:t>
            </a:r>
            <a:r>
              <a:rPr lang="fr-FR" i="1" dirty="0" smtClean="0">
                <a:solidFill>
                  <a:srgbClr val="009900"/>
                </a:solidFill>
                <a:cs typeface="Times New Roman" pitchFamily="18" charset="0"/>
              </a:rPr>
              <a:t>P</a:t>
            </a:r>
            <a:r>
              <a:rPr lang="fr-FR" i="1" dirty="0" smtClean="0">
                <a:cs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fr-FR" dirty="0" smtClean="0">
                <a:cs typeface="Times New Roman" pitchFamily="18" charset="0"/>
              </a:rPr>
              <a:t>System traces	</a:t>
            </a:r>
            <a:r>
              <a:rPr lang="fr-FR" i="1" dirty="0" smtClean="0">
                <a:cs typeface="Times New Roman" pitchFamily="18" charset="0"/>
              </a:rPr>
              <a:t>L</a:t>
            </a:r>
            <a:r>
              <a:rPr lang="fr-FR" i="1" baseline="30000" dirty="0" smtClean="0">
                <a:cs typeface="Times New Roman" pitchFamily="18" charset="0"/>
              </a:rPr>
              <a:t>+</a:t>
            </a:r>
            <a:r>
              <a:rPr lang="fr-FR" i="1" dirty="0" smtClean="0">
                <a:cs typeface="Times New Roman" pitchFamily="18" charset="0"/>
              </a:rPr>
              <a:t>(</a:t>
            </a:r>
            <a:r>
              <a:rPr lang="fr-FR" i="1" dirty="0" smtClean="0">
                <a:solidFill>
                  <a:srgbClr val="009900"/>
                </a:solidFill>
                <a:cs typeface="Times New Roman" pitchFamily="18" charset="0"/>
              </a:rPr>
              <a:t>P</a:t>
            </a:r>
            <a:r>
              <a:rPr lang="fr-FR" i="1" dirty="0" smtClean="0">
                <a:cs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fr-FR" dirty="0" smtClean="0">
                <a:cs typeface="Times New Roman" pitchFamily="18" charset="0"/>
              </a:rPr>
              <a:t>Up to a </a:t>
            </a:r>
            <a:r>
              <a:rPr lang="fr-FR" dirty="0" err="1" smtClean="0">
                <a:cs typeface="Times New Roman" pitchFamily="18" charset="0"/>
              </a:rPr>
              <a:t>choice</a:t>
            </a:r>
            <a:r>
              <a:rPr lang="fr-FR" dirty="0" smtClean="0">
                <a:cs typeface="Times New Roman" pitchFamily="18" charset="0"/>
              </a:rPr>
              <a:t>: partial or total </a:t>
            </a:r>
            <a:r>
              <a:rPr lang="fr-FR" dirty="0" err="1" smtClean="0">
                <a:cs typeface="Times New Roman" pitchFamily="18" charset="0"/>
              </a:rPr>
              <a:t>order</a:t>
            </a:r>
            <a:r>
              <a:rPr lang="fr-FR" dirty="0" smtClean="0">
                <a:cs typeface="Times New Roman" pitchFamily="18" charset="0"/>
              </a:rPr>
              <a:t> </a:t>
            </a:r>
            <a:r>
              <a:rPr lang="fr-FR" dirty="0" err="1" smtClean="0">
                <a:cs typeface="Times New Roman" pitchFamily="18" charset="0"/>
              </a:rPr>
              <a:t>among</a:t>
            </a:r>
            <a:r>
              <a:rPr lang="fr-FR" dirty="0" smtClean="0">
                <a:cs typeface="Times New Roman" pitchFamily="18" charset="0"/>
              </a:rPr>
              <a:t> </a:t>
            </a:r>
            <a:r>
              <a:rPr lang="fr-FR" dirty="0" err="1" smtClean="0">
                <a:cs typeface="Times New Roman" pitchFamily="18" charset="0"/>
              </a:rPr>
              <a:t>events</a:t>
            </a:r>
            <a:r>
              <a:rPr lang="fr-FR" dirty="0" smtClean="0">
                <a:cs typeface="Times New Roman" pitchFamily="18" charset="0"/>
              </a:rPr>
              <a:t> ?</a:t>
            </a:r>
          </a:p>
          <a:p>
            <a:pPr>
              <a:lnSpc>
                <a:spcPct val="90000"/>
              </a:lnSpc>
            </a:pPr>
            <a:r>
              <a:rPr lang="fr-FR" dirty="0" err="1" smtClean="0">
                <a:cs typeface="Times New Roman" pitchFamily="18" charset="0"/>
              </a:rPr>
              <a:t>Negative</a:t>
            </a:r>
            <a:r>
              <a:rPr lang="fr-FR" dirty="0" smtClean="0">
                <a:cs typeface="Times New Roman" pitchFamily="18" charset="0"/>
              </a:rPr>
              <a:t> MSC</a:t>
            </a:r>
          </a:p>
          <a:p>
            <a:pPr lvl="1">
              <a:lnSpc>
                <a:spcPct val="90000"/>
              </a:lnSpc>
            </a:pPr>
            <a:r>
              <a:rPr lang="fr-FR" dirty="0" smtClean="0">
                <a:cs typeface="Times New Roman" pitchFamily="18" charset="0"/>
              </a:rPr>
              <a:t>Positive MSC + </a:t>
            </a:r>
            <a:r>
              <a:rPr lang="fr-BE" dirty="0" err="1" smtClean="0"/>
              <a:t>prohibited</a:t>
            </a:r>
            <a:r>
              <a:rPr lang="fr-BE" dirty="0" smtClean="0"/>
              <a:t> </a:t>
            </a:r>
            <a:r>
              <a:rPr lang="fr-FR" dirty="0" err="1" smtClean="0">
                <a:cs typeface="Times New Roman" pitchFamily="18" charset="0"/>
              </a:rPr>
              <a:t>event</a:t>
            </a:r>
            <a:endParaRPr lang="fr-FR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fr-FR" dirty="0" smtClean="0">
                <a:cs typeface="Times New Roman" pitchFamily="18" charset="0"/>
              </a:rPr>
              <a:t>Positive and </a:t>
            </a:r>
            <a:r>
              <a:rPr lang="fr-FR" dirty="0" err="1" smtClean="0">
                <a:cs typeface="Times New Roman" pitchFamily="18" charset="0"/>
              </a:rPr>
              <a:t>negative</a:t>
            </a:r>
            <a:r>
              <a:rPr lang="fr-FR" dirty="0" smtClean="0">
                <a:cs typeface="Times New Roman" pitchFamily="18" charset="0"/>
              </a:rPr>
              <a:t> traces</a:t>
            </a:r>
          </a:p>
          <a:p>
            <a:pPr lvl="2">
              <a:lnSpc>
                <a:spcPct val="90000"/>
              </a:lnSpc>
            </a:pPr>
            <a:r>
              <a:rPr lang="fr-FR" i="1" dirty="0" smtClean="0">
                <a:cs typeface="Times New Roman" pitchFamily="18" charset="0"/>
              </a:rPr>
              <a:t>L</a:t>
            </a:r>
            <a:r>
              <a:rPr lang="fr-FR" i="1" baseline="30000" dirty="0" smtClean="0">
                <a:cs typeface="Times New Roman" pitchFamily="18" charset="0"/>
              </a:rPr>
              <a:t>+</a:t>
            </a:r>
            <a:r>
              <a:rPr lang="fr-FR" i="1" baseline="-25000" dirty="0" smtClean="0">
                <a:cs typeface="Times New Roman" pitchFamily="18" charset="0"/>
              </a:rPr>
              <a:t>Ag</a:t>
            </a:r>
            <a:r>
              <a:rPr lang="fr-FR" i="1" dirty="0" smtClean="0">
                <a:cs typeface="Times New Roman" pitchFamily="18" charset="0"/>
              </a:rPr>
              <a:t>(</a:t>
            </a:r>
            <a:r>
              <a:rPr lang="fr-FR" i="1" dirty="0" smtClean="0">
                <a:solidFill>
                  <a:srgbClr val="009900"/>
                </a:solidFill>
                <a:cs typeface="Times New Roman" pitchFamily="18" charset="0"/>
              </a:rPr>
              <a:t>N</a:t>
            </a:r>
            <a:r>
              <a:rPr lang="fr-FR" i="1" dirty="0" smtClean="0">
                <a:cs typeface="Times New Roman" pitchFamily="18" charset="0"/>
              </a:rPr>
              <a:t>)</a:t>
            </a:r>
            <a:r>
              <a:rPr lang="fr-FR" dirty="0" smtClean="0">
                <a:cs typeface="Times New Roman" pitchFamily="18" charset="0"/>
              </a:rPr>
              <a:t>, </a:t>
            </a:r>
            <a:r>
              <a:rPr lang="fr-FR" i="1" dirty="0" smtClean="0">
                <a:cs typeface="Times New Roman" pitchFamily="18" charset="0"/>
              </a:rPr>
              <a:t>L</a:t>
            </a:r>
            <a:r>
              <a:rPr lang="fr-FR" i="1" baseline="30000" dirty="0" smtClean="0">
                <a:cs typeface="Times New Roman" pitchFamily="18" charset="0"/>
              </a:rPr>
              <a:t>+</a:t>
            </a:r>
            <a:r>
              <a:rPr lang="fr-FR" i="1" dirty="0" smtClean="0">
                <a:cs typeface="Times New Roman" pitchFamily="18" charset="0"/>
              </a:rPr>
              <a:t>(</a:t>
            </a:r>
            <a:r>
              <a:rPr lang="fr-FR" i="1" dirty="0" smtClean="0">
                <a:solidFill>
                  <a:srgbClr val="009900"/>
                </a:solidFill>
                <a:cs typeface="Times New Roman" pitchFamily="18" charset="0"/>
              </a:rPr>
              <a:t>N</a:t>
            </a:r>
            <a:r>
              <a:rPr lang="fr-FR" i="1" dirty="0" smtClean="0">
                <a:cs typeface="Times New Roman" pitchFamily="18" charset="0"/>
              </a:rPr>
              <a:t>)</a:t>
            </a:r>
            <a:r>
              <a:rPr lang="fr-FR" dirty="0" smtClean="0">
                <a:cs typeface="Times New Roman" pitchFamily="18" charset="0"/>
              </a:rPr>
              <a:t> and </a:t>
            </a:r>
            <a:r>
              <a:rPr lang="fr-FR" i="1" dirty="0" smtClean="0">
                <a:cs typeface="Times New Roman" pitchFamily="18" charset="0"/>
              </a:rPr>
              <a:t>L</a:t>
            </a:r>
            <a:r>
              <a:rPr lang="fr-FR" i="1" baseline="30000" dirty="0" smtClean="0">
                <a:cs typeface="Times New Roman" pitchFamily="18" charset="0"/>
              </a:rPr>
              <a:t>-</a:t>
            </a:r>
            <a:r>
              <a:rPr lang="fr-FR" i="1" dirty="0" smtClean="0">
                <a:cs typeface="Times New Roman" pitchFamily="18" charset="0"/>
              </a:rPr>
              <a:t>(</a:t>
            </a:r>
            <a:r>
              <a:rPr lang="fr-FR" i="1" dirty="0" smtClean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fr-FR" i="1" dirty="0" smtClean="0">
                <a:cs typeface="Times New Roman" pitchFamily="18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fr-FR" dirty="0" err="1" smtClean="0">
                <a:cs typeface="Times New Roman" pitchFamily="18" charset="0"/>
              </a:rPr>
              <a:t>Negative</a:t>
            </a:r>
            <a:r>
              <a:rPr lang="fr-FR" dirty="0" smtClean="0">
                <a:cs typeface="Times New Roman" pitchFamily="18" charset="0"/>
              </a:rPr>
              <a:t> </a:t>
            </a:r>
            <a:r>
              <a:rPr lang="fr-FR" i="1" dirty="0" smtClean="0">
                <a:cs typeface="Times New Roman" pitchFamily="18" charset="0"/>
              </a:rPr>
              <a:t>system</a:t>
            </a:r>
            <a:r>
              <a:rPr lang="fr-FR" dirty="0" smtClean="0">
                <a:cs typeface="Times New Roman" pitchFamily="18" charset="0"/>
              </a:rPr>
              <a:t>  traces </a:t>
            </a:r>
            <a:r>
              <a:rPr lang="fr-FR" dirty="0" err="1" smtClean="0">
                <a:cs typeface="Times New Roman" pitchFamily="18" charset="0"/>
              </a:rPr>
              <a:t>only</a:t>
            </a:r>
            <a:endParaRPr lang="fr-FR" dirty="0" smtClean="0">
              <a:cs typeface="Times New Roman" pitchFamily="18" charset="0"/>
            </a:endParaRPr>
          </a:p>
        </p:txBody>
      </p:sp>
      <p:grpSp>
        <p:nvGrpSpPr>
          <p:cNvPr id="2" name="Groupe 9"/>
          <p:cNvGrpSpPr/>
          <p:nvPr/>
        </p:nvGrpSpPr>
        <p:grpSpPr>
          <a:xfrm>
            <a:off x="5148064" y="2128864"/>
            <a:ext cx="3672408" cy="1516160"/>
            <a:chOff x="4860032" y="1844824"/>
            <a:chExt cx="3672408" cy="1516160"/>
          </a:xfrm>
        </p:grpSpPr>
        <p:sp>
          <p:nvSpPr>
            <p:cNvPr id="11" name="Rectangle 10"/>
            <p:cNvSpPr/>
            <p:nvPr/>
          </p:nvSpPr>
          <p:spPr>
            <a:xfrm>
              <a:off x="4860032" y="1844824"/>
              <a:ext cx="1043452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1400" dirty="0" smtClean="0"/>
                <a:t>Controller</a:t>
              </a:r>
              <a:endParaRPr lang="fr-BE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03684" y="1844824"/>
              <a:ext cx="828756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fr-BE" sz="1400" smtClean="0"/>
                <a:t>Passenger</a:t>
              </a:r>
              <a:endParaRPr lang="fr-BE" sz="1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47500" y="1844824"/>
              <a:ext cx="1573916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fr-BE" sz="1400" dirty="0" err="1" smtClean="0"/>
                <a:t>Actuators</a:t>
              </a:r>
              <a:r>
                <a:rPr lang="fr-BE" sz="1400" dirty="0" smtClean="0"/>
                <a:t> &amp; </a:t>
              </a:r>
              <a:r>
                <a:rPr lang="fr-BE" sz="1400" dirty="0" err="1" smtClean="0"/>
                <a:t>Sensors</a:t>
              </a:r>
              <a:endParaRPr lang="fr-BE" sz="1400" dirty="0"/>
            </a:p>
          </p:txBody>
        </p:sp>
        <p:cxnSp>
          <p:nvCxnSpPr>
            <p:cNvPr id="14" name="Connecteur droit 13"/>
            <p:cNvCxnSpPr/>
            <p:nvPr/>
          </p:nvCxnSpPr>
          <p:spPr>
            <a:xfrm rot="5400000">
              <a:off x="4805758" y="2784984"/>
              <a:ext cx="115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rot="5400000">
              <a:off x="6258458" y="2784984"/>
              <a:ext cx="115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5400000">
              <a:off x="7542062" y="2784984"/>
              <a:ext cx="115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5389762" y="2468509"/>
              <a:ext cx="14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5934178" y="2348880"/>
              <a:ext cx="37246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200" smtClean="0"/>
                <a:t>start</a:t>
              </a:r>
              <a:endParaRPr lang="fr-BE" sz="1200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rot="10800000">
              <a:off x="6834754" y="2610919"/>
              <a:ext cx="1300979" cy="48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7092280" y="2496880"/>
              <a:ext cx="78924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200" smtClean="0"/>
                <a:t>a. pressed</a:t>
              </a:r>
              <a:endParaRPr lang="fr-BE" sz="1200"/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5389762" y="2984298"/>
              <a:ext cx="14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5839600" y="2864669"/>
              <a:ext cx="53436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200" smtClean="0"/>
                <a:t>e. stop</a:t>
              </a:r>
              <a:endParaRPr lang="fr-BE" sz="1200"/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>
              <a:off x="5389762" y="3223931"/>
              <a:ext cx="14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5809945" y="3104302"/>
              <a:ext cx="58406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200" smtClean="0"/>
                <a:t>e. open</a:t>
              </a:r>
              <a:endParaRPr lang="fr-BE" sz="1200"/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 rot="10800000">
              <a:off x="5364088" y="2786293"/>
              <a:ext cx="1444996" cy="4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5641757" y="2672254"/>
              <a:ext cx="101847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200" smtClean="0"/>
                <a:t>a. propagated</a:t>
              </a:r>
              <a:endParaRPr lang="fr-BE" sz="1200"/>
            </a:p>
          </p:txBody>
        </p:sp>
      </p:grpSp>
      <p:sp>
        <p:nvSpPr>
          <p:cNvPr id="59" name="ZoneTexte 58"/>
          <p:cNvSpPr txBox="1"/>
          <p:nvPr/>
        </p:nvSpPr>
        <p:spPr>
          <a:xfrm>
            <a:off x="5148064" y="1696816"/>
            <a:ext cx="16799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BE" b="1" dirty="0" smtClean="0">
                <a:solidFill>
                  <a:srgbClr val="009900"/>
                </a:solidFill>
              </a:rPr>
              <a:t>Positive MSC </a:t>
            </a:r>
            <a:r>
              <a:rPr lang="fr-BE" b="1" i="1" dirty="0" smtClean="0">
                <a:solidFill>
                  <a:srgbClr val="009900"/>
                </a:solidFill>
              </a:rPr>
              <a:t>P</a:t>
            </a:r>
            <a:endParaRPr lang="fr-BE" b="1" i="1" dirty="0">
              <a:solidFill>
                <a:srgbClr val="009900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5148064" y="4325096"/>
            <a:ext cx="17697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BE" b="1" dirty="0" err="1" smtClean="0">
                <a:solidFill>
                  <a:srgbClr val="FF0000"/>
                </a:solidFill>
              </a:rPr>
              <a:t>Negative</a:t>
            </a:r>
            <a:r>
              <a:rPr lang="fr-BE" b="1" dirty="0" smtClean="0">
                <a:solidFill>
                  <a:srgbClr val="FF0000"/>
                </a:solidFill>
              </a:rPr>
              <a:t> MSC </a:t>
            </a:r>
            <a:r>
              <a:rPr lang="fr-BE" b="1" i="1" dirty="0" smtClean="0">
                <a:solidFill>
                  <a:srgbClr val="FF0000"/>
                </a:solidFill>
              </a:rPr>
              <a:t>N</a:t>
            </a:r>
            <a:endParaRPr lang="fr-BE" b="1" i="1" dirty="0">
              <a:solidFill>
                <a:srgbClr val="FF0000"/>
              </a:solidFill>
            </a:endParaRPr>
          </a:p>
        </p:txBody>
      </p:sp>
      <p:grpSp>
        <p:nvGrpSpPr>
          <p:cNvPr id="94" name="Groupe 93"/>
          <p:cNvGrpSpPr/>
          <p:nvPr/>
        </p:nvGrpSpPr>
        <p:grpSpPr>
          <a:xfrm>
            <a:off x="5148064" y="4757144"/>
            <a:ext cx="3672408" cy="1408160"/>
            <a:chOff x="5004048" y="4937176"/>
            <a:chExt cx="3672408" cy="1408160"/>
          </a:xfrm>
        </p:grpSpPr>
        <p:grpSp>
          <p:nvGrpSpPr>
            <p:cNvPr id="75" name="Groupe 9"/>
            <p:cNvGrpSpPr/>
            <p:nvPr/>
          </p:nvGrpSpPr>
          <p:grpSpPr>
            <a:xfrm>
              <a:off x="5004048" y="4937176"/>
              <a:ext cx="3672408" cy="1408160"/>
              <a:chOff x="4860032" y="1844824"/>
              <a:chExt cx="3672408" cy="140816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4860032" y="1844824"/>
                <a:ext cx="1043452" cy="3571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1400" dirty="0" smtClean="0"/>
                  <a:t>Controller</a:t>
                </a:r>
                <a:endParaRPr lang="fr-BE" sz="14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703684" y="1844824"/>
                <a:ext cx="828756" cy="3571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fr-BE" sz="1400" smtClean="0"/>
                  <a:t>Passenger</a:t>
                </a:r>
                <a:endParaRPr lang="fr-BE" sz="140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047500" y="1844824"/>
                <a:ext cx="1573916" cy="3571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fr-BE" sz="1400" dirty="0" err="1" smtClean="0"/>
                  <a:t>Actuators</a:t>
                </a:r>
                <a:r>
                  <a:rPr lang="fr-BE" sz="1400" dirty="0" smtClean="0"/>
                  <a:t> &amp; </a:t>
                </a:r>
                <a:r>
                  <a:rPr lang="fr-BE" sz="1400" dirty="0" err="1" smtClean="0"/>
                  <a:t>Sensors</a:t>
                </a:r>
                <a:endParaRPr lang="fr-BE" sz="1400" dirty="0"/>
              </a:p>
            </p:txBody>
          </p:sp>
          <p:cxnSp>
            <p:nvCxnSpPr>
              <p:cNvPr id="79" name="Connecteur droit 78"/>
              <p:cNvCxnSpPr/>
              <p:nvPr/>
            </p:nvCxnSpPr>
            <p:spPr>
              <a:xfrm rot="5400000">
                <a:off x="4859758" y="2730984"/>
                <a:ext cx="1044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rot="5400000">
                <a:off x="6312458" y="2730984"/>
                <a:ext cx="1044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rot="5400000">
                <a:off x="7596062" y="2730984"/>
                <a:ext cx="1044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avec flèche 81"/>
              <p:cNvCxnSpPr/>
              <p:nvPr/>
            </p:nvCxnSpPr>
            <p:spPr>
              <a:xfrm>
                <a:off x="5389762" y="2468509"/>
                <a:ext cx="144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ZoneTexte 82"/>
              <p:cNvSpPr txBox="1"/>
              <p:nvPr/>
            </p:nvSpPr>
            <p:spPr>
              <a:xfrm>
                <a:off x="5934178" y="2348880"/>
                <a:ext cx="37246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1200" smtClean="0"/>
                  <a:t>start</a:t>
                </a:r>
                <a:endParaRPr lang="fr-BE" sz="1200"/>
              </a:p>
            </p:txBody>
          </p:sp>
          <p:cxnSp>
            <p:nvCxnSpPr>
              <p:cNvPr id="88" name="Connecteur droit avec flèche 87"/>
              <p:cNvCxnSpPr/>
              <p:nvPr/>
            </p:nvCxnSpPr>
            <p:spPr>
              <a:xfrm>
                <a:off x="5389762" y="3003923"/>
                <a:ext cx="144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5940152" y="2884294"/>
                <a:ext cx="41254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1200" dirty="0" smtClean="0"/>
                  <a:t>open</a:t>
                </a:r>
                <a:endParaRPr lang="fr-BE" sz="1200" dirty="0"/>
              </a:p>
            </p:txBody>
          </p:sp>
        </p:grpSp>
        <p:cxnSp>
          <p:nvCxnSpPr>
            <p:cNvPr id="92" name="Connecteur droit 91"/>
            <p:cNvCxnSpPr/>
            <p:nvPr/>
          </p:nvCxnSpPr>
          <p:spPr>
            <a:xfrm>
              <a:off x="5292080" y="5816770"/>
              <a:ext cx="32403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ZoneTexte 92"/>
            <p:cNvSpPr txBox="1"/>
            <p:nvPr/>
          </p:nvSpPr>
          <p:spPr>
            <a:xfrm>
              <a:off x="7321768" y="5441232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3600" dirty="0" smtClean="0">
                  <a:solidFill>
                    <a:srgbClr val="FF0000"/>
                  </a:solidFill>
                </a:rPr>
                <a:t>x</a:t>
              </a:r>
              <a:endParaRPr lang="fr-BE" sz="36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High-</a:t>
            </a:r>
            <a:r>
              <a:rPr lang="fr-BE" dirty="0" err="1" smtClean="0"/>
              <a:t>level</a:t>
            </a:r>
            <a:r>
              <a:rPr lang="fr-BE" dirty="0" smtClean="0"/>
              <a:t> MSC</a:t>
            </a:r>
            <a:endParaRPr lang="fr-BE" dirty="0"/>
          </a:p>
        </p:txBody>
      </p:sp>
      <p:sp>
        <p:nvSpPr>
          <p:cNvPr id="88" name="Espace réservé du contenu 8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997152"/>
          </a:xfrm>
        </p:spPr>
        <p:txBody>
          <a:bodyPr>
            <a:normAutofit/>
          </a:bodyPr>
          <a:lstStyle/>
          <a:p>
            <a:r>
              <a:rPr lang="fr-BE" dirty="0" err="1" smtClean="0"/>
              <a:t>Directed</a:t>
            </a:r>
            <a:r>
              <a:rPr lang="fr-BE" dirty="0" smtClean="0"/>
              <a:t> graph </a:t>
            </a:r>
            <a:r>
              <a:rPr lang="fr-BE" dirty="0" err="1" smtClean="0"/>
              <a:t>where</a:t>
            </a:r>
            <a:r>
              <a:rPr lang="fr-BE" dirty="0" smtClean="0"/>
              <a:t> </a:t>
            </a:r>
            <a:r>
              <a:rPr lang="fr-BE" dirty="0" err="1" smtClean="0"/>
              <a:t>nodes</a:t>
            </a:r>
            <a:r>
              <a:rPr lang="fr-BE" dirty="0" smtClean="0"/>
              <a:t> are </a:t>
            </a:r>
            <a:r>
              <a:rPr lang="fr-BE" dirty="0" err="1" smtClean="0"/>
              <a:t>MSCs</a:t>
            </a:r>
            <a:endParaRPr lang="fr-BE" dirty="0" smtClean="0"/>
          </a:p>
          <a:p>
            <a:pPr lvl="1"/>
            <a:r>
              <a:rPr lang="fr-BE" dirty="0" err="1" smtClean="0"/>
              <a:t>Structured</a:t>
            </a:r>
            <a:r>
              <a:rPr lang="fr-BE" dirty="0" smtClean="0"/>
              <a:t> </a:t>
            </a:r>
            <a:r>
              <a:rPr lang="fr-BE" dirty="0" err="1" smtClean="0"/>
              <a:t>form</a:t>
            </a:r>
            <a:r>
              <a:rPr lang="fr-BE" dirty="0" smtClean="0"/>
              <a:t> of scenarios </a:t>
            </a:r>
            <a:r>
              <a:rPr lang="fr-BE" dirty="0" err="1" smtClean="0"/>
              <a:t>allowing</a:t>
            </a:r>
            <a:r>
              <a:rPr lang="fr-BE" dirty="0" smtClean="0"/>
              <a:t> </a:t>
            </a:r>
            <a:r>
              <a:rPr lang="fr-BE" dirty="0" err="1" smtClean="0"/>
              <a:t>reuse</a:t>
            </a:r>
            <a:r>
              <a:rPr lang="fr-BE" dirty="0" smtClean="0"/>
              <a:t>, </a:t>
            </a:r>
            <a:r>
              <a:rPr lang="fr-BE" dirty="0" err="1" smtClean="0"/>
              <a:t>sequencing</a:t>
            </a:r>
            <a:r>
              <a:rPr lang="fr-BE" dirty="0" smtClean="0"/>
              <a:t> and </a:t>
            </a:r>
            <a:r>
              <a:rPr lang="fr-BE" dirty="0" err="1" smtClean="0"/>
              <a:t>loops</a:t>
            </a:r>
            <a:endParaRPr lang="fr-BE" dirty="0" smtClean="0"/>
          </a:p>
          <a:p>
            <a:r>
              <a:rPr lang="fr-BE" dirty="0" smtClean="0"/>
              <a:t>Trace </a:t>
            </a:r>
            <a:r>
              <a:rPr lang="fr-BE" dirty="0" err="1" smtClean="0"/>
              <a:t>semantics</a:t>
            </a:r>
            <a:endParaRPr lang="fr-BE" dirty="0" smtClean="0"/>
          </a:p>
          <a:p>
            <a:pPr lvl="1"/>
            <a:r>
              <a:rPr lang="fr-BE" dirty="0" smtClean="0"/>
              <a:t>Agent traces	</a:t>
            </a:r>
            <a:r>
              <a:rPr lang="fr-BE" i="1" dirty="0" smtClean="0"/>
              <a:t>L</a:t>
            </a:r>
            <a:r>
              <a:rPr lang="fr-BE" i="1" baseline="30000" dirty="0" smtClean="0"/>
              <a:t>+</a:t>
            </a:r>
            <a:r>
              <a:rPr lang="fr-BE" i="1" baseline="-25000" dirty="0" smtClean="0"/>
              <a:t>Ag</a:t>
            </a:r>
            <a:r>
              <a:rPr lang="fr-BE" i="1" dirty="0" smtClean="0"/>
              <a:t>(</a:t>
            </a:r>
            <a:r>
              <a:rPr lang="fr-BE" i="1" dirty="0" smtClean="0">
                <a:solidFill>
                  <a:srgbClr val="009900"/>
                </a:solidFill>
              </a:rPr>
              <a:t>H</a:t>
            </a:r>
            <a:r>
              <a:rPr lang="fr-BE" i="1" dirty="0" smtClean="0"/>
              <a:t>)</a:t>
            </a:r>
          </a:p>
          <a:p>
            <a:pPr lvl="1"/>
            <a:r>
              <a:rPr lang="fr-BE" dirty="0" smtClean="0"/>
              <a:t>System traces	</a:t>
            </a:r>
            <a:r>
              <a:rPr lang="fr-BE" i="1" dirty="0" smtClean="0"/>
              <a:t>L</a:t>
            </a:r>
            <a:r>
              <a:rPr lang="fr-BE" i="1" baseline="30000" dirty="0" smtClean="0"/>
              <a:t>+</a:t>
            </a:r>
            <a:r>
              <a:rPr lang="fr-BE" i="1" dirty="0" smtClean="0"/>
              <a:t>(</a:t>
            </a:r>
            <a:r>
              <a:rPr lang="fr-BE" i="1" dirty="0" smtClean="0">
                <a:solidFill>
                  <a:srgbClr val="009900"/>
                </a:solidFill>
              </a:rPr>
              <a:t>H</a:t>
            </a:r>
            <a:r>
              <a:rPr lang="fr-BE" i="1" dirty="0" smtClean="0"/>
              <a:t>)</a:t>
            </a:r>
          </a:p>
          <a:p>
            <a:pPr lvl="1"/>
            <a:r>
              <a:rPr lang="fr-BE" dirty="0" smtClean="0"/>
              <a:t>Up to a </a:t>
            </a:r>
            <a:r>
              <a:rPr lang="fr-BE" dirty="0" err="1" smtClean="0"/>
              <a:t>choice</a:t>
            </a:r>
            <a:endParaRPr lang="fr-BE" dirty="0" smtClean="0"/>
          </a:p>
          <a:p>
            <a:pPr lvl="2"/>
            <a:r>
              <a:rPr lang="fr-BE" dirty="0" err="1" smtClean="0"/>
              <a:t>Ordering</a:t>
            </a:r>
            <a:r>
              <a:rPr lang="fr-BE" dirty="0" smtClean="0"/>
              <a:t> of MSC </a:t>
            </a:r>
            <a:r>
              <a:rPr lang="fr-BE" dirty="0" err="1" smtClean="0"/>
              <a:t>events</a:t>
            </a:r>
            <a:endParaRPr lang="fr-BE" dirty="0" smtClean="0"/>
          </a:p>
          <a:p>
            <a:pPr lvl="2"/>
            <a:r>
              <a:rPr lang="fr-BE" dirty="0" err="1" smtClean="0"/>
              <a:t>Synchronization</a:t>
            </a:r>
            <a:r>
              <a:rPr lang="fr-BE" dirty="0" smtClean="0"/>
              <a:t> of </a:t>
            </a:r>
            <a:r>
              <a:rPr lang="fr-BE" dirty="0" err="1" smtClean="0"/>
              <a:t>nodes</a:t>
            </a:r>
            <a:endParaRPr lang="fr-BE" dirty="0"/>
          </a:p>
        </p:txBody>
      </p:sp>
      <p:grpSp>
        <p:nvGrpSpPr>
          <p:cNvPr id="87" name="Groupe 86"/>
          <p:cNvGrpSpPr/>
          <p:nvPr/>
        </p:nvGrpSpPr>
        <p:grpSpPr>
          <a:xfrm>
            <a:off x="5201022" y="1844824"/>
            <a:ext cx="3403426" cy="4464496"/>
            <a:chOff x="4932040" y="1412776"/>
            <a:chExt cx="3403426" cy="4464496"/>
          </a:xfrm>
        </p:grpSpPr>
        <p:grpSp>
          <p:nvGrpSpPr>
            <p:cNvPr id="11" name="Groupe 294"/>
            <p:cNvGrpSpPr/>
            <p:nvPr/>
          </p:nvGrpSpPr>
          <p:grpSpPr>
            <a:xfrm>
              <a:off x="4932040" y="1412776"/>
              <a:ext cx="3168352" cy="2708878"/>
              <a:chOff x="3059832" y="254298"/>
              <a:chExt cx="2449860" cy="2094582"/>
            </a:xfrm>
          </p:grpSpPr>
          <p:sp>
            <p:nvSpPr>
              <p:cNvPr id="57" name="Rectangle à coins arrondis 56"/>
              <p:cNvSpPr/>
              <p:nvPr/>
            </p:nvSpPr>
            <p:spPr>
              <a:xfrm>
                <a:off x="4427984" y="548680"/>
                <a:ext cx="1080120" cy="3600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600" smtClean="0"/>
                  <a:t>Starting train</a:t>
                </a:r>
                <a:endParaRPr lang="fr-BE" sz="1600"/>
              </a:p>
            </p:txBody>
          </p:sp>
          <p:sp>
            <p:nvSpPr>
              <p:cNvPr id="58" name="Rectangle à coins arrondis 57"/>
              <p:cNvSpPr/>
              <p:nvPr/>
            </p:nvSpPr>
            <p:spPr>
              <a:xfrm>
                <a:off x="3059832" y="1268760"/>
                <a:ext cx="1080120" cy="3600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600" smtClean="0"/>
                  <a:t>Pressing alarm</a:t>
                </a:r>
                <a:endParaRPr lang="fr-BE" sz="1600"/>
              </a:p>
            </p:txBody>
          </p:sp>
          <p:sp>
            <p:nvSpPr>
              <p:cNvPr id="59" name="Rectangle à coins arrondis 58"/>
              <p:cNvSpPr/>
              <p:nvPr/>
            </p:nvSpPr>
            <p:spPr>
              <a:xfrm>
                <a:off x="4427984" y="1196752"/>
                <a:ext cx="1080120" cy="5040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600" smtClean="0"/>
                  <a:t>Stopping &amp; </a:t>
                </a:r>
                <a:br>
                  <a:rPr lang="fr-BE" sz="1600" smtClean="0"/>
                </a:br>
                <a:r>
                  <a:rPr lang="fr-BE" sz="1600" smtClean="0"/>
                  <a:t>Opening doors</a:t>
                </a:r>
              </a:p>
            </p:txBody>
          </p:sp>
          <p:sp>
            <p:nvSpPr>
              <p:cNvPr id="60" name="Rectangle à coins arrondis 59"/>
              <p:cNvSpPr/>
              <p:nvPr/>
            </p:nvSpPr>
            <p:spPr>
              <a:xfrm>
                <a:off x="4427984" y="1988840"/>
                <a:ext cx="1080120" cy="3600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600" smtClean="0"/>
                  <a:t>Closing doors</a:t>
                </a:r>
                <a:endParaRPr lang="fr-BE" sz="1600"/>
              </a:p>
            </p:txBody>
          </p:sp>
          <p:cxnSp>
            <p:nvCxnSpPr>
              <p:cNvPr id="61" name="Connecteur droit avec flèche 60"/>
              <p:cNvCxnSpPr>
                <a:stCxn id="57" idx="2"/>
                <a:endCxn id="59" idx="0"/>
              </p:cNvCxnSpPr>
              <p:nvPr/>
            </p:nvCxnSpPr>
            <p:spPr>
              <a:xfrm rot="5400000">
                <a:off x="4824028" y="1052736"/>
                <a:ext cx="28803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/>
              <p:cNvCxnSpPr>
                <a:stCxn id="59" idx="2"/>
                <a:endCxn id="60" idx="0"/>
              </p:cNvCxnSpPr>
              <p:nvPr/>
            </p:nvCxnSpPr>
            <p:spPr>
              <a:xfrm rot="5400000">
                <a:off x="4824028" y="1844824"/>
                <a:ext cx="28803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>
                <a:stCxn id="58" idx="3"/>
                <a:endCxn id="59" idx="1"/>
              </p:cNvCxnSpPr>
              <p:nvPr/>
            </p:nvCxnSpPr>
            <p:spPr>
              <a:xfrm>
                <a:off x="4139952" y="1448780"/>
                <a:ext cx="28803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en angle 63"/>
              <p:cNvCxnSpPr>
                <a:stCxn id="60" idx="3"/>
                <a:endCxn id="57" idx="3"/>
              </p:cNvCxnSpPr>
              <p:nvPr/>
            </p:nvCxnSpPr>
            <p:spPr>
              <a:xfrm flipV="1">
                <a:off x="5508104" y="728700"/>
                <a:ext cx="1588" cy="1440160"/>
              </a:xfrm>
              <a:prstGeom prst="bentConnector3">
                <a:avLst>
                  <a:gd name="adj1" fmla="val 21193332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en angle 281"/>
              <p:cNvCxnSpPr>
                <a:stCxn id="57" idx="1"/>
                <a:endCxn id="58" idx="0"/>
              </p:cNvCxnSpPr>
              <p:nvPr/>
            </p:nvCxnSpPr>
            <p:spPr>
              <a:xfrm rot="10800000" flipV="1">
                <a:off x="3599892" y="728700"/>
                <a:ext cx="828092" cy="54006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Ellipse 65"/>
              <p:cNvSpPr/>
              <p:nvPr/>
            </p:nvSpPr>
            <p:spPr>
              <a:xfrm>
                <a:off x="4932040" y="254298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2400"/>
              </a:p>
            </p:txBody>
          </p:sp>
          <p:cxnSp>
            <p:nvCxnSpPr>
              <p:cNvPr id="67" name="Connecteur droit avec flèche 66"/>
              <p:cNvCxnSpPr>
                <a:stCxn id="66" idx="4"/>
                <a:endCxn id="57" idx="0"/>
              </p:cNvCxnSpPr>
              <p:nvPr/>
            </p:nvCxnSpPr>
            <p:spPr>
              <a:xfrm rot="16200000" flipH="1">
                <a:off x="4856851" y="437487"/>
                <a:ext cx="222382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e 297"/>
            <p:cNvGrpSpPr/>
            <p:nvPr/>
          </p:nvGrpSpPr>
          <p:grpSpPr>
            <a:xfrm>
              <a:off x="4932040" y="4941272"/>
              <a:ext cx="3403426" cy="936000"/>
              <a:chOff x="329878" y="3679036"/>
              <a:chExt cx="2736304" cy="936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29878" y="3679036"/>
                <a:ext cx="864096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fr-BE" sz="1400" smtClean="0"/>
                  <a:t>Controller</a:t>
                </a:r>
                <a:endParaRPr lang="fr-BE" sz="140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409998" y="3679036"/>
                <a:ext cx="72008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400" smtClean="0"/>
                  <a:t>Actuators</a:t>
                </a:r>
                <a:endParaRPr lang="fr-BE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346102" y="3679036"/>
                <a:ext cx="72008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400" smtClean="0"/>
                  <a:t>Doors</a:t>
                </a:r>
              </a:p>
            </p:txBody>
          </p:sp>
          <p:cxnSp>
            <p:nvCxnSpPr>
              <p:cNvPr id="38" name="Connecteur droit avec flèche 37"/>
              <p:cNvCxnSpPr>
                <a:stCxn id="35" idx="2"/>
              </p:cNvCxnSpPr>
              <p:nvPr/>
            </p:nvCxnSpPr>
            <p:spPr>
              <a:xfrm rot="5400000">
                <a:off x="455529" y="4308639"/>
                <a:ext cx="612000" cy="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avec flèche 38"/>
              <p:cNvCxnSpPr>
                <a:stCxn id="36" idx="2"/>
              </p:cNvCxnSpPr>
              <p:nvPr/>
            </p:nvCxnSpPr>
            <p:spPr>
              <a:xfrm rot="5400000">
                <a:off x="1463641" y="4308639"/>
                <a:ext cx="612000" cy="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avec flèche 39"/>
              <p:cNvCxnSpPr>
                <a:stCxn id="37" idx="2"/>
              </p:cNvCxnSpPr>
              <p:nvPr/>
            </p:nvCxnSpPr>
            <p:spPr>
              <a:xfrm rot="5400000">
                <a:off x="2399745" y="4308639"/>
                <a:ext cx="612000" cy="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/>
              <p:cNvCxnSpPr/>
              <p:nvPr/>
            </p:nvCxnSpPr>
            <p:spPr>
              <a:xfrm>
                <a:off x="761926" y="4211036"/>
                <a:ext cx="1005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ZoneTexte 41"/>
              <p:cNvSpPr txBox="1"/>
              <p:nvPr/>
            </p:nvSpPr>
            <p:spPr>
              <a:xfrm>
                <a:off x="831164" y="4098384"/>
                <a:ext cx="814946" cy="21544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wrap="square" lIns="18000" tIns="0" rIns="18000" bIns="0" rtlCol="0">
                <a:spAutoFit/>
              </a:bodyPr>
              <a:lstStyle/>
              <a:p>
                <a:pPr algn="ctr"/>
                <a:r>
                  <a:rPr lang="fr-BE" sz="1400" dirty="0" smtClean="0"/>
                  <a:t>close-signal</a:t>
                </a:r>
                <a:endParaRPr lang="fr-BE" sz="1400" dirty="0"/>
              </a:p>
            </p:txBody>
          </p:sp>
          <p:cxnSp>
            <p:nvCxnSpPr>
              <p:cNvPr id="43" name="Connecteur droit avec flèche 42"/>
              <p:cNvCxnSpPr/>
              <p:nvPr/>
            </p:nvCxnSpPr>
            <p:spPr>
              <a:xfrm>
                <a:off x="1770038" y="4358750"/>
                <a:ext cx="936000" cy="15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ZoneTexte 43"/>
              <p:cNvSpPr txBox="1"/>
              <p:nvPr/>
            </p:nvSpPr>
            <p:spPr>
              <a:xfrm>
                <a:off x="2058070" y="4263494"/>
                <a:ext cx="385554" cy="21544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wrap="square" lIns="18000" tIns="0" rIns="18000" bIns="0" rtlCol="0">
                <a:spAutoFit/>
              </a:bodyPr>
              <a:lstStyle/>
              <a:p>
                <a:pPr algn="ctr"/>
                <a:r>
                  <a:rPr lang="fr-BE" sz="1400" smtClean="0"/>
                  <a:t>close</a:t>
                </a:r>
                <a:endParaRPr lang="fr-BE" sz="1400"/>
              </a:p>
            </p:txBody>
          </p:sp>
        </p:grpSp>
        <p:cxnSp>
          <p:nvCxnSpPr>
            <p:cNvPr id="81" name="Connecteur droit 80"/>
            <p:cNvCxnSpPr/>
            <p:nvPr/>
          </p:nvCxnSpPr>
          <p:spPr>
            <a:xfrm flipH="1">
              <a:off x="4932040" y="4149080"/>
              <a:ext cx="1728192" cy="72008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8100392" y="4149080"/>
              <a:ext cx="144016" cy="64807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ZoneTexte 89"/>
          <p:cNvSpPr txBox="1"/>
          <p:nvPr/>
        </p:nvSpPr>
        <p:spPr>
          <a:xfrm>
            <a:off x="5148064" y="1696816"/>
            <a:ext cx="18979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BE" b="1" dirty="0" smtClean="0">
                <a:solidFill>
                  <a:srgbClr val="009900"/>
                </a:solidFill>
              </a:rPr>
              <a:t>High-</a:t>
            </a:r>
            <a:r>
              <a:rPr lang="fr-BE" b="1" dirty="0" err="1" smtClean="0">
                <a:solidFill>
                  <a:srgbClr val="009900"/>
                </a:solidFill>
              </a:rPr>
              <a:t>level</a:t>
            </a:r>
            <a:r>
              <a:rPr lang="fr-BE" b="1" dirty="0" smtClean="0">
                <a:solidFill>
                  <a:srgbClr val="009900"/>
                </a:solidFill>
              </a:rPr>
              <a:t> MSC </a:t>
            </a:r>
            <a:r>
              <a:rPr lang="fr-BE" b="1" i="1" dirty="0" smtClean="0">
                <a:solidFill>
                  <a:srgbClr val="009900"/>
                </a:solidFill>
              </a:rPr>
              <a:t>H</a:t>
            </a:r>
            <a:endParaRPr lang="fr-BE" b="1" i="1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/>
              <a:t>State variables</a:t>
            </a:r>
            <a:br>
              <a:rPr lang="fr-FR" sz="3500"/>
            </a:br>
            <a:r>
              <a:rPr lang="fr-FR" sz="2800"/>
              <a:t>as Fluents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7338"/>
            <a:ext cx="4619625" cy="496728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2200"/>
              <a:t>Agent state variables are modeled with fluents </a:t>
            </a:r>
          </a:p>
          <a:p>
            <a:pPr>
              <a:lnSpc>
                <a:spcPct val="90000"/>
              </a:lnSpc>
            </a:pPr>
            <a:endParaRPr lang="fr-FR" sz="2200"/>
          </a:p>
          <a:p>
            <a:pPr>
              <a:lnSpc>
                <a:spcPct val="90000"/>
              </a:lnSpc>
            </a:pPr>
            <a:r>
              <a:rPr lang="en-US" sz="2200"/>
              <a:t>fluent </a:t>
            </a:r>
            <a:r>
              <a:rPr lang="en-US" sz="2200" i="1"/>
              <a:t>F</a:t>
            </a:r>
            <a:r>
              <a:rPr lang="en-US" sz="2200"/>
              <a:t> = &lt;</a:t>
            </a:r>
            <a:r>
              <a:rPr lang="en-US" sz="2200" i="1"/>
              <a:t>I</a:t>
            </a:r>
            <a:r>
              <a:rPr lang="en-US" sz="2200" i="1" baseline="-25000"/>
              <a:t>Fl</a:t>
            </a:r>
            <a:r>
              <a:rPr lang="en-US" sz="2200"/>
              <a:t>,</a:t>
            </a:r>
            <a:r>
              <a:rPr lang="en-US" sz="2200" i="1"/>
              <a:t>T</a:t>
            </a:r>
            <a:r>
              <a:rPr lang="en-US" sz="2200" i="1" baseline="-25000"/>
              <a:t>Fl</a:t>
            </a:r>
            <a:r>
              <a:rPr lang="en-US" sz="2200"/>
              <a:t>&gt; initially </a:t>
            </a:r>
            <a:r>
              <a:rPr lang="en-US" sz="2200" i="1"/>
              <a:t>Initially</a:t>
            </a:r>
            <a:r>
              <a:rPr lang="en-US" sz="2200" i="1" baseline="-25000"/>
              <a:t>Fl</a:t>
            </a:r>
            <a:endParaRPr lang="en-US" sz="2200" i="1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1800" i="1">
                <a:cs typeface="Times New Roman" pitchFamily="18" charset="0"/>
                <a:sym typeface="Symbol" pitchFamily="18" charset="2"/>
              </a:rPr>
              <a:t>I</a:t>
            </a:r>
            <a:r>
              <a:rPr lang="en-US" sz="1800" i="1" baseline="-25000">
                <a:cs typeface="Times New Roman" pitchFamily="18" charset="0"/>
                <a:sym typeface="Symbol" pitchFamily="18" charset="2"/>
              </a:rPr>
              <a:t>Fl</a:t>
            </a:r>
            <a:r>
              <a:rPr lang="en-US" sz="1800" baseline="-2500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is a set of initiating events</a:t>
            </a:r>
          </a:p>
          <a:p>
            <a:pPr lvl="1">
              <a:lnSpc>
                <a:spcPct val="90000"/>
              </a:lnSpc>
            </a:pPr>
            <a:r>
              <a:rPr lang="en-US" sz="1800" i="1">
                <a:cs typeface="Times New Roman" pitchFamily="18" charset="0"/>
                <a:sym typeface="Symbol" pitchFamily="18" charset="2"/>
              </a:rPr>
              <a:t>T</a:t>
            </a:r>
            <a:r>
              <a:rPr lang="en-US" sz="1800" i="1" baseline="-25000">
                <a:cs typeface="Times New Roman" pitchFamily="18" charset="0"/>
                <a:sym typeface="Symbol" pitchFamily="18" charset="2"/>
              </a:rPr>
              <a:t>Fl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 a set of terminating events</a:t>
            </a:r>
          </a:p>
          <a:p>
            <a:pPr lvl="1">
              <a:lnSpc>
                <a:spcPct val="90000"/>
              </a:lnSpc>
            </a:pPr>
            <a:r>
              <a:rPr lang="en-US" sz="1800" i="1">
                <a:cs typeface="Times New Roman" pitchFamily="18" charset="0"/>
                <a:sym typeface="Symbol" pitchFamily="18" charset="2"/>
              </a:rPr>
              <a:t>Initially</a:t>
            </a:r>
            <a:r>
              <a:rPr lang="en-US" sz="1800" i="1" baseline="-25000">
                <a:cs typeface="Times New Roman" pitchFamily="18" charset="0"/>
                <a:sym typeface="Symbol" pitchFamily="18" charset="2"/>
              </a:rPr>
              <a:t>Fl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 (boolean) is the initial value of </a:t>
            </a:r>
            <a:r>
              <a:rPr lang="en-US" sz="1800" i="1">
                <a:cs typeface="Times New Roman" pitchFamily="18" charset="0"/>
                <a:sym typeface="Symbol" pitchFamily="18" charset="2"/>
              </a:rPr>
              <a:t>F</a:t>
            </a:r>
          </a:p>
          <a:p>
            <a:pPr lvl="1">
              <a:lnSpc>
                <a:spcPct val="90000"/>
              </a:lnSpc>
            </a:pPr>
            <a:endParaRPr lang="en-US" sz="1800" i="1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200"/>
              <a:t>A fluent is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monitored by an agent if it </a:t>
            </a:r>
            <a:r>
              <a:rPr lang="en-US" sz="1800">
                <a:latin typeface="Tahoma"/>
                <a:cs typeface="Arial" charset="0"/>
              </a:rPr>
              <a:t>“</a:t>
            </a:r>
            <a:r>
              <a:rPr lang="en-US" sz="1800">
                <a:solidFill>
                  <a:srgbClr val="FF0000"/>
                </a:solidFill>
              </a:rPr>
              <a:t>monitors</a:t>
            </a:r>
            <a:r>
              <a:rPr lang="en-US" sz="1800">
                <a:latin typeface="Tahoma"/>
                <a:cs typeface="Arial" charset="0"/>
              </a:rPr>
              <a:t>”</a:t>
            </a:r>
            <a:r>
              <a:rPr lang="en-US" sz="1800"/>
              <a:t> or performs all initiating and terminating 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events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/>
              <a:t>controlled by an if it performs all initiating and terminating 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events</a:t>
            </a:r>
            <a:endParaRPr lang="en-US" sz="1800"/>
          </a:p>
          <a:p>
            <a:pPr lvl="1">
              <a:lnSpc>
                <a:spcPct val="90000"/>
              </a:lnSpc>
            </a:pPr>
            <a:endParaRPr lang="en-US" sz="1800"/>
          </a:p>
        </p:txBody>
      </p:sp>
      <p:grpSp>
        <p:nvGrpSpPr>
          <p:cNvPr id="17454" name="Group 46"/>
          <p:cNvGrpSpPr>
            <a:grpSpLocks/>
          </p:cNvGrpSpPr>
          <p:nvPr/>
        </p:nvGrpSpPr>
        <p:grpSpPr bwMode="auto">
          <a:xfrm>
            <a:off x="5148263" y="1843088"/>
            <a:ext cx="3671887" cy="4465637"/>
            <a:chOff x="3243" y="1161"/>
            <a:chExt cx="2313" cy="2813"/>
          </a:xfrm>
        </p:grpSpPr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3243" y="1207"/>
              <a:ext cx="2313" cy="276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grpSp>
          <p:nvGrpSpPr>
            <p:cNvPr id="17453" name="Group 45"/>
            <p:cNvGrpSpPr>
              <a:grpSpLocks/>
            </p:cNvGrpSpPr>
            <p:nvPr/>
          </p:nvGrpSpPr>
          <p:grpSpPr bwMode="auto">
            <a:xfrm>
              <a:off x="3317" y="1344"/>
              <a:ext cx="2194" cy="2511"/>
              <a:chOff x="3297" y="1373"/>
              <a:chExt cx="2194" cy="2511"/>
            </a:xfrm>
          </p:grpSpPr>
          <p:grpSp>
            <p:nvGrpSpPr>
              <p:cNvPr id="17449" name="Group 41"/>
              <p:cNvGrpSpPr>
                <a:grpSpLocks/>
              </p:cNvGrpSpPr>
              <p:nvPr/>
            </p:nvGrpSpPr>
            <p:grpSpPr bwMode="auto">
              <a:xfrm>
                <a:off x="3297" y="3405"/>
                <a:ext cx="2194" cy="479"/>
                <a:chOff x="3297" y="3430"/>
                <a:chExt cx="2194" cy="479"/>
              </a:xfrm>
            </p:grpSpPr>
            <p:sp>
              <p:nvSpPr>
                <p:cNvPr id="1743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923" y="3765"/>
                  <a:ext cx="1568" cy="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3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4145" y="3543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3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5115" y="3543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3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734" y="3430"/>
                  <a:ext cx="824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/>
                    <a:t>open doors, e.open</a:t>
                  </a:r>
                </a:p>
              </p:txBody>
            </p:sp>
            <p:sp>
              <p:nvSpPr>
                <p:cNvPr id="1743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876" y="3430"/>
                  <a:ext cx="489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/>
                    <a:t>close doors</a:t>
                  </a:r>
                </a:p>
              </p:txBody>
            </p:sp>
            <p:sp>
              <p:nvSpPr>
                <p:cNvPr id="17438" name="Line 30"/>
                <p:cNvSpPr>
                  <a:spLocks noChangeShapeType="1"/>
                </p:cNvSpPr>
                <p:nvPr/>
              </p:nvSpPr>
              <p:spPr bwMode="auto">
                <a:xfrm>
                  <a:off x="4150" y="3856"/>
                  <a:ext cx="953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39" name="Line 31"/>
                <p:cNvSpPr>
                  <a:spLocks noChangeShapeType="1"/>
                </p:cNvSpPr>
                <p:nvPr/>
              </p:nvSpPr>
              <p:spPr bwMode="auto">
                <a:xfrm>
                  <a:off x="3923" y="3856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40" name="Line 32"/>
                <p:cNvSpPr>
                  <a:spLocks noChangeShapeType="1"/>
                </p:cNvSpPr>
                <p:nvPr/>
              </p:nvSpPr>
              <p:spPr bwMode="auto">
                <a:xfrm>
                  <a:off x="5103" y="3856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4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297" y="3794"/>
                  <a:ext cx="536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 i="1"/>
                    <a:t>doorsClosed</a:t>
                  </a:r>
                </a:p>
              </p:txBody>
            </p:sp>
          </p:grpSp>
          <p:grpSp>
            <p:nvGrpSpPr>
              <p:cNvPr id="17447" name="Group 39"/>
              <p:cNvGrpSpPr>
                <a:grpSpLocks/>
              </p:cNvGrpSpPr>
              <p:nvPr/>
            </p:nvGrpSpPr>
            <p:grpSpPr bwMode="auto">
              <a:xfrm>
                <a:off x="3297" y="2000"/>
                <a:ext cx="2112" cy="478"/>
                <a:chOff x="3334" y="1637"/>
                <a:chExt cx="2112" cy="478"/>
              </a:xfrm>
            </p:grpSpPr>
            <p:sp>
              <p:nvSpPr>
                <p:cNvPr id="17419" name="Line 11"/>
                <p:cNvSpPr>
                  <a:spLocks noChangeShapeType="1"/>
                </p:cNvSpPr>
                <p:nvPr/>
              </p:nvSpPr>
              <p:spPr bwMode="auto">
                <a:xfrm>
                  <a:off x="3688" y="1971"/>
                  <a:ext cx="17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2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170" y="1744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2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883" y="1749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077" y="1637"/>
                  <a:ext cx="187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/>
                    <a:t>start</a:t>
                  </a:r>
                </a:p>
              </p:txBody>
            </p:sp>
            <p:sp>
              <p:nvSpPr>
                <p:cNvPr id="1742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652" y="1637"/>
                  <a:ext cx="496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/>
                    <a:t>stop, e.stop</a:t>
                  </a:r>
                </a:p>
              </p:txBody>
            </p:sp>
            <p:sp>
              <p:nvSpPr>
                <p:cNvPr id="17425" name="Line 17"/>
                <p:cNvSpPr>
                  <a:spLocks noChangeShapeType="1"/>
                </p:cNvSpPr>
                <p:nvPr/>
              </p:nvSpPr>
              <p:spPr bwMode="auto">
                <a:xfrm>
                  <a:off x="4139" y="2062"/>
                  <a:ext cx="737" cy="0"/>
                </a:xfrm>
                <a:prstGeom prst="line">
                  <a:avLst/>
                </a:pr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24" name="Line 16"/>
                <p:cNvSpPr>
                  <a:spLocks noChangeShapeType="1"/>
                </p:cNvSpPr>
                <p:nvPr/>
              </p:nvSpPr>
              <p:spPr bwMode="auto">
                <a:xfrm>
                  <a:off x="3688" y="2062"/>
                  <a:ext cx="488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26" name="Line 18"/>
                <p:cNvSpPr>
                  <a:spLocks noChangeShapeType="1"/>
                </p:cNvSpPr>
                <p:nvPr/>
              </p:nvSpPr>
              <p:spPr bwMode="auto">
                <a:xfrm>
                  <a:off x="4871" y="2062"/>
                  <a:ext cx="538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1742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334" y="2000"/>
                  <a:ext cx="308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 i="1"/>
                    <a:t>moving</a:t>
                  </a:r>
                </a:p>
              </p:txBody>
            </p:sp>
          </p:grpSp>
          <p:sp>
            <p:nvSpPr>
              <p:cNvPr id="17446" name="Text Box 38"/>
              <p:cNvSpPr txBox="1">
                <a:spLocks noChangeArrowheads="1"/>
              </p:cNvSpPr>
              <p:nvPr/>
            </p:nvSpPr>
            <p:spPr bwMode="auto">
              <a:xfrm>
                <a:off x="3297" y="1373"/>
                <a:ext cx="1516" cy="5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fluent </a:t>
                </a:r>
                <a:r>
                  <a:rPr lang="en-US" sz="1400" i="1"/>
                  <a:t>moving</a:t>
                </a:r>
                <a:r>
                  <a:rPr lang="en-US" sz="1400"/>
                  <a:t> = &lt; </a:t>
                </a:r>
                <a:br>
                  <a:rPr lang="en-US" sz="1400"/>
                </a:br>
                <a:r>
                  <a:rPr lang="en-US" sz="1400"/>
                  <a:t>        {</a:t>
                </a:r>
                <a:r>
                  <a:rPr lang="en-US" sz="1400" i="1"/>
                  <a:t>start</a:t>
                </a:r>
                <a:r>
                  <a:rPr lang="en-US" sz="1400"/>
                  <a:t>}, </a:t>
                </a:r>
              </a:p>
              <a:p>
                <a:r>
                  <a:rPr lang="en-US" sz="1400"/>
                  <a:t>        {</a:t>
                </a:r>
                <a:r>
                  <a:rPr lang="en-US" sz="1400" i="1"/>
                  <a:t>stop</a:t>
                </a:r>
                <a:r>
                  <a:rPr lang="en-US" sz="1400"/>
                  <a:t>, </a:t>
                </a:r>
                <a:r>
                  <a:rPr lang="en-US" sz="1400" i="1"/>
                  <a:t>emergency stop</a:t>
                </a:r>
                <a:r>
                  <a:rPr lang="en-US" sz="1400"/>
                  <a:t>} &gt; </a:t>
                </a:r>
              </a:p>
              <a:p>
                <a:r>
                  <a:rPr lang="en-US" sz="1400"/>
                  <a:t>        initially </a:t>
                </a:r>
                <a:r>
                  <a:rPr lang="en-US" sz="1400" i="1"/>
                  <a:t>false</a:t>
                </a:r>
                <a:endParaRPr lang="fr-FR" sz="1400" i="1"/>
              </a:p>
            </p:txBody>
          </p:sp>
          <p:sp>
            <p:nvSpPr>
              <p:cNvPr id="17448" name="Text Box 40"/>
              <p:cNvSpPr txBox="1">
                <a:spLocks noChangeArrowheads="1"/>
              </p:cNvSpPr>
              <p:nvPr/>
            </p:nvSpPr>
            <p:spPr bwMode="auto">
              <a:xfrm>
                <a:off x="3297" y="2733"/>
                <a:ext cx="1900" cy="5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fluent </a:t>
                </a:r>
                <a:r>
                  <a:rPr lang="en-US" sz="1400" i="1"/>
                  <a:t>doorsClosed</a:t>
                </a:r>
                <a:r>
                  <a:rPr lang="en-US" sz="1400"/>
                  <a:t> = &lt; </a:t>
                </a:r>
              </a:p>
              <a:p>
                <a:r>
                  <a:rPr lang="en-US" sz="1400"/>
                  <a:t>        {</a:t>
                </a:r>
                <a:r>
                  <a:rPr lang="en-US" sz="1400" i="1"/>
                  <a:t>close doors</a:t>
                </a:r>
                <a:r>
                  <a:rPr lang="en-US" sz="1400"/>
                  <a:t>}, </a:t>
                </a:r>
              </a:p>
              <a:p>
                <a:r>
                  <a:rPr lang="en-US" sz="1400"/>
                  <a:t>        {</a:t>
                </a:r>
                <a:r>
                  <a:rPr lang="en-US" sz="1400" i="1"/>
                  <a:t>open doors</a:t>
                </a:r>
                <a:r>
                  <a:rPr lang="en-US" sz="1400"/>
                  <a:t>, </a:t>
                </a:r>
                <a:r>
                  <a:rPr lang="en-US" sz="1400" i="1"/>
                  <a:t>emergency open</a:t>
                </a:r>
                <a:r>
                  <a:rPr lang="en-US" sz="1400"/>
                  <a:t>} &gt; </a:t>
                </a:r>
              </a:p>
              <a:p>
                <a:r>
                  <a:rPr lang="en-US" sz="1400"/>
                  <a:t>        initially </a:t>
                </a:r>
                <a:r>
                  <a:rPr lang="en-US" sz="1400" i="1"/>
                  <a:t>true</a:t>
                </a:r>
                <a:endParaRPr lang="fr-FR" sz="1400" i="1"/>
              </a:p>
            </p:txBody>
          </p:sp>
        </p:grpSp>
        <p:sp>
          <p:nvSpPr>
            <p:cNvPr id="17450" name="Text Box 42"/>
            <p:cNvSpPr txBox="1">
              <a:spLocks noChangeArrowheads="1"/>
            </p:cNvSpPr>
            <p:nvPr/>
          </p:nvSpPr>
          <p:spPr bwMode="auto">
            <a:xfrm>
              <a:off x="3277" y="1161"/>
              <a:ext cx="692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72000" tIns="0" rIns="72000" bIns="0">
              <a:spAutoFit/>
            </a:bodyPr>
            <a:lstStyle/>
            <a:p>
              <a:r>
                <a:rPr lang="fr-FR" sz="1000" b="1"/>
                <a:t>fluent examples</a:t>
              </a:r>
            </a:p>
          </p:txBody>
        </p:sp>
      </p:grp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4283968" y="115888"/>
            <a:ext cx="3744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Framework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 smtClean="0"/>
              <a:t>Decorations on behavior models</a:t>
            </a:r>
            <a:endParaRPr lang="fr-FR" sz="2800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499992" y="1772816"/>
            <a:ext cx="4320480" cy="2209800"/>
          </a:xfrm>
        </p:spPr>
        <p:txBody>
          <a:bodyPr>
            <a:normAutofit fontScale="92500"/>
          </a:bodyPr>
          <a:lstStyle/>
          <a:p>
            <a:r>
              <a:rPr lang="fr-FR" sz="2000"/>
              <a:t>Fluents can be used to </a:t>
            </a:r>
            <a:r>
              <a:rPr lang="fr-FR" sz="2000" smtClean="0"/>
              <a:t>decorate </a:t>
            </a:r>
            <a:r>
              <a:rPr lang="fr-FR" sz="2000"/>
              <a:t>scenarios and state </a:t>
            </a:r>
            <a:r>
              <a:rPr lang="fr-FR" sz="2000" smtClean="0"/>
              <a:t>machines with state assertions [Dam05]</a:t>
            </a:r>
          </a:p>
          <a:p>
            <a:pPr>
              <a:spcBef>
                <a:spcPts val="1200"/>
              </a:spcBef>
            </a:pPr>
            <a:r>
              <a:rPr lang="fr-FR" sz="2000" smtClean="0"/>
              <a:t>Extension to other kinds of decorations in [Dam10]</a:t>
            </a:r>
          </a:p>
          <a:p>
            <a:pPr lvl="1"/>
            <a:r>
              <a:rPr lang="fr-FR" sz="1600" smtClean="0"/>
              <a:t>Used for analysing medical models with respect to cost, time &amp; dosage constraints</a:t>
            </a:r>
            <a:endParaRPr lang="fr-FR" sz="1600"/>
          </a:p>
        </p:txBody>
      </p:sp>
      <p:grpSp>
        <p:nvGrpSpPr>
          <p:cNvPr id="56344" name="Group 24"/>
          <p:cNvGrpSpPr>
            <a:grpSpLocks/>
          </p:cNvGrpSpPr>
          <p:nvPr/>
        </p:nvGrpSpPr>
        <p:grpSpPr bwMode="auto">
          <a:xfrm>
            <a:off x="611063" y="1628800"/>
            <a:ext cx="3744913" cy="3457575"/>
            <a:chOff x="476" y="1570"/>
            <a:chExt cx="2359" cy="2178"/>
          </a:xfrm>
        </p:grpSpPr>
        <p:sp>
          <p:nvSpPr>
            <p:cNvPr id="56339" name="Rectangle 19"/>
            <p:cNvSpPr>
              <a:spLocks noChangeArrowheads="1"/>
            </p:cNvSpPr>
            <p:nvPr/>
          </p:nvSpPr>
          <p:spPr bwMode="auto">
            <a:xfrm>
              <a:off x="476" y="1616"/>
              <a:ext cx="2359" cy="21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56341" name="Text Box 21"/>
            <p:cNvSpPr txBox="1">
              <a:spLocks noChangeArrowheads="1"/>
            </p:cNvSpPr>
            <p:nvPr/>
          </p:nvSpPr>
          <p:spPr bwMode="auto">
            <a:xfrm>
              <a:off x="518" y="1570"/>
              <a:ext cx="794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lang="fr-FR" sz="1000" b="1"/>
                <a:t>Decorated Scenario</a:t>
              </a:r>
            </a:p>
          </p:txBody>
        </p:sp>
        <p:pic>
          <p:nvPicPr>
            <p:cNvPr id="56342" name="Picture 22" descr="DecoratedScenario_withoutbord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2" y="1752"/>
              <a:ext cx="2086" cy="1924"/>
            </a:xfrm>
            <a:prstGeom prst="rect">
              <a:avLst/>
            </a:prstGeom>
            <a:noFill/>
          </p:spPr>
        </p:pic>
      </p:grp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3059832" y="4509219"/>
            <a:ext cx="5616575" cy="2016125"/>
            <a:chOff x="2018" y="2840"/>
            <a:chExt cx="3538" cy="1270"/>
          </a:xfrm>
        </p:grpSpPr>
        <p:grpSp>
          <p:nvGrpSpPr>
            <p:cNvPr id="56334" name="Group 14"/>
            <p:cNvGrpSpPr>
              <a:grpSpLocks/>
            </p:cNvGrpSpPr>
            <p:nvPr/>
          </p:nvGrpSpPr>
          <p:grpSpPr bwMode="auto">
            <a:xfrm>
              <a:off x="2018" y="2886"/>
              <a:ext cx="3538" cy="1224"/>
              <a:chOff x="2018" y="2886"/>
              <a:chExt cx="3538" cy="1224"/>
            </a:xfrm>
          </p:grpSpPr>
          <p:sp>
            <p:nvSpPr>
              <p:cNvPr id="56333" name="Rectangle 13"/>
              <p:cNvSpPr>
                <a:spLocks noChangeArrowheads="1"/>
              </p:cNvSpPr>
              <p:nvPr/>
            </p:nvSpPr>
            <p:spPr bwMode="auto">
              <a:xfrm>
                <a:off x="2018" y="2886"/>
                <a:ext cx="3538" cy="12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/>
              </a:p>
            </p:txBody>
          </p:sp>
          <p:pic>
            <p:nvPicPr>
              <p:cNvPr id="56332" name="Picture 12" descr="DecoratedStateMachine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64" y="2931"/>
                <a:ext cx="3366" cy="1142"/>
              </a:xfrm>
              <a:prstGeom prst="rect">
                <a:avLst/>
              </a:prstGeom>
              <a:noFill/>
              <a:ln w="19050">
                <a:miter lim="800000"/>
                <a:headEnd/>
                <a:tailEnd/>
              </a:ln>
            </p:spPr>
          </p:pic>
        </p:grpSp>
        <p:sp>
          <p:nvSpPr>
            <p:cNvPr id="56335" name="Text Box 15"/>
            <p:cNvSpPr txBox="1">
              <a:spLocks noChangeArrowheads="1"/>
            </p:cNvSpPr>
            <p:nvPr/>
          </p:nvSpPr>
          <p:spPr bwMode="auto">
            <a:xfrm>
              <a:off x="2060" y="2840"/>
              <a:ext cx="1230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r>
                <a:rPr lang="fr-FR" sz="1000" b="1"/>
                <a:t>Train Controller Decorated LTS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/>
              <a:t>Goals</a:t>
            </a:r>
            <a:br>
              <a:rPr lang="fr-FR" sz="3500"/>
            </a:br>
            <a:r>
              <a:rPr lang="fr-FR" sz="2800"/>
              <a:t>as </a:t>
            </a:r>
            <a:r>
              <a:rPr lang="en-US" sz="2800">
                <a:cs typeface="Arial" charset="0"/>
              </a:rPr>
              <a:t>Fluent Linear Temporal Logic (FLTL)</a:t>
            </a:r>
            <a:endParaRPr lang="fr-FR" sz="2800">
              <a:cs typeface="Arial" charset="0"/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7338"/>
            <a:ext cx="4691063" cy="457358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>
                <a:cs typeface="Arial" charset="0"/>
              </a:rPr>
              <a:t>Goals are objectives that the system should achieve through cooperation of </a:t>
            </a:r>
            <a:r>
              <a:rPr lang="en-US" sz="2000" smtClean="0">
                <a:cs typeface="Arial" charset="0"/>
              </a:rPr>
              <a:t>agents [Avl09]</a:t>
            </a:r>
            <a:endParaRPr lang="en-US" sz="2000"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sz="160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fr-FR" sz="2000"/>
              <a:t>Pro &amp; Cons</a:t>
            </a:r>
          </a:p>
          <a:p>
            <a:pPr lvl="1">
              <a:lnSpc>
                <a:spcPct val="90000"/>
              </a:lnSpc>
              <a:buClr>
                <a:srgbClr val="009900"/>
              </a:buClr>
              <a:buFont typeface="Wingdings" pitchFamily="2" charset="2"/>
              <a:buChar char="C"/>
            </a:pPr>
            <a:r>
              <a:rPr lang="en-US" sz="1800">
                <a:cs typeface="Arial" charset="0"/>
              </a:rPr>
              <a:t>recognized paradigm for eliciting, elaborating, structuring, specifying, analyzing, and modifying software requirements</a:t>
            </a:r>
            <a:endParaRPr lang="fr-FR" sz="1800"/>
          </a:p>
          <a:p>
            <a:pPr lvl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D"/>
            </a:pPr>
            <a:r>
              <a:rPr lang="en-US" sz="1800"/>
              <a:t>Sometimes too abstract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D"/>
            </a:pPr>
            <a:r>
              <a:rPr lang="en-US" sz="1800"/>
              <a:t>Hard to formalize for end-user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D"/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 smtClean="0"/>
              <a:t>Maintain[Doors Closed While Moving]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en-US" sz="1600" smtClean="0"/>
              <a:t>Def: The train should always move with doors closed</a:t>
            </a:r>
          </a:p>
          <a:p>
            <a:pPr lvl="1">
              <a:lnSpc>
                <a:spcPct val="90000"/>
              </a:lnSpc>
            </a:pPr>
            <a:r>
              <a:rPr lang="en-US" sz="1600" smtClean="0">
                <a:cs typeface="Arial" charset="0"/>
              </a:rPr>
              <a:t>FormalDef: </a:t>
            </a:r>
            <a:r>
              <a:rPr lang="en-US" sz="2000" b="1" smtClean="0">
                <a:cs typeface="Arial" charset="0"/>
              </a:rPr>
              <a:t>□</a:t>
            </a:r>
            <a:r>
              <a:rPr lang="en-US" sz="1600" smtClean="0"/>
              <a:t>(moving </a:t>
            </a:r>
            <a:r>
              <a:rPr lang="en-US" sz="1600" smtClean="0">
                <a:cs typeface="Arial" charset="0"/>
              </a:rPr>
              <a:t>→</a:t>
            </a:r>
            <a:r>
              <a:rPr lang="en-US" sz="1600" smtClean="0"/>
              <a:t> doorsClosed)</a:t>
            </a:r>
            <a:endParaRPr lang="fr-FR" sz="1600"/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4283968" y="115888"/>
            <a:ext cx="3744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Framework</a:t>
            </a:r>
            <a:endParaRPr lang="fr-FR">
              <a:solidFill>
                <a:schemeClr val="accent2"/>
              </a:solidFill>
            </a:endParaRPr>
          </a:p>
        </p:txBody>
      </p:sp>
      <p:grpSp>
        <p:nvGrpSpPr>
          <p:cNvPr id="45" name="Groupe 44"/>
          <p:cNvGrpSpPr/>
          <p:nvPr/>
        </p:nvGrpSpPr>
        <p:grpSpPr>
          <a:xfrm>
            <a:off x="5292080" y="2780928"/>
            <a:ext cx="3380586" cy="2160240"/>
            <a:chOff x="1566866" y="1844824"/>
            <a:chExt cx="2141038" cy="1368152"/>
          </a:xfrm>
          <a:solidFill>
            <a:schemeClr val="bg1"/>
          </a:solidFill>
        </p:grpSpPr>
        <p:sp>
          <p:nvSpPr>
            <p:cNvPr id="46" name="Rectangle 45"/>
            <p:cNvSpPr/>
            <p:nvPr/>
          </p:nvSpPr>
          <p:spPr>
            <a:xfrm>
              <a:off x="1566866" y="1844824"/>
              <a:ext cx="2141038" cy="13681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3200"/>
            </a:p>
          </p:txBody>
        </p:sp>
        <p:grpSp>
          <p:nvGrpSpPr>
            <p:cNvPr id="47" name="Groupe 57"/>
            <p:cNvGrpSpPr/>
            <p:nvPr/>
          </p:nvGrpSpPr>
          <p:grpSpPr>
            <a:xfrm>
              <a:off x="1703681" y="1916832"/>
              <a:ext cx="1874610" cy="1224136"/>
              <a:chOff x="5228387" y="3881083"/>
              <a:chExt cx="3109158" cy="2030307"/>
            </a:xfrm>
            <a:grpFill/>
          </p:grpSpPr>
          <p:sp>
            <p:nvSpPr>
              <p:cNvPr id="48" name="Parallélogramme 47"/>
              <p:cNvSpPr/>
              <p:nvPr/>
            </p:nvSpPr>
            <p:spPr>
              <a:xfrm>
                <a:off x="5228387" y="5244780"/>
                <a:ext cx="2665275" cy="66661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b="1" smtClean="0">
                    <a:solidFill>
                      <a:schemeClr val="tx1"/>
                    </a:solidFill>
                    <a:latin typeface="Calibri" pitchFamily="34" charset="0"/>
                  </a:rPr>
                  <a:t>Maintain[Doors Closed While Moving]</a:t>
                </a:r>
                <a:endParaRPr lang="fr-BE" sz="16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49" name="Parallélogramme 48"/>
              <p:cNvSpPr/>
              <p:nvPr/>
            </p:nvSpPr>
            <p:spPr>
              <a:xfrm>
                <a:off x="5799657" y="3881083"/>
                <a:ext cx="2088233" cy="648072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200" b="1" smtClean="0">
                    <a:solidFill>
                      <a:schemeClr val="tx1"/>
                    </a:solidFill>
                    <a:latin typeface="Calibri" pitchFamily="34" charset="0"/>
                  </a:rPr>
                  <a:t>Maintain[Safe Transportation]</a:t>
                </a:r>
                <a:endParaRPr lang="fr-BE" sz="12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6833761" y="4891627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400"/>
              </a:p>
            </p:txBody>
          </p:sp>
          <p:cxnSp>
            <p:nvCxnSpPr>
              <p:cNvPr id="51" name="Connecteur droit avec flèche 50"/>
              <p:cNvCxnSpPr>
                <a:stCxn id="48" idx="0"/>
                <a:endCxn id="50" idx="3"/>
              </p:cNvCxnSpPr>
              <p:nvPr/>
            </p:nvCxnSpPr>
            <p:spPr>
              <a:xfrm rot="5400000" flipH="1" flipV="1">
                <a:off x="6592828" y="4982754"/>
                <a:ext cx="230227" cy="293826"/>
              </a:xfrm>
              <a:prstGeom prst="straightConnector1">
                <a:avLst/>
              </a:prstGeom>
              <a:grpFill/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/>
              <p:cNvCxnSpPr>
                <a:stCxn id="50" idx="0"/>
                <a:endCxn id="49" idx="3"/>
              </p:cNvCxnSpPr>
              <p:nvPr/>
            </p:nvCxnSpPr>
            <p:spPr>
              <a:xfrm rot="16200000" flipV="1">
                <a:off x="6653032" y="4638889"/>
                <a:ext cx="362473" cy="143004"/>
              </a:xfrm>
              <a:prstGeom prst="straightConnector1">
                <a:avLst/>
              </a:prstGeom>
              <a:grpFill/>
              <a:ln>
                <a:tailEnd type="triangle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Parallélogramme 52"/>
              <p:cNvSpPr/>
              <p:nvPr/>
            </p:nvSpPr>
            <p:spPr>
              <a:xfrm>
                <a:off x="7481835" y="4747611"/>
                <a:ext cx="855710" cy="351657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200" b="1" smtClean="0">
                    <a:solidFill>
                      <a:schemeClr val="tx1"/>
                    </a:solidFill>
                    <a:latin typeface="Calibri" pitchFamily="34" charset="0"/>
                  </a:rPr>
                  <a:t>...</a:t>
                </a:r>
                <a:endParaRPr lang="fr-BE" sz="12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54" name="Connecteur droit avec flèche 53"/>
              <p:cNvCxnSpPr>
                <a:stCxn id="53" idx="5"/>
                <a:endCxn id="50" idx="6"/>
              </p:cNvCxnSpPr>
              <p:nvPr/>
            </p:nvCxnSpPr>
            <p:spPr>
              <a:xfrm rot="10800000" flipV="1">
                <a:off x="6977777" y="4923440"/>
                <a:ext cx="548015" cy="40196"/>
              </a:xfrm>
              <a:prstGeom prst="straightConnector1">
                <a:avLst/>
              </a:prstGeom>
              <a:grpFill/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Goals and LTS</a:t>
            </a:r>
            <a:br>
              <a:rPr lang="fr-BE" sz="3500" smtClean="0"/>
            </a:br>
            <a:r>
              <a:rPr lang="fr-BE" sz="2800" smtClean="0"/>
              <a:t>Synthesis &amp; Semantics</a:t>
            </a:r>
            <a:endParaRPr lang="fr-BE" sz="280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7338"/>
            <a:ext cx="4691063" cy="4573587"/>
          </a:xfrm>
        </p:spPr>
        <p:txBody>
          <a:bodyPr/>
          <a:lstStyle/>
          <a:p>
            <a:r>
              <a:rPr lang="en-US" sz="2000" smtClean="0"/>
              <a:t>A goal declaratively define a set of histories to be accepted and/or rejected by the system</a:t>
            </a:r>
          </a:p>
          <a:p>
            <a:r>
              <a:rPr lang="en-US" sz="2000" smtClean="0"/>
              <a:t>A state machine typically captures a set of system histories</a:t>
            </a:r>
          </a:p>
          <a:p>
            <a:endParaRPr lang="en-US" sz="2000" smtClean="0"/>
          </a:p>
          <a:p>
            <a:r>
              <a:rPr lang="en-US" sz="2000" smtClean="0"/>
              <a:t>Available synthesis techniques</a:t>
            </a:r>
          </a:p>
          <a:p>
            <a:pPr lvl="1"/>
            <a:r>
              <a:rPr lang="en-US" sz="1800" smtClean="0"/>
              <a:t>A </a:t>
            </a:r>
            <a:r>
              <a:rPr lang="en-US" sz="1800" i="1" smtClean="0"/>
              <a:t>Tester LTS </a:t>
            </a:r>
            <a:r>
              <a:rPr lang="en-US" sz="1800" smtClean="0"/>
              <a:t>capturing event traces violating a FLTL safety property can be synthesized using [Gia03] </a:t>
            </a:r>
          </a:p>
          <a:p>
            <a:pPr lvl="1"/>
            <a:r>
              <a:rPr lang="en-US" sz="1800" smtClean="0"/>
              <a:t>Also, a </a:t>
            </a:r>
            <a:r>
              <a:rPr lang="en-US" sz="1800" i="1" smtClean="0"/>
              <a:t>Property LTS </a:t>
            </a:r>
            <a:r>
              <a:rPr lang="en-US" sz="1800" smtClean="0"/>
              <a:t>capturing event traces NOT violating it [Let08]</a:t>
            </a:r>
          </a:p>
        </p:txBody>
      </p:sp>
      <p:sp>
        <p:nvSpPr>
          <p:cNvPr id="14" name="Rectangle horizontal à deux flèches 13"/>
          <p:cNvSpPr/>
          <p:nvPr/>
        </p:nvSpPr>
        <p:spPr>
          <a:xfrm rot="5400000">
            <a:off x="6516216" y="2904180"/>
            <a:ext cx="1152128" cy="1512168"/>
          </a:xfrm>
          <a:prstGeom prst="leftRightArrowCallout">
            <a:avLst>
              <a:gd name="adj1" fmla="val 25000"/>
              <a:gd name="adj2" fmla="val 18533"/>
              <a:gd name="adj3" fmla="val 25000"/>
              <a:gd name="adj4" fmla="val 28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BE" sz="1600" smtClean="0"/>
              <a:t>[Gia03, Let08]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4283968" y="115888"/>
            <a:ext cx="3744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Framework</a:t>
            </a:r>
            <a:endParaRPr lang="fr-FR">
              <a:solidFill>
                <a:schemeClr val="accent2"/>
              </a:solidFill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5940152" y="1556792"/>
            <a:ext cx="2304256" cy="1470640"/>
            <a:chOff x="1542863" y="1830346"/>
            <a:chExt cx="2189043" cy="1397108"/>
          </a:xfrm>
        </p:grpSpPr>
        <p:sp>
          <p:nvSpPr>
            <p:cNvPr id="20" name="Rectangle 19"/>
            <p:cNvSpPr/>
            <p:nvPr/>
          </p:nvSpPr>
          <p:spPr>
            <a:xfrm>
              <a:off x="1542863" y="1830346"/>
              <a:ext cx="2189043" cy="139710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000"/>
            </a:p>
          </p:txBody>
        </p:sp>
        <p:grpSp>
          <p:nvGrpSpPr>
            <p:cNvPr id="21" name="Groupe 57"/>
            <p:cNvGrpSpPr/>
            <p:nvPr/>
          </p:nvGrpSpPr>
          <p:grpSpPr>
            <a:xfrm>
              <a:off x="1703681" y="1916832"/>
              <a:ext cx="1874610" cy="1224136"/>
              <a:chOff x="5228387" y="3881083"/>
              <a:chExt cx="3109158" cy="2030307"/>
            </a:xfrm>
          </p:grpSpPr>
          <p:sp>
            <p:nvSpPr>
              <p:cNvPr id="22" name="Parallélogramme 21"/>
              <p:cNvSpPr/>
              <p:nvPr/>
            </p:nvSpPr>
            <p:spPr>
              <a:xfrm>
                <a:off x="5228387" y="5244780"/>
                <a:ext cx="2665275" cy="666610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100" b="1" smtClean="0">
                    <a:solidFill>
                      <a:schemeClr val="tx1"/>
                    </a:solidFill>
                    <a:latin typeface="Calibri" pitchFamily="34" charset="0"/>
                  </a:rPr>
                  <a:t>Maintain[Doors Closed While Moving]</a:t>
                </a:r>
                <a:endParaRPr lang="fr-BE" sz="11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Parallélogramme 22"/>
              <p:cNvSpPr/>
              <p:nvPr/>
            </p:nvSpPr>
            <p:spPr>
              <a:xfrm>
                <a:off x="5799657" y="3881083"/>
                <a:ext cx="2088233" cy="648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000" b="1" smtClean="0">
                    <a:solidFill>
                      <a:schemeClr val="tx1"/>
                    </a:solidFill>
                    <a:latin typeface="Calibri" pitchFamily="34" charset="0"/>
                  </a:rPr>
                  <a:t>Maintain[Safe Transportation]</a:t>
                </a:r>
                <a:endParaRPr lang="fr-BE" sz="10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6833761" y="4891627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050"/>
              </a:p>
            </p:txBody>
          </p:sp>
          <p:cxnSp>
            <p:nvCxnSpPr>
              <p:cNvPr id="25" name="Connecteur droit avec flèche 24"/>
              <p:cNvCxnSpPr>
                <a:stCxn id="22" idx="0"/>
                <a:endCxn id="24" idx="3"/>
              </p:cNvCxnSpPr>
              <p:nvPr/>
            </p:nvCxnSpPr>
            <p:spPr>
              <a:xfrm rot="5400000" flipH="1" flipV="1">
                <a:off x="6592828" y="4982754"/>
                <a:ext cx="230227" cy="293826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/>
              <p:cNvCxnSpPr>
                <a:stCxn id="24" idx="0"/>
                <a:endCxn id="23" idx="3"/>
              </p:cNvCxnSpPr>
              <p:nvPr/>
            </p:nvCxnSpPr>
            <p:spPr>
              <a:xfrm rot="16200000" flipV="1">
                <a:off x="6653032" y="4638889"/>
                <a:ext cx="362473" cy="14300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Parallélogramme 26"/>
              <p:cNvSpPr/>
              <p:nvPr/>
            </p:nvSpPr>
            <p:spPr>
              <a:xfrm>
                <a:off x="7481835" y="4747611"/>
                <a:ext cx="855710" cy="351657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000" b="1" smtClean="0">
                    <a:solidFill>
                      <a:schemeClr val="tx1"/>
                    </a:solidFill>
                    <a:latin typeface="Calibri" pitchFamily="34" charset="0"/>
                  </a:rPr>
                  <a:t>...</a:t>
                </a:r>
                <a:endParaRPr lang="fr-BE" sz="10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28" name="Connecteur droit avec flèche 27"/>
              <p:cNvCxnSpPr>
                <a:stCxn id="27" idx="5"/>
                <a:endCxn id="24" idx="6"/>
              </p:cNvCxnSpPr>
              <p:nvPr/>
            </p:nvCxnSpPr>
            <p:spPr>
              <a:xfrm rot="10800000" flipV="1">
                <a:off x="6977777" y="4923440"/>
                <a:ext cx="548015" cy="40196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e 32"/>
          <p:cNvGrpSpPr/>
          <p:nvPr/>
        </p:nvGrpSpPr>
        <p:grpSpPr>
          <a:xfrm>
            <a:off x="5796136" y="4270599"/>
            <a:ext cx="2592288" cy="2463512"/>
            <a:chOff x="5652120" y="4149080"/>
            <a:chExt cx="2592288" cy="2463512"/>
          </a:xfrm>
        </p:grpSpPr>
        <p:sp>
          <p:nvSpPr>
            <p:cNvPr id="29" name="Rectangle 28"/>
            <p:cNvSpPr/>
            <p:nvPr/>
          </p:nvSpPr>
          <p:spPr>
            <a:xfrm>
              <a:off x="5652120" y="4221088"/>
              <a:ext cx="2592288" cy="239150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1029" name="Picture 5" descr="D:\blambeau\Work\ucl\thesis\end-report\images\tester_lt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24128" y="4149080"/>
              <a:ext cx="2361891" cy="2376264"/>
            </a:xfrm>
            <a:prstGeom prst="rect">
              <a:avLst/>
            </a:prstGeom>
            <a:noFill/>
          </p:spPr>
        </p:pic>
      </p:grpSp>
      <p:sp>
        <p:nvSpPr>
          <p:cNvPr id="34" name="ZoneTexte 33"/>
          <p:cNvSpPr txBox="1"/>
          <p:nvPr/>
        </p:nvSpPr>
        <p:spPr>
          <a:xfrm>
            <a:off x="5364088" y="1196752"/>
            <a:ext cx="153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Goals in FLTL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364088" y="3917816"/>
            <a:ext cx="1220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Tester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From MSC and hMSC to LTS</a:t>
            </a:r>
            <a:br>
              <a:rPr lang="fr-BE" sz="3500" smtClean="0"/>
            </a:br>
            <a:r>
              <a:rPr lang="fr-BE" sz="2800" smtClean="0"/>
              <a:t>Chapter 4</a:t>
            </a:r>
            <a:endParaRPr lang="fr-BE" sz="2800"/>
          </a:p>
        </p:txBody>
      </p:sp>
      <p:grpSp>
        <p:nvGrpSpPr>
          <p:cNvPr id="6" name="Groupe 134"/>
          <p:cNvGrpSpPr/>
          <p:nvPr/>
        </p:nvGrpSpPr>
        <p:grpSpPr>
          <a:xfrm>
            <a:off x="2771800" y="1988840"/>
            <a:ext cx="4032448" cy="4032448"/>
            <a:chOff x="2411760" y="1700808"/>
            <a:chExt cx="4536504" cy="4536504"/>
          </a:xfrm>
        </p:grpSpPr>
        <p:sp>
          <p:nvSpPr>
            <p:cNvPr id="75" name="Ellipse 74"/>
            <p:cNvSpPr/>
            <p:nvPr/>
          </p:nvSpPr>
          <p:spPr>
            <a:xfrm>
              <a:off x="2411760" y="1700808"/>
              <a:ext cx="4536504" cy="4536504"/>
            </a:xfrm>
            <a:prstGeom prst="ellipse">
              <a:avLst/>
            </a:prstGeom>
            <a:noFill/>
            <a:ln w="730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6" name="Rectangle à quatre flèches 75"/>
            <p:cNvSpPr/>
            <p:nvPr/>
          </p:nvSpPr>
          <p:spPr>
            <a:xfrm>
              <a:off x="3599892" y="2888940"/>
              <a:ext cx="2160240" cy="2160240"/>
            </a:xfrm>
            <a:prstGeom prst="quad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8" name="Rectangle 7"/>
          <p:cNvSpPr/>
          <p:nvPr/>
        </p:nvSpPr>
        <p:spPr>
          <a:xfrm>
            <a:off x="6444208" y="4365104"/>
            <a:ext cx="2016224" cy="136815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78" name="Groupe 77"/>
          <p:cNvGrpSpPr/>
          <p:nvPr/>
        </p:nvGrpSpPr>
        <p:grpSpPr>
          <a:xfrm>
            <a:off x="4499992" y="5229200"/>
            <a:ext cx="2520280" cy="1179512"/>
            <a:chOff x="4499992" y="5229200"/>
            <a:chExt cx="2520280" cy="1179512"/>
          </a:xfrm>
        </p:grpSpPr>
        <p:sp>
          <p:nvSpPr>
            <p:cNvPr id="7" name="Rectangle 6"/>
            <p:cNvSpPr/>
            <p:nvPr/>
          </p:nvSpPr>
          <p:spPr>
            <a:xfrm>
              <a:off x="4499992" y="5229200"/>
              <a:ext cx="2520280" cy="11795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12" name="Groupe 9"/>
            <p:cNvGrpSpPr/>
            <p:nvPr/>
          </p:nvGrpSpPr>
          <p:grpSpPr>
            <a:xfrm>
              <a:off x="4571997" y="5328592"/>
              <a:ext cx="2275833" cy="1008110"/>
              <a:chOff x="5001007" y="1945903"/>
              <a:chExt cx="3497814" cy="141508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001007" y="1945903"/>
                <a:ext cx="761508" cy="25611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500" smtClean="0"/>
                  <a:t>Controller</a:t>
                </a:r>
                <a:endParaRPr lang="fr-BE" sz="50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737313" y="1945903"/>
                <a:ext cx="761508" cy="25611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500" smtClean="0"/>
                  <a:t>Passenger</a:t>
                </a:r>
                <a:endParaRPr lang="fr-BE" sz="50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53709" y="1945903"/>
                <a:ext cx="761507" cy="25611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500" smtClean="0"/>
                  <a:t>Actuators &amp; Sensors</a:t>
                </a:r>
                <a:endParaRPr lang="fr-BE" sz="500"/>
              </a:p>
            </p:txBody>
          </p:sp>
          <p:cxnSp>
            <p:nvCxnSpPr>
              <p:cNvPr id="35" name="Connecteur droit 34"/>
              <p:cNvCxnSpPr/>
              <p:nvPr/>
            </p:nvCxnSpPr>
            <p:spPr>
              <a:xfrm rot="5400000">
                <a:off x="4805758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 rot="5400000">
                <a:off x="6258458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24"/>
              <p:cNvCxnSpPr/>
              <p:nvPr/>
            </p:nvCxnSpPr>
            <p:spPr>
              <a:xfrm rot="5400000">
                <a:off x="7542062" y="2784984"/>
                <a:ext cx="1152000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avec flèche 37"/>
              <p:cNvCxnSpPr/>
              <p:nvPr/>
            </p:nvCxnSpPr>
            <p:spPr>
              <a:xfrm>
                <a:off x="5389762" y="2468509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ZoneTexte 38"/>
              <p:cNvSpPr txBox="1"/>
              <p:nvPr/>
            </p:nvSpPr>
            <p:spPr>
              <a:xfrm>
                <a:off x="5934178" y="2402361"/>
                <a:ext cx="311316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start</a:t>
                </a:r>
                <a:endParaRPr lang="fr-BE" sz="600"/>
              </a:p>
            </p:txBody>
          </p:sp>
          <p:cxnSp>
            <p:nvCxnSpPr>
              <p:cNvPr id="40" name="Connecteur droit avec flèche 39"/>
              <p:cNvCxnSpPr/>
              <p:nvPr/>
            </p:nvCxnSpPr>
            <p:spPr>
              <a:xfrm rot="10800000">
                <a:off x="6834754" y="2610919"/>
                <a:ext cx="1300979" cy="489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ZoneTexte 40"/>
              <p:cNvSpPr txBox="1"/>
              <p:nvPr/>
            </p:nvSpPr>
            <p:spPr>
              <a:xfrm>
                <a:off x="7092281" y="2550360"/>
                <a:ext cx="608332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a. pressed</a:t>
                </a:r>
                <a:endParaRPr lang="fr-BE" sz="600"/>
              </a:p>
            </p:txBody>
          </p:sp>
          <p:cxnSp>
            <p:nvCxnSpPr>
              <p:cNvPr id="42" name="Connecteur droit avec flèche 41"/>
              <p:cNvCxnSpPr/>
              <p:nvPr/>
            </p:nvCxnSpPr>
            <p:spPr>
              <a:xfrm>
                <a:off x="5389762" y="2984298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5839600" y="2918150"/>
                <a:ext cx="426073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e. stop</a:t>
                </a:r>
                <a:endParaRPr lang="fr-BE" sz="600"/>
              </a:p>
            </p:txBody>
          </p:sp>
          <p:cxnSp>
            <p:nvCxnSpPr>
              <p:cNvPr id="44" name="Connecteur droit avec flèche 43"/>
              <p:cNvCxnSpPr/>
              <p:nvPr/>
            </p:nvCxnSpPr>
            <p:spPr>
              <a:xfrm>
                <a:off x="5389762" y="3223931"/>
                <a:ext cx="1440000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ZoneTexte 44"/>
              <p:cNvSpPr txBox="1"/>
              <p:nvPr/>
            </p:nvSpPr>
            <p:spPr>
              <a:xfrm>
                <a:off x="5809944" y="3157782"/>
                <a:ext cx="464324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e. open</a:t>
                </a:r>
                <a:endParaRPr lang="fr-BE" sz="600"/>
              </a:p>
            </p:txBody>
          </p:sp>
          <p:cxnSp>
            <p:nvCxnSpPr>
              <p:cNvPr id="46" name="Connecteur droit avec flèche 45"/>
              <p:cNvCxnSpPr/>
              <p:nvPr/>
            </p:nvCxnSpPr>
            <p:spPr>
              <a:xfrm rot="10800000">
                <a:off x="5364088" y="2786293"/>
                <a:ext cx="1444996" cy="490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ZoneTexte 46"/>
              <p:cNvSpPr txBox="1"/>
              <p:nvPr/>
            </p:nvSpPr>
            <p:spPr>
              <a:xfrm>
                <a:off x="5641757" y="2725735"/>
                <a:ext cx="772590" cy="12960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600" smtClean="0"/>
                  <a:t>a. propagated</a:t>
                </a:r>
                <a:endParaRPr lang="fr-BE" sz="600"/>
              </a:p>
            </p:txBody>
          </p:sp>
        </p:grpSp>
      </p:grpSp>
      <p:grpSp>
        <p:nvGrpSpPr>
          <p:cNvPr id="13" name="Groupe 35"/>
          <p:cNvGrpSpPr/>
          <p:nvPr/>
        </p:nvGrpSpPr>
        <p:grpSpPr>
          <a:xfrm>
            <a:off x="6572984" y="4509123"/>
            <a:ext cx="1728193" cy="1124430"/>
            <a:chOff x="150030" y="606356"/>
            <a:chExt cx="3500462" cy="2343080"/>
          </a:xfrm>
        </p:grpSpPr>
        <p:sp>
          <p:nvSpPr>
            <p:cNvPr id="19" name="Rectangle 18"/>
            <p:cNvSpPr/>
            <p:nvPr/>
          </p:nvSpPr>
          <p:spPr>
            <a:xfrm>
              <a:off x="2078856" y="1071546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600" smtClean="0"/>
                <a:t>AlarmPressed</a:t>
              </a:r>
              <a:br>
                <a:rPr lang="fr-BE" sz="600" smtClean="0"/>
              </a:br>
              <a:r>
                <a:rPr lang="fr-BE" sz="600" smtClean="0"/>
                <a:t>DuringTrainRide</a:t>
              </a:r>
              <a:endParaRPr lang="fr-BE" sz="60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838231" y="60635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78856" y="2000240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600" smtClean="0"/>
                <a:t>BackToStation</a:t>
              </a:r>
              <a:br>
                <a:rPr lang="fr-BE" sz="600" smtClean="0"/>
              </a:br>
              <a:r>
                <a:rPr lang="fr-BE" sz="600" smtClean="0"/>
                <a:t>AfterEmergency</a:t>
              </a:r>
              <a:endParaRPr lang="fr-BE" sz="600"/>
            </a:p>
          </p:txBody>
        </p:sp>
        <p:cxnSp>
          <p:nvCxnSpPr>
            <p:cNvPr id="22" name="Connecteur droit avec flèche 34"/>
            <p:cNvCxnSpPr>
              <a:stCxn id="20" idx="6"/>
              <a:endCxn id="19" idx="0"/>
            </p:cNvCxnSpPr>
            <p:nvPr/>
          </p:nvCxnSpPr>
          <p:spPr>
            <a:xfrm>
              <a:off x="1946231" y="660356"/>
              <a:ext cx="918443" cy="41119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34"/>
            <p:cNvCxnSpPr>
              <a:stCxn id="19" idx="2"/>
              <a:endCxn id="21" idx="0"/>
            </p:cNvCxnSpPr>
            <p:nvPr/>
          </p:nvCxnSpPr>
          <p:spPr>
            <a:xfrm rot="5400000">
              <a:off x="2650360" y="1785926"/>
              <a:ext cx="42862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50030" y="1071546"/>
              <a:ext cx="1571636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600" smtClean="0"/>
                <a:t>StationToStation</a:t>
              </a:r>
              <a:br>
                <a:rPr lang="fr-BE" sz="600" smtClean="0"/>
              </a:br>
              <a:r>
                <a:rPr lang="fr-BE" sz="600" smtClean="0"/>
                <a:t>TrainRide</a:t>
              </a:r>
              <a:endParaRPr lang="fr-BE" sz="600"/>
            </a:p>
          </p:txBody>
        </p:sp>
        <p:cxnSp>
          <p:nvCxnSpPr>
            <p:cNvPr id="25" name="Connecteur droit avec flèche 34"/>
            <p:cNvCxnSpPr>
              <a:stCxn id="20" idx="2"/>
              <a:endCxn id="24" idx="0"/>
            </p:cNvCxnSpPr>
            <p:nvPr/>
          </p:nvCxnSpPr>
          <p:spPr>
            <a:xfrm rot="10800000" flipV="1">
              <a:off x="935849" y="660356"/>
              <a:ext cx="902383" cy="41119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avec flèche 34"/>
            <p:cNvCxnSpPr>
              <a:stCxn id="24" idx="2"/>
            </p:cNvCxnSpPr>
            <p:nvPr/>
          </p:nvCxnSpPr>
          <p:spPr>
            <a:xfrm rot="16200000" flipH="1">
              <a:off x="725127" y="1782332"/>
              <a:ext cx="1269824" cy="84838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34"/>
            <p:cNvCxnSpPr>
              <a:stCxn id="21" idx="2"/>
            </p:cNvCxnSpPr>
            <p:nvPr/>
          </p:nvCxnSpPr>
          <p:spPr>
            <a:xfrm rot="5400000">
              <a:off x="2261888" y="2238650"/>
              <a:ext cx="341130" cy="86444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e 58"/>
            <p:cNvGrpSpPr/>
            <p:nvPr/>
          </p:nvGrpSpPr>
          <p:grpSpPr>
            <a:xfrm>
              <a:off x="1784231" y="2733436"/>
              <a:ext cx="216000" cy="216000"/>
              <a:chOff x="3090618" y="5948146"/>
              <a:chExt cx="216000" cy="216000"/>
            </a:xfrm>
          </p:grpSpPr>
          <p:sp>
            <p:nvSpPr>
              <p:cNvPr id="30" name="Ellipse 29"/>
              <p:cNvSpPr/>
              <p:nvPr/>
            </p:nvSpPr>
            <p:spPr>
              <a:xfrm>
                <a:off x="3090618" y="5948146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800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3144618" y="600214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800"/>
              </a:p>
            </p:txBody>
          </p:sp>
        </p:grpSp>
        <p:cxnSp>
          <p:nvCxnSpPr>
            <p:cNvPr id="29" name="Connecteur droit avec flèche 34"/>
            <p:cNvCxnSpPr>
              <a:endCxn id="20" idx="4"/>
            </p:cNvCxnSpPr>
            <p:nvPr/>
          </p:nvCxnSpPr>
          <p:spPr>
            <a:xfrm rot="5400000" flipH="1" flipV="1">
              <a:off x="882691" y="1723896"/>
              <a:ext cx="201908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ZoneTexte 15"/>
          <p:cNvSpPr txBox="1"/>
          <p:nvPr/>
        </p:nvSpPr>
        <p:spPr>
          <a:xfrm>
            <a:off x="611560" y="5621178"/>
            <a:ext cx="248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State machines as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580112" y="6381328"/>
            <a:ext cx="3167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Scenarios as MSC and hMSC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55576" y="1755973"/>
            <a:ext cx="3672408" cy="1384995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1" i="1" kern="0" smtClean="0">
                <a:latin typeface="Calibri" pitchFamily="34" charset="0"/>
              </a:rPr>
              <a:t>How to generalize a set of MSC scenarios as LTS state machines?</a:t>
            </a:r>
            <a:endParaRPr lang="fr-BE" sz="2800" b="1" i="1">
              <a:latin typeface="Calibri" pitchFamily="34" charset="0"/>
            </a:endParaRPr>
          </a:p>
        </p:txBody>
      </p:sp>
      <p:grpSp>
        <p:nvGrpSpPr>
          <p:cNvPr id="79" name="Groupe 78"/>
          <p:cNvGrpSpPr/>
          <p:nvPr/>
        </p:nvGrpSpPr>
        <p:grpSpPr>
          <a:xfrm>
            <a:off x="899592" y="4471020"/>
            <a:ext cx="3024336" cy="1152128"/>
            <a:chOff x="899592" y="4471020"/>
            <a:chExt cx="3024336" cy="1152128"/>
          </a:xfrm>
        </p:grpSpPr>
        <p:sp>
          <p:nvSpPr>
            <p:cNvPr id="80" name="Rectangle 79"/>
            <p:cNvSpPr/>
            <p:nvPr/>
          </p:nvSpPr>
          <p:spPr>
            <a:xfrm>
              <a:off x="899592" y="4471020"/>
              <a:ext cx="3024336" cy="115212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81" name="Picture 8" descr="D:\blambeau\Work\ucl\thesis\end-report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8399" y="4581128"/>
              <a:ext cx="2941987" cy="86409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Multi-View Modeling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 err="1" smtClean="0"/>
              <a:t>Different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focus on </a:t>
            </a:r>
            <a:r>
              <a:rPr lang="fr-BE" dirty="0" err="1" smtClean="0"/>
              <a:t>different</a:t>
            </a:r>
            <a:r>
              <a:rPr lang="fr-BE" dirty="0" smtClean="0"/>
              <a:t> system dimensions</a:t>
            </a:r>
          </a:p>
          <a:p>
            <a:pPr lvl="1"/>
            <a:r>
              <a:rPr lang="fr-BE" dirty="0" err="1" smtClean="0"/>
              <a:t>Intentional</a:t>
            </a:r>
            <a:r>
              <a:rPr lang="fr-BE" dirty="0" smtClean="0"/>
              <a:t>:	goal, </a:t>
            </a:r>
            <a:r>
              <a:rPr lang="fr-BE" dirty="0" err="1" smtClean="0"/>
              <a:t>rule</a:t>
            </a:r>
            <a:r>
              <a:rPr lang="fr-BE" dirty="0" smtClean="0"/>
              <a:t>-</a:t>
            </a:r>
            <a:r>
              <a:rPr lang="fr-BE" dirty="0" err="1" smtClean="0"/>
              <a:t>based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smtClean="0"/>
              <a:t>Structural:	</a:t>
            </a:r>
            <a:r>
              <a:rPr lang="fr-BE" dirty="0" err="1" smtClean="0"/>
              <a:t>object</a:t>
            </a:r>
            <a:r>
              <a:rPr lang="fr-BE" dirty="0" smtClean="0"/>
              <a:t>, agent, architecture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err="1" smtClean="0"/>
              <a:t>Operational</a:t>
            </a:r>
            <a:r>
              <a:rPr lang="fr-BE" dirty="0" smtClean="0"/>
              <a:t>: 	</a:t>
            </a:r>
            <a:r>
              <a:rPr lang="fr-BE" dirty="0" err="1" smtClean="0"/>
              <a:t>task</a:t>
            </a:r>
            <a:r>
              <a:rPr lang="fr-BE" dirty="0" smtClean="0"/>
              <a:t>, </a:t>
            </a:r>
            <a:r>
              <a:rPr lang="fr-BE" dirty="0" err="1" smtClean="0"/>
              <a:t>process</a:t>
            </a:r>
            <a:r>
              <a:rPr lang="fr-BE" dirty="0" smtClean="0"/>
              <a:t>, </a:t>
            </a:r>
            <a:r>
              <a:rPr lang="fr-BE" dirty="0" err="1" smtClean="0"/>
              <a:t>workflow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err="1" smtClean="0"/>
              <a:t>Behavioral</a:t>
            </a:r>
            <a:r>
              <a:rPr lang="fr-BE" dirty="0" smtClean="0"/>
              <a:t>: 	scenarios, state machines</a:t>
            </a:r>
          </a:p>
          <a:p>
            <a:pPr>
              <a:spcBef>
                <a:spcPts val="1800"/>
              </a:spcBef>
            </a:pPr>
            <a:r>
              <a:rPr lang="fr-BE" dirty="0" err="1" smtClean="0"/>
              <a:t>Requirements</a:t>
            </a:r>
            <a:r>
              <a:rPr lang="fr-BE" dirty="0" smtClean="0"/>
              <a:t> on multi-</a:t>
            </a:r>
            <a:r>
              <a:rPr lang="fr-BE" dirty="0" err="1" smtClean="0"/>
              <a:t>view</a:t>
            </a:r>
            <a:r>
              <a:rPr lang="fr-BE" dirty="0" smtClean="0"/>
              <a:t> </a:t>
            </a:r>
            <a:r>
              <a:rPr lang="fr-BE" dirty="0" err="1" smtClean="0"/>
              <a:t>modeling</a:t>
            </a:r>
            <a:r>
              <a:rPr lang="fr-BE" dirty="0" smtClean="0"/>
              <a:t> </a:t>
            </a:r>
            <a:r>
              <a:rPr lang="fr-BE" dirty="0" err="1" smtClean="0"/>
              <a:t>languages</a:t>
            </a:r>
            <a:r>
              <a:rPr lang="fr-BE" dirty="0" smtClean="0"/>
              <a:t> and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>
              <a:spcBef>
                <a:spcPts val="600"/>
              </a:spcBef>
            </a:pPr>
            <a:r>
              <a:rPr lang="fr-BE" dirty="0" smtClean="0"/>
              <a:t>Multi-</a:t>
            </a:r>
            <a:r>
              <a:rPr lang="fr-BE" dirty="0" err="1" smtClean="0"/>
              <a:t>level</a:t>
            </a:r>
            <a:r>
              <a:rPr lang="fr-BE" dirty="0" smtClean="0"/>
              <a:t>, </a:t>
            </a:r>
            <a:r>
              <a:rPr lang="fr-BE" dirty="0" err="1" smtClean="0"/>
              <a:t>analyzable</a:t>
            </a:r>
            <a:r>
              <a:rPr lang="fr-BE" dirty="0" smtClean="0"/>
              <a:t>, </a:t>
            </a:r>
            <a:r>
              <a:rPr lang="fr-BE" dirty="0" err="1" smtClean="0"/>
              <a:t>adequate</a:t>
            </a:r>
            <a:r>
              <a:rPr lang="fr-BE" dirty="0" smtClean="0"/>
              <a:t>, </a:t>
            </a:r>
            <a:r>
              <a:rPr lang="fr-BE" dirty="0" err="1" smtClean="0"/>
              <a:t>complete</a:t>
            </a:r>
            <a:r>
              <a:rPr lang="fr-BE" dirty="0" smtClean="0"/>
              <a:t>, </a:t>
            </a:r>
            <a:r>
              <a:rPr lang="fr-BE" dirty="0" err="1" smtClean="0"/>
              <a:t>precise</a:t>
            </a:r>
            <a:r>
              <a:rPr lang="fr-BE" dirty="0" smtClean="0"/>
              <a:t>, consistent, </a:t>
            </a:r>
            <a:r>
              <a:rPr lang="fr-BE" dirty="0" err="1" smtClean="0"/>
              <a:t>comprehensible</a:t>
            </a:r>
            <a:r>
              <a:rPr lang="fr-BE" dirty="0" smtClean="0"/>
              <a:t>, …</a:t>
            </a:r>
          </a:p>
          <a:p>
            <a:pPr>
              <a:spcBef>
                <a:spcPts val="1800"/>
              </a:spcBef>
            </a:pPr>
            <a:r>
              <a:rPr lang="fr-BE" dirty="0" smtClean="0"/>
              <a:t>Building </a:t>
            </a:r>
            <a:r>
              <a:rPr lang="fr-BE" dirty="0" err="1" smtClean="0"/>
              <a:t>high</a:t>
            </a:r>
            <a:r>
              <a:rPr lang="fr-BE" dirty="0" smtClean="0"/>
              <a:t>-</a:t>
            </a:r>
            <a:r>
              <a:rPr lang="fr-BE" dirty="0" err="1" smtClean="0"/>
              <a:t>quality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hard</a:t>
            </a:r>
          </a:p>
          <a:p>
            <a:pPr lvl="1">
              <a:spcBef>
                <a:spcPts val="600"/>
              </a:spcBef>
            </a:pPr>
            <a:r>
              <a:rPr lang="fr-BE" dirty="0" err="1" smtClean="0"/>
              <a:t>Tool</a:t>
            </a:r>
            <a:r>
              <a:rPr lang="fr-BE" dirty="0" smtClean="0"/>
              <a:t>-</a:t>
            </a:r>
            <a:r>
              <a:rPr lang="fr-BE" dirty="0" err="1" smtClean="0"/>
              <a:t>supported</a:t>
            </a:r>
            <a:r>
              <a:rPr lang="fr-BE" dirty="0" smtClean="0"/>
              <a:t> techniques are </a:t>
            </a:r>
            <a:r>
              <a:rPr lang="fr-BE" dirty="0" err="1" smtClean="0"/>
              <a:t>needed</a:t>
            </a:r>
            <a:r>
              <a:rPr lang="fr-BE" dirty="0" smtClean="0"/>
              <a:t> for </a:t>
            </a:r>
            <a:r>
              <a:rPr lang="fr-BE" dirty="0" err="1" smtClean="0"/>
              <a:t>supporting</a:t>
            </a:r>
            <a:r>
              <a:rPr lang="fr-BE" dirty="0" smtClean="0"/>
              <a:t> </a:t>
            </a:r>
            <a:r>
              <a:rPr lang="fr-BE" dirty="0" err="1" smtClean="0"/>
              <a:t>analysts</a:t>
            </a:r>
            <a:r>
              <a:rPr lang="fr-BE" dirty="0" smtClean="0"/>
              <a:t> and </a:t>
            </a:r>
            <a:r>
              <a:rPr lang="fr-BE" dirty="0" err="1" smtClean="0"/>
              <a:t>stakeholders</a:t>
            </a:r>
            <a:endParaRPr lang="fr-BE" dirty="0" smtClean="0"/>
          </a:p>
          <a:p>
            <a:pPr lvl="1">
              <a:spcBef>
                <a:spcPts val="600"/>
              </a:spcBef>
            </a:pPr>
            <a:r>
              <a:rPr lang="fr-BE" dirty="0" smtClean="0"/>
              <a:t>(Semi-)</a:t>
            </a:r>
            <a:r>
              <a:rPr lang="fr-BE" dirty="0" err="1" smtClean="0"/>
              <a:t>formal</a:t>
            </a:r>
            <a:r>
              <a:rPr lang="fr-BE" dirty="0" smtClean="0"/>
              <a:t> </a:t>
            </a:r>
            <a:r>
              <a:rPr lang="fr-BE" dirty="0" err="1"/>
              <a:t>m</a:t>
            </a:r>
            <a:r>
              <a:rPr lang="fr-BE" dirty="0" err="1" smtClean="0"/>
              <a:t>odeling</a:t>
            </a:r>
            <a:r>
              <a:rPr lang="fr-BE" dirty="0" smtClean="0"/>
              <a:t> </a:t>
            </a:r>
            <a:r>
              <a:rPr lang="fr-BE" dirty="0" err="1" smtClean="0"/>
              <a:t>approaches</a:t>
            </a:r>
            <a:r>
              <a:rPr lang="fr-BE" dirty="0" smtClean="0"/>
              <a:t> are </a:t>
            </a:r>
            <a:r>
              <a:rPr lang="fr-BE" dirty="0" err="1" smtClean="0"/>
              <a:t>needed</a:t>
            </a:r>
            <a:r>
              <a:rPr lang="fr-BE" dirty="0" smtClean="0"/>
              <a:t> </a:t>
            </a:r>
            <a:r>
              <a:rPr lang="fr-BE" dirty="0" err="1" smtClean="0"/>
              <a:t>here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From MSC to LTS </a:t>
            </a:r>
            <a:r>
              <a:rPr lang="fr-FR" sz="3500" smtClean="0"/>
              <a:t/>
            </a:r>
            <a:br>
              <a:rPr lang="fr-FR" sz="3500" smtClean="0"/>
            </a:br>
            <a:r>
              <a:rPr lang="fr-FR" sz="2800" smtClean="0"/>
              <a:t>Problem statement</a:t>
            </a:r>
            <a:endParaRPr lang="fr-FR" sz="280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7338"/>
            <a:ext cx="4691063" cy="4573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000"/>
              <a:t>Given a scenario collection </a:t>
            </a:r>
            <a:r>
              <a:rPr lang="fr-FR" sz="2000" i="1"/>
              <a:t>S</a:t>
            </a:r>
            <a:r>
              <a:rPr lang="fr-FR" sz="2000" i="1" baseline="-25000"/>
              <a:t>c</a:t>
            </a:r>
            <a:r>
              <a:rPr lang="fr-FR" sz="2000"/>
              <a:t>=(</a:t>
            </a:r>
            <a:r>
              <a:rPr lang="fr-FR" sz="2000" i="1"/>
              <a:t>S</a:t>
            </a:r>
            <a:r>
              <a:rPr lang="fr-FR" sz="2000" i="1" baseline="-25000"/>
              <a:t>+</a:t>
            </a:r>
            <a:r>
              <a:rPr lang="fr-FR" sz="2000"/>
              <a:t>,</a:t>
            </a:r>
            <a:r>
              <a:rPr lang="fr-FR" sz="2000" i="1"/>
              <a:t>S</a:t>
            </a:r>
            <a:r>
              <a:rPr lang="fr-FR" sz="2000" i="1" baseline="-25000"/>
              <a:t>–</a:t>
            </a:r>
            <a:r>
              <a:rPr lang="fr-FR" sz="2000"/>
              <a:t>) showing typical examples of the system usage, </a:t>
            </a:r>
            <a:br>
              <a:rPr lang="fr-FR" sz="2000"/>
            </a:br>
            <a:r>
              <a:rPr lang="fr-FR" sz="2000"/>
              <a:t/>
            </a:r>
            <a:br>
              <a:rPr lang="fr-FR" sz="2000"/>
            </a:br>
            <a:r>
              <a:rPr lang="fr-FR" sz="2000"/>
              <a:t>synthesize the system as a composition of agent LTS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fr-FR" sz="2000" i="1"/>
              <a:t>S</a:t>
            </a:r>
            <a:r>
              <a:rPr lang="fr-FR" sz="2000"/>
              <a:t> = </a:t>
            </a:r>
            <a:r>
              <a:rPr lang="fr-FR" sz="2000" i="1"/>
              <a:t>A</a:t>
            </a:r>
            <a:r>
              <a:rPr lang="fr-FR" sz="2000" i="1" baseline="-25000"/>
              <a:t>lts1</a:t>
            </a:r>
            <a:r>
              <a:rPr lang="fr-FR" sz="2000"/>
              <a:t> || … || </a:t>
            </a:r>
            <a:r>
              <a:rPr lang="fr-FR" sz="2000" i="1"/>
              <a:t>A</a:t>
            </a:r>
            <a:r>
              <a:rPr lang="fr-FR" sz="2000" i="1" baseline="-25000"/>
              <a:t>ltsn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000"/>
              <a:t>	</a:t>
            </a:r>
            <a:br>
              <a:rPr lang="fr-FR" sz="2000"/>
            </a:br>
            <a:r>
              <a:rPr lang="fr-FR" sz="2000"/>
              <a:t>such that it correctly accepts </a:t>
            </a:r>
            <a:r>
              <a:rPr lang="fr-FR" sz="2000" i="1"/>
              <a:t>S</a:t>
            </a:r>
            <a:r>
              <a:rPr lang="fr-FR" sz="2000" i="1" baseline="-25000"/>
              <a:t>+ </a:t>
            </a:r>
            <a:r>
              <a:rPr lang="fr-FR" sz="2000"/>
              <a:t>and rejects </a:t>
            </a:r>
            <a:r>
              <a:rPr lang="fr-FR" sz="2000" i="1"/>
              <a:t>S</a:t>
            </a:r>
            <a:r>
              <a:rPr lang="fr-FR" sz="2000" i="1" baseline="-25000"/>
              <a:t>–</a:t>
            </a:r>
            <a:endParaRPr lang="fr-FR" sz="2000"/>
          </a:p>
          <a:p>
            <a:pPr>
              <a:lnSpc>
                <a:spcPct val="90000"/>
              </a:lnSpc>
            </a:pPr>
            <a:endParaRPr lang="fr-FR" sz="1800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LTS synthesis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150" name="Flèche vers le bas 149"/>
          <p:cNvSpPr/>
          <p:nvPr/>
        </p:nvSpPr>
        <p:spPr>
          <a:xfrm>
            <a:off x="6888341" y="4005064"/>
            <a:ext cx="504056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1" name="ZoneTexte 150"/>
          <p:cNvSpPr txBox="1"/>
          <p:nvPr/>
        </p:nvSpPr>
        <p:spPr>
          <a:xfrm>
            <a:off x="7392397" y="4005064"/>
            <a:ext cx="561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800" b="1" smtClean="0">
                <a:solidFill>
                  <a:schemeClr val="accent5">
                    <a:lumMod val="50000"/>
                  </a:schemeClr>
                </a:solidFill>
              </a:rPr>
              <a:t>?</a:t>
            </a:r>
            <a:endParaRPr lang="fr-BE" sz="48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436096" y="2132856"/>
            <a:ext cx="3384376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grpSp>
        <p:nvGrpSpPr>
          <p:cNvPr id="179" name="Groupe 9"/>
          <p:cNvGrpSpPr/>
          <p:nvPr/>
        </p:nvGrpSpPr>
        <p:grpSpPr>
          <a:xfrm>
            <a:off x="5596776" y="2248996"/>
            <a:ext cx="3090034" cy="1311288"/>
            <a:chOff x="4897694" y="1925250"/>
            <a:chExt cx="3704433" cy="1435734"/>
          </a:xfrm>
        </p:grpSpPr>
        <p:cxnSp>
          <p:nvCxnSpPr>
            <p:cNvPr id="180" name="Connecteur droit 179"/>
            <p:cNvCxnSpPr/>
            <p:nvPr/>
          </p:nvCxnSpPr>
          <p:spPr>
            <a:xfrm rot="5400000">
              <a:off x="4805758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 rot="5400000">
              <a:off x="6258458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Connecteur droit 24"/>
            <p:cNvCxnSpPr/>
            <p:nvPr/>
          </p:nvCxnSpPr>
          <p:spPr>
            <a:xfrm rot="5400000">
              <a:off x="7542062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Connecteur droit avec flèche 182"/>
            <p:cNvCxnSpPr/>
            <p:nvPr/>
          </p:nvCxnSpPr>
          <p:spPr>
            <a:xfrm>
              <a:off x="5389762" y="2468509"/>
              <a:ext cx="1440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ZoneTexte 183"/>
            <p:cNvSpPr txBox="1"/>
            <p:nvPr/>
          </p:nvSpPr>
          <p:spPr>
            <a:xfrm>
              <a:off x="5878641" y="2310952"/>
              <a:ext cx="496080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start</a:t>
              </a:r>
              <a:endParaRPr lang="fr-BE" sz="1000" b="1"/>
            </a:p>
          </p:txBody>
        </p:sp>
        <p:cxnSp>
          <p:nvCxnSpPr>
            <p:cNvPr id="185" name="Connecteur droit avec flèche 184"/>
            <p:cNvCxnSpPr/>
            <p:nvPr/>
          </p:nvCxnSpPr>
          <p:spPr>
            <a:xfrm rot="10800000">
              <a:off x="6834754" y="2610919"/>
              <a:ext cx="1300979" cy="489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ZoneTexte 185"/>
            <p:cNvSpPr txBox="1"/>
            <p:nvPr/>
          </p:nvSpPr>
          <p:spPr>
            <a:xfrm>
              <a:off x="7092274" y="2433369"/>
              <a:ext cx="819454" cy="20213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a. pressed</a:t>
              </a:r>
              <a:endParaRPr lang="fr-BE" sz="1000" b="1"/>
            </a:p>
          </p:txBody>
        </p:sp>
        <p:cxnSp>
          <p:nvCxnSpPr>
            <p:cNvPr id="187" name="Connecteur droit avec flèche 186"/>
            <p:cNvCxnSpPr/>
            <p:nvPr/>
          </p:nvCxnSpPr>
          <p:spPr>
            <a:xfrm>
              <a:off x="5389755" y="2997630"/>
              <a:ext cx="1439999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ZoneTexte 187"/>
            <p:cNvSpPr txBox="1"/>
            <p:nvPr/>
          </p:nvSpPr>
          <p:spPr>
            <a:xfrm>
              <a:off x="5785019" y="2848416"/>
              <a:ext cx="683323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e. stop</a:t>
              </a:r>
              <a:endParaRPr lang="fr-BE" sz="1000" b="1"/>
            </a:p>
          </p:txBody>
        </p:sp>
        <p:cxnSp>
          <p:nvCxnSpPr>
            <p:cNvPr id="189" name="Connecteur droit avec flèche 188"/>
            <p:cNvCxnSpPr/>
            <p:nvPr/>
          </p:nvCxnSpPr>
          <p:spPr>
            <a:xfrm>
              <a:off x="5389762" y="3223931"/>
              <a:ext cx="1440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ZoneTexte 189"/>
            <p:cNvSpPr txBox="1"/>
            <p:nvPr/>
          </p:nvSpPr>
          <p:spPr>
            <a:xfrm>
              <a:off x="5760382" y="3059912"/>
              <a:ext cx="732597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e. open</a:t>
              </a:r>
              <a:endParaRPr lang="fr-BE" sz="1000" b="1"/>
            </a:p>
          </p:txBody>
        </p:sp>
        <p:cxnSp>
          <p:nvCxnSpPr>
            <p:cNvPr id="191" name="Connecteur droit avec flèche 190"/>
            <p:cNvCxnSpPr/>
            <p:nvPr/>
          </p:nvCxnSpPr>
          <p:spPr>
            <a:xfrm rot="10800000">
              <a:off x="5364088" y="2786293"/>
              <a:ext cx="1444996" cy="49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ZoneTexte 191"/>
            <p:cNvSpPr txBox="1"/>
            <p:nvPr/>
          </p:nvSpPr>
          <p:spPr>
            <a:xfrm>
              <a:off x="5596074" y="2633960"/>
              <a:ext cx="1061214" cy="16186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 lnSpcReduction="10000"/>
            </a:bodyPr>
            <a:lstStyle/>
            <a:p>
              <a:pPr algn="ctr"/>
              <a:r>
                <a:rPr lang="fr-BE" sz="1000" b="1" smtClean="0"/>
                <a:t>a. propagated</a:t>
              </a:r>
              <a:endParaRPr lang="fr-BE" sz="1000" b="1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897694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Controller</a:t>
              </a:r>
              <a:endParaRPr lang="fr-BE" sz="900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633998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Passenger</a:t>
              </a:r>
              <a:endParaRPr lang="fr-BE" sz="900" b="1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350395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Actuators &amp; Sensors</a:t>
              </a:r>
              <a:endParaRPr lang="fr-BE" sz="900" b="1"/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5282394" y="5251940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pic>
        <p:nvPicPr>
          <p:cNvPr id="197" name="Picture 2" descr="D:\blambeau\Work\ucl\thesis\end-report\images\start_s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6951" y="5452481"/>
            <a:ext cx="864096" cy="254658"/>
          </a:xfrm>
          <a:prstGeom prst="rect">
            <a:avLst/>
          </a:prstGeom>
          <a:noFill/>
        </p:spPr>
      </p:pic>
      <p:pic>
        <p:nvPicPr>
          <p:cNvPr id="198" name="Picture 3" descr="D:\blambeau\Work\ucl\thesis\end-report\images\doo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6951" y="5893351"/>
            <a:ext cx="864096" cy="360544"/>
          </a:xfrm>
          <a:prstGeom prst="rect">
            <a:avLst/>
          </a:prstGeom>
          <a:noFill/>
        </p:spPr>
      </p:pic>
      <p:pic>
        <p:nvPicPr>
          <p:cNvPr id="199" name="Picture 9" descr="D:\blambeau\Work\ucl\thesis\end-report\images\bold_controll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8978" y="5503266"/>
            <a:ext cx="1961325" cy="576064"/>
          </a:xfrm>
          <a:prstGeom prst="rect">
            <a:avLst/>
          </a:prstGeom>
          <a:noFill/>
        </p:spPr>
      </p:pic>
      <p:grpSp>
        <p:nvGrpSpPr>
          <p:cNvPr id="200" name="Groupe 199"/>
          <p:cNvGrpSpPr/>
          <p:nvPr/>
        </p:nvGrpSpPr>
        <p:grpSpPr>
          <a:xfrm>
            <a:off x="7491619" y="5575274"/>
            <a:ext cx="133729" cy="534916"/>
            <a:chOff x="4644008" y="3645024"/>
            <a:chExt cx="72008" cy="288032"/>
          </a:xfrm>
        </p:grpSpPr>
        <p:cxnSp>
          <p:nvCxnSpPr>
            <p:cNvPr id="201" name="Connecteur droit 200"/>
            <p:cNvCxnSpPr/>
            <p:nvPr/>
          </p:nvCxnSpPr>
          <p:spPr>
            <a:xfrm rot="5400000">
              <a:off x="4499992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rot="5400000">
              <a:off x="4572000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3" name="ZoneTexte 202"/>
          <p:cNvSpPr txBox="1"/>
          <p:nvPr/>
        </p:nvSpPr>
        <p:spPr>
          <a:xfrm>
            <a:off x="5160149" y="1693551"/>
            <a:ext cx="289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Positive &amp; Negative MSCs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204" name="ZoneTexte 203"/>
          <p:cNvSpPr txBox="1"/>
          <p:nvPr/>
        </p:nvSpPr>
        <p:spPr>
          <a:xfrm>
            <a:off x="5160149" y="4869160"/>
            <a:ext cx="1207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Agent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Synthesis requirements</a:t>
            </a:r>
            <a:endParaRPr lang="fr-FR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403350" y="1557338"/>
            <a:ext cx="7283450" cy="4573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000"/>
              <a:t>Because of end-user involvement, the solution should work</a:t>
            </a:r>
          </a:p>
          <a:p>
            <a:pPr lvl="1">
              <a:lnSpc>
                <a:spcPct val="90000"/>
              </a:lnSpc>
            </a:pPr>
            <a:r>
              <a:rPr lang="fr-FR" sz="1800"/>
              <a:t>From end-user positive and negative scenarios …</a:t>
            </a:r>
          </a:p>
          <a:p>
            <a:pPr lvl="1">
              <a:lnSpc>
                <a:spcPct val="90000"/>
              </a:lnSpc>
            </a:pPr>
            <a:r>
              <a:rPr lang="fr-FR" sz="1800"/>
              <a:t>… and scenarios only : avoid hMSC, state variables annotations, operations formalization (pre/post), etc.</a:t>
            </a:r>
            <a:endParaRPr lang="fr-FR" sz="1800" i="1"/>
          </a:p>
          <a:p>
            <a:pPr lvl="1">
              <a:lnSpc>
                <a:spcPct val="90000"/>
              </a:lnSpc>
            </a:pPr>
            <a:r>
              <a:rPr lang="fr-FR" sz="1800"/>
              <a:t>but such additional information could/should be used when available</a:t>
            </a:r>
          </a:p>
          <a:p>
            <a:pPr>
              <a:lnSpc>
                <a:spcPct val="90000"/>
              </a:lnSpc>
            </a:pPr>
            <a:endParaRPr lang="fr-FR" sz="2000"/>
          </a:p>
          <a:p>
            <a:pPr>
              <a:lnSpc>
                <a:spcPct val="90000"/>
              </a:lnSpc>
            </a:pPr>
            <a:r>
              <a:rPr lang="fr-FR" sz="2000"/>
              <a:t>Initial scenario collection being incomplete, the approach</a:t>
            </a:r>
          </a:p>
          <a:p>
            <a:pPr lvl="1">
              <a:lnSpc>
                <a:spcPct val="90000"/>
              </a:lnSpc>
            </a:pPr>
            <a:r>
              <a:rPr lang="fr-FR" sz="1800"/>
              <a:t>should support the elicitation of additional, “interesting” positive/negative scenarios</a:t>
            </a:r>
          </a:p>
          <a:p>
            <a:pPr lvl="1">
              <a:lnSpc>
                <a:spcPct val="90000"/>
              </a:lnSpc>
            </a:pPr>
            <a:r>
              <a:rPr lang="fr-FR" sz="1800"/>
              <a:t>should be incremental : the models should be incrementally refinable as further scenarios become available</a:t>
            </a:r>
          </a:p>
        </p:txBody>
      </p:sp>
      <p:pic>
        <p:nvPicPr>
          <p:cNvPr id="69648" name="Picture 16" descr="MCj007862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484313"/>
            <a:ext cx="804863" cy="1728787"/>
          </a:xfrm>
          <a:prstGeom prst="rect">
            <a:avLst/>
          </a:prstGeom>
          <a:noFill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LTS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Solution overview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557338"/>
            <a:ext cx="4608513" cy="3671887"/>
          </a:xfrm>
        </p:spPr>
        <p:txBody>
          <a:bodyPr>
            <a:normAutofit fontScale="92500" lnSpcReduction="20000"/>
          </a:bodyPr>
          <a:lstStyle/>
          <a:p>
            <a:pPr marL="266700" indent="-266700"/>
            <a:r>
              <a:rPr lang="fr-FR" sz="2000" b="1" smtClean="0">
                <a:solidFill>
                  <a:srgbClr val="7030A0"/>
                </a:solidFill>
              </a:rPr>
              <a:t>Generalization</a:t>
            </a:r>
            <a:endParaRPr lang="fr-FR" sz="2000" smtClean="0"/>
          </a:p>
          <a:p>
            <a:pPr marL="541338" lvl="1" indent="-274638"/>
            <a:r>
              <a:rPr lang="fr-FR" sz="1600" smtClean="0"/>
              <a:t>Interactive </a:t>
            </a:r>
            <a:r>
              <a:rPr lang="fr-FR" sz="1600"/>
              <a:t>automaton induction</a:t>
            </a:r>
          </a:p>
          <a:p>
            <a:pPr marL="541338" lvl="1" indent="-274638"/>
            <a:r>
              <a:rPr lang="fr-FR" sz="1600"/>
              <a:t>Guided by generated scenario </a:t>
            </a:r>
            <a:r>
              <a:rPr lang="fr-FR" sz="1600" smtClean="0"/>
              <a:t>questions </a:t>
            </a:r>
            <a:r>
              <a:rPr lang="fr-FR" sz="1600"/>
              <a:t>classified as positive or negative by the end-user</a:t>
            </a:r>
          </a:p>
          <a:p>
            <a:pPr marL="808038" lvl="2" indent="-266700"/>
            <a:r>
              <a:rPr lang="fr-FR" sz="1500" smtClean="0"/>
              <a:t>Query-Driven State Merging (QSM)</a:t>
            </a:r>
            <a:endParaRPr lang="fr-FR" sz="1500"/>
          </a:p>
          <a:p>
            <a:pPr marL="541338" lvl="1" indent="-274638"/>
            <a:r>
              <a:rPr lang="fr-FR" sz="1600" smtClean="0"/>
              <a:t>Constrained by additional state information when available (state variables, legacy components, goals, etc.) </a:t>
            </a:r>
          </a:p>
          <a:p>
            <a:pPr marL="271463" indent="-276225"/>
            <a:r>
              <a:rPr lang="fr-FR" sz="2000" b="1" smtClean="0">
                <a:solidFill>
                  <a:srgbClr val="7030A0"/>
                </a:solidFill>
              </a:rPr>
              <a:t>Decomposition</a:t>
            </a:r>
            <a:endParaRPr lang="fr-FR" sz="2000" b="1">
              <a:solidFill>
                <a:srgbClr val="7030A0"/>
              </a:solidFill>
            </a:endParaRPr>
          </a:p>
          <a:p>
            <a:pPr marL="541338" lvl="1" indent="-274638"/>
            <a:r>
              <a:rPr lang="fr-FR" sz="1600"/>
              <a:t>Standard automaton algorithms</a:t>
            </a:r>
            <a:br>
              <a:rPr lang="fr-FR" sz="1600"/>
            </a:br>
            <a:r>
              <a:rPr lang="fr-FR" sz="1600"/>
              <a:t>(</a:t>
            </a:r>
            <a:r>
              <a:rPr lang="el-GR" sz="1600">
                <a:cs typeface="Arial" charset="0"/>
              </a:rPr>
              <a:t>ε</a:t>
            </a:r>
            <a:r>
              <a:rPr lang="fr-FR" sz="1600">
                <a:cs typeface="Arial" charset="0"/>
              </a:rPr>
              <a:t>-moves, determinization, minimization)</a:t>
            </a:r>
            <a:endParaRPr lang="el-GR" sz="1600">
              <a:cs typeface="Arial" charset="0"/>
            </a:endParaRPr>
          </a:p>
          <a:p>
            <a:pPr marL="419100" indent="-419100">
              <a:buFont typeface="Wingdings" pitchFamily="2" charset="2"/>
              <a:buNone/>
            </a:pPr>
            <a:endParaRPr lang="fr-FR" sz="2000"/>
          </a:p>
          <a:p>
            <a:pPr marL="419100" indent="-419100">
              <a:buFont typeface="Wingdings" pitchFamily="2" charset="2"/>
              <a:buNone/>
            </a:pPr>
            <a:r>
              <a:rPr lang="fr-FR" sz="2000"/>
              <a:t>	</a:t>
            </a:r>
          </a:p>
        </p:txBody>
      </p:sp>
      <p:sp>
        <p:nvSpPr>
          <p:cNvPr id="71720" name="Text Box 40"/>
          <p:cNvSpPr txBox="1">
            <a:spLocks noChangeArrowheads="1"/>
          </p:cNvSpPr>
          <p:nvPr/>
        </p:nvSpPr>
        <p:spPr bwMode="auto">
          <a:xfrm>
            <a:off x="7164288" y="5035078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600" b="1" smtClean="0">
                <a:solidFill>
                  <a:srgbClr val="7030A0"/>
                </a:solidFill>
              </a:rPr>
              <a:t>Decomposition</a:t>
            </a:r>
            <a:endParaRPr lang="fr-FR" sz="1600" b="1">
              <a:solidFill>
                <a:srgbClr val="7030A0"/>
              </a:solidFill>
            </a:endParaRPr>
          </a:p>
        </p:txBody>
      </p:sp>
      <p:sp>
        <p:nvSpPr>
          <p:cNvPr id="71718" name="AutoShape 38"/>
          <p:cNvSpPr>
            <a:spLocks noChangeArrowheads="1"/>
          </p:cNvSpPr>
          <p:nvPr/>
        </p:nvSpPr>
        <p:spPr bwMode="auto">
          <a:xfrm rot="5400000">
            <a:off x="6925906" y="5146758"/>
            <a:ext cx="396000" cy="142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fr-FR"/>
          </a:p>
        </p:txBody>
      </p:sp>
      <p:sp>
        <p:nvSpPr>
          <p:cNvPr id="71719" name="Text Box 39"/>
          <p:cNvSpPr txBox="1">
            <a:spLocks noChangeArrowheads="1"/>
          </p:cNvSpPr>
          <p:nvPr/>
        </p:nvSpPr>
        <p:spPr bwMode="auto">
          <a:xfrm>
            <a:off x="7170964" y="3349735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600" b="1" smtClean="0">
                <a:solidFill>
                  <a:srgbClr val="7030A0"/>
                </a:solidFill>
              </a:rPr>
              <a:t>Generalization</a:t>
            </a:r>
            <a:endParaRPr lang="fr-FR" sz="1600" b="1">
              <a:solidFill>
                <a:srgbClr val="7030A0"/>
              </a:solidFill>
            </a:endParaRPr>
          </a:p>
        </p:txBody>
      </p:sp>
      <p:sp>
        <p:nvSpPr>
          <p:cNvPr id="71717" name="AutoShape 37"/>
          <p:cNvSpPr>
            <a:spLocks noChangeArrowheads="1"/>
          </p:cNvSpPr>
          <p:nvPr/>
        </p:nvSpPr>
        <p:spPr bwMode="auto">
          <a:xfrm rot="5400000">
            <a:off x="6925906" y="3445458"/>
            <a:ext cx="396000" cy="142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fr-FR"/>
          </a:p>
        </p:txBody>
      </p:sp>
      <p:sp>
        <p:nvSpPr>
          <p:cNvPr id="71756" name="Text Box 76"/>
          <p:cNvSpPr txBox="1">
            <a:spLocks noChangeArrowheads="1"/>
          </p:cNvSpPr>
          <p:nvPr/>
        </p:nvSpPr>
        <p:spPr bwMode="auto">
          <a:xfrm>
            <a:off x="539750" y="5589588"/>
            <a:ext cx="4392613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fr-FR" sz="1200"/>
              <a:t>C. Damas, B. Lambeau, P. Dupont and A. van Lamsweerde, </a:t>
            </a:r>
            <a:r>
              <a:rPr lang="fr-FR" sz="1200" i="1"/>
              <a:t>Generating Annotated Behavior Models from End-User Scenarios</a:t>
            </a:r>
            <a:r>
              <a:rPr lang="fr-FR" sz="1200"/>
              <a:t>, IEEE Transactions on Software Engineering, Special Issue on Interaction and State-based Modeling, Vol. 31, No. 12, pp. 1056-1073, 2005 </a:t>
            </a:r>
            <a:r>
              <a:rPr lang="fr-FR" sz="800"/>
              <a:t>.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LTS synthesis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92080" y="1556792"/>
            <a:ext cx="3538078" cy="1671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grpSp>
        <p:nvGrpSpPr>
          <p:cNvPr id="26" name="Groupe 9"/>
          <p:cNvGrpSpPr/>
          <p:nvPr/>
        </p:nvGrpSpPr>
        <p:grpSpPr>
          <a:xfrm>
            <a:off x="5512683" y="1744940"/>
            <a:ext cx="3090034" cy="1311288"/>
            <a:chOff x="4897694" y="1925250"/>
            <a:chExt cx="3704433" cy="1435734"/>
          </a:xfrm>
        </p:grpSpPr>
        <p:cxnSp>
          <p:nvCxnSpPr>
            <p:cNvPr id="27" name="Connecteur droit 26"/>
            <p:cNvCxnSpPr/>
            <p:nvPr/>
          </p:nvCxnSpPr>
          <p:spPr>
            <a:xfrm rot="5400000">
              <a:off x="4805758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rot="5400000">
              <a:off x="6258458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24"/>
            <p:cNvCxnSpPr/>
            <p:nvPr/>
          </p:nvCxnSpPr>
          <p:spPr>
            <a:xfrm rot="5400000">
              <a:off x="7542062" y="2784984"/>
              <a:ext cx="11520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>
              <a:off x="5389762" y="2468509"/>
              <a:ext cx="1440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ZoneTexte 30"/>
            <p:cNvSpPr txBox="1"/>
            <p:nvPr/>
          </p:nvSpPr>
          <p:spPr>
            <a:xfrm>
              <a:off x="5878641" y="2310952"/>
              <a:ext cx="496080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start</a:t>
              </a:r>
              <a:endParaRPr lang="fr-BE" sz="1000" b="1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rot="10800000">
              <a:off x="6834754" y="2610919"/>
              <a:ext cx="1300979" cy="489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7092274" y="2433369"/>
              <a:ext cx="819454" cy="20213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a. pressed</a:t>
              </a:r>
              <a:endParaRPr lang="fr-BE" sz="1000" b="1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5389755" y="2997630"/>
              <a:ext cx="1439999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85019" y="2848416"/>
              <a:ext cx="683323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e. stop</a:t>
              </a:r>
              <a:endParaRPr lang="fr-BE" sz="1000" b="1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>
              <a:off x="5389762" y="3223931"/>
              <a:ext cx="1440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5760382" y="3059912"/>
              <a:ext cx="732597" cy="1944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/>
            </a:bodyPr>
            <a:lstStyle/>
            <a:p>
              <a:pPr algn="ctr"/>
              <a:r>
                <a:rPr lang="fr-BE" sz="1000" b="1" smtClean="0"/>
                <a:t>e. open</a:t>
              </a:r>
              <a:endParaRPr lang="fr-BE" sz="1000" b="1"/>
            </a:p>
          </p:txBody>
        </p:sp>
        <p:cxnSp>
          <p:nvCxnSpPr>
            <p:cNvPr id="38" name="Connecteur droit avec flèche 37"/>
            <p:cNvCxnSpPr/>
            <p:nvPr/>
          </p:nvCxnSpPr>
          <p:spPr>
            <a:xfrm rot="10800000">
              <a:off x="5364088" y="2786293"/>
              <a:ext cx="1444996" cy="49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>
              <a:off x="5596074" y="2633960"/>
              <a:ext cx="1061214" cy="16186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36000" tIns="0" rIns="36000" bIns="0" rtlCol="0">
              <a:normAutofit lnSpcReduction="10000"/>
            </a:bodyPr>
            <a:lstStyle/>
            <a:p>
              <a:pPr algn="ctr"/>
              <a:r>
                <a:rPr lang="fr-BE" sz="1000" b="1" smtClean="0"/>
                <a:t>a. propagated</a:t>
              </a:r>
              <a:endParaRPr lang="fr-BE" sz="1000" b="1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97694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Controller</a:t>
              </a:r>
              <a:endParaRPr lang="fr-BE" sz="900" b="1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33998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Passenger</a:t>
              </a:r>
              <a:endParaRPr lang="fr-BE" sz="900" b="1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350395" y="1925250"/>
              <a:ext cx="968129" cy="33744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900" b="1" smtClean="0"/>
                <a:t>Actuators &amp; Sensors</a:t>
              </a:r>
              <a:endParaRPr lang="fr-BE" sz="900" b="1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5292080" y="3747352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pic>
        <p:nvPicPr>
          <p:cNvPr id="44" name="Picture 8" descr="D:\blambeau\Work\ucl\thesis\end-report\images\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183" y="3816900"/>
            <a:ext cx="3211860" cy="943361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5292080" y="5517232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pic>
        <p:nvPicPr>
          <p:cNvPr id="46" name="Picture 2" descr="D:\blambeau\Work\ucl\thesis\end-report\images\start_s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6447" y="5739319"/>
            <a:ext cx="864096" cy="254658"/>
          </a:xfrm>
          <a:prstGeom prst="rect">
            <a:avLst/>
          </a:prstGeom>
          <a:noFill/>
        </p:spPr>
      </p:pic>
      <p:pic>
        <p:nvPicPr>
          <p:cNvPr id="47" name="Picture 3" descr="D:\blambeau\Work\ucl\thesis\end-report\images\door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96447" y="6180189"/>
            <a:ext cx="864096" cy="360544"/>
          </a:xfrm>
          <a:prstGeom prst="rect">
            <a:avLst/>
          </a:prstGeom>
          <a:noFill/>
        </p:spPr>
      </p:pic>
      <p:pic>
        <p:nvPicPr>
          <p:cNvPr id="48" name="Picture 9" descr="D:\blambeau\Work\ucl\thesis\end-report\images\bold_controll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8474" y="5790104"/>
            <a:ext cx="1961325" cy="576064"/>
          </a:xfrm>
          <a:prstGeom prst="rect">
            <a:avLst/>
          </a:prstGeom>
          <a:noFill/>
        </p:spPr>
      </p:pic>
      <p:grpSp>
        <p:nvGrpSpPr>
          <p:cNvPr id="49" name="Groupe 48"/>
          <p:cNvGrpSpPr/>
          <p:nvPr/>
        </p:nvGrpSpPr>
        <p:grpSpPr>
          <a:xfrm>
            <a:off x="7521115" y="5862112"/>
            <a:ext cx="133729" cy="534916"/>
            <a:chOff x="4644008" y="3645024"/>
            <a:chExt cx="72008" cy="288032"/>
          </a:xfrm>
        </p:grpSpPr>
        <p:cxnSp>
          <p:nvCxnSpPr>
            <p:cNvPr id="50" name="Connecteur droit 49"/>
            <p:cNvCxnSpPr/>
            <p:nvPr/>
          </p:nvCxnSpPr>
          <p:spPr>
            <a:xfrm rot="5400000">
              <a:off x="4499992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rot="5400000">
              <a:off x="4572000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ZoneTexte 51"/>
          <p:cNvSpPr txBox="1"/>
          <p:nvPr/>
        </p:nvSpPr>
        <p:spPr>
          <a:xfrm>
            <a:off x="5160149" y="1146515"/>
            <a:ext cx="289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Positive &amp; Negative MSCs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5174663" y="5152845"/>
            <a:ext cx="1207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Agent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169835" y="3378763"/>
            <a:ext cx="1341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System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500" smtClean="0"/>
              <a:t>From grammar </a:t>
            </a:r>
            <a:br>
              <a:rPr lang="fr-FR" sz="3500" smtClean="0"/>
            </a:br>
            <a:r>
              <a:rPr lang="fr-FR" sz="3500" smtClean="0"/>
              <a:t>induction to LTS synthesis</a:t>
            </a:r>
            <a:endParaRPr lang="fr-FR" sz="350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5554663" cy="4573587"/>
          </a:xfrm>
        </p:spPr>
        <p:txBody>
          <a:bodyPr/>
          <a:lstStyle/>
          <a:p>
            <a:r>
              <a:rPr lang="fr-FR" sz="2000"/>
              <a:t>Grammar </a:t>
            </a:r>
            <a:r>
              <a:rPr lang="fr-FR" sz="2000" smtClean="0"/>
              <a:t>induction</a:t>
            </a:r>
            <a:endParaRPr lang="fr-FR" sz="2000"/>
          </a:p>
          <a:p>
            <a:pPr lvl="1"/>
            <a:r>
              <a:rPr lang="fr-FR" sz="1800"/>
              <a:t>Learning a regular language </a:t>
            </a:r>
            <a:r>
              <a:rPr lang="fr-FR" sz="1800" i="1"/>
              <a:t>L</a:t>
            </a:r>
            <a:r>
              <a:rPr lang="fr-FR" sz="1800"/>
              <a:t>=(</a:t>
            </a:r>
            <a:r>
              <a:rPr lang="fr-FR" sz="1800" i="1"/>
              <a:t>ba*a</a:t>
            </a:r>
            <a:r>
              <a:rPr lang="fr-FR" sz="1800"/>
              <a:t>)</a:t>
            </a:r>
            <a:r>
              <a:rPr lang="fr-FR" sz="1800" i="1"/>
              <a:t>*</a:t>
            </a:r>
          </a:p>
          <a:p>
            <a:pPr lvl="1"/>
            <a:r>
              <a:rPr lang="fr-FR" sz="1800"/>
              <a:t>Represented by a DFA</a:t>
            </a:r>
          </a:p>
          <a:p>
            <a:pPr lvl="1"/>
            <a:r>
              <a:rPr lang="fr-FR" sz="1800"/>
              <a:t>From positive and negative strings</a:t>
            </a:r>
          </a:p>
          <a:p>
            <a:pPr lvl="2"/>
            <a:r>
              <a:rPr lang="fr-FR" sz="1700" i="1"/>
              <a:t>S</a:t>
            </a:r>
            <a:r>
              <a:rPr lang="fr-FR" sz="1700" baseline="-25000"/>
              <a:t>+ </a:t>
            </a:r>
            <a:r>
              <a:rPr lang="fr-FR" sz="1700"/>
              <a:t>= {</a:t>
            </a:r>
            <a:r>
              <a:rPr lang="fr-FR" sz="1700" i="1"/>
              <a:t>ba</a:t>
            </a:r>
            <a:r>
              <a:rPr lang="fr-FR" sz="1700"/>
              <a:t>,</a:t>
            </a:r>
            <a:r>
              <a:rPr lang="fr-FR" sz="1700" i="1"/>
              <a:t>baa</a:t>
            </a:r>
            <a:r>
              <a:rPr lang="fr-FR" sz="1700"/>
              <a:t>,</a:t>
            </a:r>
            <a:r>
              <a:rPr lang="fr-FR" sz="1700" i="1"/>
              <a:t>baba</a:t>
            </a:r>
            <a:r>
              <a:rPr lang="fr-FR" sz="1700"/>
              <a:t>,</a:t>
            </a:r>
            <a:r>
              <a:rPr lang="el-GR" sz="1700" i="1">
                <a:cs typeface="Arial" charset="0"/>
              </a:rPr>
              <a:t>λ</a:t>
            </a:r>
            <a:r>
              <a:rPr lang="fr-FR" sz="1700"/>
              <a:t>} and </a:t>
            </a:r>
            <a:r>
              <a:rPr lang="fr-FR" sz="1700" i="1"/>
              <a:t>S</a:t>
            </a:r>
            <a:r>
              <a:rPr lang="fr-FR" sz="1700" baseline="-25000">
                <a:cs typeface="Arial" charset="0"/>
              </a:rPr>
              <a:t>– </a:t>
            </a:r>
            <a:r>
              <a:rPr lang="fr-FR" sz="1700"/>
              <a:t>= {</a:t>
            </a:r>
            <a:r>
              <a:rPr lang="fr-FR" sz="1700" i="1"/>
              <a:t>bb</a:t>
            </a:r>
            <a:r>
              <a:rPr lang="fr-FR" sz="1700" smtClean="0"/>
              <a:t>}</a:t>
            </a:r>
          </a:p>
          <a:p>
            <a:pPr lvl="1"/>
            <a:r>
              <a:rPr lang="fr-FR" sz="1800" smtClean="0"/>
              <a:t>Regular Positive and Negative Inference</a:t>
            </a:r>
            <a:br>
              <a:rPr lang="fr-FR" sz="1800" smtClean="0"/>
            </a:br>
            <a:r>
              <a:rPr lang="fr-FR" sz="1800" smtClean="0"/>
              <a:t>(RPNI + variants)</a:t>
            </a:r>
            <a:endParaRPr lang="fr-FR" sz="1800"/>
          </a:p>
          <a:p>
            <a:pPr lvl="2"/>
            <a:endParaRPr lang="fr-FR" sz="1700"/>
          </a:p>
          <a:p>
            <a:pPr lvl="2"/>
            <a:endParaRPr lang="fr-FR" sz="1700"/>
          </a:p>
          <a:p>
            <a:r>
              <a:rPr lang="fr-FR" sz="2000"/>
              <a:t>LTS Synthesis</a:t>
            </a:r>
          </a:p>
          <a:p>
            <a:pPr lvl="1"/>
            <a:r>
              <a:rPr lang="fr-FR" sz="1800"/>
              <a:t>Learning a System</a:t>
            </a:r>
          </a:p>
          <a:p>
            <a:pPr lvl="1"/>
            <a:r>
              <a:rPr lang="fr-FR" sz="1800"/>
              <a:t>Represented by a LTS (a DFA)</a:t>
            </a:r>
          </a:p>
          <a:p>
            <a:pPr lvl="1"/>
            <a:r>
              <a:rPr lang="fr-FR" sz="1800"/>
              <a:t>From positive and negative scenarios</a:t>
            </a:r>
          </a:p>
        </p:txBody>
      </p:sp>
      <p:grpSp>
        <p:nvGrpSpPr>
          <p:cNvPr id="30" name="Groupe 29"/>
          <p:cNvGrpSpPr/>
          <p:nvPr/>
        </p:nvGrpSpPr>
        <p:grpSpPr>
          <a:xfrm>
            <a:off x="5867400" y="1527177"/>
            <a:ext cx="2881313" cy="5141912"/>
            <a:chOff x="5867400" y="1527177"/>
            <a:chExt cx="2881313" cy="5141912"/>
          </a:xfrm>
        </p:grpSpPr>
        <p:grpSp>
          <p:nvGrpSpPr>
            <p:cNvPr id="79922" name="Group 50"/>
            <p:cNvGrpSpPr>
              <a:grpSpLocks/>
            </p:cNvGrpSpPr>
            <p:nvPr/>
          </p:nvGrpSpPr>
          <p:grpSpPr bwMode="auto">
            <a:xfrm>
              <a:off x="5867400" y="1527177"/>
              <a:ext cx="2879725" cy="2190751"/>
              <a:chOff x="3696" y="962"/>
              <a:chExt cx="1814" cy="1380"/>
            </a:xfrm>
          </p:grpSpPr>
          <p:sp>
            <p:nvSpPr>
              <p:cNvPr id="79884" name="Rectangle 12"/>
              <p:cNvSpPr>
                <a:spLocks noChangeArrowheads="1"/>
              </p:cNvSpPr>
              <p:nvPr/>
            </p:nvSpPr>
            <p:spPr bwMode="auto">
              <a:xfrm>
                <a:off x="3696" y="1026"/>
                <a:ext cx="1814" cy="1316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/>
              </a:p>
            </p:txBody>
          </p:sp>
          <p:pic>
            <p:nvPicPr>
              <p:cNvPr id="79879" name="Picture 7" descr="RegularLanguageAutomaton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797" y="1752"/>
                <a:ext cx="1612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9883" name="Text Box 11"/>
              <p:cNvSpPr txBox="1">
                <a:spLocks noChangeArrowheads="1"/>
              </p:cNvSpPr>
              <p:nvPr/>
            </p:nvSpPr>
            <p:spPr bwMode="auto">
              <a:xfrm>
                <a:off x="3847" y="1262"/>
                <a:ext cx="151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200" i="1"/>
                  <a:t>S</a:t>
                </a:r>
                <a:r>
                  <a:rPr lang="fr-FR" sz="1200" baseline="-25000"/>
                  <a:t>+</a:t>
                </a:r>
                <a:r>
                  <a:rPr lang="fr-FR" sz="1200"/>
                  <a:t> = {</a:t>
                </a:r>
                <a:r>
                  <a:rPr lang="fr-FR" sz="1200" i="1"/>
                  <a:t>ba</a:t>
                </a:r>
                <a:r>
                  <a:rPr lang="fr-FR" sz="1200"/>
                  <a:t>,</a:t>
                </a:r>
                <a:r>
                  <a:rPr lang="fr-FR" sz="1200" i="1"/>
                  <a:t>baa</a:t>
                </a:r>
                <a:r>
                  <a:rPr lang="fr-FR" sz="1200"/>
                  <a:t>,</a:t>
                </a:r>
                <a:r>
                  <a:rPr lang="fr-FR" sz="1200" i="1"/>
                  <a:t>baba</a:t>
                </a:r>
                <a:r>
                  <a:rPr lang="fr-FR" sz="1200"/>
                  <a:t>,</a:t>
                </a:r>
                <a:r>
                  <a:rPr lang="el-GR" sz="1200" i="1"/>
                  <a:t>λ</a:t>
                </a:r>
                <a:r>
                  <a:rPr lang="fr-FR" sz="1200"/>
                  <a:t>}     </a:t>
                </a:r>
                <a:r>
                  <a:rPr lang="fr-FR" sz="1200" i="1"/>
                  <a:t>S</a:t>
                </a:r>
                <a:r>
                  <a:rPr lang="fr-FR" sz="1200" baseline="-25000"/>
                  <a:t>–</a:t>
                </a:r>
                <a:r>
                  <a:rPr lang="fr-FR" sz="1200"/>
                  <a:t> = {</a:t>
                </a:r>
                <a:r>
                  <a:rPr lang="fr-FR" sz="1200" i="1"/>
                  <a:t>bb</a:t>
                </a:r>
                <a:r>
                  <a:rPr lang="fr-FR" sz="1200"/>
                  <a:t>}</a:t>
                </a:r>
              </a:p>
            </p:txBody>
          </p:sp>
          <p:sp>
            <p:nvSpPr>
              <p:cNvPr id="79885" name="Text Box 13"/>
              <p:cNvSpPr txBox="1">
                <a:spLocks noChangeArrowheads="1"/>
              </p:cNvSpPr>
              <p:nvPr/>
            </p:nvSpPr>
            <p:spPr bwMode="auto">
              <a:xfrm>
                <a:off x="3741" y="962"/>
                <a:ext cx="1041" cy="13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400" b="1"/>
                  <a:t>Grammar induction</a:t>
                </a:r>
              </a:p>
            </p:txBody>
          </p:sp>
          <p:sp>
            <p:nvSpPr>
              <p:cNvPr id="79886" name="Text Box 14"/>
              <p:cNvSpPr txBox="1">
                <a:spLocks noChangeArrowheads="1"/>
              </p:cNvSpPr>
              <p:nvPr/>
            </p:nvSpPr>
            <p:spPr bwMode="auto">
              <a:xfrm>
                <a:off x="4778" y="1157"/>
                <a:ext cx="673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000" b="1">
                    <a:solidFill>
                      <a:srgbClr val="FF0000"/>
                    </a:solidFill>
                  </a:rPr>
                  <a:t>Language sample</a:t>
                </a:r>
              </a:p>
            </p:txBody>
          </p:sp>
          <p:sp>
            <p:nvSpPr>
              <p:cNvPr id="79887" name="Text Box 15"/>
              <p:cNvSpPr txBox="1">
                <a:spLocks noChangeArrowheads="1"/>
              </p:cNvSpPr>
              <p:nvPr/>
            </p:nvSpPr>
            <p:spPr bwMode="auto">
              <a:xfrm>
                <a:off x="5102" y="1701"/>
                <a:ext cx="349" cy="9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000" b="1" i="1">
                    <a:solidFill>
                      <a:srgbClr val="FF0000"/>
                    </a:solidFill>
                  </a:rPr>
                  <a:t>L=(ba*a)*</a:t>
                </a:r>
              </a:p>
            </p:txBody>
          </p:sp>
          <p:grpSp>
            <p:nvGrpSpPr>
              <p:cNvPr id="79891" name="Group 19"/>
              <p:cNvGrpSpPr>
                <a:grpSpLocks/>
              </p:cNvGrpSpPr>
              <p:nvPr/>
            </p:nvGrpSpPr>
            <p:grpSpPr bwMode="auto">
              <a:xfrm>
                <a:off x="4264" y="1525"/>
                <a:ext cx="520" cy="363"/>
                <a:chOff x="4401" y="1570"/>
                <a:chExt cx="520" cy="363"/>
              </a:xfrm>
            </p:grpSpPr>
            <p:sp>
              <p:nvSpPr>
                <p:cNvPr id="7988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01" y="1668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fr-FR" sz="1400">
                      <a:solidFill>
                        <a:schemeClr val="tx2"/>
                      </a:solidFill>
                    </a:rPr>
                    <a:t>RPNI</a:t>
                  </a:r>
                </a:p>
              </p:txBody>
            </p:sp>
            <p:sp>
              <p:nvSpPr>
                <p:cNvPr id="79890" name="AutoShape 18"/>
                <p:cNvSpPr>
                  <a:spLocks noChangeArrowheads="1"/>
                </p:cNvSpPr>
                <p:nvPr/>
              </p:nvSpPr>
              <p:spPr bwMode="auto">
                <a:xfrm rot="5400000">
                  <a:off x="4694" y="1707"/>
                  <a:ext cx="363" cy="90"/>
                </a:xfrm>
                <a:custGeom>
                  <a:avLst/>
                  <a:gdLst>
                    <a:gd name="G0" fmla="+- 16200 0 0"/>
                    <a:gd name="G1" fmla="+- 5400 0 0"/>
                    <a:gd name="G2" fmla="+- 21600 0 5400"/>
                    <a:gd name="G3" fmla="+- 10800 0 5400"/>
                    <a:gd name="G4" fmla="+- 21600 0 16200"/>
                    <a:gd name="G5" fmla="*/ G4 G3 10800"/>
                    <a:gd name="G6" fmla="+- 21600 0 G5"/>
                    <a:gd name="T0" fmla="*/ 16200 w 21600"/>
                    <a:gd name="T1" fmla="*/ 0 h 21600"/>
                    <a:gd name="T2" fmla="*/ 0 w 21600"/>
                    <a:gd name="T3" fmla="*/ 10800 h 21600"/>
                    <a:gd name="T4" fmla="*/ 16200 w 21600"/>
                    <a:gd name="T5" fmla="*/ 21600 h 21600"/>
                    <a:gd name="T6" fmla="*/ 21600 w 21600"/>
                    <a:gd name="T7" fmla="*/ 1080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375 w 21600"/>
                    <a:gd name="T13" fmla="*/ G1 h 21600"/>
                    <a:gd name="T14" fmla="*/ G6 w 21600"/>
                    <a:gd name="T15" fmla="*/ G2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rot="10800000" vert="eaVert" wrap="none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79895" name="Rectangle 23"/>
            <p:cNvSpPr>
              <a:spLocks noChangeArrowheads="1"/>
            </p:cNvSpPr>
            <p:nvPr/>
          </p:nvSpPr>
          <p:spPr bwMode="auto">
            <a:xfrm>
              <a:off x="5867400" y="3933826"/>
              <a:ext cx="2881313" cy="27352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>
                <a:latin typeface="Verdana" pitchFamily="34" charset="0"/>
              </a:endParaRPr>
            </a:p>
          </p:txBody>
        </p:sp>
        <p:grpSp>
          <p:nvGrpSpPr>
            <p:cNvPr id="79898" name="Group 26"/>
            <p:cNvGrpSpPr>
              <a:grpSpLocks/>
            </p:cNvGrpSpPr>
            <p:nvPr/>
          </p:nvGrpSpPr>
          <p:grpSpPr bwMode="auto">
            <a:xfrm>
              <a:off x="6415088" y="4221202"/>
              <a:ext cx="1828800" cy="920750"/>
              <a:chOff x="3650" y="1079"/>
              <a:chExt cx="1515" cy="763"/>
            </a:xfrm>
          </p:grpSpPr>
          <p:pic>
            <p:nvPicPr>
              <p:cNvPr id="79899" name="Picture 27" descr="Fig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01" y="1130"/>
                <a:ext cx="1464" cy="712"/>
              </a:xfrm>
              <a:prstGeom prst="rect">
                <a:avLst/>
              </a:prstGeom>
              <a:noFill/>
            </p:spPr>
          </p:pic>
          <p:pic>
            <p:nvPicPr>
              <p:cNvPr id="79900" name="Picture 28" descr="Fig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72" y="1108"/>
                <a:ext cx="1464" cy="712"/>
              </a:xfrm>
              <a:prstGeom prst="rect">
                <a:avLst/>
              </a:prstGeom>
              <a:noFill/>
            </p:spPr>
          </p:pic>
          <p:pic>
            <p:nvPicPr>
              <p:cNvPr id="79901" name="Picture 29" descr="Fig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50" y="1079"/>
                <a:ext cx="1464" cy="712"/>
              </a:xfrm>
              <a:prstGeom prst="rect">
                <a:avLst/>
              </a:prstGeom>
              <a:noFill/>
            </p:spPr>
          </p:pic>
        </p:grpSp>
        <p:sp>
          <p:nvSpPr>
            <p:cNvPr id="79902" name="Text Box 30"/>
            <p:cNvSpPr txBox="1">
              <a:spLocks noChangeArrowheads="1"/>
            </p:cNvSpPr>
            <p:nvPr/>
          </p:nvSpPr>
          <p:spPr bwMode="auto">
            <a:xfrm>
              <a:off x="8028384" y="4076308"/>
              <a:ext cx="619125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sz="1000" b="1" i="1">
                  <a:solidFill>
                    <a:srgbClr val="FF0000"/>
                  </a:solidFill>
                </a:rPr>
                <a:t>Sc</a:t>
              </a:r>
              <a:r>
                <a:rPr lang="fr-FR" sz="1000" b="1">
                  <a:solidFill>
                    <a:srgbClr val="FF0000"/>
                  </a:solidFill>
                </a:rPr>
                <a:t>=(</a:t>
              </a:r>
              <a:r>
                <a:rPr lang="fr-FR" sz="1000" b="1" i="1">
                  <a:solidFill>
                    <a:srgbClr val="FF0000"/>
                  </a:solidFill>
                </a:rPr>
                <a:t>S</a:t>
              </a:r>
              <a:r>
                <a:rPr lang="fr-FR" sz="1000" b="1" i="1" baseline="-25000">
                  <a:solidFill>
                    <a:srgbClr val="FF0000"/>
                  </a:solidFill>
                </a:rPr>
                <a:t>+</a:t>
              </a:r>
              <a:r>
                <a:rPr lang="fr-FR" sz="1000" b="1">
                  <a:solidFill>
                    <a:srgbClr val="FF0000"/>
                  </a:solidFill>
                </a:rPr>
                <a:t>,</a:t>
              </a:r>
              <a:r>
                <a:rPr lang="fr-FR" sz="1000" b="1" i="1">
                  <a:solidFill>
                    <a:srgbClr val="FF0000"/>
                  </a:solidFill>
                </a:rPr>
                <a:t>S</a:t>
              </a:r>
              <a:r>
                <a:rPr lang="fr-FR" sz="1000" b="1" i="1" baseline="-25000">
                  <a:solidFill>
                    <a:srgbClr val="FF0000"/>
                  </a:solidFill>
                </a:rPr>
                <a:t>–</a:t>
              </a:r>
              <a:r>
                <a:rPr lang="fr-FR" sz="1000" b="1">
                  <a:solidFill>
                    <a:srgbClr val="FF0000"/>
                  </a:solidFill>
                </a:rPr>
                <a:t>)</a:t>
              </a:r>
            </a:p>
          </p:txBody>
        </p:sp>
        <p:pic>
          <p:nvPicPr>
            <p:cNvPr id="79909" name="Picture 37" descr="system"/>
            <p:cNvPicPr>
              <a:picLocks noChangeAspect="1" noChangeArrowheads="1"/>
            </p:cNvPicPr>
            <p:nvPr/>
          </p:nvPicPr>
          <p:blipFill>
            <a:blip r:embed="rId4" cstate="print"/>
            <a:srcRect b="7382"/>
            <a:stretch>
              <a:fillRect/>
            </a:stretch>
          </p:blipFill>
          <p:spPr bwMode="auto">
            <a:xfrm>
              <a:off x="5940425" y="5770563"/>
              <a:ext cx="2733675" cy="827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910" name="Text Box 38"/>
            <p:cNvSpPr txBox="1">
              <a:spLocks noChangeArrowheads="1"/>
            </p:cNvSpPr>
            <p:nvPr/>
          </p:nvSpPr>
          <p:spPr bwMode="auto">
            <a:xfrm>
              <a:off x="7718425" y="5653088"/>
              <a:ext cx="935038" cy="1524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sz="1000" b="1">
                  <a:solidFill>
                    <a:srgbClr val="FF0000"/>
                  </a:solidFill>
                </a:rPr>
                <a:t>Syntesized LTS</a:t>
              </a:r>
            </a:p>
          </p:txBody>
        </p:sp>
        <p:grpSp>
          <p:nvGrpSpPr>
            <p:cNvPr id="79919" name="Group 47"/>
            <p:cNvGrpSpPr>
              <a:grpSpLocks/>
            </p:cNvGrpSpPr>
            <p:nvPr/>
          </p:nvGrpSpPr>
          <p:grpSpPr bwMode="auto">
            <a:xfrm>
              <a:off x="6634163" y="5157788"/>
              <a:ext cx="823913" cy="576263"/>
              <a:chOff x="4014" y="3174"/>
              <a:chExt cx="519" cy="363"/>
            </a:xfrm>
          </p:grpSpPr>
          <p:sp>
            <p:nvSpPr>
              <p:cNvPr id="79915" name="Text Box 43"/>
              <p:cNvSpPr txBox="1">
                <a:spLocks noChangeArrowheads="1"/>
              </p:cNvSpPr>
              <p:nvPr/>
            </p:nvSpPr>
            <p:spPr bwMode="auto">
              <a:xfrm>
                <a:off x="4014" y="327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400">
                    <a:solidFill>
                      <a:schemeClr val="tx2"/>
                    </a:solidFill>
                  </a:rPr>
                  <a:t>RPNI</a:t>
                </a:r>
              </a:p>
            </p:txBody>
          </p:sp>
          <p:sp>
            <p:nvSpPr>
              <p:cNvPr id="79916" name="AutoShape 44"/>
              <p:cNvSpPr>
                <a:spLocks noChangeArrowheads="1"/>
              </p:cNvSpPr>
              <p:nvPr/>
            </p:nvSpPr>
            <p:spPr bwMode="auto">
              <a:xfrm rot="5400000">
                <a:off x="4306" y="3311"/>
                <a:ext cx="363" cy="90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9896" name="Text Box 24"/>
            <p:cNvSpPr txBox="1">
              <a:spLocks noChangeArrowheads="1"/>
            </p:cNvSpPr>
            <p:nvPr/>
          </p:nvSpPr>
          <p:spPr bwMode="auto">
            <a:xfrm>
              <a:off x="5961698" y="3822383"/>
              <a:ext cx="2052934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sz="1400" b="1" smtClean="0"/>
                <a:t>Inductive LTS </a:t>
              </a:r>
              <a:r>
                <a:rPr lang="fr-FR" sz="1400" b="1"/>
                <a:t>Synthesis</a:t>
              </a:r>
            </a:p>
          </p:txBody>
        </p:sp>
      </p:grp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LTS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Scenarios as strings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4402138" cy="4895850"/>
          </a:xfrm>
        </p:spPr>
        <p:txBody>
          <a:bodyPr/>
          <a:lstStyle/>
          <a:p>
            <a:r>
              <a:rPr lang="fr-FR" sz="2000"/>
              <a:t>The system LTS represents the learned language </a:t>
            </a:r>
            <a:r>
              <a:rPr lang="fr-FR" sz="2000" i="1"/>
              <a:t>L</a:t>
            </a:r>
          </a:p>
          <a:p>
            <a:r>
              <a:rPr lang="fr-FR" sz="2000"/>
              <a:t>Scenarios are observed strings </a:t>
            </a:r>
            <a:br>
              <a:rPr lang="fr-FR" sz="2000"/>
            </a:br>
            <a:r>
              <a:rPr lang="fr-FR" sz="2000"/>
              <a:t>on </a:t>
            </a:r>
            <a:r>
              <a:rPr lang="fr-FR" sz="2000" i="1"/>
              <a:t>L</a:t>
            </a:r>
          </a:p>
          <a:p>
            <a:endParaRPr lang="fr-FR" sz="2000" i="1"/>
          </a:p>
          <a:p>
            <a:r>
              <a:rPr lang="fr-FR" sz="2000"/>
              <a:t>LTS contains only accepting states</a:t>
            </a:r>
          </a:p>
          <a:p>
            <a:pPr lvl="1"/>
            <a:r>
              <a:rPr lang="fr-FR" sz="1800"/>
              <a:t>A positive scenario defines a set of positive strings</a:t>
            </a:r>
          </a:p>
          <a:p>
            <a:pPr lvl="1"/>
            <a:r>
              <a:rPr lang="fr-FR" sz="1800"/>
              <a:t>A negative scenario defines a set of positive strings and one negative string</a:t>
            </a:r>
          </a:p>
          <a:p>
            <a:endParaRPr lang="fr-FR" sz="1800" i="1"/>
          </a:p>
        </p:txBody>
      </p:sp>
      <p:grpSp>
        <p:nvGrpSpPr>
          <p:cNvPr id="84011" name="Group 43"/>
          <p:cNvGrpSpPr>
            <a:grpSpLocks/>
          </p:cNvGrpSpPr>
          <p:nvPr/>
        </p:nvGrpSpPr>
        <p:grpSpPr bwMode="auto">
          <a:xfrm>
            <a:off x="5116513" y="1628775"/>
            <a:ext cx="3848100" cy="4824413"/>
            <a:chOff x="3198" y="1026"/>
            <a:chExt cx="2424" cy="3039"/>
          </a:xfrm>
        </p:grpSpPr>
        <p:grpSp>
          <p:nvGrpSpPr>
            <p:cNvPr id="83987" name="Group 19"/>
            <p:cNvGrpSpPr>
              <a:grpSpLocks/>
            </p:cNvGrpSpPr>
            <p:nvPr/>
          </p:nvGrpSpPr>
          <p:grpSpPr bwMode="auto">
            <a:xfrm>
              <a:off x="3198" y="1962"/>
              <a:ext cx="2334" cy="1059"/>
              <a:chOff x="3041" y="1752"/>
              <a:chExt cx="2334" cy="1059"/>
            </a:xfrm>
          </p:grpSpPr>
          <p:pic>
            <p:nvPicPr>
              <p:cNvPr id="83988" name="Picture 20" descr="sc+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174" y="1752"/>
                <a:ext cx="2176" cy="1059"/>
              </a:xfrm>
              <a:prstGeom prst="rect">
                <a:avLst/>
              </a:prstGeom>
              <a:noFill/>
            </p:spPr>
          </p:pic>
          <p:grpSp>
            <p:nvGrpSpPr>
              <p:cNvPr id="83989" name="Group 21"/>
              <p:cNvGrpSpPr>
                <a:grpSpLocks/>
              </p:cNvGrpSpPr>
              <p:nvPr/>
            </p:nvGrpSpPr>
            <p:grpSpPr bwMode="auto">
              <a:xfrm>
                <a:off x="3041" y="2081"/>
                <a:ext cx="2334" cy="502"/>
                <a:chOff x="3041" y="2081"/>
                <a:chExt cx="2334" cy="502"/>
              </a:xfrm>
            </p:grpSpPr>
            <p:sp>
              <p:nvSpPr>
                <p:cNvPr id="83990" name="Line 22"/>
                <p:cNvSpPr>
                  <a:spLocks noChangeShapeType="1"/>
                </p:cNvSpPr>
                <p:nvPr/>
              </p:nvSpPr>
              <p:spPr bwMode="auto">
                <a:xfrm>
                  <a:off x="3107" y="2170"/>
                  <a:ext cx="2268" cy="0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83991" name="Line 23"/>
                <p:cNvSpPr>
                  <a:spLocks noChangeShapeType="1"/>
                </p:cNvSpPr>
                <p:nvPr/>
              </p:nvSpPr>
              <p:spPr bwMode="auto">
                <a:xfrm>
                  <a:off x="3107" y="2271"/>
                  <a:ext cx="2268" cy="0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83992" name="Line 24"/>
                <p:cNvSpPr>
                  <a:spLocks noChangeShapeType="1"/>
                </p:cNvSpPr>
                <p:nvPr/>
              </p:nvSpPr>
              <p:spPr bwMode="auto">
                <a:xfrm>
                  <a:off x="3107" y="2357"/>
                  <a:ext cx="2268" cy="0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83993" name="Line 25"/>
                <p:cNvSpPr>
                  <a:spLocks noChangeShapeType="1"/>
                </p:cNvSpPr>
                <p:nvPr/>
              </p:nvSpPr>
              <p:spPr bwMode="auto">
                <a:xfrm>
                  <a:off x="3107" y="2458"/>
                  <a:ext cx="2268" cy="0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83994" name="Line 26"/>
                <p:cNvSpPr>
                  <a:spLocks noChangeShapeType="1"/>
                </p:cNvSpPr>
                <p:nvPr/>
              </p:nvSpPr>
              <p:spPr bwMode="auto">
                <a:xfrm>
                  <a:off x="3107" y="2558"/>
                  <a:ext cx="2268" cy="0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8399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041" y="2081"/>
                  <a:ext cx="61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>
                      <a:solidFill>
                        <a:srgbClr val="00BC00"/>
                      </a:solidFill>
                      <a:latin typeface="Verdana" pitchFamily="34" charset="0"/>
                    </a:rPr>
                    <a:t>1</a:t>
                  </a:r>
                </a:p>
              </p:txBody>
            </p:sp>
            <p:sp>
              <p:nvSpPr>
                <p:cNvPr id="8399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041" y="2182"/>
                  <a:ext cx="61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>
                      <a:solidFill>
                        <a:srgbClr val="00BC00"/>
                      </a:solidFill>
                      <a:latin typeface="Verdana" pitchFamily="34" charset="0"/>
                    </a:rPr>
                    <a:t>2</a:t>
                  </a:r>
                </a:p>
              </p:txBody>
            </p:sp>
            <p:sp>
              <p:nvSpPr>
                <p:cNvPr id="8399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041" y="2272"/>
                  <a:ext cx="61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>
                      <a:solidFill>
                        <a:srgbClr val="00BC00"/>
                      </a:solidFill>
                      <a:latin typeface="Verdana" pitchFamily="34" charset="0"/>
                    </a:rPr>
                    <a:t>3</a:t>
                  </a:r>
                </a:p>
              </p:txBody>
            </p:sp>
            <p:sp>
              <p:nvSpPr>
                <p:cNvPr id="8399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041" y="2363"/>
                  <a:ext cx="61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>
                      <a:solidFill>
                        <a:srgbClr val="00BC00"/>
                      </a:solidFill>
                      <a:latin typeface="Verdana" pitchFamily="34" charset="0"/>
                    </a:rPr>
                    <a:t>4</a:t>
                  </a:r>
                </a:p>
              </p:txBody>
            </p:sp>
            <p:sp>
              <p:nvSpPr>
                <p:cNvPr id="8399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041" y="2468"/>
                  <a:ext cx="61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200">
                      <a:solidFill>
                        <a:srgbClr val="00BC00"/>
                      </a:solidFill>
                      <a:latin typeface="Verdana" pitchFamily="34" charset="0"/>
                    </a:rPr>
                    <a:t>5</a:t>
                  </a:r>
                </a:p>
              </p:txBody>
            </p:sp>
          </p:grpSp>
        </p:grpSp>
        <p:grpSp>
          <p:nvGrpSpPr>
            <p:cNvPr id="84007" name="Group 39"/>
            <p:cNvGrpSpPr>
              <a:grpSpLocks/>
            </p:cNvGrpSpPr>
            <p:nvPr/>
          </p:nvGrpSpPr>
          <p:grpSpPr bwMode="auto">
            <a:xfrm>
              <a:off x="3198" y="3201"/>
              <a:ext cx="2334" cy="864"/>
              <a:chOff x="3198" y="3201"/>
              <a:chExt cx="2334" cy="864"/>
            </a:xfrm>
          </p:grpSpPr>
          <p:pic>
            <p:nvPicPr>
              <p:cNvPr id="84001" name="Picture 33" descr="sc-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31" y="3201"/>
                <a:ext cx="2176" cy="864"/>
              </a:xfrm>
              <a:prstGeom prst="rect">
                <a:avLst/>
              </a:prstGeom>
              <a:noFill/>
            </p:spPr>
          </p:pic>
          <p:sp>
            <p:nvSpPr>
              <p:cNvPr id="84003" name="Line 35"/>
              <p:cNvSpPr>
                <a:spLocks noChangeShapeType="1"/>
              </p:cNvSpPr>
              <p:nvPr/>
            </p:nvSpPr>
            <p:spPr bwMode="auto">
              <a:xfrm>
                <a:off x="3264" y="3618"/>
                <a:ext cx="2268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84004" name="Text Box 36"/>
              <p:cNvSpPr txBox="1">
                <a:spLocks noChangeArrowheads="1"/>
              </p:cNvSpPr>
              <p:nvPr/>
            </p:nvSpPr>
            <p:spPr bwMode="auto">
              <a:xfrm>
                <a:off x="3198" y="3529"/>
                <a:ext cx="61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200">
                    <a:solidFill>
                      <a:srgbClr val="00BC00"/>
                    </a:solidFill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84005" name="Line 37"/>
              <p:cNvSpPr>
                <a:spLocks noChangeShapeType="1"/>
              </p:cNvSpPr>
              <p:nvPr/>
            </p:nvSpPr>
            <p:spPr bwMode="auto">
              <a:xfrm>
                <a:off x="3264" y="3810"/>
                <a:ext cx="2268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84006" name="Text Box 38"/>
              <p:cNvSpPr txBox="1">
                <a:spLocks noChangeArrowheads="1"/>
              </p:cNvSpPr>
              <p:nvPr/>
            </p:nvSpPr>
            <p:spPr bwMode="auto">
              <a:xfrm>
                <a:off x="3198" y="3721"/>
                <a:ext cx="61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200">
                    <a:solidFill>
                      <a:srgbClr val="FF0000"/>
                    </a:solidFill>
                    <a:latin typeface="Verdana" pitchFamily="34" charset="0"/>
                  </a:rPr>
                  <a:t>2</a:t>
                </a:r>
              </a:p>
            </p:txBody>
          </p:sp>
        </p:grpSp>
        <p:grpSp>
          <p:nvGrpSpPr>
            <p:cNvPr id="84010" name="Group 42"/>
            <p:cNvGrpSpPr>
              <a:grpSpLocks/>
            </p:cNvGrpSpPr>
            <p:nvPr/>
          </p:nvGrpSpPr>
          <p:grpSpPr bwMode="auto">
            <a:xfrm>
              <a:off x="3215" y="1026"/>
              <a:ext cx="2407" cy="862"/>
              <a:chOff x="3215" y="1026"/>
              <a:chExt cx="2407" cy="862"/>
            </a:xfrm>
          </p:grpSpPr>
          <p:sp>
            <p:nvSpPr>
              <p:cNvPr id="83984" name="Rectangle 16"/>
              <p:cNvSpPr>
                <a:spLocks noChangeArrowheads="1"/>
              </p:cNvSpPr>
              <p:nvPr/>
            </p:nvSpPr>
            <p:spPr bwMode="auto">
              <a:xfrm>
                <a:off x="3298" y="1083"/>
                <a:ext cx="2242" cy="80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BE"/>
              </a:p>
            </p:txBody>
          </p:sp>
          <p:grpSp>
            <p:nvGrpSpPr>
              <p:cNvPr id="84008" name="Group 40"/>
              <p:cNvGrpSpPr>
                <a:grpSpLocks/>
              </p:cNvGrpSpPr>
              <p:nvPr/>
            </p:nvGrpSpPr>
            <p:grpSpPr bwMode="auto">
              <a:xfrm>
                <a:off x="3215" y="1171"/>
                <a:ext cx="2407" cy="671"/>
                <a:chOff x="3215" y="1089"/>
                <a:chExt cx="2407" cy="671"/>
              </a:xfrm>
            </p:grpSpPr>
            <p:pic>
              <p:nvPicPr>
                <p:cNvPr id="83985" name="Picture 17" descr="system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b="7382"/>
                <a:stretch>
                  <a:fillRect/>
                </a:stretch>
              </p:blipFill>
              <p:spPr bwMode="auto">
                <a:xfrm>
                  <a:off x="3307" y="1089"/>
                  <a:ext cx="2213" cy="6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3986" name="Freeform 18"/>
                <p:cNvSpPr>
                  <a:spLocks/>
                </p:cNvSpPr>
                <p:nvPr/>
              </p:nvSpPr>
              <p:spPr bwMode="auto">
                <a:xfrm>
                  <a:off x="3215" y="1357"/>
                  <a:ext cx="2407" cy="151"/>
                </a:xfrm>
                <a:custGeom>
                  <a:avLst/>
                  <a:gdLst/>
                  <a:ahLst/>
                  <a:cxnLst>
                    <a:cxn ang="0">
                      <a:pos x="0" y="114"/>
                    </a:cxn>
                    <a:cxn ang="0">
                      <a:pos x="312" y="101"/>
                    </a:cxn>
                    <a:cxn ang="0">
                      <a:pos x="460" y="20"/>
                    </a:cxn>
                    <a:cxn ang="0">
                      <a:pos x="652" y="7"/>
                    </a:cxn>
                    <a:cxn ang="0">
                      <a:pos x="839" y="65"/>
                    </a:cxn>
                    <a:cxn ang="0">
                      <a:pos x="1036" y="78"/>
                    </a:cxn>
                    <a:cxn ang="0">
                      <a:pos x="1357" y="74"/>
                    </a:cxn>
                    <a:cxn ang="0">
                      <a:pos x="1853" y="78"/>
                    </a:cxn>
                    <a:cxn ang="0">
                      <a:pos x="1951" y="60"/>
                    </a:cxn>
                    <a:cxn ang="0">
                      <a:pos x="2045" y="105"/>
                    </a:cxn>
                    <a:cxn ang="0">
                      <a:pos x="2286" y="159"/>
                    </a:cxn>
                    <a:cxn ang="0">
                      <a:pos x="2384" y="172"/>
                    </a:cxn>
                    <a:cxn ang="0">
                      <a:pos x="2473" y="185"/>
                    </a:cxn>
                    <a:cxn ang="0">
                      <a:pos x="2732" y="190"/>
                    </a:cxn>
                    <a:cxn ang="0">
                      <a:pos x="2808" y="168"/>
                    </a:cxn>
                    <a:cxn ang="0">
                      <a:pos x="3067" y="77"/>
                    </a:cxn>
                  </a:cxnLst>
                  <a:rect l="0" t="0" r="r" b="b"/>
                  <a:pathLst>
                    <a:path w="3067" h="193">
                      <a:moveTo>
                        <a:pt x="0" y="114"/>
                      </a:moveTo>
                      <a:cubicBezTo>
                        <a:pt x="52" y="112"/>
                        <a:pt x="235" y="117"/>
                        <a:pt x="312" y="101"/>
                      </a:cubicBezTo>
                      <a:cubicBezTo>
                        <a:pt x="389" y="85"/>
                        <a:pt x="404" y="36"/>
                        <a:pt x="460" y="20"/>
                      </a:cubicBezTo>
                      <a:cubicBezTo>
                        <a:pt x="516" y="4"/>
                        <a:pt x="589" y="0"/>
                        <a:pt x="652" y="7"/>
                      </a:cubicBezTo>
                      <a:cubicBezTo>
                        <a:pt x="715" y="14"/>
                        <a:pt x="775" y="53"/>
                        <a:pt x="839" y="65"/>
                      </a:cubicBezTo>
                      <a:cubicBezTo>
                        <a:pt x="903" y="77"/>
                        <a:pt x="950" y="76"/>
                        <a:pt x="1036" y="78"/>
                      </a:cubicBezTo>
                      <a:cubicBezTo>
                        <a:pt x="1122" y="80"/>
                        <a:pt x="1221" y="74"/>
                        <a:pt x="1357" y="74"/>
                      </a:cubicBezTo>
                      <a:cubicBezTo>
                        <a:pt x="1493" y="74"/>
                        <a:pt x="1754" y="80"/>
                        <a:pt x="1853" y="78"/>
                      </a:cubicBezTo>
                      <a:cubicBezTo>
                        <a:pt x="1952" y="76"/>
                        <a:pt x="1919" y="56"/>
                        <a:pt x="1951" y="60"/>
                      </a:cubicBezTo>
                      <a:cubicBezTo>
                        <a:pt x="1983" y="64"/>
                        <a:pt x="1989" y="88"/>
                        <a:pt x="2045" y="105"/>
                      </a:cubicBezTo>
                      <a:cubicBezTo>
                        <a:pt x="2101" y="122"/>
                        <a:pt x="2230" y="148"/>
                        <a:pt x="2286" y="159"/>
                      </a:cubicBezTo>
                      <a:cubicBezTo>
                        <a:pt x="2342" y="170"/>
                        <a:pt x="2353" y="168"/>
                        <a:pt x="2384" y="172"/>
                      </a:cubicBezTo>
                      <a:cubicBezTo>
                        <a:pt x="2415" y="176"/>
                        <a:pt x="2415" y="182"/>
                        <a:pt x="2473" y="185"/>
                      </a:cubicBezTo>
                      <a:cubicBezTo>
                        <a:pt x="2531" y="188"/>
                        <a:pt x="2676" y="193"/>
                        <a:pt x="2732" y="190"/>
                      </a:cubicBezTo>
                      <a:cubicBezTo>
                        <a:pt x="2788" y="187"/>
                        <a:pt x="2752" y="187"/>
                        <a:pt x="2808" y="168"/>
                      </a:cubicBezTo>
                      <a:cubicBezTo>
                        <a:pt x="2864" y="149"/>
                        <a:pt x="3013" y="96"/>
                        <a:pt x="3067" y="77"/>
                      </a:cubicBezTo>
                    </a:path>
                  </a:pathLst>
                </a:custGeom>
                <a:noFill/>
                <a:ln w="15875" cap="flat" cmpd="sng">
                  <a:solidFill>
                    <a:srgbClr val="00800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</p:grpSp>
          <p:sp>
            <p:nvSpPr>
              <p:cNvPr id="83983" name="Text Box 15"/>
              <p:cNvSpPr txBox="1">
                <a:spLocks noChangeArrowheads="1"/>
              </p:cNvSpPr>
              <p:nvPr/>
            </p:nvSpPr>
            <p:spPr bwMode="auto">
              <a:xfrm>
                <a:off x="3334" y="1026"/>
                <a:ext cx="478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fr-FR" sz="1000" b="1"/>
                  <a:t>System LTS</a:t>
                </a:r>
              </a:p>
            </p:txBody>
          </p:sp>
        </p:grpSp>
      </p:grp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LTS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500" smtClean="0"/>
              <a:t>Query-Driven </a:t>
            </a:r>
            <a:br>
              <a:rPr lang="fr-FR" sz="3500" smtClean="0"/>
            </a:br>
            <a:r>
              <a:rPr lang="fr-FR" sz="3500" smtClean="0"/>
              <a:t>State Merging (QSM)</a:t>
            </a:r>
            <a:endParaRPr lang="fr-FR" sz="3500"/>
          </a:p>
        </p:txBody>
      </p:sp>
      <p:grpSp>
        <p:nvGrpSpPr>
          <p:cNvPr id="86034" name="Group 18"/>
          <p:cNvGrpSpPr>
            <a:grpSpLocks/>
          </p:cNvGrpSpPr>
          <p:nvPr/>
        </p:nvGrpSpPr>
        <p:grpSpPr bwMode="auto">
          <a:xfrm>
            <a:off x="1327150" y="1549400"/>
            <a:ext cx="6773863" cy="4832350"/>
            <a:chOff x="836" y="976"/>
            <a:chExt cx="4267" cy="3044"/>
          </a:xfrm>
        </p:grpSpPr>
        <p:pic>
          <p:nvPicPr>
            <p:cNvPr id="86023" name="Picture 7" descr="induction_al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6" y="976"/>
              <a:ext cx="3405" cy="3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029" name="AutoShape 13"/>
            <p:cNvSpPr>
              <a:spLocks/>
            </p:cNvSpPr>
            <p:nvPr/>
          </p:nvSpPr>
          <p:spPr bwMode="auto">
            <a:xfrm>
              <a:off x="3515" y="1207"/>
              <a:ext cx="1588" cy="182"/>
            </a:xfrm>
            <a:prstGeom prst="borderCallout1">
              <a:avLst>
                <a:gd name="adj1" fmla="val 39560"/>
                <a:gd name="adj2" fmla="val -3023"/>
                <a:gd name="adj3" fmla="val 190111"/>
                <a:gd name="adj4" fmla="val -86903"/>
              </a:avLst>
            </a:prstGeom>
            <a:solidFill>
              <a:srgbClr val="FF0000"/>
            </a:solidFill>
            <a:ln w="15875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lIns="36000" tIns="36000" rIns="36000" bIns="36000"/>
            <a:lstStyle/>
            <a:p>
              <a:r>
                <a:rPr lang="fr-FR" sz="1400">
                  <a:solidFill>
                    <a:schemeClr val="bg1"/>
                  </a:solidFill>
                </a:rPr>
                <a:t>1. Build an initial solution </a:t>
              </a:r>
              <a:r>
                <a:rPr lang="fr-FR" sz="1400" i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6030" name="AutoShape 14"/>
            <p:cNvSpPr>
              <a:spLocks/>
            </p:cNvSpPr>
            <p:nvPr/>
          </p:nvSpPr>
          <p:spPr bwMode="auto">
            <a:xfrm>
              <a:off x="3515" y="1752"/>
              <a:ext cx="1588" cy="182"/>
            </a:xfrm>
            <a:prstGeom prst="borderCallout1">
              <a:avLst>
                <a:gd name="adj1" fmla="val 39560"/>
                <a:gd name="adj2" fmla="val -3023"/>
                <a:gd name="adj3" fmla="val 57144"/>
                <a:gd name="adj4" fmla="val -70403"/>
              </a:avLst>
            </a:prstGeom>
            <a:solidFill>
              <a:srgbClr val="FF0000"/>
            </a:solidFill>
            <a:ln w="15875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lIns="36000" tIns="36000" rIns="36000" bIns="36000"/>
            <a:lstStyle/>
            <a:p>
              <a:r>
                <a:rPr lang="fr-FR" sz="1400">
                  <a:solidFill>
                    <a:schemeClr val="bg1"/>
                  </a:solidFill>
                </a:rPr>
                <a:t>2. Generalize </a:t>
              </a:r>
              <a:r>
                <a:rPr lang="fr-FR" sz="1400" i="1">
                  <a:solidFill>
                    <a:schemeClr val="bg1"/>
                  </a:solidFill>
                </a:rPr>
                <a:t>A</a:t>
              </a:r>
              <a:r>
                <a:rPr lang="fr-FR" sz="1400">
                  <a:solidFill>
                    <a:schemeClr val="bg1"/>
                  </a:solidFill>
                </a:rPr>
                <a:t> </a:t>
              </a:r>
              <a:r>
                <a:rPr lang="fr-FR" sz="1400">
                  <a:solidFill>
                    <a:schemeClr val="bg1"/>
                  </a:solidFill>
                  <a:cs typeface="Arial" charset="0"/>
                </a:rPr>
                <a:t>→ </a:t>
              </a:r>
              <a:r>
                <a:rPr lang="fr-FR" sz="1400" i="1">
                  <a:solidFill>
                    <a:schemeClr val="bg1"/>
                  </a:solidFill>
                  <a:cs typeface="Arial" charset="0"/>
                </a:rPr>
                <a:t>A</a:t>
              </a:r>
              <a:r>
                <a:rPr lang="fr-FR" sz="1400" i="1" baseline="-25000">
                  <a:solidFill>
                    <a:schemeClr val="bg1"/>
                  </a:solidFill>
                  <a:cs typeface="Arial" charset="0"/>
                </a:rPr>
                <a:t>new</a:t>
              </a:r>
              <a:endParaRPr lang="fr-FR" sz="1400">
                <a:solidFill>
                  <a:schemeClr val="bg1"/>
                </a:solidFill>
              </a:endParaRPr>
            </a:p>
          </p:txBody>
        </p:sp>
        <p:sp>
          <p:nvSpPr>
            <p:cNvPr id="86031" name="AutoShape 15"/>
            <p:cNvSpPr>
              <a:spLocks/>
            </p:cNvSpPr>
            <p:nvPr/>
          </p:nvSpPr>
          <p:spPr bwMode="auto">
            <a:xfrm>
              <a:off x="3515" y="2478"/>
              <a:ext cx="1588" cy="182"/>
            </a:xfrm>
            <a:prstGeom prst="borderCallout1">
              <a:avLst>
                <a:gd name="adj1" fmla="val 39560"/>
                <a:gd name="adj2" fmla="val -3023"/>
                <a:gd name="adj3" fmla="val -48903"/>
                <a:gd name="adj4" fmla="val -76889"/>
              </a:avLst>
            </a:prstGeom>
            <a:solidFill>
              <a:srgbClr val="FF0000"/>
            </a:solidFill>
            <a:ln w="15875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lIns="36000" tIns="36000" rIns="36000" bIns="36000"/>
            <a:lstStyle/>
            <a:p>
              <a:r>
                <a:rPr lang="fr-FR" sz="1400">
                  <a:solidFill>
                    <a:schemeClr val="bg1"/>
                  </a:solidFill>
                </a:rPr>
                <a:t>3. With user involvement</a:t>
              </a:r>
            </a:p>
          </p:txBody>
        </p:sp>
        <p:sp>
          <p:nvSpPr>
            <p:cNvPr id="86032" name="AutoShape 16"/>
            <p:cNvSpPr>
              <a:spLocks/>
            </p:cNvSpPr>
            <p:nvPr/>
          </p:nvSpPr>
          <p:spPr bwMode="auto">
            <a:xfrm>
              <a:off x="3515" y="3113"/>
              <a:ext cx="1588" cy="340"/>
            </a:xfrm>
            <a:prstGeom prst="borderCallout1">
              <a:avLst>
                <a:gd name="adj1" fmla="val 22713"/>
                <a:gd name="adj2" fmla="val -3023"/>
                <a:gd name="adj3" fmla="val 152366"/>
                <a:gd name="adj4" fmla="val -96347"/>
              </a:avLst>
            </a:prstGeom>
            <a:solidFill>
              <a:srgbClr val="FF0000"/>
            </a:solidFill>
            <a:ln w="15875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lIns="36000" tIns="36000" rIns="36000" bIns="36000"/>
            <a:lstStyle/>
            <a:p>
              <a:r>
                <a:rPr lang="fr-FR" sz="1400">
                  <a:solidFill>
                    <a:schemeClr val="bg1"/>
                  </a:solidFill>
                </a:rPr>
                <a:t>4. Keep it when correct</a:t>
              </a:r>
            </a:p>
            <a:p>
              <a:r>
                <a:rPr lang="fr-FR" sz="1400">
                  <a:solidFill>
                    <a:schemeClr val="bg1"/>
                  </a:solidFill>
                </a:rPr>
                <a:t>	 </a:t>
              </a:r>
              <a:r>
                <a:rPr lang="fr-FR" sz="1400" i="1">
                  <a:solidFill>
                    <a:schemeClr val="bg1"/>
                  </a:solidFill>
                </a:rPr>
                <a:t>A</a:t>
              </a:r>
              <a:r>
                <a:rPr lang="fr-FR" sz="1400" i="1" baseline="-25000">
                  <a:solidFill>
                    <a:schemeClr val="bg1"/>
                  </a:solidFill>
                </a:rPr>
                <a:t>new</a:t>
              </a:r>
              <a:r>
                <a:rPr lang="fr-FR" sz="1400" i="1">
                  <a:solidFill>
                    <a:schemeClr val="bg1"/>
                  </a:solidFill>
                </a:rPr>
                <a:t> </a:t>
              </a:r>
              <a:r>
                <a:rPr lang="fr-FR" sz="1400">
                  <a:solidFill>
                    <a:schemeClr val="bg1"/>
                  </a:solidFill>
                </a:rPr>
                <a:t>→ </a:t>
              </a:r>
              <a:r>
                <a:rPr lang="fr-FR" sz="1400" i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6033" name="AutoShape 17"/>
            <p:cNvSpPr>
              <a:spLocks/>
            </p:cNvSpPr>
            <p:nvPr/>
          </p:nvSpPr>
          <p:spPr bwMode="auto">
            <a:xfrm>
              <a:off x="3515" y="3671"/>
              <a:ext cx="1588" cy="181"/>
            </a:xfrm>
            <a:prstGeom prst="borderCallout1">
              <a:avLst>
                <a:gd name="adj1" fmla="val 39778"/>
                <a:gd name="adj2" fmla="val -3023"/>
                <a:gd name="adj3" fmla="val 132597"/>
                <a:gd name="adj4" fmla="val -129977"/>
              </a:avLst>
            </a:prstGeom>
            <a:solidFill>
              <a:srgbClr val="FF0000"/>
            </a:solidFill>
            <a:ln w="15875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lIns="36000" tIns="36000" rIns="36000" bIns="36000"/>
            <a:lstStyle/>
            <a:p>
              <a:r>
                <a:rPr lang="fr-FR" sz="1400">
                  <a:solidFill>
                    <a:schemeClr val="bg1"/>
                  </a:solidFill>
                </a:rPr>
                <a:t>5. Return synthesized system</a:t>
              </a:r>
            </a:p>
          </p:txBody>
        </p:sp>
      </p:grp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Initial solution, the PTA</a:t>
            </a:r>
          </a:p>
        </p:txBody>
      </p:sp>
      <p:sp>
        <p:nvSpPr>
          <p:cNvPr id="89101" name="Rectangle 1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573588"/>
          </a:xfrm>
        </p:spPr>
        <p:txBody>
          <a:bodyPr/>
          <a:lstStyle/>
          <a:p>
            <a:r>
              <a:rPr lang="fr-FR" sz="2000"/>
              <a:t>Prefix Tree Acceptor (PTA)</a:t>
            </a:r>
          </a:p>
          <a:p>
            <a:pPr lvl="1"/>
            <a:r>
              <a:rPr lang="fr-FR" sz="1800"/>
              <a:t>Largest DFA accepting </a:t>
            </a:r>
            <a:r>
              <a:rPr lang="fr-FR" sz="1800" i="1"/>
              <a:t>S</a:t>
            </a:r>
            <a:r>
              <a:rPr lang="fr-FR" sz="1800" i="1" baseline="-25000"/>
              <a:t>+ </a:t>
            </a:r>
            <a:r>
              <a:rPr lang="fr-FR" sz="1800"/>
              <a:t>while rejecting </a:t>
            </a:r>
            <a:r>
              <a:rPr lang="fr-FR" sz="1800" i="1"/>
              <a:t>S</a:t>
            </a:r>
            <a:r>
              <a:rPr lang="fr-FR" sz="1800" i="1" baseline="-25000"/>
              <a:t>–</a:t>
            </a:r>
          </a:p>
          <a:p>
            <a:pPr lvl="1"/>
            <a:r>
              <a:rPr lang="fr-FR" sz="1800"/>
              <a:t>No generalization of observed behaviors</a:t>
            </a:r>
          </a:p>
          <a:p>
            <a:pPr lvl="1"/>
            <a:r>
              <a:rPr lang="fr-FR" sz="1800"/>
              <a:t>Red states are error states</a:t>
            </a:r>
            <a:endParaRPr lang="fr-FR" sz="1600"/>
          </a:p>
        </p:txBody>
      </p:sp>
      <p:pic>
        <p:nvPicPr>
          <p:cNvPr id="89094" name="Picture 6" descr="Train_PositiveScenari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088" y="2914650"/>
            <a:ext cx="272415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5" name="Picture 7" descr="Train_PositiveScenari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8725" y="3392488"/>
            <a:ext cx="2720975" cy="133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6" name="Picture 8" descr="Train_NegativeScenario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425" y="1693863"/>
            <a:ext cx="2717800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3" name="Picture 5" descr="Train_PositiveScenario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3800" y="2628900"/>
            <a:ext cx="27209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9107" name="Group 19"/>
          <p:cNvGrpSpPr>
            <a:grpSpLocks/>
          </p:cNvGrpSpPr>
          <p:nvPr/>
        </p:nvGrpSpPr>
        <p:grpSpPr bwMode="auto">
          <a:xfrm>
            <a:off x="2411413" y="4789488"/>
            <a:ext cx="6337300" cy="1879600"/>
            <a:chOff x="1519" y="3017"/>
            <a:chExt cx="3992" cy="1184"/>
          </a:xfrm>
        </p:grpSpPr>
        <p:sp>
          <p:nvSpPr>
            <p:cNvPr id="89104" name="Rectangle 16"/>
            <p:cNvSpPr>
              <a:spLocks noChangeArrowheads="1"/>
            </p:cNvSpPr>
            <p:nvPr/>
          </p:nvSpPr>
          <p:spPr bwMode="auto">
            <a:xfrm>
              <a:off x="1519" y="3067"/>
              <a:ext cx="3992" cy="113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BE"/>
            </a:p>
          </p:txBody>
        </p:sp>
        <p:pic>
          <p:nvPicPr>
            <p:cNvPr id="89103" name="Picture 15" descr="Train_PTA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03" y="3158"/>
              <a:ext cx="3824" cy="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9105" name="Text Box 17"/>
            <p:cNvSpPr txBox="1">
              <a:spLocks noChangeArrowheads="1"/>
            </p:cNvSpPr>
            <p:nvPr/>
          </p:nvSpPr>
          <p:spPr bwMode="auto">
            <a:xfrm>
              <a:off x="1557" y="3017"/>
              <a:ext cx="1585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sz="1000" b="1"/>
                <a:t> Prefix Tree Acceptor of the Train System </a:t>
              </a:r>
            </a:p>
          </p:txBody>
        </p: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Generalization - merge</a:t>
            </a:r>
          </a:p>
        </p:txBody>
      </p:sp>
      <p:sp>
        <p:nvSpPr>
          <p:cNvPr id="94220" name="Rectangle 1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sz="2200"/>
              <a:t>Consider merging of </a:t>
            </a:r>
            <a:r>
              <a:rPr lang="fr-FR" sz="2200" i="1">
                <a:solidFill>
                  <a:srgbClr val="000099"/>
                </a:solidFill>
              </a:rPr>
              <a:t>q</a:t>
            </a:r>
            <a:r>
              <a:rPr lang="fr-FR" sz="2200" i="1"/>
              <a:t>=3</a:t>
            </a:r>
            <a:r>
              <a:rPr lang="fr-FR" sz="2200"/>
              <a:t> with </a:t>
            </a:r>
            <a:r>
              <a:rPr lang="fr-FR" sz="2200" i="1">
                <a:solidFill>
                  <a:srgbClr val="FF0000"/>
                </a:solidFill>
              </a:rPr>
              <a:t>q’</a:t>
            </a:r>
            <a:r>
              <a:rPr lang="fr-FR" sz="2200" i="1"/>
              <a:t>=0</a:t>
            </a:r>
          </a:p>
        </p:txBody>
      </p:sp>
      <p:grpSp>
        <p:nvGrpSpPr>
          <p:cNvPr id="94228" name="Group 20"/>
          <p:cNvGrpSpPr>
            <a:grpSpLocks/>
          </p:cNvGrpSpPr>
          <p:nvPr/>
        </p:nvGrpSpPr>
        <p:grpSpPr bwMode="auto">
          <a:xfrm>
            <a:off x="971550" y="1557338"/>
            <a:ext cx="7377113" cy="2087562"/>
            <a:chOff x="612" y="981"/>
            <a:chExt cx="4647" cy="1315"/>
          </a:xfrm>
        </p:grpSpPr>
        <p:pic>
          <p:nvPicPr>
            <p:cNvPr id="94227" name="Picture 19" descr="Train_PT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2" y="1117"/>
              <a:ext cx="4647" cy="1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221" name="Freeform 13"/>
            <p:cNvSpPr>
              <a:spLocks/>
            </p:cNvSpPr>
            <p:nvPr/>
          </p:nvSpPr>
          <p:spPr bwMode="auto">
            <a:xfrm>
              <a:off x="1036" y="1071"/>
              <a:ext cx="1096" cy="525"/>
            </a:xfrm>
            <a:custGeom>
              <a:avLst/>
              <a:gdLst/>
              <a:ahLst/>
              <a:cxnLst>
                <a:cxn ang="0">
                  <a:pos x="1096" y="107"/>
                </a:cxn>
                <a:cxn ang="0">
                  <a:pos x="204" y="70"/>
                </a:cxn>
                <a:cxn ang="0">
                  <a:pos x="0" y="525"/>
                </a:cxn>
              </a:cxnLst>
              <a:rect l="0" t="0" r="r" b="b"/>
              <a:pathLst>
                <a:path w="1096" h="525">
                  <a:moveTo>
                    <a:pt x="1096" y="107"/>
                  </a:moveTo>
                  <a:cubicBezTo>
                    <a:pt x="947" y="101"/>
                    <a:pt x="387" y="0"/>
                    <a:pt x="204" y="70"/>
                  </a:cubicBezTo>
                  <a:cubicBezTo>
                    <a:pt x="21" y="140"/>
                    <a:pt x="42" y="430"/>
                    <a:pt x="0" y="525"/>
                  </a:cubicBezTo>
                </a:path>
              </a:pathLst>
            </a:custGeom>
            <a:noFill/>
            <a:ln w="19050" cap="flat">
              <a:solidFill>
                <a:srgbClr val="FF0000"/>
              </a:solidFill>
              <a:prstDash val="dash"/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fr-BE"/>
            </a:p>
          </p:txBody>
        </p:sp>
        <p:sp>
          <p:nvSpPr>
            <p:cNvPr id="94222" name="Text Box 14"/>
            <p:cNvSpPr txBox="1">
              <a:spLocks noChangeArrowheads="1"/>
            </p:cNvSpPr>
            <p:nvPr/>
          </p:nvSpPr>
          <p:spPr bwMode="auto">
            <a:xfrm>
              <a:off x="2201" y="981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i="1">
                  <a:solidFill>
                    <a:srgbClr val="000099"/>
                  </a:solidFill>
                </a:rPr>
                <a:t>q</a:t>
              </a:r>
            </a:p>
          </p:txBody>
        </p:sp>
        <p:sp>
          <p:nvSpPr>
            <p:cNvPr id="94223" name="Text Box 15"/>
            <p:cNvSpPr txBox="1">
              <a:spLocks noChangeArrowheads="1"/>
            </p:cNvSpPr>
            <p:nvPr/>
          </p:nvSpPr>
          <p:spPr bwMode="auto">
            <a:xfrm>
              <a:off x="908" y="1423"/>
              <a:ext cx="1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i="1">
                  <a:solidFill>
                    <a:srgbClr val="FF0000"/>
                  </a:solidFill>
                </a:rPr>
                <a:t>q’</a:t>
              </a:r>
            </a:p>
          </p:txBody>
        </p:sp>
      </p:grp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Generalization - determinize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sz="2200"/>
              <a:t>State 0 contains two outgoing transitions labeled « start »</a:t>
            </a:r>
          </a:p>
          <a:p>
            <a:pPr lvl="1"/>
            <a:r>
              <a:rPr lang="fr-FR" sz="2000"/>
              <a:t>merge 7 and 2 for determinization</a:t>
            </a:r>
          </a:p>
        </p:txBody>
      </p:sp>
      <p:grpSp>
        <p:nvGrpSpPr>
          <p:cNvPr id="95246" name="Group 14"/>
          <p:cNvGrpSpPr>
            <a:grpSpLocks/>
          </p:cNvGrpSpPr>
          <p:nvPr/>
        </p:nvGrpSpPr>
        <p:grpSpPr bwMode="auto">
          <a:xfrm>
            <a:off x="1031875" y="1773238"/>
            <a:ext cx="7410450" cy="1860550"/>
            <a:chOff x="650" y="1117"/>
            <a:chExt cx="4668" cy="1172"/>
          </a:xfrm>
        </p:grpSpPr>
        <p:pic>
          <p:nvPicPr>
            <p:cNvPr id="95245" name="Picture 13" descr="GeneralizationStep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0" y="1117"/>
              <a:ext cx="4668" cy="1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5242" name="Freeform 10"/>
            <p:cNvSpPr>
              <a:spLocks/>
            </p:cNvSpPr>
            <p:nvPr/>
          </p:nvSpPr>
          <p:spPr bwMode="auto">
            <a:xfrm>
              <a:off x="1741" y="1851"/>
              <a:ext cx="86" cy="264"/>
            </a:xfrm>
            <a:custGeom>
              <a:avLst/>
              <a:gdLst/>
              <a:ahLst/>
              <a:cxnLst>
                <a:cxn ang="0">
                  <a:pos x="18" y="264"/>
                </a:cxn>
                <a:cxn ang="0">
                  <a:pos x="83" y="134"/>
                </a:cxn>
                <a:cxn ang="0">
                  <a:pos x="0" y="0"/>
                </a:cxn>
              </a:cxnLst>
              <a:rect l="0" t="0" r="r" b="b"/>
              <a:pathLst>
                <a:path w="86" h="264">
                  <a:moveTo>
                    <a:pt x="18" y="264"/>
                  </a:moveTo>
                  <a:cubicBezTo>
                    <a:pt x="29" y="242"/>
                    <a:pt x="86" y="178"/>
                    <a:pt x="83" y="134"/>
                  </a:cubicBezTo>
                  <a:cubicBezTo>
                    <a:pt x="80" y="90"/>
                    <a:pt x="17" y="28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FF0000"/>
              </a:solidFill>
              <a:prstDash val="dash"/>
              <a:round/>
              <a:headEnd/>
              <a:tailEnd type="arrow" w="med" len="lg"/>
            </a:ln>
            <a:effectLst/>
          </p:spPr>
          <p:txBody>
            <a:bodyPr/>
            <a:lstStyle/>
            <a:p>
              <a:endParaRPr lang="fr-BE"/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66" name="Picture 10" descr="GeneralizationStep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875" y="1773238"/>
            <a:ext cx="7467600" cy="1881187"/>
          </a:xfrm>
          <a:prstGeom prst="rect">
            <a:avLst/>
          </a:prstGeom>
          <a:noFill/>
        </p:spPr>
      </p:pic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Generalization - determinize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sz="2200"/>
              <a:t>State 2 contains two outgoing transitions labeled « stop »</a:t>
            </a:r>
          </a:p>
          <a:p>
            <a:pPr lvl="1"/>
            <a:r>
              <a:rPr lang="fr-FR" sz="2000"/>
              <a:t>merge 10 and 6 for determinization</a:t>
            </a:r>
          </a:p>
        </p:txBody>
      </p:sp>
      <p:sp>
        <p:nvSpPr>
          <p:cNvPr id="96262" name="Freeform 6"/>
          <p:cNvSpPr>
            <a:spLocks/>
          </p:cNvSpPr>
          <p:nvPr/>
        </p:nvSpPr>
        <p:spPr bwMode="auto">
          <a:xfrm>
            <a:off x="3930650" y="2997200"/>
            <a:ext cx="136525" cy="419100"/>
          </a:xfrm>
          <a:custGeom>
            <a:avLst/>
            <a:gdLst/>
            <a:ahLst/>
            <a:cxnLst>
              <a:cxn ang="0">
                <a:pos x="18" y="264"/>
              </a:cxn>
              <a:cxn ang="0">
                <a:pos x="83" y="134"/>
              </a:cxn>
              <a:cxn ang="0">
                <a:pos x="0" y="0"/>
              </a:cxn>
            </a:cxnLst>
            <a:rect l="0" t="0" r="r" b="b"/>
            <a:pathLst>
              <a:path w="86" h="264">
                <a:moveTo>
                  <a:pt x="18" y="264"/>
                </a:moveTo>
                <a:cubicBezTo>
                  <a:pt x="29" y="242"/>
                  <a:pt x="86" y="178"/>
                  <a:pt x="83" y="134"/>
                </a:cubicBezTo>
                <a:cubicBezTo>
                  <a:pt x="80" y="90"/>
                  <a:pt x="17" y="28"/>
                  <a:pt x="0" y="0"/>
                </a:cubicBezTo>
              </a:path>
            </a:pathLst>
          </a:custGeom>
          <a:noFill/>
          <a:ln w="19050" cap="flat">
            <a:solidFill>
              <a:srgbClr val="FF0000"/>
            </a:solidFill>
            <a:prstDash val="dash"/>
            <a:round/>
            <a:headEnd/>
            <a:tailEnd type="arrow" w="med" len="lg"/>
          </a:ln>
          <a:effectLst/>
        </p:spPr>
        <p:txBody>
          <a:bodyPr/>
          <a:lstStyle/>
          <a:p>
            <a:endParaRPr lang="fr-BE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Multi-</a:t>
            </a:r>
            <a:r>
              <a:rPr lang="fr-BE" dirty="0" err="1" smtClean="0"/>
              <a:t>view</a:t>
            </a:r>
            <a:r>
              <a:rPr lang="fr-BE" dirty="0" smtClean="0"/>
              <a:t> Model </a:t>
            </a:r>
            <a:r>
              <a:rPr lang="fr-BE" dirty="0" err="1" smtClean="0"/>
              <a:t>Synthesis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 err="1" smtClean="0"/>
              <a:t>Promising</a:t>
            </a:r>
            <a:r>
              <a:rPr lang="fr-BE" dirty="0" smtClean="0"/>
              <a:t> </a:t>
            </a:r>
            <a:r>
              <a:rPr lang="fr-BE" dirty="0" err="1" smtClean="0"/>
              <a:t>approach</a:t>
            </a:r>
            <a:r>
              <a:rPr lang="fr-BE" dirty="0" smtClean="0"/>
              <a:t> for model building</a:t>
            </a:r>
          </a:p>
          <a:p>
            <a:pPr lvl="1"/>
            <a:r>
              <a:rPr lang="fr-BE" dirty="0" smtClean="0"/>
              <a:t>High-</a:t>
            </a:r>
            <a:r>
              <a:rPr lang="fr-BE" dirty="0" err="1" smtClean="0"/>
              <a:t>quality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, </a:t>
            </a:r>
            <a:r>
              <a:rPr lang="fr-BE" dirty="0" err="1" smtClean="0"/>
              <a:t>especially</a:t>
            </a:r>
            <a:r>
              <a:rPr lang="fr-BE" dirty="0" smtClean="0"/>
              <a:t> </a:t>
            </a:r>
            <a:r>
              <a:rPr lang="fr-BE" dirty="0" err="1" smtClean="0"/>
              <a:t>towards</a:t>
            </a:r>
            <a:r>
              <a:rPr lang="fr-BE" dirty="0" smtClean="0"/>
              <a:t> </a:t>
            </a:r>
            <a:r>
              <a:rPr lang="fr-BE" dirty="0" err="1" smtClean="0"/>
              <a:t>increased</a:t>
            </a:r>
            <a:r>
              <a:rPr lang="fr-BE" dirty="0" smtClean="0"/>
              <a:t> </a:t>
            </a:r>
            <a:r>
              <a:rPr lang="fr-BE" dirty="0" err="1" smtClean="0"/>
              <a:t>completeness</a:t>
            </a:r>
            <a:r>
              <a:rPr lang="fr-BE" dirty="0" smtClean="0"/>
              <a:t>, </a:t>
            </a:r>
            <a:r>
              <a:rPr lang="fr-BE" dirty="0" err="1" smtClean="0"/>
              <a:t>consistency</a:t>
            </a:r>
            <a:r>
              <a:rPr lang="fr-BE" dirty="0" smtClean="0"/>
              <a:t> and </a:t>
            </a:r>
            <a:r>
              <a:rPr lang="fr-BE" dirty="0" err="1" smtClean="0"/>
              <a:t>precision</a:t>
            </a:r>
            <a:endParaRPr lang="fr-BE" dirty="0" smtClean="0"/>
          </a:p>
          <a:p>
            <a:pPr lvl="1"/>
            <a:r>
              <a:rPr lang="fr-BE" dirty="0" smtClean="0"/>
              <a:t>Works hand in hand </a:t>
            </a:r>
            <a:r>
              <a:rPr lang="fr-BE" dirty="0" err="1" smtClean="0"/>
              <a:t>with</a:t>
            </a:r>
            <a:r>
              <a:rPr lang="fr-BE" dirty="0" smtClean="0"/>
              <a:t> model </a:t>
            </a:r>
            <a:r>
              <a:rPr lang="fr-BE" i="1" dirty="0" err="1" smtClean="0"/>
              <a:t>analysis</a:t>
            </a:r>
            <a:r>
              <a:rPr lang="fr-BE" i="1" dirty="0" smtClean="0"/>
              <a:t> </a:t>
            </a:r>
            <a:r>
              <a:rPr lang="fr-BE" dirty="0" smtClean="0"/>
              <a:t>[Dam11]</a:t>
            </a:r>
          </a:p>
          <a:p>
            <a:r>
              <a:rPr lang="fr-BE" dirty="0" smtClean="0"/>
              <a:t>Vertical model </a:t>
            </a:r>
            <a:r>
              <a:rPr lang="fr-BE" dirty="0" err="1" smtClean="0"/>
              <a:t>synthesis</a:t>
            </a:r>
            <a:endParaRPr lang="fr-BE" dirty="0" smtClean="0"/>
          </a:p>
          <a:p>
            <a:pPr lvl="1"/>
            <a:r>
              <a:rPr lang="en-US" dirty="0"/>
              <a:t>To derive lower-level models from higher-level </a:t>
            </a:r>
            <a:r>
              <a:rPr lang="en-US" dirty="0" smtClean="0"/>
              <a:t>ones</a:t>
            </a:r>
            <a:endParaRPr lang="en-US" dirty="0"/>
          </a:p>
          <a:p>
            <a:pPr lvl="1"/>
            <a:r>
              <a:rPr lang="en-US" dirty="0" smtClean="0"/>
              <a:t>Operational </a:t>
            </a:r>
            <a:r>
              <a:rPr lang="en-US" dirty="0"/>
              <a:t>semantics from the </a:t>
            </a:r>
            <a:r>
              <a:rPr lang="en-US" dirty="0" smtClean="0"/>
              <a:t>latter and makes model checking </a:t>
            </a:r>
            <a:r>
              <a:rPr lang="fr-BE" dirty="0" err="1" smtClean="0"/>
              <a:t>tools</a:t>
            </a:r>
            <a:r>
              <a:rPr lang="fr-BE" dirty="0" smtClean="0"/>
              <a:t> </a:t>
            </a:r>
            <a:r>
              <a:rPr lang="fr-BE" dirty="0" err="1"/>
              <a:t>available</a:t>
            </a:r>
            <a:r>
              <a:rPr lang="fr-BE" dirty="0"/>
              <a:t> to </a:t>
            </a:r>
            <a:r>
              <a:rPr lang="fr-BE" dirty="0" err="1"/>
              <a:t>them</a:t>
            </a:r>
            <a:endParaRPr lang="fr-BE" dirty="0" smtClean="0"/>
          </a:p>
          <a:p>
            <a:r>
              <a:rPr lang="fr-BE" dirty="0" smtClean="0"/>
              <a:t>Horizontal model </a:t>
            </a:r>
            <a:r>
              <a:rPr lang="fr-BE" dirty="0" err="1" smtClean="0"/>
              <a:t>synthesis</a:t>
            </a:r>
            <a:r>
              <a:rPr lang="fr-BE" dirty="0" smtClean="0"/>
              <a:t>	</a:t>
            </a:r>
          </a:p>
          <a:p>
            <a:pPr lvl="1"/>
            <a:r>
              <a:rPr lang="en-US" dirty="0" smtClean="0"/>
              <a:t>To build </a:t>
            </a:r>
            <a:r>
              <a:rPr lang="en-US" dirty="0"/>
              <a:t>model </a:t>
            </a:r>
            <a:r>
              <a:rPr lang="en-US" dirty="0" smtClean="0"/>
              <a:t>fragments missing </a:t>
            </a:r>
            <a:r>
              <a:rPr lang="en-US" dirty="0"/>
              <a:t>from a multi-view framework or </a:t>
            </a:r>
            <a:r>
              <a:rPr lang="en-US" dirty="0" smtClean="0"/>
              <a:t>complete </a:t>
            </a:r>
            <a:r>
              <a:rPr lang="en-US" dirty="0"/>
              <a:t>existing </a:t>
            </a:r>
            <a:r>
              <a:rPr lang="en-US" dirty="0" smtClean="0"/>
              <a:t>ones</a:t>
            </a:r>
            <a:endParaRPr lang="fr-BE" dirty="0" smtClean="0"/>
          </a:p>
          <a:p>
            <a:pPr lvl="1"/>
            <a:r>
              <a:rPr lang="fr-BE" dirty="0" smtClean="0"/>
              <a:t>That </a:t>
            </a:r>
            <a:r>
              <a:rPr lang="fr-BE" dirty="0" err="1" smtClean="0"/>
              <a:t>is</a:t>
            </a:r>
            <a:r>
              <a:rPr lang="fr-BE" dirty="0" smtClean="0"/>
              <a:t>, </a:t>
            </a:r>
            <a:r>
              <a:rPr lang="fr-BE" dirty="0" err="1" smtClean="0"/>
              <a:t>using</a:t>
            </a:r>
            <a:r>
              <a:rPr lang="fr-BE" dirty="0" smtClean="0"/>
              <a:t> </a:t>
            </a:r>
            <a:r>
              <a:rPr lang="fr-BE" dirty="0" err="1" smtClean="0"/>
              <a:t>consistency</a:t>
            </a:r>
            <a:r>
              <a:rPr lang="fr-BE" dirty="0" smtClean="0"/>
              <a:t> </a:t>
            </a:r>
            <a:r>
              <a:rPr lang="fr-BE" dirty="0" err="1" smtClean="0"/>
              <a:t>rules</a:t>
            </a:r>
            <a:r>
              <a:rPr lang="fr-BE" dirty="0" smtClean="0"/>
              <a:t> the </a:t>
            </a:r>
            <a:r>
              <a:rPr lang="fr-BE" dirty="0" err="1" smtClean="0"/>
              <a:t>other</a:t>
            </a:r>
            <a:r>
              <a:rPr lang="fr-BE" dirty="0" smtClean="0"/>
              <a:t> </a:t>
            </a:r>
            <a:r>
              <a:rPr lang="fr-BE" dirty="0" err="1" smtClean="0"/>
              <a:t>way</a:t>
            </a:r>
            <a:r>
              <a:rPr lang="fr-BE" dirty="0" smtClean="0"/>
              <a:t> 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308" name="Picture 28" descr="GeneralizationStep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628775"/>
            <a:ext cx="7515225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Generalization - questions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sz="2200"/>
              <a:t>State 6 gains an outgoing transition labeled </a:t>
            </a:r>
            <a:r>
              <a:rPr lang="fr-FR" sz="2200">
                <a:cs typeface="Arial" charset="0"/>
              </a:rPr>
              <a:t>“</a:t>
            </a:r>
            <a:r>
              <a:rPr lang="fr-FR" sz="2200"/>
              <a:t>start</a:t>
            </a:r>
            <a:r>
              <a:rPr lang="fr-FR" sz="2200">
                <a:cs typeface="Arial" charset="0"/>
              </a:rPr>
              <a:t>”</a:t>
            </a:r>
            <a:endParaRPr lang="fr-FR" sz="2200"/>
          </a:p>
          <a:p>
            <a:pPr lvl="1"/>
            <a:r>
              <a:rPr lang="fr-FR" sz="1800"/>
              <a:t>Leads to generated scenario questions</a:t>
            </a:r>
          </a:p>
          <a:p>
            <a:pPr lvl="2"/>
            <a:r>
              <a:rPr lang="fr-FR" sz="1700"/>
              <a:t>Used prefix is the shortest </a:t>
            </a:r>
            <a:br>
              <a:rPr lang="fr-FR" sz="1700"/>
            </a:br>
            <a:r>
              <a:rPr lang="fr-FR" sz="1700"/>
              <a:t>history leading to state 6</a:t>
            </a:r>
          </a:p>
          <a:p>
            <a:pPr lvl="2"/>
            <a:r>
              <a:rPr lang="fr-FR" sz="1700"/>
              <a:t>Suffixes are the gained </a:t>
            </a:r>
            <a:br>
              <a:rPr lang="fr-FR" sz="1700"/>
            </a:br>
            <a:r>
              <a:rPr lang="fr-FR" sz="1700"/>
              <a:t>continuations of 6 (only one here)</a:t>
            </a:r>
          </a:p>
        </p:txBody>
      </p:sp>
      <p:grpSp>
        <p:nvGrpSpPr>
          <p:cNvPr id="97309" name="Group 29"/>
          <p:cNvGrpSpPr>
            <a:grpSpLocks/>
          </p:cNvGrpSpPr>
          <p:nvPr/>
        </p:nvGrpSpPr>
        <p:grpSpPr bwMode="auto">
          <a:xfrm>
            <a:off x="1349375" y="3502025"/>
            <a:ext cx="3582988" cy="212725"/>
            <a:chOff x="850" y="2206"/>
            <a:chExt cx="2257" cy="134"/>
          </a:xfrm>
        </p:grpSpPr>
        <p:sp>
          <p:nvSpPr>
            <p:cNvPr id="97291" name="Line 11"/>
            <p:cNvSpPr>
              <a:spLocks noChangeShapeType="1"/>
            </p:cNvSpPr>
            <p:nvPr/>
          </p:nvSpPr>
          <p:spPr bwMode="auto">
            <a:xfrm flipH="1">
              <a:off x="850" y="2273"/>
              <a:ext cx="1395" cy="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BE"/>
            </a:p>
          </p:txBody>
        </p:sp>
        <p:sp>
          <p:nvSpPr>
            <p:cNvPr id="97292" name="Text Box 12"/>
            <p:cNvSpPr txBox="1">
              <a:spLocks noChangeArrowheads="1"/>
            </p:cNvSpPr>
            <p:nvPr/>
          </p:nvSpPr>
          <p:spPr bwMode="auto">
            <a:xfrm>
              <a:off x="1394" y="2206"/>
              <a:ext cx="273" cy="1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sz="1400">
                  <a:solidFill>
                    <a:schemeClr val="tx2"/>
                  </a:solidFill>
                </a:rPr>
                <a:t>prefix</a:t>
              </a:r>
            </a:p>
          </p:txBody>
        </p:sp>
        <p:sp>
          <p:nvSpPr>
            <p:cNvPr id="97293" name="Line 13"/>
            <p:cNvSpPr>
              <a:spLocks noChangeShapeType="1"/>
            </p:cNvSpPr>
            <p:nvPr/>
          </p:nvSpPr>
          <p:spPr bwMode="auto">
            <a:xfrm>
              <a:off x="2245" y="2273"/>
              <a:ext cx="862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BE"/>
            </a:p>
          </p:txBody>
        </p:sp>
        <p:sp>
          <p:nvSpPr>
            <p:cNvPr id="97294" name="Text Box 14"/>
            <p:cNvSpPr txBox="1">
              <a:spLocks noChangeArrowheads="1"/>
            </p:cNvSpPr>
            <p:nvPr/>
          </p:nvSpPr>
          <p:spPr bwMode="auto">
            <a:xfrm>
              <a:off x="2426" y="2206"/>
              <a:ext cx="453" cy="1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sz="1400">
                  <a:solidFill>
                    <a:srgbClr val="FF0000"/>
                  </a:solidFill>
                </a:rPr>
                <a:t>suffix(es)</a:t>
              </a:r>
            </a:p>
          </p:txBody>
        </p:sp>
      </p:grpSp>
      <p:sp>
        <p:nvSpPr>
          <p:cNvPr id="97304" name="Oval 24"/>
          <p:cNvSpPr>
            <a:spLocks noChangeArrowheads="1"/>
          </p:cNvSpPr>
          <p:nvPr/>
        </p:nvSpPr>
        <p:spPr bwMode="auto">
          <a:xfrm>
            <a:off x="3924300" y="2997200"/>
            <a:ext cx="792163" cy="261938"/>
          </a:xfrm>
          <a:prstGeom prst="ellips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BE"/>
          </a:p>
        </p:txBody>
      </p:sp>
      <p:grpSp>
        <p:nvGrpSpPr>
          <p:cNvPr id="97302" name="Group 22"/>
          <p:cNvGrpSpPr>
            <a:grpSpLocks/>
          </p:cNvGrpSpPr>
          <p:nvPr/>
        </p:nvGrpSpPr>
        <p:grpSpPr bwMode="auto">
          <a:xfrm>
            <a:off x="5148263" y="4710113"/>
            <a:ext cx="3698875" cy="1887537"/>
            <a:chOff x="3016" y="2523"/>
            <a:chExt cx="2699" cy="1377"/>
          </a:xfrm>
        </p:grpSpPr>
        <p:sp>
          <p:nvSpPr>
            <p:cNvPr id="97296" name="Line 16"/>
            <p:cNvSpPr>
              <a:spLocks noChangeShapeType="1"/>
            </p:cNvSpPr>
            <p:nvPr/>
          </p:nvSpPr>
          <p:spPr bwMode="auto">
            <a:xfrm>
              <a:off x="5361" y="3274"/>
              <a:ext cx="0" cy="13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BE"/>
            </a:p>
          </p:txBody>
        </p:sp>
        <p:pic>
          <p:nvPicPr>
            <p:cNvPr id="97297" name="Picture 17" descr="scquestio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16" y="2523"/>
              <a:ext cx="2231" cy="1377"/>
            </a:xfrm>
            <a:prstGeom prst="rect">
              <a:avLst/>
            </a:prstGeom>
            <a:noFill/>
          </p:spPr>
        </p:pic>
        <p:sp>
          <p:nvSpPr>
            <p:cNvPr id="97298" name="Line 18"/>
            <p:cNvSpPr>
              <a:spLocks noChangeShapeType="1"/>
            </p:cNvSpPr>
            <p:nvPr/>
          </p:nvSpPr>
          <p:spPr bwMode="auto">
            <a:xfrm>
              <a:off x="4967" y="3281"/>
              <a:ext cx="408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fr-BE"/>
            </a:p>
          </p:txBody>
        </p:sp>
        <p:sp>
          <p:nvSpPr>
            <p:cNvPr id="97299" name="Line 19"/>
            <p:cNvSpPr>
              <a:spLocks noChangeShapeType="1"/>
            </p:cNvSpPr>
            <p:nvPr/>
          </p:nvSpPr>
          <p:spPr bwMode="auto">
            <a:xfrm flipV="1">
              <a:off x="5361" y="3145"/>
              <a:ext cx="0" cy="137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BE"/>
            </a:p>
          </p:txBody>
        </p:sp>
        <p:sp>
          <p:nvSpPr>
            <p:cNvPr id="97300" name="Text Box 20"/>
            <p:cNvSpPr txBox="1">
              <a:spLocks noChangeArrowheads="1"/>
            </p:cNvSpPr>
            <p:nvPr/>
          </p:nvSpPr>
          <p:spPr bwMode="auto">
            <a:xfrm>
              <a:off x="5399" y="3053"/>
              <a:ext cx="31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sz="1400" i="1">
                  <a:solidFill>
                    <a:schemeClr val="tx2"/>
                  </a:solidFill>
                </a:rPr>
                <a:t>prefix</a:t>
              </a:r>
            </a:p>
          </p:txBody>
        </p:sp>
        <p:sp>
          <p:nvSpPr>
            <p:cNvPr id="97301" name="Text Box 21"/>
            <p:cNvSpPr txBox="1">
              <a:spLocks noChangeArrowheads="1"/>
            </p:cNvSpPr>
            <p:nvPr/>
          </p:nvSpPr>
          <p:spPr bwMode="auto">
            <a:xfrm>
              <a:off x="5399" y="3334"/>
              <a:ext cx="30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fr-FR" sz="1400" i="1">
                  <a:solidFill>
                    <a:srgbClr val="FF0000"/>
                  </a:solidFill>
                </a:rPr>
                <a:t>suffix</a:t>
              </a: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Generated scenarios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sz="2200"/>
              <a:t>Generated scenarios are </a:t>
            </a:r>
          </a:p>
          <a:p>
            <a:pPr lvl="1"/>
            <a:r>
              <a:rPr lang="fr-FR" sz="2000"/>
              <a:t>C</a:t>
            </a:r>
            <a:r>
              <a:rPr lang="fr-FR" sz="2000" smtClean="0"/>
              <a:t>lassified </a:t>
            </a:r>
            <a:r>
              <a:rPr lang="fr-FR" sz="2000"/>
              <a:t>by the user as positive or negative examples</a:t>
            </a:r>
          </a:p>
          <a:p>
            <a:pPr lvl="1"/>
            <a:r>
              <a:rPr lang="fr-FR" sz="2000" smtClean="0"/>
              <a:t>Added </a:t>
            </a:r>
            <a:r>
              <a:rPr lang="fr-FR" sz="2000"/>
              <a:t>to the initial scenario collection </a:t>
            </a:r>
            <a:r>
              <a:rPr lang="fr-FR" sz="2000" i="1"/>
              <a:t>S</a:t>
            </a:r>
            <a:r>
              <a:rPr lang="fr-FR" sz="2000" i="1" baseline="-25000"/>
              <a:t>c</a:t>
            </a:r>
            <a:r>
              <a:rPr lang="fr-FR" sz="2000"/>
              <a:t>=(</a:t>
            </a:r>
            <a:r>
              <a:rPr lang="fr-FR" sz="2000" i="1"/>
              <a:t>S</a:t>
            </a:r>
            <a:r>
              <a:rPr lang="fr-FR" sz="2000" i="1" baseline="-25000"/>
              <a:t>+</a:t>
            </a:r>
            <a:r>
              <a:rPr lang="fr-FR" sz="2000"/>
              <a:t>,</a:t>
            </a:r>
            <a:r>
              <a:rPr lang="fr-FR" sz="2000" i="1"/>
              <a:t>S</a:t>
            </a:r>
            <a:r>
              <a:rPr lang="fr-FR" sz="2000" i="1" baseline="-25000"/>
              <a:t>–</a:t>
            </a:r>
            <a:r>
              <a:rPr lang="fr-FR" sz="2000"/>
              <a:t>)</a:t>
            </a:r>
          </a:p>
          <a:p>
            <a:endParaRPr lang="fr-FR" sz="2200"/>
          </a:p>
          <a:p>
            <a:r>
              <a:rPr lang="fr-FR" sz="2200"/>
              <a:t>Generation procedure</a:t>
            </a:r>
          </a:p>
          <a:p>
            <a:pPr lvl="1"/>
            <a:r>
              <a:rPr lang="fr-FR" sz="2000"/>
              <a:t>C</a:t>
            </a:r>
            <a:r>
              <a:rPr lang="fr-FR" sz="2000" smtClean="0"/>
              <a:t>onstraints </a:t>
            </a:r>
            <a:r>
              <a:rPr lang="fr-FR" sz="2000"/>
              <a:t>the generalization process with scenarios only</a:t>
            </a:r>
          </a:p>
          <a:p>
            <a:pPr lvl="1"/>
            <a:r>
              <a:rPr lang="fr-FR" sz="2000"/>
              <a:t>R</a:t>
            </a:r>
            <a:r>
              <a:rPr lang="fr-FR" sz="2000" smtClean="0"/>
              <a:t>elies </a:t>
            </a:r>
            <a:r>
              <a:rPr lang="fr-FR" sz="2000"/>
              <a:t>on sound results from grammar </a:t>
            </a:r>
            <a:r>
              <a:rPr lang="fr-FR" sz="2000" smtClean="0"/>
              <a:t>induction</a:t>
            </a:r>
          </a:p>
          <a:p>
            <a:pPr lvl="2"/>
            <a:r>
              <a:rPr lang="fr-FR" sz="1900" smtClean="0"/>
              <a:t>Notion of characteristic sample</a:t>
            </a:r>
            <a:endParaRPr lang="fr-FR" sz="1900"/>
          </a:p>
          <a:p>
            <a:pPr lvl="1"/>
            <a:r>
              <a:rPr lang="fr-FR" sz="2000"/>
              <a:t>P</a:t>
            </a:r>
            <a:r>
              <a:rPr lang="fr-FR" sz="2000" smtClean="0"/>
              <a:t>rovides </a:t>
            </a:r>
            <a:r>
              <a:rPr lang="fr-FR" sz="2000"/>
              <a:t>the elicitation of additional, “interesting” positive/negative scenarios</a:t>
            </a:r>
          </a:p>
          <a:p>
            <a:endParaRPr lang="fr-FR" sz="220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Intermediate </a:t>
            </a:r>
            <a:r>
              <a:rPr lang="fr-FR"/>
              <a:t>solution</a:t>
            </a:r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7338"/>
            <a:ext cx="4691063" cy="4573587"/>
          </a:xfrm>
        </p:spPr>
        <p:txBody>
          <a:bodyPr/>
          <a:lstStyle/>
          <a:p>
            <a:r>
              <a:rPr lang="fr-FR" sz="1800"/>
              <a:t>States </a:t>
            </a:r>
            <a:r>
              <a:rPr lang="fr-FR" sz="1800" i="1">
                <a:solidFill>
                  <a:srgbClr val="000099"/>
                </a:solidFill>
              </a:rPr>
              <a:t>q</a:t>
            </a:r>
            <a:r>
              <a:rPr lang="fr-FR" sz="1800" i="1"/>
              <a:t>=3</a:t>
            </a:r>
            <a:r>
              <a:rPr lang="fr-FR" sz="1800"/>
              <a:t> with </a:t>
            </a:r>
            <a:r>
              <a:rPr lang="fr-FR" sz="1800" i="1">
                <a:solidFill>
                  <a:srgbClr val="FF0000"/>
                </a:solidFill>
              </a:rPr>
              <a:t>q’</a:t>
            </a:r>
            <a:r>
              <a:rPr lang="fr-FR" sz="1800" i="1"/>
              <a:t>=0</a:t>
            </a:r>
            <a:r>
              <a:rPr lang="fr-FR" sz="1800"/>
              <a:t> are merged, and stay merged forever (</a:t>
            </a:r>
            <a:r>
              <a:rPr lang="fr-FR" sz="1800" i="1"/>
              <a:t>A</a:t>
            </a:r>
            <a:r>
              <a:rPr lang="fr-FR" sz="1800"/>
              <a:t> </a:t>
            </a:r>
            <a:r>
              <a:rPr lang="fr-FR" sz="1800">
                <a:cs typeface="Arial" charset="0"/>
                <a:sym typeface="Symbol" pitchFamily="18" charset="2"/>
              </a:rPr>
              <a:t>← </a:t>
            </a:r>
            <a:r>
              <a:rPr lang="fr-FR" sz="1800" i="1"/>
              <a:t>A</a:t>
            </a:r>
            <a:r>
              <a:rPr lang="fr-FR" sz="1800" i="1" baseline="-25000"/>
              <a:t>new</a:t>
            </a:r>
            <a:r>
              <a:rPr lang="fr-FR" sz="1800"/>
              <a:t>), if</a:t>
            </a:r>
          </a:p>
          <a:p>
            <a:pPr lvl="1"/>
            <a:r>
              <a:rPr lang="fr-FR" sz="1600"/>
              <a:t>The merging and determinization process does not lead to merge an error state with a non error one</a:t>
            </a:r>
          </a:p>
          <a:p>
            <a:pPr lvl="1"/>
            <a:r>
              <a:rPr lang="fr-FR" sz="1600"/>
              <a:t>All generated questions are classified as positive scenarios by the user</a:t>
            </a:r>
          </a:p>
          <a:p>
            <a:pPr lvl="1"/>
            <a:endParaRPr lang="fr-FR" sz="1600"/>
          </a:p>
          <a:p>
            <a:r>
              <a:rPr lang="fr-FR" sz="1800"/>
              <a:t>Otherwise, the solution </a:t>
            </a:r>
            <a:r>
              <a:rPr lang="fr-FR" sz="1800" i="1"/>
              <a:t>A</a:t>
            </a:r>
            <a:r>
              <a:rPr lang="fr-FR" sz="1800" i="1" baseline="-25000"/>
              <a:t>new</a:t>
            </a:r>
            <a:r>
              <a:rPr lang="fr-FR" sz="1800"/>
              <a:t> is discarded</a:t>
            </a:r>
          </a:p>
          <a:p>
            <a:endParaRPr lang="fr-FR" sz="1800"/>
          </a:p>
          <a:p>
            <a:r>
              <a:rPr lang="fr-FR" sz="1800"/>
              <a:t>The algorithm continues, choosing another merging pair (</a:t>
            </a:r>
            <a:r>
              <a:rPr lang="fr-FR" sz="1800" i="1">
                <a:solidFill>
                  <a:srgbClr val="000099"/>
                </a:solidFill>
              </a:rPr>
              <a:t>q</a:t>
            </a:r>
            <a:r>
              <a:rPr lang="fr-FR" sz="1800"/>
              <a:t>, </a:t>
            </a:r>
            <a:r>
              <a:rPr lang="fr-FR" sz="1800" i="1">
                <a:solidFill>
                  <a:srgbClr val="FF0000"/>
                </a:solidFill>
              </a:rPr>
              <a:t>q’</a:t>
            </a:r>
            <a:r>
              <a:rPr lang="fr-FR" sz="1800"/>
              <a:t>), until no pair is available</a:t>
            </a:r>
          </a:p>
        </p:txBody>
      </p:sp>
      <p:grpSp>
        <p:nvGrpSpPr>
          <p:cNvPr id="98350" name="Group 46"/>
          <p:cNvGrpSpPr>
            <a:grpSpLocks/>
          </p:cNvGrpSpPr>
          <p:nvPr/>
        </p:nvGrpSpPr>
        <p:grpSpPr bwMode="auto">
          <a:xfrm>
            <a:off x="5378450" y="1628775"/>
            <a:ext cx="3441700" cy="4751388"/>
            <a:chOff x="3388" y="1026"/>
            <a:chExt cx="2168" cy="2993"/>
          </a:xfrm>
        </p:grpSpPr>
        <p:sp>
          <p:nvSpPr>
            <p:cNvPr id="98330" name="Rectangle 26"/>
            <p:cNvSpPr>
              <a:spLocks noChangeArrowheads="1"/>
            </p:cNvSpPr>
            <p:nvPr/>
          </p:nvSpPr>
          <p:spPr bwMode="auto">
            <a:xfrm>
              <a:off x="3388" y="1071"/>
              <a:ext cx="2168" cy="294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98341" name="Text Box 37"/>
            <p:cNvSpPr txBox="1">
              <a:spLocks noChangeArrowheads="1"/>
            </p:cNvSpPr>
            <p:nvPr/>
          </p:nvSpPr>
          <p:spPr bwMode="auto">
            <a:xfrm>
              <a:off x="3424" y="1026"/>
              <a:ext cx="467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72000" tIns="0" rIns="72000" bIns="0">
              <a:spAutoFit/>
            </a:bodyPr>
            <a:lstStyle/>
            <a:p>
              <a:r>
                <a:rPr lang="fr-FR" sz="1000" b="1"/>
                <a:t>RPNI step</a:t>
              </a:r>
            </a:p>
          </p:txBody>
        </p:sp>
        <p:grpSp>
          <p:nvGrpSpPr>
            <p:cNvPr id="98349" name="Group 45"/>
            <p:cNvGrpSpPr>
              <a:grpSpLocks/>
            </p:cNvGrpSpPr>
            <p:nvPr/>
          </p:nvGrpSpPr>
          <p:grpSpPr bwMode="auto">
            <a:xfrm>
              <a:off x="3515" y="1162"/>
              <a:ext cx="1908" cy="2684"/>
              <a:chOff x="3515" y="1162"/>
              <a:chExt cx="1908" cy="2684"/>
            </a:xfrm>
          </p:grpSpPr>
          <p:grpSp>
            <p:nvGrpSpPr>
              <p:cNvPr id="98331" name="Group 27"/>
              <p:cNvGrpSpPr>
                <a:grpSpLocks/>
              </p:cNvGrpSpPr>
              <p:nvPr/>
            </p:nvGrpSpPr>
            <p:grpSpPr bwMode="auto">
              <a:xfrm>
                <a:off x="3521" y="1218"/>
                <a:ext cx="1902" cy="2628"/>
                <a:chOff x="3470" y="1180"/>
                <a:chExt cx="1990" cy="2749"/>
              </a:xfrm>
            </p:grpSpPr>
            <p:pic>
              <p:nvPicPr>
                <p:cNvPr id="98316" name="Picture 12" descr="pta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477" y="1180"/>
                  <a:ext cx="1975" cy="5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8318" name="Picture 14" descr="merge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470" y="1906"/>
                  <a:ext cx="1990" cy="5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8321" name="Picture 17" descr="merge2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472" y="2677"/>
                  <a:ext cx="1986" cy="508"/>
                </a:xfrm>
                <a:prstGeom prst="rect">
                  <a:avLst/>
                </a:prstGeom>
                <a:noFill/>
              </p:spPr>
            </p:pic>
            <p:pic>
              <p:nvPicPr>
                <p:cNvPr id="98324" name="Picture 20" descr="merge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3472" y="3448"/>
                  <a:ext cx="1986" cy="48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98333" name="Text Box 29"/>
              <p:cNvSpPr txBox="1">
                <a:spLocks noChangeArrowheads="1"/>
              </p:cNvSpPr>
              <p:nvPr/>
            </p:nvSpPr>
            <p:spPr bwMode="auto">
              <a:xfrm>
                <a:off x="3515" y="116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400" b="1" i="1"/>
                  <a:t>A</a:t>
                </a:r>
              </a:p>
            </p:txBody>
          </p:sp>
          <p:sp>
            <p:nvSpPr>
              <p:cNvPr id="98339" name="Text Box 35"/>
              <p:cNvSpPr txBox="1">
                <a:spLocks noChangeArrowheads="1"/>
              </p:cNvSpPr>
              <p:nvPr/>
            </p:nvSpPr>
            <p:spPr bwMode="auto">
              <a:xfrm>
                <a:off x="3515" y="3203"/>
                <a:ext cx="33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400" b="1" i="1"/>
                  <a:t>A</a:t>
                </a:r>
                <a:r>
                  <a:rPr lang="fr-FR" sz="1400" b="1" i="1" baseline="-25000"/>
                  <a:t>new</a:t>
                </a:r>
              </a:p>
            </p:txBody>
          </p:sp>
          <p:grpSp>
            <p:nvGrpSpPr>
              <p:cNvPr id="98346" name="Group 42"/>
              <p:cNvGrpSpPr>
                <a:grpSpLocks/>
              </p:cNvGrpSpPr>
              <p:nvPr/>
            </p:nvGrpSpPr>
            <p:grpSpPr bwMode="auto">
              <a:xfrm>
                <a:off x="4472" y="1706"/>
                <a:ext cx="291" cy="182"/>
                <a:chOff x="4472" y="1706"/>
                <a:chExt cx="291" cy="182"/>
              </a:xfrm>
            </p:grpSpPr>
            <p:sp>
              <p:nvSpPr>
                <p:cNvPr id="98334" name="Line 30"/>
                <p:cNvSpPr>
                  <a:spLocks noChangeShapeType="1"/>
                </p:cNvSpPr>
                <p:nvPr/>
              </p:nvSpPr>
              <p:spPr bwMode="auto">
                <a:xfrm>
                  <a:off x="4472" y="170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sm" len="med"/>
                </a:ln>
                <a:effectLst/>
              </p:spPr>
              <p:txBody>
                <a:bodyPr/>
                <a:lstStyle/>
                <a:p>
                  <a:endParaRPr lang="fr-BE"/>
                </a:p>
              </p:txBody>
            </p:sp>
            <p:sp>
              <p:nvSpPr>
                <p:cNvPr id="9834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524" y="1749"/>
                  <a:ext cx="239" cy="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fr-FR" sz="1000" b="1"/>
                    <a:t>merge</a:t>
                  </a:r>
                </a:p>
              </p:txBody>
            </p:sp>
          </p:grpSp>
        </p:grpSp>
        <p:grpSp>
          <p:nvGrpSpPr>
            <p:cNvPr id="98347" name="Group 43"/>
            <p:cNvGrpSpPr>
              <a:grpSpLocks/>
            </p:cNvGrpSpPr>
            <p:nvPr/>
          </p:nvGrpSpPr>
          <p:grpSpPr bwMode="auto">
            <a:xfrm>
              <a:off x="4472" y="2432"/>
              <a:ext cx="495" cy="182"/>
              <a:chOff x="4472" y="2432"/>
              <a:chExt cx="495" cy="182"/>
            </a:xfrm>
          </p:grpSpPr>
          <p:sp>
            <p:nvSpPr>
              <p:cNvPr id="98335" name="Line 31"/>
              <p:cNvSpPr>
                <a:spLocks noChangeShapeType="1"/>
              </p:cNvSpPr>
              <p:nvPr/>
            </p:nvSpPr>
            <p:spPr bwMode="auto">
              <a:xfrm>
                <a:off x="4472" y="243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98344" name="Text Box 40"/>
              <p:cNvSpPr txBox="1">
                <a:spLocks noChangeArrowheads="1"/>
              </p:cNvSpPr>
              <p:nvPr/>
            </p:nvSpPr>
            <p:spPr bwMode="auto">
              <a:xfrm>
                <a:off x="4524" y="2475"/>
                <a:ext cx="44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000" b="1"/>
                  <a:t>determinize</a:t>
                </a:r>
              </a:p>
            </p:txBody>
          </p:sp>
        </p:grpSp>
        <p:grpSp>
          <p:nvGrpSpPr>
            <p:cNvPr id="98348" name="Group 44"/>
            <p:cNvGrpSpPr>
              <a:grpSpLocks/>
            </p:cNvGrpSpPr>
            <p:nvPr/>
          </p:nvGrpSpPr>
          <p:grpSpPr bwMode="auto">
            <a:xfrm>
              <a:off x="4472" y="3158"/>
              <a:ext cx="495" cy="182"/>
              <a:chOff x="4472" y="3158"/>
              <a:chExt cx="495" cy="182"/>
            </a:xfrm>
          </p:grpSpPr>
          <p:sp>
            <p:nvSpPr>
              <p:cNvPr id="98336" name="Line 32"/>
              <p:cNvSpPr>
                <a:spLocks noChangeShapeType="1"/>
              </p:cNvSpPr>
              <p:nvPr/>
            </p:nvSpPr>
            <p:spPr bwMode="auto">
              <a:xfrm>
                <a:off x="4472" y="3158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fr-BE"/>
              </a:p>
            </p:txBody>
          </p:sp>
          <p:sp>
            <p:nvSpPr>
              <p:cNvPr id="98345" name="Text Box 41"/>
              <p:cNvSpPr txBox="1">
                <a:spLocks noChangeArrowheads="1"/>
              </p:cNvSpPr>
              <p:nvPr/>
            </p:nvSpPr>
            <p:spPr bwMode="auto">
              <a:xfrm>
                <a:off x="4524" y="3201"/>
                <a:ext cx="44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000" b="1"/>
                  <a:t>determinize</a:t>
                </a:r>
              </a:p>
            </p:txBody>
          </p:sp>
        </p:grpSp>
      </p:grp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Order of state </a:t>
            </a:r>
            <a:r>
              <a:rPr lang="fr-FR"/>
              <a:t>pair </a:t>
            </a:r>
            <a:r>
              <a:rPr lang="fr-FR" smtClean="0"/>
              <a:t>selection</a:t>
            </a:r>
            <a:endParaRPr lang="fr-FR"/>
          </a:p>
        </p:txBody>
      </p:sp>
      <p:sp>
        <p:nvSpPr>
          <p:cNvPr id="90122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7338"/>
            <a:ext cx="8229600" cy="13676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400" smtClean="0"/>
              <a:t>RPNI considers state pairs in order</a:t>
            </a:r>
          </a:p>
          <a:p>
            <a:pPr marL="715963" lvl="1" indent="358775">
              <a:lnSpc>
                <a:spcPct val="90000"/>
              </a:lnSpc>
              <a:spcBef>
                <a:spcPts val="1200"/>
              </a:spcBef>
              <a:buNone/>
            </a:pPr>
            <a:r>
              <a:rPr lang="fr-FR" sz="2400" b="1" smtClean="0">
                <a:latin typeface="Consolas" pitchFamily="49" charset="0"/>
              </a:rPr>
              <a:t>for each state </a:t>
            </a:r>
            <a:r>
              <a:rPr lang="fr-FR" sz="2400" b="1" smtClean="0">
                <a:solidFill>
                  <a:srgbClr val="000099"/>
                </a:solidFill>
                <a:latin typeface="Consolas" pitchFamily="49" charset="0"/>
              </a:rPr>
              <a:t>q</a:t>
            </a:r>
            <a:r>
              <a:rPr lang="fr-FR" sz="2400" b="1" smtClean="0">
                <a:latin typeface="Consolas" pitchFamily="49" charset="0"/>
              </a:rPr>
              <a:t> with rank i</a:t>
            </a:r>
          </a:p>
          <a:p>
            <a:pPr marL="715963" lvl="1" indent="358775">
              <a:lnSpc>
                <a:spcPct val="90000"/>
              </a:lnSpc>
              <a:buNone/>
            </a:pPr>
            <a:r>
              <a:rPr lang="fr-FR" sz="2400" b="1" smtClean="0">
                <a:latin typeface="Consolas" pitchFamily="49" charset="0"/>
              </a:rPr>
              <a:t>     for each state </a:t>
            </a:r>
            <a:r>
              <a:rPr lang="fr-FR" sz="2400" b="1" smtClean="0">
                <a:solidFill>
                  <a:srgbClr val="FF0000"/>
                </a:solidFill>
                <a:latin typeface="Consolas" pitchFamily="49" charset="0"/>
              </a:rPr>
              <a:t>q’</a:t>
            </a:r>
            <a:r>
              <a:rPr lang="fr-FR" sz="2400" b="1" smtClean="0">
                <a:latin typeface="Consolas" pitchFamily="49" charset="0"/>
              </a:rPr>
              <a:t> with rank j&lt;i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971550" y="2930376"/>
            <a:ext cx="7200900" cy="2082800"/>
            <a:chOff x="971550" y="4437063"/>
            <a:chExt cx="7200900" cy="2082800"/>
          </a:xfrm>
        </p:grpSpPr>
        <p:pic>
          <p:nvPicPr>
            <p:cNvPr id="90137" name="Picture 25" descr="Train_PT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1550" y="4618038"/>
              <a:ext cx="7064375" cy="1792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131" name="Freeform 19"/>
            <p:cNvSpPr>
              <a:spLocks/>
            </p:cNvSpPr>
            <p:nvPr/>
          </p:nvSpPr>
          <p:spPr bwMode="auto">
            <a:xfrm>
              <a:off x="1235075" y="4437063"/>
              <a:ext cx="6937375" cy="2082800"/>
            </a:xfrm>
            <a:custGeom>
              <a:avLst/>
              <a:gdLst/>
              <a:ahLst/>
              <a:cxnLst>
                <a:cxn ang="0">
                  <a:pos x="0" y="542"/>
                </a:cxn>
                <a:cxn ang="0">
                  <a:pos x="227" y="542"/>
                </a:cxn>
                <a:cxn ang="0">
                  <a:pos x="227" y="928"/>
                </a:cxn>
                <a:cxn ang="0">
                  <a:pos x="444" y="929"/>
                </a:cxn>
                <a:cxn ang="0">
                  <a:pos x="524" y="357"/>
                </a:cxn>
                <a:cxn ang="0">
                  <a:pos x="796" y="290"/>
                </a:cxn>
                <a:cxn ang="0">
                  <a:pos x="828" y="1045"/>
                </a:cxn>
                <a:cxn ang="0">
                  <a:pos x="1140" y="1018"/>
                </a:cxn>
                <a:cxn ang="0">
                  <a:pos x="1180" y="183"/>
                </a:cxn>
                <a:cxn ang="0">
                  <a:pos x="1524" y="227"/>
                </a:cxn>
                <a:cxn ang="0">
                  <a:pos x="1520" y="1228"/>
                </a:cxn>
                <a:cxn ang="0">
                  <a:pos x="1957" y="1205"/>
                </a:cxn>
                <a:cxn ang="0">
                  <a:pos x="1953" y="161"/>
                </a:cxn>
                <a:cxn ang="0">
                  <a:pos x="2341" y="241"/>
                </a:cxn>
                <a:cxn ang="0">
                  <a:pos x="2323" y="1152"/>
                </a:cxn>
                <a:cxn ang="0">
                  <a:pos x="2725" y="1196"/>
                </a:cxn>
                <a:cxn ang="0">
                  <a:pos x="2756" y="187"/>
                </a:cxn>
                <a:cxn ang="0">
                  <a:pos x="3127" y="214"/>
                </a:cxn>
                <a:cxn ang="0">
                  <a:pos x="3132" y="1170"/>
                </a:cxn>
                <a:cxn ang="0">
                  <a:pos x="3507" y="1174"/>
                </a:cxn>
                <a:cxn ang="0">
                  <a:pos x="3422" y="214"/>
                </a:cxn>
                <a:cxn ang="0">
                  <a:pos x="3783" y="241"/>
                </a:cxn>
                <a:cxn ang="0">
                  <a:pos x="3783" y="1187"/>
                </a:cxn>
                <a:cxn ang="0">
                  <a:pos x="4011" y="1250"/>
                </a:cxn>
                <a:cxn ang="0">
                  <a:pos x="4123" y="1134"/>
                </a:cxn>
                <a:cxn ang="0">
                  <a:pos x="4632" y="1156"/>
                </a:cxn>
              </a:cxnLst>
              <a:rect l="0" t="0" r="r" b="b"/>
              <a:pathLst>
                <a:path w="4632" h="1391">
                  <a:moveTo>
                    <a:pt x="0" y="542"/>
                  </a:moveTo>
                  <a:cubicBezTo>
                    <a:pt x="94" y="510"/>
                    <a:pt x="189" y="478"/>
                    <a:pt x="227" y="542"/>
                  </a:cubicBezTo>
                  <a:cubicBezTo>
                    <a:pt x="265" y="606"/>
                    <a:pt x="191" y="864"/>
                    <a:pt x="227" y="928"/>
                  </a:cubicBezTo>
                  <a:cubicBezTo>
                    <a:pt x="263" y="992"/>
                    <a:pt x="395" y="1024"/>
                    <a:pt x="444" y="929"/>
                  </a:cubicBezTo>
                  <a:cubicBezTo>
                    <a:pt x="493" y="834"/>
                    <a:pt x="465" y="463"/>
                    <a:pt x="524" y="357"/>
                  </a:cubicBezTo>
                  <a:cubicBezTo>
                    <a:pt x="583" y="251"/>
                    <a:pt x="745" y="175"/>
                    <a:pt x="796" y="290"/>
                  </a:cubicBezTo>
                  <a:cubicBezTo>
                    <a:pt x="847" y="405"/>
                    <a:pt x="771" y="924"/>
                    <a:pt x="828" y="1045"/>
                  </a:cubicBezTo>
                  <a:cubicBezTo>
                    <a:pt x="885" y="1166"/>
                    <a:pt x="1081" y="1162"/>
                    <a:pt x="1140" y="1018"/>
                  </a:cubicBezTo>
                  <a:cubicBezTo>
                    <a:pt x="1199" y="874"/>
                    <a:pt x="1116" y="315"/>
                    <a:pt x="1180" y="183"/>
                  </a:cubicBezTo>
                  <a:cubicBezTo>
                    <a:pt x="1244" y="51"/>
                    <a:pt x="1467" y="53"/>
                    <a:pt x="1524" y="227"/>
                  </a:cubicBezTo>
                  <a:cubicBezTo>
                    <a:pt x="1581" y="401"/>
                    <a:pt x="1448" y="1065"/>
                    <a:pt x="1520" y="1228"/>
                  </a:cubicBezTo>
                  <a:cubicBezTo>
                    <a:pt x="1592" y="1391"/>
                    <a:pt x="1885" y="1383"/>
                    <a:pt x="1957" y="1205"/>
                  </a:cubicBezTo>
                  <a:cubicBezTo>
                    <a:pt x="2029" y="1027"/>
                    <a:pt x="1889" y="322"/>
                    <a:pt x="1953" y="161"/>
                  </a:cubicBezTo>
                  <a:cubicBezTo>
                    <a:pt x="2017" y="0"/>
                    <a:pt x="2279" y="76"/>
                    <a:pt x="2341" y="241"/>
                  </a:cubicBezTo>
                  <a:cubicBezTo>
                    <a:pt x="2403" y="406"/>
                    <a:pt x="2259" y="993"/>
                    <a:pt x="2323" y="1152"/>
                  </a:cubicBezTo>
                  <a:cubicBezTo>
                    <a:pt x="2387" y="1311"/>
                    <a:pt x="2653" y="1357"/>
                    <a:pt x="2725" y="1196"/>
                  </a:cubicBezTo>
                  <a:cubicBezTo>
                    <a:pt x="2797" y="1035"/>
                    <a:pt x="2689" y="351"/>
                    <a:pt x="2756" y="187"/>
                  </a:cubicBezTo>
                  <a:cubicBezTo>
                    <a:pt x="2823" y="23"/>
                    <a:pt x="3064" y="50"/>
                    <a:pt x="3127" y="214"/>
                  </a:cubicBezTo>
                  <a:cubicBezTo>
                    <a:pt x="3190" y="378"/>
                    <a:pt x="3069" y="1010"/>
                    <a:pt x="3132" y="1170"/>
                  </a:cubicBezTo>
                  <a:cubicBezTo>
                    <a:pt x="3195" y="1330"/>
                    <a:pt x="3459" y="1333"/>
                    <a:pt x="3507" y="1174"/>
                  </a:cubicBezTo>
                  <a:cubicBezTo>
                    <a:pt x="3555" y="1015"/>
                    <a:pt x="3376" y="369"/>
                    <a:pt x="3422" y="214"/>
                  </a:cubicBezTo>
                  <a:cubicBezTo>
                    <a:pt x="3468" y="59"/>
                    <a:pt x="3723" y="79"/>
                    <a:pt x="3783" y="241"/>
                  </a:cubicBezTo>
                  <a:cubicBezTo>
                    <a:pt x="3843" y="403"/>
                    <a:pt x="3745" y="1019"/>
                    <a:pt x="3783" y="1187"/>
                  </a:cubicBezTo>
                  <a:cubicBezTo>
                    <a:pt x="3821" y="1355"/>
                    <a:pt x="3954" y="1259"/>
                    <a:pt x="4011" y="1250"/>
                  </a:cubicBezTo>
                  <a:cubicBezTo>
                    <a:pt x="4068" y="1241"/>
                    <a:pt x="4020" y="1150"/>
                    <a:pt x="4123" y="1134"/>
                  </a:cubicBezTo>
                  <a:cubicBezTo>
                    <a:pt x="4226" y="1118"/>
                    <a:pt x="4526" y="1152"/>
                    <a:pt x="4632" y="1156"/>
                  </a:cubicBezTo>
                </a:path>
              </a:pathLst>
            </a:custGeom>
            <a:noFill/>
            <a:ln w="12700" cap="flat">
              <a:solidFill>
                <a:srgbClr val="00008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fr-BE"/>
            </a:p>
          </p:txBody>
        </p:sp>
        <p:sp>
          <p:nvSpPr>
            <p:cNvPr id="90132" name="Freeform 20"/>
            <p:cNvSpPr>
              <a:spLocks/>
            </p:cNvSpPr>
            <p:nvPr/>
          </p:nvSpPr>
          <p:spPr bwMode="auto">
            <a:xfrm>
              <a:off x="1203325" y="4740275"/>
              <a:ext cx="1239838" cy="1306513"/>
            </a:xfrm>
            <a:custGeom>
              <a:avLst/>
              <a:gdLst/>
              <a:ahLst/>
              <a:cxnLst>
                <a:cxn ang="0">
                  <a:pos x="0" y="382"/>
                </a:cxn>
                <a:cxn ang="0">
                  <a:pos x="219" y="360"/>
                </a:cxn>
                <a:cxn ang="0">
                  <a:pos x="232" y="762"/>
                </a:cxn>
                <a:cxn ang="0">
                  <a:pos x="491" y="748"/>
                </a:cxn>
                <a:cxn ang="0">
                  <a:pos x="554" y="186"/>
                </a:cxn>
                <a:cxn ang="0">
                  <a:pos x="786" y="114"/>
                </a:cxn>
                <a:cxn ang="0">
                  <a:pos x="808" y="873"/>
                </a:cxn>
              </a:cxnLst>
              <a:rect l="0" t="0" r="r" b="b"/>
              <a:pathLst>
                <a:path w="828" h="873">
                  <a:moveTo>
                    <a:pt x="0" y="382"/>
                  </a:moveTo>
                  <a:cubicBezTo>
                    <a:pt x="36" y="378"/>
                    <a:pt x="180" y="297"/>
                    <a:pt x="219" y="360"/>
                  </a:cubicBezTo>
                  <a:cubicBezTo>
                    <a:pt x="258" y="423"/>
                    <a:pt x="187" y="697"/>
                    <a:pt x="232" y="762"/>
                  </a:cubicBezTo>
                  <a:cubicBezTo>
                    <a:pt x="277" y="827"/>
                    <a:pt x="437" y="844"/>
                    <a:pt x="491" y="748"/>
                  </a:cubicBezTo>
                  <a:cubicBezTo>
                    <a:pt x="545" y="652"/>
                    <a:pt x="505" y="292"/>
                    <a:pt x="554" y="186"/>
                  </a:cubicBezTo>
                  <a:cubicBezTo>
                    <a:pt x="603" y="80"/>
                    <a:pt x="744" y="0"/>
                    <a:pt x="786" y="114"/>
                  </a:cubicBezTo>
                  <a:cubicBezTo>
                    <a:pt x="828" y="228"/>
                    <a:pt x="804" y="715"/>
                    <a:pt x="808" y="873"/>
                  </a:cubicBezTo>
                </a:path>
              </a:pathLst>
            </a:custGeom>
            <a:noFill/>
            <a:ln w="12700" cap="flat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fr-BE"/>
            </a:p>
          </p:txBody>
        </p:sp>
      </p:grpSp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457200" y="5085184"/>
            <a:ext cx="749935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QSM relies on the Blue-Fringe</a:t>
            </a:r>
            <a:r>
              <a:rPr kumimoji="0" lang="fr-FR" sz="24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heuristics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fr-FR" sz="2000" kern="0" baseline="0" smtClean="0">
                <a:latin typeface="+mn-lt"/>
              </a:rPr>
              <a:t>Evidence-driven</a:t>
            </a:r>
            <a:r>
              <a:rPr lang="fr-FR" sz="2000" kern="0" smtClean="0">
                <a:latin typeface="+mn-lt"/>
              </a:rPr>
              <a:t> state merging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kumimoji="0" lang="fr-F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Evaluate candidate state pair and choose the best one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fr-FR" sz="2000" kern="0" smtClean="0">
                <a:latin typeface="+mn-lt"/>
              </a:rPr>
              <a:t>Reduces the number of submitted questions in practice</a:t>
            </a: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 smtClean="0"/>
              <a:t>Evidence-driven merging</a:t>
            </a:r>
            <a:endParaRPr lang="fr-FR" sz="350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511175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fr-FR" sz="1800"/>
              <a:t>Consider an intermediate solution </a:t>
            </a:r>
            <a:r>
              <a:rPr lang="fr-FR" sz="1800" i="1"/>
              <a:t>A</a:t>
            </a:r>
          </a:p>
          <a:p>
            <a:pPr lvl="1">
              <a:lnSpc>
                <a:spcPct val="90000"/>
              </a:lnSpc>
            </a:pPr>
            <a:r>
              <a:rPr lang="fr-FR" sz="1600"/>
              <a:t>Kernel states have been shown to be incompatible with each other</a:t>
            </a:r>
          </a:p>
          <a:p>
            <a:pPr lvl="1">
              <a:lnSpc>
                <a:spcPct val="90000"/>
              </a:lnSpc>
            </a:pPr>
            <a:r>
              <a:rPr lang="fr-FR" sz="1600"/>
              <a:t>Fringe states are situated at one letter of a kernel state</a:t>
            </a:r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r>
              <a:rPr lang="fr-FR" sz="1800"/>
              <a:t>RPNI tries to merge a fringe state with a kernel one, in standard order</a:t>
            </a:r>
          </a:p>
          <a:p>
            <a:pPr lvl="1">
              <a:lnSpc>
                <a:spcPct val="90000"/>
              </a:lnSpc>
            </a:pPr>
            <a:r>
              <a:rPr lang="fr-FR" sz="1600"/>
              <a:t>questions here : (</a:t>
            </a:r>
            <a:r>
              <a:rPr lang="fr-FR" sz="1600">
                <a:solidFill>
                  <a:srgbClr val="000099"/>
                </a:solidFill>
              </a:rPr>
              <a:t>4</a:t>
            </a:r>
            <a:r>
              <a:rPr lang="fr-FR" sz="1600"/>
              <a:t>,</a:t>
            </a:r>
            <a:r>
              <a:rPr lang="fr-FR" sz="1600">
                <a:solidFill>
                  <a:srgbClr val="FF0000"/>
                </a:solidFill>
              </a:rPr>
              <a:t>0</a:t>
            </a:r>
            <a:r>
              <a:rPr lang="fr-FR" sz="1600"/>
              <a:t>) ; (</a:t>
            </a:r>
            <a:r>
              <a:rPr lang="fr-FR" sz="1600">
                <a:solidFill>
                  <a:srgbClr val="000099"/>
                </a:solidFill>
              </a:rPr>
              <a:t>4</a:t>
            </a:r>
            <a:r>
              <a:rPr lang="fr-FR" sz="1600"/>
              <a:t>,</a:t>
            </a:r>
            <a:r>
              <a:rPr lang="fr-FR" sz="1600">
                <a:solidFill>
                  <a:srgbClr val="FF0000"/>
                </a:solidFill>
              </a:rPr>
              <a:t>1</a:t>
            </a:r>
            <a:r>
              <a:rPr lang="fr-FR" sz="1600"/>
              <a:t>) ; (</a:t>
            </a:r>
            <a:r>
              <a:rPr lang="fr-FR" sz="1600">
                <a:solidFill>
                  <a:srgbClr val="000099"/>
                </a:solidFill>
              </a:rPr>
              <a:t>4</a:t>
            </a:r>
            <a:r>
              <a:rPr lang="fr-FR" sz="1600"/>
              <a:t>,</a:t>
            </a:r>
            <a:r>
              <a:rPr lang="fr-FR" sz="1600">
                <a:solidFill>
                  <a:srgbClr val="FF0000"/>
                </a:solidFill>
              </a:rPr>
              <a:t>2</a:t>
            </a:r>
            <a:r>
              <a:rPr lang="fr-FR" sz="1600"/>
              <a:t>) rejected ; (</a:t>
            </a:r>
            <a:r>
              <a:rPr lang="fr-FR" sz="1600">
                <a:solidFill>
                  <a:srgbClr val="000099"/>
                </a:solidFill>
              </a:rPr>
              <a:t>5</a:t>
            </a:r>
            <a:r>
              <a:rPr lang="fr-FR" sz="1600"/>
              <a:t>,</a:t>
            </a:r>
            <a:r>
              <a:rPr lang="fr-FR" sz="1600">
                <a:solidFill>
                  <a:srgbClr val="FF0000"/>
                </a:solidFill>
              </a:rPr>
              <a:t>0</a:t>
            </a:r>
            <a:r>
              <a:rPr lang="fr-FR" sz="1600"/>
              <a:t>) accepted</a:t>
            </a:r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endParaRPr lang="fr-FR" sz="900"/>
          </a:p>
          <a:p>
            <a:pPr>
              <a:lnSpc>
                <a:spcPct val="90000"/>
              </a:lnSpc>
            </a:pPr>
            <a:r>
              <a:rPr lang="fr-FR" sz="1800"/>
              <a:t>Blue-Fringe extension selects pairs (</a:t>
            </a:r>
            <a:r>
              <a:rPr lang="fr-FR" sz="1800">
                <a:solidFill>
                  <a:srgbClr val="000099"/>
                </a:solidFill>
              </a:rPr>
              <a:t>fringe</a:t>
            </a:r>
            <a:r>
              <a:rPr lang="fr-FR" sz="1800"/>
              <a:t>,</a:t>
            </a:r>
            <a:r>
              <a:rPr lang="fr-FR" sz="1800">
                <a:solidFill>
                  <a:srgbClr val="FF0000"/>
                </a:solidFill>
              </a:rPr>
              <a:t>kernel</a:t>
            </a:r>
            <a:r>
              <a:rPr lang="fr-FR" sz="1800"/>
              <a:t>) according to an evidence evaluation function, based on shared continuations</a:t>
            </a:r>
          </a:p>
          <a:p>
            <a:pPr lvl="1">
              <a:lnSpc>
                <a:spcPct val="90000"/>
              </a:lnSpc>
            </a:pPr>
            <a:r>
              <a:rPr lang="fr-FR" sz="1600"/>
              <a:t>questions here : (</a:t>
            </a:r>
            <a:r>
              <a:rPr lang="fr-FR" sz="1600">
                <a:solidFill>
                  <a:srgbClr val="000099"/>
                </a:solidFill>
              </a:rPr>
              <a:t>5</a:t>
            </a:r>
            <a:r>
              <a:rPr lang="fr-FR" sz="1600"/>
              <a:t>,</a:t>
            </a:r>
            <a:r>
              <a:rPr lang="fr-FR" sz="1600">
                <a:solidFill>
                  <a:srgbClr val="FF0000"/>
                </a:solidFill>
              </a:rPr>
              <a:t>2</a:t>
            </a:r>
            <a:r>
              <a:rPr lang="fr-FR" sz="1600"/>
              <a:t>) rejected, (5,</a:t>
            </a:r>
            <a:r>
              <a:rPr lang="fr-FR" sz="1600">
                <a:solidFill>
                  <a:srgbClr val="FF0000"/>
                </a:solidFill>
              </a:rPr>
              <a:t>0</a:t>
            </a:r>
            <a:r>
              <a:rPr lang="fr-FR" sz="1600"/>
              <a:t>) accepted</a:t>
            </a:r>
          </a:p>
          <a:p>
            <a:pPr lvl="1">
              <a:lnSpc>
                <a:spcPct val="90000"/>
              </a:lnSpc>
            </a:pPr>
            <a:r>
              <a:rPr lang="fr-FR" sz="1600"/>
              <a:t>3 questions only on the entire train example (2 accepted and 1 rejected)</a:t>
            </a:r>
          </a:p>
        </p:txBody>
      </p:sp>
      <p:pic>
        <p:nvPicPr>
          <p:cNvPr id="104463" name="Picture 15" descr="Fig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9688" y="2492375"/>
            <a:ext cx="6646862" cy="2016125"/>
          </a:xfrm>
          <a:prstGeom prst="rect">
            <a:avLst/>
          </a:prstGeom>
          <a:noFill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Pruning the search space</a:t>
            </a:r>
            <a:endParaRPr lang="fr-BE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557338"/>
            <a:ext cx="8229600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fr-FR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Risk of poor generalization 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fr-FR" sz="2000" kern="0" smtClean="0">
                <a:latin typeface="+mn-lt"/>
              </a:rPr>
              <a:t>W</a:t>
            </a:r>
            <a:r>
              <a:rPr kumimoji="0" lang="fr-F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ithout questions (if no user available)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fr-FR" sz="2000" kern="0" smtClean="0">
                <a:latin typeface="+mn-lt"/>
              </a:rPr>
              <a:t>D</a:t>
            </a:r>
            <a:r>
              <a:rPr kumimoji="0" lang="fr-F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ue to high importance of negative scenarios (non intuitive in the first place)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fr-FR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fr-FR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 many questions, often rejected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fr-F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On the train example : 20 questions (3 to be accepted and 17 to be rejected)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fr-FR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fr-FR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=&gt; Use available</a:t>
            </a:r>
            <a:r>
              <a:rPr kumimoji="0" lang="fr-FR" sz="22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information to prune the search space</a:t>
            </a:r>
            <a:endParaRPr kumimoji="0" lang="fr-FR" sz="2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fr-FR" sz="2000" kern="0" smtClean="0">
                <a:latin typeface="+mn-lt"/>
              </a:rPr>
              <a:t>State information (e.g. fluents decorations)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fr-F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Goals (safety properties in particular)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fr-FR" sz="2000" kern="0" smtClean="0">
                <a:latin typeface="+mn-lt"/>
              </a:rPr>
              <a:t>Control information (sequence, loops, ... from h-MSC)</a:t>
            </a: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 smtClean="0"/>
              <a:t>Pruning with fluent </a:t>
            </a:r>
            <a:r>
              <a:rPr lang="fr-FR" sz="3500"/>
              <a:t>decorations</a:t>
            </a:r>
          </a:p>
        </p:txBody>
      </p:sp>
      <p:sp>
        <p:nvSpPr>
          <p:cNvPr id="106504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51117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fr-FR" sz="2200"/>
              <a:t>A PTA can be decorated using available fluent definitions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1800" smtClean="0"/>
              <a:t>	</a:t>
            </a:r>
            <a:r>
              <a:rPr lang="en-US" sz="2000" b="1" smtClean="0">
                <a:latin typeface="Consolas" pitchFamily="49" charset="0"/>
              </a:rPr>
              <a:t>fluent </a:t>
            </a:r>
            <a:r>
              <a:rPr lang="en-US" sz="2000" b="1" i="1" smtClean="0">
                <a:latin typeface="Consolas" pitchFamily="49" charset="0"/>
              </a:rPr>
              <a:t>mov(ing)</a:t>
            </a:r>
            <a:r>
              <a:rPr lang="en-US" sz="2000" b="1" smtClean="0">
                <a:latin typeface="Consolas" pitchFamily="49" charset="0"/>
              </a:rPr>
              <a:t> </a:t>
            </a:r>
            <a:r>
              <a:rPr lang="en-US" sz="2000" b="1">
                <a:latin typeface="Consolas" pitchFamily="49" charset="0"/>
              </a:rPr>
              <a:t>= &lt;{</a:t>
            </a:r>
            <a:r>
              <a:rPr lang="en-US" sz="2000" b="1" i="1">
                <a:latin typeface="Consolas" pitchFamily="49" charset="0"/>
              </a:rPr>
              <a:t>start</a:t>
            </a:r>
            <a:r>
              <a:rPr lang="en-US" sz="2000" b="1">
                <a:latin typeface="Consolas" pitchFamily="49" charset="0"/>
              </a:rPr>
              <a:t>}, </a:t>
            </a:r>
            <a:r>
              <a:rPr lang="en-US" sz="2000" b="1" smtClean="0">
                <a:latin typeface="Consolas" pitchFamily="49" charset="0"/>
              </a:rPr>
              <a:t/>
            </a:r>
            <a:br>
              <a:rPr lang="en-US" sz="2000" b="1" smtClean="0">
                <a:latin typeface="Consolas" pitchFamily="49" charset="0"/>
              </a:rPr>
            </a:br>
            <a:r>
              <a:rPr lang="en-US" sz="2000" b="1" smtClean="0">
                <a:latin typeface="Consolas" pitchFamily="49" charset="0"/>
              </a:rPr>
              <a:t>                   {</a:t>
            </a:r>
            <a:r>
              <a:rPr lang="en-US" sz="2000" b="1" i="1">
                <a:latin typeface="Consolas" pitchFamily="49" charset="0"/>
              </a:rPr>
              <a:t>stop</a:t>
            </a:r>
            <a:r>
              <a:rPr lang="en-US" sz="2000" b="1">
                <a:latin typeface="Consolas" pitchFamily="49" charset="0"/>
              </a:rPr>
              <a:t>, </a:t>
            </a:r>
            <a:r>
              <a:rPr lang="en-US" sz="2000" b="1" i="1" smtClean="0">
                <a:latin typeface="Consolas" pitchFamily="49" charset="0"/>
              </a:rPr>
              <a:t>e.stop</a:t>
            </a:r>
            <a:r>
              <a:rPr lang="en-US" sz="2000" b="1">
                <a:latin typeface="Consolas" pitchFamily="49" charset="0"/>
              </a:rPr>
              <a:t>}&gt; </a:t>
            </a:r>
            <a:r>
              <a:rPr lang="en-US" sz="2000" b="1" smtClean="0">
                <a:latin typeface="Consolas" pitchFamily="49" charset="0"/>
              </a:rPr>
              <a:t>initially false</a:t>
            </a:r>
            <a:endParaRPr lang="en-US" sz="1800" b="1" i="1">
              <a:latin typeface="Consolas" pitchFamily="49" charset="0"/>
            </a:endParaRPr>
          </a:p>
          <a:p>
            <a:pPr lvl="1">
              <a:lnSpc>
                <a:spcPct val="90000"/>
              </a:lnSpc>
            </a:pPr>
            <a:endParaRPr lang="en-US" sz="1800" i="1"/>
          </a:p>
          <a:p>
            <a:pPr>
              <a:lnSpc>
                <a:spcPct val="90000"/>
              </a:lnSpc>
            </a:pPr>
            <a:endParaRPr lang="fr-FR" sz="2000" i="1"/>
          </a:p>
          <a:p>
            <a:pPr>
              <a:lnSpc>
                <a:spcPct val="90000"/>
              </a:lnSpc>
            </a:pPr>
            <a:endParaRPr lang="fr-FR" sz="2000" i="1"/>
          </a:p>
          <a:p>
            <a:pPr>
              <a:lnSpc>
                <a:spcPct val="90000"/>
              </a:lnSpc>
            </a:pPr>
            <a:endParaRPr lang="fr-FR" sz="2000" i="1"/>
          </a:p>
          <a:p>
            <a:pPr>
              <a:lnSpc>
                <a:spcPct val="90000"/>
              </a:lnSpc>
            </a:pPr>
            <a:endParaRPr lang="fr-FR" sz="2000" i="1"/>
          </a:p>
          <a:p>
            <a:pPr>
              <a:lnSpc>
                <a:spcPct val="90000"/>
              </a:lnSpc>
            </a:pPr>
            <a:endParaRPr lang="fr-FR" sz="2000" i="1"/>
          </a:p>
          <a:p>
            <a:pPr>
              <a:lnSpc>
                <a:spcPct val="90000"/>
              </a:lnSpc>
            </a:pPr>
            <a:endParaRPr lang="fr-FR" sz="2000" i="1"/>
          </a:p>
          <a:p>
            <a:pPr>
              <a:lnSpc>
                <a:spcPct val="90000"/>
              </a:lnSpc>
            </a:pPr>
            <a:endParaRPr lang="fr-FR" sz="2000"/>
          </a:p>
          <a:p>
            <a:pPr>
              <a:lnSpc>
                <a:spcPct val="90000"/>
              </a:lnSpc>
            </a:pPr>
            <a:r>
              <a:rPr lang="fr-FR" sz="2200"/>
              <a:t>Induction can be constrained </a:t>
            </a:r>
            <a:r>
              <a:rPr lang="fr-FR" sz="2200">
                <a:latin typeface="Tahoma"/>
              </a:rPr>
              <a:t>…</a:t>
            </a:r>
            <a:endParaRPr lang="fr-FR" sz="2200"/>
          </a:p>
          <a:p>
            <a:pPr lvl="1">
              <a:lnSpc>
                <a:spcPct val="90000"/>
              </a:lnSpc>
            </a:pPr>
            <a:r>
              <a:rPr lang="fr-FR" sz="2000"/>
              <a:t>Avoid merging states with inconsistent decorations</a:t>
            </a:r>
          </a:p>
          <a:p>
            <a:pPr lvl="1">
              <a:lnSpc>
                <a:spcPct val="90000"/>
              </a:lnSpc>
            </a:pPr>
            <a:r>
              <a:rPr lang="fr-FR" sz="1900" smtClean="0"/>
              <a:t>e.g. </a:t>
            </a:r>
            <a:r>
              <a:rPr lang="fr-FR" sz="1900"/>
              <a:t>avoid merging a state where the train is moving with another state where the train is not moving !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  <p:pic>
        <p:nvPicPr>
          <p:cNvPr id="2051" name="Picture 3" descr="D:\blambeau\Work\ucl\thesis\end-report\images\train_pt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18817"/>
            <a:ext cx="6981825" cy="2238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blambeau\Work\ucl\thesis\end-report\images\train_pta_decorate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356992"/>
            <a:ext cx="4893344" cy="1568807"/>
          </a:xfrm>
          <a:prstGeom prst="rect">
            <a:avLst/>
          </a:prstGeom>
          <a:noFill/>
        </p:spPr>
      </p:pic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 smtClean="0"/>
              <a:t>Pruning with goals</a:t>
            </a:r>
            <a:endParaRPr lang="fr-FR" sz="3500"/>
          </a:p>
        </p:txBody>
      </p:sp>
      <p:sp>
        <p:nvSpPr>
          <p:cNvPr id="106504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1295598"/>
          </a:xfrm>
        </p:spPr>
        <p:txBody>
          <a:bodyPr>
            <a:normAutofit fontScale="92500" lnSpcReduction="20000"/>
          </a:bodyPr>
          <a:lstStyle/>
          <a:p>
            <a:r>
              <a:rPr lang="en-US" sz="2400" i="1" smtClean="0"/>
              <a:t>Tester LTS</a:t>
            </a:r>
            <a:r>
              <a:rPr lang="en-US" sz="2400" smtClean="0"/>
              <a:t> for the safety property [Gia03]</a:t>
            </a:r>
          </a:p>
          <a:p>
            <a:pPr lvl="1"/>
            <a:r>
              <a:rPr lang="en-US" sz="2000" smtClean="0"/>
              <a:t>Color PTA states with corresponding states</a:t>
            </a:r>
          </a:p>
          <a:p>
            <a:pPr lvl="1"/>
            <a:r>
              <a:rPr lang="en-US" sz="2000" smtClean="0"/>
              <a:t>Avoid merging PTA states of different color</a:t>
            </a:r>
          </a:p>
          <a:p>
            <a:pPr lvl="1"/>
            <a:r>
              <a:rPr lang="en-US" sz="2000" smtClean="0"/>
              <a:t>Enforces multi-model consistency by construction</a:t>
            </a:r>
          </a:p>
          <a:p>
            <a:pPr lvl="1">
              <a:buNone/>
            </a:pPr>
            <a:endParaRPr lang="fr-FR" sz="200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  <p:pic>
        <p:nvPicPr>
          <p:cNvPr id="3075" name="Picture 3" descr="D:\blambeau\Work\ucl\thesis\end-report\images\MaintainDoorsClosedWhileMoving_colored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068960"/>
            <a:ext cx="3168352" cy="3187632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67544" y="6309320"/>
            <a:ext cx="41120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smtClean="0">
                <a:latin typeface="Consolas" pitchFamily="49" charset="0"/>
              </a:rPr>
              <a:t>Maintain[Doors Closed While Moving]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Pruning with control information</a:t>
            </a:r>
            <a:endParaRPr lang="fr-BE" sz="3500"/>
          </a:p>
        </p:txBody>
      </p:sp>
      <p:sp>
        <p:nvSpPr>
          <p:cNvPr id="50" name="Espace réservé du contenu 49"/>
          <p:cNvSpPr>
            <a:spLocks noGrp="1"/>
          </p:cNvSpPr>
          <p:nvPr>
            <p:ph idx="1"/>
          </p:nvPr>
        </p:nvSpPr>
        <p:spPr>
          <a:xfrm>
            <a:off x="457200" y="1557338"/>
            <a:ext cx="4474840" cy="4573587"/>
          </a:xfrm>
        </p:spPr>
        <p:txBody>
          <a:bodyPr/>
          <a:lstStyle/>
          <a:p>
            <a:r>
              <a:rPr lang="fr-BE" sz="2400" smtClean="0"/>
              <a:t>What if PTA states are known to be equivalent ?</a:t>
            </a:r>
          </a:p>
          <a:p>
            <a:pPr lvl="1"/>
            <a:r>
              <a:rPr lang="fr-BE" sz="2000" smtClean="0"/>
              <a:t>mandatory merge constraints</a:t>
            </a:r>
          </a:p>
          <a:p>
            <a:pPr lvl="1"/>
            <a:r>
              <a:rPr lang="fr-BE" sz="2000" smtClean="0"/>
              <a:t>counterpart of state coloring</a:t>
            </a:r>
          </a:p>
          <a:p>
            <a:endParaRPr lang="fr-BE" sz="2400" smtClean="0"/>
          </a:p>
          <a:p>
            <a:r>
              <a:rPr lang="fr-BE" sz="2400" smtClean="0"/>
              <a:t>Alternatively, how to use a h-MSC instead of set of MSCs as input ?</a:t>
            </a:r>
          </a:p>
          <a:p>
            <a:pPr lvl="1"/>
            <a:r>
              <a:rPr lang="fr-BE" sz="2000" smtClean="0"/>
              <a:t>Relax assumption of MSCs starting in same state</a:t>
            </a:r>
          </a:p>
          <a:p>
            <a:pPr lvl="1"/>
            <a:r>
              <a:rPr lang="fr-BE" sz="2000" smtClean="0"/>
              <a:t>Allow using sequence, loops, ...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51920" y="115888"/>
            <a:ext cx="4176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FR" smtClean="0">
                <a:solidFill>
                  <a:schemeClr val="accent2"/>
                </a:solidFill>
              </a:rPr>
              <a:t>Inductive synthesis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68" name="Flèche vers le bas 67"/>
          <p:cNvSpPr/>
          <p:nvPr/>
        </p:nvSpPr>
        <p:spPr>
          <a:xfrm>
            <a:off x="6888341" y="4156660"/>
            <a:ext cx="504056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9" name="ZoneTexte 68"/>
          <p:cNvSpPr txBox="1"/>
          <p:nvPr/>
        </p:nvSpPr>
        <p:spPr>
          <a:xfrm>
            <a:off x="7395178" y="4156660"/>
            <a:ext cx="561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800" b="1" smtClean="0">
                <a:solidFill>
                  <a:schemeClr val="accent5">
                    <a:lumMod val="50000"/>
                  </a:schemeClr>
                </a:solidFill>
              </a:rPr>
              <a:t>?</a:t>
            </a:r>
            <a:endParaRPr lang="fr-BE" sz="48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282394" y="5331528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pic>
        <p:nvPicPr>
          <p:cNvPr id="89" name="Picture 2" descr="D:\blambeau\Work\ucl\thesis\end-report\images\start_s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6951" y="5532069"/>
            <a:ext cx="864096" cy="254658"/>
          </a:xfrm>
          <a:prstGeom prst="rect">
            <a:avLst/>
          </a:prstGeom>
          <a:noFill/>
        </p:spPr>
      </p:pic>
      <p:pic>
        <p:nvPicPr>
          <p:cNvPr id="90" name="Picture 3" descr="D:\blambeau\Work\ucl\thesis\end-report\images\doo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6951" y="5972939"/>
            <a:ext cx="864096" cy="360544"/>
          </a:xfrm>
          <a:prstGeom prst="rect">
            <a:avLst/>
          </a:prstGeom>
          <a:noFill/>
        </p:spPr>
      </p:pic>
      <p:pic>
        <p:nvPicPr>
          <p:cNvPr id="91" name="Picture 9" descr="D:\blambeau\Work\ucl\thesis\end-report\images\bold_controll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8978" y="5582854"/>
            <a:ext cx="1961325" cy="576064"/>
          </a:xfrm>
          <a:prstGeom prst="rect">
            <a:avLst/>
          </a:prstGeom>
          <a:noFill/>
        </p:spPr>
      </p:pic>
      <p:grpSp>
        <p:nvGrpSpPr>
          <p:cNvPr id="92" name="Groupe 91"/>
          <p:cNvGrpSpPr/>
          <p:nvPr/>
        </p:nvGrpSpPr>
        <p:grpSpPr>
          <a:xfrm>
            <a:off x="7491619" y="5654862"/>
            <a:ext cx="133729" cy="534916"/>
            <a:chOff x="4644008" y="3645024"/>
            <a:chExt cx="72008" cy="288032"/>
          </a:xfrm>
        </p:grpSpPr>
        <p:cxnSp>
          <p:nvCxnSpPr>
            <p:cNvPr id="93" name="Connecteur droit 92"/>
            <p:cNvCxnSpPr/>
            <p:nvPr/>
          </p:nvCxnSpPr>
          <p:spPr>
            <a:xfrm rot="5400000">
              <a:off x="4499992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rot="5400000">
              <a:off x="4572000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ZoneTexte 94"/>
          <p:cNvSpPr txBox="1"/>
          <p:nvPr/>
        </p:nvSpPr>
        <p:spPr>
          <a:xfrm>
            <a:off x="5160149" y="1492364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hMSC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5160149" y="4948748"/>
            <a:ext cx="1207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Agent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grpSp>
        <p:nvGrpSpPr>
          <p:cNvPr id="97" name="Groupe 96"/>
          <p:cNvGrpSpPr/>
          <p:nvPr/>
        </p:nvGrpSpPr>
        <p:grpSpPr>
          <a:xfrm>
            <a:off x="5673891" y="1944673"/>
            <a:ext cx="2952328" cy="2061027"/>
            <a:chOff x="6444208" y="4422585"/>
            <a:chExt cx="2016224" cy="1283919"/>
          </a:xfrm>
        </p:grpSpPr>
        <p:sp>
          <p:nvSpPr>
            <p:cNvPr id="98" name="Rectangle 97"/>
            <p:cNvSpPr/>
            <p:nvPr/>
          </p:nvSpPr>
          <p:spPr>
            <a:xfrm>
              <a:off x="6444208" y="4422585"/>
              <a:ext cx="2016224" cy="1283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99" name="Groupe 35"/>
            <p:cNvGrpSpPr/>
            <p:nvPr/>
          </p:nvGrpSpPr>
          <p:grpSpPr>
            <a:xfrm>
              <a:off x="6572984" y="4509125"/>
              <a:ext cx="1728193" cy="1124430"/>
              <a:chOff x="150030" y="606356"/>
              <a:chExt cx="3500462" cy="2343080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078856" y="1071546"/>
                <a:ext cx="1571636" cy="500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900" b="1" smtClean="0"/>
                  <a:t>AlarmPressed</a:t>
                </a:r>
                <a:br>
                  <a:rPr lang="fr-BE" sz="900" b="1" smtClean="0"/>
                </a:br>
                <a:r>
                  <a:rPr lang="fr-BE" sz="900" b="1" smtClean="0"/>
                  <a:t>DuringTrainRide</a:t>
                </a:r>
                <a:endParaRPr lang="fr-BE" sz="900" b="1"/>
              </a:p>
            </p:txBody>
          </p:sp>
          <p:sp>
            <p:nvSpPr>
              <p:cNvPr id="101" name="Ellipse 100"/>
              <p:cNvSpPr/>
              <p:nvPr/>
            </p:nvSpPr>
            <p:spPr>
              <a:xfrm>
                <a:off x="1838231" y="60635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80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078856" y="2000240"/>
                <a:ext cx="1571636" cy="500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900" b="1" smtClean="0"/>
                  <a:t>BackToStation</a:t>
                </a:r>
                <a:br>
                  <a:rPr lang="fr-BE" sz="900" b="1" smtClean="0"/>
                </a:br>
                <a:r>
                  <a:rPr lang="fr-BE" sz="900" b="1" smtClean="0"/>
                  <a:t>AfterEmergency</a:t>
                </a:r>
                <a:endParaRPr lang="fr-BE" sz="900" b="1"/>
              </a:p>
            </p:txBody>
          </p:sp>
          <p:cxnSp>
            <p:nvCxnSpPr>
              <p:cNvPr id="103" name="Connecteur droit avec flèche 34"/>
              <p:cNvCxnSpPr>
                <a:stCxn id="101" idx="6"/>
                <a:endCxn id="100" idx="0"/>
              </p:cNvCxnSpPr>
              <p:nvPr/>
            </p:nvCxnSpPr>
            <p:spPr>
              <a:xfrm>
                <a:off x="1946231" y="660356"/>
                <a:ext cx="918443" cy="41119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avec flèche 34"/>
              <p:cNvCxnSpPr>
                <a:stCxn id="100" idx="2"/>
                <a:endCxn id="102" idx="0"/>
              </p:cNvCxnSpPr>
              <p:nvPr/>
            </p:nvCxnSpPr>
            <p:spPr>
              <a:xfrm rot="5400000">
                <a:off x="2650360" y="1785926"/>
                <a:ext cx="4286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Rectangle 104"/>
              <p:cNvSpPr/>
              <p:nvPr/>
            </p:nvSpPr>
            <p:spPr>
              <a:xfrm>
                <a:off x="150030" y="1071546"/>
                <a:ext cx="1571636" cy="500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900" b="1" smtClean="0"/>
                  <a:t>StationToStation</a:t>
                </a:r>
                <a:br>
                  <a:rPr lang="fr-BE" sz="900" b="1" smtClean="0"/>
                </a:br>
                <a:r>
                  <a:rPr lang="fr-BE" sz="900" b="1" smtClean="0"/>
                  <a:t>TrainRide</a:t>
                </a:r>
                <a:endParaRPr lang="fr-BE" sz="900" b="1"/>
              </a:p>
            </p:txBody>
          </p:sp>
          <p:cxnSp>
            <p:nvCxnSpPr>
              <p:cNvPr id="106" name="Connecteur droit avec flèche 34"/>
              <p:cNvCxnSpPr>
                <a:stCxn id="101" idx="2"/>
                <a:endCxn id="105" idx="0"/>
              </p:cNvCxnSpPr>
              <p:nvPr/>
            </p:nvCxnSpPr>
            <p:spPr>
              <a:xfrm rot="10800000" flipV="1">
                <a:off x="935849" y="660356"/>
                <a:ext cx="902383" cy="41119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avec flèche 34"/>
              <p:cNvCxnSpPr>
                <a:stCxn id="105" idx="2"/>
              </p:cNvCxnSpPr>
              <p:nvPr/>
            </p:nvCxnSpPr>
            <p:spPr>
              <a:xfrm rot="16200000" flipH="1">
                <a:off x="725127" y="1782332"/>
                <a:ext cx="1269824" cy="84838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avec flèche 34"/>
              <p:cNvCxnSpPr>
                <a:stCxn id="102" idx="2"/>
              </p:cNvCxnSpPr>
              <p:nvPr/>
            </p:nvCxnSpPr>
            <p:spPr>
              <a:xfrm rot="5400000">
                <a:off x="2261888" y="2238650"/>
                <a:ext cx="341130" cy="86444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9" name="Groupe 58"/>
              <p:cNvGrpSpPr/>
              <p:nvPr/>
            </p:nvGrpSpPr>
            <p:grpSpPr>
              <a:xfrm>
                <a:off x="1784231" y="2733436"/>
                <a:ext cx="216000" cy="216000"/>
                <a:chOff x="3090618" y="5948146"/>
                <a:chExt cx="216000" cy="216000"/>
              </a:xfrm>
            </p:grpSpPr>
            <p:sp>
              <p:nvSpPr>
                <p:cNvPr id="111" name="Ellipse 110"/>
                <p:cNvSpPr/>
                <p:nvPr/>
              </p:nvSpPr>
              <p:spPr>
                <a:xfrm>
                  <a:off x="3090618" y="5948146"/>
                  <a:ext cx="216000" cy="216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800"/>
                </a:p>
              </p:txBody>
            </p:sp>
            <p:sp>
              <p:nvSpPr>
                <p:cNvPr id="112" name="Ellipse 111"/>
                <p:cNvSpPr/>
                <p:nvPr/>
              </p:nvSpPr>
              <p:spPr>
                <a:xfrm>
                  <a:off x="3144618" y="600214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800"/>
                </a:p>
              </p:txBody>
            </p:sp>
          </p:grpSp>
          <p:cxnSp>
            <p:nvCxnSpPr>
              <p:cNvPr id="110" name="Connecteur droit avec flèche 34"/>
              <p:cNvCxnSpPr>
                <a:endCxn id="101" idx="4"/>
              </p:cNvCxnSpPr>
              <p:nvPr/>
            </p:nvCxnSpPr>
            <p:spPr>
              <a:xfrm rot="5400000" flipH="1" flipV="1">
                <a:off x="882691" y="1723896"/>
                <a:ext cx="201908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smtClean="0"/>
              <a:t>Pruning with control information</a:t>
            </a:r>
            <a:br>
              <a:rPr lang="fr-BE" sz="3500" smtClean="0"/>
            </a:br>
            <a:r>
              <a:rPr lang="fr-BE" sz="2800" smtClean="0"/>
              <a:t>The Uch03 + ASM approach</a:t>
            </a:r>
            <a:endParaRPr lang="fr-BE" sz="28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7338"/>
            <a:ext cx="4618856" cy="4573587"/>
          </a:xfrm>
        </p:spPr>
        <p:txBody>
          <a:bodyPr/>
          <a:lstStyle/>
          <a:p>
            <a:r>
              <a:rPr lang="fr-BE" sz="2400" smtClean="0"/>
              <a:t>Automaton State Merging (ASM)</a:t>
            </a:r>
          </a:p>
          <a:p>
            <a:pPr lvl="1"/>
            <a:r>
              <a:rPr lang="fr-BE" sz="2000" smtClean="0"/>
              <a:t>Generalizes a DFA under control of a negative sample (not shown)</a:t>
            </a:r>
          </a:p>
          <a:p>
            <a:pPr lvl="1"/>
            <a:r>
              <a:rPr lang="fr-BE" sz="2000" smtClean="0"/>
              <a:t>No oracle / user query support</a:t>
            </a:r>
          </a:p>
          <a:p>
            <a:pPr lvl="1"/>
            <a:r>
              <a:rPr lang="fr-BE" sz="2000" smtClean="0"/>
              <a:t>But still compatible with previous pruning methods</a:t>
            </a:r>
          </a:p>
          <a:p>
            <a:r>
              <a:rPr lang="fr-BE" sz="2400" smtClean="0"/>
              <a:t>Also MSM &amp; ASM* algorithms</a:t>
            </a:r>
            <a:endParaRPr lang="fr-BE" sz="2400"/>
          </a:p>
        </p:txBody>
      </p:sp>
      <p:sp>
        <p:nvSpPr>
          <p:cNvPr id="4" name="Text Box 40"/>
          <p:cNvSpPr txBox="1">
            <a:spLocks noChangeArrowheads="1"/>
          </p:cNvSpPr>
          <p:nvPr/>
        </p:nvSpPr>
        <p:spPr bwMode="auto">
          <a:xfrm>
            <a:off x="7164288" y="4962508"/>
            <a:ext cx="8691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400" b="1" smtClean="0">
                <a:solidFill>
                  <a:srgbClr val="7030A0"/>
                </a:solidFill>
              </a:rPr>
              <a:t>ASM</a:t>
            </a:r>
            <a:endParaRPr lang="fr-FR" sz="2400" b="1">
              <a:solidFill>
                <a:srgbClr val="7030A0"/>
              </a:solidFill>
            </a:endParaRPr>
          </a:p>
        </p:txBody>
      </p:sp>
      <p:sp>
        <p:nvSpPr>
          <p:cNvPr id="5" name="AutoShape 38"/>
          <p:cNvSpPr>
            <a:spLocks noChangeArrowheads="1"/>
          </p:cNvSpPr>
          <p:nvPr/>
        </p:nvSpPr>
        <p:spPr bwMode="auto">
          <a:xfrm rot="5400000">
            <a:off x="6925906" y="5110473"/>
            <a:ext cx="396000" cy="142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fr-FR"/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7170964" y="3266685"/>
            <a:ext cx="15632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600" b="1" smtClean="0">
                <a:solidFill>
                  <a:srgbClr val="7030A0"/>
                </a:solidFill>
              </a:rPr>
              <a:t>Using [Uch03]</a:t>
            </a:r>
            <a:endParaRPr lang="fr-FR" sz="1600" b="1">
              <a:solidFill>
                <a:srgbClr val="7030A0"/>
              </a:solidFill>
            </a:endParaRPr>
          </a:p>
        </p:txBody>
      </p:sp>
      <p:sp>
        <p:nvSpPr>
          <p:cNvPr id="7" name="AutoShape 37"/>
          <p:cNvSpPr>
            <a:spLocks noChangeArrowheads="1"/>
          </p:cNvSpPr>
          <p:nvPr/>
        </p:nvSpPr>
        <p:spPr bwMode="auto">
          <a:xfrm rot="5400000">
            <a:off x="6925906" y="3362408"/>
            <a:ext cx="396000" cy="142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5292080" y="3747352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pic>
        <p:nvPicPr>
          <p:cNvPr id="27" name="Picture 8" descr="D:\blambeau\Work\ucl\thesis\end-report\images\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183" y="3744892"/>
            <a:ext cx="3211860" cy="943361"/>
          </a:xfrm>
          <a:prstGeom prst="rect">
            <a:avLst/>
          </a:prstGeom>
          <a:noFill/>
        </p:spPr>
      </p:pic>
      <p:sp>
        <p:nvSpPr>
          <p:cNvPr id="28" name="Rectangle 27"/>
          <p:cNvSpPr/>
          <p:nvPr/>
        </p:nvSpPr>
        <p:spPr>
          <a:xfrm>
            <a:off x="5292080" y="5480947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sp>
        <p:nvSpPr>
          <p:cNvPr id="36" name="ZoneTexte 35"/>
          <p:cNvSpPr txBox="1"/>
          <p:nvPr/>
        </p:nvSpPr>
        <p:spPr>
          <a:xfrm>
            <a:off x="5174663" y="5116560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Generalized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5169835" y="3356992"/>
            <a:ext cx="1699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Equivalent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5253754" y="1636380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hMSC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grpSp>
        <p:nvGrpSpPr>
          <p:cNvPr id="39" name="Groupe 38"/>
          <p:cNvGrpSpPr/>
          <p:nvPr/>
        </p:nvGrpSpPr>
        <p:grpSpPr>
          <a:xfrm>
            <a:off x="6105765" y="1556792"/>
            <a:ext cx="2282659" cy="1593530"/>
            <a:chOff x="6444208" y="4422585"/>
            <a:chExt cx="2016224" cy="1283919"/>
          </a:xfrm>
        </p:grpSpPr>
        <p:sp>
          <p:nvSpPr>
            <p:cNvPr id="40" name="Rectangle 39"/>
            <p:cNvSpPr/>
            <p:nvPr/>
          </p:nvSpPr>
          <p:spPr>
            <a:xfrm>
              <a:off x="6444208" y="4422585"/>
              <a:ext cx="2016224" cy="1283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/>
            </a:p>
          </p:txBody>
        </p:sp>
        <p:grpSp>
          <p:nvGrpSpPr>
            <p:cNvPr id="41" name="Groupe 35"/>
            <p:cNvGrpSpPr/>
            <p:nvPr/>
          </p:nvGrpSpPr>
          <p:grpSpPr>
            <a:xfrm>
              <a:off x="6572984" y="4509127"/>
              <a:ext cx="1728193" cy="1124430"/>
              <a:chOff x="150030" y="606356"/>
              <a:chExt cx="3500462" cy="234308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078856" y="1071546"/>
                <a:ext cx="1571636" cy="500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600" b="1" smtClean="0"/>
                  <a:t>AlarmPressed</a:t>
                </a:r>
                <a:br>
                  <a:rPr lang="fr-BE" sz="600" b="1" smtClean="0"/>
                </a:br>
                <a:r>
                  <a:rPr lang="fr-BE" sz="600" b="1" smtClean="0"/>
                  <a:t>DuringTrainRide</a:t>
                </a:r>
                <a:endParaRPr lang="fr-BE" sz="600" b="1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1838231" y="60635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078856" y="2000240"/>
                <a:ext cx="1571636" cy="500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600" b="1" smtClean="0"/>
                  <a:t>BackToStation</a:t>
                </a:r>
                <a:br>
                  <a:rPr lang="fr-BE" sz="600" b="1" smtClean="0"/>
                </a:br>
                <a:r>
                  <a:rPr lang="fr-BE" sz="600" b="1" smtClean="0"/>
                  <a:t>AfterEmergency</a:t>
                </a:r>
                <a:endParaRPr lang="fr-BE" sz="600" b="1"/>
              </a:p>
            </p:txBody>
          </p:sp>
          <p:cxnSp>
            <p:nvCxnSpPr>
              <p:cNvPr id="45" name="Connecteur droit avec flèche 34"/>
              <p:cNvCxnSpPr>
                <a:stCxn id="43" idx="6"/>
                <a:endCxn id="42" idx="0"/>
              </p:cNvCxnSpPr>
              <p:nvPr/>
            </p:nvCxnSpPr>
            <p:spPr>
              <a:xfrm>
                <a:off x="1946231" y="660356"/>
                <a:ext cx="918443" cy="41119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34"/>
              <p:cNvCxnSpPr>
                <a:stCxn id="42" idx="2"/>
                <a:endCxn id="44" idx="0"/>
              </p:cNvCxnSpPr>
              <p:nvPr/>
            </p:nvCxnSpPr>
            <p:spPr>
              <a:xfrm rot="5400000">
                <a:off x="2650360" y="1785926"/>
                <a:ext cx="4286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150030" y="1071546"/>
                <a:ext cx="1571636" cy="500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600" b="1" smtClean="0"/>
                  <a:t>StationToStation</a:t>
                </a:r>
                <a:br>
                  <a:rPr lang="fr-BE" sz="600" b="1" smtClean="0"/>
                </a:br>
                <a:r>
                  <a:rPr lang="fr-BE" sz="600" b="1" smtClean="0"/>
                  <a:t>TrainRide</a:t>
                </a:r>
                <a:endParaRPr lang="fr-BE" sz="600" b="1"/>
              </a:p>
            </p:txBody>
          </p:sp>
          <p:cxnSp>
            <p:nvCxnSpPr>
              <p:cNvPr id="48" name="Connecteur droit avec flèche 34"/>
              <p:cNvCxnSpPr>
                <a:stCxn id="43" idx="2"/>
                <a:endCxn id="47" idx="0"/>
              </p:cNvCxnSpPr>
              <p:nvPr/>
            </p:nvCxnSpPr>
            <p:spPr>
              <a:xfrm rot="10800000" flipV="1">
                <a:off x="935849" y="660356"/>
                <a:ext cx="902383" cy="41119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avec flèche 34"/>
              <p:cNvCxnSpPr>
                <a:stCxn id="47" idx="2"/>
              </p:cNvCxnSpPr>
              <p:nvPr/>
            </p:nvCxnSpPr>
            <p:spPr>
              <a:xfrm rot="16200000" flipH="1">
                <a:off x="725127" y="1782332"/>
                <a:ext cx="1269824" cy="84838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avec flèche 34"/>
              <p:cNvCxnSpPr>
                <a:stCxn id="44" idx="2"/>
              </p:cNvCxnSpPr>
              <p:nvPr/>
            </p:nvCxnSpPr>
            <p:spPr>
              <a:xfrm rot="5400000">
                <a:off x="2261888" y="2238650"/>
                <a:ext cx="341130" cy="86444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1" name="Groupe 58"/>
              <p:cNvGrpSpPr/>
              <p:nvPr/>
            </p:nvGrpSpPr>
            <p:grpSpPr>
              <a:xfrm>
                <a:off x="1784231" y="2733436"/>
                <a:ext cx="216000" cy="216000"/>
                <a:chOff x="3090618" y="5948146"/>
                <a:chExt cx="216000" cy="216000"/>
              </a:xfrm>
            </p:grpSpPr>
            <p:sp>
              <p:nvSpPr>
                <p:cNvPr id="53" name="Ellipse 52"/>
                <p:cNvSpPr/>
                <p:nvPr/>
              </p:nvSpPr>
              <p:spPr>
                <a:xfrm>
                  <a:off x="3090618" y="5948146"/>
                  <a:ext cx="216000" cy="216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500"/>
                </a:p>
              </p:txBody>
            </p:sp>
            <p:sp>
              <p:nvSpPr>
                <p:cNvPr id="54" name="Ellipse 53"/>
                <p:cNvSpPr/>
                <p:nvPr/>
              </p:nvSpPr>
              <p:spPr>
                <a:xfrm>
                  <a:off x="3144618" y="6002146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500"/>
                </a:p>
              </p:txBody>
            </p:sp>
          </p:grpSp>
          <p:cxnSp>
            <p:nvCxnSpPr>
              <p:cNvPr id="52" name="Connecteur droit avec flèche 34"/>
              <p:cNvCxnSpPr>
                <a:endCxn id="43" idx="4"/>
              </p:cNvCxnSpPr>
              <p:nvPr/>
            </p:nvCxnSpPr>
            <p:spPr>
              <a:xfrm rot="5400000" flipH="1" flipV="1">
                <a:off x="882691" y="1723896"/>
                <a:ext cx="201908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5" name="Picture 8" descr="D:\blambeau\Work\ucl\thesis\end-report\images\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5552955"/>
            <a:ext cx="3211860" cy="943361"/>
          </a:xfrm>
          <a:prstGeom prst="rect">
            <a:avLst/>
          </a:prstGeom>
          <a:noFill/>
        </p:spPr>
      </p:pic>
      <p:sp>
        <p:nvSpPr>
          <p:cNvPr id="56" name="Rectangle 55"/>
          <p:cNvSpPr/>
          <p:nvPr/>
        </p:nvSpPr>
        <p:spPr>
          <a:xfrm>
            <a:off x="741062" y="5503687"/>
            <a:ext cx="3538078" cy="119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 b="1"/>
          </a:p>
        </p:txBody>
      </p:sp>
      <p:pic>
        <p:nvPicPr>
          <p:cNvPr id="57" name="Picture 2" descr="D:\blambeau\Work\ucl\thesis\end-report\images\start_s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5619" y="5704228"/>
            <a:ext cx="864096" cy="254658"/>
          </a:xfrm>
          <a:prstGeom prst="rect">
            <a:avLst/>
          </a:prstGeom>
          <a:noFill/>
        </p:spPr>
      </p:pic>
      <p:pic>
        <p:nvPicPr>
          <p:cNvPr id="58" name="Picture 3" descr="D:\blambeau\Work\ucl\thesis\end-report\images\door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25619" y="6145098"/>
            <a:ext cx="864096" cy="360544"/>
          </a:xfrm>
          <a:prstGeom prst="rect">
            <a:avLst/>
          </a:prstGeom>
          <a:noFill/>
        </p:spPr>
      </p:pic>
      <p:pic>
        <p:nvPicPr>
          <p:cNvPr id="59" name="Picture 9" descr="D:\blambeau\Work\ucl\thesis\end-report\images\bold_controll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646" y="5755013"/>
            <a:ext cx="1961325" cy="576064"/>
          </a:xfrm>
          <a:prstGeom prst="rect">
            <a:avLst/>
          </a:prstGeom>
          <a:noFill/>
        </p:spPr>
      </p:pic>
      <p:grpSp>
        <p:nvGrpSpPr>
          <p:cNvPr id="60" name="Groupe 59"/>
          <p:cNvGrpSpPr/>
          <p:nvPr/>
        </p:nvGrpSpPr>
        <p:grpSpPr>
          <a:xfrm>
            <a:off x="2950287" y="5827021"/>
            <a:ext cx="133729" cy="534916"/>
            <a:chOff x="4644008" y="3645024"/>
            <a:chExt cx="72008" cy="288032"/>
          </a:xfrm>
        </p:grpSpPr>
        <p:cxnSp>
          <p:nvCxnSpPr>
            <p:cNvPr id="61" name="Connecteur droit 60"/>
            <p:cNvCxnSpPr/>
            <p:nvPr/>
          </p:nvCxnSpPr>
          <p:spPr>
            <a:xfrm rot="5400000">
              <a:off x="4499992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rot="5400000">
              <a:off x="4572000" y="3789040"/>
              <a:ext cx="288032" cy="0"/>
            </a:xfrm>
            <a:prstGeom prst="line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ZoneTexte 62"/>
          <p:cNvSpPr txBox="1"/>
          <p:nvPr/>
        </p:nvSpPr>
        <p:spPr>
          <a:xfrm>
            <a:off x="618817" y="5120907"/>
            <a:ext cx="1207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smtClean="0">
                <a:solidFill>
                  <a:srgbClr val="421C5E"/>
                </a:solidFill>
                <a:latin typeface="Calibri" pitchFamily="34" charset="0"/>
              </a:rPr>
              <a:t>Agent LTS</a:t>
            </a:r>
            <a:endParaRPr lang="fr-BE" sz="2000" b="1">
              <a:solidFill>
                <a:srgbClr val="421C5E"/>
              </a:solidFill>
              <a:latin typeface="Calibri" pitchFamily="34" charset="0"/>
            </a:endParaRPr>
          </a:p>
        </p:txBody>
      </p:sp>
      <p:sp>
        <p:nvSpPr>
          <p:cNvPr id="64" name="AutoShape 38"/>
          <p:cNvSpPr>
            <a:spLocks noChangeArrowheads="1"/>
          </p:cNvSpPr>
          <p:nvPr/>
        </p:nvSpPr>
        <p:spPr bwMode="auto">
          <a:xfrm rot="10800000">
            <a:off x="4572001" y="6021288"/>
            <a:ext cx="396000" cy="142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u="sng" dirty="0" smtClean="0"/>
              <a:t>V</a:t>
            </a:r>
            <a:r>
              <a:rPr lang="fr-BE" dirty="0" smtClean="0"/>
              <a:t>ertical vs. </a:t>
            </a:r>
            <a:r>
              <a:rPr lang="fr-BE" u="sng" dirty="0" smtClean="0"/>
              <a:t>H</a:t>
            </a:r>
            <a:r>
              <a:rPr lang="fr-BE" dirty="0" smtClean="0"/>
              <a:t>orizontal Model </a:t>
            </a:r>
            <a:r>
              <a:rPr lang="fr-BE" dirty="0" err="1" smtClean="0"/>
              <a:t>Synthesis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 dirty="0" smtClean="0"/>
              <a:t>Abstraction </a:t>
            </a:r>
            <a:r>
              <a:rPr lang="fr-BE" dirty="0" err="1" smtClean="0"/>
              <a:t>level</a:t>
            </a:r>
            <a:endParaRPr lang="fr-BE" dirty="0"/>
          </a:p>
          <a:p>
            <a:pPr lvl="1">
              <a:tabLst>
                <a:tab pos="1163638" algn="l"/>
              </a:tabLst>
            </a:pP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higher</a:t>
            </a:r>
            <a:r>
              <a:rPr lang="fr-BE" dirty="0" smtClean="0"/>
              <a:t>-</a:t>
            </a:r>
            <a:r>
              <a:rPr lang="fr-BE" dirty="0" err="1" smtClean="0"/>
              <a:t>level</a:t>
            </a:r>
            <a:r>
              <a:rPr lang="fr-BE" dirty="0" smtClean="0"/>
              <a:t> to </a:t>
            </a:r>
            <a:r>
              <a:rPr lang="fr-BE" dirty="0" err="1" smtClean="0"/>
              <a:t>lower</a:t>
            </a:r>
            <a:r>
              <a:rPr lang="fr-BE" dirty="0" smtClean="0"/>
              <a:t>-</a:t>
            </a:r>
            <a:r>
              <a:rPr lang="fr-BE" dirty="0" err="1" smtClean="0"/>
              <a:t>level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(</a:t>
            </a:r>
            <a:r>
              <a:rPr lang="fr-BE" dirty="0" err="1" smtClean="0"/>
              <a:t>operational</a:t>
            </a:r>
            <a:r>
              <a:rPr lang="fr-BE" dirty="0" smtClean="0"/>
              <a:t> sem.)</a:t>
            </a:r>
          </a:p>
          <a:p>
            <a:pPr lvl="1">
              <a:tabLst>
                <a:tab pos="1163638" algn="l"/>
              </a:tabLst>
            </a:pPr>
            <a:r>
              <a:rPr lang="fr-BE" dirty="0" smtClean="0"/>
              <a:t>Not </a:t>
            </a:r>
            <a:r>
              <a:rPr lang="fr-BE" dirty="0" err="1" smtClean="0"/>
              <a:t>necessarily</a:t>
            </a:r>
            <a:r>
              <a:rPr lang="fr-BE" dirty="0" smtClean="0"/>
              <a:t> the case </a:t>
            </a:r>
            <a:r>
              <a:rPr lang="fr-BE" dirty="0" err="1" smtClean="0"/>
              <a:t>with</a:t>
            </a:r>
            <a:r>
              <a:rPr lang="fr-BE" dirty="0" smtClean="0"/>
              <a:t> horizontal </a:t>
            </a:r>
            <a:r>
              <a:rPr lang="fr-BE" dirty="0" err="1" smtClean="0"/>
              <a:t>synthesis</a:t>
            </a:r>
            <a:endParaRPr lang="fr-BE" dirty="0" smtClean="0"/>
          </a:p>
          <a:p>
            <a:r>
              <a:rPr lang="fr-BE" dirty="0" err="1" smtClean="0"/>
              <a:t>Lifetime</a:t>
            </a:r>
            <a:r>
              <a:rPr lang="fr-BE" dirty="0" smtClean="0"/>
              <a:t> of </a:t>
            </a:r>
            <a:r>
              <a:rPr lang="fr-BE" dirty="0" err="1" smtClean="0"/>
              <a:t>synthesized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err="1" smtClean="0"/>
              <a:t>Shorter</a:t>
            </a:r>
            <a:r>
              <a:rPr lang="fr-BE" dirty="0" smtClean="0"/>
              <a:t> for vertical </a:t>
            </a:r>
            <a:r>
              <a:rPr lang="fr-BE" dirty="0" err="1" smtClean="0"/>
              <a:t>synthesis</a:t>
            </a:r>
            <a:r>
              <a:rPr lang="fr-BE" dirty="0" smtClean="0"/>
              <a:t>, </a:t>
            </a:r>
            <a:r>
              <a:rPr lang="fr-BE" dirty="0" err="1" smtClean="0"/>
              <a:t>e.g</a:t>
            </a:r>
            <a:r>
              <a:rPr lang="fr-BE" dirty="0" smtClean="0"/>
              <a:t>. </a:t>
            </a:r>
            <a:r>
              <a:rPr lang="fr-BE" dirty="0" err="1" smtClean="0"/>
              <a:t>limited</a:t>
            </a:r>
            <a:r>
              <a:rPr lang="fr-BE" dirty="0" smtClean="0"/>
              <a:t> to the </a:t>
            </a:r>
            <a:r>
              <a:rPr lang="fr-BE" dirty="0" err="1" smtClean="0"/>
              <a:t>analysis</a:t>
            </a:r>
            <a:endParaRPr lang="fr-BE" dirty="0" smtClean="0"/>
          </a:p>
          <a:p>
            <a:pPr lvl="1"/>
            <a:r>
              <a:rPr lang="fr-BE" dirty="0" smtClean="0"/>
              <a:t>Horizontal </a:t>
            </a:r>
            <a:r>
              <a:rPr lang="fr-BE" dirty="0" err="1" smtClean="0"/>
              <a:t>synthesis</a:t>
            </a:r>
            <a:r>
              <a:rPr lang="fr-BE" dirty="0" smtClean="0"/>
              <a:t> </a:t>
            </a:r>
            <a:r>
              <a:rPr lang="fr-BE" dirty="0" err="1" smtClean="0"/>
              <a:t>may</a:t>
            </a:r>
            <a:r>
              <a:rPr lang="fr-BE" dirty="0" smtClean="0"/>
              <a:t> </a:t>
            </a:r>
            <a:r>
              <a:rPr lang="fr-BE" dirty="0" err="1" smtClean="0"/>
              <a:t>yield</a:t>
            </a:r>
            <a:r>
              <a:rPr lang="fr-BE" dirty="0" smtClean="0"/>
              <a:t> </a:t>
            </a:r>
            <a:r>
              <a:rPr lang="fr-BE" dirty="0" err="1" smtClean="0"/>
              <a:t>requirement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and system documentation</a:t>
            </a:r>
          </a:p>
          <a:p>
            <a:r>
              <a:rPr lang="en-US" dirty="0" smtClean="0"/>
              <a:t>Vertical synthesis is derivational by </a:t>
            </a:r>
            <a:r>
              <a:rPr lang="en-US" dirty="0"/>
              <a:t>nature whereas horizontal </a:t>
            </a:r>
            <a:r>
              <a:rPr lang="en-US" dirty="0" smtClean="0"/>
              <a:t>synthesis </a:t>
            </a:r>
            <a:r>
              <a:rPr lang="fr-BE" dirty="0" err="1" smtClean="0"/>
              <a:t>may</a:t>
            </a:r>
            <a:r>
              <a:rPr lang="fr-BE" dirty="0" smtClean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smtClean="0"/>
              <a:t>inductive</a:t>
            </a:r>
          </a:p>
          <a:p>
            <a:r>
              <a:rPr lang="fr-BE" dirty="0" smtClean="0"/>
              <a:t>User </a:t>
            </a:r>
            <a:r>
              <a:rPr lang="fr-BE" dirty="0" err="1" smtClean="0"/>
              <a:t>involvement</a:t>
            </a:r>
            <a:endParaRPr lang="fr-BE" dirty="0" smtClean="0"/>
          </a:p>
          <a:p>
            <a:pPr lvl="1"/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fr-BE" dirty="0" err="1" smtClean="0"/>
              <a:t>kept</a:t>
            </a:r>
            <a:r>
              <a:rPr lang="fr-BE" dirty="0" smtClean="0"/>
              <a:t> </a:t>
            </a:r>
            <a:r>
              <a:rPr lang="fr-BE" dirty="0" err="1" smtClean="0"/>
              <a:t>hidden</a:t>
            </a:r>
            <a:r>
              <a:rPr lang="fr-BE" dirty="0" smtClean="0"/>
              <a:t> </a:t>
            </a:r>
            <a:r>
              <a:rPr lang="fr-BE" dirty="0" err="1" smtClean="0"/>
              <a:t>from</a:t>
            </a:r>
            <a:r>
              <a:rPr lang="fr-BE" dirty="0" smtClean="0"/>
              <a:t> the user, </a:t>
            </a:r>
            <a:r>
              <a:rPr lang="fr-BE" dirty="0" err="1" smtClean="0"/>
              <a:t>who</a:t>
            </a:r>
            <a:r>
              <a:rPr lang="fr-BE" dirty="0" smtClean="0"/>
              <a:t> has a passive </a:t>
            </a:r>
            <a:r>
              <a:rPr lang="fr-BE" dirty="0" err="1" smtClean="0"/>
              <a:t>role</a:t>
            </a:r>
            <a:endParaRPr lang="fr-BE" dirty="0" smtClean="0"/>
          </a:p>
          <a:p>
            <a:pPr lvl="1"/>
            <a:r>
              <a:rPr lang="fr-BE" dirty="0" smtClean="0"/>
              <a:t>Versus </a:t>
            </a:r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fr-BE" dirty="0" err="1" smtClean="0"/>
              <a:t>shown</a:t>
            </a:r>
            <a:r>
              <a:rPr lang="fr-BE" dirty="0" smtClean="0"/>
              <a:t> to </a:t>
            </a:r>
            <a:r>
              <a:rPr lang="fr-BE" dirty="0"/>
              <a:t>(</a:t>
            </a:r>
            <a:r>
              <a:rPr lang="fr-BE" dirty="0" err="1" smtClean="0"/>
              <a:t>validated</a:t>
            </a:r>
            <a:r>
              <a:rPr lang="fr-BE" dirty="0" smtClean="0"/>
              <a:t> by) the user, </a:t>
            </a:r>
            <a:r>
              <a:rPr lang="fr-BE" dirty="0" err="1" smtClean="0"/>
              <a:t>who</a:t>
            </a:r>
            <a:r>
              <a:rPr lang="fr-BE" dirty="0" smtClean="0"/>
              <a:t> has an active </a:t>
            </a:r>
            <a:r>
              <a:rPr lang="fr-BE" dirty="0" err="1" smtClean="0"/>
              <a:t>role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Manuscript</a:t>
            </a:r>
            <a:r>
              <a:rPr lang="fr-BE" dirty="0" smtClean="0"/>
              <a:t> Content </a:t>
            </a:r>
            <a:r>
              <a:rPr lang="fr-BE" dirty="0" err="1" smtClean="0"/>
              <a:t>at</a:t>
            </a:r>
            <a:r>
              <a:rPr lang="fr-BE" dirty="0" smtClean="0"/>
              <a:t> a </a:t>
            </a:r>
            <a:r>
              <a:rPr lang="fr-BE" dirty="0" err="1" smtClean="0"/>
              <a:t>Glance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Background on a multi-view modeling framework </a:t>
            </a:r>
          </a:p>
          <a:p>
            <a:r>
              <a:rPr lang="en-US" dirty="0" smtClean="0"/>
              <a:t>Derivation of State Machine Models from Process Models</a:t>
            </a:r>
          </a:p>
          <a:p>
            <a:pPr lvl="1"/>
            <a:r>
              <a:rPr lang="en-US" dirty="0" smtClean="0"/>
              <a:t>Vertical synthesis enabling trace-based model checking of process models (operational semantics)</a:t>
            </a:r>
          </a:p>
          <a:p>
            <a:r>
              <a:rPr lang="en-US" dirty="0" smtClean="0"/>
              <a:t>Inductive Synthesis of State Machines from Scenarios</a:t>
            </a:r>
          </a:p>
          <a:p>
            <a:pPr lvl="1"/>
            <a:r>
              <a:rPr lang="en-US" dirty="0" smtClean="0"/>
              <a:t>Horizontal synthesis aimed at completing model fragments in a triangle made of scenarios, state machines and goals</a:t>
            </a:r>
          </a:p>
          <a:p>
            <a:r>
              <a:rPr lang="en-US" dirty="0" smtClean="0"/>
              <a:t>Evaluation and Tool support</a:t>
            </a:r>
          </a:p>
          <a:p>
            <a:pPr lvl="1"/>
            <a:r>
              <a:rPr lang="en-US" dirty="0" smtClean="0"/>
              <a:t>Evaluation of inductive synthesis</a:t>
            </a:r>
          </a:p>
          <a:p>
            <a:pPr lvl="2"/>
            <a:r>
              <a:rPr lang="en-US" dirty="0" smtClean="0"/>
              <a:t>On case studies and synthetic datasets</a:t>
            </a:r>
          </a:p>
          <a:p>
            <a:pPr lvl="2"/>
            <a:r>
              <a:rPr lang="en-US" dirty="0" smtClean="0"/>
              <a:t>Yielding a novel evaluation protocol and an online platform</a:t>
            </a:r>
          </a:p>
          <a:p>
            <a:pPr lvl="1"/>
            <a:r>
              <a:rPr lang="en-US" dirty="0" smtClean="0"/>
              <a:t>Libraries and tools</a:t>
            </a:r>
          </a:p>
          <a:p>
            <a:pPr lvl="2"/>
            <a:r>
              <a:rPr lang="en-US" dirty="0" smtClean="0"/>
              <a:t>a model checker for process models, an interactive state machine synthesizer, and a process model analyzer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Manuscript</a:t>
            </a:r>
            <a:r>
              <a:rPr lang="fr-BE" dirty="0" smtClean="0"/>
              <a:t> Content </a:t>
            </a:r>
            <a:r>
              <a:rPr lang="fr-BE" dirty="0" err="1" smtClean="0"/>
              <a:t>at</a:t>
            </a:r>
            <a:r>
              <a:rPr lang="fr-BE" dirty="0" smtClean="0"/>
              <a:t> a </a:t>
            </a:r>
            <a:r>
              <a:rPr lang="fr-BE" dirty="0" err="1" smtClean="0"/>
              <a:t>Glance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Background on a multi-view modeling framework </a:t>
            </a:r>
          </a:p>
          <a:p>
            <a:r>
              <a:rPr lang="en-US" dirty="0" smtClean="0"/>
              <a:t>Derivation of State Machine Models from Process Models</a:t>
            </a:r>
          </a:p>
          <a:p>
            <a:pPr lvl="1"/>
            <a:r>
              <a:rPr lang="en-US" dirty="0" smtClean="0"/>
              <a:t>Vertical synthesis enabling trace-based model checking of process models (operational semantics)</a:t>
            </a:r>
          </a:p>
          <a:p>
            <a:r>
              <a:rPr lang="en-US" dirty="0" smtClean="0"/>
              <a:t>Inductive Synthesis of State Machines from Scenarios</a:t>
            </a:r>
          </a:p>
          <a:p>
            <a:pPr lvl="1"/>
            <a:r>
              <a:rPr lang="en-US" dirty="0" smtClean="0"/>
              <a:t>Horizontal synthesis aimed at completing model fragments in a triangle made of scenarios, state machines and goals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 and Tool support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 of inductive synthesis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On case studies and synthetic datasets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Yielding a novel evaluation protocol and an online platform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Libraries and tools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 model checker for process models, an interactive state machine synthesizer, and a process model analyzer</a:t>
            </a:r>
            <a:endParaRPr lang="fr-B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4504</TotalTime>
  <Words>3320</Words>
  <Application>Microsoft Office PowerPoint</Application>
  <PresentationFormat>Affichage à l'écran (4:3)</PresentationFormat>
  <Paragraphs>836</Paragraphs>
  <Slides>69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69</vt:i4>
      </vt:variant>
    </vt:vector>
  </HeadingPairs>
  <TitlesOfParts>
    <vt:vector size="70" baseType="lpstr">
      <vt:lpstr>Thème Office</vt:lpstr>
      <vt:lpstr>Synthesizing Multi-View Models of Software Systems</vt:lpstr>
      <vt:lpstr>The Little Train System</vt:lpstr>
      <vt:lpstr>The Meeting Scheduler System [Fea97]</vt:lpstr>
      <vt:lpstr>Modeling Software Systems</vt:lpstr>
      <vt:lpstr>Multi-View Modeling</vt:lpstr>
      <vt:lpstr>Multi-view Model Synthesis</vt:lpstr>
      <vt:lpstr>Vertical vs. Horizontal Model Synthesis</vt:lpstr>
      <vt:lpstr>Manuscript Content at a Glance</vt:lpstr>
      <vt:lpstr>Manuscript Content at a Glance</vt:lpstr>
      <vt:lpstr>Multi-view Modeling Framework</vt:lpstr>
      <vt:lpstr>Derivation of State Machine Models from Process Models</vt:lpstr>
      <vt:lpstr>Inductive Synthesis of State Machines from Scenarios</vt:lpstr>
      <vt:lpstr>Traces &amp; Labeled Transition Systems</vt:lpstr>
      <vt:lpstr>Traces &amp; Labeled Transition Systems</vt:lpstr>
      <vt:lpstr>Traces &amp; Labeled Transition Systems</vt:lpstr>
      <vt:lpstr>Trace Semantics of Multi-view Models</vt:lpstr>
      <vt:lpstr>Derivation of State Machine Models from Process Models</vt:lpstr>
      <vt:lpstr>Why deriving state machines from process models ?</vt:lpstr>
      <vt:lpstr>Process models as Guarded hMSC</vt:lpstr>
      <vt:lpstr>Process models as Guarded hMSC</vt:lpstr>
      <vt:lpstr>Operational Trace Semantics of Guarded hMSC</vt:lpstr>
      <vt:lpstr>Introducing guarded LTS</vt:lpstr>
      <vt:lpstr>Declarative trace semantics of g-LTS</vt:lpstr>
      <vt:lpstr>Operational Trace Semantics of Guarded hMSC</vt:lpstr>
      <vt:lpstr>1) From g-hMSC to g-LTS</vt:lpstr>
      <vt:lpstr>1) From g-hMSC to g-LTS</vt:lpstr>
      <vt:lpstr>1) From g-hMSC to g-LTS</vt:lpstr>
      <vt:lpstr>1) From g-hMSC to g-LTS</vt:lpstr>
      <vt:lpstr>1) From g-hMSC to g-LTS</vt:lpstr>
      <vt:lpstr>2) Fluents as g-LTS automata</vt:lpstr>
      <vt:lpstr>3) Compose then hide guards</vt:lpstr>
      <vt:lpstr>Trace equivalent composed g-LTS</vt:lpstr>
      <vt:lpstr>From operational semantics to trace-based model checking</vt:lpstr>
      <vt:lpstr>Inductive Synthesis of State Machines from Scenarios</vt:lpstr>
      <vt:lpstr>Problem statement (simplest)</vt:lpstr>
      <vt:lpstr>Consistency post-conditions</vt:lpstr>
      <vt:lpstr>Synthesis Approach </vt:lpstr>
      <vt:lpstr>Query-driven State Merging (QSM)</vt:lpstr>
      <vt:lpstr>Initial solution: prefix tree acceptor</vt:lpstr>
      <vt:lpstr>Refinement through state merging</vt:lpstr>
      <vt:lpstr>User control through scenario queries</vt:lpstr>
      <vt:lpstr>User control through scenario queries</vt:lpstr>
      <vt:lpstr>Scenarios as Message Sequence Charts</vt:lpstr>
      <vt:lpstr>High-level MSC</vt:lpstr>
      <vt:lpstr>State variables as Fluents</vt:lpstr>
      <vt:lpstr>Decorations on behavior models</vt:lpstr>
      <vt:lpstr>Goals as Fluent Linear Temporal Logic (FLTL)</vt:lpstr>
      <vt:lpstr>Goals and LTS Synthesis &amp; Semantics</vt:lpstr>
      <vt:lpstr>From MSC and hMSC to LTS Chapter 4</vt:lpstr>
      <vt:lpstr>From MSC to LTS  Problem statement</vt:lpstr>
      <vt:lpstr>Synthesis requirements</vt:lpstr>
      <vt:lpstr>Solution overview</vt:lpstr>
      <vt:lpstr>From grammar  induction to LTS synthesis</vt:lpstr>
      <vt:lpstr>Scenarios as strings</vt:lpstr>
      <vt:lpstr>Query-Driven  State Merging (QSM)</vt:lpstr>
      <vt:lpstr>Initial solution, the PTA</vt:lpstr>
      <vt:lpstr>Generalization - merge</vt:lpstr>
      <vt:lpstr>Generalization - determinize</vt:lpstr>
      <vt:lpstr>Generalization - determinize</vt:lpstr>
      <vt:lpstr>Generalization - questions</vt:lpstr>
      <vt:lpstr>Generated scenarios</vt:lpstr>
      <vt:lpstr>Intermediate solution</vt:lpstr>
      <vt:lpstr>Order of state pair selection</vt:lpstr>
      <vt:lpstr>Evidence-driven merging</vt:lpstr>
      <vt:lpstr>Pruning the search space</vt:lpstr>
      <vt:lpstr>Pruning with fluent decorations</vt:lpstr>
      <vt:lpstr>Pruning with goals</vt:lpstr>
      <vt:lpstr>Pruning with control information</vt:lpstr>
      <vt:lpstr>Pruning with control information The Uch03 + ASM approach</vt:lpstr>
    </vt:vector>
  </TitlesOfParts>
  <Company>3jConsult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Scenarios, State machines and Goals</dc:title>
  <dc:creator>LAMBEAU Bernard</dc:creator>
  <cp:lastModifiedBy>blambeau</cp:lastModifiedBy>
  <cp:revision>1345</cp:revision>
  <dcterms:created xsi:type="dcterms:W3CDTF">2006-02-08T15:04:34Z</dcterms:created>
  <dcterms:modified xsi:type="dcterms:W3CDTF">2011-10-07T17:58:39Z</dcterms:modified>
</cp:coreProperties>
</file>