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6" r:id="rId2"/>
    <p:sldId id="257" r:id="rId3"/>
    <p:sldId id="260" r:id="rId4"/>
    <p:sldId id="309" r:id="rId5"/>
    <p:sldId id="310" r:id="rId6"/>
    <p:sldId id="262" r:id="rId7"/>
    <p:sldId id="267" r:id="rId8"/>
    <p:sldId id="265" r:id="rId9"/>
    <p:sldId id="271" r:id="rId10"/>
    <p:sldId id="357" r:id="rId11"/>
    <p:sldId id="274" r:id="rId12"/>
    <p:sldId id="298" r:id="rId13"/>
    <p:sldId id="358" r:id="rId14"/>
    <p:sldId id="299" r:id="rId15"/>
    <p:sldId id="268" r:id="rId16"/>
    <p:sldId id="305" r:id="rId17"/>
    <p:sldId id="306" r:id="rId18"/>
    <p:sldId id="359" r:id="rId19"/>
    <p:sldId id="277" r:id="rId20"/>
    <p:sldId id="278" r:id="rId21"/>
    <p:sldId id="317" r:id="rId22"/>
    <p:sldId id="284" r:id="rId23"/>
    <p:sldId id="285" r:id="rId24"/>
    <p:sldId id="286" r:id="rId25"/>
    <p:sldId id="280" r:id="rId26"/>
    <p:sldId id="287" r:id="rId27"/>
    <p:sldId id="300" r:id="rId28"/>
    <p:sldId id="301" r:id="rId29"/>
    <p:sldId id="350" r:id="rId30"/>
    <p:sldId id="283" r:id="rId31"/>
    <p:sldId id="282" r:id="rId32"/>
    <p:sldId id="302" r:id="rId33"/>
    <p:sldId id="349" r:id="rId34"/>
    <p:sldId id="330" r:id="rId35"/>
    <p:sldId id="360" r:id="rId36"/>
    <p:sldId id="361" r:id="rId37"/>
    <p:sldId id="288" r:id="rId38"/>
    <p:sldId id="291" r:id="rId39"/>
    <p:sldId id="376" r:id="rId40"/>
    <p:sldId id="322" r:id="rId41"/>
    <p:sldId id="304" r:id="rId42"/>
    <p:sldId id="331" r:id="rId43"/>
    <p:sldId id="377" r:id="rId44"/>
    <p:sldId id="323" r:id="rId45"/>
    <p:sldId id="326" r:id="rId46"/>
    <p:sldId id="327" r:id="rId47"/>
    <p:sldId id="341" r:id="rId48"/>
    <p:sldId id="362" r:id="rId49"/>
    <p:sldId id="332" r:id="rId50"/>
    <p:sldId id="333" r:id="rId51"/>
    <p:sldId id="334" r:id="rId52"/>
    <p:sldId id="337" r:id="rId53"/>
    <p:sldId id="335" r:id="rId54"/>
    <p:sldId id="336" r:id="rId55"/>
    <p:sldId id="374" r:id="rId56"/>
    <p:sldId id="370" r:id="rId57"/>
    <p:sldId id="363" r:id="rId58"/>
    <p:sldId id="293" r:id="rId59"/>
    <p:sldId id="342" r:id="rId60"/>
    <p:sldId id="340" r:id="rId61"/>
    <p:sldId id="343" r:id="rId62"/>
    <p:sldId id="345" r:id="rId63"/>
    <p:sldId id="346" r:id="rId64"/>
    <p:sldId id="344" r:id="rId65"/>
    <p:sldId id="348" r:id="rId66"/>
    <p:sldId id="352" r:id="rId67"/>
    <p:sldId id="347" r:id="rId68"/>
    <p:sldId id="351" r:id="rId69"/>
    <p:sldId id="318" r:id="rId70"/>
    <p:sldId id="372" r:id="rId71"/>
    <p:sldId id="371" r:id="rId72"/>
    <p:sldId id="373" r:id="rId73"/>
    <p:sldId id="375" r:id="rId74"/>
    <p:sldId id="354" r:id="rId75"/>
    <p:sldId id="364" r:id="rId76"/>
    <p:sldId id="366" r:id="rId77"/>
    <p:sldId id="369" r:id="rId78"/>
    <p:sldId id="353" r:id="rId79"/>
    <p:sldId id="356" r:id="rId80"/>
    <p:sldId id="319" r:id="rId81"/>
  </p:sldIdLst>
  <p:sldSz cx="9144000" cy="6858000" type="screen4x3"/>
  <p:notesSz cx="6451600" cy="93218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6" autoAdjust="0"/>
    <p:restoredTop sz="73656" autoAdjust="0"/>
  </p:normalViewPr>
  <p:slideViewPr>
    <p:cSldViewPr>
      <p:cViewPr varScale="1">
        <p:scale>
          <a:sx n="69" d="100"/>
          <a:sy n="69" d="100"/>
        </p:scale>
        <p:origin x="-7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90"/>
    </p:cViewPr>
  </p:sorterViewPr>
  <p:notesViewPr>
    <p:cSldViewPr>
      <p:cViewPr>
        <p:scale>
          <a:sx n="75" d="100"/>
          <a:sy n="75" d="100"/>
        </p:scale>
        <p:origin x="-2442" y="1278"/>
      </p:cViewPr>
      <p:guideLst>
        <p:guide orient="horz" pos="2936"/>
        <p:guide pos="203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654414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165F1-348E-409C-8892-115E2D7F1771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654414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B0617-637C-45B1-8FC3-EF33EF04F9D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654414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C1C59-4C75-45E0-BCD0-063570C0EE7B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698500"/>
            <a:ext cx="4660900" cy="3495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45160" y="4427855"/>
            <a:ext cx="5161280" cy="4194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654414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1E0B-C0F8-42D1-85E0-E2E721F62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Test,</a:t>
            </a:r>
            <a:r>
              <a:rPr lang="en-US" baseline="0" dirty="0" smtClean="0"/>
              <a:t> test, test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err="1" smtClean="0"/>
              <a:t>Technicité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compressible </a:t>
            </a:r>
          </a:p>
          <a:p>
            <a:pPr>
              <a:buFont typeface="Arial" pitchFamily="34" charset="0"/>
              <a:buNone/>
            </a:pPr>
            <a:r>
              <a:rPr lang="en-US" baseline="0" dirty="0" err="1" smtClean="0"/>
              <a:t>Hier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aujourd’hui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smtClean="0"/>
              <a:t>Incompressible</a:t>
            </a:r>
          </a:p>
          <a:p>
            <a:pPr>
              <a:buFont typeface="Arial" pitchFamily="34" charset="0"/>
              <a:buNone/>
            </a:pPr>
            <a:r>
              <a:rPr lang="en-US" dirty="0" err="1" smtClean="0"/>
              <a:t>Hier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Aujourd’hui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baseline="0" dirty="0" smtClean="0"/>
              <a:t>Image </a:t>
            </a:r>
            <a:r>
              <a:rPr lang="en-US" baseline="0" dirty="0" err="1" smtClean="0"/>
              <a:t>mentale</a:t>
            </a: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b="1" baseline="0" dirty="0" err="1" smtClean="0"/>
              <a:t>Informaticiens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focalisent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logiciel</a:t>
            </a:r>
            <a:endParaRPr lang="en-US" b="1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j’ai</a:t>
            </a:r>
            <a:r>
              <a:rPr lang="en-US" dirty="0" smtClean="0"/>
              <a:t> </a:t>
            </a:r>
            <a:r>
              <a:rPr lang="en-US" dirty="0" err="1" smtClean="0"/>
              <a:t>pensé</a:t>
            </a:r>
            <a:endParaRPr lang="en-US" dirty="0" smtClean="0"/>
          </a:p>
          <a:p>
            <a:pPr>
              <a:buFont typeface="Arial" pitchFamily="34" charset="0"/>
              <a:buNone/>
            </a:pPr>
            <a:r>
              <a:rPr lang="en-US" dirty="0" err="1" smtClean="0"/>
              <a:t>Est-ce</a:t>
            </a:r>
            <a:r>
              <a:rPr lang="en-US" dirty="0" smtClean="0"/>
              <a:t> </a:t>
            </a:r>
            <a:r>
              <a:rPr lang="en-US" b="1" dirty="0" err="1" smtClean="0"/>
              <a:t>adéquat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b="1" dirty="0" err="1" smtClean="0"/>
              <a:t>S’aider</a:t>
            </a:r>
            <a:r>
              <a:rPr lang="en-US" b="1" dirty="0" smtClean="0"/>
              <a:t> à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raisonner</a:t>
            </a:r>
            <a:endParaRPr lang="en-US" b="1" baseline="0" dirty="0" smtClean="0"/>
          </a:p>
          <a:p>
            <a:pPr>
              <a:buFont typeface="Arial" pitchFamily="34" charset="0"/>
              <a:buNone/>
            </a:pPr>
            <a:r>
              <a:rPr lang="en-US" baseline="0" dirty="0" err="1" smtClean="0"/>
              <a:t>Diagramme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contexte</a:t>
            </a: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baseline="0" dirty="0" err="1" smtClean="0"/>
              <a:t>Evenements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phénomènes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partagés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smtClean="0"/>
              <a:t>Multiples aspects,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seulement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diagramme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contexte</a:t>
            </a:r>
            <a:endParaRPr lang="en-US" b="1" dirty="0" smtClean="0"/>
          </a:p>
          <a:p>
            <a:pPr>
              <a:buFont typeface="Arial" pitchFamily="34" charset="0"/>
              <a:buNone/>
            </a:pPr>
            <a:r>
              <a:rPr lang="en-US" dirty="0" smtClean="0"/>
              <a:t>Structural</a:t>
            </a:r>
            <a:r>
              <a:rPr lang="en-US" baseline="0" dirty="0" smtClean="0"/>
              <a:t>, Behavioral, Intentional</a:t>
            </a:r>
          </a:p>
          <a:p>
            <a:pPr>
              <a:buFont typeface="Arial" pitchFamily="34" charset="0"/>
              <a:buNone/>
            </a:pPr>
            <a:r>
              <a:rPr lang="en-US" b="0" baseline="0" dirty="0" err="1" smtClean="0"/>
              <a:t>Différents</a:t>
            </a:r>
            <a:r>
              <a:rPr lang="en-US" b="0" baseline="0" dirty="0" smtClean="0"/>
              <a:t> aspects </a:t>
            </a:r>
            <a:r>
              <a:rPr lang="en-US" b="1" baseline="0" dirty="0" err="1" smtClean="0"/>
              <a:t>mais</a:t>
            </a:r>
            <a:r>
              <a:rPr lang="en-US" b="1" baseline="0" dirty="0" smtClean="0"/>
              <a:t> Overlapping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/>
              <a:t>Dernier mot du </a:t>
            </a:r>
            <a:r>
              <a:rPr lang="en-US" baseline="0" dirty="0" err="1" smtClean="0"/>
              <a:t>titre</a:t>
            </a: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b="1" baseline="0" dirty="0" smtClean="0"/>
              <a:t>Ma vision</a:t>
            </a:r>
          </a:p>
          <a:p>
            <a:pPr>
              <a:buFont typeface="Arial" pitchFamily="34" charset="0"/>
              <a:buNone/>
            </a:pPr>
            <a:r>
              <a:rPr lang="en-US" b="1" baseline="0" dirty="0" smtClean="0"/>
              <a:t>Overlapping (</a:t>
            </a:r>
            <a:r>
              <a:rPr lang="en-US" b="1" baseline="0" dirty="0" err="1" smtClean="0"/>
              <a:t>règles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cohérence</a:t>
            </a:r>
            <a:r>
              <a:rPr lang="en-US" b="1" baseline="0" dirty="0" smtClean="0"/>
              <a:t>) </a:t>
            </a:r>
            <a:r>
              <a:rPr lang="en-US" b="1" baseline="0" dirty="0" err="1" smtClean="0"/>
              <a:t>donc</a:t>
            </a:r>
            <a:r>
              <a:rPr lang="en-US" b="1" baseline="0" dirty="0" smtClean="0"/>
              <a:t> Navigation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err="1" smtClean="0"/>
              <a:t>Scénarios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structurés</a:t>
            </a:r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veut</a:t>
            </a:r>
            <a:r>
              <a:rPr lang="en-US" baseline="0" dirty="0" smtClean="0"/>
              <a:t> </a:t>
            </a:r>
            <a:r>
              <a:rPr lang="en-US" b="1" baseline="0" dirty="0" smtClean="0"/>
              <a:t>pas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fasse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b="1" dirty="0" err="1" smtClean="0"/>
              <a:t>Objectif</a:t>
            </a:r>
            <a:r>
              <a:rPr lang="en-US" b="1" baseline="0" dirty="0" smtClean="0"/>
              <a:t> de haut </a:t>
            </a:r>
            <a:r>
              <a:rPr lang="en-US" b="1" baseline="0" dirty="0" err="1" smtClean="0"/>
              <a:t>niveau</a:t>
            </a:r>
            <a:endParaRPr lang="en-US" b="1" baseline="0" dirty="0" smtClean="0"/>
          </a:p>
          <a:p>
            <a:pPr>
              <a:buFont typeface="Arial" pitchFamily="34" charset="0"/>
              <a:buNone/>
            </a:pPr>
            <a:r>
              <a:rPr lang="en-US" b="1" baseline="0" dirty="0" err="1" smtClean="0"/>
              <a:t>Exigence</a:t>
            </a:r>
            <a:endParaRPr lang="en-US" b="1" baseline="0" dirty="0" smtClean="0"/>
          </a:p>
          <a:p>
            <a:pPr>
              <a:buFont typeface="Arial" pitchFamily="34" charset="0"/>
              <a:buNone/>
            </a:pPr>
            <a:r>
              <a:rPr lang="en-US" b="1" baseline="0" dirty="0" err="1" smtClean="0"/>
              <a:t>Comportement</a:t>
            </a:r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err="1" smtClean="0"/>
              <a:t>Cohérence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&lt;-&gt; machine à </a:t>
            </a:r>
            <a:r>
              <a:rPr lang="en-US" baseline="0" dirty="0" err="1" smtClean="0"/>
              <a:t>état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baseline="0" dirty="0" smtClean="0"/>
              <a:t>Agent </a:t>
            </a:r>
            <a:r>
              <a:rPr lang="en-US" baseline="0" dirty="0" err="1" smtClean="0"/>
              <a:t>monolitique</a:t>
            </a: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smtClean="0"/>
              <a:t>Encore</a:t>
            </a:r>
            <a:r>
              <a:rPr lang="en-US" baseline="0" dirty="0" smtClean="0"/>
              <a:t> des liens de </a:t>
            </a:r>
            <a:r>
              <a:rPr lang="en-US" baseline="0" dirty="0" err="1" smtClean="0"/>
              <a:t>cohérence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smtClean="0"/>
              <a:t>Interface</a:t>
            </a:r>
            <a:r>
              <a:rPr lang="en-US" baseline="0" dirty="0" smtClean="0"/>
              <a:t> SC/SM -&gt; Goals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err="1" smtClean="0"/>
              <a:t>Valeurs</a:t>
            </a:r>
            <a:r>
              <a:rPr lang="en-US" dirty="0" smtClean="0"/>
              <a:t> fluent</a:t>
            </a:r>
            <a:r>
              <a:rPr lang="en-US" baseline="0" dirty="0" smtClean="0"/>
              <a:t> le long de la timeline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Espace réservé de l'image des diapositives 6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smtClean="0"/>
              <a:t>=&gt;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Présentation</a:t>
            </a:r>
            <a:r>
              <a:rPr lang="en-US" baseline="0" dirty="0" smtClean="0"/>
              <a:t> Christophe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smtClean="0"/>
              <a:t>Agent </a:t>
            </a:r>
            <a:r>
              <a:rPr lang="en-US" dirty="0" err="1" smtClean="0"/>
              <a:t>restreint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=&gt; </a:t>
            </a:r>
            <a:r>
              <a:rPr lang="en-US" dirty="0" err="1" smtClean="0"/>
              <a:t>corrélations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err="1" smtClean="0"/>
              <a:t>Jamais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temps</a:t>
            </a:r>
          </a:p>
          <a:p>
            <a:pPr>
              <a:buFont typeface="Arial" pitchFamily="34" charset="0"/>
              <a:buNone/>
            </a:pPr>
            <a:r>
              <a:rPr lang="en-US" baseline="0" dirty="0" smtClean="0"/>
              <a:t>Pas </a:t>
            </a:r>
            <a:r>
              <a:rPr lang="en-US" baseline="0" dirty="0" err="1" smtClean="0"/>
              <a:t>trop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le side </a:t>
            </a:r>
            <a:r>
              <a:rPr lang="en-US" baseline="0" dirty="0" err="1" smtClean="0"/>
              <a:t>suivant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baseline="0" dirty="0" err="1" smtClean="0"/>
              <a:t>Bcp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d’info</a:t>
            </a:r>
            <a:r>
              <a:rPr lang="en-US" baseline="0" dirty="0" smtClean="0"/>
              <a:t> =&gt; normal de pas </a:t>
            </a:r>
            <a:r>
              <a:rPr lang="en-US" baseline="0" dirty="0" err="1" smtClean="0"/>
              <a:t>comprendre</a:t>
            </a:r>
            <a:r>
              <a:rPr lang="en-US" baseline="0" dirty="0" smtClean="0"/>
              <a:t> car…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b="1" dirty="0" err="1" smtClean="0"/>
              <a:t>Incompressibilité</a:t>
            </a:r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err="1" smtClean="0"/>
              <a:t>Adéquats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Complets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Cohérents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smtClean="0"/>
              <a:t>…</a:t>
            </a:r>
          </a:p>
          <a:p>
            <a:pPr>
              <a:buFont typeface="Arial" pitchFamily="34" charset="0"/>
              <a:buNone/>
            </a:pPr>
            <a:r>
              <a:rPr lang="en-US" dirty="0" err="1" smtClean="0"/>
              <a:t>Ce</a:t>
            </a:r>
            <a:r>
              <a:rPr lang="en-US" dirty="0" smtClean="0"/>
              <a:t> qui </a:t>
            </a:r>
            <a:r>
              <a:rPr lang="en-US" dirty="0" err="1" smtClean="0"/>
              <a:t>m’amène</a:t>
            </a:r>
            <a:r>
              <a:rPr lang="en-US" dirty="0" smtClean="0"/>
              <a:t> au</a:t>
            </a:r>
            <a:r>
              <a:rPr lang="en-US" baseline="0" dirty="0" smtClean="0"/>
              <a:t> dernier mot du </a:t>
            </a:r>
            <a:r>
              <a:rPr lang="en-US" baseline="0" dirty="0" err="1" smtClean="0"/>
              <a:t>titre</a:t>
            </a:r>
            <a:r>
              <a:rPr lang="en-US" baseline="0" dirty="0" smtClean="0"/>
              <a:t>!!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smtClean="0"/>
              <a:t>…</a:t>
            </a:r>
          </a:p>
          <a:p>
            <a:pPr>
              <a:buFont typeface="Arial" pitchFamily="34" charset="0"/>
              <a:buNone/>
            </a:pPr>
            <a:r>
              <a:rPr lang="en-US" dirty="0" err="1" smtClean="0"/>
              <a:t>Ce</a:t>
            </a:r>
            <a:r>
              <a:rPr lang="en-US" dirty="0" smtClean="0"/>
              <a:t> qui </a:t>
            </a:r>
            <a:r>
              <a:rPr lang="en-US" dirty="0" err="1" smtClean="0"/>
              <a:t>m’amène</a:t>
            </a:r>
            <a:r>
              <a:rPr lang="en-US" dirty="0" smtClean="0"/>
              <a:t> au</a:t>
            </a:r>
            <a:r>
              <a:rPr lang="en-US" baseline="0" dirty="0" smtClean="0"/>
              <a:t> dernier mot du </a:t>
            </a:r>
            <a:r>
              <a:rPr lang="en-US" baseline="0" dirty="0" err="1" smtClean="0"/>
              <a:t>titre</a:t>
            </a:r>
            <a:r>
              <a:rPr lang="en-US" baseline="0" dirty="0" smtClean="0"/>
              <a:t>!!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err="1" smtClean="0"/>
              <a:t>Logiciel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décisions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b="1" dirty="0" smtClean="0"/>
              <a:t>Lien</a:t>
            </a:r>
            <a:r>
              <a:rPr lang="en-US" b="1" baseline="0" dirty="0" smtClean="0"/>
              <a:t>s de </a:t>
            </a:r>
            <a:r>
              <a:rPr lang="en-US" b="1" baseline="0" dirty="0" err="1" smtClean="0"/>
              <a:t>cohérence</a:t>
            </a:r>
            <a:r>
              <a:rPr lang="en-US" b="1" baseline="0" dirty="0" smtClean="0"/>
              <a:t> inter-</a:t>
            </a:r>
            <a:r>
              <a:rPr lang="en-US" b="1" baseline="0" dirty="0" err="1" smtClean="0"/>
              <a:t>modèles</a:t>
            </a:r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b="1" dirty="0" err="1" smtClean="0"/>
              <a:t>Vérifier</a:t>
            </a:r>
            <a:r>
              <a:rPr lang="en-US" b="1" dirty="0" smtClean="0"/>
              <a:t> </a:t>
            </a:r>
            <a:r>
              <a:rPr lang="en-US" dirty="0" err="1" smtClean="0"/>
              <a:t>Règles</a:t>
            </a:r>
            <a:r>
              <a:rPr lang="en-US" dirty="0" smtClean="0"/>
              <a:t> de </a:t>
            </a:r>
            <a:r>
              <a:rPr lang="en-US" dirty="0" err="1" smtClean="0"/>
              <a:t>cohérence</a:t>
            </a:r>
            <a:endParaRPr lang="en-US" dirty="0" smtClean="0"/>
          </a:p>
          <a:p>
            <a:pPr>
              <a:buFont typeface="Arial" pitchFamily="34" charset="0"/>
              <a:buNone/>
            </a:pPr>
            <a:r>
              <a:rPr lang="en-US" dirty="0" smtClean="0"/>
              <a:t>Attention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négatif</a:t>
            </a:r>
            <a:r>
              <a:rPr lang="en-US" baseline="0" dirty="0" smtClean="0"/>
              <a:t>!!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b="1" dirty="0" err="1" smtClean="0"/>
              <a:t>Vérifier</a:t>
            </a:r>
            <a:r>
              <a:rPr lang="en-US" b="1" dirty="0" smtClean="0"/>
              <a:t> </a:t>
            </a:r>
            <a:r>
              <a:rPr lang="en-US" dirty="0" err="1" smtClean="0"/>
              <a:t>Règles</a:t>
            </a:r>
            <a:r>
              <a:rPr lang="en-US" dirty="0" smtClean="0"/>
              <a:t> de </a:t>
            </a:r>
            <a:r>
              <a:rPr lang="en-US" dirty="0" err="1" smtClean="0"/>
              <a:t>cohérence</a:t>
            </a:r>
            <a:endParaRPr lang="en-US" dirty="0" smtClean="0"/>
          </a:p>
          <a:p>
            <a:pPr>
              <a:buFont typeface="Arial" pitchFamily="34" charset="0"/>
              <a:buNone/>
            </a:pPr>
            <a:r>
              <a:rPr lang="en-US" dirty="0" smtClean="0"/>
              <a:t>Attention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négatif</a:t>
            </a:r>
            <a:r>
              <a:rPr lang="en-US" baseline="0" dirty="0" smtClean="0"/>
              <a:t>!!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err="1" smtClean="0"/>
              <a:t>Utiliser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règles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cohérence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l’autre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Réflexion</a:t>
            </a:r>
            <a:r>
              <a:rPr lang="en-US" dirty="0" smtClean="0"/>
              <a:t> =&gt; buts!!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Règles</a:t>
            </a:r>
            <a:r>
              <a:rPr lang="en-US" dirty="0" smtClean="0"/>
              <a:t> de </a:t>
            </a:r>
            <a:r>
              <a:rPr lang="en-US" dirty="0" err="1" smtClean="0"/>
              <a:t>cohérence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err="1" smtClean="0"/>
              <a:t>Système</a:t>
            </a:r>
            <a:r>
              <a:rPr lang="en-US" dirty="0" smtClean="0"/>
              <a:t> =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plusieurs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composants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Attention =&gt;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point </a:t>
            </a:r>
            <a:r>
              <a:rPr lang="en-US" baseline="0" dirty="0" err="1" smtClean="0"/>
              <a:t>d’attache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ne </a:t>
            </a:r>
            <a:r>
              <a:rPr lang="en-US" dirty="0" err="1" smtClean="0"/>
              <a:t>prend</a:t>
            </a:r>
            <a:r>
              <a:rPr lang="en-US" dirty="0" smtClean="0"/>
              <a:t> pas le </a:t>
            </a:r>
            <a:r>
              <a:rPr lang="en-US" dirty="0" err="1" smtClean="0"/>
              <a:t>vélo</a:t>
            </a:r>
            <a:endParaRPr lang="en-US" dirty="0" smtClean="0"/>
          </a:p>
          <a:p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interprétations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</a:t>
            </a:r>
            <a:r>
              <a:rPr lang="en-US" baseline="0" dirty="0" smtClean="0"/>
              <a:t> pas le </a:t>
            </a:r>
            <a:r>
              <a:rPr lang="en-US" baseline="0" dirty="0" err="1" smtClean="0"/>
              <a:t>vélo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smtClean="0"/>
              <a:t>Le </a:t>
            </a:r>
            <a:r>
              <a:rPr lang="en-US" dirty="0" err="1" smtClean="0"/>
              <a:t>logiciel</a:t>
            </a:r>
            <a:r>
              <a:rPr lang="en-US" dirty="0" smtClean="0"/>
              <a:t> attribute le scanner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Anecdote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conceptions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Introduire</a:t>
            </a:r>
            <a:r>
              <a:rPr lang="en-US" dirty="0" smtClean="0"/>
              <a:t> </a:t>
            </a:r>
            <a:r>
              <a:rPr lang="en-US" dirty="0" err="1" smtClean="0"/>
              <a:t>bouquin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d’Axel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err="1" smtClean="0"/>
              <a:t>Introduire</a:t>
            </a:r>
            <a:r>
              <a:rPr lang="en-US" dirty="0" smtClean="0"/>
              <a:t> borne et point </a:t>
            </a:r>
            <a:r>
              <a:rPr lang="en-US" dirty="0" err="1" smtClean="0"/>
              <a:t>d’attache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err="1" smtClean="0"/>
              <a:t>Introduire</a:t>
            </a:r>
            <a:r>
              <a:rPr lang="en-US" dirty="0" smtClean="0"/>
              <a:t> </a:t>
            </a:r>
            <a:r>
              <a:rPr lang="en-US" dirty="0" err="1" smtClean="0"/>
              <a:t>autre</a:t>
            </a:r>
            <a:r>
              <a:rPr lang="en-US" dirty="0" smtClean="0"/>
              <a:t> agents + </a:t>
            </a:r>
            <a:r>
              <a:rPr lang="en-US" b="1" dirty="0" smtClean="0"/>
              <a:t>interactions</a:t>
            </a:r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ts val="4800"/>
              </a:lnSpc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/>
          <a:lstStyle>
            <a:lvl1pPr>
              <a:defRPr sz="2800">
                <a:latin typeface="Berlin Sans FB" pitchFamily="34" charset="0"/>
              </a:defRPr>
            </a:lvl1pPr>
            <a:lvl2pPr>
              <a:defRPr sz="2400">
                <a:latin typeface="Berlin Sans FB" pitchFamily="34" charset="0"/>
              </a:defRPr>
            </a:lvl2pPr>
            <a:lvl3pPr>
              <a:defRPr sz="2000">
                <a:latin typeface="Berlin Sans FB" pitchFamily="34" charset="0"/>
              </a:defRPr>
            </a:lvl3pPr>
            <a:lvl4pPr>
              <a:defRPr sz="1800">
                <a:latin typeface="Berlin Sans FB" pitchFamily="34" charset="0"/>
              </a:defRPr>
            </a:lvl4pPr>
            <a:lvl5pPr>
              <a:defRPr sz="1800">
                <a:latin typeface="Berlin Sans FB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ts val="4800"/>
              </a:lnSpc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33D-E3FE-4086-816D-497B3FC411B4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Relationship Id="rId9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5.jpeg"/><Relationship Id="rId9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5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2793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88568"/>
            <a:ext cx="6400800" cy="1752600"/>
          </a:xfrm>
        </p:spPr>
        <p:txBody>
          <a:bodyPr>
            <a:noAutofit/>
          </a:bodyPr>
          <a:lstStyle/>
          <a:p>
            <a:endParaRPr lang="fr-FR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 Institute</a:t>
            </a: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November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software systems is hard</a:t>
            </a:r>
            <a:endParaRPr lang="en-US" dirty="0"/>
          </a:p>
        </p:txBody>
      </p:sp>
      <p:grpSp>
        <p:nvGrpSpPr>
          <p:cNvPr id="3" name="Groupe 12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12" name="Image 1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solution</a:t>
            </a:r>
            <a:r>
              <a:rPr lang="en-US" dirty="0" smtClean="0"/>
              <a:t> is highly technical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24" name="Image 23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26" name="Image 25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1" name="Image 30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2" name="Image 3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19" name="Forme libre 18"/>
          <p:cNvSpPr/>
          <p:nvPr/>
        </p:nvSpPr>
        <p:spPr>
          <a:xfrm>
            <a:off x="1731818" y="4793673"/>
            <a:ext cx="1662546" cy="363519"/>
          </a:xfrm>
          <a:custGeom>
            <a:avLst/>
            <a:gdLst>
              <a:gd name="connsiteX0" fmla="*/ 0 w 1662546"/>
              <a:gd name="connsiteY0" fmla="*/ 0 h 457200"/>
              <a:gd name="connsiteX1" fmla="*/ 900546 w 1662546"/>
              <a:gd name="connsiteY1" fmla="*/ 457200 h 457200"/>
              <a:gd name="connsiteX2" fmla="*/ 1662546 w 166254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6" h="457200">
                <a:moveTo>
                  <a:pt x="0" y="0"/>
                </a:moveTo>
                <a:cubicBezTo>
                  <a:pt x="311727" y="228600"/>
                  <a:pt x="623455" y="457200"/>
                  <a:pt x="900546" y="457200"/>
                </a:cubicBezTo>
                <a:cubicBezTo>
                  <a:pt x="1177637" y="457200"/>
                  <a:pt x="1420091" y="228600"/>
                  <a:pt x="1662546" y="0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rme libre 19"/>
          <p:cNvSpPr/>
          <p:nvPr/>
        </p:nvSpPr>
        <p:spPr>
          <a:xfrm>
            <a:off x="1316182" y="4821382"/>
            <a:ext cx="4350327" cy="1199906"/>
          </a:xfrm>
          <a:custGeom>
            <a:avLst/>
            <a:gdLst>
              <a:gd name="connsiteX0" fmla="*/ 0 w 4350327"/>
              <a:gd name="connsiteY0" fmla="*/ 0 h 1179946"/>
              <a:gd name="connsiteX1" fmla="*/ 2327563 w 4350327"/>
              <a:gd name="connsiteY1" fmla="*/ 1163782 h 1179946"/>
              <a:gd name="connsiteX2" fmla="*/ 4350327 w 4350327"/>
              <a:gd name="connsiteY2" fmla="*/ 96982 h 117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0327" h="1179946">
                <a:moveTo>
                  <a:pt x="0" y="0"/>
                </a:moveTo>
                <a:cubicBezTo>
                  <a:pt x="801254" y="573809"/>
                  <a:pt x="1602509" y="1147618"/>
                  <a:pt x="2327563" y="1163782"/>
                </a:cubicBezTo>
                <a:cubicBezTo>
                  <a:pt x="3052617" y="1179946"/>
                  <a:pt x="3701472" y="638464"/>
                  <a:pt x="4350327" y="96982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1907704" y="5189130"/>
            <a:ext cx="1180947" cy="400110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website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3563888" y="4797152"/>
            <a:ext cx="1662546" cy="363519"/>
          </a:xfrm>
          <a:custGeom>
            <a:avLst/>
            <a:gdLst>
              <a:gd name="connsiteX0" fmla="*/ 0 w 1662546"/>
              <a:gd name="connsiteY0" fmla="*/ 0 h 457200"/>
              <a:gd name="connsiteX1" fmla="*/ 900546 w 1662546"/>
              <a:gd name="connsiteY1" fmla="*/ 457200 h 457200"/>
              <a:gd name="connsiteX2" fmla="*/ 1662546 w 166254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6" h="457200">
                <a:moveTo>
                  <a:pt x="0" y="0"/>
                </a:moveTo>
                <a:cubicBezTo>
                  <a:pt x="311727" y="228600"/>
                  <a:pt x="623455" y="457200"/>
                  <a:pt x="900546" y="457200"/>
                </a:cubicBezTo>
                <a:cubicBezTo>
                  <a:pt x="1177637" y="457200"/>
                  <a:pt x="1420091" y="228600"/>
                  <a:pt x="1662546" y="0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rme libre 32"/>
          <p:cNvSpPr/>
          <p:nvPr/>
        </p:nvSpPr>
        <p:spPr>
          <a:xfrm>
            <a:off x="5868144" y="4869160"/>
            <a:ext cx="1662546" cy="363519"/>
          </a:xfrm>
          <a:custGeom>
            <a:avLst/>
            <a:gdLst>
              <a:gd name="connsiteX0" fmla="*/ 0 w 1662546"/>
              <a:gd name="connsiteY0" fmla="*/ 0 h 457200"/>
              <a:gd name="connsiteX1" fmla="*/ 900546 w 1662546"/>
              <a:gd name="connsiteY1" fmla="*/ 457200 h 457200"/>
              <a:gd name="connsiteX2" fmla="*/ 1662546 w 166254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6" h="457200">
                <a:moveTo>
                  <a:pt x="0" y="0"/>
                </a:moveTo>
                <a:cubicBezTo>
                  <a:pt x="311727" y="228600"/>
                  <a:pt x="623455" y="457200"/>
                  <a:pt x="900546" y="457200"/>
                </a:cubicBezTo>
                <a:cubicBezTo>
                  <a:pt x="1177637" y="457200"/>
                  <a:pt x="1420091" y="228600"/>
                  <a:pt x="1662546" y="0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/>
          <p:cNvSpPr txBox="1"/>
          <p:nvPr/>
        </p:nvSpPr>
        <p:spPr>
          <a:xfrm>
            <a:off x="5690909" y="5293077"/>
            <a:ext cx="2769523" cy="64120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electro-mechanical</a:t>
            </a:r>
          </a:p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devices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438311" y="6053226"/>
            <a:ext cx="3486064" cy="400110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smart card, touch screen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214716" y="5193050"/>
            <a:ext cx="2391213" cy="64120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internet, mobile</a:t>
            </a:r>
          </a:p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communications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</a:t>
            </a:r>
            <a:r>
              <a:rPr lang="en-US" u="sng" dirty="0" smtClean="0"/>
              <a:t>problem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interaction right?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971600" y="1838886"/>
            <a:ext cx="7272808" cy="4470434"/>
            <a:chOff x="971600" y="1838886"/>
            <a:chExt cx="7272808" cy="447043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420888"/>
              <a:ext cx="7272808" cy="3888432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e 13"/>
            <p:cNvGrpSpPr/>
            <p:nvPr/>
          </p:nvGrpSpPr>
          <p:grpSpPr>
            <a:xfrm>
              <a:off x="1223628" y="2544965"/>
              <a:ext cx="6696744" cy="1264270"/>
              <a:chOff x="755576" y="1628800"/>
              <a:chExt cx="6696744" cy="1264270"/>
            </a:xfrm>
          </p:grpSpPr>
          <p:pic>
            <p:nvPicPr>
              <p:cNvPr id="36" name="Image 35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37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39" name="Image 9" descr="borne-velib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1" name="Arrondir un rectangle avec un coin du même côté 10"/>
            <p:cNvSpPr/>
            <p:nvPr/>
          </p:nvSpPr>
          <p:spPr>
            <a:xfrm>
              <a:off x="971600" y="1838886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12" name="Groupe 48"/>
            <p:cNvGrpSpPr/>
            <p:nvPr/>
          </p:nvGrpSpPr>
          <p:grpSpPr>
            <a:xfrm>
              <a:off x="1820198" y="4643149"/>
              <a:ext cx="3744416" cy="442035"/>
              <a:chOff x="1619672" y="6080077"/>
              <a:chExt cx="3744416" cy="442035"/>
            </a:xfrm>
          </p:grpSpPr>
          <p:cxnSp>
            <p:nvCxnSpPr>
              <p:cNvPr id="34" name="Connecteur droit avec flèche 33"/>
              <p:cNvCxnSpPr/>
              <p:nvPr/>
            </p:nvCxnSpPr>
            <p:spPr>
              <a:xfrm>
                <a:off x="1619672" y="6301094"/>
                <a:ext cx="3744416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1779186" y="6080077"/>
                <a:ext cx="2058174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 bicycle</a:t>
                </a:r>
                <a:endParaRPr lang="en-US" sz="2400" b="1" dirty="0"/>
              </a:p>
            </p:txBody>
          </p:sp>
        </p:grpSp>
        <p:grpSp>
          <p:nvGrpSpPr>
            <p:cNvPr id="13" name="Groupe 49"/>
            <p:cNvGrpSpPr/>
            <p:nvPr/>
          </p:nvGrpSpPr>
          <p:grpSpPr>
            <a:xfrm>
              <a:off x="5611644" y="4993744"/>
              <a:ext cx="1872000" cy="442035"/>
              <a:chOff x="5411118" y="6094163"/>
              <a:chExt cx="1872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5411118" y="631518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5595610" y="6094163"/>
                <a:ext cx="121621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 4</a:t>
                </a:r>
                <a:endParaRPr lang="en-US" sz="2400" b="1" dirty="0"/>
              </a:p>
            </p:txBody>
          </p:sp>
        </p:grpSp>
        <p:grpSp>
          <p:nvGrpSpPr>
            <p:cNvPr id="14" name="Groupe 50"/>
            <p:cNvGrpSpPr/>
            <p:nvPr/>
          </p:nvGrpSpPr>
          <p:grpSpPr>
            <a:xfrm>
              <a:off x="1788666" y="5353784"/>
              <a:ext cx="5688000" cy="442035"/>
              <a:chOff x="1588140" y="6333692"/>
              <a:chExt cx="5688000" cy="442035"/>
            </a:xfrm>
          </p:grpSpPr>
          <p:cxnSp>
            <p:nvCxnSpPr>
              <p:cNvPr id="30" name="Connecteur droit avec flèche 29"/>
              <p:cNvCxnSpPr/>
              <p:nvPr/>
            </p:nvCxnSpPr>
            <p:spPr>
              <a:xfrm>
                <a:off x="1588140" y="6554709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ZoneTexte 30"/>
              <p:cNvSpPr txBox="1"/>
              <p:nvPr/>
            </p:nvSpPr>
            <p:spPr>
              <a:xfrm>
                <a:off x="1779186" y="6333692"/>
                <a:ext cx="1212430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pickup 4</a:t>
                </a:r>
                <a:endParaRPr lang="en-US" sz="2400" b="1" dirty="0"/>
              </a:p>
            </p:txBody>
          </p:sp>
        </p:grpSp>
        <p:sp>
          <p:nvSpPr>
            <p:cNvPr id="22" name="Rectangle à coins arrondis 21"/>
            <p:cNvSpPr/>
            <p:nvPr/>
          </p:nvSpPr>
          <p:spPr>
            <a:xfrm>
              <a:off x="1475656" y="4005064"/>
              <a:ext cx="6336704" cy="504056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Berlin Sans FB" pitchFamily="34" charset="0"/>
                </a:rPr>
                <a:t>Subscribing and identification […]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 necessarily…</a:t>
            </a:r>
            <a:endParaRPr lang="en-US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038600" cy="4997152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The hardest part of software development </a:t>
            </a:r>
            <a:br>
              <a:rPr lang="en-US" sz="3000" dirty="0" smtClean="0"/>
            </a:br>
            <a:r>
              <a:rPr lang="en-US" sz="3000" dirty="0" smtClean="0"/>
              <a:t>is determining what the </a:t>
            </a:r>
            <a:r>
              <a:rPr lang="en-US" sz="3000" dirty="0"/>
              <a:t>system should </a:t>
            </a:r>
            <a:r>
              <a:rPr lang="en-US" sz="3000" dirty="0" smtClean="0"/>
              <a:t>(not)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/>
              <a:t>do</a:t>
            </a:r>
            <a:endParaRPr lang="en-US" sz="300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4608836" y="1600200"/>
            <a:ext cx="3682196" cy="5006444"/>
            <a:chOff x="4608836" y="1600200"/>
            <a:chExt cx="3682196" cy="5006444"/>
          </a:xfrm>
        </p:grpSpPr>
        <p:pic>
          <p:nvPicPr>
            <p:cNvPr id="5" name="Espace réservé du contenu 5" descr="velib.jpg"/>
            <p:cNvPicPr>
              <a:picLocks noChangeAspect="1"/>
            </p:cNvPicPr>
            <p:nvPr/>
          </p:nvPicPr>
          <p:blipFill>
            <a:blip r:embed="rId3" cstate="print"/>
            <a:srcRect l="50492"/>
            <a:stretch>
              <a:fillRect/>
            </a:stretch>
          </p:blipFill>
          <p:spPr>
            <a:xfrm>
              <a:off x="4608836" y="1600200"/>
              <a:ext cx="3682196" cy="499745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6785139" y="6237312"/>
              <a:ext cx="144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© Florence S.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Ellipse 10"/>
          <p:cNvSpPr/>
          <p:nvPr/>
        </p:nvSpPr>
        <p:spPr>
          <a:xfrm>
            <a:off x="5508104" y="4365104"/>
            <a:ext cx="2232248" cy="864096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</a:t>
            </a:r>
            <a:r>
              <a:rPr lang="en-US" dirty="0" smtClean="0">
                <a:solidFill>
                  <a:srgbClr val="C00000"/>
                </a:solidFill>
              </a:rPr>
              <a:t>Models of 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656184"/>
          </a:xfrm>
        </p:spPr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An abstract representation of the target system and its intent</a:t>
            </a:r>
          </a:p>
        </p:txBody>
      </p:sp>
      <p:cxnSp>
        <p:nvCxnSpPr>
          <p:cNvPr id="14" name="Connecteur en arc 13"/>
          <p:cNvCxnSpPr/>
          <p:nvPr/>
        </p:nvCxnSpPr>
        <p:spPr>
          <a:xfrm rot="16200000" flipH="1">
            <a:off x="3070297" y="4259096"/>
            <a:ext cx="12700" cy="1785122"/>
          </a:xfrm>
          <a:prstGeom prst="curvedConnector3">
            <a:avLst>
              <a:gd name="adj1" fmla="val 3840001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en arc 25"/>
          <p:cNvCxnSpPr>
            <a:stCxn id="50" idx="5"/>
            <a:endCxn id="51" idx="5"/>
          </p:cNvCxnSpPr>
          <p:nvPr/>
        </p:nvCxnSpPr>
        <p:spPr>
          <a:xfrm rot="16200000" flipH="1">
            <a:off x="6789476" y="4326797"/>
            <a:ext cx="12700" cy="1675176"/>
          </a:xfrm>
          <a:prstGeom prst="curvedConnector3">
            <a:avLst>
              <a:gd name="adj1" fmla="val 4691513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2339752" y="5363924"/>
            <a:ext cx="1319592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subscribe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349261" y="5445224"/>
            <a:ext cx="103105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unlock</a:t>
            </a:r>
            <a:endParaRPr lang="en-US" sz="2400" dirty="0">
              <a:latin typeface="Berlin Sans FB" pitchFamily="34" charset="0"/>
            </a:endParaRPr>
          </a:p>
        </p:txBody>
      </p:sp>
      <p:cxnSp>
        <p:nvCxnSpPr>
          <p:cNvPr id="33" name="Connecteur en arc 32"/>
          <p:cNvCxnSpPr/>
          <p:nvPr/>
        </p:nvCxnSpPr>
        <p:spPr>
          <a:xfrm rot="16200000" flipH="1">
            <a:off x="3834885" y="3134469"/>
            <a:ext cx="12700" cy="4034378"/>
          </a:xfrm>
          <a:prstGeom prst="curvedConnector3">
            <a:avLst>
              <a:gd name="adj1" fmla="val 7785711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347864" y="5877272"/>
            <a:ext cx="114165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identify</a:t>
            </a:r>
            <a:endParaRPr lang="en-US" sz="2400" dirty="0">
              <a:latin typeface="Berlin Sans FB" pitchFamily="34" charset="0"/>
            </a:endParaRPr>
          </a:p>
        </p:txBody>
      </p:sp>
      <p:cxnSp>
        <p:nvCxnSpPr>
          <p:cNvPr id="39" name="Connecteur en arc 38"/>
          <p:cNvCxnSpPr/>
          <p:nvPr/>
        </p:nvCxnSpPr>
        <p:spPr>
          <a:xfrm rot="16200000" flipH="1">
            <a:off x="4907466" y="4306864"/>
            <a:ext cx="12700" cy="1689588"/>
          </a:xfrm>
          <a:prstGeom prst="curvedConnector3">
            <a:avLst>
              <a:gd name="adj1" fmla="val 3461513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1799696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/>
          <p:cNvSpPr/>
          <p:nvPr/>
        </p:nvSpPr>
        <p:spPr>
          <a:xfrm>
            <a:off x="2159736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/>
          <p:cNvSpPr/>
          <p:nvPr/>
        </p:nvSpPr>
        <p:spPr>
          <a:xfrm>
            <a:off x="4031944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5834074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/>
          <p:cNvSpPr/>
          <p:nvPr/>
        </p:nvSpPr>
        <p:spPr>
          <a:xfrm>
            <a:off x="3944858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/>
          <p:cNvSpPr/>
          <p:nvPr/>
        </p:nvSpPr>
        <p:spPr>
          <a:xfrm>
            <a:off x="5746988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/>
          <p:cNvSpPr/>
          <p:nvPr/>
        </p:nvSpPr>
        <p:spPr>
          <a:xfrm>
            <a:off x="5921160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e 50"/>
          <p:cNvSpPr/>
          <p:nvPr/>
        </p:nvSpPr>
        <p:spPr>
          <a:xfrm>
            <a:off x="7596336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ZoneTexte 66"/>
          <p:cNvSpPr txBox="1"/>
          <p:nvPr/>
        </p:nvSpPr>
        <p:spPr>
          <a:xfrm>
            <a:off x="4788024" y="5229200"/>
            <a:ext cx="342576" cy="461665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…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1547664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7848368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eur en arc 69"/>
          <p:cNvCxnSpPr>
            <a:stCxn id="68" idx="4"/>
            <a:endCxn id="69" idx="5"/>
          </p:cNvCxnSpPr>
          <p:nvPr/>
        </p:nvCxnSpPr>
        <p:spPr>
          <a:xfrm rot="5400000" flipH="1" flipV="1">
            <a:off x="4719744" y="2010305"/>
            <a:ext cx="5272" cy="6313432"/>
          </a:xfrm>
          <a:prstGeom prst="curvedConnector3">
            <a:avLst>
              <a:gd name="adj1" fmla="val -25474686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5868144" y="6093296"/>
            <a:ext cx="1020646" cy="461665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pickup</a:t>
            </a:r>
            <a:endParaRPr lang="en-US" sz="2400" dirty="0">
              <a:latin typeface="Berlin Sans FB" pitchFamily="34" charset="0"/>
            </a:endParaRPr>
          </a:p>
        </p:txBody>
      </p:sp>
      <p:grpSp>
        <p:nvGrpSpPr>
          <p:cNvPr id="34" name="Groupe 33"/>
          <p:cNvGrpSpPr/>
          <p:nvPr/>
        </p:nvGrpSpPr>
        <p:grpSpPr>
          <a:xfrm>
            <a:off x="1151918" y="3212977"/>
            <a:ext cx="7308514" cy="1944215"/>
            <a:chOff x="682554" y="2636913"/>
            <a:chExt cx="7849886" cy="2088231"/>
          </a:xfrm>
        </p:grpSpPr>
        <p:pic>
          <p:nvPicPr>
            <p:cNvPr id="35" name="Image 34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6" name="Image 35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7" name="Image 36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40" name="Image 39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</a:t>
            </a:r>
            <a:r>
              <a:rPr lang="en-US" dirty="0" smtClean="0">
                <a:solidFill>
                  <a:srgbClr val="C00000"/>
                </a:solidFill>
              </a:rPr>
              <a:t>Multi-view Models of 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971600" y="1637420"/>
            <a:ext cx="7797552" cy="567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Berlin Sans FB" pitchFamily="34" charset="0"/>
              </a:rPr>
              <a:t>Different models cover complementary but overlapping system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aspects</a:t>
            </a:r>
          </a:p>
        </p:txBody>
      </p:sp>
      <p:pic>
        <p:nvPicPr>
          <p:cNvPr id="17" name="Image 16" descr="contex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92896"/>
            <a:ext cx="2364572" cy="1130710"/>
          </a:xfrm>
          <a:prstGeom prst="rect">
            <a:avLst/>
          </a:prstGeom>
        </p:spPr>
      </p:pic>
      <p:pic>
        <p:nvPicPr>
          <p:cNvPr id="22" name="Image 21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852936"/>
            <a:ext cx="2956586" cy="1040464"/>
          </a:xfrm>
          <a:prstGeom prst="rect">
            <a:avLst/>
          </a:prstGeom>
        </p:spPr>
      </p:pic>
      <p:pic>
        <p:nvPicPr>
          <p:cNvPr id="23" name="Image 22" descr="go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1" y="3573016"/>
            <a:ext cx="1666380" cy="1440160"/>
          </a:xfrm>
          <a:prstGeom prst="rect">
            <a:avLst/>
          </a:prstGeom>
        </p:spPr>
      </p:pic>
      <p:pic>
        <p:nvPicPr>
          <p:cNvPr id="24" name="Image 23" descr="hms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51198" y="4077071"/>
            <a:ext cx="1721002" cy="1783737"/>
          </a:xfrm>
          <a:prstGeom prst="rect">
            <a:avLst/>
          </a:prstGeom>
        </p:spPr>
      </p:pic>
      <p:pic>
        <p:nvPicPr>
          <p:cNvPr id="25" name="Image 24" descr="pickup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2832" y="3789040"/>
            <a:ext cx="2209008" cy="1526922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 flipH="1">
            <a:off x="46754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Structural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what? who?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 flipH="1">
            <a:off x="334786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Behavioral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how?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 flipH="1">
            <a:off x="622818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Intentional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why?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13" name="Image 12" descr="pickup-scenari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3688" y="4221088"/>
            <a:ext cx="2209008" cy="1398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rme libre 35"/>
          <p:cNvSpPr/>
          <p:nvPr/>
        </p:nvSpPr>
        <p:spPr>
          <a:xfrm>
            <a:off x="935182" y="1962905"/>
            <a:ext cx="7782329" cy="4437895"/>
          </a:xfrm>
          <a:custGeom>
            <a:avLst/>
            <a:gdLst>
              <a:gd name="connsiteX0" fmla="*/ 0 w 7737763"/>
              <a:gd name="connsiteY0" fmla="*/ 0 h 4197927"/>
              <a:gd name="connsiteX1" fmla="*/ 935182 w 7737763"/>
              <a:gd name="connsiteY1" fmla="*/ 249382 h 4197927"/>
              <a:gd name="connsiteX2" fmla="*/ 1870363 w 7737763"/>
              <a:gd name="connsiteY2" fmla="*/ 1475509 h 4197927"/>
              <a:gd name="connsiteX3" fmla="*/ 249382 w 7737763"/>
              <a:gd name="connsiteY3" fmla="*/ 2389909 h 4197927"/>
              <a:gd name="connsiteX4" fmla="*/ 955963 w 7737763"/>
              <a:gd name="connsiteY4" fmla="*/ 3948545 h 4197927"/>
              <a:gd name="connsiteX5" fmla="*/ 2098963 w 7737763"/>
              <a:gd name="connsiteY5" fmla="*/ 3886200 h 4197927"/>
              <a:gd name="connsiteX6" fmla="*/ 2660073 w 7737763"/>
              <a:gd name="connsiteY6" fmla="*/ 2701636 h 4197927"/>
              <a:gd name="connsiteX7" fmla="*/ 4592782 w 7737763"/>
              <a:gd name="connsiteY7" fmla="*/ 2701636 h 4197927"/>
              <a:gd name="connsiteX8" fmla="*/ 6754091 w 7737763"/>
              <a:gd name="connsiteY8" fmla="*/ 3532909 h 4197927"/>
              <a:gd name="connsiteX9" fmla="*/ 7730836 w 7737763"/>
              <a:gd name="connsiteY9" fmla="*/ 2867891 h 4197927"/>
              <a:gd name="connsiteX10" fmla="*/ 6795654 w 7737763"/>
              <a:gd name="connsiteY10" fmla="*/ 2057400 h 4197927"/>
              <a:gd name="connsiteX11" fmla="*/ 5611091 w 7737763"/>
              <a:gd name="connsiteY11" fmla="*/ 1953491 h 4197927"/>
              <a:gd name="connsiteX12" fmla="*/ 4094018 w 7737763"/>
              <a:gd name="connsiteY12" fmla="*/ 1143000 h 4197927"/>
              <a:gd name="connsiteX13" fmla="*/ 3886200 w 7737763"/>
              <a:gd name="connsiteY13" fmla="*/ 374072 h 4197927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92782 w 7737763"/>
              <a:gd name="connsiteY7" fmla="*/ 2714894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72922 w 7737763"/>
              <a:gd name="connsiteY7" fmla="*/ 2890876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5611091 w 7782329"/>
              <a:gd name="connsiteY11" fmla="*/ 1966749 h 4211185"/>
              <a:gd name="connsiteX12" fmla="*/ 4094018 w 7782329"/>
              <a:gd name="connsiteY12" fmla="*/ 1156258 h 4211185"/>
              <a:gd name="connsiteX13" fmla="*/ 3886200 w 7782329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094018 w 7782329"/>
              <a:gd name="connsiteY11" fmla="*/ 1156258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7237218 w 7782329"/>
              <a:gd name="connsiteY12" fmla="*/ 49286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5004970 w 7782329"/>
              <a:gd name="connsiteY12" fmla="*/ 698405 h 4211185"/>
              <a:gd name="connsiteX13" fmla="*/ 7237218 w 7782329"/>
              <a:gd name="connsiteY13" fmla="*/ 492860 h 4211185"/>
              <a:gd name="connsiteX0" fmla="*/ 0 w 7782329"/>
              <a:gd name="connsiteY0" fmla="*/ 24677 h 4222604"/>
              <a:gd name="connsiteX1" fmla="*/ 935182 w 7782329"/>
              <a:gd name="connsiteY1" fmla="*/ 274059 h 4222604"/>
              <a:gd name="connsiteX2" fmla="*/ 1116538 w 7782329"/>
              <a:gd name="connsiteY2" fmla="*/ 1669030 h 4222604"/>
              <a:gd name="connsiteX3" fmla="*/ 249382 w 7782329"/>
              <a:gd name="connsiteY3" fmla="*/ 2414586 h 4222604"/>
              <a:gd name="connsiteX4" fmla="*/ 955963 w 7782329"/>
              <a:gd name="connsiteY4" fmla="*/ 3973222 h 4222604"/>
              <a:gd name="connsiteX5" fmla="*/ 2098963 w 7782329"/>
              <a:gd name="connsiteY5" fmla="*/ 3910877 h 4222604"/>
              <a:gd name="connsiteX6" fmla="*/ 2660073 w 7782329"/>
              <a:gd name="connsiteY6" fmla="*/ 2726313 h 4222604"/>
              <a:gd name="connsiteX7" fmla="*/ 4572922 w 7782329"/>
              <a:gd name="connsiteY7" fmla="*/ 2902295 h 4222604"/>
              <a:gd name="connsiteX8" fmla="*/ 6754091 w 7782329"/>
              <a:gd name="connsiteY8" fmla="*/ 3557586 h 4222604"/>
              <a:gd name="connsiteX9" fmla="*/ 7730836 w 7782329"/>
              <a:gd name="connsiteY9" fmla="*/ 2892568 h 4222604"/>
              <a:gd name="connsiteX10" fmla="*/ 6445130 w 7782329"/>
              <a:gd name="connsiteY10" fmla="*/ 2217148 h 4222604"/>
              <a:gd name="connsiteX11" fmla="*/ 4644930 w 7782329"/>
              <a:gd name="connsiteY11" fmla="*/ 1806060 h 4222604"/>
              <a:gd name="connsiteX12" fmla="*/ 5004970 w 7782329"/>
              <a:gd name="connsiteY12" fmla="*/ 709824 h 4222604"/>
              <a:gd name="connsiteX13" fmla="*/ 7237218 w 7782329"/>
              <a:gd name="connsiteY13" fmla="*/ 504279 h 4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82329" h="4222604">
                <a:moveTo>
                  <a:pt x="0" y="24677"/>
                </a:moveTo>
                <a:cubicBezTo>
                  <a:pt x="311727" y="26409"/>
                  <a:pt x="749092" y="0"/>
                  <a:pt x="935182" y="274059"/>
                </a:cubicBezTo>
                <a:cubicBezTo>
                  <a:pt x="1121272" y="548118"/>
                  <a:pt x="1230838" y="1312276"/>
                  <a:pt x="1116538" y="1669030"/>
                </a:cubicBezTo>
                <a:cubicBezTo>
                  <a:pt x="1002238" y="2025784"/>
                  <a:pt x="276144" y="2030554"/>
                  <a:pt x="249382" y="2414586"/>
                </a:cubicBezTo>
                <a:cubicBezTo>
                  <a:pt x="222620" y="2798618"/>
                  <a:pt x="647700" y="3723840"/>
                  <a:pt x="955963" y="3973222"/>
                </a:cubicBezTo>
                <a:cubicBezTo>
                  <a:pt x="1264226" y="4222604"/>
                  <a:pt x="1814945" y="4118695"/>
                  <a:pt x="2098963" y="3910877"/>
                </a:cubicBezTo>
                <a:cubicBezTo>
                  <a:pt x="2382981" y="3703059"/>
                  <a:pt x="2247747" y="2894410"/>
                  <a:pt x="2660073" y="2726313"/>
                </a:cubicBezTo>
                <a:cubicBezTo>
                  <a:pt x="3072399" y="2558216"/>
                  <a:pt x="3890586" y="2763750"/>
                  <a:pt x="4572922" y="2902295"/>
                </a:cubicBezTo>
                <a:cubicBezTo>
                  <a:pt x="5255258" y="3040840"/>
                  <a:pt x="6227772" y="3559207"/>
                  <a:pt x="6754091" y="3557586"/>
                </a:cubicBezTo>
                <a:cubicBezTo>
                  <a:pt x="7280410" y="3555965"/>
                  <a:pt x="7782329" y="3115974"/>
                  <a:pt x="7730836" y="2892568"/>
                </a:cubicBezTo>
                <a:cubicBezTo>
                  <a:pt x="7679343" y="2669162"/>
                  <a:pt x="6959448" y="2398233"/>
                  <a:pt x="6445130" y="2217148"/>
                </a:cubicBezTo>
                <a:cubicBezTo>
                  <a:pt x="5930812" y="2036063"/>
                  <a:pt x="4884957" y="2057281"/>
                  <a:pt x="4644930" y="1806060"/>
                </a:cubicBezTo>
                <a:cubicBezTo>
                  <a:pt x="4404903" y="1554839"/>
                  <a:pt x="4572922" y="926787"/>
                  <a:pt x="5004970" y="709824"/>
                </a:cubicBezTo>
                <a:cubicBezTo>
                  <a:pt x="5437018" y="492861"/>
                  <a:pt x="7025079" y="606589"/>
                  <a:pt x="7237218" y="504279"/>
                </a:cubicBezTo>
              </a:path>
            </a:pathLst>
          </a:custGeom>
          <a:ln w="184150" cmpd="dbl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4139952" y="1405225"/>
            <a:ext cx="4799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Berlin Sans FB" pitchFamily="34" charset="0"/>
              </a:rPr>
              <a:t>A guided tour</a:t>
            </a:r>
            <a:endParaRPr lang="en-US" sz="6000" dirty="0">
              <a:latin typeface="Berlin Sans FB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51520" y="325105"/>
            <a:ext cx="6200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Berlin Sans FB" pitchFamily="34" charset="0"/>
              </a:rPr>
              <a:t>Multi-view </a:t>
            </a:r>
            <a:r>
              <a:rPr lang="en-US" sz="6000" dirty="0" smtClean="0">
                <a:latin typeface="Berlin Sans FB" pitchFamily="34" charset="0"/>
              </a:rPr>
              <a:t>models</a:t>
            </a:r>
            <a:endParaRPr lang="en-US" sz="6000" dirty="0">
              <a:latin typeface="Berlin Sans FB" pitchFamily="34" charset="0"/>
            </a:endParaRPr>
          </a:p>
        </p:txBody>
      </p:sp>
      <p:pic>
        <p:nvPicPr>
          <p:cNvPr id="30" name="Image 29" descr="contex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92896"/>
            <a:ext cx="2364572" cy="1130710"/>
          </a:xfrm>
          <a:prstGeom prst="rect">
            <a:avLst/>
          </a:prstGeom>
          <a:noFill/>
        </p:spPr>
      </p:pic>
      <p:pic>
        <p:nvPicPr>
          <p:cNvPr id="31" name="Image 30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852936"/>
            <a:ext cx="2956586" cy="1040464"/>
          </a:xfrm>
          <a:prstGeom prst="rect">
            <a:avLst/>
          </a:prstGeom>
          <a:noFill/>
        </p:spPr>
      </p:pic>
      <p:pic>
        <p:nvPicPr>
          <p:cNvPr id="32" name="Image 31" descr="go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1" y="3573016"/>
            <a:ext cx="1666380" cy="1440160"/>
          </a:xfrm>
          <a:prstGeom prst="rect">
            <a:avLst/>
          </a:prstGeom>
          <a:noFill/>
        </p:spPr>
      </p:pic>
      <p:pic>
        <p:nvPicPr>
          <p:cNvPr id="34" name="Image 33" descr="pickup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832" y="3789040"/>
            <a:ext cx="2209008" cy="1526922"/>
          </a:xfrm>
          <a:prstGeom prst="rect">
            <a:avLst/>
          </a:prstGeom>
          <a:noFill/>
        </p:spPr>
      </p:pic>
      <p:pic>
        <p:nvPicPr>
          <p:cNvPr id="35" name="Image 34" descr="pickup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4221088"/>
            <a:ext cx="2209008" cy="1398916"/>
          </a:xfrm>
          <a:prstGeom prst="rect">
            <a:avLst/>
          </a:prstGeom>
          <a:noFill/>
        </p:spPr>
      </p:pic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51198" y="4077071"/>
            <a:ext cx="1721002" cy="1783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rgbClr val="C00000"/>
                </a:solidFill>
              </a:rPr>
              <a:t>Scenarios</a:t>
            </a:r>
            <a:r>
              <a:rPr lang="en-US" dirty="0" smtClean="0"/>
              <a:t> capture examples of agent interactions</a:t>
            </a:r>
            <a:endParaRPr lang="en-US" dirty="0"/>
          </a:p>
        </p:txBody>
      </p:sp>
      <p:sp>
        <p:nvSpPr>
          <p:cNvPr id="64" name="Arrondir un rectangle avec un coin diagonal 63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1814932" y="3779053"/>
            <a:ext cx="1872000" cy="442035"/>
            <a:chOff x="1634912" y="2987660"/>
            <a:chExt cx="1872000" cy="442035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1634912" y="3208677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1764079" y="2987660"/>
              <a:ext cx="135419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subscribe</a:t>
              </a:r>
              <a:endParaRPr lang="en-US" sz="2400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3728668" y="4643149"/>
            <a:ext cx="2355500" cy="442035"/>
            <a:chOff x="3548648" y="3789040"/>
            <a:chExt cx="2355500" cy="442035"/>
          </a:xfrm>
        </p:grpSpPr>
        <p:cxnSp>
          <p:nvCxnSpPr>
            <p:cNvPr id="37" name="Connecteur droit avec flèche 36"/>
            <p:cNvCxnSpPr/>
            <p:nvPr/>
          </p:nvCxnSpPr>
          <p:spPr>
            <a:xfrm flipH="1">
              <a:off x="3548648" y="4010057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4133425" y="3789040"/>
              <a:ext cx="177072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authenticate</a:t>
              </a:r>
              <a:endParaRPr lang="en-US" sz="2400" b="1" dirty="0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1795708" y="5661248"/>
            <a:ext cx="3780000" cy="442035"/>
            <a:chOff x="1615688" y="4581823"/>
            <a:chExt cx="3780000" cy="442035"/>
          </a:xfrm>
        </p:grpSpPr>
        <p:cxnSp>
          <p:nvCxnSpPr>
            <p:cNvPr id="39" name="Connecteur droit avec flèche 38"/>
            <p:cNvCxnSpPr/>
            <p:nvPr/>
          </p:nvCxnSpPr>
          <p:spPr>
            <a:xfrm flipH="1">
              <a:off x="1615688" y="4802840"/>
              <a:ext cx="3780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2951820" y="4581823"/>
              <a:ext cx="2274515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welcome aboard</a:t>
              </a:r>
              <a:endParaRPr lang="en-US" sz="2400" b="1" dirty="0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2915816" y="5115664"/>
            <a:ext cx="2685060" cy="442035"/>
            <a:chOff x="2735796" y="4180255"/>
            <a:chExt cx="2685060" cy="442035"/>
          </a:xfrm>
        </p:grpSpPr>
        <p:cxnSp>
          <p:nvCxnSpPr>
            <p:cNvPr id="42" name="Connecteur droit avec flèche 41"/>
            <p:cNvCxnSpPr/>
            <p:nvPr/>
          </p:nvCxnSpPr>
          <p:spPr>
            <a:xfrm>
              <a:off x="3548856" y="4406525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2735796" y="4180255"/>
              <a:ext cx="2012328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access granted</a:t>
              </a:r>
              <a:endParaRPr lang="en-US" sz="2400" b="1" dirty="0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1799692" y="4211101"/>
            <a:ext cx="3744416" cy="442035"/>
            <a:chOff x="1619672" y="3419708"/>
            <a:chExt cx="3744416" cy="442035"/>
          </a:xfrm>
        </p:grpSpPr>
        <p:cxnSp>
          <p:nvCxnSpPr>
            <p:cNvPr id="33" name="Connecteur droit avec flèche 32"/>
            <p:cNvCxnSpPr/>
            <p:nvPr/>
          </p:nvCxnSpPr>
          <p:spPr>
            <a:xfrm>
              <a:off x="1619672" y="3640725"/>
              <a:ext cx="3744416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1764079" y="3419708"/>
              <a:ext cx="1131445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identify</a:t>
              </a:r>
              <a:endParaRPr lang="en-US" sz="2400" b="1" dirty="0"/>
            </a:p>
          </p:txBody>
        </p:sp>
      </p:grpSp>
      <p:sp>
        <p:nvSpPr>
          <p:cNvPr id="63" name="Arrondir un rectangle avec un coin du même côté 62"/>
          <p:cNvSpPr/>
          <p:nvPr/>
        </p:nvSpPr>
        <p:spPr>
          <a:xfrm>
            <a:off x="971600" y="1628800"/>
            <a:ext cx="4968552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 smtClean="0"/>
          </a:p>
        </p:txBody>
      </p:sp>
      <p:grpSp>
        <p:nvGrpSpPr>
          <p:cNvPr id="35" name="Groupe 34"/>
          <p:cNvGrpSpPr/>
          <p:nvPr/>
        </p:nvGrpSpPr>
        <p:grpSpPr>
          <a:xfrm>
            <a:off x="1331640" y="2420889"/>
            <a:ext cx="6627659" cy="1224135"/>
            <a:chOff x="682554" y="2636913"/>
            <a:chExt cx="10490954" cy="2088231"/>
          </a:xfrm>
        </p:grpSpPr>
        <p:pic>
          <p:nvPicPr>
            <p:cNvPr id="36" name="Image 35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5177" y="2638511"/>
              <a:ext cx="1468331" cy="2085032"/>
            </a:xfrm>
            <a:prstGeom prst="rect">
              <a:avLst/>
            </a:prstGeom>
          </p:spPr>
        </p:pic>
        <p:pic>
          <p:nvPicPr>
            <p:cNvPr id="41" name="Image 4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49" name="Image 48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9933" y="2636913"/>
              <a:ext cx="1021346" cy="2088231"/>
            </a:xfrm>
            <a:prstGeom prst="rect">
              <a:avLst/>
            </a:prstGeom>
          </p:spPr>
        </p:pic>
        <p:pic>
          <p:nvPicPr>
            <p:cNvPr id="50" name="Image 49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3781809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A step-by-step explanation of the thesis title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Model synthesis as a promising approach for reasoning about software systems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Interactive synthesis of state machines from scenarios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Flowcharting for temporal</a:t>
            </a:r>
            <a:br>
              <a:rPr lang="en-US" dirty="0" smtClean="0"/>
            </a:br>
            <a:r>
              <a:rPr lang="en-US" dirty="0" smtClean="0"/>
              <a:t>sequencing</a:t>
            </a:r>
            <a:endParaRPr lang="en-US" dirty="0"/>
          </a:p>
        </p:txBody>
      </p:sp>
      <p:cxnSp>
        <p:nvCxnSpPr>
          <p:cNvPr id="173" name="Connecteur droit avec flèche 172"/>
          <p:cNvCxnSpPr>
            <a:stCxn id="44" idx="1"/>
            <a:endCxn id="12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38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cxnSp>
          <p:nvCxnSpPr>
            <p:cNvPr id="168" name="Connecteur droit avec flèche 167"/>
            <p:cNvCxnSpPr/>
            <p:nvPr/>
          </p:nvCxnSpPr>
          <p:spPr>
            <a:xfrm>
              <a:off x="5605090" y="479215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ZoneTexte 168"/>
            <p:cNvSpPr txBox="1"/>
            <p:nvPr/>
          </p:nvSpPr>
          <p:spPr>
            <a:xfrm>
              <a:off x="6095039" y="4571141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  <p:cxnSp>
          <p:nvCxnSpPr>
            <p:cNvPr id="166" name="Connecteur droit avec flèche 165"/>
            <p:cNvCxnSpPr/>
            <p:nvPr/>
          </p:nvCxnSpPr>
          <p:spPr>
            <a:xfrm>
              <a:off x="1820198" y="5224206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ZoneTexte 166"/>
            <p:cNvSpPr txBox="1"/>
            <p:nvPr/>
          </p:nvSpPr>
          <p:spPr>
            <a:xfrm>
              <a:off x="1979712" y="5003189"/>
              <a:ext cx="98800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pickup</a:t>
              </a:r>
              <a:endParaRPr lang="en-US" sz="2400" b="1" dirty="0"/>
            </a:p>
          </p:txBody>
        </p:sp>
        <p:cxnSp>
          <p:nvCxnSpPr>
            <p:cNvPr id="164" name="Connecteur droit avec flèche 163"/>
            <p:cNvCxnSpPr/>
            <p:nvPr/>
          </p:nvCxnSpPr>
          <p:spPr>
            <a:xfrm flipH="1">
              <a:off x="5605298" y="559423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ZoneTexte 164"/>
            <p:cNvSpPr txBox="1"/>
            <p:nvPr/>
          </p:nvSpPr>
          <p:spPr>
            <a:xfrm>
              <a:off x="6012160" y="5373216"/>
              <a:ext cx="123358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released</a:t>
              </a:r>
              <a:endParaRPr lang="en-US" sz="2400" b="1" dirty="0"/>
            </a:p>
          </p:txBody>
        </p:sp>
        <p:cxnSp>
          <p:nvCxnSpPr>
            <p:cNvPr id="160" name="Connecteur droit avec flèche 159"/>
            <p:cNvCxnSpPr/>
            <p:nvPr/>
          </p:nvCxnSpPr>
          <p:spPr>
            <a:xfrm>
              <a:off x="1820198" y="3938049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79712" y="3717032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  <p:cxnSp>
          <p:nvCxnSpPr>
            <p:cNvPr id="158" name="Connecteur droit avec flèche 157"/>
            <p:cNvCxnSpPr/>
            <p:nvPr/>
          </p:nvCxnSpPr>
          <p:spPr>
            <a:xfrm flipH="1">
              <a:off x="5605090" y="437454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6064582" y="4139093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  <p:cxnSp>
          <p:nvCxnSpPr>
            <p:cNvPr id="180" name="Connecteur droit avec flèche 179"/>
            <p:cNvCxnSpPr/>
            <p:nvPr/>
          </p:nvCxnSpPr>
          <p:spPr>
            <a:xfrm flipH="1">
              <a:off x="3721692" y="5944286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ZoneTexte 180"/>
            <p:cNvSpPr txBox="1"/>
            <p:nvPr/>
          </p:nvSpPr>
          <p:spPr>
            <a:xfrm>
              <a:off x="4052704" y="5723269"/>
              <a:ext cx="131232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ride start</a:t>
              </a:r>
              <a:endParaRPr lang="en-US" sz="2400" b="1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1331640" y="2420889"/>
            <a:ext cx="6627659" cy="1224135"/>
            <a:chOff x="682554" y="2636913"/>
            <a:chExt cx="10490954" cy="2088231"/>
          </a:xfrm>
        </p:grpSpPr>
        <p:pic>
          <p:nvPicPr>
            <p:cNvPr id="34" name="Image 33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5177" y="2638511"/>
              <a:ext cx="1468331" cy="2085032"/>
            </a:xfrm>
            <a:prstGeom prst="rect">
              <a:avLst/>
            </a:prstGeom>
          </p:spPr>
        </p:pic>
        <p:pic>
          <p:nvPicPr>
            <p:cNvPr id="35" name="Image 34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6" name="Image 35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9933" y="2636913"/>
              <a:ext cx="1021346" cy="2088231"/>
            </a:xfrm>
            <a:prstGeom prst="rect">
              <a:avLst/>
            </a:prstGeom>
          </p:spPr>
        </p:pic>
        <p:pic>
          <p:nvPicPr>
            <p:cNvPr id="37" name="Image 36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3781809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339752" y="1628816"/>
            <a:ext cx="4650866" cy="4896528"/>
            <a:chOff x="2657438" y="1628816"/>
            <a:chExt cx="4650866" cy="4896528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4211960" y="3141056"/>
              <a:ext cx="237626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7" name="Connecteur droit avec flèche 172"/>
            <p:cNvCxnSpPr>
              <a:stCxn id="6" idx="2"/>
              <a:endCxn id="10" idx="0"/>
            </p:cNvCxnSpPr>
            <p:nvPr/>
          </p:nvCxnSpPr>
          <p:spPr>
            <a:xfrm rot="16200000" flipH="1">
              <a:off x="5652076" y="3681072"/>
              <a:ext cx="576152" cy="1080120"/>
            </a:xfrm>
            <a:prstGeom prst="bentConnector3">
              <a:avLst>
                <a:gd name="adj1" fmla="val 37977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621252" y="1628816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droit avec flèche 172"/>
            <p:cNvCxnSpPr>
              <a:stCxn id="8" idx="4"/>
              <a:endCxn id="11" idx="0"/>
            </p:cNvCxnSpPr>
            <p:nvPr/>
          </p:nvCxnSpPr>
          <p:spPr>
            <a:xfrm rot="16200000" flipH="1">
              <a:off x="3517339" y="1948729"/>
              <a:ext cx="360128" cy="8302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à coins arrondis 9"/>
            <p:cNvSpPr/>
            <p:nvPr/>
          </p:nvSpPr>
          <p:spPr>
            <a:xfrm>
              <a:off x="5652120" y="4509208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2657438" y="2132944"/>
              <a:ext cx="2088232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2" name="Connecteur droit avec flèche 172"/>
            <p:cNvCxnSpPr>
              <a:stCxn id="11" idx="3"/>
              <a:endCxn id="6" idx="0"/>
            </p:cNvCxnSpPr>
            <p:nvPr/>
          </p:nvCxnSpPr>
          <p:spPr>
            <a:xfrm>
              <a:off x="4745670" y="2528944"/>
              <a:ext cx="654422" cy="612112"/>
            </a:xfrm>
            <a:prstGeom prst="bentConnector2">
              <a:avLst/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à coins arrondis 12"/>
            <p:cNvSpPr/>
            <p:nvPr/>
          </p:nvSpPr>
          <p:spPr>
            <a:xfrm>
              <a:off x="5652120" y="5733344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Return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4" name="Connecteur droit avec flèche 172"/>
            <p:cNvCxnSpPr>
              <a:stCxn id="10" idx="2"/>
              <a:endCxn id="13" idx="0"/>
            </p:cNvCxnSpPr>
            <p:nvPr/>
          </p:nvCxnSpPr>
          <p:spPr>
            <a:xfrm rot="5400000">
              <a:off x="6264144" y="5517276"/>
              <a:ext cx="432136" cy="12700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72"/>
            <p:cNvCxnSpPr>
              <a:stCxn id="13" idx="3"/>
              <a:endCxn id="6" idx="3"/>
            </p:cNvCxnSpPr>
            <p:nvPr/>
          </p:nvCxnSpPr>
          <p:spPr>
            <a:xfrm flipH="1" flipV="1">
              <a:off x="6588224" y="3537056"/>
              <a:ext cx="720080" cy="2592288"/>
            </a:xfrm>
            <a:prstGeom prst="bentConnector3">
              <a:avLst>
                <a:gd name="adj1" fmla="val -31746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/>
          </p:nvSpPr>
          <p:spPr>
            <a:xfrm>
              <a:off x="3491880" y="4509120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Cancel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7" name="Connecteur droit avec flèche 172"/>
            <p:cNvCxnSpPr>
              <a:stCxn id="6" idx="2"/>
              <a:endCxn id="16" idx="0"/>
            </p:cNvCxnSpPr>
            <p:nvPr/>
          </p:nvCxnSpPr>
          <p:spPr>
            <a:xfrm rot="5400000">
              <a:off x="4572000" y="3681028"/>
              <a:ext cx="576064" cy="1080120"/>
            </a:xfrm>
            <a:prstGeom prst="bentConnector3">
              <a:avLst>
                <a:gd name="adj1" fmla="val 37975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2"/>
            <p:cNvCxnSpPr>
              <a:stCxn id="16" idx="2"/>
              <a:endCxn id="6" idx="1"/>
            </p:cNvCxnSpPr>
            <p:nvPr/>
          </p:nvCxnSpPr>
          <p:spPr>
            <a:xfrm rot="5400000" flipH="1">
              <a:off x="3383934" y="4365082"/>
              <a:ext cx="1764064" cy="108012"/>
            </a:xfrm>
            <a:prstGeom prst="bentConnector4">
              <a:avLst>
                <a:gd name="adj1" fmla="val -12959"/>
                <a:gd name="adj2" fmla="val 97831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rgbClr val="C00000"/>
                </a:solidFill>
              </a:rPr>
              <a:t>High-level scenarios</a:t>
            </a:r>
            <a:r>
              <a:rPr lang="en-US" dirty="0" smtClean="0"/>
              <a:t> also support loops and alternatives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Counterexamples through </a:t>
            </a:r>
            <a:r>
              <a:rPr lang="en-US" dirty="0" smtClean="0">
                <a:solidFill>
                  <a:srgbClr val="C00000"/>
                </a:solidFill>
              </a:rPr>
              <a:t>Negative scenarios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7" name="Groupe 3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175" name="Ellipse 174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Connecteur droit avec flèche 172"/>
            <p:cNvCxnSpPr>
              <a:stCxn id="175" idx="4"/>
              <a:endCxn id="121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143" name="Image 142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144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146" name="Image 9" descr="borne-velib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4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168" name="Connecteur droit avec flèche 167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ZoneTexte 168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47" name="Connecteur droit 46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34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35" name="Connecteur droit avec flèche 34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ZoneTexte 35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Ask “ why? ” for effective model elicitation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000724" y="1064930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 (not) 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48" name="Ellipse 47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onnecteur droit avec flèche 172"/>
            <p:cNvCxnSpPr>
              <a:stCxn id="48" idx="4"/>
              <a:endCxn id="65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Arrondir un rectangle avec un coin diagonal 6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83" name="Image 82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84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86" name="Image 9" descr="borne-velib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71" name="Arrondir un rectangle avec un coin du même côté 70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72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81" name="Connecteur droit avec flèche 80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ZoneTexte 81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73" name="Connecteur droit 72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75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79" name="Connecteur droit avec flèche 78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76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77" name="Connecteur droit avec flèche 76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sp>
        <p:nvSpPr>
          <p:cNvPr id="32" name="Forme libre 31"/>
          <p:cNvSpPr/>
          <p:nvPr/>
        </p:nvSpPr>
        <p:spPr>
          <a:xfrm>
            <a:off x="4013200" y="1772816"/>
            <a:ext cx="2860040" cy="3454504"/>
          </a:xfrm>
          <a:custGeom>
            <a:avLst/>
            <a:gdLst>
              <a:gd name="connsiteX0" fmla="*/ 1457960 w 2860040"/>
              <a:gd name="connsiteY0" fmla="*/ 3535680 h 3535680"/>
              <a:gd name="connsiteX1" fmla="*/ 162560 w 2860040"/>
              <a:gd name="connsiteY1" fmla="*/ 2697480 h 3535680"/>
              <a:gd name="connsiteX2" fmla="*/ 2433320 w 2860040"/>
              <a:gd name="connsiteY2" fmla="*/ 1402080 h 3535680"/>
              <a:gd name="connsiteX3" fmla="*/ 2722880 w 2860040"/>
              <a:gd name="connsiteY3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040" h="3535680">
                <a:moveTo>
                  <a:pt x="1457960" y="3535680"/>
                </a:moveTo>
                <a:cubicBezTo>
                  <a:pt x="728980" y="3294380"/>
                  <a:pt x="0" y="3053080"/>
                  <a:pt x="162560" y="2697480"/>
                </a:cubicBezTo>
                <a:cubicBezTo>
                  <a:pt x="325120" y="2341880"/>
                  <a:pt x="2006600" y="1851660"/>
                  <a:pt x="2433320" y="1402080"/>
                </a:cubicBezTo>
                <a:cubicBezTo>
                  <a:pt x="2860040" y="952500"/>
                  <a:pt x="2791460" y="476250"/>
                  <a:pt x="2722880" y="0"/>
                </a:cubicBezTo>
              </a:path>
            </a:pathLst>
          </a:custGeom>
          <a:ln w="666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Goals are prescriptive statements of intent</a:t>
            </a:r>
            <a:endParaRPr lang="en-US" dirty="0"/>
          </a:p>
        </p:txBody>
      </p:sp>
      <p:grpSp>
        <p:nvGrpSpPr>
          <p:cNvPr id="3" name="Groupe 88"/>
          <p:cNvGrpSpPr/>
          <p:nvPr/>
        </p:nvGrpSpPr>
        <p:grpSpPr>
          <a:xfrm>
            <a:off x="323528" y="1724657"/>
            <a:ext cx="6840760" cy="4656671"/>
            <a:chOff x="683568" y="1580641"/>
            <a:chExt cx="6840760" cy="4656671"/>
          </a:xfrm>
        </p:grpSpPr>
        <p:pic>
          <p:nvPicPr>
            <p:cNvPr id="6" name="Image 9" descr="born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568" y="4028913"/>
              <a:ext cx="1080120" cy="2208399"/>
            </a:xfrm>
            <a:prstGeom prst="rect">
              <a:avLst/>
            </a:prstGeom>
          </p:spPr>
        </p:pic>
        <p:sp>
          <p:nvSpPr>
            <p:cNvPr id="5" name="Parallélogramme 4"/>
            <p:cNvSpPr/>
            <p:nvPr/>
          </p:nvSpPr>
          <p:spPr>
            <a:xfrm>
              <a:off x="1979712" y="3308833"/>
              <a:ext cx="3096344" cy="1272295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8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5025100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en angle 8"/>
            <p:cNvCxnSpPr>
              <a:stCxn id="6" idx="3"/>
              <a:endCxn id="7" idx="2"/>
            </p:cNvCxnSpPr>
            <p:nvPr/>
          </p:nvCxnSpPr>
          <p:spPr>
            <a:xfrm flipV="1">
              <a:off x="1763688" y="5133112"/>
              <a:ext cx="720080" cy="1"/>
            </a:xfrm>
            <a:prstGeom prst="bentConnector3">
              <a:avLst>
                <a:gd name="adj1" fmla="val 50000"/>
              </a:avLst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10"/>
            <p:cNvCxnSpPr>
              <a:stCxn id="7" idx="6"/>
              <a:endCxn id="5" idx="3"/>
            </p:cNvCxnSpPr>
            <p:nvPr/>
          </p:nvCxnSpPr>
          <p:spPr>
            <a:xfrm flipV="1">
              <a:off x="2699792" y="4581128"/>
              <a:ext cx="669055" cy="551984"/>
            </a:xfrm>
            <a:prstGeom prst="bentConnector2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Parallélogramme 20"/>
            <p:cNvSpPr/>
            <p:nvPr/>
          </p:nvSpPr>
          <p:spPr>
            <a:xfrm>
              <a:off x="5134209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4067944" y="1580641"/>
              <a:ext cx="3024336" cy="1008112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Avoid[Stolen Bicycles] </a:t>
              </a:r>
              <a:endParaRPr lang="en-US" sz="28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5420856" y="2993165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eur en angle 23"/>
            <p:cNvCxnSpPr>
              <a:stCxn id="5" idx="1"/>
              <a:endCxn id="23" idx="2"/>
            </p:cNvCxnSpPr>
            <p:nvPr/>
          </p:nvCxnSpPr>
          <p:spPr>
            <a:xfrm flipV="1">
              <a:off x="3686921" y="3101177"/>
              <a:ext cx="1733935" cy="20765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3"/>
            <p:cNvCxnSpPr>
              <a:stCxn id="21" idx="0"/>
              <a:endCxn id="23" idx="5"/>
            </p:cNvCxnSpPr>
            <p:nvPr/>
          </p:nvCxnSpPr>
          <p:spPr>
            <a:xfrm flipH="1" flipV="1">
              <a:off x="5605244" y="3177553"/>
              <a:ext cx="105029" cy="189801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en angle 10"/>
            <p:cNvCxnSpPr>
              <a:stCxn id="23" idx="0"/>
              <a:endCxn id="22" idx="4"/>
            </p:cNvCxnSpPr>
            <p:nvPr/>
          </p:nvCxnSpPr>
          <p:spPr>
            <a:xfrm flipV="1">
              <a:off x="5528868" y="2588753"/>
              <a:ext cx="51244" cy="404412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Parallélogramme 40"/>
            <p:cNvSpPr/>
            <p:nvPr/>
          </p:nvSpPr>
          <p:spPr>
            <a:xfrm>
              <a:off x="6372200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2" name="Connecteur en angle 23"/>
            <p:cNvCxnSpPr>
              <a:stCxn id="41" idx="1"/>
              <a:endCxn id="23" idx="6"/>
            </p:cNvCxnSpPr>
            <p:nvPr/>
          </p:nvCxnSpPr>
          <p:spPr>
            <a:xfrm flipH="1" flipV="1">
              <a:off x="5636880" y="3101177"/>
              <a:ext cx="1420029" cy="266177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707904" y="4941168"/>
            <a:ext cx="51845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</a:t>
            </a:r>
            <a:br>
              <a:rPr lang="en-US" sz="3200" dirty="0" smtClean="0">
                <a:latin typeface="Berlin Sans FB" pitchFamily="34" charset="0"/>
              </a:rPr>
            </a:br>
            <a:r>
              <a:rPr lang="en-US" sz="3200" dirty="0" smtClean="0">
                <a:latin typeface="Berlin Sans FB" pitchFamily="34" charset="0"/>
              </a:rPr>
              <a:t>to meet the goals they are responsible for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19" name="Forme libre 18"/>
          <p:cNvSpPr/>
          <p:nvPr/>
        </p:nvSpPr>
        <p:spPr>
          <a:xfrm>
            <a:off x="827297" y="2043367"/>
            <a:ext cx="1512455" cy="1745673"/>
          </a:xfrm>
          <a:custGeom>
            <a:avLst/>
            <a:gdLst>
              <a:gd name="connsiteX0" fmla="*/ 667327 w 1512455"/>
              <a:gd name="connsiteY0" fmla="*/ 1745673 h 1745673"/>
              <a:gd name="connsiteX1" fmla="*/ 140855 w 1512455"/>
              <a:gd name="connsiteY1" fmla="*/ 831273 h 1745673"/>
              <a:gd name="connsiteX2" fmla="*/ 1512455 w 1512455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2455" h="1745673">
                <a:moveTo>
                  <a:pt x="667327" y="1745673"/>
                </a:moveTo>
                <a:cubicBezTo>
                  <a:pt x="333663" y="1433945"/>
                  <a:pt x="0" y="1122218"/>
                  <a:pt x="140855" y="831273"/>
                </a:cubicBezTo>
                <a:cubicBezTo>
                  <a:pt x="281710" y="540328"/>
                  <a:pt x="897082" y="270164"/>
                  <a:pt x="1512455" y="0"/>
                </a:cubicBezTo>
              </a:path>
            </a:pathLst>
          </a:custGeom>
          <a:ln w="635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540799" y="2402663"/>
            <a:ext cx="135485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1256" y="116632"/>
            <a:ext cx="1123232" cy="1594989"/>
          </a:xfrm>
          <a:prstGeom prst="rect">
            <a:avLst/>
          </a:prstGeom>
        </p:spPr>
      </p:pic>
      <p:cxnSp>
        <p:nvCxnSpPr>
          <p:cNvPr id="84" name="Connecteur droit avec flèche 83"/>
          <p:cNvCxnSpPr/>
          <p:nvPr/>
        </p:nvCxnSpPr>
        <p:spPr>
          <a:xfrm>
            <a:off x="8396394" y="1644886"/>
            <a:ext cx="0" cy="288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8293293" y="1804348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8293293" y="222063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8293293" y="263691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8293293" y="306896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8293293" y="346053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8296538" y="3933056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eur en angle 82"/>
          <p:cNvCxnSpPr/>
          <p:nvPr/>
        </p:nvCxnSpPr>
        <p:spPr>
          <a:xfrm>
            <a:off x="8543044" y="18448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82"/>
          <p:cNvCxnSpPr/>
          <p:nvPr/>
        </p:nvCxnSpPr>
        <p:spPr>
          <a:xfrm>
            <a:off x="8543044" y="22948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82"/>
          <p:cNvCxnSpPr/>
          <p:nvPr/>
        </p:nvCxnSpPr>
        <p:spPr>
          <a:xfrm>
            <a:off x="8543044" y="27449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en angle 82"/>
          <p:cNvCxnSpPr/>
          <p:nvPr/>
        </p:nvCxnSpPr>
        <p:spPr>
          <a:xfrm>
            <a:off x="8543044" y="31949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en angle 82"/>
          <p:cNvCxnSpPr/>
          <p:nvPr/>
        </p:nvCxnSpPr>
        <p:spPr>
          <a:xfrm>
            <a:off x="8527804" y="36450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e 78"/>
          <p:cNvGrpSpPr/>
          <p:nvPr/>
        </p:nvGrpSpPr>
        <p:grpSpPr>
          <a:xfrm>
            <a:off x="251520" y="4350092"/>
            <a:ext cx="7140108" cy="2479050"/>
            <a:chOff x="755576" y="3284984"/>
            <a:chExt cx="7140108" cy="2479050"/>
          </a:xfrm>
        </p:grpSpPr>
        <p:sp>
          <p:nvSpPr>
            <p:cNvPr id="133" name="ZoneTexte 1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39" name="Connecteur en angle 13"/>
            <p:cNvCxnSpPr>
              <a:stCxn id="150" idx="7"/>
              <a:endCxn id="151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cteur en angle 13"/>
            <p:cNvCxnSpPr>
              <a:stCxn id="151" idx="7"/>
              <a:endCxn id="152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eur en angle 13"/>
            <p:cNvCxnSpPr>
              <a:stCxn id="152" idx="3"/>
              <a:endCxn id="151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Connecteur en angle 13"/>
            <p:cNvCxnSpPr>
              <a:stCxn id="152" idx="7"/>
              <a:endCxn id="153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necteur en angle 13"/>
            <p:cNvCxnSpPr>
              <a:stCxn id="153" idx="7"/>
              <a:endCxn id="154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cteur en angle 13"/>
            <p:cNvCxnSpPr>
              <a:stCxn id="154" idx="7"/>
              <a:endCxn id="155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cteur en angle 13"/>
            <p:cNvCxnSpPr>
              <a:stCxn id="155" idx="7"/>
              <a:endCxn id="156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eur en angle 13"/>
            <p:cNvCxnSpPr>
              <a:stCxn id="156" idx="4"/>
              <a:endCxn id="150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ZoneTexte 14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148" name="Connecteur en angle 13"/>
            <p:cNvCxnSpPr>
              <a:endCxn id="150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ZoneTexte 148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51" name="Ellipse 150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52" name="Ellipse 151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154" name="Ellipse 153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cxnSp>
        <p:nvCxnSpPr>
          <p:cNvPr id="51" name="Connecteur droit avec flèche 50"/>
          <p:cNvCxnSpPr/>
          <p:nvPr/>
        </p:nvCxnSpPr>
        <p:spPr>
          <a:xfrm>
            <a:off x="4572000" y="1556792"/>
            <a:ext cx="0" cy="252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6519823" y="1668934"/>
            <a:ext cx="0" cy="252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Image 7" descr="ve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351300"/>
            <a:ext cx="1014634" cy="1002697"/>
          </a:xfrm>
          <a:prstGeom prst="rect">
            <a:avLst/>
          </a:prstGeom>
        </p:spPr>
      </p:pic>
      <p:pic>
        <p:nvPicPr>
          <p:cNvPr id="56" name="Image 9" descr="borne-veli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8184" y="332656"/>
            <a:ext cx="618350" cy="126427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995936" y="99390"/>
            <a:ext cx="2880320" cy="4265714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Agent behaviors through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State machines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>
            <a:off x="4600896" y="3365020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5253615" y="3144003"/>
            <a:ext cx="98800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pickup</a:t>
            </a:r>
            <a:endParaRPr lang="en-US" sz="2400" b="1" dirty="0"/>
          </a:p>
        </p:txBody>
      </p:sp>
      <p:cxnSp>
        <p:nvCxnSpPr>
          <p:cNvPr id="109" name="Connecteur droit avec flèche 108"/>
          <p:cNvCxnSpPr/>
          <p:nvPr/>
        </p:nvCxnSpPr>
        <p:spPr>
          <a:xfrm>
            <a:off x="4600896" y="2107945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5253615" y="1886928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97" name="Connecteur droit avec flèche 96"/>
          <p:cNvCxnSpPr/>
          <p:nvPr/>
        </p:nvCxnSpPr>
        <p:spPr>
          <a:xfrm>
            <a:off x="6529194" y="2945995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6987611" y="2724978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529402" y="3784046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6948264" y="3563029"/>
            <a:ext cx="123358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cxnSp>
        <p:nvCxnSpPr>
          <p:cNvPr id="112" name="Connecteur droit avec flèche 111"/>
          <p:cNvCxnSpPr/>
          <p:nvPr/>
        </p:nvCxnSpPr>
        <p:spPr>
          <a:xfrm flipH="1">
            <a:off x="6529194" y="2541408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957154" y="2305953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System behavior through 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state machine composition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467544" y="4149080"/>
            <a:ext cx="8532440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Parallel composition of agent behaviors [Hoa85]</a:t>
            </a:r>
          </a:p>
          <a:p>
            <a:pPr lvl="1"/>
            <a:r>
              <a:rPr lang="en-US" dirty="0" smtClean="0"/>
              <a:t>Agents behave asynchronously but synchronize on shared events [Mil89, Mag99]</a:t>
            </a:r>
          </a:p>
          <a:p>
            <a:pPr lvl="1"/>
            <a:r>
              <a:rPr lang="en-US" dirty="0" smtClean="0"/>
              <a:t>The composition is captured through a state machine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467544" y="1844826"/>
            <a:ext cx="7992888" cy="2030764"/>
            <a:chOff x="467544" y="1844826"/>
            <a:chExt cx="7992888" cy="2030764"/>
          </a:xfrm>
        </p:grpSpPr>
        <p:sp>
          <p:nvSpPr>
            <p:cNvPr id="12" name="ZoneTexte 11"/>
            <p:cNvSpPr txBox="1"/>
            <p:nvPr/>
          </p:nvSpPr>
          <p:spPr>
            <a:xfrm>
              <a:off x="2155559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457773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323532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pic>
          <p:nvPicPr>
            <p:cNvPr id="19" name="Image 18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2508" y="1846382"/>
              <a:ext cx="1427924" cy="2027653"/>
            </a:xfrm>
            <a:prstGeom prst="rect">
              <a:avLst/>
            </a:prstGeom>
          </p:spPr>
        </p:pic>
        <p:pic>
          <p:nvPicPr>
            <p:cNvPr id="20" name="Image 19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544" y="2054905"/>
              <a:ext cx="1629780" cy="1610607"/>
            </a:xfrm>
            <a:prstGeom prst="rect">
              <a:avLst/>
            </a:prstGeom>
          </p:spPr>
        </p:pic>
        <p:pic>
          <p:nvPicPr>
            <p:cNvPr id="21" name="Image 20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6952" y="1844826"/>
              <a:ext cx="993240" cy="2030764"/>
            </a:xfrm>
            <a:prstGeom prst="rect">
              <a:avLst/>
            </a:prstGeom>
          </p:spPr>
        </p:pic>
        <p:pic>
          <p:nvPicPr>
            <p:cNvPr id="22" name="Image 2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926460" y="2110404"/>
              <a:ext cx="1499606" cy="14996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707904" y="407707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composed system should meet high-level goals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35896" y="551723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to meet their requirements</a:t>
            </a:r>
            <a:endParaRPr lang="en-US" sz="3200" dirty="0">
              <a:latin typeface="Berlin Sans FB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323528" y="4096584"/>
            <a:ext cx="3096072" cy="2428760"/>
            <a:chOff x="323528" y="3916576"/>
            <a:chExt cx="3096072" cy="2428760"/>
          </a:xfrm>
        </p:grpSpPr>
        <p:sp>
          <p:nvSpPr>
            <p:cNvPr id="35" name="Parallélogramme 34"/>
            <p:cNvSpPr/>
            <p:nvPr/>
          </p:nvSpPr>
          <p:spPr>
            <a:xfrm>
              <a:off x="323528" y="5445336"/>
              <a:ext cx="2700000" cy="90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40" name="Parallélogramme 39"/>
            <p:cNvSpPr/>
            <p:nvPr/>
          </p:nvSpPr>
          <p:spPr>
            <a:xfrm>
              <a:off x="971600" y="3916576"/>
              <a:ext cx="2448000" cy="82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Avoid[Stolen Bicycles] 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123936" y="5053652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2" name="Connecteur en angle 23"/>
            <p:cNvCxnSpPr>
              <a:stCxn id="35" idx="1"/>
              <a:endCxn id="41" idx="3"/>
            </p:cNvCxnSpPr>
            <p:nvPr/>
          </p:nvCxnSpPr>
          <p:spPr>
            <a:xfrm flipV="1">
              <a:off x="1786028" y="5238040"/>
              <a:ext cx="369544" cy="2072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en angle 10"/>
            <p:cNvCxnSpPr>
              <a:stCxn id="41" idx="0"/>
              <a:endCxn id="40" idx="4"/>
            </p:cNvCxnSpPr>
            <p:nvPr/>
          </p:nvCxnSpPr>
          <p:spPr>
            <a:xfrm flipH="1" flipV="1">
              <a:off x="2195600" y="4744576"/>
              <a:ext cx="36348" cy="309076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Parallélogramme 50"/>
            <p:cNvSpPr/>
            <p:nvPr/>
          </p:nvSpPr>
          <p:spPr>
            <a:xfrm>
              <a:off x="2627784" y="4941168"/>
              <a:ext cx="684000" cy="36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en angle 23"/>
            <p:cNvCxnSpPr>
              <a:stCxn id="41" idx="6"/>
              <a:endCxn id="51" idx="5"/>
            </p:cNvCxnSpPr>
            <p:nvPr/>
          </p:nvCxnSpPr>
          <p:spPr>
            <a:xfrm flipV="1">
              <a:off x="2339960" y="5121168"/>
              <a:ext cx="332824" cy="404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Consistency links between state machines and goals</a:t>
            </a:r>
            <a:endParaRPr lang="en-US" dirty="0"/>
          </a:p>
        </p:txBody>
      </p:sp>
      <p:sp>
        <p:nvSpPr>
          <p:cNvPr id="37" name="ZoneTexte 36"/>
          <p:cNvSpPr txBox="1"/>
          <p:nvPr/>
        </p:nvSpPr>
        <p:spPr>
          <a:xfrm>
            <a:off x="1466049" y="4869160"/>
            <a:ext cx="729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5400" b="1" dirty="0">
              <a:solidFill>
                <a:srgbClr val="00B050"/>
              </a:solidFill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467544" y="1844826"/>
            <a:ext cx="7992888" cy="2030764"/>
            <a:chOff x="467544" y="1844826"/>
            <a:chExt cx="7992888" cy="2030764"/>
          </a:xfrm>
        </p:grpSpPr>
        <p:sp>
          <p:nvSpPr>
            <p:cNvPr id="24" name="ZoneTexte 23"/>
            <p:cNvSpPr txBox="1"/>
            <p:nvPr/>
          </p:nvSpPr>
          <p:spPr>
            <a:xfrm>
              <a:off x="2155559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457773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6323532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pic>
          <p:nvPicPr>
            <p:cNvPr id="27" name="Image 26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2508" y="1846382"/>
              <a:ext cx="1427924" cy="2027653"/>
            </a:xfrm>
            <a:prstGeom prst="rect">
              <a:avLst/>
            </a:prstGeom>
          </p:spPr>
        </p:pic>
        <p:pic>
          <p:nvPicPr>
            <p:cNvPr id="28" name="Image 27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544" y="2054905"/>
              <a:ext cx="1629780" cy="1610607"/>
            </a:xfrm>
            <a:prstGeom prst="rect">
              <a:avLst/>
            </a:prstGeom>
          </p:spPr>
        </p:pic>
        <p:pic>
          <p:nvPicPr>
            <p:cNvPr id="29" name="Image 28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6952" y="1844826"/>
              <a:ext cx="993240" cy="2030764"/>
            </a:xfrm>
            <a:prstGeom prst="rect">
              <a:avLst/>
            </a:prstGeom>
          </p:spPr>
        </p:pic>
        <p:pic>
          <p:nvPicPr>
            <p:cNvPr id="30" name="Image 29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926460" y="2110404"/>
              <a:ext cx="1499606" cy="14996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Goal predicates in terms of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State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697298" y="3856980"/>
            <a:ext cx="47387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fluent </a:t>
            </a:r>
            <a:r>
              <a:rPr lang="en-US" sz="3600" dirty="0" smtClean="0">
                <a:solidFill>
                  <a:srgbClr val="C00000"/>
                </a:solidFill>
                <a:latin typeface="Berlin Sans FB" pitchFamily="34" charset="0"/>
              </a:rPr>
              <a:t>Cyclist Logged </a:t>
            </a:r>
            <a:r>
              <a:rPr lang="en-US" sz="3600" dirty="0" smtClean="0">
                <a:latin typeface="Berlin Sans FB" pitchFamily="34" charset="0"/>
              </a:rPr>
              <a:t>= &lt;</a:t>
            </a:r>
          </a:p>
          <a:p>
            <a:r>
              <a:rPr lang="en-US" sz="3600" dirty="0" smtClean="0">
                <a:latin typeface="Berlin Sans FB" pitchFamily="34" charset="0"/>
              </a:rPr>
              <a:t>	{ granted }, </a:t>
            </a:r>
          </a:p>
          <a:p>
            <a:r>
              <a:rPr lang="en-US" sz="3600" dirty="0" smtClean="0">
                <a:latin typeface="Berlin Sans FB" pitchFamily="34" charset="0"/>
              </a:rPr>
              <a:t>	{ released } &gt; </a:t>
            </a:r>
            <a:br>
              <a:rPr lang="en-US" sz="3600" dirty="0" smtClean="0">
                <a:latin typeface="Berlin Sans FB" pitchFamily="34" charset="0"/>
              </a:rPr>
            </a:br>
            <a:r>
              <a:rPr lang="en-US" sz="3600" dirty="0" smtClean="0">
                <a:latin typeface="Berlin Sans FB" pitchFamily="34" charset="0"/>
              </a:rPr>
              <a:t>initially false</a:t>
            </a:r>
            <a:endParaRPr lang="en-US" sz="3600" dirty="0">
              <a:latin typeface="Berlin Sans FB" pitchFamily="34" charset="0"/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4499992" y="188640"/>
            <a:ext cx="4438488" cy="6415043"/>
            <a:chOff x="4499992" y="257923"/>
            <a:chExt cx="4438488" cy="6415043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7174985" y="1956966"/>
              <a:ext cx="0" cy="4716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Image 9" descr="born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474" y="257923"/>
              <a:ext cx="917023" cy="1874933"/>
            </a:xfrm>
            <a:prstGeom prst="rect">
              <a:avLst/>
            </a:prstGeom>
          </p:spPr>
        </p:pic>
        <p:grpSp>
          <p:nvGrpSpPr>
            <p:cNvPr id="27" name="Groupe 46"/>
            <p:cNvGrpSpPr/>
            <p:nvPr/>
          </p:nvGrpSpPr>
          <p:grpSpPr>
            <a:xfrm>
              <a:off x="4499992" y="3099449"/>
              <a:ext cx="2671540" cy="503590"/>
              <a:chOff x="2749316" y="4148723"/>
              <a:chExt cx="2671540" cy="503590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3548856" y="4406525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2749316" y="4148723"/>
                <a:ext cx="2324336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access granted</a:t>
                </a:r>
                <a:endParaRPr lang="en-US" sz="2800" b="1" dirty="0"/>
              </a:p>
            </p:txBody>
          </p:sp>
        </p:grpSp>
        <p:grpSp>
          <p:nvGrpSpPr>
            <p:cNvPr id="28" name="Groupe 51"/>
            <p:cNvGrpSpPr/>
            <p:nvPr/>
          </p:nvGrpSpPr>
          <p:grpSpPr>
            <a:xfrm>
              <a:off x="5292080" y="5028942"/>
              <a:ext cx="1872000" cy="503590"/>
              <a:chOff x="5452070" y="5828992"/>
              <a:chExt cx="1872000" cy="503590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5452070" y="6081541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5704252" y="5828992"/>
                <a:ext cx="1508408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ride start</a:t>
                </a:r>
                <a:endParaRPr lang="en-US" sz="2800" b="1" dirty="0"/>
              </a:p>
            </p:txBody>
          </p:sp>
        </p:grpSp>
        <p:sp>
          <p:nvSpPr>
            <p:cNvPr id="29" name="Rectangle à coins arrondis 28"/>
            <p:cNvSpPr/>
            <p:nvPr/>
          </p:nvSpPr>
          <p:spPr>
            <a:xfrm>
              <a:off x="6778941" y="2276912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6994965" y="278092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994965" y="3541484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6994965" y="478820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lipse 33"/>
            <p:cNvSpPr/>
            <p:nvPr/>
          </p:nvSpPr>
          <p:spPr>
            <a:xfrm>
              <a:off x="6994965" y="5455211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6778941" y="594928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 flipH="1">
              <a:off x="7168606" y="4649651"/>
              <a:ext cx="1584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24328" y="4397102"/>
              <a:ext cx="1414152" cy="5035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800" b="1" dirty="0" smtClean="0"/>
                <a:t>released</a:t>
              </a:r>
              <a:endParaRPr lang="en-US" sz="2800" b="1" dirty="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6778941" y="404554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2" name="Parallélogramme 21"/>
          <p:cNvSpPr/>
          <p:nvPr/>
        </p:nvSpPr>
        <p:spPr>
          <a:xfrm>
            <a:off x="611560" y="2060848"/>
            <a:ext cx="3240360" cy="108012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Unlocking </a:t>
            </a:r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=&gt; Cyclist </a:t>
            </a:r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Logged</a:t>
            </a:r>
            <a:endParaRPr lang="en-US" sz="28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828800" y="3023118"/>
            <a:ext cx="503853" cy="951723"/>
          </a:xfrm>
          <a:custGeom>
            <a:avLst/>
            <a:gdLst>
              <a:gd name="connsiteX0" fmla="*/ 0 w 503853"/>
              <a:gd name="connsiteY0" fmla="*/ 0 h 951723"/>
              <a:gd name="connsiteX1" fmla="*/ 130629 w 503853"/>
              <a:gd name="connsiteY1" fmla="*/ 541176 h 951723"/>
              <a:gd name="connsiteX2" fmla="*/ 503853 w 503853"/>
              <a:gd name="connsiteY2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853" h="951723">
                <a:moveTo>
                  <a:pt x="0" y="0"/>
                </a:moveTo>
                <a:cubicBezTo>
                  <a:pt x="23327" y="191278"/>
                  <a:pt x="46654" y="382556"/>
                  <a:pt x="130629" y="541176"/>
                </a:cubicBezTo>
                <a:cubicBezTo>
                  <a:pt x="214604" y="699796"/>
                  <a:pt x="359228" y="825759"/>
                  <a:pt x="503853" y="951723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eur en angle 23"/>
          <p:cNvCxnSpPr>
            <a:stCxn id="43" idx="6"/>
            <a:endCxn id="45" idx="5"/>
          </p:cNvCxnSpPr>
          <p:nvPr/>
        </p:nvCxnSpPr>
        <p:spPr>
          <a:xfrm>
            <a:off x="3824482" y="2960988"/>
            <a:ext cx="864526" cy="864036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Security goals are worth</a:t>
            </a:r>
            <a:br>
              <a:rPr lang="en-US" dirty="0" smtClean="0"/>
            </a:br>
            <a:r>
              <a:rPr lang="en-US" dirty="0" smtClean="0"/>
              <a:t>considering too</a:t>
            </a:r>
            <a:endParaRPr lang="en-US" dirty="0"/>
          </a:p>
        </p:txBody>
      </p:sp>
      <p:grpSp>
        <p:nvGrpSpPr>
          <p:cNvPr id="2" name="Groupe 23"/>
          <p:cNvGrpSpPr/>
          <p:nvPr/>
        </p:nvGrpSpPr>
        <p:grpSpPr>
          <a:xfrm>
            <a:off x="5292080" y="188640"/>
            <a:ext cx="3646400" cy="6415043"/>
            <a:chOff x="5292080" y="257923"/>
            <a:chExt cx="3646400" cy="6415043"/>
          </a:xfrm>
        </p:grpSpPr>
        <p:cxnSp>
          <p:nvCxnSpPr>
            <p:cNvPr id="41" name="Connecteur droit avec flèche 40"/>
            <p:cNvCxnSpPr/>
            <p:nvPr/>
          </p:nvCxnSpPr>
          <p:spPr>
            <a:xfrm>
              <a:off x="5299532" y="3357251"/>
              <a:ext cx="1872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7174985" y="1956966"/>
              <a:ext cx="0" cy="4716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Image 9" descr="born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474" y="257923"/>
              <a:ext cx="917023" cy="1874933"/>
            </a:xfrm>
            <a:prstGeom prst="rect">
              <a:avLst/>
            </a:prstGeom>
          </p:spPr>
        </p:pic>
        <p:grpSp>
          <p:nvGrpSpPr>
            <p:cNvPr id="4" name="Groupe 51"/>
            <p:cNvGrpSpPr/>
            <p:nvPr/>
          </p:nvGrpSpPr>
          <p:grpSpPr>
            <a:xfrm>
              <a:off x="5292080" y="5028942"/>
              <a:ext cx="1872000" cy="503590"/>
              <a:chOff x="5452070" y="5828992"/>
              <a:chExt cx="1872000" cy="503590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5452070" y="6081541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5704252" y="5828992"/>
                <a:ext cx="1508408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ride start</a:t>
                </a:r>
                <a:endParaRPr lang="en-US" sz="2800" b="1" dirty="0"/>
              </a:p>
            </p:txBody>
          </p:sp>
        </p:grpSp>
        <p:sp>
          <p:nvSpPr>
            <p:cNvPr id="29" name="Rectangle à coins arrondis 28"/>
            <p:cNvSpPr/>
            <p:nvPr/>
          </p:nvSpPr>
          <p:spPr>
            <a:xfrm>
              <a:off x="6778941" y="2276912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6994965" y="278092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994965" y="3541484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6994965" y="478820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lipse 33"/>
            <p:cNvSpPr/>
            <p:nvPr/>
          </p:nvSpPr>
          <p:spPr>
            <a:xfrm>
              <a:off x="6994965" y="5455211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6778941" y="594928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 flipH="1">
              <a:off x="7168606" y="4649651"/>
              <a:ext cx="1584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24328" y="4397102"/>
              <a:ext cx="1414152" cy="5035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800" b="1" dirty="0" smtClean="0"/>
                <a:t>released</a:t>
              </a:r>
              <a:endParaRPr lang="en-US" sz="2800" b="1" dirty="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6778941" y="404554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3" name="Parallélogramme 22"/>
          <p:cNvSpPr/>
          <p:nvPr/>
        </p:nvSpPr>
        <p:spPr>
          <a:xfrm>
            <a:off x="611560" y="3210251"/>
            <a:ext cx="3744416" cy="144016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Log out the cyclist  immediately after a bicycle is taken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0" name="Parallélogramme 29"/>
          <p:cNvSpPr/>
          <p:nvPr/>
        </p:nvSpPr>
        <p:spPr>
          <a:xfrm>
            <a:off x="2268016" y="1556792"/>
            <a:ext cx="2880048" cy="969431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Avoid[Hijacked Accounts] 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3608458" y="2852976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4" name="Connecteur en angle 10"/>
          <p:cNvCxnSpPr>
            <a:stCxn id="43" idx="0"/>
            <a:endCxn id="30" idx="4"/>
          </p:cNvCxnSpPr>
          <p:nvPr/>
        </p:nvCxnSpPr>
        <p:spPr>
          <a:xfrm flipH="1" flipV="1">
            <a:off x="3708040" y="2526223"/>
            <a:ext cx="8430" cy="326753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Parallélogramme 44"/>
          <p:cNvSpPr/>
          <p:nvPr/>
        </p:nvSpPr>
        <p:spPr>
          <a:xfrm>
            <a:off x="4644008" y="3645024"/>
            <a:ext cx="684000" cy="360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…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cxnSp>
        <p:nvCxnSpPr>
          <p:cNvPr id="50" name="Connecteur en angle 23"/>
          <p:cNvCxnSpPr>
            <a:stCxn id="43" idx="2"/>
            <a:endCxn id="23" idx="1"/>
          </p:cNvCxnSpPr>
          <p:nvPr/>
        </p:nvCxnSpPr>
        <p:spPr>
          <a:xfrm flipH="1">
            <a:off x="2663788" y="2960988"/>
            <a:ext cx="944670" cy="249263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4" name="Image 9" descr="born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015" y="4938444"/>
            <a:ext cx="776146" cy="1586900"/>
          </a:xfrm>
          <a:prstGeom prst="rect">
            <a:avLst/>
          </a:prstGeom>
        </p:spPr>
      </p:pic>
      <p:sp>
        <p:nvSpPr>
          <p:cNvPr id="55" name="Ellipse 54"/>
          <p:cNvSpPr/>
          <p:nvPr/>
        </p:nvSpPr>
        <p:spPr>
          <a:xfrm>
            <a:off x="2389611" y="5182789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eur en angle 55"/>
          <p:cNvCxnSpPr>
            <a:stCxn id="54" idx="3"/>
            <a:endCxn id="55" idx="4"/>
          </p:cNvCxnSpPr>
          <p:nvPr/>
        </p:nvCxnSpPr>
        <p:spPr>
          <a:xfrm flipV="1">
            <a:off x="1602161" y="5398813"/>
            <a:ext cx="895462" cy="333081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eur en angle 10"/>
          <p:cNvCxnSpPr>
            <a:stCxn id="55" idx="0"/>
            <a:endCxn id="23" idx="4"/>
          </p:cNvCxnSpPr>
          <p:nvPr/>
        </p:nvCxnSpPr>
        <p:spPr>
          <a:xfrm rot="16200000" flipV="1">
            <a:off x="2224507" y="4909672"/>
            <a:ext cx="532378" cy="13855"/>
          </a:xfrm>
          <a:prstGeom prst="bentConnector3">
            <a:avLst>
              <a:gd name="adj1" fmla="val 50000"/>
            </a:avLst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4499992" y="3030166"/>
            <a:ext cx="2324336" cy="503590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800" b="1" dirty="0" smtClean="0"/>
              <a:t>access granted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Software Systems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628800"/>
            <a:ext cx="60757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Free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sz="4000" dirty="0" smtClean="0">
                <a:latin typeface="Berlin Sans FB" pitchFamily="34" charset="0"/>
              </a:rPr>
              <a:t>= &lt;</a:t>
            </a:r>
          </a:p>
          <a:p>
            <a:r>
              <a:rPr lang="en-US" sz="4000" dirty="0" smtClean="0">
                <a:latin typeface="Berlin Sans FB" pitchFamily="34" charset="0"/>
              </a:rPr>
              <a:t>	{ pickup }, </a:t>
            </a:r>
          </a:p>
          <a:p>
            <a:r>
              <a:rPr lang="en-US" sz="4000" dirty="0" smtClean="0">
                <a:latin typeface="Berlin Sans FB" pitchFamily="34" charset="0"/>
              </a:rPr>
              <a:t>	{ return } &gt; initially </a:t>
            </a:r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false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30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1" name="ZoneTexte 30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unlock</a:t>
              </a:r>
              <a:endParaRPr lang="en-US" sz="26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43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lock</a:t>
              </a:r>
              <a:endParaRPr lang="en-US" sz="2600" dirty="0"/>
            </a:p>
          </p:txBody>
        </p:sp>
        <p:cxnSp>
          <p:nvCxnSpPr>
            <p:cNvPr id="72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State variables may</a:t>
            </a:r>
            <a:br>
              <a:rPr lang="en-US" dirty="0" smtClean="0"/>
            </a:br>
            <a:r>
              <a:rPr lang="en-US" dirty="0" smtClean="0"/>
              <a:t>decorate state machines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251520" y="6084585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rlin Sans FB" pitchFamily="34" charset="0"/>
              </a:rPr>
              <a:t>Cfr</a:t>
            </a:r>
            <a:r>
              <a:rPr lang="en-US" sz="3200" dirty="0" smtClean="0">
                <a:latin typeface="Berlin Sans FB" pitchFamily="34" charset="0"/>
              </a:rPr>
              <a:t>. [Dam11]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634024"/>
            <a:ext cx="6102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Locked = &lt;</a:t>
            </a:r>
          </a:p>
          <a:p>
            <a:r>
              <a:rPr lang="en-US" sz="4000" dirty="0" smtClean="0">
                <a:latin typeface="Berlin Sans FB" pitchFamily="34" charset="0"/>
              </a:rPr>
              <a:t>	{ lock }, </a:t>
            </a:r>
          </a:p>
          <a:p>
            <a:r>
              <a:rPr lang="en-US" sz="4000" dirty="0" smtClean="0">
                <a:latin typeface="Berlin Sans FB" pitchFamily="34" charset="0"/>
              </a:rPr>
              <a:t>	{ unlock } &gt; initially 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true</a:t>
            </a:r>
            <a:endParaRPr lang="en-US" sz="40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grpSp>
        <p:nvGrpSpPr>
          <p:cNvPr id="32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3" name="ZoneTexte 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pickup</a:t>
              </a:r>
              <a:endParaRPr lang="en-US" sz="26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return</a:t>
              </a:r>
              <a:endParaRPr lang="en-US" sz="2600" dirty="0"/>
            </a:p>
          </p:txBody>
        </p:sp>
        <p:cxnSp>
          <p:nvCxnSpPr>
            <p:cNvPr id="44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68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sp>
        <p:nvSpPr>
          <p:cNvPr id="3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State variables may</a:t>
            </a:r>
            <a:br>
              <a:rPr lang="en-US" dirty="0" smtClean="0"/>
            </a:br>
            <a:r>
              <a:rPr lang="en-US" dirty="0" smtClean="0"/>
              <a:t>decorate state machines</a:t>
            </a:r>
            <a:endParaRPr lang="en-US" dirty="0"/>
          </a:p>
        </p:txBody>
      </p:sp>
      <p:sp>
        <p:nvSpPr>
          <p:cNvPr id="38" name="ZoneTexte 37"/>
          <p:cNvSpPr txBox="1"/>
          <p:nvPr/>
        </p:nvSpPr>
        <p:spPr>
          <a:xfrm>
            <a:off x="251520" y="6084585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rlin Sans FB" pitchFamily="34" charset="0"/>
              </a:rPr>
              <a:t>Cfr</a:t>
            </a:r>
            <a:r>
              <a:rPr lang="en-US" sz="3200" dirty="0" smtClean="0">
                <a:latin typeface="Berlin Sans FB" pitchFamily="34" charset="0"/>
              </a:rPr>
              <a:t>. [Dam11]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Some requirements are hidden behind variable assignments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5" name="Parallélogramme 4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Berlin Sans FB" pitchFamily="34" charset="0"/>
              </a:rPr>
              <a:t>?</a:t>
            </a:r>
            <a:endParaRPr lang="en-US" sz="48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  <a:endCxn id="5" idx="4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441968" y="417956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Locked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441968" y="1947312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Free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pic>
        <p:nvPicPr>
          <p:cNvPr id="14" name="Image 13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7" y="2348880"/>
            <a:ext cx="5115461" cy="1800200"/>
          </a:xfrm>
          <a:prstGeom prst="rect">
            <a:avLst/>
          </a:prstGeom>
        </p:spPr>
      </p:pic>
      <p:pic>
        <p:nvPicPr>
          <p:cNvPr id="15" name="Image 14" descr="locked-decorat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7" y="4653136"/>
            <a:ext cx="5115461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Some requirements are hidden behind variable assignments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441968" y="417956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Locked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441968" y="1947312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Free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pic>
        <p:nvPicPr>
          <p:cNvPr id="14" name="Image 13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7" y="2348880"/>
            <a:ext cx="5115461" cy="1800200"/>
          </a:xfrm>
          <a:prstGeom prst="rect">
            <a:avLst/>
          </a:prstGeom>
        </p:spPr>
      </p:pic>
      <p:pic>
        <p:nvPicPr>
          <p:cNvPr id="15" name="Image 14" descr="locked-decorat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7" y="4653136"/>
            <a:ext cx="5115461" cy="1800200"/>
          </a:xfrm>
          <a:prstGeom prst="rect">
            <a:avLst/>
          </a:prstGeom>
        </p:spPr>
      </p:pic>
      <p:sp>
        <p:nvSpPr>
          <p:cNvPr id="12" name="Parallélogramme 11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Avoid[ Free and Locked ]</a:t>
            </a:r>
            <a:endParaRPr lang="en-US" sz="2800" dirty="0">
              <a:solidFill>
                <a:schemeClr val="tx1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Avoid </a:t>
            </a:r>
            <a:r>
              <a:rPr lang="en-US" dirty="0" smtClean="0"/>
              <a:t>annoying </a:t>
            </a:r>
            <a:r>
              <a:rPr lang="en-US" dirty="0" smtClean="0"/>
              <a:t>people…!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5" name="Parallélogramme 4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Avoid[ Free and Locked ]</a:t>
            </a:r>
            <a:endParaRPr lang="en-US" sz="28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  <a:endCxn id="5" idx="4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Image 11" descr="velib-abandon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2276872"/>
            <a:ext cx="5040560" cy="3780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ZoneTexte 12"/>
          <p:cNvSpPr txBox="1"/>
          <p:nvPr/>
        </p:nvSpPr>
        <p:spPr>
          <a:xfrm>
            <a:off x="6183886" y="5668544"/>
            <a:ext cx="252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with courtesy of Marc 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1259633" y="1268760"/>
            <a:ext cx="792088" cy="1241617"/>
          </a:xfrm>
          <a:custGeom>
            <a:avLst/>
            <a:gdLst>
              <a:gd name="connsiteX0" fmla="*/ 667327 w 1512455"/>
              <a:gd name="connsiteY0" fmla="*/ 1745673 h 1745673"/>
              <a:gd name="connsiteX1" fmla="*/ 140855 w 1512455"/>
              <a:gd name="connsiteY1" fmla="*/ 831273 h 1745673"/>
              <a:gd name="connsiteX2" fmla="*/ 1512455 w 1512455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2455" h="1745673">
                <a:moveTo>
                  <a:pt x="667327" y="1745673"/>
                </a:moveTo>
                <a:cubicBezTo>
                  <a:pt x="333663" y="1433945"/>
                  <a:pt x="0" y="1122218"/>
                  <a:pt x="140855" y="831273"/>
                </a:cubicBezTo>
                <a:cubicBezTo>
                  <a:pt x="281710" y="540328"/>
                  <a:pt x="897082" y="270164"/>
                  <a:pt x="1512455" y="0"/>
                </a:cubicBezTo>
              </a:path>
            </a:pathLst>
          </a:custGeom>
          <a:ln w="635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827584" y="1661319"/>
            <a:ext cx="1242895" cy="615553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rme libre 35"/>
          <p:cNvSpPr/>
          <p:nvPr/>
        </p:nvSpPr>
        <p:spPr>
          <a:xfrm>
            <a:off x="935182" y="1962905"/>
            <a:ext cx="7782329" cy="4437895"/>
          </a:xfrm>
          <a:custGeom>
            <a:avLst/>
            <a:gdLst>
              <a:gd name="connsiteX0" fmla="*/ 0 w 7737763"/>
              <a:gd name="connsiteY0" fmla="*/ 0 h 4197927"/>
              <a:gd name="connsiteX1" fmla="*/ 935182 w 7737763"/>
              <a:gd name="connsiteY1" fmla="*/ 249382 h 4197927"/>
              <a:gd name="connsiteX2" fmla="*/ 1870363 w 7737763"/>
              <a:gd name="connsiteY2" fmla="*/ 1475509 h 4197927"/>
              <a:gd name="connsiteX3" fmla="*/ 249382 w 7737763"/>
              <a:gd name="connsiteY3" fmla="*/ 2389909 h 4197927"/>
              <a:gd name="connsiteX4" fmla="*/ 955963 w 7737763"/>
              <a:gd name="connsiteY4" fmla="*/ 3948545 h 4197927"/>
              <a:gd name="connsiteX5" fmla="*/ 2098963 w 7737763"/>
              <a:gd name="connsiteY5" fmla="*/ 3886200 h 4197927"/>
              <a:gd name="connsiteX6" fmla="*/ 2660073 w 7737763"/>
              <a:gd name="connsiteY6" fmla="*/ 2701636 h 4197927"/>
              <a:gd name="connsiteX7" fmla="*/ 4592782 w 7737763"/>
              <a:gd name="connsiteY7" fmla="*/ 2701636 h 4197927"/>
              <a:gd name="connsiteX8" fmla="*/ 6754091 w 7737763"/>
              <a:gd name="connsiteY8" fmla="*/ 3532909 h 4197927"/>
              <a:gd name="connsiteX9" fmla="*/ 7730836 w 7737763"/>
              <a:gd name="connsiteY9" fmla="*/ 2867891 h 4197927"/>
              <a:gd name="connsiteX10" fmla="*/ 6795654 w 7737763"/>
              <a:gd name="connsiteY10" fmla="*/ 2057400 h 4197927"/>
              <a:gd name="connsiteX11" fmla="*/ 5611091 w 7737763"/>
              <a:gd name="connsiteY11" fmla="*/ 1953491 h 4197927"/>
              <a:gd name="connsiteX12" fmla="*/ 4094018 w 7737763"/>
              <a:gd name="connsiteY12" fmla="*/ 1143000 h 4197927"/>
              <a:gd name="connsiteX13" fmla="*/ 3886200 w 7737763"/>
              <a:gd name="connsiteY13" fmla="*/ 374072 h 4197927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92782 w 7737763"/>
              <a:gd name="connsiteY7" fmla="*/ 2714894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72922 w 7737763"/>
              <a:gd name="connsiteY7" fmla="*/ 2890876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5611091 w 7782329"/>
              <a:gd name="connsiteY11" fmla="*/ 1966749 h 4211185"/>
              <a:gd name="connsiteX12" fmla="*/ 4094018 w 7782329"/>
              <a:gd name="connsiteY12" fmla="*/ 1156258 h 4211185"/>
              <a:gd name="connsiteX13" fmla="*/ 3886200 w 7782329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094018 w 7782329"/>
              <a:gd name="connsiteY11" fmla="*/ 1156258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7237218 w 7782329"/>
              <a:gd name="connsiteY12" fmla="*/ 49286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5004970 w 7782329"/>
              <a:gd name="connsiteY12" fmla="*/ 698405 h 4211185"/>
              <a:gd name="connsiteX13" fmla="*/ 7237218 w 7782329"/>
              <a:gd name="connsiteY13" fmla="*/ 492860 h 4211185"/>
              <a:gd name="connsiteX0" fmla="*/ 0 w 7782329"/>
              <a:gd name="connsiteY0" fmla="*/ 24677 h 4222604"/>
              <a:gd name="connsiteX1" fmla="*/ 935182 w 7782329"/>
              <a:gd name="connsiteY1" fmla="*/ 274059 h 4222604"/>
              <a:gd name="connsiteX2" fmla="*/ 1116538 w 7782329"/>
              <a:gd name="connsiteY2" fmla="*/ 1669030 h 4222604"/>
              <a:gd name="connsiteX3" fmla="*/ 249382 w 7782329"/>
              <a:gd name="connsiteY3" fmla="*/ 2414586 h 4222604"/>
              <a:gd name="connsiteX4" fmla="*/ 955963 w 7782329"/>
              <a:gd name="connsiteY4" fmla="*/ 3973222 h 4222604"/>
              <a:gd name="connsiteX5" fmla="*/ 2098963 w 7782329"/>
              <a:gd name="connsiteY5" fmla="*/ 3910877 h 4222604"/>
              <a:gd name="connsiteX6" fmla="*/ 2660073 w 7782329"/>
              <a:gd name="connsiteY6" fmla="*/ 2726313 h 4222604"/>
              <a:gd name="connsiteX7" fmla="*/ 4572922 w 7782329"/>
              <a:gd name="connsiteY7" fmla="*/ 2902295 h 4222604"/>
              <a:gd name="connsiteX8" fmla="*/ 6754091 w 7782329"/>
              <a:gd name="connsiteY8" fmla="*/ 3557586 h 4222604"/>
              <a:gd name="connsiteX9" fmla="*/ 7730836 w 7782329"/>
              <a:gd name="connsiteY9" fmla="*/ 2892568 h 4222604"/>
              <a:gd name="connsiteX10" fmla="*/ 6445130 w 7782329"/>
              <a:gd name="connsiteY10" fmla="*/ 2217148 h 4222604"/>
              <a:gd name="connsiteX11" fmla="*/ 4644930 w 7782329"/>
              <a:gd name="connsiteY11" fmla="*/ 1806060 h 4222604"/>
              <a:gd name="connsiteX12" fmla="*/ 5004970 w 7782329"/>
              <a:gd name="connsiteY12" fmla="*/ 709824 h 4222604"/>
              <a:gd name="connsiteX13" fmla="*/ 7237218 w 7782329"/>
              <a:gd name="connsiteY13" fmla="*/ 504279 h 4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82329" h="4222604">
                <a:moveTo>
                  <a:pt x="0" y="24677"/>
                </a:moveTo>
                <a:cubicBezTo>
                  <a:pt x="311727" y="26409"/>
                  <a:pt x="749092" y="0"/>
                  <a:pt x="935182" y="274059"/>
                </a:cubicBezTo>
                <a:cubicBezTo>
                  <a:pt x="1121272" y="548118"/>
                  <a:pt x="1230838" y="1312276"/>
                  <a:pt x="1116538" y="1669030"/>
                </a:cubicBezTo>
                <a:cubicBezTo>
                  <a:pt x="1002238" y="2025784"/>
                  <a:pt x="276144" y="2030554"/>
                  <a:pt x="249382" y="2414586"/>
                </a:cubicBezTo>
                <a:cubicBezTo>
                  <a:pt x="222620" y="2798618"/>
                  <a:pt x="647700" y="3723840"/>
                  <a:pt x="955963" y="3973222"/>
                </a:cubicBezTo>
                <a:cubicBezTo>
                  <a:pt x="1264226" y="4222604"/>
                  <a:pt x="1814945" y="4118695"/>
                  <a:pt x="2098963" y="3910877"/>
                </a:cubicBezTo>
                <a:cubicBezTo>
                  <a:pt x="2382981" y="3703059"/>
                  <a:pt x="2247747" y="2894410"/>
                  <a:pt x="2660073" y="2726313"/>
                </a:cubicBezTo>
                <a:cubicBezTo>
                  <a:pt x="3072399" y="2558216"/>
                  <a:pt x="3890586" y="2763750"/>
                  <a:pt x="4572922" y="2902295"/>
                </a:cubicBezTo>
                <a:cubicBezTo>
                  <a:pt x="5255258" y="3040840"/>
                  <a:pt x="6227772" y="3559207"/>
                  <a:pt x="6754091" y="3557586"/>
                </a:cubicBezTo>
                <a:cubicBezTo>
                  <a:pt x="7280410" y="3555965"/>
                  <a:pt x="7782329" y="3115974"/>
                  <a:pt x="7730836" y="2892568"/>
                </a:cubicBezTo>
                <a:cubicBezTo>
                  <a:pt x="7679343" y="2669162"/>
                  <a:pt x="6959448" y="2398233"/>
                  <a:pt x="6445130" y="2217148"/>
                </a:cubicBezTo>
                <a:cubicBezTo>
                  <a:pt x="5930812" y="2036063"/>
                  <a:pt x="4884957" y="2057281"/>
                  <a:pt x="4644930" y="1806060"/>
                </a:cubicBezTo>
                <a:cubicBezTo>
                  <a:pt x="4404903" y="1554839"/>
                  <a:pt x="4572922" y="926787"/>
                  <a:pt x="5004970" y="709824"/>
                </a:cubicBezTo>
                <a:cubicBezTo>
                  <a:pt x="5437018" y="492861"/>
                  <a:pt x="7025079" y="606589"/>
                  <a:pt x="7237218" y="504279"/>
                </a:cubicBezTo>
              </a:path>
            </a:pathLst>
          </a:custGeom>
          <a:ln w="184150" cmpd="dbl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3923928" y="1340768"/>
            <a:ext cx="4995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Berlin Sans FB" pitchFamily="34" charset="0"/>
              </a:rPr>
              <a:t>End of the tour</a:t>
            </a:r>
            <a:endParaRPr lang="en-US" sz="6000" dirty="0">
              <a:latin typeface="Berlin Sans FB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51520" y="325105"/>
            <a:ext cx="6200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Berlin Sans FB" pitchFamily="34" charset="0"/>
              </a:rPr>
              <a:t>Multi-view </a:t>
            </a:r>
            <a:r>
              <a:rPr lang="en-US" sz="6000" dirty="0" smtClean="0">
                <a:latin typeface="Berlin Sans FB" pitchFamily="34" charset="0"/>
              </a:rPr>
              <a:t>models</a:t>
            </a:r>
            <a:endParaRPr lang="en-US" sz="6000" dirty="0">
              <a:latin typeface="Berlin Sans FB" pitchFamily="34" charset="0"/>
            </a:endParaRPr>
          </a:p>
        </p:txBody>
      </p:sp>
      <p:pic>
        <p:nvPicPr>
          <p:cNvPr id="30" name="Image 29" descr="contex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92896"/>
            <a:ext cx="2364572" cy="1130710"/>
          </a:xfrm>
          <a:prstGeom prst="rect">
            <a:avLst/>
          </a:prstGeom>
          <a:noFill/>
        </p:spPr>
      </p:pic>
      <p:pic>
        <p:nvPicPr>
          <p:cNvPr id="31" name="Image 30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852936"/>
            <a:ext cx="2956586" cy="1040464"/>
          </a:xfrm>
          <a:prstGeom prst="rect">
            <a:avLst/>
          </a:prstGeom>
          <a:noFill/>
        </p:spPr>
      </p:pic>
      <p:pic>
        <p:nvPicPr>
          <p:cNvPr id="32" name="Image 31" descr="go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1" y="3573016"/>
            <a:ext cx="1666380" cy="1440160"/>
          </a:xfrm>
          <a:prstGeom prst="rect">
            <a:avLst/>
          </a:prstGeom>
          <a:noFill/>
        </p:spPr>
      </p:pic>
      <p:pic>
        <p:nvPicPr>
          <p:cNvPr id="34" name="Image 33" descr="pickup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832" y="3789040"/>
            <a:ext cx="2209008" cy="1526922"/>
          </a:xfrm>
          <a:prstGeom prst="rect">
            <a:avLst/>
          </a:prstGeom>
          <a:noFill/>
        </p:spPr>
      </p:pic>
      <p:pic>
        <p:nvPicPr>
          <p:cNvPr id="35" name="Image 34" descr="pickup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4221088"/>
            <a:ext cx="2209008" cy="1398916"/>
          </a:xfrm>
          <a:prstGeom prst="rect">
            <a:avLst/>
          </a:prstGeom>
          <a:noFill/>
        </p:spPr>
      </p:pic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51198" y="4077071"/>
            <a:ext cx="1721002" cy="1783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remember this slide?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Modeling software systems could hardly be simpler….</a:t>
            </a:r>
            <a:endParaRPr lang="en-US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High-quality models should be adequate, complete, consistent, precise, analyzable, comprehensible [Avl09]</a:t>
            </a:r>
          </a:p>
        </p:txBody>
      </p:sp>
      <p:sp>
        <p:nvSpPr>
          <p:cNvPr id="24" name="Forme libre 23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Image 33" descr="posi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020" y="2997891"/>
            <a:ext cx="2520279" cy="1742081"/>
          </a:xfrm>
          <a:prstGeom prst="rect">
            <a:avLst/>
          </a:prstGeom>
        </p:spPr>
      </p:pic>
      <p:pic>
        <p:nvPicPr>
          <p:cNvPr id="36" name="Image 35" descr="goa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7413" y="3076843"/>
            <a:ext cx="1833017" cy="1584175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3173405" y="2888940"/>
            <a:ext cx="3486827" cy="2039290"/>
            <a:chOff x="3173405" y="2924944"/>
            <a:chExt cx="3486827" cy="2039290"/>
          </a:xfrm>
        </p:grpSpPr>
        <p:pic>
          <p:nvPicPr>
            <p:cNvPr id="33" name="Image 32" descr="state-machin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9332" y="2924944"/>
              <a:ext cx="3340900" cy="1177507"/>
            </a:xfrm>
            <a:prstGeom prst="rect">
              <a:avLst/>
            </a:prstGeom>
          </p:spPr>
        </p:pic>
        <p:pic>
          <p:nvPicPr>
            <p:cNvPr id="37" name="Image 36" descr="composed-system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3405" y="4151908"/>
              <a:ext cx="3183833" cy="812326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Automated support is needed for system modeling towards…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924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Better consistency</a:t>
            </a:r>
          </a:p>
          <a:p>
            <a:pPr lvl="1"/>
            <a:r>
              <a:rPr lang="en-US" dirty="0" smtClean="0"/>
              <a:t>Build models, </a:t>
            </a:r>
            <a:r>
              <a:rPr lang="en-US" b="1" dirty="0" smtClean="0">
                <a:solidFill>
                  <a:srgbClr val="C00000"/>
                </a:solidFill>
              </a:rPr>
              <a:t>Claim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00B050"/>
                </a:solidFill>
              </a:rPr>
              <a:t>Check</a:t>
            </a:r>
            <a:r>
              <a:rPr lang="en-US" dirty="0" smtClean="0"/>
              <a:t> them, Correct the model and/or the properties…</a:t>
            </a:r>
          </a:p>
          <a:p>
            <a:pPr>
              <a:spcBef>
                <a:spcPts val="9600"/>
              </a:spcBef>
              <a:buNone/>
            </a:pPr>
            <a:r>
              <a:rPr lang="en-US" dirty="0" smtClean="0"/>
              <a:t>Better completion</a:t>
            </a:r>
          </a:p>
          <a:p>
            <a:pPr lvl="1"/>
            <a:r>
              <a:rPr lang="en-US" dirty="0" smtClean="0"/>
              <a:t>Build models, </a:t>
            </a:r>
            <a:r>
              <a:rPr lang="en-US" b="1" dirty="0" smtClean="0">
                <a:solidFill>
                  <a:srgbClr val="00B050"/>
                </a:solidFill>
              </a:rPr>
              <a:t>Infer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C00000"/>
                </a:solidFill>
              </a:rPr>
              <a:t>Validate</a:t>
            </a:r>
            <a:r>
              <a:rPr lang="en-US" dirty="0" smtClean="0"/>
              <a:t> them, Complete the model and/or the properties…</a:t>
            </a:r>
            <a:endParaRPr lang="en-US" dirty="0"/>
          </a:p>
        </p:txBody>
      </p:sp>
      <p:pic>
        <p:nvPicPr>
          <p:cNvPr id="88" name="Image 87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6302" y="1875843"/>
            <a:ext cx="1071516" cy="753142"/>
          </a:xfrm>
          <a:prstGeom prst="rect">
            <a:avLst/>
          </a:prstGeom>
        </p:spPr>
      </p:pic>
      <p:pic>
        <p:nvPicPr>
          <p:cNvPr id="90" name="Image 89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2888" y="4356377"/>
            <a:ext cx="1071516" cy="753142"/>
          </a:xfrm>
          <a:prstGeom prst="rect">
            <a:avLst/>
          </a:prstGeom>
        </p:spPr>
      </p:pic>
      <p:sp>
        <p:nvSpPr>
          <p:cNvPr id="91" name="Forme libre 90"/>
          <p:cNvSpPr/>
          <p:nvPr/>
        </p:nvSpPr>
        <p:spPr>
          <a:xfrm>
            <a:off x="3924424" y="2238360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orme libre 92"/>
          <p:cNvSpPr/>
          <p:nvPr/>
        </p:nvSpPr>
        <p:spPr>
          <a:xfrm>
            <a:off x="6660232" y="2239144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orme libre 93"/>
          <p:cNvSpPr/>
          <p:nvPr/>
        </p:nvSpPr>
        <p:spPr>
          <a:xfrm>
            <a:off x="6560514" y="4791686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Image 95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1519064"/>
            <a:ext cx="1368152" cy="1368152"/>
          </a:xfrm>
          <a:prstGeom prst="rect">
            <a:avLst/>
          </a:prstGeom>
        </p:spPr>
      </p:pic>
      <p:pic>
        <p:nvPicPr>
          <p:cNvPr id="98" name="Image 97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5976" y="4143614"/>
            <a:ext cx="1368152" cy="1368152"/>
          </a:xfrm>
          <a:prstGeom prst="rect">
            <a:avLst/>
          </a:prstGeom>
        </p:spPr>
      </p:pic>
      <p:sp>
        <p:nvSpPr>
          <p:cNvPr id="92" name="Forme libre 91"/>
          <p:cNvSpPr/>
          <p:nvPr/>
        </p:nvSpPr>
        <p:spPr>
          <a:xfrm>
            <a:off x="3851920" y="4791686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Automated support is needed for system modeling towards…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924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Better consistency</a:t>
            </a:r>
          </a:p>
          <a:p>
            <a:pPr lvl="1"/>
            <a:r>
              <a:rPr lang="en-US" dirty="0" smtClean="0"/>
              <a:t>Build models, </a:t>
            </a:r>
            <a:r>
              <a:rPr lang="en-US" b="1" dirty="0" smtClean="0">
                <a:solidFill>
                  <a:srgbClr val="C00000"/>
                </a:solidFill>
              </a:rPr>
              <a:t>Claim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00B050"/>
                </a:solidFill>
              </a:rPr>
              <a:t>Check</a:t>
            </a:r>
            <a:r>
              <a:rPr lang="en-US" dirty="0" smtClean="0"/>
              <a:t> them, Correct the model and/or the properties…</a:t>
            </a:r>
          </a:p>
          <a:p>
            <a:pPr>
              <a:spcBef>
                <a:spcPts val="9600"/>
              </a:spcBef>
              <a:buNone/>
            </a:pPr>
            <a:r>
              <a:rPr lang="en-US" dirty="0" smtClean="0"/>
              <a:t>Better completion</a:t>
            </a:r>
          </a:p>
          <a:p>
            <a:pPr lvl="1"/>
            <a:r>
              <a:rPr lang="en-US" dirty="0" smtClean="0"/>
              <a:t>Build models, </a:t>
            </a:r>
            <a:r>
              <a:rPr lang="en-US" b="1" dirty="0" smtClean="0">
                <a:solidFill>
                  <a:srgbClr val="00B050"/>
                </a:solidFill>
              </a:rPr>
              <a:t>Infer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C00000"/>
                </a:solidFill>
              </a:rPr>
              <a:t>Validate</a:t>
            </a:r>
            <a:r>
              <a:rPr lang="en-US" dirty="0" smtClean="0"/>
              <a:t> them, Complete the model and/or the properties…</a:t>
            </a:r>
            <a:endParaRPr lang="en-US" dirty="0"/>
          </a:p>
        </p:txBody>
      </p:sp>
      <p:pic>
        <p:nvPicPr>
          <p:cNvPr id="88" name="Image 87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6302" y="1875843"/>
            <a:ext cx="1071516" cy="753142"/>
          </a:xfrm>
          <a:prstGeom prst="rect">
            <a:avLst/>
          </a:prstGeom>
        </p:spPr>
      </p:pic>
      <p:pic>
        <p:nvPicPr>
          <p:cNvPr id="90" name="Image 89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2888" y="4356377"/>
            <a:ext cx="1071516" cy="753142"/>
          </a:xfrm>
          <a:prstGeom prst="rect">
            <a:avLst/>
          </a:prstGeom>
        </p:spPr>
      </p:pic>
      <p:sp>
        <p:nvSpPr>
          <p:cNvPr id="91" name="Forme libre 90"/>
          <p:cNvSpPr/>
          <p:nvPr/>
        </p:nvSpPr>
        <p:spPr>
          <a:xfrm>
            <a:off x="3924424" y="2238360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orme libre 92"/>
          <p:cNvSpPr/>
          <p:nvPr/>
        </p:nvSpPr>
        <p:spPr>
          <a:xfrm>
            <a:off x="6660232" y="2239144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orme libre 93"/>
          <p:cNvSpPr/>
          <p:nvPr/>
        </p:nvSpPr>
        <p:spPr>
          <a:xfrm>
            <a:off x="6560514" y="4791686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Image 95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1519064"/>
            <a:ext cx="1368152" cy="1368152"/>
          </a:xfrm>
          <a:prstGeom prst="rect">
            <a:avLst/>
          </a:prstGeom>
        </p:spPr>
      </p:pic>
      <p:pic>
        <p:nvPicPr>
          <p:cNvPr id="98" name="Image 97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5976" y="4143614"/>
            <a:ext cx="1368152" cy="1368152"/>
          </a:xfrm>
          <a:prstGeom prst="rect">
            <a:avLst/>
          </a:prstGeom>
        </p:spPr>
      </p:pic>
      <p:sp>
        <p:nvSpPr>
          <p:cNvPr id="92" name="Forme libre 91"/>
          <p:cNvSpPr/>
          <p:nvPr/>
        </p:nvSpPr>
        <p:spPr>
          <a:xfrm>
            <a:off x="3851920" y="4791686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6989829" y="1122011"/>
            <a:ext cx="2052000" cy="1368000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  <a:sp3d prstMaterial="flat">
            <a:bevelT w="152400" h="50800" prst="softRound"/>
          </a:sp3d>
        </p:spPr>
        <p:txBody>
          <a:bodyPr wrap="square"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</a:bodyPr>
          <a:lstStyle/>
          <a:p>
            <a:pPr algn="ctr"/>
            <a:r>
              <a:rPr lang="fr-FR" sz="2800" b="1" cap="none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 </a:t>
            </a:r>
            <a:r>
              <a:rPr lang="fr-FR" sz="2800" b="1" cap="none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analysis</a:t>
            </a:r>
            <a:endParaRPr lang="fr-FR" sz="2800" b="1" cap="none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4386419" y="3780841"/>
            <a:ext cx="2052000" cy="1368000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  <a:sp3d prstMaterial="flat">
            <a:bevelT w="152400" h="50800" prst="softRound"/>
          </a:sp3d>
        </p:spPr>
        <p:txBody>
          <a:bodyPr wrap="square"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</a:bodyPr>
          <a:lstStyle/>
          <a:p>
            <a:pPr algn="ctr"/>
            <a:r>
              <a:rPr lang="fr-FR" sz="2800" b="1" cap="none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 </a:t>
            </a:r>
            <a:r>
              <a:rPr lang="fr-FR" sz="2800" b="1" cap="none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synthesis</a:t>
            </a:r>
            <a:endParaRPr lang="fr-FR" sz="2800" b="1" cap="none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ini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22448" y="1600200"/>
            <a:ext cx="7499104" cy="4997450"/>
          </a:xfrm>
        </p:spPr>
      </p:pic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smtClean="0">
                <a:solidFill>
                  <a:srgbClr val="C00000"/>
                </a:solidFill>
              </a:rPr>
              <a:t>Software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rgbClr val="C00000"/>
                </a:solidFill>
              </a:rPr>
              <a:t>Synthesizing </a:t>
            </a:r>
            <a:r>
              <a:rPr lang="en-US" dirty="0" smtClean="0"/>
              <a:t>Multi-view Models of Software Systems</a:t>
            </a:r>
            <a:endParaRPr lang="en-US" dirty="0"/>
          </a:p>
        </p:txBody>
      </p:sp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3" name="Forme libre 22"/>
          <p:cNvSpPr/>
          <p:nvPr/>
        </p:nvSpPr>
        <p:spPr>
          <a:xfrm>
            <a:off x="4211960" y="4087157"/>
            <a:ext cx="1584176" cy="998028"/>
          </a:xfrm>
          <a:custGeom>
            <a:avLst/>
            <a:gdLst>
              <a:gd name="connsiteX0" fmla="*/ 571500 w 2263140"/>
              <a:gd name="connsiteY0" fmla="*/ 1092200 h 1092200"/>
              <a:gd name="connsiteX1" fmla="*/ 281940 w 2263140"/>
              <a:gd name="connsiteY1" fmla="*/ 147320 h 1092200"/>
              <a:gd name="connsiteX2" fmla="*/ 2263140 w 2263140"/>
              <a:gd name="connsiteY2" fmla="*/ 208280 h 1092200"/>
              <a:gd name="connsiteX0" fmla="*/ 552890 w 2132873"/>
              <a:gd name="connsiteY0" fmla="*/ 1058801 h 1058801"/>
              <a:gd name="connsiteX1" fmla="*/ 263330 w 2132873"/>
              <a:gd name="connsiteY1" fmla="*/ 113921 h 1058801"/>
              <a:gd name="connsiteX2" fmla="*/ 2132873 w 2132873"/>
              <a:gd name="connsiteY2" fmla="*/ 375273 h 1058801"/>
              <a:gd name="connsiteX0" fmla="*/ 285750 w 2229025"/>
              <a:gd name="connsiteY0" fmla="*/ 933427 h 933427"/>
              <a:gd name="connsiteX1" fmla="*/ 359482 w 2229025"/>
              <a:gd name="connsiteY1" fmla="*/ 96011 h 933427"/>
              <a:gd name="connsiteX2" fmla="*/ 2229025 w 2229025"/>
              <a:gd name="connsiteY2" fmla="*/ 357363 h 933427"/>
              <a:gd name="connsiteX0" fmla="*/ 285750 w 1998436"/>
              <a:gd name="connsiteY0" fmla="*/ 948834 h 948834"/>
              <a:gd name="connsiteX1" fmla="*/ 359482 w 1998436"/>
              <a:gd name="connsiteY1" fmla="*/ 111418 h 948834"/>
              <a:gd name="connsiteX2" fmla="*/ 1998436 w 1998436"/>
              <a:gd name="connsiteY2" fmla="*/ 280325 h 948834"/>
              <a:gd name="connsiteX0" fmla="*/ 285750 w 1690984"/>
              <a:gd name="connsiteY0" fmla="*/ 926550 h 926550"/>
              <a:gd name="connsiteX1" fmla="*/ 359482 w 1690984"/>
              <a:gd name="connsiteY1" fmla="*/ 89134 h 926550"/>
              <a:gd name="connsiteX2" fmla="*/ 1690984 w 1690984"/>
              <a:gd name="connsiteY2" fmla="*/ 391743 h 92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984" h="926550">
                <a:moveTo>
                  <a:pt x="285750" y="926550"/>
                </a:moveTo>
                <a:cubicBezTo>
                  <a:pt x="0" y="527770"/>
                  <a:pt x="125276" y="178268"/>
                  <a:pt x="359482" y="89134"/>
                </a:cubicBezTo>
                <a:cubicBezTo>
                  <a:pt x="593688" y="0"/>
                  <a:pt x="841354" y="287603"/>
                  <a:pt x="1690984" y="391743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4616298" y="2420888"/>
            <a:ext cx="1092121" cy="2396088"/>
          </a:xfrm>
          <a:custGeom>
            <a:avLst/>
            <a:gdLst>
              <a:gd name="connsiteX0" fmla="*/ 2047240 w 2047240"/>
              <a:gd name="connsiteY0" fmla="*/ 1859280 h 1859280"/>
              <a:gd name="connsiteX1" fmla="*/ 187960 w 2047240"/>
              <a:gd name="connsiteY1" fmla="*/ 1234440 h 1859280"/>
              <a:gd name="connsiteX2" fmla="*/ 919480 w 2047240"/>
              <a:gd name="connsiteY2" fmla="*/ 0 h 1859280"/>
              <a:gd name="connsiteX0" fmla="*/ 2047240 w 2047240"/>
              <a:gd name="connsiteY0" fmla="*/ 1701157 h 1701157"/>
              <a:gd name="connsiteX1" fmla="*/ 187960 w 2047240"/>
              <a:gd name="connsiteY1" fmla="*/ 1234440 h 1701157"/>
              <a:gd name="connsiteX2" fmla="*/ 919480 w 2047240"/>
              <a:gd name="connsiteY2" fmla="*/ 0 h 1701157"/>
              <a:gd name="connsiteX0" fmla="*/ 1478562 w 1478562"/>
              <a:gd name="connsiteY0" fmla="*/ 1753865 h 1753865"/>
              <a:gd name="connsiteX1" fmla="*/ 106720 w 1478562"/>
              <a:gd name="connsiteY1" fmla="*/ 1234440 h 1753865"/>
              <a:gd name="connsiteX2" fmla="*/ 838240 w 1478562"/>
              <a:gd name="connsiteY2" fmla="*/ 0 h 17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562" h="1753865">
                <a:moveTo>
                  <a:pt x="1478562" y="1753865"/>
                </a:moveTo>
                <a:cubicBezTo>
                  <a:pt x="642902" y="1596385"/>
                  <a:pt x="213440" y="1526751"/>
                  <a:pt x="106720" y="1234440"/>
                </a:cubicBezTo>
                <a:cubicBezTo>
                  <a:pt x="0" y="942129"/>
                  <a:pt x="378500" y="462280"/>
                  <a:pt x="838240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2915816" y="4156133"/>
            <a:ext cx="1944216" cy="465783"/>
          </a:xfrm>
          <a:custGeom>
            <a:avLst/>
            <a:gdLst>
              <a:gd name="connsiteX0" fmla="*/ 3246120 w 3246120"/>
              <a:gd name="connsiteY0" fmla="*/ 381000 h 746760"/>
              <a:gd name="connsiteX1" fmla="*/ 1249680 w 3246120"/>
              <a:gd name="connsiteY1" fmla="*/ 60960 h 746760"/>
              <a:gd name="connsiteX2" fmla="*/ 0 w 3246120"/>
              <a:gd name="connsiteY2" fmla="*/ 746760 h 746760"/>
              <a:gd name="connsiteX0" fmla="*/ 2126352 w 2126352"/>
              <a:gd name="connsiteY0" fmla="*/ 190500 h 808876"/>
              <a:gd name="connsiteX1" fmla="*/ 1249680 w 2126352"/>
              <a:gd name="connsiteY1" fmla="*/ 123076 h 808876"/>
              <a:gd name="connsiteX2" fmla="*/ 0 w 2126352"/>
              <a:gd name="connsiteY2" fmla="*/ 808876 h 808876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1838320 w 1838320"/>
              <a:gd name="connsiteY0" fmla="*/ 110480 h 800864"/>
              <a:gd name="connsiteX1" fmla="*/ 1249680 w 1838320"/>
              <a:gd name="connsiteY1" fmla="*/ 115064 h 800864"/>
              <a:gd name="connsiteX2" fmla="*/ 0 w 1838320"/>
              <a:gd name="connsiteY2" fmla="*/ 800864 h 800864"/>
              <a:gd name="connsiteX0" fmla="*/ 1766312 w 1766312"/>
              <a:gd name="connsiteY0" fmla="*/ 110480 h 800864"/>
              <a:gd name="connsiteX1" fmla="*/ 1249680 w 1766312"/>
              <a:gd name="connsiteY1" fmla="*/ 115064 h 800864"/>
              <a:gd name="connsiteX2" fmla="*/ 0 w 1766312"/>
              <a:gd name="connsiteY2" fmla="*/ 800864 h 800864"/>
              <a:gd name="connsiteX0" fmla="*/ 1656184 w 1656184"/>
              <a:gd name="connsiteY0" fmla="*/ 72437 h 534566"/>
              <a:gd name="connsiteX1" fmla="*/ 1139552 w 1656184"/>
              <a:gd name="connsiteY1" fmla="*/ 77021 h 534566"/>
              <a:gd name="connsiteX2" fmla="*/ 0 w 1656184"/>
              <a:gd name="connsiteY2" fmla="*/ 534566 h 534566"/>
              <a:gd name="connsiteX0" fmla="*/ 1944216 w 1944216"/>
              <a:gd name="connsiteY0" fmla="*/ 41161 h 312420"/>
              <a:gd name="connsiteX1" fmla="*/ 1427584 w 1944216"/>
              <a:gd name="connsiteY1" fmla="*/ 45745 h 312420"/>
              <a:gd name="connsiteX2" fmla="*/ 0 w 1944216"/>
              <a:gd name="connsiteY2" fmla="*/ 312420 h 312420"/>
              <a:gd name="connsiteX0" fmla="*/ 1728192 w 1728192"/>
              <a:gd name="connsiteY0" fmla="*/ 51230 h 386112"/>
              <a:gd name="connsiteX1" fmla="*/ 1211560 w 1728192"/>
              <a:gd name="connsiteY1" fmla="*/ 55814 h 386112"/>
              <a:gd name="connsiteX2" fmla="*/ 0 w 1728192"/>
              <a:gd name="connsiteY2" fmla="*/ 386112 h 386112"/>
              <a:gd name="connsiteX0" fmla="*/ 1728192 w 1728192"/>
              <a:gd name="connsiteY0" fmla="*/ 51230 h 504932"/>
              <a:gd name="connsiteX1" fmla="*/ 1211560 w 1728192"/>
              <a:gd name="connsiteY1" fmla="*/ 55814 h 504932"/>
              <a:gd name="connsiteX2" fmla="*/ 0 w 1728192"/>
              <a:gd name="connsiteY2" fmla="*/ 386112 h 504932"/>
              <a:gd name="connsiteX0" fmla="*/ 1728192 w 1728192"/>
              <a:gd name="connsiteY0" fmla="*/ 51230 h 386112"/>
              <a:gd name="connsiteX1" fmla="*/ 1211560 w 1728192"/>
              <a:gd name="connsiteY1" fmla="*/ 55814 h 386112"/>
              <a:gd name="connsiteX2" fmla="*/ 0 w 1728192"/>
              <a:gd name="connsiteY2" fmla="*/ 386112 h 386112"/>
              <a:gd name="connsiteX0" fmla="*/ 1944216 w 1944216"/>
              <a:gd name="connsiteY0" fmla="*/ 40626 h 311885"/>
              <a:gd name="connsiteX1" fmla="*/ 1427584 w 1944216"/>
              <a:gd name="connsiteY1" fmla="*/ 45210 h 311885"/>
              <a:gd name="connsiteX2" fmla="*/ 0 w 1944216"/>
              <a:gd name="connsiteY2" fmla="*/ 311885 h 311885"/>
              <a:gd name="connsiteX0" fmla="*/ 1944216 w 1944216"/>
              <a:gd name="connsiteY0" fmla="*/ 40626 h 411546"/>
              <a:gd name="connsiteX1" fmla="*/ 1427584 w 1944216"/>
              <a:gd name="connsiteY1" fmla="*/ 45210 h 411546"/>
              <a:gd name="connsiteX2" fmla="*/ 0 w 1944216"/>
              <a:gd name="connsiteY2" fmla="*/ 311885 h 41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216" h="411546">
                <a:moveTo>
                  <a:pt x="1944216" y="40626"/>
                </a:moveTo>
                <a:cubicBezTo>
                  <a:pt x="1798104" y="29389"/>
                  <a:pt x="1751620" y="0"/>
                  <a:pt x="1427584" y="45210"/>
                </a:cubicBezTo>
                <a:cubicBezTo>
                  <a:pt x="1103548" y="90420"/>
                  <a:pt x="528786" y="411546"/>
                  <a:pt x="0" y="311885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3347864" y="2924943"/>
            <a:ext cx="2991976" cy="971605"/>
          </a:xfrm>
          <a:custGeom>
            <a:avLst/>
            <a:gdLst>
              <a:gd name="connsiteX0" fmla="*/ 3124200 w 3124200"/>
              <a:gd name="connsiteY0" fmla="*/ 792480 h 1076960"/>
              <a:gd name="connsiteX1" fmla="*/ 1981200 w 3124200"/>
              <a:gd name="connsiteY1" fmla="*/ 944880 h 1076960"/>
              <a:gd name="connsiteX2" fmla="*/ 0 w 3124200"/>
              <a:gd name="connsiteY2" fmla="*/ 0 h 1076960"/>
              <a:gd name="connsiteX0" fmla="*/ 2991976 w 2991976"/>
              <a:gd name="connsiteY0" fmla="*/ 702176 h 971605"/>
              <a:gd name="connsiteX1" fmla="*/ 1848976 w 2991976"/>
              <a:gd name="connsiteY1" fmla="*/ 854576 h 971605"/>
              <a:gd name="connsiteX2" fmla="*/ 0 w 2991976"/>
              <a:gd name="connsiteY2" fmla="*/ 0 h 97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1976" h="971605">
                <a:moveTo>
                  <a:pt x="2991976" y="702176"/>
                </a:moveTo>
                <a:cubicBezTo>
                  <a:pt x="2680826" y="844416"/>
                  <a:pt x="2347639" y="971605"/>
                  <a:pt x="1848976" y="854576"/>
                </a:cubicBezTo>
                <a:cubicBezTo>
                  <a:pt x="1350313" y="737547"/>
                  <a:pt x="730250" y="406400"/>
                  <a:pt x="0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rme libre 28"/>
          <p:cNvSpPr/>
          <p:nvPr/>
        </p:nvSpPr>
        <p:spPr>
          <a:xfrm>
            <a:off x="4504267" y="2413000"/>
            <a:ext cx="524933" cy="2730500"/>
          </a:xfrm>
          <a:custGeom>
            <a:avLst/>
            <a:gdLst>
              <a:gd name="connsiteX0" fmla="*/ 194733 w 524933"/>
              <a:gd name="connsiteY0" fmla="*/ 0 h 2730500"/>
              <a:gd name="connsiteX1" fmla="*/ 55033 w 524933"/>
              <a:gd name="connsiteY1" fmla="*/ 1473200 h 2730500"/>
              <a:gd name="connsiteX2" fmla="*/ 524933 w 524933"/>
              <a:gd name="connsiteY2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933" h="2730500">
                <a:moveTo>
                  <a:pt x="194733" y="0"/>
                </a:moveTo>
                <a:cubicBezTo>
                  <a:pt x="97366" y="509058"/>
                  <a:pt x="0" y="1018117"/>
                  <a:pt x="55033" y="1473200"/>
                </a:cubicBezTo>
                <a:cubicBezTo>
                  <a:pt x="110066" y="1928283"/>
                  <a:pt x="317499" y="2329391"/>
                  <a:pt x="524933" y="273050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rme libre 30"/>
          <p:cNvSpPr/>
          <p:nvPr/>
        </p:nvSpPr>
        <p:spPr>
          <a:xfrm>
            <a:off x="3347864" y="3356992"/>
            <a:ext cx="1528936" cy="276626"/>
          </a:xfrm>
          <a:custGeom>
            <a:avLst/>
            <a:gdLst>
              <a:gd name="connsiteX0" fmla="*/ 0 w 1714500"/>
              <a:gd name="connsiteY0" fmla="*/ 0 h 385233"/>
              <a:gd name="connsiteX1" fmla="*/ 660400 w 1714500"/>
              <a:gd name="connsiteY1" fmla="*/ 330200 h 385233"/>
              <a:gd name="connsiteX2" fmla="*/ 1714500 w 1714500"/>
              <a:gd name="connsiteY2" fmla="*/ 330200 h 385233"/>
              <a:gd name="connsiteX0" fmla="*/ 0 w 1528936"/>
              <a:gd name="connsiteY0" fmla="*/ 0 h 276626"/>
              <a:gd name="connsiteX1" fmla="*/ 474836 w 1528936"/>
              <a:gd name="connsiteY1" fmla="*/ 237108 h 276626"/>
              <a:gd name="connsiteX2" fmla="*/ 1528936 w 1528936"/>
              <a:gd name="connsiteY2" fmla="*/ 237108 h 27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936" h="276626">
                <a:moveTo>
                  <a:pt x="0" y="0"/>
                </a:moveTo>
                <a:cubicBezTo>
                  <a:pt x="187325" y="137583"/>
                  <a:pt x="220013" y="197590"/>
                  <a:pt x="474836" y="237108"/>
                </a:cubicBezTo>
                <a:cubicBezTo>
                  <a:pt x="729659" y="276626"/>
                  <a:pt x="1144761" y="264624"/>
                  <a:pt x="1528936" y="237108"/>
                </a:cubicBezTo>
              </a:path>
            </a:pathLst>
          </a:custGeom>
          <a:ln w="762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rme libre 37"/>
          <p:cNvSpPr/>
          <p:nvPr/>
        </p:nvSpPr>
        <p:spPr>
          <a:xfrm>
            <a:off x="2975429" y="3280229"/>
            <a:ext cx="2873828" cy="885371"/>
          </a:xfrm>
          <a:custGeom>
            <a:avLst/>
            <a:gdLst>
              <a:gd name="connsiteX0" fmla="*/ 0 w 2873828"/>
              <a:gd name="connsiteY0" fmla="*/ 885371 h 885371"/>
              <a:gd name="connsiteX1" fmla="*/ 1509485 w 2873828"/>
              <a:gd name="connsiteY1" fmla="*/ 246742 h 885371"/>
              <a:gd name="connsiteX2" fmla="*/ 2873828 w 2873828"/>
              <a:gd name="connsiteY2" fmla="*/ 0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828" h="885371">
                <a:moveTo>
                  <a:pt x="0" y="885371"/>
                </a:moveTo>
                <a:cubicBezTo>
                  <a:pt x="515257" y="639837"/>
                  <a:pt x="1030514" y="394304"/>
                  <a:pt x="1509485" y="246742"/>
                </a:cubicBezTo>
                <a:cubicBezTo>
                  <a:pt x="1988456" y="99180"/>
                  <a:pt x="2431142" y="49590"/>
                  <a:pt x="2873828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18" name="Image 17" descr="state-mach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composed-syste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4" name="Image 23" descr="nega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positive-scenari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formal framework</a:t>
            </a:r>
            <a:r>
              <a:rPr lang="en-US" dirty="0" smtClean="0"/>
              <a:t> for system modeling</a:t>
            </a:r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7" name="Image 16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9" name="Image 1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1" name="Nuage 20"/>
          <p:cNvSpPr/>
          <p:nvPr/>
        </p:nvSpPr>
        <p:spPr>
          <a:xfrm>
            <a:off x="3131841" y="3140968"/>
            <a:ext cx="2808312" cy="1512168"/>
          </a:xfrm>
          <a:prstGeom prst="cloud">
            <a:avLst/>
          </a:prstGeom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72000" rIns="0" bIns="0" rtlCol="0" anchor="ctr">
            <a:noAutofit/>
          </a:bodyPr>
          <a:lstStyle/>
          <a:p>
            <a:pPr algn="ctr"/>
            <a:r>
              <a:rPr lang="en-US" sz="3200" dirty="0" smtClean="0">
                <a:latin typeface="Berlin Sans FB" pitchFamily="34" charset="0"/>
              </a:rPr>
              <a:t>Trace</a:t>
            </a:r>
            <a:br>
              <a:rPr lang="en-US" sz="3200" dirty="0" smtClean="0">
                <a:latin typeface="Berlin Sans FB" pitchFamily="34" charset="0"/>
              </a:rPr>
            </a:br>
            <a:r>
              <a:rPr lang="en-US" sz="3200" dirty="0" smtClean="0">
                <a:latin typeface="Berlin Sans FB" pitchFamily="34" charset="0"/>
              </a:rPr>
              <a:t>semantics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ts val="4600"/>
              </a:lnSpc>
            </a:pPr>
            <a:r>
              <a:rPr lang="en-US" dirty="0" smtClean="0"/>
              <a:t>“Claim and check” consistency </a:t>
            </a:r>
            <a:r>
              <a:rPr lang="en-US" dirty="0" smtClean="0">
                <a:solidFill>
                  <a:srgbClr val="C00000"/>
                </a:solidFill>
              </a:rPr>
              <a:t>analysis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5877273"/>
            <a:ext cx="861150" cy="605281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2771800" y="2237963"/>
            <a:ext cx="2979060" cy="2670106"/>
            <a:chOff x="2771800" y="2237963"/>
            <a:chExt cx="2979060" cy="2670106"/>
          </a:xfrm>
        </p:grpSpPr>
        <p:sp>
          <p:nvSpPr>
            <p:cNvPr id="12" name="Forme libre 11"/>
            <p:cNvSpPr/>
            <p:nvPr/>
          </p:nvSpPr>
          <p:spPr>
            <a:xfrm>
              <a:off x="3131840" y="2852936"/>
              <a:ext cx="2232248" cy="1781409"/>
            </a:xfrm>
            <a:custGeom>
              <a:avLst/>
              <a:gdLst>
                <a:gd name="connsiteX0" fmla="*/ 2757054 w 2757054"/>
                <a:gd name="connsiteY0" fmla="*/ 0 h 2043545"/>
                <a:gd name="connsiteX1" fmla="*/ 1773381 w 2757054"/>
                <a:gd name="connsiteY1" fmla="*/ 180109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773381 w 2757054"/>
                <a:gd name="connsiteY1" fmla="*/ 180109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81200 w 2757054"/>
                <a:gd name="connsiteY1" fmla="*/ 1080655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  <a:gd name="connsiteX0" fmla="*/ 2757054 w 2757054"/>
                <a:gd name="connsiteY0" fmla="*/ 0 h 2043545"/>
                <a:gd name="connsiteX1" fmla="*/ 2022585 w 2757054"/>
                <a:gd name="connsiteY1" fmla="*/ 982216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  <a:gd name="connsiteX0" fmla="*/ 2757054 w 2757054"/>
                <a:gd name="connsiteY0" fmla="*/ 0 h 2043545"/>
                <a:gd name="connsiteX1" fmla="*/ 2022585 w 2757054"/>
                <a:gd name="connsiteY1" fmla="*/ 982216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7054" h="2043545">
                  <a:moveTo>
                    <a:pt x="2757054" y="0"/>
                  </a:moveTo>
                  <a:cubicBezTo>
                    <a:pt x="2595418" y="225136"/>
                    <a:pt x="2351258" y="624733"/>
                    <a:pt x="2022585" y="982216"/>
                  </a:cubicBezTo>
                  <a:cubicBezTo>
                    <a:pt x="1710858" y="1183107"/>
                    <a:pt x="1106024" y="1050393"/>
                    <a:pt x="886690" y="1205345"/>
                  </a:cubicBezTo>
                  <a:cubicBezTo>
                    <a:pt x="667356" y="1360297"/>
                    <a:pt x="854363" y="1780309"/>
                    <a:pt x="706581" y="1911927"/>
                  </a:cubicBezTo>
                  <a:cubicBezTo>
                    <a:pt x="558799" y="2043545"/>
                    <a:pt x="279399" y="2019300"/>
                    <a:pt x="0" y="1995055"/>
                  </a:cubicBezTo>
                </a:path>
              </a:pathLst>
            </a:custGeom>
            <a:ln w="123825" cmpd="dbl">
              <a:solidFill>
                <a:srgbClr val="C00000"/>
              </a:solidFill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92080" y="2237963"/>
              <a:ext cx="4587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Berlin Sans FB" pitchFamily="34" charset="0"/>
                </a:rPr>
                <a:t>?</a:t>
              </a:r>
              <a:endParaRPr lang="en-US" sz="48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771800" y="4077072"/>
              <a:ext cx="3866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Berlin Sans FB" pitchFamily="34" charset="0"/>
                </a:rPr>
                <a:t>!</a:t>
              </a:r>
              <a:endParaRPr lang="en-US" sz="48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3275856" y="3212976"/>
            <a:ext cx="2491388" cy="1152128"/>
            <a:chOff x="3347864" y="3140968"/>
            <a:chExt cx="2491388" cy="1152128"/>
          </a:xfrm>
        </p:grpSpPr>
        <p:sp>
          <p:nvSpPr>
            <p:cNvPr id="26" name="Rectangle 25"/>
            <p:cNvSpPr/>
            <p:nvPr/>
          </p:nvSpPr>
          <p:spPr>
            <a:xfrm>
              <a:off x="3419872" y="3144982"/>
              <a:ext cx="2304256" cy="1076105"/>
            </a:xfrm>
            <a:prstGeom prst="rect">
              <a:avLst/>
            </a:prstGeom>
            <a:solidFill>
              <a:schemeClr val="lt1">
                <a:alpha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3347864" y="3140968"/>
              <a:ext cx="2491388" cy="1152128"/>
              <a:chOff x="3347864" y="3140968"/>
              <a:chExt cx="2491388" cy="1152128"/>
            </a:xfrm>
          </p:grpSpPr>
          <p:sp>
            <p:nvSpPr>
              <p:cNvPr id="13" name="ZoneTexte 12"/>
              <p:cNvSpPr txBox="1"/>
              <p:nvPr/>
            </p:nvSpPr>
            <p:spPr>
              <a:xfrm>
                <a:off x="3347864" y="3338989"/>
                <a:ext cx="249138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Berlin Sans FB" pitchFamily="34" charset="0"/>
                  </a:rPr>
                  <a:t>Temporal</a:t>
                </a:r>
              </a:p>
              <a:p>
                <a:r>
                  <a:rPr lang="en-US" sz="2800" dirty="0" smtClean="0">
                    <a:latin typeface="Berlin Sans FB" pitchFamily="34" charset="0"/>
                  </a:rPr>
                  <a:t>Model checking</a:t>
                </a:r>
                <a:endParaRPr lang="en-US" sz="2800" dirty="0">
                  <a:latin typeface="Berlin Sans FB" pitchFamily="34" charset="0"/>
                </a:endParaRPr>
              </a:p>
            </p:txBody>
          </p:sp>
          <p:pic>
            <p:nvPicPr>
              <p:cNvPr id="24" name="Image 23" descr="computer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932040" y="3140968"/>
                <a:ext cx="752634" cy="752634"/>
              </a:xfrm>
              <a:prstGeom prst="rect">
                <a:avLst/>
              </a:prstGeom>
            </p:spPr>
          </p:pic>
        </p:grpSp>
      </p:grpSp>
      <p:sp>
        <p:nvSpPr>
          <p:cNvPr id="28" name="Forme libre 27"/>
          <p:cNvSpPr/>
          <p:nvPr/>
        </p:nvSpPr>
        <p:spPr>
          <a:xfrm rot="10587084">
            <a:off x="1496359" y="5533397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state-mach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osed-syste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9" name="Image 18" descr="goal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ts val="4600"/>
              </a:lnSpc>
            </a:pPr>
            <a:r>
              <a:rPr lang="en-US" dirty="0" smtClean="0"/>
              <a:t>“Claim and check” consistency </a:t>
            </a:r>
            <a:r>
              <a:rPr lang="en-US" dirty="0" smtClean="0">
                <a:solidFill>
                  <a:srgbClr val="C00000"/>
                </a:solidFill>
              </a:rPr>
              <a:t>analysis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5877273"/>
            <a:ext cx="861150" cy="605281"/>
          </a:xfrm>
          <a:prstGeom prst="rect">
            <a:avLst/>
          </a:prstGeom>
        </p:spPr>
      </p:pic>
      <p:grpSp>
        <p:nvGrpSpPr>
          <p:cNvPr id="3" name="Groupe 26"/>
          <p:cNvGrpSpPr/>
          <p:nvPr/>
        </p:nvGrpSpPr>
        <p:grpSpPr>
          <a:xfrm>
            <a:off x="2771800" y="2237963"/>
            <a:ext cx="2979060" cy="2670106"/>
            <a:chOff x="2771800" y="2237963"/>
            <a:chExt cx="2979060" cy="2670106"/>
          </a:xfrm>
        </p:grpSpPr>
        <p:sp>
          <p:nvSpPr>
            <p:cNvPr id="12" name="Forme libre 11"/>
            <p:cNvSpPr/>
            <p:nvPr/>
          </p:nvSpPr>
          <p:spPr>
            <a:xfrm>
              <a:off x="3131840" y="2852936"/>
              <a:ext cx="2232248" cy="1781409"/>
            </a:xfrm>
            <a:custGeom>
              <a:avLst/>
              <a:gdLst>
                <a:gd name="connsiteX0" fmla="*/ 2757054 w 2757054"/>
                <a:gd name="connsiteY0" fmla="*/ 0 h 2043545"/>
                <a:gd name="connsiteX1" fmla="*/ 1773381 w 2757054"/>
                <a:gd name="connsiteY1" fmla="*/ 180109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773381 w 2757054"/>
                <a:gd name="connsiteY1" fmla="*/ 180109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81200 w 2757054"/>
                <a:gd name="connsiteY1" fmla="*/ 1080655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  <a:gd name="connsiteX0" fmla="*/ 2757054 w 2757054"/>
                <a:gd name="connsiteY0" fmla="*/ 0 h 2043545"/>
                <a:gd name="connsiteX1" fmla="*/ 2022585 w 2757054"/>
                <a:gd name="connsiteY1" fmla="*/ 982216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  <a:gd name="connsiteX0" fmla="*/ 2757054 w 2757054"/>
                <a:gd name="connsiteY0" fmla="*/ 0 h 2043545"/>
                <a:gd name="connsiteX1" fmla="*/ 2022585 w 2757054"/>
                <a:gd name="connsiteY1" fmla="*/ 982216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7054" h="2043545">
                  <a:moveTo>
                    <a:pt x="2757054" y="0"/>
                  </a:moveTo>
                  <a:cubicBezTo>
                    <a:pt x="2595418" y="225136"/>
                    <a:pt x="2351258" y="624733"/>
                    <a:pt x="2022585" y="982216"/>
                  </a:cubicBezTo>
                  <a:cubicBezTo>
                    <a:pt x="1710858" y="1183107"/>
                    <a:pt x="1106024" y="1050393"/>
                    <a:pt x="886690" y="1205345"/>
                  </a:cubicBezTo>
                  <a:cubicBezTo>
                    <a:pt x="667356" y="1360297"/>
                    <a:pt x="854363" y="1780309"/>
                    <a:pt x="706581" y="1911927"/>
                  </a:cubicBezTo>
                  <a:cubicBezTo>
                    <a:pt x="558799" y="2043545"/>
                    <a:pt x="279399" y="2019300"/>
                    <a:pt x="0" y="1995055"/>
                  </a:cubicBezTo>
                </a:path>
              </a:pathLst>
            </a:custGeom>
            <a:ln w="123825" cmpd="dbl">
              <a:solidFill>
                <a:srgbClr val="C00000"/>
              </a:solidFill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92080" y="2237963"/>
              <a:ext cx="4587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Berlin Sans FB" pitchFamily="34" charset="0"/>
                </a:rPr>
                <a:t>?</a:t>
              </a:r>
              <a:endParaRPr lang="en-US" sz="48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771800" y="4077072"/>
              <a:ext cx="3866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Berlin Sans FB" pitchFamily="34" charset="0"/>
                </a:rPr>
                <a:t>!</a:t>
              </a:r>
              <a:endParaRPr lang="en-US" sz="48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4" name="Groupe 30"/>
          <p:cNvGrpSpPr/>
          <p:nvPr/>
        </p:nvGrpSpPr>
        <p:grpSpPr>
          <a:xfrm>
            <a:off x="3275856" y="3212976"/>
            <a:ext cx="2491388" cy="1152128"/>
            <a:chOff x="3347864" y="3140968"/>
            <a:chExt cx="2491388" cy="1152128"/>
          </a:xfrm>
        </p:grpSpPr>
        <p:sp>
          <p:nvSpPr>
            <p:cNvPr id="26" name="Rectangle 25"/>
            <p:cNvSpPr/>
            <p:nvPr/>
          </p:nvSpPr>
          <p:spPr>
            <a:xfrm>
              <a:off x="3419872" y="3144982"/>
              <a:ext cx="2304256" cy="1076105"/>
            </a:xfrm>
            <a:prstGeom prst="rect">
              <a:avLst/>
            </a:prstGeom>
            <a:solidFill>
              <a:schemeClr val="lt1">
                <a:alpha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e 24"/>
            <p:cNvGrpSpPr/>
            <p:nvPr/>
          </p:nvGrpSpPr>
          <p:grpSpPr>
            <a:xfrm>
              <a:off x="3347864" y="3140968"/>
              <a:ext cx="2491388" cy="1152128"/>
              <a:chOff x="3347864" y="3140968"/>
              <a:chExt cx="2491388" cy="1152128"/>
            </a:xfrm>
          </p:grpSpPr>
          <p:sp>
            <p:nvSpPr>
              <p:cNvPr id="13" name="ZoneTexte 12"/>
              <p:cNvSpPr txBox="1"/>
              <p:nvPr/>
            </p:nvSpPr>
            <p:spPr>
              <a:xfrm>
                <a:off x="3347864" y="3338989"/>
                <a:ext cx="249138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Berlin Sans FB" pitchFamily="34" charset="0"/>
                  </a:rPr>
                  <a:t>Temporal</a:t>
                </a:r>
              </a:p>
              <a:p>
                <a:r>
                  <a:rPr lang="en-US" sz="2800" dirty="0" smtClean="0">
                    <a:latin typeface="Berlin Sans FB" pitchFamily="34" charset="0"/>
                  </a:rPr>
                  <a:t>Model checking</a:t>
                </a:r>
                <a:endParaRPr lang="en-US" sz="2800" dirty="0">
                  <a:latin typeface="Berlin Sans FB" pitchFamily="34" charset="0"/>
                </a:endParaRPr>
              </a:p>
            </p:txBody>
          </p:sp>
          <p:pic>
            <p:nvPicPr>
              <p:cNvPr id="24" name="Image 23" descr="computer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932040" y="3140968"/>
                <a:ext cx="752634" cy="752634"/>
              </a:xfrm>
              <a:prstGeom prst="rect">
                <a:avLst/>
              </a:prstGeom>
            </p:spPr>
          </p:pic>
        </p:grpSp>
      </p:grpSp>
      <p:sp>
        <p:nvSpPr>
          <p:cNvPr id="28" name="Forme libre 27"/>
          <p:cNvSpPr/>
          <p:nvPr/>
        </p:nvSpPr>
        <p:spPr>
          <a:xfrm rot="10587084">
            <a:off x="1496359" y="5533397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state-mach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osed-syste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9" name="Image 18" descr="goal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grpSp>
        <p:nvGrpSpPr>
          <p:cNvPr id="6" name="Groupe 29"/>
          <p:cNvGrpSpPr/>
          <p:nvPr/>
        </p:nvGrpSpPr>
        <p:grpSpPr>
          <a:xfrm>
            <a:off x="3059833" y="3834358"/>
            <a:ext cx="3004417" cy="2790286"/>
            <a:chOff x="3059833" y="3834358"/>
            <a:chExt cx="3004417" cy="2790286"/>
          </a:xfrm>
        </p:grpSpPr>
        <p:pic>
          <p:nvPicPr>
            <p:cNvPr id="21" name="Image 20" descr="negative-scenario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59833" y="5085184"/>
              <a:ext cx="2430938" cy="1539460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  <p:sp>
          <p:nvSpPr>
            <p:cNvPr id="29" name="Forme libre 28"/>
            <p:cNvSpPr/>
            <p:nvPr/>
          </p:nvSpPr>
          <p:spPr>
            <a:xfrm>
              <a:off x="5657850" y="3834358"/>
              <a:ext cx="406400" cy="1466850"/>
            </a:xfrm>
            <a:custGeom>
              <a:avLst/>
              <a:gdLst>
                <a:gd name="connsiteX0" fmla="*/ 38100 w 406400"/>
                <a:gd name="connsiteY0" fmla="*/ 0 h 1466850"/>
                <a:gd name="connsiteX1" fmla="*/ 400050 w 406400"/>
                <a:gd name="connsiteY1" fmla="*/ 685800 h 1466850"/>
                <a:gd name="connsiteX2" fmla="*/ 0 w 406400"/>
                <a:gd name="connsiteY2" fmla="*/ 146685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1466850">
                  <a:moveTo>
                    <a:pt x="38100" y="0"/>
                  </a:moveTo>
                  <a:cubicBezTo>
                    <a:pt x="222250" y="220662"/>
                    <a:pt x="406400" y="441325"/>
                    <a:pt x="400050" y="685800"/>
                  </a:cubicBezTo>
                  <a:cubicBezTo>
                    <a:pt x="393700" y="930275"/>
                    <a:pt x="196850" y="1198562"/>
                    <a:pt x="0" y="146685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State machine </a:t>
            </a:r>
            <a:r>
              <a:rPr lang="en-US" dirty="0" smtClean="0">
                <a:solidFill>
                  <a:srgbClr val="C00000"/>
                </a:solidFill>
              </a:rPr>
              <a:t>induction</a:t>
            </a:r>
            <a:r>
              <a:rPr lang="en-US" dirty="0" smtClean="0"/>
              <a:t> from scenarios</a:t>
            </a:r>
            <a:endParaRPr lang="en-US" dirty="0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79512" y="4439430"/>
            <a:ext cx="175721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Adapts</a:t>
            </a:r>
          </a:p>
          <a:p>
            <a:r>
              <a:rPr lang="en-US" sz="2800" dirty="0" smtClean="0">
                <a:latin typeface="Berlin Sans FB" pitchFamily="34" charset="0"/>
              </a:rPr>
              <a:t>Grammar 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800" dirty="0" smtClean="0">
                <a:latin typeface="Berlin Sans FB" pitchFamily="34" charset="0"/>
              </a:rPr>
              <a:t>Induction</a:t>
            </a:r>
          </a:p>
          <a:p>
            <a:r>
              <a:rPr lang="en-US" sz="2800" dirty="0" smtClean="0">
                <a:latin typeface="Berlin Sans FB" pitchFamily="34" charset="0"/>
              </a:rPr>
              <a:t>Methods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[Onc92]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1" name="Image 20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3" name="Image 12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4" name="Image 23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5" name="Image 24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Interactive</a:t>
            </a:r>
            <a:r>
              <a:rPr lang="en-US" dirty="0" smtClean="0"/>
              <a:t> state machine induction from scenarios</a:t>
            </a:r>
            <a:endParaRPr lang="en-US" dirty="0"/>
          </a:p>
        </p:txBody>
      </p:sp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79512" y="4870318"/>
            <a:ext cx="23952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QSM: </a:t>
            </a:r>
          </a:p>
          <a:p>
            <a:r>
              <a:rPr lang="en-US" sz="2800" dirty="0" smtClean="0">
                <a:latin typeface="Berlin Sans FB" pitchFamily="34" charset="0"/>
              </a:rPr>
              <a:t>Query-driven </a:t>
            </a:r>
          </a:p>
          <a:p>
            <a:r>
              <a:rPr lang="en-US" sz="2800" dirty="0" smtClean="0">
                <a:latin typeface="Berlin Sans FB" pitchFamily="34" charset="0"/>
              </a:rPr>
              <a:t>State Merging 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[Dam05, Dup08]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0" name="Image 19" descr="state-machi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8" name="Image 27" descr="negative-scenari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positive-scenari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Interactive state machine induction from scenarios </a:t>
            </a:r>
            <a:r>
              <a:rPr lang="en-US" dirty="0" smtClean="0">
                <a:solidFill>
                  <a:srgbClr val="C00000"/>
                </a:solidFill>
              </a:rPr>
              <a:t>and goals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/>
          <p:cNvSpPr txBox="1"/>
          <p:nvPr/>
        </p:nvSpPr>
        <p:spPr>
          <a:xfrm>
            <a:off x="179512" y="4536893"/>
            <a:ext cx="2408032" cy="2087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Berlin Sans FB" pitchFamily="34" charset="0"/>
            </a:endParaRPr>
          </a:p>
          <a:p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QSM </a:t>
            </a:r>
          </a:p>
          <a:p>
            <a:pPr>
              <a:lnSpc>
                <a:spcPts val="2600"/>
              </a:lnSpc>
            </a:pPr>
            <a:r>
              <a:rPr lang="en-US" sz="2800" dirty="0" smtClean="0">
                <a:latin typeface="Berlin Sans FB" pitchFamily="34" charset="0"/>
              </a:rPr>
              <a:t>+ constraints </a:t>
            </a:r>
          </a:p>
          <a:p>
            <a:r>
              <a:rPr lang="en-US" sz="2400" dirty="0" smtClean="0">
                <a:latin typeface="Berlin Sans FB" pitchFamily="34" charset="0"/>
              </a:rPr>
              <a:t>[Dam06, Dup08]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8" name="Image 27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1" name="Image 30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State machine induction from </a:t>
            </a:r>
            <a:r>
              <a:rPr lang="en-US" dirty="0" smtClean="0">
                <a:solidFill>
                  <a:srgbClr val="C00000"/>
                </a:solidFill>
              </a:rPr>
              <a:t>high-level </a:t>
            </a:r>
            <a:r>
              <a:rPr lang="en-US" dirty="0" smtClean="0"/>
              <a:t>scenarios</a:t>
            </a:r>
            <a:endParaRPr lang="en-US" dirty="0"/>
          </a:p>
        </p:txBody>
      </p:sp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5" name="Forme libre 24"/>
          <p:cNvSpPr/>
          <p:nvPr/>
        </p:nvSpPr>
        <p:spPr>
          <a:xfrm>
            <a:off x="4499992" y="2708920"/>
            <a:ext cx="1208428" cy="2108056"/>
          </a:xfrm>
          <a:custGeom>
            <a:avLst/>
            <a:gdLst>
              <a:gd name="connsiteX0" fmla="*/ 2047240 w 2047240"/>
              <a:gd name="connsiteY0" fmla="*/ 1859280 h 1859280"/>
              <a:gd name="connsiteX1" fmla="*/ 187960 w 2047240"/>
              <a:gd name="connsiteY1" fmla="*/ 1234440 h 1859280"/>
              <a:gd name="connsiteX2" fmla="*/ 919480 w 2047240"/>
              <a:gd name="connsiteY2" fmla="*/ 0 h 1859280"/>
              <a:gd name="connsiteX0" fmla="*/ 2047240 w 2047240"/>
              <a:gd name="connsiteY0" fmla="*/ 1701157 h 1701157"/>
              <a:gd name="connsiteX1" fmla="*/ 187960 w 2047240"/>
              <a:gd name="connsiteY1" fmla="*/ 1234440 h 1701157"/>
              <a:gd name="connsiteX2" fmla="*/ 919480 w 2047240"/>
              <a:gd name="connsiteY2" fmla="*/ 0 h 1701157"/>
              <a:gd name="connsiteX0" fmla="*/ 1478562 w 1478562"/>
              <a:gd name="connsiteY0" fmla="*/ 1753865 h 1753865"/>
              <a:gd name="connsiteX1" fmla="*/ 106720 w 1478562"/>
              <a:gd name="connsiteY1" fmla="*/ 1234440 h 1753865"/>
              <a:gd name="connsiteX2" fmla="*/ 838240 w 1478562"/>
              <a:gd name="connsiteY2" fmla="*/ 0 h 1753865"/>
              <a:gd name="connsiteX0" fmla="*/ 1400793 w 1400793"/>
              <a:gd name="connsiteY0" fmla="*/ 1753865 h 1753865"/>
              <a:gd name="connsiteX1" fmla="*/ 28951 w 1400793"/>
              <a:gd name="connsiteY1" fmla="*/ 1234440 h 1753865"/>
              <a:gd name="connsiteX2" fmla="*/ 1227085 w 1400793"/>
              <a:gd name="connsiteY2" fmla="*/ 0 h 1753865"/>
              <a:gd name="connsiteX0" fmla="*/ 1400793 w 1400793"/>
              <a:gd name="connsiteY0" fmla="*/ 1753865 h 1753865"/>
              <a:gd name="connsiteX1" fmla="*/ 28951 w 1400793"/>
              <a:gd name="connsiteY1" fmla="*/ 1234440 h 1753865"/>
              <a:gd name="connsiteX2" fmla="*/ 1227085 w 1400793"/>
              <a:gd name="connsiteY2" fmla="*/ 0 h 17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793" h="1753865">
                <a:moveTo>
                  <a:pt x="1400793" y="1753865"/>
                </a:moveTo>
                <a:cubicBezTo>
                  <a:pt x="565133" y="1596385"/>
                  <a:pt x="57902" y="1526751"/>
                  <a:pt x="28951" y="1234440"/>
                </a:cubicBezTo>
                <a:cubicBezTo>
                  <a:pt x="0" y="942129"/>
                  <a:pt x="115040" y="461068"/>
                  <a:pt x="1227085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rme libre 17"/>
          <p:cNvSpPr/>
          <p:nvPr/>
        </p:nvSpPr>
        <p:spPr>
          <a:xfrm>
            <a:off x="4355976" y="3717032"/>
            <a:ext cx="360040" cy="138281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79512" y="3577656"/>
            <a:ext cx="19960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Berlin Sans FB" pitchFamily="34" charset="0"/>
            </a:endParaRPr>
          </a:p>
          <a:p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ASM:</a:t>
            </a:r>
          </a:p>
          <a:p>
            <a:r>
              <a:rPr lang="en-US" sz="2800" dirty="0" smtClean="0">
                <a:latin typeface="Berlin Sans FB" pitchFamily="34" charset="0"/>
              </a:rPr>
              <a:t>Automaton</a:t>
            </a:r>
          </a:p>
          <a:p>
            <a:r>
              <a:rPr lang="en-US" sz="2800" dirty="0" smtClean="0">
                <a:latin typeface="Berlin Sans FB" pitchFamily="34" charset="0"/>
              </a:rPr>
              <a:t>State</a:t>
            </a:r>
          </a:p>
          <a:p>
            <a:r>
              <a:rPr lang="en-US" sz="2800" dirty="0" smtClean="0">
                <a:latin typeface="Berlin Sans FB" pitchFamily="34" charset="0"/>
              </a:rPr>
              <a:t>Merging</a:t>
            </a:r>
          </a:p>
          <a:p>
            <a:r>
              <a:rPr lang="en-US" sz="2400" dirty="0" smtClean="0">
                <a:latin typeface="Berlin Sans FB" pitchFamily="34" charset="0"/>
              </a:rPr>
              <a:t>[Lam08]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1" name="Image 20" descr="state-mach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2" name="Image 11" descr="composed-syste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3" name="Image 12" descr="nega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Extra goodness: goal inference from scenarios </a:t>
            </a:r>
            <a:r>
              <a:rPr lang="en-US" sz="3200" dirty="0" smtClean="0"/>
              <a:t>[Dam06, Dam11]</a:t>
            </a:r>
            <a:endParaRPr lang="en-US" dirty="0"/>
          </a:p>
        </p:txBody>
      </p:sp>
      <p:pic>
        <p:nvPicPr>
          <p:cNvPr id="14" name="Image 13" descr="posi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goa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17" name="Forme libre 16"/>
          <p:cNvSpPr/>
          <p:nvPr/>
        </p:nvSpPr>
        <p:spPr>
          <a:xfrm>
            <a:off x="2933700" y="2667001"/>
            <a:ext cx="1641475" cy="1986136"/>
          </a:xfrm>
          <a:custGeom>
            <a:avLst/>
            <a:gdLst>
              <a:gd name="connsiteX0" fmla="*/ 571500 w 1641475"/>
              <a:gd name="connsiteY0" fmla="*/ 0 h 2117725"/>
              <a:gd name="connsiteX1" fmla="*/ 1524000 w 1641475"/>
              <a:gd name="connsiteY1" fmla="*/ 800100 h 2117725"/>
              <a:gd name="connsiteX2" fmla="*/ 1276350 w 1641475"/>
              <a:gd name="connsiteY2" fmla="*/ 1905000 h 2117725"/>
              <a:gd name="connsiteX3" fmla="*/ 0 w 1641475"/>
              <a:gd name="connsiteY3" fmla="*/ 2076450 h 211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475" h="2117725">
                <a:moveTo>
                  <a:pt x="571500" y="0"/>
                </a:moveTo>
                <a:cubicBezTo>
                  <a:pt x="989012" y="241300"/>
                  <a:pt x="1406525" y="482600"/>
                  <a:pt x="1524000" y="800100"/>
                </a:cubicBezTo>
                <a:cubicBezTo>
                  <a:pt x="1641475" y="1117600"/>
                  <a:pt x="1530350" y="1692275"/>
                  <a:pt x="1276350" y="1905000"/>
                </a:cubicBezTo>
                <a:cubicBezTo>
                  <a:pt x="1022350" y="2117725"/>
                  <a:pt x="511175" y="2097087"/>
                  <a:pt x="0" y="207645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en angle 23"/>
          <p:cNvCxnSpPr>
            <a:stCxn id="29" idx="1"/>
            <a:endCxn id="35" idx="5"/>
          </p:cNvCxnSpPr>
          <p:nvPr/>
        </p:nvCxnSpPr>
        <p:spPr>
          <a:xfrm flipH="1" flipV="1">
            <a:off x="5332452" y="2749292"/>
            <a:ext cx="1620216" cy="262392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Why are they </a:t>
            </a:r>
            <a:r>
              <a:rPr lang="en-US" dirty="0" smtClean="0">
                <a:solidFill>
                  <a:srgbClr val="C00000"/>
                </a:solidFill>
              </a:rPr>
              <a:t>GREAT </a:t>
            </a:r>
            <a:r>
              <a:rPr lang="en-US" dirty="0" smtClean="0"/>
              <a:t>synthesis 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/>
              <a:t>techniques?</a:t>
            </a:r>
            <a:endParaRPr lang="en-US" dirty="0"/>
          </a:p>
        </p:txBody>
      </p:sp>
      <p:sp>
        <p:nvSpPr>
          <p:cNvPr id="4" name="Espace réservé du contenu 14"/>
          <p:cNvSpPr>
            <a:spLocks noGrp="1"/>
          </p:cNvSpPr>
          <p:nvPr>
            <p:ph idx="1"/>
          </p:nvPr>
        </p:nvSpPr>
        <p:spPr>
          <a:xfrm>
            <a:off x="288032" y="2916190"/>
            <a:ext cx="6588224" cy="1944216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72000" bIns="0">
            <a:noAutofit/>
          </a:bodyPr>
          <a:lstStyle/>
          <a:p>
            <a:pPr marL="0" indent="0" algn="ctr">
              <a:lnSpc>
                <a:spcPts val="3100"/>
              </a:lnSpc>
              <a:spcBef>
                <a:spcPts val="0"/>
              </a:spcBef>
              <a:buNone/>
            </a:pPr>
            <a:r>
              <a:rPr lang="en-US" sz="3600" dirty="0" smtClean="0"/>
              <a:t>Models should be </a:t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FF0000"/>
                </a:solidFill>
              </a:rPr>
              <a:t>adequate,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consistent,</a:t>
            </a:r>
            <a:r>
              <a:rPr lang="en-US" sz="3600" b="1" dirty="0" smtClean="0"/>
              <a:t>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complete,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comprehensible, 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r>
              <a:rPr lang="en-US" sz="3600" b="1" dirty="0" smtClean="0">
                <a:solidFill>
                  <a:schemeClr val="accent2"/>
                </a:solidFill>
              </a:rPr>
              <a:t>analyzable</a:t>
            </a:r>
          </a:p>
        </p:txBody>
      </p:sp>
      <p:sp>
        <p:nvSpPr>
          <p:cNvPr id="7" name="Ellipse 6"/>
          <p:cNvSpPr/>
          <p:nvPr/>
        </p:nvSpPr>
        <p:spPr>
          <a:xfrm>
            <a:off x="2593304" y="5508478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en angle 23"/>
          <p:cNvCxnSpPr>
            <a:endCxn id="7" idx="2"/>
          </p:cNvCxnSpPr>
          <p:nvPr/>
        </p:nvCxnSpPr>
        <p:spPr>
          <a:xfrm flipV="1">
            <a:off x="1839919" y="5616490"/>
            <a:ext cx="753385" cy="8435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en angle 23"/>
          <p:cNvCxnSpPr>
            <a:endCxn id="7" idx="6"/>
          </p:cNvCxnSpPr>
          <p:nvPr/>
        </p:nvCxnSpPr>
        <p:spPr>
          <a:xfrm flipH="1" flipV="1">
            <a:off x="2809328" y="5616490"/>
            <a:ext cx="1183463" cy="489725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en angle 10"/>
          <p:cNvCxnSpPr>
            <a:stCxn id="7" idx="0"/>
          </p:cNvCxnSpPr>
          <p:nvPr/>
        </p:nvCxnSpPr>
        <p:spPr>
          <a:xfrm flipV="1">
            <a:off x="2701316" y="4860406"/>
            <a:ext cx="62753" cy="64807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Image 15" descr="thes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76872" y="5299628"/>
            <a:ext cx="863080" cy="1297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 descr="thes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59632" y="5299628"/>
            <a:ext cx="863080" cy="1297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Espace réservé du contenu 14"/>
          <p:cNvSpPr txBox="1">
            <a:spLocks/>
          </p:cNvSpPr>
          <p:nvPr/>
        </p:nvSpPr>
        <p:spPr>
          <a:xfrm>
            <a:off x="4427984" y="1061125"/>
            <a:ext cx="4293368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Effective support </a:t>
            </a:r>
          </a:p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 smtClean="0">
                <a:latin typeface="Berlin Sans FB" pitchFamily="34" charset="0"/>
              </a:rPr>
              <a:t>for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system building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sp>
        <p:nvSpPr>
          <p:cNvPr id="29" name="Espace réservé du contenu 14"/>
          <p:cNvSpPr txBox="1">
            <a:spLocks/>
          </p:cNvSpPr>
          <p:nvPr/>
        </p:nvSpPr>
        <p:spPr>
          <a:xfrm>
            <a:off x="4860032" y="5373216"/>
            <a:ext cx="3915544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From models to 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software […]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5148064" y="2564904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eur en angle 23"/>
          <p:cNvCxnSpPr>
            <a:stCxn id="4" idx="1"/>
            <a:endCxn id="35" idx="2"/>
          </p:cNvCxnSpPr>
          <p:nvPr/>
        </p:nvCxnSpPr>
        <p:spPr>
          <a:xfrm flipV="1">
            <a:off x="3825171" y="2672916"/>
            <a:ext cx="1322893" cy="24327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en angle 10"/>
          <p:cNvCxnSpPr>
            <a:stCxn id="35" idx="0"/>
          </p:cNvCxnSpPr>
          <p:nvPr/>
        </p:nvCxnSpPr>
        <p:spPr>
          <a:xfrm flipV="1">
            <a:off x="5256076" y="2161309"/>
            <a:ext cx="50215" cy="40359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" name="Espace réservé du contenu 9" descr="bei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87624" y="1700808"/>
            <a:ext cx="4383839" cy="3456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 12" descr="digipas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4293096"/>
            <a:ext cx="2978979" cy="2232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 14" descr="dexia-bankin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3933056"/>
            <a:ext cx="3240360" cy="2106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 13" descr="i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6256" y="5013176"/>
            <a:ext cx="1440160" cy="1440160"/>
          </a:xfrm>
          <a:prstGeom prst="rect">
            <a:avLst/>
          </a:prstGeom>
        </p:spPr>
      </p:pic>
      <p:pic>
        <p:nvPicPr>
          <p:cNvPr id="16" name="Image 15" descr="id-rea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64088" y="1196752"/>
            <a:ext cx="2698870" cy="2226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Input scenarios are </a:t>
            </a:r>
            <a:r>
              <a:rPr lang="en-US" dirty="0" smtClean="0">
                <a:solidFill>
                  <a:srgbClr val="C00000"/>
                </a:solidFill>
              </a:rPr>
              <a:t>comprehensible  </a:t>
            </a:r>
            <a:r>
              <a:rPr lang="en-US" dirty="0" smtClean="0"/>
              <a:t>and easy to draw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Image 6" descr="nega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8" name="Image 7" descr="positive-scena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Our techniques synthesize </a:t>
            </a:r>
            <a:r>
              <a:rPr lang="en-US" dirty="0" smtClean="0">
                <a:solidFill>
                  <a:srgbClr val="C00000"/>
                </a:solidFill>
              </a:rPr>
              <a:t>consistent </a:t>
            </a:r>
            <a:r>
              <a:rPr lang="en-US" dirty="0" smtClean="0"/>
              <a:t>state machines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31" name="Image 30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2" name="Image 11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State machines are </a:t>
            </a:r>
            <a:r>
              <a:rPr lang="en-US" dirty="0" smtClean="0">
                <a:solidFill>
                  <a:srgbClr val="C00000"/>
                </a:solidFill>
              </a:rPr>
              <a:t>analyzable</a:t>
            </a:r>
            <a:r>
              <a:rPr lang="en-US" dirty="0" smtClean="0"/>
              <a:t> and close to the source code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0" name="Image 19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3" name="Image 12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3" name="Image 22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4" name="Image 23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12" name="Espace réservé du contenu 14"/>
          <p:cNvSpPr txBox="1">
            <a:spLocks/>
          </p:cNvSpPr>
          <p:nvPr/>
        </p:nvSpPr>
        <p:spPr>
          <a:xfrm>
            <a:off x="4688904" y="4509120"/>
            <a:ext cx="3915544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From models to 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software […]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Thought provoking for better </a:t>
            </a:r>
            <a:r>
              <a:rPr lang="en-US" dirty="0" smtClean="0">
                <a:solidFill>
                  <a:srgbClr val="C00000"/>
                </a:solidFill>
              </a:rPr>
              <a:t>adequacy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completeness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7" name="Image 26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8" name="Image 27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scenario-questi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21" name="Image 20" descr="brai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Knowing </a:t>
            </a:r>
            <a:r>
              <a:rPr lang="en-US" dirty="0" smtClean="0">
                <a:solidFill>
                  <a:srgbClr val="C00000"/>
                </a:solidFill>
              </a:rPr>
              <a:t>why</a:t>
            </a:r>
            <a:r>
              <a:rPr lang="en-US" dirty="0" smtClean="0"/>
              <a:t> makes you a much smarter software engineer</a:t>
            </a:r>
            <a:endParaRPr lang="en-US" dirty="0"/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25" name="Image 24" descr="bra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Synthesized state machines are </a:t>
            </a:r>
            <a:r>
              <a:rPr lang="en-US" dirty="0" smtClean="0">
                <a:solidFill>
                  <a:srgbClr val="C00000"/>
                </a:solidFill>
              </a:rPr>
              <a:t>consistent </a:t>
            </a:r>
            <a:r>
              <a:rPr lang="en-US" dirty="0" smtClean="0"/>
              <a:t>with known goals</a:t>
            </a:r>
            <a:endParaRPr lang="en-US" dirty="0"/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25" name="Image 24" descr="bra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The Operational </a:t>
            </a:r>
            <a:r>
              <a:rPr lang="en-US" dirty="0" smtClean="0">
                <a:solidFill>
                  <a:srgbClr val="C00000"/>
                </a:solidFill>
              </a:rPr>
              <a:t>changes</a:t>
            </a:r>
            <a:r>
              <a:rPr lang="en-US" dirty="0" smtClean="0"/>
              <a:t>, the Intentional </a:t>
            </a:r>
            <a:r>
              <a:rPr lang="en-US" dirty="0" smtClean="0">
                <a:solidFill>
                  <a:srgbClr val="C00000"/>
                </a:solidFill>
              </a:rPr>
              <a:t>stays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1" name="Image 30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 are </a:t>
            </a:r>
            <a:br>
              <a:rPr lang="en-US" dirty="0" smtClean="0"/>
            </a:br>
            <a:r>
              <a:rPr lang="en-US" dirty="0" smtClean="0"/>
              <a:t>thought provoking</a:t>
            </a:r>
            <a:endParaRPr lang="en-US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347864" y="5445224"/>
            <a:ext cx="5400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j-ea"/>
                <a:cs typeface="+mj-cs"/>
              </a:rPr>
              <a:t>Some examples…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796136" y="1196752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What if the cyclist makes a</a:t>
            </a:r>
            <a:br>
              <a:rPr lang="en-US" dirty="0" smtClean="0"/>
            </a:br>
            <a:r>
              <a:rPr lang="en-US" dirty="0" smtClean="0"/>
              <a:t>second request?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9" name="Groupe 50"/>
          <p:cNvGrpSpPr/>
          <p:nvPr/>
        </p:nvGrpSpPr>
        <p:grpSpPr>
          <a:xfrm>
            <a:off x="1820198" y="4941168"/>
            <a:ext cx="5688000" cy="472813"/>
            <a:chOff x="1619672" y="5902596"/>
            <a:chExt cx="5688000" cy="472813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grpSp>
        <p:nvGrpSpPr>
          <p:cNvPr id="10" name="Groupe 51"/>
          <p:cNvGrpSpPr/>
          <p:nvPr/>
        </p:nvGrpSpPr>
        <p:grpSpPr>
          <a:xfrm>
            <a:off x="5636622" y="5301208"/>
            <a:ext cx="1872000" cy="472813"/>
            <a:chOff x="5436304" y="6106197"/>
            <a:chExt cx="1872000" cy="472813"/>
          </a:xfrm>
        </p:grpSpPr>
        <p:cxnSp>
          <p:nvCxnSpPr>
            <p:cNvPr id="158" name="Connecteur droit avec flèche 15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5811842" y="6106197"/>
              <a:ext cx="1176009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664804"/>
            <a:ext cx="1185480" cy="540060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7280610" y="42125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7032709" y="876851"/>
            <a:ext cx="631500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796136" y="1196752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 bicycle here!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664804"/>
            <a:ext cx="1185480" cy="540060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7280610" y="42125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7032709" y="876851"/>
            <a:ext cx="631500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e 51"/>
          <p:cNvGrpSpPr/>
          <p:nvPr/>
        </p:nvGrpSpPr>
        <p:grpSpPr>
          <a:xfrm>
            <a:off x="1835696" y="5621178"/>
            <a:ext cx="5616000" cy="400110"/>
            <a:chOff x="5436304" y="6089609"/>
            <a:chExt cx="2807844" cy="400110"/>
          </a:xfrm>
        </p:grpSpPr>
        <p:cxnSp>
          <p:nvCxnSpPr>
            <p:cNvPr id="33" name="Connecteur droit avec flèche 32"/>
            <p:cNvCxnSpPr/>
            <p:nvPr/>
          </p:nvCxnSpPr>
          <p:spPr>
            <a:xfrm flipH="1">
              <a:off x="5436304" y="6320098"/>
              <a:ext cx="2807844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6192346" y="6089609"/>
              <a:ext cx="90005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0" rtlCol="0">
              <a:spAutoFit/>
            </a:bodyPr>
            <a:lstStyle/>
            <a:p>
              <a:pPr algn="r"/>
              <a:r>
                <a:rPr lang="en-US" sz="2600" dirty="0" err="1" smtClean="0"/>
                <a:t>beeeeeeeep</a:t>
              </a:r>
              <a:endParaRPr lang="en-US" sz="2600" dirty="0"/>
            </a:p>
          </p:txBody>
        </p:sp>
      </p:grpSp>
      <p:grpSp>
        <p:nvGrpSpPr>
          <p:cNvPr id="27" name="Groupe 50"/>
          <p:cNvGrpSpPr/>
          <p:nvPr/>
        </p:nvGrpSpPr>
        <p:grpSpPr>
          <a:xfrm>
            <a:off x="1820198" y="4941168"/>
            <a:ext cx="5688000" cy="472813"/>
            <a:chOff x="1619672" y="5902596"/>
            <a:chExt cx="5688000" cy="472813"/>
          </a:xfrm>
        </p:grpSpPr>
        <p:cxnSp>
          <p:nvCxnSpPr>
            <p:cNvPr id="28" name="Connecteur droit avec flèche 27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grpSp>
        <p:nvGrpSpPr>
          <p:cNvPr id="35" name="Groupe 51"/>
          <p:cNvGrpSpPr/>
          <p:nvPr/>
        </p:nvGrpSpPr>
        <p:grpSpPr>
          <a:xfrm>
            <a:off x="5636622" y="5301208"/>
            <a:ext cx="1872000" cy="472813"/>
            <a:chOff x="5436304" y="6106197"/>
            <a:chExt cx="1872000" cy="472813"/>
          </a:xfrm>
        </p:grpSpPr>
        <p:cxnSp>
          <p:nvCxnSpPr>
            <p:cNvPr id="37" name="Connecteur droit avec flèche 36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811842" y="6106197"/>
              <a:ext cx="1176009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</p:grpSp>
      <p:sp>
        <p:nvSpPr>
          <p:cNvPr id="39" name="ZoneTexte 38"/>
          <p:cNvSpPr txBox="1"/>
          <p:nvPr/>
        </p:nvSpPr>
        <p:spPr>
          <a:xfrm>
            <a:off x="6372200" y="5118283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selfsca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1635663"/>
            <a:ext cx="7920880" cy="4926524"/>
          </a:xfrm>
        </p:spPr>
      </p:pic>
      <p:sp>
        <p:nvSpPr>
          <p:cNvPr id="4" name="ZoneTexte 3"/>
          <p:cNvSpPr txBox="1"/>
          <p:nvPr/>
        </p:nvSpPr>
        <p:spPr>
          <a:xfrm>
            <a:off x="560694" y="6237312"/>
            <a:ext cx="296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quechoisir.fr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81" name="Groupe 80"/>
          <p:cNvGrpSpPr/>
          <p:nvPr/>
        </p:nvGrpSpPr>
        <p:grpSpPr>
          <a:xfrm>
            <a:off x="2915816" y="332656"/>
            <a:ext cx="5719074" cy="3273202"/>
            <a:chOff x="2915816" y="332656"/>
            <a:chExt cx="5719074" cy="3273202"/>
          </a:xfrm>
        </p:grpSpPr>
        <p:sp>
          <p:nvSpPr>
            <p:cNvPr id="36" name="Parallélogramme 35"/>
            <p:cNvSpPr/>
            <p:nvPr/>
          </p:nvSpPr>
          <p:spPr>
            <a:xfrm>
              <a:off x="5292080" y="1559637"/>
              <a:ext cx="3342810" cy="1005267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  <a:latin typeface="Berlin Sans FB" pitchFamily="34" charset="0"/>
                </a:rPr>
                <a:t>Avoid[ Requesting When Free ]</a:t>
              </a:r>
              <a:endParaRPr lang="en-US" sz="26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6721117" y="2996952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Connecteur en angle 6"/>
            <p:cNvCxnSpPr>
              <a:stCxn id="143" idx="0"/>
              <a:endCxn id="39" idx="4"/>
            </p:cNvCxnSpPr>
            <p:nvPr/>
          </p:nvCxnSpPr>
          <p:spPr>
            <a:xfrm flipH="1" flipV="1">
              <a:off x="6829129" y="3212976"/>
              <a:ext cx="646760" cy="392882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en angle 10"/>
            <p:cNvCxnSpPr>
              <a:stCxn id="39" idx="0"/>
              <a:endCxn id="36" idx="3"/>
            </p:cNvCxnSpPr>
            <p:nvPr/>
          </p:nvCxnSpPr>
          <p:spPr>
            <a:xfrm flipV="1">
              <a:off x="6829129" y="2564904"/>
              <a:ext cx="8698" cy="432048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Parallélogramme 67"/>
            <p:cNvSpPr/>
            <p:nvPr/>
          </p:nvSpPr>
          <p:spPr>
            <a:xfrm>
              <a:off x="2915816" y="332656"/>
              <a:ext cx="3528392" cy="86409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Berlin Sans FB" pitchFamily="34" charset="0"/>
                </a:rPr>
                <a:t>Keep it simple !!</a:t>
              </a:r>
              <a:endParaRPr lang="en-US" sz="32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72" name="Ellipse 71"/>
            <p:cNvSpPr/>
            <p:nvPr/>
          </p:nvSpPr>
          <p:spPr>
            <a:xfrm>
              <a:off x="4644008" y="1736812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Connecteur en angle 23"/>
            <p:cNvCxnSpPr>
              <a:stCxn id="79" idx="2"/>
              <a:endCxn id="72" idx="2"/>
            </p:cNvCxnSpPr>
            <p:nvPr/>
          </p:nvCxnSpPr>
          <p:spPr>
            <a:xfrm flipV="1">
              <a:off x="3969004" y="1844824"/>
              <a:ext cx="675004" cy="180040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en angle 23"/>
            <p:cNvCxnSpPr>
              <a:stCxn id="36" idx="5"/>
              <a:endCxn id="72" idx="6"/>
            </p:cNvCxnSpPr>
            <p:nvPr/>
          </p:nvCxnSpPr>
          <p:spPr>
            <a:xfrm flipH="1" flipV="1">
              <a:off x="4860032" y="1844824"/>
              <a:ext cx="557706" cy="217447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en angle 10"/>
            <p:cNvCxnSpPr>
              <a:stCxn id="72" idx="0"/>
              <a:endCxn id="68" idx="4"/>
            </p:cNvCxnSpPr>
            <p:nvPr/>
          </p:nvCxnSpPr>
          <p:spPr>
            <a:xfrm flipH="1" flipV="1">
              <a:off x="4680012" y="1196752"/>
              <a:ext cx="72008" cy="54006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Parallélogramme 78"/>
            <p:cNvSpPr/>
            <p:nvPr/>
          </p:nvSpPr>
          <p:spPr>
            <a:xfrm>
              <a:off x="3131840" y="1772816"/>
              <a:ext cx="900176" cy="50409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28" name="Groupe 51"/>
          <p:cNvGrpSpPr/>
          <p:nvPr/>
        </p:nvGrpSpPr>
        <p:grpSpPr>
          <a:xfrm>
            <a:off x="1835696" y="5621178"/>
            <a:ext cx="5616000" cy="400110"/>
            <a:chOff x="5436304" y="6089609"/>
            <a:chExt cx="2807844" cy="400110"/>
          </a:xfrm>
        </p:grpSpPr>
        <p:cxnSp>
          <p:nvCxnSpPr>
            <p:cNvPr id="29" name="Connecteur droit avec flèche 28"/>
            <p:cNvCxnSpPr/>
            <p:nvPr/>
          </p:nvCxnSpPr>
          <p:spPr>
            <a:xfrm flipH="1">
              <a:off x="5436304" y="6320098"/>
              <a:ext cx="2807844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6192346" y="6089609"/>
              <a:ext cx="90005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0" rtlCol="0">
              <a:spAutoFit/>
            </a:bodyPr>
            <a:lstStyle/>
            <a:p>
              <a:pPr algn="r"/>
              <a:r>
                <a:rPr lang="en-US" sz="2600" dirty="0" err="1" smtClean="0"/>
                <a:t>beeeeeeeep</a:t>
              </a:r>
              <a:endParaRPr lang="en-US" sz="2600" dirty="0"/>
            </a:p>
          </p:txBody>
        </p:sp>
      </p:grpSp>
      <p:grpSp>
        <p:nvGrpSpPr>
          <p:cNvPr id="31" name="Groupe 50"/>
          <p:cNvGrpSpPr/>
          <p:nvPr/>
        </p:nvGrpSpPr>
        <p:grpSpPr>
          <a:xfrm>
            <a:off x="1820198" y="4941168"/>
            <a:ext cx="5688000" cy="472813"/>
            <a:chOff x="1619672" y="5902596"/>
            <a:chExt cx="5688000" cy="472813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grpSp>
        <p:nvGrpSpPr>
          <p:cNvPr id="37" name="Groupe 51"/>
          <p:cNvGrpSpPr/>
          <p:nvPr/>
        </p:nvGrpSpPr>
        <p:grpSpPr>
          <a:xfrm>
            <a:off x="5636622" y="5301208"/>
            <a:ext cx="1872000" cy="472813"/>
            <a:chOff x="5436304" y="6106197"/>
            <a:chExt cx="1872000" cy="472813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5811842" y="6106197"/>
              <a:ext cx="1176009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6372200" y="5118283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e 93"/>
          <p:cNvGrpSpPr/>
          <p:nvPr/>
        </p:nvGrpSpPr>
        <p:grpSpPr>
          <a:xfrm>
            <a:off x="971600" y="393542"/>
            <a:ext cx="7632848" cy="6131802"/>
            <a:chOff x="971600" y="393542"/>
            <a:chExt cx="7632848" cy="6131802"/>
          </a:xfrm>
        </p:grpSpPr>
        <p:sp>
          <p:nvSpPr>
            <p:cNvPr id="31" name="Rectangle à coins arrondis 30"/>
            <p:cNvSpPr/>
            <p:nvPr/>
          </p:nvSpPr>
          <p:spPr>
            <a:xfrm>
              <a:off x="5508104" y="1052736"/>
              <a:ext cx="3096344" cy="936104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32" name="Connecteur droit avec flèche 172"/>
            <p:cNvCxnSpPr>
              <a:stCxn id="31" idx="1"/>
              <a:endCxn id="36" idx="1"/>
            </p:cNvCxnSpPr>
            <p:nvPr/>
          </p:nvCxnSpPr>
          <p:spPr>
            <a:xfrm rot="10800000" flipV="1">
              <a:off x="4608004" y="1520788"/>
              <a:ext cx="900100" cy="684076"/>
            </a:xfrm>
            <a:prstGeom prst="bentConnector2">
              <a:avLst/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>
              <a:off x="6975974" y="393542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Connecteur droit avec flèche 172"/>
            <p:cNvCxnSpPr>
              <a:stCxn id="33" idx="4"/>
              <a:endCxn id="31" idx="0"/>
            </p:cNvCxnSpPr>
            <p:nvPr/>
          </p:nvCxnSpPr>
          <p:spPr>
            <a:xfrm rot="16200000" flipH="1">
              <a:off x="6794528" y="790988"/>
              <a:ext cx="515194" cy="8302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Arrondir un rectangle avec un coin diagonal 35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Connecteur droit avec flèche 36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1" name="Image 40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42" name="Image 7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pic>
          <p:nvPicPr>
            <p:cNvPr id="45" name="Image 9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47" name="Arrondir un rectangle avec un coin du même côté 46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1820198" y="3645024"/>
              <a:ext cx="5688000" cy="1090107"/>
              <a:chOff x="1820198" y="3645024"/>
              <a:chExt cx="5688000" cy="1090107"/>
            </a:xfrm>
          </p:grpSpPr>
          <p:grpSp>
            <p:nvGrpSpPr>
              <p:cNvPr id="70" name="Groupe 69"/>
              <p:cNvGrpSpPr/>
              <p:nvPr/>
            </p:nvGrpSpPr>
            <p:grpSpPr>
              <a:xfrm>
                <a:off x="5605090" y="4293096"/>
                <a:ext cx="1872000" cy="442035"/>
                <a:chOff x="5605090" y="4293096"/>
                <a:chExt cx="1872000" cy="442035"/>
              </a:xfrm>
            </p:grpSpPr>
            <p:cxnSp>
              <p:nvCxnSpPr>
                <p:cNvPr id="49" name="Connecteur droit avec flèche 48"/>
                <p:cNvCxnSpPr/>
                <p:nvPr/>
              </p:nvCxnSpPr>
              <p:spPr>
                <a:xfrm>
                  <a:off x="5605090" y="451411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ZoneTexte 49"/>
                <p:cNvSpPr txBox="1"/>
                <p:nvPr/>
              </p:nvSpPr>
              <p:spPr>
                <a:xfrm>
                  <a:off x="6095039" y="4293096"/>
                  <a:ext cx="991792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unlock</a:t>
                  </a:r>
                  <a:endParaRPr lang="en-US" sz="2400" b="1" dirty="0"/>
                </a:p>
              </p:txBody>
            </p:sp>
          </p:grpSp>
          <p:grpSp>
            <p:nvGrpSpPr>
              <p:cNvPr id="72" name="Groupe 71"/>
              <p:cNvGrpSpPr/>
              <p:nvPr/>
            </p:nvGrpSpPr>
            <p:grpSpPr>
              <a:xfrm>
                <a:off x="1820198" y="3645024"/>
                <a:ext cx="5688000" cy="442035"/>
                <a:chOff x="1820198" y="3645024"/>
                <a:chExt cx="5688000" cy="442035"/>
              </a:xfrm>
            </p:grpSpPr>
            <p:cxnSp>
              <p:nvCxnSpPr>
                <p:cNvPr id="56" name="Connecteur droit avec flèche 55"/>
                <p:cNvCxnSpPr/>
                <p:nvPr/>
              </p:nvCxnSpPr>
              <p:spPr>
                <a:xfrm>
                  <a:off x="1820198" y="3866041"/>
                  <a:ext cx="5688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ZoneTexte 56"/>
                <p:cNvSpPr txBox="1"/>
                <p:nvPr/>
              </p:nvSpPr>
              <p:spPr>
                <a:xfrm>
                  <a:off x="1979712" y="3645024"/>
                  <a:ext cx="818411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press</a:t>
                  </a:r>
                  <a:endParaRPr lang="en-US" sz="2400" b="1" dirty="0"/>
                </a:p>
              </p:txBody>
            </p:sp>
          </p:grpSp>
          <p:grpSp>
            <p:nvGrpSpPr>
              <p:cNvPr id="71" name="Groupe 70"/>
              <p:cNvGrpSpPr/>
              <p:nvPr/>
            </p:nvGrpSpPr>
            <p:grpSpPr>
              <a:xfrm>
                <a:off x="5605090" y="3933056"/>
                <a:ext cx="1872000" cy="442035"/>
                <a:chOff x="5605090" y="3861048"/>
                <a:chExt cx="1872000" cy="442035"/>
              </a:xfrm>
            </p:grpSpPr>
            <p:cxnSp>
              <p:nvCxnSpPr>
                <p:cNvPr id="59" name="Connecteur droit avec flèche 58"/>
                <p:cNvCxnSpPr/>
                <p:nvPr/>
              </p:nvCxnSpPr>
              <p:spPr>
                <a:xfrm flipH="1">
                  <a:off x="5605090" y="409650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ZoneTexte 59"/>
                <p:cNvSpPr txBox="1"/>
                <p:nvPr/>
              </p:nvSpPr>
              <p:spPr>
                <a:xfrm>
                  <a:off x="6064582" y="3861048"/>
                  <a:ext cx="1119519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request</a:t>
                  </a:r>
                  <a:endParaRPr lang="en-US" sz="2400" b="1" dirty="0"/>
                </a:p>
              </p:txBody>
            </p:sp>
          </p:grpSp>
        </p:grpSp>
        <p:cxnSp>
          <p:nvCxnSpPr>
            <p:cNvPr id="69" name="Connecteur droit 68"/>
            <p:cNvCxnSpPr/>
            <p:nvPr/>
          </p:nvCxnSpPr>
          <p:spPr>
            <a:xfrm>
              <a:off x="1157181" y="4899603"/>
              <a:ext cx="6984000" cy="0"/>
            </a:xfrm>
            <a:prstGeom prst="line">
              <a:avLst/>
            </a:prstGeom>
            <a:ln w="508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4117013" y="3789040"/>
              <a:ext cx="1031051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00" dirty="0" smtClean="0">
                  <a:latin typeface="Berlin Sans FB" pitchFamily="34" charset="0"/>
                </a:rPr>
                <a:t>?</a:t>
              </a:r>
              <a:endParaRPr lang="en-US" sz="16600" dirty="0">
                <a:latin typeface="Berlin Sans FB" pitchFamily="34" charset="0"/>
              </a:endParaRPr>
            </a:p>
          </p:txBody>
        </p:sp>
        <p:grpSp>
          <p:nvGrpSpPr>
            <p:cNvPr id="84" name="Groupe 83"/>
            <p:cNvGrpSpPr/>
            <p:nvPr/>
          </p:nvGrpSpPr>
          <p:grpSpPr>
            <a:xfrm>
              <a:off x="1835696" y="5075197"/>
              <a:ext cx="5688000" cy="1090107"/>
              <a:chOff x="1820198" y="3645024"/>
              <a:chExt cx="5688000" cy="1090107"/>
            </a:xfrm>
          </p:grpSpPr>
          <p:grpSp>
            <p:nvGrpSpPr>
              <p:cNvPr id="85" name="Groupe 69"/>
              <p:cNvGrpSpPr/>
              <p:nvPr/>
            </p:nvGrpSpPr>
            <p:grpSpPr>
              <a:xfrm>
                <a:off x="5605090" y="4293096"/>
                <a:ext cx="1872000" cy="442035"/>
                <a:chOff x="5605090" y="4293096"/>
                <a:chExt cx="1872000" cy="442035"/>
              </a:xfrm>
            </p:grpSpPr>
            <p:cxnSp>
              <p:nvCxnSpPr>
                <p:cNvPr id="92" name="Connecteur droit avec flèche 91"/>
                <p:cNvCxnSpPr/>
                <p:nvPr/>
              </p:nvCxnSpPr>
              <p:spPr>
                <a:xfrm>
                  <a:off x="5605090" y="451411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" name="ZoneTexte 92"/>
                <p:cNvSpPr txBox="1"/>
                <p:nvPr/>
              </p:nvSpPr>
              <p:spPr>
                <a:xfrm>
                  <a:off x="6095039" y="4293096"/>
                  <a:ext cx="991792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unlock</a:t>
                  </a:r>
                  <a:endParaRPr lang="en-US" sz="2400" b="1" dirty="0"/>
                </a:p>
              </p:txBody>
            </p:sp>
          </p:grpSp>
          <p:grpSp>
            <p:nvGrpSpPr>
              <p:cNvPr id="86" name="Groupe 71"/>
              <p:cNvGrpSpPr/>
              <p:nvPr/>
            </p:nvGrpSpPr>
            <p:grpSpPr>
              <a:xfrm>
                <a:off x="1820198" y="3645024"/>
                <a:ext cx="5688000" cy="442035"/>
                <a:chOff x="1820198" y="3645024"/>
                <a:chExt cx="5688000" cy="442035"/>
              </a:xfrm>
            </p:grpSpPr>
            <p:cxnSp>
              <p:nvCxnSpPr>
                <p:cNvPr id="90" name="Connecteur droit avec flèche 89"/>
                <p:cNvCxnSpPr/>
                <p:nvPr/>
              </p:nvCxnSpPr>
              <p:spPr>
                <a:xfrm>
                  <a:off x="1820198" y="3866041"/>
                  <a:ext cx="5688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" name="ZoneTexte 90"/>
                <p:cNvSpPr txBox="1"/>
                <p:nvPr/>
              </p:nvSpPr>
              <p:spPr>
                <a:xfrm>
                  <a:off x="1979712" y="3645024"/>
                  <a:ext cx="818411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press</a:t>
                  </a:r>
                  <a:endParaRPr lang="en-US" sz="2400" b="1" dirty="0"/>
                </a:p>
              </p:txBody>
            </p:sp>
          </p:grpSp>
          <p:grpSp>
            <p:nvGrpSpPr>
              <p:cNvPr id="87" name="Groupe 70"/>
              <p:cNvGrpSpPr/>
              <p:nvPr/>
            </p:nvGrpSpPr>
            <p:grpSpPr>
              <a:xfrm>
                <a:off x="5605090" y="3933056"/>
                <a:ext cx="1872000" cy="442035"/>
                <a:chOff x="5605090" y="3861048"/>
                <a:chExt cx="1872000" cy="442035"/>
              </a:xfrm>
            </p:grpSpPr>
            <p:cxnSp>
              <p:nvCxnSpPr>
                <p:cNvPr id="88" name="Connecteur droit avec flèche 87"/>
                <p:cNvCxnSpPr/>
                <p:nvPr/>
              </p:nvCxnSpPr>
              <p:spPr>
                <a:xfrm flipH="1">
                  <a:off x="5605090" y="409650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ZoneTexte 88"/>
                <p:cNvSpPr txBox="1"/>
                <p:nvPr/>
              </p:nvSpPr>
              <p:spPr>
                <a:xfrm>
                  <a:off x="6064582" y="3861048"/>
                  <a:ext cx="1119519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request</a:t>
                  </a:r>
                  <a:endParaRPr lang="en-US" sz="2400" b="1" dirty="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May the software unlock</a:t>
            </a:r>
            <a:br>
              <a:rPr lang="en-US" dirty="0" smtClean="0"/>
            </a:br>
            <a:r>
              <a:rPr lang="en-US" dirty="0" smtClean="0"/>
              <a:t>a bicycle twice?</a:t>
            </a:r>
            <a:endParaRPr lang="en-US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32" name="Connecteur droit avec flèche 172"/>
          <p:cNvCxnSpPr>
            <a:stCxn id="31" idx="1"/>
            <a:endCxn id="36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eur droit avec flèche 172"/>
          <p:cNvCxnSpPr>
            <a:stCxn id="33" idx="4"/>
            <a:endCxn id="31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Arrondir un rectangle avec un coin diagonal 35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Image 40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42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4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47" name="Arrondir un rectangle avec un coin du même côté 46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3" name="Groupe 72"/>
          <p:cNvGrpSpPr/>
          <p:nvPr/>
        </p:nvGrpSpPr>
        <p:grpSpPr>
          <a:xfrm>
            <a:off x="1820198" y="3645024"/>
            <a:ext cx="5688000" cy="1090107"/>
            <a:chOff x="1820198" y="3645024"/>
            <a:chExt cx="5688000" cy="1090107"/>
          </a:xfrm>
        </p:grpSpPr>
        <p:grpSp>
          <p:nvGrpSpPr>
            <p:cNvPr id="4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5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56" name="Connecteur droit avec flèche 55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ZoneTexte 56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6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ZoneTexte 59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cxnSp>
        <p:nvCxnSpPr>
          <p:cNvPr id="69" name="Connecteur droit 68"/>
          <p:cNvCxnSpPr/>
          <p:nvPr/>
        </p:nvCxnSpPr>
        <p:spPr>
          <a:xfrm>
            <a:off x="1157181" y="4899603"/>
            <a:ext cx="6984000" cy="0"/>
          </a:xfrm>
          <a:prstGeom prst="line">
            <a:avLst/>
          </a:prstGeom>
          <a:ln w="508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117013" y="3789040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grpSp>
        <p:nvGrpSpPr>
          <p:cNvPr id="7" name="Groupe 83"/>
          <p:cNvGrpSpPr/>
          <p:nvPr/>
        </p:nvGrpSpPr>
        <p:grpSpPr>
          <a:xfrm>
            <a:off x="1835696" y="5075197"/>
            <a:ext cx="5688000" cy="1090107"/>
            <a:chOff x="1820198" y="3645024"/>
            <a:chExt cx="5688000" cy="1090107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92" name="Connecteur droit avec flèche 91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90" name="Connecteur droit avec flèche 89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ZoneTexte 90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No, it does not make </a:t>
            </a:r>
            <a:br>
              <a:rPr lang="en-US" dirty="0" smtClean="0"/>
            </a:br>
            <a:r>
              <a:rPr lang="en-US" dirty="0" smtClean="0"/>
              <a:t>sense!</a:t>
            </a:r>
            <a:endParaRPr lang="en-US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32" name="Connecteur droit avec flèche 172"/>
          <p:cNvCxnSpPr>
            <a:stCxn id="31" idx="1"/>
            <a:endCxn id="36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eur droit avec flèche 172"/>
          <p:cNvCxnSpPr>
            <a:stCxn id="33" idx="4"/>
            <a:endCxn id="31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Arrondir un rectangle avec un coin diagonal 35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Image 7" descr="ve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45" name="Image 9" descr="born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47" name="Arrondir un rectangle avec un coin du même côté 46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3" name="Groupe 72"/>
          <p:cNvGrpSpPr/>
          <p:nvPr/>
        </p:nvGrpSpPr>
        <p:grpSpPr>
          <a:xfrm>
            <a:off x="1820198" y="3645024"/>
            <a:ext cx="5688000" cy="1090107"/>
            <a:chOff x="1820198" y="3645024"/>
            <a:chExt cx="5688000" cy="1090107"/>
          </a:xfrm>
        </p:grpSpPr>
        <p:grpSp>
          <p:nvGrpSpPr>
            <p:cNvPr id="4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5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56" name="Connecteur droit avec flèche 55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ZoneTexte 56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6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ZoneTexte 59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grpSp>
        <p:nvGrpSpPr>
          <p:cNvPr id="7" name="Groupe 83"/>
          <p:cNvGrpSpPr/>
          <p:nvPr/>
        </p:nvGrpSpPr>
        <p:grpSpPr>
          <a:xfrm>
            <a:off x="1835696" y="4680846"/>
            <a:ext cx="5688000" cy="1484458"/>
            <a:chOff x="1820198" y="3250673"/>
            <a:chExt cx="5688000" cy="1484458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92" name="Connecteur droit avec flèche 91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250673"/>
              <a:ext cx="5688000" cy="442035"/>
              <a:chOff x="1820198" y="3250673"/>
              <a:chExt cx="5688000" cy="442035"/>
            </a:xfrm>
          </p:grpSpPr>
          <p:cxnSp>
            <p:nvCxnSpPr>
              <p:cNvPr id="90" name="Connecteur droit avec flèche 89"/>
              <p:cNvCxnSpPr/>
              <p:nvPr/>
            </p:nvCxnSpPr>
            <p:spPr>
              <a:xfrm>
                <a:off x="1820198" y="347169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ZoneTexte 90"/>
              <p:cNvSpPr txBox="1"/>
              <p:nvPr/>
            </p:nvSpPr>
            <p:spPr>
              <a:xfrm>
                <a:off x="1979712" y="325067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538705"/>
              <a:ext cx="1872000" cy="442035"/>
              <a:chOff x="5605090" y="3466697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 flipH="1">
                <a:off x="5605090" y="3702152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64582" y="3466697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cxnSp>
        <p:nvCxnSpPr>
          <p:cNvPr id="44" name="Connecteur droit 43"/>
          <p:cNvCxnSpPr/>
          <p:nvPr/>
        </p:nvCxnSpPr>
        <p:spPr>
          <a:xfrm>
            <a:off x="1331640" y="5535091"/>
            <a:ext cx="6624736" cy="0"/>
          </a:xfrm>
          <a:prstGeom prst="line">
            <a:avLst/>
          </a:prstGeom>
          <a:ln w="666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675971" y="5536476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Parallélogramme 47"/>
          <p:cNvSpPr/>
          <p:nvPr/>
        </p:nvSpPr>
        <p:spPr>
          <a:xfrm>
            <a:off x="6624528" y="2484502"/>
            <a:ext cx="2267952" cy="944498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Unlocking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=&gt;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Locked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6084168" y="2839081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en angle 6"/>
          <p:cNvCxnSpPr>
            <a:endCxn id="55" idx="3"/>
          </p:cNvCxnSpPr>
          <p:nvPr/>
        </p:nvCxnSpPr>
        <p:spPr>
          <a:xfrm flipV="1">
            <a:off x="5868144" y="3023469"/>
            <a:ext cx="247660" cy="261515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en angle 10"/>
          <p:cNvCxnSpPr>
            <a:stCxn id="55" idx="6"/>
            <a:endCxn id="48" idx="5"/>
          </p:cNvCxnSpPr>
          <p:nvPr/>
        </p:nvCxnSpPr>
        <p:spPr>
          <a:xfrm>
            <a:off x="6300192" y="2947093"/>
            <a:ext cx="442398" cy="965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May the cyclist unlock </a:t>
            </a:r>
            <a:br>
              <a:rPr lang="en-US" dirty="0" smtClean="0"/>
            </a:br>
            <a:r>
              <a:rPr lang="en-US" dirty="0" smtClean="0"/>
              <a:t>two bicycles?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91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95" name="Connecteur droit avec flèche 94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ZoneTexte 95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cxnSp>
        <p:nvCxnSpPr>
          <p:cNvPr id="78" name="Connecteur droit 77"/>
          <p:cNvCxnSpPr/>
          <p:nvPr/>
        </p:nvCxnSpPr>
        <p:spPr>
          <a:xfrm>
            <a:off x="1157181" y="4899603"/>
            <a:ext cx="6984000" cy="0"/>
          </a:xfrm>
          <a:prstGeom prst="line">
            <a:avLst/>
          </a:prstGeom>
          <a:ln w="508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>
            <a:off x="5620588" y="598585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10537" y="5764834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835696" y="5337779"/>
            <a:ext cx="5688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95210" y="5116762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5620588" y="5640249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080080" y="5404794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grpSp>
        <p:nvGrpSpPr>
          <p:cNvPr id="52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53" name="Connecteur droit avec flèche 52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55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56" name="Connecteur droit avec flèche 55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  <p:sp>
        <p:nvSpPr>
          <p:cNvPr id="79" name="ZoneTexte 78"/>
          <p:cNvSpPr txBox="1"/>
          <p:nvPr/>
        </p:nvSpPr>
        <p:spPr>
          <a:xfrm>
            <a:off x="4117013" y="407707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 !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>
            <a:off x="5620588" y="598585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10537" y="5764834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835696" y="4946161"/>
            <a:ext cx="5688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95210" y="4725144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5620588" y="524863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080080" y="5013176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grpSp>
        <p:nvGrpSpPr>
          <p:cNvPr id="55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grpSp>
        <p:nvGrpSpPr>
          <p:cNvPr id="66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67" name="Connecteur droit avec flèche 66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74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77" name="Connecteur droit avec flèche 76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  <p:grpSp>
        <p:nvGrpSpPr>
          <p:cNvPr id="81" name="Groupe 69"/>
          <p:cNvGrpSpPr/>
          <p:nvPr/>
        </p:nvGrpSpPr>
        <p:grpSpPr>
          <a:xfrm>
            <a:off x="3707904" y="5404794"/>
            <a:ext cx="1872000" cy="442035"/>
            <a:chOff x="3707904" y="4334661"/>
            <a:chExt cx="1872000" cy="442035"/>
          </a:xfrm>
        </p:grpSpPr>
        <p:cxnSp>
          <p:nvCxnSpPr>
            <p:cNvPr id="82" name="Connecteur droit avec flèche 81"/>
            <p:cNvCxnSpPr/>
            <p:nvPr/>
          </p:nvCxnSpPr>
          <p:spPr>
            <a:xfrm flipH="1">
              <a:off x="3707904" y="455567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>
              <a:off x="4417561" y="4334661"/>
              <a:ext cx="73050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lock </a:t>
              </a:r>
              <a:endParaRPr lang="en-US" sz="2400" b="1" dirty="0"/>
            </a:p>
          </p:txBody>
        </p:sp>
      </p:grpSp>
      <p:sp>
        <p:nvSpPr>
          <p:cNvPr id="90" name="Ellipse 89"/>
          <p:cNvSpPr/>
          <p:nvPr/>
        </p:nvSpPr>
        <p:spPr>
          <a:xfrm>
            <a:off x="3450315" y="5317796"/>
            <a:ext cx="2520280" cy="5871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mtClean="0"/>
              <a:t>Alternative: </a:t>
            </a:r>
            <a:r>
              <a:rPr lang="en-US" dirty="0" smtClean="0"/>
              <a:t>Yes !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>
            <a:off x="5620588" y="598585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10537" y="5764834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835696" y="5337779"/>
            <a:ext cx="5688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95210" y="5116762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5620588" y="5640249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080080" y="5404794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grpSp>
        <p:nvGrpSpPr>
          <p:cNvPr id="2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grpSp>
        <p:nvGrpSpPr>
          <p:cNvPr id="3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67" name="Connecteur droit avec flèche 66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4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77" name="Connecteur droit avec flèche 76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Ok, what if?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7" name="Groupe 83"/>
          <p:cNvGrpSpPr/>
          <p:nvPr/>
        </p:nvGrpSpPr>
        <p:grpSpPr>
          <a:xfrm>
            <a:off x="1835696" y="5116762"/>
            <a:ext cx="5688000" cy="1090107"/>
            <a:chOff x="1820198" y="3686589"/>
            <a:chExt cx="5688000" cy="1090107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334661"/>
              <a:ext cx="1872000" cy="442035"/>
              <a:chOff x="5605090" y="4334661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>
                <a:off x="5605090" y="455567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95039" y="4334661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686589"/>
              <a:ext cx="5688000" cy="442035"/>
              <a:chOff x="1820198" y="3686589"/>
              <a:chExt cx="5688000" cy="442035"/>
            </a:xfrm>
          </p:grpSpPr>
          <p:cxnSp>
            <p:nvCxnSpPr>
              <p:cNvPr id="86" name="Connecteur droit avec flèche 85"/>
              <p:cNvCxnSpPr/>
              <p:nvPr/>
            </p:nvCxnSpPr>
            <p:spPr>
              <a:xfrm>
                <a:off x="1820198" y="3907606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ZoneTexte 86"/>
              <p:cNvSpPr txBox="1"/>
              <p:nvPr/>
            </p:nvSpPr>
            <p:spPr>
              <a:xfrm>
                <a:off x="1979712" y="3686589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974621"/>
              <a:ext cx="1872000" cy="442035"/>
              <a:chOff x="5605090" y="3902613"/>
              <a:chExt cx="1872000" cy="442035"/>
            </a:xfrm>
          </p:grpSpPr>
          <p:cxnSp>
            <p:nvCxnSpPr>
              <p:cNvPr id="84" name="Connecteur droit avec flèche 83"/>
              <p:cNvCxnSpPr/>
              <p:nvPr/>
            </p:nvCxnSpPr>
            <p:spPr>
              <a:xfrm flipH="1">
                <a:off x="5605090" y="413806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6064582" y="3902613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 flipV="1">
            <a:off x="1821841" y="4828730"/>
            <a:ext cx="1908000" cy="4993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981355" y="4612706"/>
            <a:ext cx="98800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pickup</a:t>
            </a:r>
            <a:endParaRPr lang="en-US" sz="2400" b="1" dirty="0"/>
          </a:p>
        </p:txBody>
      </p:sp>
      <p:grpSp>
        <p:nvGrpSpPr>
          <p:cNvPr id="52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53" name="Connecteur droit avec flèche 52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3707904" y="5050330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3972628" y="4828730"/>
            <a:ext cx="123358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grpSp>
        <p:nvGrpSpPr>
          <p:cNvPr id="63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64" name="Connecteur droit avec flèche 63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66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67" name="Connecteur droit avec flèche 66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Beware of conflicts!</a:t>
            </a:r>
            <a:endParaRPr lang="en-US" dirty="0"/>
          </a:p>
        </p:txBody>
      </p: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grpSp>
        <p:nvGrpSpPr>
          <p:cNvPr id="7" name="Groupe 83"/>
          <p:cNvGrpSpPr/>
          <p:nvPr/>
        </p:nvGrpSpPr>
        <p:grpSpPr>
          <a:xfrm>
            <a:off x="5620588" y="5404794"/>
            <a:ext cx="1872000" cy="802075"/>
            <a:chOff x="5605090" y="3974621"/>
            <a:chExt cx="1872000" cy="802075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334661"/>
              <a:ext cx="1872000" cy="442035"/>
              <a:chOff x="5605090" y="4334661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>
                <a:off x="5605090" y="455567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95039" y="4334661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974621"/>
              <a:ext cx="1872000" cy="442035"/>
              <a:chOff x="5605090" y="3902613"/>
              <a:chExt cx="1872000" cy="442035"/>
            </a:xfrm>
          </p:grpSpPr>
          <p:cxnSp>
            <p:nvCxnSpPr>
              <p:cNvPr id="84" name="Connecteur droit avec flèche 83"/>
              <p:cNvCxnSpPr/>
              <p:nvPr/>
            </p:nvCxnSpPr>
            <p:spPr>
              <a:xfrm flipH="1">
                <a:off x="5605090" y="413806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6064582" y="3902613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sp>
        <p:nvSpPr>
          <p:cNvPr id="42" name="Parallélogramme 41"/>
          <p:cNvSpPr/>
          <p:nvPr/>
        </p:nvSpPr>
        <p:spPr>
          <a:xfrm>
            <a:off x="683568" y="1772816"/>
            <a:ext cx="3744416" cy="144016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Log out the cyclist  immediately after a bicycle is taken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49" name="Parallélogramme 48"/>
          <p:cNvSpPr/>
          <p:nvPr/>
        </p:nvSpPr>
        <p:spPr>
          <a:xfrm>
            <a:off x="5796136" y="836712"/>
            <a:ext cx="2700000" cy="900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Unlocking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=&gt; Cyclist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Logged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1" name="Ellipse 50"/>
          <p:cNvSpPr/>
          <p:nvPr/>
        </p:nvSpPr>
        <p:spPr>
          <a:xfrm>
            <a:off x="7020272" y="2420888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eur en angle 6"/>
          <p:cNvCxnSpPr>
            <a:stCxn id="75" idx="3"/>
            <a:endCxn id="51" idx="2"/>
          </p:cNvCxnSpPr>
          <p:nvPr/>
        </p:nvCxnSpPr>
        <p:spPr>
          <a:xfrm flipV="1">
            <a:off x="5918825" y="2528900"/>
            <a:ext cx="1101447" cy="432176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eur en angle 10"/>
          <p:cNvCxnSpPr>
            <a:stCxn id="51" idx="0"/>
            <a:endCxn id="49" idx="4"/>
          </p:cNvCxnSpPr>
          <p:nvPr/>
        </p:nvCxnSpPr>
        <p:spPr>
          <a:xfrm flipV="1">
            <a:off x="7128284" y="1736712"/>
            <a:ext cx="17852" cy="6841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4716016" y="2852936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onnecteur en angle 6"/>
          <p:cNvCxnSpPr>
            <a:stCxn id="75" idx="1"/>
            <a:endCxn id="59" idx="6"/>
          </p:cNvCxnSpPr>
          <p:nvPr/>
        </p:nvCxnSpPr>
        <p:spPr>
          <a:xfrm flipH="1" flipV="1">
            <a:off x="4932040" y="2960948"/>
            <a:ext cx="368435" cy="128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en angle 10"/>
          <p:cNvCxnSpPr>
            <a:stCxn id="59" idx="1"/>
            <a:endCxn id="42" idx="2"/>
          </p:cNvCxnSpPr>
          <p:nvPr/>
        </p:nvCxnSpPr>
        <p:spPr>
          <a:xfrm flipH="1" flipV="1">
            <a:off x="4247964" y="2492896"/>
            <a:ext cx="499688" cy="3916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79" name="Connecteur droit avec flèche 78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90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91" name="Connecteur droit avec flèche 90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ZoneTexte 91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  <p:cxnSp>
        <p:nvCxnSpPr>
          <p:cNvPr id="99" name="Connecteur droit avec flèche 98"/>
          <p:cNvCxnSpPr/>
          <p:nvPr/>
        </p:nvCxnSpPr>
        <p:spPr>
          <a:xfrm>
            <a:off x="3707904" y="5050330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972628" y="4828730"/>
            <a:ext cx="123358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675971" y="5564186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5463806" y="3745831"/>
            <a:ext cx="252000" cy="252000"/>
          </a:xfrm>
          <a:prstGeom prst="ellipse">
            <a:avLst/>
          </a:prstGeom>
          <a:solidFill>
            <a:schemeClr val="bg1">
              <a:alpha val="9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Ellipse 103"/>
          <p:cNvSpPr/>
          <p:nvPr/>
        </p:nvSpPr>
        <p:spPr>
          <a:xfrm>
            <a:off x="5463806" y="5226467"/>
            <a:ext cx="252000" cy="252000"/>
          </a:xfrm>
          <a:prstGeom prst="ellipse">
            <a:avLst/>
          </a:prstGeom>
          <a:solidFill>
            <a:schemeClr val="bg1">
              <a:alpha val="9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ZoneTexte 104"/>
          <p:cNvSpPr txBox="1"/>
          <p:nvPr/>
        </p:nvSpPr>
        <p:spPr>
          <a:xfrm>
            <a:off x="395536" y="3861048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  <a:t>The cyclist is logged</a:t>
            </a:r>
            <a:endParaRPr lang="en-US" sz="28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395536" y="5373216"/>
            <a:ext cx="35125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  <a:t>The cyclist is no longer </a:t>
            </a:r>
            <a:b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</a:br>
            <a: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  <a:t>logged </a:t>
            </a:r>
            <a:endParaRPr lang="en-US" sz="28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107" name="Forme libre 106"/>
          <p:cNvSpPr/>
          <p:nvPr/>
        </p:nvSpPr>
        <p:spPr>
          <a:xfrm>
            <a:off x="2854036" y="3586018"/>
            <a:ext cx="2396837" cy="320964"/>
          </a:xfrm>
          <a:custGeom>
            <a:avLst/>
            <a:gdLst>
              <a:gd name="connsiteX0" fmla="*/ 0 w 2396837"/>
              <a:gd name="connsiteY0" fmla="*/ 320964 h 320964"/>
              <a:gd name="connsiteX1" fmla="*/ 845128 w 2396837"/>
              <a:gd name="connsiteY1" fmla="*/ 16164 h 320964"/>
              <a:gd name="connsiteX2" fmla="*/ 2396837 w 2396837"/>
              <a:gd name="connsiteY2" fmla="*/ 223982 h 32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6837" h="320964">
                <a:moveTo>
                  <a:pt x="0" y="320964"/>
                </a:moveTo>
                <a:cubicBezTo>
                  <a:pt x="222827" y="176646"/>
                  <a:pt x="445655" y="32328"/>
                  <a:pt x="845128" y="16164"/>
                </a:cubicBezTo>
                <a:cubicBezTo>
                  <a:pt x="1244601" y="0"/>
                  <a:pt x="1820719" y="111991"/>
                  <a:pt x="2396837" y="223982"/>
                </a:cubicBezTo>
              </a:path>
            </a:pathLst>
          </a:cu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orme libre 109"/>
          <p:cNvSpPr/>
          <p:nvPr/>
        </p:nvSpPr>
        <p:spPr>
          <a:xfrm>
            <a:off x="2729345" y="5541818"/>
            <a:ext cx="2646219" cy="695494"/>
          </a:xfrm>
          <a:custGeom>
            <a:avLst/>
            <a:gdLst>
              <a:gd name="connsiteX0" fmla="*/ 0 w 2646219"/>
              <a:gd name="connsiteY0" fmla="*/ 595746 h 819728"/>
              <a:gd name="connsiteX1" fmla="*/ 1676400 w 2646219"/>
              <a:gd name="connsiteY1" fmla="*/ 720437 h 819728"/>
              <a:gd name="connsiteX2" fmla="*/ 2646219 w 2646219"/>
              <a:gd name="connsiteY2" fmla="*/ 0 h 81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6219" h="819728">
                <a:moveTo>
                  <a:pt x="0" y="595746"/>
                </a:moveTo>
                <a:cubicBezTo>
                  <a:pt x="617682" y="707737"/>
                  <a:pt x="1235364" y="819728"/>
                  <a:pt x="1676400" y="720437"/>
                </a:cubicBezTo>
                <a:cubicBezTo>
                  <a:pt x="2117436" y="621146"/>
                  <a:pt x="2381827" y="310573"/>
                  <a:pt x="2646219" y="0"/>
                </a:cubicBezTo>
              </a:path>
            </a:pathLst>
          </a:cu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5800" y="2102991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Conclusion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A </a:t>
            </a:r>
            <a:r>
              <a:rPr lang="en-US" i="1" dirty="0" smtClean="0"/>
              <a:t>system</a:t>
            </a:r>
            <a:r>
              <a:rPr lang="en-US" dirty="0" smtClean="0"/>
              <a:t> is a set of active components, called </a:t>
            </a:r>
            <a:r>
              <a:rPr lang="en-US" i="1" dirty="0" smtClean="0"/>
              <a:t>agents</a:t>
            </a:r>
            <a:r>
              <a:rPr lang="en-US" dirty="0" smtClean="0"/>
              <a:t>, that interact so as to fulfill goals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Agents restrict their behavior to meet the goals they are responsible for </a:t>
            </a:r>
            <a:r>
              <a:rPr lang="en-US" sz="2800" dirty="0" smtClean="0"/>
              <a:t>[Fea87, Avl09]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Some agents are </a:t>
            </a:r>
            <a:r>
              <a:rPr lang="en-US" i="1" dirty="0" smtClean="0"/>
              <a:t>software  </a:t>
            </a:r>
            <a:r>
              <a:rPr lang="en-US" dirty="0" smtClean="0"/>
              <a:t>components</a:t>
            </a:r>
            <a:r>
              <a:rPr lang="en-US" i="1" dirty="0" smtClean="0"/>
              <a:t>, i.e. </a:t>
            </a:r>
            <a:r>
              <a:rPr lang="en-US" dirty="0" smtClean="0"/>
              <a:t>automated agents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Others are human beings, electronic devices,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this design?</a:t>
            </a:r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971600" y="1838886"/>
            <a:ext cx="7272808" cy="4470434"/>
            <a:chOff x="971600" y="1838886"/>
            <a:chExt cx="7272808" cy="447043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420888"/>
              <a:ext cx="7272808" cy="3888432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559211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748832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e 13"/>
            <p:cNvGrpSpPr/>
            <p:nvPr/>
          </p:nvGrpSpPr>
          <p:grpSpPr>
            <a:xfrm>
              <a:off x="1223628" y="2544965"/>
              <a:ext cx="6696744" cy="1264270"/>
              <a:chOff x="755576" y="1628800"/>
              <a:chExt cx="6696744" cy="1264270"/>
            </a:xfrm>
          </p:grpSpPr>
          <p:pic>
            <p:nvPicPr>
              <p:cNvPr id="21" name="Image 20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22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23" name="Image 9" descr="borne-velib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0" name="Arrondir un rectangle avec un coin du même côté 9"/>
            <p:cNvSpPr/>
            <p:nvPr/>
          </p:nvSpPr>
          <p:spPr>
            <a:xfrm>
              <a:off x="971600" y="1838886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11" name="Groupe 48"/>
            <p:cNvGrpSpPr/>
            <p:nvPr/>
          </p:nvGrpSpPr>
          <p:grpSpPr>
            <a:xfrm>
              <a:off x="1820198" y="4658915"/>
              <a:ext cx="3744416" cy="442035"/>
              <a:chOff x="1619672" y="6095843"/>
              <a:chExt cx="3744416" cy="442035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>
                <a:off x="1619672" y="6301094"/>
                <a:ext cx="3744416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1779186" y="6095843"/>
                <a:ext cx="2304256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 </a:t>
                </a:r>
                <a:r>
                  <a:rPr lang="en-US" sz="2400" b="1" dirty="0" smtClean="0"/>
                  <a:t>bicycle 5</a:t>
                </a:r>
                <a:endParaRPr lang="en-US" sz="2400" b="1" dirty="0"/>
              </a:p>
            </p:txBody>
          </p:sp>
        </p:grpSp>
        <p:grpSp>
          <p:nvGrpSpPr>
            <p:cNvPr id="12" name="Groupe 49"/>
            <p:cNvGrpSpPr/>
            <p:nvPr/>
          </p:nvGrpSpPr>
          <p:grpSpPr>
            <a:xfrm>
              <a:off x="5611644" y="4993744"/>
              <a:ext cx="1872000" cy="442035"/>
              <a:chOff x="5411118" y="6094163"/>
              <a:chExt cx="1872000" cy="442035"/>
            </a:xfrm>
          </p:grpSpPr>
          <p:cxnSp>
            <p:nvCxnSpPr>
              <p:cNvPr id="17" name="Connecteur droit avec flèche 16"/>
              <p:cNvCxnSpPr/>
              <p:nvPr/>
            </p:nvCxnSpPr>
            <p:spPr>
              <a:xfrm>
                <a:off x="5411118" y="631518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ZoneTexte 17"/>
              <p:cNvSpPr txBox="1"/>
              <p:nvPr/>
            </p:nvSpPr>
            <p:spPr>
              <a:xfrm>
                <a:off x="5555134" y="6094163"/>
                <a:ext cx="121621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 </a:t>
                </a:r>
                <a:r>
                  <a:rPr lang="en-US" sz="2400" b="1" dirty="0" smtClean="0"/>
                  <a:t>5</a:t>
                </a:r>
                <a:endParaRPr lang="en-US" sz="2400" b="1" dirty="0"/>
              </a:p>
            </p:txBody>
          </p:sp>
        </p:grpSp>
        <p:grpSp>
          <p:nvGrpSpPr>
            <p:cNvPr id="13" name="Groupe 50"/>
            <p:cNvGrpSpPr/>
            <p:nvPr/>
          </p:nvGrpSpPr>
          <p:grpSpPr>
            <a:xfrm>
              <a:off x="1788666" y="5353784"/>
              <a:ext cx="5688000" cy="442035"/>
              <a:chOff x="1588140" y="6333692"/>
              <a:chExt cx="5688000" cy="442035"/>
            </a:xfrm>
          </p:grpSpPr>
          <p:cxnSp>
            <p:nvCxnSpPr>
              <p:cNvPr id="15" name="Connecteur droit avec flèche 14"/>
              <p:cNvCxnSpPr/>
              <p:nvPr/>
            </p:nvCxnSpPr>
            <p:spPr>
              <a:xfrm>
                <a:off x="1588140" y="6554709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ZoneTexte 15"/>
              <p:cNvSpPr txBox="1"/>
              <p:nvPr/>
            </p:nvSpPr>
            <p:spPr>
              <a:xfrm>
                <a:off x="1779186" y="6333692"/>
                <a:ext cx="98800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pickup</a:t>
                </a:r>
                <a:endParaRPr lang="en-US" sz="2400" b="1" dirty="0"/>
              </a:p>
            </p:txBody>
          </p:sp>
        </p:grpSp>
        <p:sp>
          <p:nvSpPr>
            <p:cNvPr id="14" name="Rectangle à coins arrondis 13"/>
            <p:cNvSpPr/>
            <p:nvPr/>
          </p:nvSpPr>
          <p:spPr>
            <a:xfrm>
              <a:off x="1475656" y="4005064"/>
              <a:ext cx="6336704" cy="504056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Berlin Sans FB" pitchFamily="34" charset="0"/>
                </a:rPr>
                <a:t>Subscribing and identification […]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02840" y="62068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Models play a significant role for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C00000"/>
                </a:solidFill>
              </a:rPr>
              <a:t>identifying requirements </a:t>
            </a:r>
            <a:r>
              <a:rPr lang="en-US" sz="4000" dirty="0" smtClean="0"/>
              <a:t>and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C00000"/>
                </a:solidFill>
              </a:rPr>
              <a:t>exploring designs </a:t>
            </a:r>
            <a:r>
              <a:rPr lang="en-US" sz="4000" dirty="0" smtClean="0"/>
              <a:t>of software 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50" name="Image 49" descr="first-desig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141" y="2423286"/>
            <a:ext cx="4028859" cy="2157842"/>
          </a:xfrm>
          <a:prstGeom prst="rect">
            <a:avLst/>
          </a:prstGeom>
        </p:spPr>
      </p:pic>
      <p:pic>
        <p:nvPicPr>
          <p:cNvPr id="51" name="Image 50" descr="second-desig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9325" y="4176461"/>
            <a:ext cx="4028859" cy="2451334"/>
          </a:xfrm>
          <a:prstGeom prst="rect">
            <a:avLst/>
          </a:prstGeom>
        </p:spPr>
      </p:pic>
      <p:pic>
        <p:nvPicPr>
          <p:cNvPr id="53" name="Image 52" descr="third-desig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8024" y="2924944"/>
            <a:ext cx="4028859" cy="2157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The Operational </a:t>
            </a:r>
            <a:r>
              <a:rPr lang="en-US" dirty="0" smtClean="0">
                <a:solidFill>
                  <a:srgbClr val="C00000"/>
                </a:solidFill>
              </a:rPr>
              <a:t>changes</a:t>
            </a:r>
            <a:r>
              <a:rPr lang="en-US" dirty="0" smtClean="0"/>
              <a:t>, the Intentional </a:t>
            </a:r>
            <a:r>
              <a:rPr lang="en-US" dirty="0" smtClean="0">
                <a:solidFill>
                  <a:srgbClr val="C00000"/>
                </a:solidFill>
              </a:rPr>
              <a:t>stays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Parallélogramme 49"/>
          <p:cNvSpPr/>
          <p:nvPr/>
        </p:nvSpPr>
        <p:spPr>
          <a:xfrm>
            <a:off x="323528" y="4941168"/>
            <a:ext cx="3096344" cy="969431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Avoid[Hijacked Accounts] 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1" name="Parallélogramme 50"/>
          <p:cNvSpPr/>
          <p:nvPr/>
        </p:nvSpPr>
        <p:spPr>
          <a:xfrm>
            <a:off x="6084168" y="3885758"/>
            <a:ext cx="2664296" cy="1008112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Avoid[Stolen Bicycles] 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899592" y="2492896"/>
            <a:ext cx="6075981" cy="3697118"/>
            <a:chOff x="1475656" y="2141250"/>
            <a:chExt cx="6075981" cy="3697118"/>
          </a:xfrm>
        </p:grpSpPr>
        <p:pic>
          <p:nvPicPr>
            <p:cNvPr id="53" name="Image 9" descr="born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3968" y="3140968"/>
              <a:ext cx="720080" cy="1472266"/>
            </a:xfrm>
            <a:prstGeom prst="rect">
              <a:avLst/>
            </a:prstGeom>
          </p:spPr>
        </p:pic>
        <p:sp>
          <p:nvSpPr>
            <p:cNvPr id="54" name="Parallélogramme 53"/>
            <p:cNvSpPr/>
            <p:nvPr/>
          </p:nvSpPr>
          <p:spPr>
            <a:xfrm>
              <a:off x="4851637" y="2141250"/>
              <a:ext cx="2700000" cy="90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6075773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Connecteur en angle 6"/>
            <p:cNvCxnSpPr>
              <a:stCxn id="53" idx="3"/>
              <a:endCxn id="55" idx="2"/>
            </p:cNvCxnSpPr>
            <p:nvPr/>
          </p:nvCxnSpPr>
          <p:spPr>
            <a:xfrm flipV="1">
              <a:off x="5004048" y="3537012"/>
              <a:ext cx="1071725" cy="340089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0"/>
            <p:cNvCxnSpPr>
              <a:stCxn id="55" idx="0"/>
              <a:endCxn id="54" idx="4"/>
            </p:cNvCxnSpPr>
            <p:nvPr/>
          </p:nvCxnSpPr>
          <p:spPr>
            <a:xfrm flipV="1">
              <a:off x="6183785" y="3041250"/>
              <a:ext cx="17852" cy="38775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Parallélogramme 57"/>
            <p:cNvSpPr/>
            <p:nvPr/>
          </p:nvSpPr>
          <p:spPr>
            <a:xfrm>
              <a:off x="4515758" y="4893870"/>
              <a:ext cx="2267952" cy="944498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Locked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59" name="Parallélogramme 58"/>
            <p:cNvSpPr/>
            <p:nvPr/>
          </p:nvSpPr>
          <p:spPr>
            <a:xfrm>
              <a:off x="1475656" y="2213370"/>
              <a:ext cx="2700000" cy="100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Avoid[ Free and Locked ]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60" name="Ellipse 59"/>
            <p:cNvSpPr/>
            <p:nvPr/>
          </p:nvSpPr>
          <p:spPr>
            <a:xfrm>
              <a:off x="5652120" y="4229482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Connecteur en angle 6"/>
            <p:cNvCxnSpPr>
              <a:endCxn id="60" idx="1"/>
            </p:cNvCxnSpPr>
            <p:nvPr/>
          </p:nvCxnSpPr>
          <p:spPr>
            <a:xfrm>
              <a:off x="4932040" y="4157474"/>
              <a:ext cx="751716" cy="103644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en angle 10"/>
            <p:cNvCxnSpPr>
              <a:stCxn id="60" idx="4"/>
              <a:endCxn id="58" idx="1"/>
            </p:cNvCxnSpPr>
            <p:nvPr/>
          </p:nvCxnSpPr>
          <p:spPr>
            <a:xfrm>
              <a:off x="5760132" y="4445506"/>
              <a:ext cx="7664" cy="448364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Ellipse 62"/>
            <p:cNvSpPr/>
            <p:nvPr/>
          </p:nvSpPr>
          <p:spPr>
            <a:xfrm>
              <a:off x="2627784" y="3772724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onnecteur en angle 6"/>
            <p:cNvCxnSpPr>
              <a:stCxn id="53" idx="1"/>
              <a:endCxn id="63" idx="6"/>
            </p:cNvCxnSpPr>
            <p:nvPr/>
          </p:nvCxnSpPr>
          <p:spPr>
            <a:xfrm flipH="1">
              <a:off x="2843808" y="3877101"/>
              <a:ext cx="1440160" cy="3635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10"/>
            <p:cNvCxnSpPr>
              <a:stCxn id="63" idx="0"/>
              <a:endCxn id="59" idx="3"/>
            </p:cNvCxnSpPr>
            <p:nvPr/>
          </p:nvCxnSpPr>
          <p:spPr>
            <a:xfrm flipH="1" flipV="1">
              <a:off x="2699656" y="3221370"/>
              <a:ext cx="36140" cy="551354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Goals are a safety belt for the next modeling iteration</a:t>
            </a:r>
            <a:endParaRPr lang="en-US" dirty="0"/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20" name="Image 1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0" name="Image 29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1" name="Image 30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2" name="Image 3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</a:t>
            </a:r>
            <a:r>
              <a:rPr lang="en-US" dirty="0" smtClean="0">
                <a:solidFill>
                  <a:srgbClr val="C00000"/>
                </a:solidFill>
              </a:rPr>
              <a:t>feel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About the models</a:t>
            </a:r>
          </a:p>
          <a:p>
            <a:pPr lvl="1"/>
            <a:r>
              <a:rPr lang="en-US" dirty="0" smtClean="0"/>
              <a:t>You are confused about the different models and their relationships</a:t>
            </a:r>
          </a:p>
          <a:p>
            <a:r>
              <a:rPr lang="en-US" dirty="0" smtClean="0"/>
              <a:t>About the target system</a:t>
            </a:r>
          </a:p>
          <a:p>
            <a:pPr lvl="1"/>
            <a:r>
              <a:rPr lang="en-US" dirty="0" smtClean="0"/>
              <a:t>You forgot some features in the first place</a:t>
            </a:r>
          </a:p>
          <a:p>
            <a:pPr lvl="1"/>
            <a:r>
              <a:rPr lang="en-US" dirty="0" smtClean="0"/>
              <a:t>You think about some  features I haven’t considered</a:t>
            </a:r>
          </a:p>
          <a:p>
            <a:pPr lvl="1"/>
            <a:r>
              <a:rPr lang="en-US" dirty="0" smtClean="0"/>
              <a:t>You agree with some of the features but disagree with others</a:t>
            </a:r>
          </a:p>
          <a:p>
            <a:pPr lvl="1"/>
            <a:r>
              <a:rPr lang="en-US" dirty="0" smtClean="0"/>
              <a:t>You are confused about the system and what should be done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calm !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thesi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63540" y="1340644"/>
            <a:ext cx="6816920" cy="5112692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But there is support for this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5800" y="2102991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 !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5285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[Avl09]	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Requirements Engineering: From System Goals to UML Models to Software Specifications.</a:t>
            </a:r>
            <a:r>
              <a:rPr lang="en-US" sz="1600" dirty="0" smtClean="0">
                <a:latin typeface="+mj-lt"/>
                <a:cs typeface="Arial" pitchFamily="34" charset="0"/>
              </a:rPr>
              <a:t> Wiley, March 2009.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[Bro87]	F.P. Brooks, </a:t>
            </a:r>
            <a:r>
              <a:rPr lang="en-US" sz="1600" i="1" dirty="0" smtClean="0">
                <a:latin typeface="+mj-lt"/>
                <a:cs typeface="Arial" pitchFamily="34" charset="0"/>
              </a:rPr>
              <a:t>No silver bullet: Essence and accidents of software engineering</a:t>
            </a:r>
            <a:r>
              <a:rPr lang="en-US" sz="1600" dirty="0" smtClean="0">
                <a:latin typeface="+mj-lt"/>
                <a:cs typeface="Arial" pitchFamily="34" charset="0"/>
              </a:rPr>
              <a:t>. IEEE Computer, 20(4):10-19, April 1987.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[Dam05]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Generating annotated behavior models from end-user scenarios. IEEE Transactions on Software Engineering, 31(12):1056-1073, 2005.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[Dam06]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Scenarios, goals, and state machines: a win-win partnership for model synthesis. </a:t>
            </a:r>
            <a:r>
              <a:rPr lang="en-US" sz="1600" dirty="0" smtClean="0">
                <a:latin typeface="+mj-lt"/>
                <a:cs typeface="Arial" pitchFamily="34" charset="0"/>
              </a:rPr>
              <a:t>In International ACM Symposium on the Foundations of Software Engineering, pages 197{207, Portland, Oregon, November 2006.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[Dam11]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Analyzing Multi-View Models of Software Systems</a:t>
            </a:r>
            <a:r>
              <a:rPr lang="en-US" sz="1600" dirty="0" smtClean="0">
                <a:latin typeface="+mj-lt"/>
                <a:cs typeface="Arial" pitchFamily="34" charset="0"/>
              </a:rPr>
              <a:t>, PhD thesis, </a:t>
            </a:r>
            <a:r>
              <a:rPr lang="en-US" sz="1600" dirty="0" err="1" smtClean="0">
                <a:latin typeface="+mj-lt"/>
                <a:cs typeface="Arial" pitchFamily="34" charset="0"/>
              </a:rPr>
              <a:t>Université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itchFamily="34" charset="0"/>
              </a:rPr>
              <a:t>catholique</a:t>
            </a:r>
            <a:r>
              <a:rPr lang="en-US" sz="1600" dirty="0" smtClean="0">
                <a:latin typeface="+mj-lt"/>
                <a:cs typeface="Arial" pitchFamily="34" charset="0"/>
              </a:rPr>
              <a:t> de Louvain, Louvain-la-</a:t>
            </a:r>
            <a:r>
              <a:rPr lang="en-US" sz="1600" dirty="0" err="1" smtClean="0">
                <a:latin typeface="+mj-lt"/>
                <a:cs typeface="Arial" pitchFamily="34" charset="0"/>
              </a:rPr>
              <a:t>Neuve</a:t>
            </a:r>
            <a:r>
              <a:rPr lang="en-US" sz="1600" dirty="0" smtClean="0">
                <a:latin typeface="+mj-lt"/>
                <a:cs typeface="Arial" pitchFamily="34" charset="0"/>
              </a:rPr>
              <a:t>, 2011.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[Dup08]	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The QSM algorithm and its application to software behavior model induction.</a:t>
            </a:r>
            <a:r>
              <a:rPr lang="en-US" sz="1600" dirty="0" smtClean="0">
                <a:latin typeface="+mj-lt"/>
                <a:cs typeface="Arial" pitchFamily="34" charset="0"/>
              </a:rPr>
              <a:t> Applied Artificial Intelligence, 22:77-115, 2008.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[Fea87]	M.S. Feather, </a:t>
            </a:r>
            <a:r>
              <a:rPr lang="en-US" sz="1600" i="1" dirty="0" smtClean="0">
                <a:latin typeface="+mj-lt"/>
                <a:cs typeface="Arial" pitchFamily="34" charset="0"/>
              </a:rPr>
              <a:t>Language support for the specification and development of composite systems.</a:t>
            </a:r>
            <a:r>
              <a:rPr lang="en-US" sz="1600" dirty="0" smtClean="0">
                <a:latin typeface="+mj-lt"/>
                <a:cs typeface="Arial" pitchFamily="34" charset="0"/>
              </a:rPr>
              <a:t> ACM Transactions on Programming Languages and Systems, 9:198-234, March 1987.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pic>
        <p:nvPicPr>
          <p:cNvPr id="6" name="Espace réservé du contenu 5" descr="velib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52967" y="1600200"/>
            <a:ext cx="7438065" cy="4997450"/>
          </a:xfrm>
        </p:spPr>
      </p:pic>
      <p:sp>
        <p:nvSpPr>
          <p:cNvPr id="7" name="ZoneTexte 6"/>
          <p:cNvSpPr txBox="1"/>
          <p:nvPr/>
        </p:nvSpPr>
        <p:spPr>
          <a:xfrm>
            <a:off x="6785139" y="623731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© Florence 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5285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[Fin92]	A. Finkelstein, J. Kramer,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Nuseibeh</a:t>
            </a:r>
            <a:r>
              <a:rPr lang="en-US" sz="1600" dirty="0" smtClean="0">
                <a:latin typeface="+mj-lt"/>
                <a:cs typeface="Arial" pitchFamily="34" charset="0"/>
              </a:rPr>
              <a:t>, A. Finkelstein and M. </a:t>
            </a:r>
            <a:r>
              <a:rPr lang="en-US" sz="1600" dirty="0" err="1" smtClean="0">
                <a:latin typeface="+mj-lt"/>
                <a:cs typeface="Arial" pitchFamily="34" charset="0"/>
              </a:rPr>
              <a:t>Goedicke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Viewpoints: A Framework for Integrating Multiple Perspectives in System Development</a:t>
            </a:r>
            <a:r>
              <a:rPr lang="en-US" sz="1600" dirty="0" smtClean="0">
                <a:latin typeface="+mj-lt"/>
                <a:cs typeface="Arial" pitchFamily="34" charset="0"/>
              </a:rPr>
              <a:t>. 2:31-57+, 1992.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[Hoa85]	C.A.R. Hoare,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Communicating Sequential Processes, </a:t>
            </a:r>
            <a:r>
              <a:rPr lang="en-US" sz="1600" dirty="0" smtClean="0">
                <a:latin typeface="+mj-lt"/>
                <a:cs typeface="Arial" pitchFamily="34" charset="0"/>
              </a:rPr>
              <a:t>Prentice Hall International Series in Computing Science, Prentice Hall, April 1985.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[Lam08]	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 and 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State-merging </a:t>
            </a:r>
            <a:r>
              <a:rPr lang="en-US" sz="1600" i="1" dirty="0" err="1" smtClean="0">
                <a:latin typeface="+mj-lt"/>
                <a:cs typeface="Arial" pitchFamily="34" charset="0"/>
              </a:rPr>
              <a:t>dfa</a:t>
            </a:r>
            <a:r>
              <a:rPr lang="en-US" sz="1600" i="1" dirty="0" smtClean="0">
                <a:latin typeface="+mj-lt"/>
                <a:cs typeface="Arial" pitchFamily="34" charset="0"/>
              </a:rPr>
              <a:t> induction algorithms with mandatory merge constraints.</a:t>
            </a:r>
            <a:r>
              <a:rPr lang="en-US" sz="1600" dirty="0" smtClean="0">
                <a:latin typeface="+mj-lt"/>
                <a:cs typeface="Arial" pitchFamily="34" charset="0"/>
              </a:rPr>
              <a:t> In ICGI'08: Proceedings of the 9th international colloquium on Grammatical Inference, pages 139{153, Berlin, Heidelberg, 2008. Springer-</a:t>
            </a:r>
            <a:r>
              <a:rPr lang="en-US" sz="1600" dirty="0" err="1" smtClean="0">
                <a:latin typeface="+mj-lt"/>
                <a:cs typeface="Arial" pitchFamily="34" charset="0"/>
              </a:rPr>
              <a:t>Verlag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[Mil89]	R. Milner,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Communication and concurrency</a:t>
            </a:r>
            <a:r>
              <a:rPr lang="en-US" sz="1600" dirty="0" smtClean="0">
                <a:latin typeface="+mj-lt"/>
                <a:cs typeface="Arial" pitchFamily="34" charset="0"/>
              </a:rPr>
              <a:t>, Prentice-Hall, Inc., Upper Saddle River, NJ, USA, 1989.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[Mag99]	J. Magee and J. Kramer. </a:t>
            </a:r>
            <a:r>
              <a:rPr lang="en-US" sz="1600" i="1" dirty="0" smtClean="0">
                <a:latin typeface="+mj-lt"/>
                <a:cs typeface="Arial" pitchFamily="34" charset="0"/>
              </a:rPr>
              <a:t>Concurrency: State Models and Java Programs,</a:t>
            </a:r>
            <a:r>
              <a:rPr lang="en-US" sz="1600" dirty="0" smtClean="0">
                <a:latin typeface="+mj-lt"/>
                <a:cs typeface="Arial" pitchFamily="34" charset="0"/>
              </a:rPr>
              <a:t> Wiley, 1999.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[Onc92]	J. </a:t>
            </a:r>
            <a:r>
              <a:rPr lang="en-US" sz="1600" dirty="0" err="1" smtClean="0">
                <a:latin typeface="+mj-lt"/>
                <a:cs typeface="Arial" pitchFamily="34" charset="0"/>
              </a:rPr>
              <a:t>Oncina</a:t>
            </a:r>
            <a:r>
              <a:rPr lang="en-US" sz="1600" dirty="0" smtClean="0">
                <a:latin typeface="+mj-lt"/>
                <a:cs typeface="Arial" pitchFamily="34" charset="0"/>
              </a:rPr>
              <a:t> and P. Garcia, </a:t>
            </a:r>
            <a:r>
              <a:rPr lang="en-US" sz="1600" i="1" dirty="0" smtClean="0">
                <a:latin typeface="+mj-lt"/>
                <a:cs typeface="Arial" pitchFamily="34" charset="0"/>
              </a:rPr>
              <a:t>Inferring regular languages in polynomial update time.</a:t>
            </a:r>
            <a:r>
              <a:rPr lang="en-US" sz="1600" dirty="0" smtClean="0">
                <a:latin typeface="+mj-lt"/>
                <a:cs typeface="Arial" pitchFamily="34" charset="0"/>
              </a:rPr>
              <a:t> In N. </a:t>
            </a:r>
            <a:r>
              <a:rPr lang="en-US" sz="1600" dirty="0" err="1" smtClean="0">
                <a:latin typeface="+mj-lt"/>
                <a:cs typeface="Arial" pitchFamily="34" charset="0"/>
              </a:rPr>
              <a:t>Pierez</a:t>
            </a:r>
            <a:r>
              <a:rPr lang="en-US" sz="1600" dirty="0" smtClean="0">
                <a:latin typeface="+mj-lt"/>
                <a:cs typeface="Arial" pitchFamily="34" charset="0"/>
              </a:rPr>
              <a:t> de la Blanca, A. </a:t>
            </a:r>
            <a:r>
              <a:rPr lang="en-US" sz="1600" dirty="0" err="1" smtClean="0">
                <a:latin typeface="+mj-lt"/>
                <a:cs typeface="Arial" pitchFamily="34" charset="0"/>
              </a:rPr>
              <a:t>Sanfeliu</a:t>
            </a:r>
            <a:r>
              <a:rPr lang="en-US" sz="1600" dirty="0" smtClean="0">
                <a:latin typeface="+mj-lt"/>
                <a:cs typeface="Arial" pitchFamily="34" charset="0"/>
              </a:rPr>
              <a:t>, and </a:t>
            </a:r>
            <a:r>
              <a:rPr lang="en-US" sz="1600" dirty="0" err="1" smtClean="0">
                <a:latin typeface="+mj-lt"/>
                <a:cs typeface="Arial" pitchFamily="34" charset="0"/>
              </a:rPr>
              <a:t>E.Vidal</a:t>
            </a:r>
            <a:r>
              <a:rPr lang="en-US" sz="1600" dirty="0" smtClean="0">
                <a:latin typeface="+mj-lt"/>
                <a:cs typeface="Arial" pitchFamily="34" charset="0"/>
              </a:rPr>
              <a:t>, editors, Pattern Recognition and Image Analysis, volume 1 of Series in Machine Perception and Artificial Intelligence, pages 49-61. World Scientific, Singapore, 1992.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12" name="Image 1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1606</Words>
  <Application>Microsoft Office PowerPoint</Application>
  <PresentationFormat>Affichage à l'écran (4:3)</PresentationFormat>
  <Paragraphs>570</Paragraphs>
  <Slides>80</Slides>
  <Notes>69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80</vt:i4>
      </vt:variant>
    </vt:vector>
  </HeadingPairs>
  <TitlesOfParts>
    <vt:vector size="81" baseType="lpstr">
      <vt:lpstr>Thème Office</vt:lpstr>
      <vt:lpstr>Synthesizing Multi-View Models of Software Systems</vt:lpstr>
      <vt:lpstr>Outline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Running example</vt:lpstr>
      <vt:lpstr>Diapositive 9</vt:lpstr>
      <vt:lpstr>Building software systems is hard</vt:lpstr>
      <vt:lpstr>The solution is highly technical</vt:lpstr>
      <vt:lpstr>What about the problem?</vt:lpstr>
      <vt:lpstr>Diapositive 13</vt:lpstr>
      <vt:lpstr>Is this interaction right?</vt:lpstr>
      <vt:lpstr>Not necessarily…</vt:lpstr>
      <vt:lpstr>Synthesizing Multi-view Models of Software Systems</vt:lpstr>
      <vt:lpstr>Synthesizing Multi-view Models of Software Systems</vt:lpstr>
      <vt:lpstr>Diapositive 18</vt:lpstr>
      <vt:lpstr>Scenarios capture examples of agent interactions</vt:lpstr>
      <vt:lpstr>Flowcharting for temporal sequencing</vt:lpstr>
      <vt:lpstr>High-level scenarios also support loops and alternatives</vt:lpstr>
      <vt:lpstr>Counterexamples through Negative scenarios</vt:lpstr>
      <vt:lpstr>Ask “ why? ” for effective model elicitation</vt:lpstr>
      <vt:lpstr>Goals are prescriptive statements of intent</vt:lpstr>
      <vt:lpstr>Agent behaviors through State machines</vt:lpstr>
      <vt:lpstr>System behavior through  state machine composition </vt:lpstr>
      <vt:lpstr>Consistency links between state machines and goals</vt:lpstr>
      <vt:lpstr>Goal predicates in terms of State variables</vt:lpstr>
      <vt:lpstr>Security goals are worth considering too</vt:lpstr>
      <vt:lpstr>State variables may decorate state machines</vt:lpstr>
      <vt:lpstr>State variables may decorate state machines</vt:lpstr>
      <vt:lpstr>Some requirements are hidden behind variable assignments</vt:lpstr>
      <vt:lpstr>Some requirements are hidden behind variable assignments</vt:lpstr>
      <vt:lpstr>Avoid annoying people…!</vt:lpstr>
      <vt:lpstr>Diapositive 35</vt:lpstr>
      <vt:lpstr>Do you remember this slide?</vt:lpstr>
      <vt:lpstr>Modeling software systems could hardly be simpler….</vt:lpstr>
      <vt:lpstr>Automated support is needed for system modeling towards…</vt:lpstr>
      <vt:lpstr>Automated support is needed for system modeling towards…</vt:lpstr>
      <vt:lpstr>Synthesizing Multi-view Models of Software Systems</vt:lpstr>
      <vt:lpstr>A formal framework for system modeling</vt:lpstr>
      <vt:lpstr>“Claim and check” consistency analysis</vt:lpstr>
      <vt:lpstr>“Claim and check” consistency analysis</vt:lpstr>
      <vt:lpstr>State machine induction from scenarios</vt:lpstr>
      <vt:lpstr>Interactive state machine induction from scenarios</vt:lpstr>
      <vt:lpstr>Interactive state machine induction from scenarios and goals</vt:lpstr>
      <vt:lpstr>State machine induction from high-level scenarios</vt:lpstr>
      <vt:lpstr>Extra goodness: goal inference from scenarios [Dam06, Dam11]</vt:lpstr>
      <vt:lpstr>Why are they GREAT synthesis  techniques?</vt:lpstr>
      <vt:lpstr>Input scenarios are comprehensible  and easy to draw</vt:lpstr>
      <vt:lpstr>Our techniques synthesize consistent state machines</vt:lpstr>
      <vt:lpstr>State machines are analyzable and close to the source code</vt:lpstr>
      <vt:lpstr>Thought provoking for better adequacy and completeness</vt:lpstr>
      <vt:lpstr>Knowing why makes you a much smarter software engineer</vt:lpstr>
      <vt:lpstr>Synthesized state machines are consistent with known goals</vt:lpstr>
      <vt:lpstr>The Operational changes, the Intentional stays</vt:lpstr>
      <vt:lpstr>Scenario questions are  thought provoking</vt:lpstr>
      <vt:lpstr>What if the cyclist makes a second request?</vt:lpstr>
      <vt:lpstr>No bicycle here!</vt:lpstr>
      <vt:lpstr>Diapositive 60</vt:lpstr>
      <vt:lpstr>Diapositive 61</vt:lpstr>
      <vt:lpstr>May the software unlock a bicycle twice?</vt:lpstr>
      <vt:lpstr>No, it does not make  sense!</vt:lpstr>
      <vt:lpstr>May the cyclist unlock  two bicycles?</vt:lpstr>
      <vt:lpstr>No !</vt:lpstr>
      <vt:lpstr>Alternative: Yes !</vt:lpstr>
      <vt:lpstr>Ok, what if?</vt:lpstr>
      <vt:lpstr>Beware of conflicts!</vt:lpstr>
      <vt:lpstr>Conclusion</vt:lpstr>
      <vt:lpstr>Why not this design?</vt:lpstr>
      <vt:lpstr>Models play a significant role for  identifying requirements and  exploring designs of software systems</vt:lpstr>
      <vt:lpstr>The Operational changes, the Intentional stays</vt:lpstr>
      <vt:lpstr>Goals are a safety belt for the next modeling iteration</vt:lpstr>
      <vt:lpstr>Diapositive 74</vt:lpstr>
      <vt:lpstr>How do you feel ?</vt:lpstr>
      <vt:lpstr>Keep calm !</vt:lpstr>
      <vt:lpstr>But there is support for this !</vt:lpstr>
      <vt:lpstr>Thank you !</vt:lpstr>
      <vt:lpstr>References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blambeau</dc:creator>
  <cp:lastModifiedBy>blambeau</cp:lastModifiedBy>
  <cp:revision>2264</cp:revision>
  <dcterms:created xsi:type="dcterms:W3CDTF">2011-11-24T08:20:39Z</dcterms:created>
  <dcterms:modified xsi:type="dcterms:W3CDTF">2011-12-01T08:46:54Z</dcterms:modified>
</cp:coreProperties>
</file>