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1" r:id="rId10"/>
    <p:sldId id="260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6" y="-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EEE9-18AC-4E76-BBC8-ABE5252FD1BF}" type="datetimeFigureOut">
              <a:rPr lang="fr-FR" smtClean="0"/>
              <a:pPr/>
              <a:t>31/03/2011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857232"/>
            <a:ext cx="128588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smtClean="0"/>
              <a:t>Driver</a:t>
            </a:r>
            <a:endParaRPr lang="fr-BE" sz="1600"/>
          </a:p>
        </p:txBody>
      </p:sp>
      <p:sp>
        <p:nvSpPr>
          <p:cNvPr id="5" name="Rectangle 4"/>
          <p:cNvSpPr/>
          <p:nvPr/>
        </p:nvSpPr>
        <p:spPr>
          <a:xfrm>
            <a:off x="2214546" y="857232"/>
            <a:ext cx="128588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smtClean="0"/>
              <a:t>Controller</a:t>
            </a:r>
            <a:endParaRPr lang="fr-BE" sz="1600"/>
          </a:p>
        </p:txBody>
      </p:sp>
      <p:sp>
        <p:nvSpPr>
          <p:cNvPr id="6" name="Rectangle 5"/>
          <p:cNvSpPr/>
          <p:nvPr/>
        </p:nvSpPr>
        <p:spPr>
          <a:xfrm>
            <a:off x="5500694" y="857232"/>
            <a:ext cx="128588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smtClean="0"/>
              <a:t>Passenger</a:t>
            </a:r>
            <a:endParaRPr lang="fr-BE" sz="1600"/>
          </a:p>
        </p:txBody>
      </p:sp>
      <p:sp>
        <p:nvSpPr>
          <p:cNvPr id="7" name="Rectangle 6"/>
          <p:cNvSpPr/>
          <p:nvPr/>
        </p:nvSpPr>
        <p:spPr>
          <a:xfrm>
            <a:off x="3929058" y="857232"/>
            <a:ext cx="128588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smtClean="0"/>
              <a:t>Actuators</a:t>
            </a:r>
            <a:endParaRPr lang="fr-BE" sz="1600"/>
          </a:p>
        </p:txBody>
      </p:sp>
      <p:cxnSp>
        <p:nvCxnSpPr>
          <p:cNvPr id="9" name="Connecteur droit 8"/>
          <p:cNvCxnSpPr>
            <a:stCxn id="4" idx="2"/>
          </p:cNvCxnSpPr>
          <p:nvPr/>
        </p:nvCxnSpPr>
        <p:spPr>
          <a:xfrm rot="5400000">
            <a:off x="314976" y="2042422"/>
            <a:ext cx="165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5" idx="2"/>
          </p:cNvCxnSpPr>
          <p:nvPr/>
        </p:nvCxnSpPr>
        <p:spPr>
          <a:xfrm rot="5400000">
            <a:off x="2029488" y="2042422"/>
            <a:ext cx="165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2"/>
          </p:cNvCxnSpPr>
          <p:nvPr/>
        </p:nvCxnSpPr>
        <p:spPr>
          <a:xfrm rot="5400000">
            <a:off x="3744000" y="2042422"/>
            <a:ext cx="165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</p:cNvCxnSpPr>
          <p:nvPr/>
        </p:nvCxnSpPr>
        <p:spPr>
          <a:xfrm rot="5400000">
            <a:off x="5315636" y="2042422"/>
            <a:ext cx="165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142976" y="149072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778169" y="1357298"/>
            <a:ext cx="4558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fr-BE" sz="1600" smtClean="0"/>
              <a:t>start</a:t>
            </a:r>
            <a:endParaRPr lang="fr-BE" sz="160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857488" y="169899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286116" y="1579361"/>
            <a:ext cx="85618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fr-BE" sz="1600" smtClean="0"/>
              <a:t>motor on</a:t>
            </a:r>
            <a:endParaRPr lang="fr-BE" sz="1600"/>
          </a:p>
        </p:txBody>
      </p:sp>
      <p:cxnSp>
        <p:nvCxnSpPr>
          <p:cNvPr id="22" name="Connecteur droit avec flèche 21"/>
          <p:cNvCxnSpPr/>
          <p:nvPr/>
        </p:nvCxnSpPr>
        <p:spPr>
          <a:xfrm rot="10800000">
            <a:off x="2857488" y="2007989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952830" y="1880611"/>
            <a:ext cx="12466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fr-BE" sz="1600" smtClean="0"/>
              <a:t>alarm pressed</a:t>
            </a:r>
            <a:endParaRPr lang="fr-BE" sz="160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857488" y="231789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286116" y="2198270"/>
            <a:ext cx="87183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fr-BE" sz="1600" smtClean="0"/>
              <a:t>motor off</a:t>
            </a:r>
            <a:endParaRPr lang="fr-BE" sz="160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857488" y="260365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286116" y="2484022"/>
            <a:ext cx="101975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fr-BE" sz="1600" smtClean="0"/>
              <a:t>open doors</a:t>
            </a:r>
            <a:endParaRPr lang="fr-B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2"/>
          <p:cNvGrpSpPr/>
          <p:nvPr/>
        </p:nvGrpSpPr>
        <p:grpSpPr>
          <a:xfrm>
            <a:off x="251520" y="188640"/>
            <a:ext cx="5400599" cy="3672408"/>
            <a:chOff x="971601" y="908720"/>
            <a:chExt cx="5400599" cy="3672408"/>
          </a:xfrm>
        </p:grpSpPr>
        <p:sp>
          <p:nvSpPr>
            <p:cNvPr id="9" name="Rectangle 8"/>
            <p:cNvSpPr/>
            <p:nvPr/>
          </p:nvSpPr>
          <p:spPr>
            <a:xfrm>
              <a:off x="1763688" y="1556792"/>
              <a:ext cx="4353250" cy="2880320"/>
            </a:xfrm>
            <a:prstGeom prst="rect">
              <a:avLst/>
            </a:prstGeom>
            <a:gradFill flip="none" rotWithShape="1">
              <a:gsLst>
                <a:gs pos="100000">
                  <a:srgbClr val="00B050"/>
                </a:gs>
                <a:gs pos="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1547664" y="1556792"/>
              <a:ext cx="48245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rot="5400000">
              <a:off x="147700" y="2956756"/>
              <a:ext cx="3240360" cy="83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2555776" y="908720"/>
              <a:ext cx="3043764" cy="313350"/>
            </a:xfrm>
            <a:prstGeom prst="rect">
              <a:avLst/>
            </a:prstGeom>
            <a:noFill/>
          </p:spPr>
          <p:txBody>
            <a:bodyPr wrap="none" lIns="72000" tIns="0" rIns="72000" bIns="36000" rtlCol="0">
              <a:spAutoFit/>
            </a:bodyPr>
            <a:lstStyle/>
            <a:p>
              <a:r>
                <a:rPr lang="fr-BE" b="1" smtClean="0"/>
                <a:t>sparsity of the training sample</a:t>
              </a:r>
              <a:endParaRPr lang="fr-BE" b="1"/>
            </a:p>
          </p:txBody>
        </p:sp>
        <p:sp>
          <p:nvSpPr>
            <p:cNvPr id="11" name="ZoneTexte 10"/>
            <p:cNvSpPr txBox="1"/>
            <p:nvPr/>
          </p:nvSpPr>
          <p:spPr>
            <a:xfrm rot="16200000">
              <a:off x="426371" y="2750094"/>
              <a:ext cx="1440161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fr-BE" b="1" smtClean="0"/>
                <a:t>alphabet  size</a:t>
              </a:r>
              <a:endParaRPr lang="fr-BE" b="1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rot="5400000">
              <a:off x="1336000" y="2969342"/>
              <a:ext cx="3024000" cy="838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2051720" y="1196752"/>
              <a:ext cx="407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100%	50%	25%	12.5% </a:t>
              </a:r>
              <a:endParaRPr lang="fr-BE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rot="5400000">
              <a:off x="2443867" y="2969342"/>
              <a:ext cx="3024000" cy="838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rot="5400000">
              <a:off x="3568248" y="2969342"/>
              <a:ext cx="3024000" cy="838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691680" y="2131268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1244134" y="1724055"/>
              <a:ext cx="50405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2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5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10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20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50</a:t>
              </a:r>
              <a:endParaRPr lang="fr-BE"/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691680" y="2707332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1691680" y="3283396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1691680" y="3859460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1762628" y="1708691"/>
              <a:ext cx="4392488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4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 0.989	0.95	0.67	0.66 </a:t>
              </a: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endParaRPr lang="fr-BE" sz="2000" b="1" smtClean="0">
                <a:solidFill>
                  <a:schemeClr val="bg1"/>
                </a:solidFill>
              </a:endParaRP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	0.96 	0.77	0.60	0.51</a:t>
              </a: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endParaRPr lang="fr-BE" sz="2000" b="1" smtClean="0">
                <a:solidFill>
                  <a:schemeClr val="bg1"/>
                </a:solidFill>
              </a:endParaRP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	0.93	0.64 	0.50	0.50</a:t>
              </a: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endParaRPr lang="fr-BE" sz="2000" b="1" smtClean="0">
                <a:solidFill>
                  <a:schemeClr val="bg1"/>
                </a:solidFill>
              </a:endParaRP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	0.90	0.63	0.54	0.50</a:t>
              </a: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endParaRPr lang="fr-BE" sz="2000" b="1" smtClean="0">
                <a:solidFill>
                  <a:schemeClr val="bg1"/>
                </a:solidFill>
              </a:endParaRP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	0.80	0.64	0.57	0.50</a:t>
              </a:r>
            </a:p>
          </p:txBody>
        </p:sp>
      </p:grpSp>
      <p:pic>
        <p:nvPicPr>
          <p:cNvPr id="1026" name="Picture 2" descr="D:\blambeau\Work\ucl\thesis\stamina\grid\baseline\redblue\redb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04664"/>
            <a:ext cx="4608512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2"/>
          <p:cNvGrpSpPr/>
          <p:nvPr/>
        </p:nvGrpSpPr>
        <p:grpSpPr>
          <a:xfrm>
            <a:off x="251520" y="188640"/>
            <a:ext cx="5400599" cy="3672408"/>
            <a:chOff x="971601" y="908720"/>
            <a:chExt cx="5400599" cy="3672408"/>
          </a:xfrm>
        </p:grpSpPr>
        <p:sp>
          <p:nvSpPr>
            <p:cNvPr id="9" name="Rectangle 8"/>
            <p:cNvSpPr/>
            <p:nvPr/>
          </p:nvSpPr>
          <p:spPr>
            <a:xfrm>
              <a:off x="1763688" y="1556792"/>
              <a:ext cx="4353250" cy="2880320"/>
            </a:xfrm>
            <a:prstGeom prst="rect">
              <a:avLst/>
            </a:prstGeom>
            <a:gradFill flip="none" rotWithShape="1">
              <a:gsLst>
                <a:gs pos="100000">
                  <a:srgbClr val="00B050"/>
                </a:gs>
                <a:gs pos="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1547664" y="1556792"/>
              <a:ext cx="48245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rot="5400000">
              <a:off x="147700" y="2956756"/>
              <a:ext cx="3240360" cy="83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2555776" y="908720"/>
              <a:ext cx="3043764" cy="313350"/>
            </a:xfrm>
            <a:prstGeom prst="rect">
              <a:avLst/>
            </a:prstGeom>
            <a:noFill/>
          </p:spPr>
          <p:txBody>
            <a:bodyPr wrap="none" lIns="72000" tIns="0" rIns="72000" bIns="36000" rtlCol="0">
              <a:spAutoFit/>
            </a:bodyPr>
            <a:lstStyle/>
            <a:p>
              <a:r>
                <a:rPr lang="fr-BE" b="1" smtClean="0"/>
                <a:t>sparsity of the training sample</a:t>
              </a:r>
              <a:endParaRPr lang="fr-BE" b="1"/>
            </a:p>
          </p:txBody>
        </p:sp>
        <p:sp>
          <p:nvSpPr>
            <p:cNvPr id="11" name="ZoneTexte 10"/>
            <p:cNvSpPr txBox="1"/>
            <p:nvPr/>
          </p:nvSpPr>
          <p:spPr>
            <a:xfrm rot="16200000">
              <a:off x="426371" y="2750094"/>
              <a:ext cx="1440161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fr-BE" b="1" smtClean="0"/>
                <a:t>alphabet  size</a:t>
              </a:r>
              <a:endParaRPr lang="fr-BE" b="1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rot="5400000">
              <a:off x="1336000" y="2969342"/>
              <a:ext cx="3024000" cy="838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2051720" y="1196752"/>
              <a:ext cx="407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100%	50%	25%	12.5% </a:t>
              </a:r>
              <a:endParaRPr lang="fr-BE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rot="5400000">
              <a:off x="2443867" y="2969342"/>
              <a:ext cx="3024000" cy="838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rot="5400000">
              <a:off x="3568248" y="2969342"/>
              <a:ext cx="3024000" cy="838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691680" y="2131268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1244134" y="1724055"/>
              <a:ext cx="50405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2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5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10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20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50</a:t>
              </a:r>
              <a:endParaRPr lang="fr-BE"/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691680" y="2707332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1691680" y="3283396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1691680" y="3859460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1762628" y="1708691"/>
              <a:ext cx="4392488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4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 </a:t>
              </a:r>
              <a:r>
                <a:rPr lang="fr-BE" sz="2000" b="1" smtClean="0">
                  <a:solidFill>
                    <a:schemeClr val="bg1"/>
                  </a:solidFill>
                </a:rPr>
                <a:t>0.99</a:t>
              </a: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0.98</a:t>
              </a: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0.78</a:t>
              </a:r>
              <a:r>
                <a:rPr lang="fr-BE" sz="2000" b="1" smtClean="0">
                  <a:solidFill>
                    <a:schemeClr val="bg1"/>
                  </a:solidFill>
                </a:rPr>
                <a:t>	0.66 </a:t>
              </a: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endParaRPr lang="fr-BE" sz="2000" b="1" smtClean="0">
                <a:solidFill>
                  <a:schemeClr val="bg1"/>
                </a:solidFill>
              </a:endParaRP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0.99 </a:t>
              </a: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0.96</a:t>
              </a:r>
              <a:r>
                <a:rPr lang="fr-BE" sz="2000" b="1" smtClean="0">
                  <a:solidFill>
                    <a:schemeClr val="bg1"/>
                  </a:solidFill>
                </a:rPr>
                <a:t>		</a:t>
              </a: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endParaRPr lang="fr-BE" sz="2000" b="1" smtClean="0">
                <a:solidFill>
                  <a:schemeClr val="bg1"/>
                </a:solidFill>
              </a:endParaRP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0.99</a:t>
              </a: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0.97 </a:t>
              </a:r>
              <a:r>
                <a:rPr lang="fr-BE" sz="2000" b="1" smtClean="0">
                  <a:solidFill>
                    <a:schemeClr val="bg1"/>
                  </a:solidFill>
                </a:rPr>
                <a:t>		</a:t>
              </a: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endParaRPr lang="fr-BE" sz="2000" b="1" smtClean="0">
                <a:solidFill>
                  <a:schemeClr val="bg1"/>
                </a:solidFill>
              </a:endParaRP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0.99</a:t>
              </a: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0.98</a:t>
              </a:r>
              <a:r>
                <a:rPr lang="fr-BE" sz="2000" b="1" smtClean="0">
                  <a:solidFill>
                    <a:schemeClr val="bg1"/>
                  </a:solidFill>
                </a:rPr>
                <a:t>		</a:t>
              </a: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endParaRPr lang="fr-BE" sz="2000" b="1" smtClean="0">
                <a:solidFill>
                  <a:schemeClr val="bg1"/>
                </a:solidFill>
              </a:endParaRPr>
            </a:p>
            <a:p>
              <a:pPr>
                <a:lnSpc>
                  <a:spcPts val="2230"/>
                </a:lnSpc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0.99</a:t>
              </a: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0.99</a:t>
              </a: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  <a:r>
                <a:rPr lang="fr-BE" sz="2000" b="1" smtClean="0">
                  <a:solidFill>
                    <a:schemeClr val="bg1"/>
                  </a:solidFill>
                </a:rPr>
                <a:t>0.96</a:t>
              </a:r>
              <a:r>
                <a:rPr lang="fr-BE" sz="2000" b="1" smtClean="0">
                  <a:solidFill>
                    <a:schemeClr val="bg1"/>
                  </a:solidFill>
                </a:rPr>
                <a:t>	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>
            <a:off x="150030" y="606356"/>
            <a:ext cx="3500462" cy="2343080"/>
            <a:chOff x="150030" y="606356"/>
            <a:chExt cx="3500462" cy="2343080"/>
          </a:xfrm>
        </p:grpSpPr>
        <p:sp>
          <p:nvSpPr>
            <p:cNvPr id="4" name="Rectangle 3"/>
            <p:cNvSpPr/>
            <p:nvPr/>
          </p:nvSpPr>
          <p:spPr>
            <a:xfrm>
              <a:off x="2078856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AlarmPressed</a:t>
              </a:r>
              <a:br>
                <a:rPr lang="fr-BE" sz="1400" smtClean="0"/>
              </a:br>
              <a:r>
                <a:rPr lang="fr-BE" sz="1400" smtClean="0"/>
                <a:t>DuringTrainRide</a:t>
              </a:r>
              <a:endParaRPr lang="fr-BE" sz="1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1838231" y="6063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78856" y="2000240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BackToStationAfter</a:t>
              </a:r>
              <a:br>
                <a:rPr lang="fr-BE" sz="1400" smtClean="0"/>
              </a:br>
              <a:r>
                <a:rPr lang="fr-BE" sz="1400" smtClean="0"/>
                <a:t>Emergency</a:t>
              </a:r>
              <a:endParaRPr lang="fr-BE" sz="1400"/>
            </a:p>
          </p:txBody>
        </p:sp>
        <p:cxnSp>
          <p:nvCxnSpPr>
            <p:cNvPr id="7" name="Connecteur droit avec flèche 34"/>
            <p:cNvCxnSpPr>
              <a:stCxn id="5" idx="6"/>
              <a:endCxn id="4" idx="0"/>
            </p:cNvCxnSpPr>
            <p:nvPr/>
          </p:nvCxnSpPr>
          <p:spPr>
            <a:xfrm>
              <a:off x="1946231" y="660356"/>
              <a:ext cx="91844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34"/>
            <p:cNvCxnSpPr>
              <a:stCxn id="4" idx="2"/>
              <a:endCxn id="6" idx="0"/>
            </p:cNvCxnSpPr>
            <p:nvPr/>
          </p:nvCxnSpPr>
          <p:spPr>
            <a:xfrm rot="5400000">
              <a:off x="2650360" y="178592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50030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StationToStation</a:t>
              </a:r>
              <a:br>
                <a:rPr lang="fr-BE" sz="1400" smtClean="0"/>
              </a:br>
              <a:r>
                <a:rPr lang="fr-BE" sz="1400" smtClean="0"/>
                <a:t>TrainRide</a:t>
              </a:r>
              <a:endParaRPr lang="fr-BE" sz="1400"/>
            </a:p>
          </p:txBody>
        </p:sp>
        <p:cxnSp>
          <p:nvCxnSpPr>
            <p:cNvPr id="10" name="Connecteur droit avec flèche 34"/>
            <p:cNvCxnSpPr>
              <a:stCxn id="5" idx="2"/>
              <a:endCxn id="9" idx="0"/>
            </p:cNvCxnSpPr>
            <p:nvPr/>
          </p:nvCxnSpPr>
          <p:spPr>
            <a:xfrm rot="10800000" flipV="1">
              <a:off x="935849" y="660356"/>
              <a:ext cx="90238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34"/>
            <p:cNvCxnSpPr>
              <a:stCxn id="9" idx="2"/>
            </p:cNvCxnSpPr>
            <p:nvPr/>
          </p:nvCxnSpPr>
          <p:spPr>
            <a:xfrm rot="16200000" flipH="1">
              <a:off x="725127" y="1782332"/>
              <a:ext cx="1269824" cy="848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34"/>
            <p:cNvCxnSpPr>
              <a:stCxn id="6" idx="2"/>
            </p:cNvCxnSpPr>
            <p:nvPr/>
          </p:nvCxnSpPr>
          <p:spPr>
            <a:xfrm rot="5400000">
              <a:off x="2261888" y="2238650"/>
              <a:ext cx="341130" cy="8644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/>
          </p:nvGrpSpPr>
          <p:grpSpPr>
            <a:xfrm>
              <a:off x="1784231" y="2733436"/>
              <a:ext cx="216000" cy="216000"/>
              <a:chOff x="3090618" y="5948146"/>
              <a:chExt cx="216000" cy="216000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cxnSp>
          <p:nvCxnSpPr>
            <p:cNvPr id="16" name="Connecteur droit avec flèche 34"/>
            <p:cNvCxnSpPr>
              <a:endCxn id="5" idx="4"/>
            </p:cNvCxnSpPr>
            <p:nvPr/>
          </p:nvCxnSpPr>
          <p:spPr>
            <a:xfrm rot="5400000" flipH="1" flipV="1">
              <a:off x="882691" y="1723896"/>
              <a:ext cx="20190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4286248" y="500042"/>
            <a:ext cx="4429156" cy="2494278"/>
            <a:chOff x="1285852" y="506094"/>
            <a:chExt cx="4429156" cy="2494278"/>
          </a:xfrm>
        </p:grpSpPr>
        <p:sp>
          <p:nvSpPr>
            <p:cNvPr id="49" name="Rectangle 48"/>
            <p:cNvSpPr/>
            <p:nvPr/>
          </p:nvSpPr>
          <p:spPr>
            <a:xfrm>
              <a:off x="1285852" y="642918"/>
              <a:ext cx="4429156" cy="23574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28728" y="857232"/>
              <a:ext cx="714380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Driver</a:t>
              </a:r>
              <a:endParaRPr lang="fr-BE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57422" y="857232"/>
              <a:ext cx="100013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Controller</a:t>
              </a:r>
              <a:endParaRPr lang="fr-BE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02996" y="857232"/>
              <a:ext cx="100013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Passenger</a:t>
              </a:r>
              <a:endParaRPr lang="fr-BE" sz="1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00430" y="857232"/>
              <a:ext cx="100013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Actuators</a:t>
              </a:r>
              <a:endParaRPr lang="fr-BE" sz="1400"/>
            </a:p>
          </p:txBody>
        </p:sp>
        <p:cxnSp>
          <p:nvCxnSpPr>
            <p:cNvPr id="21" name="Connecteur droit 20"/>
            <p:cNvCxnSpPr>
              <a:stCxn id="17" idx="2"/>
            </p:cNvCxnSpPr>
            <p:nvPr/>
          </p:nvCxnSpPr>
          <p:spPr>
            <a:xfrm rot="5400000">
              <a:off x="957918" y="2042422"/>
              <a:ext cx="165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>
              <a:stCxn id="18" idx="2"/>
            </p:cNvCxnSpPr>
            <p:nvPr/>
          </p:nvCxnSpPr>
          <p:spPr>
            <a:xfrm rot="5400000">
              <a:off x="2029488" y="2042422"/>
              <a:ext cx="165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20" idx="2"/>
            </p:cNvCxnSpPr>
            <p:nvPr/>
          </p:nvCxnSpPr>
          <p:spPr>
            <a:xfrm rot="5400000">
              <a:off x="3172496" y="2042422"/>
              <a:ext cx="165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9" idx="2"/>
            </p:cNvCxnSpPr>
            <p:nvPr/>
          </p:nvCxnSpPr>
          <p:spPr>
            <a:xfrm rot="5400000">
              <a:off x="4275062" y="2042422"/>
              <a:ext cx="165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 flipV="1">
              <a:off x="1785918" y="1492316"/>
              <a:ext cx="1071570" cy="78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048423" y="1388294"/>
              <a:ext cx="45582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start</a:t>
              </a:r>
              <a:endParaRPr lang="fr-BE" sz="1400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2857488" y="1698990"/>
              <a:ext cx="111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2937411" y="1571612"/>
              <a:ext cx="75545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motor on</a:t>
              </a:r>
              <a:endParaRPr lang="fr-BE" sz="140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rot="10800000" flipV="1">
              <a:off x="2857488" y="2000240"/>
              <a:ext cx="2214578" cy="7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3325386" y="1880611"/>
              <a:ext cx="110266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alarm pressed</a:t>
              </a:r>
              <a:endParaRPr lang="fr-BE" sz="140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2857488" y="2317899"/>
              <a:ext cx="111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937411" y="2190521"/>
              <a:ext cx="76815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motor off</a:t>
              </a:r>
              <a:endParaRPr lang="fr-BE" sz="1400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>
              <a:off x="2857488" y="2603651"/>
              <a:ext cx="111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2937411" y="2484022"/>
              <a:ext cx="89998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open doors</a:t>
              </a:r>
              <a:endParaRPr lang="fr-BE" sz="1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7290" y="506094"/>
              <a:ext cx="2250030" cy="2881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>
              <a:spAutoFit/>
            </a:bodyPr>
            <a:lstStyle/>
            <a:p>
              <a:pPr algn="ctr"/>
              <a:r>
                <a:rPr lang="fr-BE" sz="1400" smtClean="0"/>
                <a:t>AlarmPressedDuringTrainRide</a:t>
              </a:r>
              <a:endParaRPr lang="fr-BE" sz="1400"/>
            </a:p>
          </p:txBody>
        </p:sp>
      </p:grpSp>
      <p:cxnSp>
        <p:nvCxnSpPr>
          <p:cNvPr id="63" name="Connecteur droit 62"/>
          <p:cNvCxnSpPr/>
          <p:nvPr/>
        </p:nvCxnSpPr>
        <p:spPr>
          <a:xfrm rot="16200000" flipH="1">
            <a:off x="3250397" y="1964521"/>
            <a:ext cx="135732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643306" y="642918"/>
            <a:ext cx="571504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428596" y="142852"/>
            <a:ext cx="4000528" cy="4801820"/>
            <a:chOff x="2143108" y="555982"/>
            <a:chExt cx="4000528" cy="4801820"/>
          </a:xfrm>
        </p:grpSpPr>
        <p:sp>
          <p:nvSpPr>
            <p:cNvPr id="33" name="Rectangle 32"/>
            <p:cNvSpPr/>
            <p:nvPr/>
          </p:nvSpPr>
          <p:spPr>
            <a:xfrm>
              <a:off x="2143108" y="714356"/>
              <a:ext cx="4000528" cy="4643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28992" y="1679612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AlarmPressed</a:t>
              </a:r>
              <a:endParaRPr lang="fr-BE" sz="1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25683" y="135729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86248" y="4179942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BackToStationAfter</a:t>
              </a:r>
              <a:br>
                <a:rPr lang="fr-BE" sz="1400" smtClean="0"/>
              </a:br>
              <a:r>
                <a:rPr lang="fr-BE" sz="1400" smtClean="0"/>
                <a:t>Emergency</a:t>
              </a:r>
              <a:endParaRPr lang="fr-BE" sz="1400"/>
            </a:p>
          </p:txBody>
        </p:sp>
        <p:cxnSp>
          <p:nvCxnSpPr>
            <p:cNvPr id="7" name="Connecteur droit avec flèche 34"/>
            <p:cNvCxnSpPr>
              <a:stCxn id="5" idx="4"/>
              <a:endCxn id="4" idx="0"/>
            </p:cNvCxnSpPr>
            <p:nvPr/>
          </p:nvCxnSpPr>
          <p:spPr>
            <a:xfrm rot="5400000">
              <a:off x="3972526" y="1572455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4964066" y="4965760"/>
              <a:ext cx="216000" cy="216000"/>
              <a:chOff x="3090618" y="5948146"/>
              <a:chExt cx="216000" cy="216000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11" name="Losange 10"/>
            <p:cNvSpPr/>
            <p:nvPr/>
          </p:nvSpPr>
          <p:spPr>
            <a:xfrm>
              <a:off x="3793931" y="2393992"/>
              <a:ext cx="571504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/>
            </a:p>
          </p:txBody>
        </p:sp>
        <p:cxnSp>
          <p:nvCxnSpPr>
            <p:cNvPr id="12" name="Connecteur droit avec flèche 34"/>
            <p:cNvCxnSpPr>
              <a:stCxn id="4" idx="2"/>
              <a:endCxn id="11" idx="0"/>
            </p:cNvCxnSpPr>
            <p:nvPr/>
          </p:nvCxnSpPr>
          <p:spPr>
            <a:xfrm rot="5400000">
              <a:off x="3949522" y="2263831"/>
              <a:ext cx="26032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428860" y="3297256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StopTrain</a:t>
              </a:r>
              <a:br>
                <a:rPr lang="fr-BE" sz="1400" smtClean="0"/>
              </a:br>
              <a:r>
                <a:rPr lang="fr-BE" sz="1400" smtClean="0"/>
                <a:t>InEmergency</a:t>
              </a:r>
              <a:endParaRPr lang="fr-BE" sz="1400"/>
            </a:p>
          </p:txBody>
        </p:sp>
        <p:cxnSp>
          <p:nvCxnSpPr>
            <p:cNvPr id="14" name="Connecteur droit avec flèche 34"/>
            <p:cNvCxnSpPr>
              <a:stCxn id="11" idx="1"/>
              <a:endCxn id="13" idx="0"/>
            </p:cNvCxnSpPr>
            <p:nvPr/>
          </p:nvCxnSpPr>
          <p:spPr>
            <a:xfrm rot="10800000" flipV="1">
              <a:off x="3079551" y="2644024"/>
              <a:ext cx="714380" cy="6532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421375" y="3297256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OpenDoors</a:t>
              </a:r>
              <a:endParaRPr lang="fr-BE" sz="1400"/>
            </a:p>
          </p:txBody>
        </p:sp>
        <p:cxnSp>
          <p:nvCxnSpPr>
            <p:cNvPr id="19" name="Connecteur droit avec flèche 34"/>
            <p:cNvCxnSpPr>
              <a:stCxn id="11" idx="3"/>
              <a:endCxn id="18" idx="0"/>
            </p:cNvCxnSpPr>
            <p:nvPr/>
          </p:nvCxnSpPr>
          <p:spPr>
            <a:xfrm>
              <a:off x="4365435" y="2644025"/>
              <a:ext cx="706631" cy="6532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34"/>
            <p:cNvCxnSpPr>
              <a:stCxn id="13" idx="3"/>
              <a:endCxn id="18" idx="1"/>
            </p:cNvCxnSpPr>
            <p:nvPr/>
          </p:nvCxnSpPr>
          <p:spPr>
            <a:xfrm>
              <a:off x="3730242" y="3524285"/>
              <a:ext cx="691133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4609086" y="2822620"/>
              <a:ext cx="9320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smtClean="0"/>
                <a:t>[</a:t>
              </a:r>
              <a:r>
                <a:rPr lang="fr-BE" sz="1600" smtClean="0">
                  <a:sym typeface="Symbol"/>
                </a:rPr>
                <a:t> </a:t>
              </a:r>
              <a:r>
                <a:rPr lang="fr-BE" sz="1600" smtClean="0"/>
                <a:t>moving]</a:t>
              </a:r>
              <a:endParaRPr lang="fr-BE" sz="160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712549" y="2822620"/>
              <a:ext cx="7396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smtClean="0"/>
                <a:t>[moving]</a:t>
              </a:r>
              <a:endParaRPr lang="fr-BE" sz="1600"/>
            </a:p>
          </p:txBody>
        </p:sp>
        <p:cxnSp>
          <p:nvCxnSpPr>
            <p:cNvPr id="27" name="Connecteur droit avec flèche 34"/>
            <p:cNvCxnSpPr>
              <a:stCxn id="18" idx="2"/>
              <a:endCxn id="6" idx="0"/>
            </p:cNvCxnSpPr>
            <p:nvPr/>
          </p:nvCxnSpPr>
          <p:spPr>
            <a:xfrm rot="5400000">
              <a:off x="4857752" y="3965628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34"/>
            <p:cNvCxnSpPr>
              <a:stCxn id="6" idx="2"/>
            </p:cNvCxnSpPr>
            <p:nvPr/>
          </p:nvCxnSpPr>
          <p:spPr>
            <a:xfrm rot="5400000">
              <a:off x="4929190" y="4822884"/>
              <a:ext cx="28575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218864" y="555982"/>
              <a:ext cx="2457267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>
              <a:spAutoFit/>
            </a:bodyPr>
            <a:lstStyle/>
            <a:p>
              <a:pPr algn="ctr"/>
              <a:r>
                <a:rPr lang="fr-BE" sz="1600" smtClean="0"/>
                <a:t>AlarmPressedOutsideStation</a:t>
              </a:r>
              <a:endParaRPr lang="fr-BE" sz="160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928926" y="847786"/>
              <a:ext cx="3208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C</a:t>
              </a:r>
              <a:r>
                <a:rPr lang="fr-BE" baseline="-25000" smtClean="0"/>
                <a:t>0</a:t>
              </a:r>
              <a:r>
                <a:rPr lang="fr-BE" smtClean="0"/>
                <a:t> = </a:t>
              </a:r>
              <a:r>
                <a:rPr lang="fr-BE" smtClean="0">
                  <a:sym typeface="Symbol"/>
                </a:rPr>
                <a:t></a:t>
              </a:r>
              <a:r>
                <a:rPr lang="fr-BE" smtClean="0"/>
                <a:t>at_station </a:t>
              </a:r>
              <a:r>
                <a:rPr lang="fr-BE" smtClean="0">
                  <a:sym typeface="Symbol"/>
                </a:rPr>
                <a:t> </a:t>
              </a:r>
              <a:r>
                <a:rPr lang="fr-BE" smtClean="0"/>
                <a:t>doors_closed</a:t>
              </a:r>
              <a:endParaRPr lang="fr-BE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necteur droit 104"/>
          <p:cNvCxnSpPr/>
          <p:nvPr/>
        </p:nvCxnSpPr>
        <p:spPr>
          <a:xfrm rot="5400000">
            <a:off x="8028384" y="19168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e 105"/>
          <p:cNvGrpSpPr/>
          <p:nvPr/>
        </p:nvGrpSpPr>
        <p:grpSpPr>
          <a:xfrm>
            <a:off x="4644008" y="836712"/>
            <a:ext cx="3384376" cy="927720"/>
            <a:chOff x="4644008" y="836712"/>
            <a:chExt cx="3384376" cy="927720"/>
          </a:xfrm>
        </p:grpSpPr>
        <p:sp>
          <p:nvSpPr>
            <p:cNvPr id="77" name="Rectangle 76"/>
            <p:cNvSpPr/>
            <p:nvPr/>
          </p:nvSpPr>
          <p:spPr>
            <a:xfrm>
              <a:off x="4644008" y="836712"/>
              <a:ext cx="3384376" cy="9277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7880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700125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612226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7524328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35" name="Connecteur droit avec flèche 34"/>
            <p:cNvCxnSpPr>
              <a:stCxn id="24" idx="7"/>
              <a:endCxn id="28" idx="1"/>
            </p:cNvCxnSpPr>
            <p:nvPr/>
          </p:nvCxnSpPr>
          <p:spPr>
            <a:xfrm rot="5400000" flipH="1" flipV="1">
              <a:off x="5388090" y="1028734"/>
              <a:ext cx="1588" cy="708431"/>
            </a:xfrm>
            <a:prstGeom prst="curvedConnector3">
              <a:avLst>
                <a:gd name="adj1" fmla="val 5455228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4716016" y="980728"/>
              <a:ext cx="1446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b="1" smtClean="0"/>
                <a:t>AlarmPressed</a:t>
              </a:r>
              <a:r>
                <a:rPr lang="fr-BE" sz="1400" b="1" baseline="-25000" smtClean="0"/>
                <a:t>start</a:t>
              </a:r>
              <a:endParaRPr lang="fr-BE" sz="1400" b="1" baseline="-2500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6588224" y="980728"/>
              <a:ext cx="1404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b="1" smtClean="0"/>
                <a:t>AlarmPressed</a:t>
              </a:r>
              <a:r>
                <a:rPr lang="fr-BE" sz="1400" b="1" baseline="-25000" smtClean="0"/>
                <a:t>end</a:t>
              </a:r>
              <a:endParaRPr lang="fr-BE" sz="1400" b="1" baseline="-25000"/>
            </a:p>
          </p:txBody>
        </p:sp>
        <p:cxnSp>
          <p:nvCxnSpPr>
            <p:cNvPr id="46" name="Connecteur droit avec flèche 34"/>
            <p:cNvCxnSpPr>
              <a:stCxn id="29" idx="7"/>
              <a:endCxn id="31" idx="1"/>
            </p:cNvCxnSpPr>
            <p:nvPr/>
          </p:nvCxnSpPr>
          <p:spPr>
            <a:xfrm rot="5400000" flipH="1" flipV="1">
              <a:off x="7212293" y="1028733"/>
              <a:ext cx="1588" cy="708432"/>
            </a:xfrm>
            <a:prstGeom prst="curvedConnector3">
              <a:avLst>
                <a:gd name="adj1" fmla="val 625510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34"/>
            <p:cNvCxnSpPr>
              <a:stCxn id="28" idx="7"/>
              <a:endCxn id="29" idx="1"/>
            </p:cNvCxnSpPr>
            <p:nvPr/>
          </p:nvCxnSpPr>
          <p:spPr>
            <a:xfrm rot="5400000" flipH="1" flipV="1">
              <a:off x="6300191" y="1028734"/>
              <a:ext cx="1588" cy="708431"/>
            </a:xfrm>
            <a:prstGeom prst="curvedConnector3">
              <a:avLst>
                <a:gd name="adj1" fmla="val 6654851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>
              <a:off x="6156176" y="1052736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smtClean="0"/>
                <a:t>...</a:t>
              </a:r>
              <a:endParaRPr lang="fr-BE" sz="1200" baseline="-25000"/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611560" y="836712"/>
            <a:ext cx="3672408" cy="3024336"/>
            <a:chOff x="611560" y="836712"/>
            <a:chExt cx="3672408" cy="3024336"/>
          </a:xfrm>
        </p:grpSpPr>
        <p:sp>
          <p:nvSpPr>
            <p:cNvPr id="33" name="Rectangle 32"/>
            <p:cNvSpPr/>
            <p:nvPr/>
          </p:nvSpPr>
          <p:spPr>
            <a:xfrm>
              <a:off x="611560" y="836712"/>
              <a:ext cx="3672408" cy="30243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14480" y="1318758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AlarmPressed</a:t>
              </a:r>
              <a:endParaRPr lang="fr-BE" sz="1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2311171" y="944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7" name="Connecteur droit avec flèche 34"/>
            <p:cNvCxnSpPr>
              <a:stCxn id="5" idx="4"/>
              <a:endCxn id="4" idx="0"/>
            </p:cNvCxnSpPr>
            <p:nvPr/>
          </p:nvCxnSpPr>
          <p:spPr>
            <a:xfrm rot="5400000">
              <a:off x="2231876" y="1185463"/>
              <a:ext cx="26659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e 7"/>
            <p:cNvGrpSpPr/>
            <p:nvPr/>
          </p:nvGrpSpPr>
          <p:grpSpPr>
            <a:xfrm>
              <a:off x="3249554" y="3501032"/>
              <a:ext cx="216000" cy="216000"/>
              <a:chOff x="3090618" y="4896548"/>
              <a:chExt cx="216000" cy="216000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3090618" y="4896548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3144618" y="495054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11" name="Losange 10"/>
            <p:cNvSpPr/>
            <p:nvPr/>
          </p:nvSpPr>
          <p:spPr>
            <a:xfrm>
              <a:off x="2079419" y="1980862"/>
              <a:ext cx="571504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/>
            </a:p>
          </p:txBody>
        </p:sp>
        <p:cxnSp>
          <p:nvCxnSpPr>
            <p:cNvPr id="12" name="Connecteur droit avec flèche 34"/>
            <p:cNvCxnSpPr>
              <a:stCxn id="4" idx="2"/>
              <a:endCxn id="11" idx="0"/>
            </p:cNvCxnSpPr>
            <p:nvPr/>
          </p:nvCxnSpPr>
          <p:spPr>
            <a:xfrm rot="5400000">
              <a:off x="2261148" y="1876839"/>
              <a:ext cx="20804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14348" y="2884126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StopTrain</a:t>
              </a:r>
              <a:br>
                <a:rPr lang="fr-BE" sz="1400" smtClean="0"/>
              </a:br>
              <a:r>
                <a:rPr lang="fr-BE" sz="1400" smtClean="0"/>
                <a:t>InEmergency</a:t>
              </a:r>
              <a:endParaRPr lang="fr-BE" sz="1400"/>
            </a:p>
          </p:txBody>
        </p:sp>
        <p:cxnSp>
          <p:nvCxnSpPr>
            <p:cNvPr id="14" name="Connecteur droit avec flèche 34"/>
            <p:cNvCxnSpPr>
              <a:stCxn id="11" idx="1"/>
              <a:endCxn id="13" idx="0"/>
            </p:cNvCxnSpPr>
            <p:nvPr/>
          </p:nvCxnSpPr>
          <p:spPr>
            <a:xfrm rot="10800000" flipV="1">
              <a:off x="1365039" y="2230894"/>
              <a:ext cx="714380" cy="6532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706863" y="2884126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OpenDoors</a:t>
              </a:r>
              <a:endParaRPr lang="fr-BE" sz="1400"/>
            </a:p>
          </p:txBody>
        </p:sp>
        <p:cxnSp>
          <p:nvCxnSpPr>
            <p:cNvPr id="19" name="Connecteur droit avec flèche 34"/>
            <p:cNvCxnSpPr>
              <a:stCxn id="11" idx="3"/>
              <a:endCxn id="18" idx="0"/>
            </p:cNvCxnSpPr>
            <p:nvPr/>
          </p:nvCxnSpPr>
          <p:spPr>
            <a:xfrm>
              <a:off x="2650923" y="2230895"/>
              <a:ext cx="706631" cy="6532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34"/>
            <p:cNvCxnSpPr>
              <a:stCxn id="13" idx="3"/>
              <a:endCxn id="18" idx="1"/>
            </p:cNvCxnSpPr>
            <p:nvPr/>
          </p:nvCxnSpPr>
          <p:spPr>
            <a:xfrm>
              <a:off x="2015730" y="3111155"/>
              <a:ext cx="691133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241948" y="2388059"/>
              <a:ext cx="2164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i="1" smtClean="0"/>
                <a:t>no</a:t>
              </a:r>
              <a:endParaRPr lang="fr-BE" sz="1600" i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4162" y="2109009"/>
              <a:ext cx="70923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smtClean="0"/>
                <a:t>moving?</a:t>
              </a:r>
              <a:endParaRPr lang="fr-BE" sz="1600"/>
            </a:p>
          </p:txBody>
        </p:sp>
        <p:cxnSp>
          <p:nvCxnSpPr>
            <p:cNvPr id="30" name="Connecteur droit avec flèche 34"/>
            <p:cNvCxnSpPr>
              <a:stCxn id="18" idx="2"/>
              <a:endCxn id="9" idx="0"/>
            </p:cNvCxnSpPr>
            <p:nvPr/>
          </p:nvCxnSpPr>
          <p:spPr>
            <a:xfrm rot="5400000">
              <a:off x="3276130" y="3419608"/>
              <a:ext cx="16284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ZoneTexte 113"/>
            <p:cNvSpPr txBox="1"/>
            <p:nvPr/>
          </p:nvSpPr>
          <p:spPr>
            <a:xfrm>
              <a:off x="1233910" y="2388059"/>
              <a:ext cx="269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i="1" smtClean="0"/>
                <a:t>yes</a:t>
              </a:r>
              <a:endParaRPr lang="fr-BE" sz="1600" i="1"/>
            </a:p>
          </p:txBody>
        </p:sp>
      </p:grpSp>
      <p:sp>
        <p:nvSpPr>
          <p:cNvPr id="81" name="Forme libre 80"/>
          <p:cNvSpPr/>
          <p:nvPr/>
        </p:nvSpPr>
        <p:spPr>
          <a:xfrm>
            <a:off x="2843808" y="611439"/>
            <a:ext cx="2016224" cy="765333"/>
          </a:xfrm>
          <a:custGeom>
            <a:avLst/>
            <a:gdLst>
              <a:gd name="connsiteX0" fmla="*/ 0 w 2292350"/>
              <a:gd name="connsiteY0" fmla="*/ 463550 h 463550"/>
              <a:gd name="connsiteX1" fmla="*/ 495300 w 2292350"/>
              <a:gd name="connsiteY1" fmla="*/ 76200 h 463550"/>
              <a:gd name="connsiteX2" fmla="*/ 1543050 w 2292350"/>
              <a:gd name="connsiteY2" fmla="*/ 6350 h 463550"/>
              <a:gd name="connsiteX3" fmla="*/ 2159000 w 2292350"/>
              <a:gd name="connsiteY3" fmla="*/ 57150 h 463550"/>
              <a:gd name="connsiteX4" fmla="*/ 2159000 w 2292350"/>
              <a:gd name="connsiteY4" fmla="*/ 57150 h 463550"/>
              <a:gd name="connsiteX5" fmla="*/ 2292350 w 2292350"/>
              <a:gd name="connsiteY5" fmla="*/ 63500 h 463550"/>
              <a:gd name="connsiteX0" fmla="*/ 0 w 2292350"/>
              <a:gd name="connsiteY0" fmla="*/ 466498 h 466498"/>
              <a:gd name="connsiteX1" fmla="*/ 583013 w 2292350"/>
              <a:gd name="connsiteY1" fmla="*/ 115884 h 466498"/>
              <a:gd name="connsiteX2" fmla="*/ 1543050 w 2292350"/>
              <a:gd name="connsiteY2" fmla="*/ 9298 h 466498"/>
              <a:gd name="connsiteX3" fmla="*/ 2159000 w 2292350"/>
              <a:gd name="connsiteY3" fmla="*/ 60098 h 466498"/>
              <a:gd name="connsiteX4" fmla="*/ 2159000 w 2292350"/>
              <a:gd name="connsiteY4" fmla="*/ 60098 h 466498"/>
              <a:gd name="connsiteX5" fmla="*/ 2292350 w 2292350"/>
              <a:gd name="connsiteY5" fmla="*/ 66448 h 466498"/>
              <a:gd name="connsiteX0" fmla="*/ 0 w 2292350"/>
              <a:gd name="connsiteY0" fmla="*/ 710654 h 710654"/>
              <a:gd name="connsiteX1" fmla="*/ 583013 w 2292350"/>
              <a:gd name="connsiteY1" fmla="*/ 360040 h 710654"/>
              <a:gd name="connsiteX2" fmla="*/ 1543050 w 2292350"/>
              <a:gd name="connsiteY2" fmla="*/ 253454 h 710654"/>
              <a:gd name="connsiteX3" fmla="*/ 2159000 w 2292350"/>
              <a:gd name="connsiteY3" fmla="*/ 304254 h 710654"/>
              <a:gd name="connsiteX4" fmla="*/ 1803968 w 2292350"/>
              <a:gd name="connsiteY4" fmla="*/ 0 h 710654"/>
              <a:gd name="connsiteX5" fmla="*/ 2292350 w 2292350"/>
              <a:gd name="connsiteY5" fmla="*/ 310604 h 710654"/>
              <a:gd name="connsiteX0" fmla="*/ 0 w 2292350"/>
              <a:gd name="connsiteY0" fmla="*/ 720179 h 720179"/>
              <a:gd name="connsiteX1" fmla="*/ 583013 w 2292350"/>
              <a:gd name="connsiteY1" fmla="*/ 369565 h 720179"/>
              <a:gd name="connsiteX2" fmla="*/ 1543050 w 2292350"/>
              <a:gd name="connsiteY2" fmla="*/ 262979 h 720179"/>
              <a:gd name="connsiteX3" fmla="*/ 1803968 w 2292350"/>
              <a:gd name="connsiteY3" fmla="*/ 9525 h 720179"/>
              <a:gd name="connsiteX4" fmla="*/ 2292350 w 2292350"/>
              <a:gd name="connsiteY4" fmla="*/ 320129 h 720179"/>
              <a:gd name="connsiteX0" fmla="*/ 0 w 2292350"/>
              <a:gd name="connsiteY0" fmla="*/ 465439 h 465439"/>
              <a:gd name="connsiteX1" fmla="*/ 583013 w 2292350"/>
              <a:gd name="connsiteY1" fmla="*/ 114825 h 465439"/>
              <a:gd name="connsiteX2" fmla="*/ 1543050 w 2292350"/>
              <a:gd name="connsiteY2" fmla="*/ 8239 h 465439"/>
              <a:gd name="connsiteX3" fmla="*/ 2292350 w 2292350"/>
              <a:gd name="connsiteY3" fmla="*/ 65389 h 465439"/>
              <a:gd name="connsiteX0" fmla="*/ 0 w 2360512"/>
              <a:gd name="connsiteY0" fmla="*/ 360040 h 360040"/>
              <a:gd name="connsiteX1" fmla="*/ 651175 w 2360512"/>
              <a:gd name="connsiteY1" fmla="*/ 114825 h 360040"/>
              <a:gd name="connsiteX2" fmla="*/ 1611212 w 2360512"/>
              <a:gd name="connsiteY2" fmla="*/ 8239 h 360040"/>
              <a:gd name="connsiteX3" fmla="*/ 2360512 w 2360512"/>
              <a:gd name="connsiteY3" fmla="*/ 65389 h 360040"/>
              <a:gd name="connsiteX0" fmla="*/ 0 w 2360512"/>
              <a:gd name="connsiteY0" fmla="*/ 400910 h 459543"/>
              <a:gd name="connsiteX1" fmla="*/ 1139558 w 2360512"/>
              <a:gd name="connsiteY1" fmla="*/ 400910 h 459543"/>
              <a:gd name="connsiteX2" fmla="*/ 1611212 w 2360512"/>
              <a:gd name="connsiteY2" fmla="*/ 49109 h 459543"/>
              <a:gd name="connsiteX3" fmla="*/ 2360512 w 2360512"/>
              <a:gd name="connsiteY3" fmla="*/ 106259 h 459543"/>
              <a:gd name="connsiteX0" fmla="*/ 0 w 3011688"/>
              <a:gd name="connsiteY0" fmla="*/ 351801 h 410434"/>
              <a:gd name="connsiteX1" fmla="*/ 1139558 w 3011688"/>
              <a:gd name="connsiteY1" fmla="*/ 351801 h 410434"/>
              <a:gd name="connsiteX2" fmla="*/ 1611212 w 3011688"/>
              <a:gd name="connsiteY2" fmla="*/ 0 h 410434"/>
              <a:gd name="connsiteX3" fmla="*/ 3011688 w 3011688"/>
              <a:gd name="connsiteY3" fmla="*/ 351801 h 410434"/>
              <a:gd name="connsiteX0" fmla="*/ 0 w 3011688"/>
              <a:gd name="connsiteY0" fmla="*/ 155575 h 179578"/>
              <a:gd name="connsiteX1" fmla="*/ 1139558 w 3011688"/>
              <a:gd name="connsiteY1" fmla="*/ 155575 h 179578"/>
              <a:gd name="connsiteX2" fmla="*/ 2116321 w 3011688"/>
              <a:gd name="connsiteY2" fmla="*/ 11558 h 179578"/>
              <a:gd name="connsiteX3" fmla="*/ 3011688 w 3011688"/>
              <a:gd name="connsiteY3" fmla="*/ 155575 h 179578"/>
              <a:gd name="connsiteX0" fmla="*/ 0 w 3337276"/>
              <a:gd name="connsiteY0" fmla="*/ 156018 h 228025"/>
              <a:gd name="connsiteX1" fmla="*/ 1139558 w 3337276"/>
              <a:gd name="connsiteY1" fmla="*/ 156018 h 228025"/>
              <a:gd name="connsiteX2" fmla="*/ 2116321 w 3337276"/>
              <a:gd name="connsiteY2" fmla="*/ 12001 h 228025"/>
              <a:gd name="connsiteX3" fmla="*/ 3337276 w 3337276"/>
              <a:gd name="connsiteY3" fmla="*/ 228025 h 228025"/>
              <a:gd name="connsiteX0" fmla="*/ 0 w 3337276"/>
              <a:gd name="connsiteY0" fmla="*/ 155575 h 383600"/>
              <a:gd name="connsiteX1" fmla="*/ 1139558 w 3337276"/>
              <a:gd name="connsiteY1" fmla="*/ 155575 h 383600"/>
              <a:gd name="connsiteX2" fmla="*/ 1383749 w 3337276"/>
              <a:gd name="connsiteY2" fmla="*/ 371599 h 383600"/>
              <a:gd name="connsiteX3" fmla="*/ 3337276 w 3337276"/>
              <a:gd name="connsiteY3" fmla="*/ 227582 h 383600"/>
              <a:gd name="connsiteX0" fmla="*/ 0 w 3337276"/>
              <a:gd name="connsiteY0" fmla="*/ 155575 h 383600"/>
              <a:gd name="connsiteX1" fmla="*/ 1383749 w 3337276"/>
              <a:gd name="connsiteY1" fmla="*/ 155574 h 383600"/>
              <a:gd name="connsiteX2" fmla="*/ 1383749 w 3337276"/>
              <a:gd name="connsiteY2" fmla="*/ 371599 h 383600"/>
              <a:gd name="connsiteX3" fmla="*/ 3337276 w 3337276"/>
              <a:gd name="connsiteY3" fmla="*/ 227582 h 383600"/>
              <a:gd name="connsiteX0" fmla="*/ 0 w 2686100"/>
              <a:gd name="connsiteY0" fmla="*/ 155575 h 803646"/>
              <a:gd name="connsiteX1" fmla="*/ 1383749 w 2686100"/>
              <a:gd name="connsiteY1" fmla="*/ 155574 h 803646"/>
              <a:gd name="connsiteX2" fmla="*/ 1383749 w 2686100"/>
              <a:gd name="connsiteY2" fmla="*/ 371599 h 803646"/>
              <a:gd name="connsiteX3" fmla="*/ 2686100 w 2686100"/>
              <a:gd name="connsiteY3" fmla="*/ 803646 h 803646"/>
              <a:gd name="connsiteX0" fmla="*/ 0 w 2686100"/>
              <a:gd name="connsiteY0" fmla="*/ 36005 h 684076"/>
              <a:gd name="connsiteX1" fmla="*/ 1383749 w 2686100"/>
              <a:gd name="connsiteY1" fmla="*/ 36004 h 684076"/>
              <a:gd name="connsiteX2" fmla="*/ 1383749 w 2686100"/>
              <a:gd name="connsiteY2" fmla="*/ 252029 h 684076"/>
              <a:gd name="connsiteX3" fmla="*/ 2686100 w 2686100"/>
              <a:gd name="connsiteY3" fmla="*/ 684076 h 684076"/>
              <a:gd name="connsiteX0" fmla="*/ 0 w 2279115"/>
              <a:gd name="connsiteY0" fmla="*/ 479959 h 773992"/>
              <a:gd name="connsiteX1" fmla="*/ 1383749 w 2279115"/>
              <a:gd name="connsiteY1" fmla="*/ 479958 h 773992"/>
              <a:gd name="connsiteX2" fmla="*/ 1383749 w 2279115"/>
              <a:gd name="connsiteY2" fmla="*/ 695983 h 773992"/>
              <a:gd name="connsiteX3" fmla="*/ 2279115 w 2279115"/>
              <a:gd name="connsiteY3" fmla="*/ 11906 h 773992"/>
              <a:gd name="connsiteX0" fmla="*/ 0 w 2279115"/>
              <a:gd name="connsiteY0" fmla="*/ 468053 h 546061"/>
              <a:gd name="connsiteX1" fmla="*/ 1383749 w 2279115"/>
              <a:gd name="connsiteY1" fmla="*/ 468052 h 546061"/>
              <a:gd name="connsiteX2" fmla="*/ 2279115 w 2279115"/>
              <a:gd name="connsiteY2" fmla="*/ 0 h 546061"/>
              <a:gd name="connsiteX0" fmla="*/ 0 w 2279115"/>
              <a:gd name="connsiteY0" fmla="*/ 474053 h 474053"/>
              <a:gd name="connsiteX1" fmla="*/ 1058161 w 2279115"/>
              <a:gd name="connsiteY1" fmla="*/ 78009 h 474053"/>
              <a:gd name="connsiteX2" fmla="*/ 2279115 w 2279115"/>
              <a:gd name="connsiteY2" fmla="*/ 6000 h 474053"/>
              <a:gd name="connsiteX0" fmla="*/ 0 w 2279115"/>
              <a:gd name="connsiteY0" fmla="*/ 474053 h 474053"/>
              <a:gd name="connsiteX1" fmla="*/ 1058161 w 2279115"/>
              <a:gd name="connsiteY1" fmla="*/ 78009 h 474053"/>
              <a:gd name="connsiteX2" fmla="*/ 2279115 w 2279115"/>
              <a:gd name="connsiteY2" fmla="*/ 6000 h 474053"/>
              <a:gd name="connsiteX0" fmla="*/ 0 w 2279115"/>
              <a:gd name="connsiteY0" fmla="*/ 913120 h 913120"/>
              <a:gd name="connsiteX1" fmla="*/ 1058161 w 2279115"/>
              <a:gd name="connsiteY1" fmla="*/ 517076 h 913120"/>
              <a:gd name="connsiteX2" fmla="*/ 2279115 w 2279115"/>
              <a:gd name="connsiteY2" fmla="*/ 445067 h 913120"/>
              <a:gd name="connsiteX0" fmla="*/ 0 w 2279115"/>
              <a:gd name="connsiteY0" fmla="*/ 837342 h 837342"/>
              <a:gd name="connsiteX1" fmla="*/ 1058161 w 2279115"/>
              <a:gd name="connsiteY1" fmla="*/ 441298 h 837342"/>
              <a:gd name="connsiteX2" fmla="*/ 2279115 w 2279115"/>
              <a:gd name="connsiteY2" fmla="*/ 369289 h 837342"/>
              <a:gd name="connsiteX0" fmla="*/ 0 w 2279115"/>
              <a:gd name="connsiteY0" fmla="*/ 765333 h 765333"/>
              <a:gd name="connsiteX1" fmla="*/ 1058161 w 2279115"/>
              <a:gd name="connsiteY1" fmla="*/ 369289 h 765333"/>
              <a:gd name="connsiteX2" fmla="*/ 2279115 w 2279115"/>
              <a:gd name="connsiteY2" fmla="*/ 369289 h 76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115" h="765333">
                <a:moveTo>
                  <a:pt x="0" y="765333"/>
                </a:moveTo>
                <a:cubicBezTo>
                  <a:pt x="343682" y="421366"/>
                  <a:pt x="678309" y="435296"/>
                  <a:pt x="1058161" y="369289"/>
                </a:cubicBezTo>
                <a:cubicBezTo>
                  <a:pt x="1438014" y="303282"/>
                  <a:pt x="1680857" y="0"/>
                  <a:pt x="2279115" y="369289"/>
                </a:cubicBezTo>
              </a:path>
            </a:pathLst>
          </a:cu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106"/>
          <p:cNvGrpSpPr/>
          <p:nvPr/>
        </p:nvGrpSpPr>
        <p:grpSpPr>
          <a:xfrm>
            <a:off x="5292080" y="2276872"/>
            <a:ext cx="2007840" cy="1656184"/>
            <a:chOff x="5292080" y="2204864"/>
            <a:chExt cx="2007840" cy="1656184"/>
          </a:xfrm>
        </p:grpSpPr>
        <p:sp>
          <p:nvSpPr>
            <p:cNvPr id="98" name="Rectangle 97"/>
            <p:cNvSpPr/>
            <p:nvPr/>
          </p:nvSpPr>
          <p:spPr>
            <a:xfrm>
              <a:off x="5292080" y="2204864"/>
              <a:ext cx="2007840" cy="1656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Ellipse 82"/>
            <p:cNvSpPr/>
            <p:nvPr/>
          </p:nvSpPr>
          <p:spPr>
            <a:xfrm>
              <a:off x="5724128" y="285293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588224" y="234888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5" name="Connecteur droit avec flèche 34"/>
            <p:cNvCxnSpPr>
              <a:stCxn id="83" idx="0"/>
              <a:endCxn id="84" idx="2"/>
            </p:cNvCxnSpPr>
            <p:nvPr/>
          </p:nvCxnSpPr>
          <p:spPr>
            <a:xfrm rot="5400000" flipH="1" flipV="1">
              <a:off x="6048164" y="2312876"/>
              <a:ext cx="360040" cy="72008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652120" y="2564904"/>
              <a:ext cx="66794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smtClean="0"/>
                <a:t>[moving]</a:t>
              </a:r>
              <a:endParaRPr lang="fr-BE" sz="1400" b="1" baseline="-25000"/>
            </a:p>
          </p:txBody>
        </p:sp>
        <p:sp>
          <p:nvSpPr>
            <p:cNvPr id="91" name="Ellipse 90"/>
            <p:cNvSpPr/>
            <p:nvPr/>
          </p:nvSpPr>
          <p:spPr>
            <a:xfrm>
              <a:off x="6588224" y="342900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2" name="Connecteur droit avec flèche 34"/>
            <p:cNvCxnSpPr>
              <a:stCxn id="83" idx="4"/>
              <a:endCxn id="91" idx="2"/>
            </p:cNvCxnSpPr>
            <p:nvPr/>
          </p:nvCxnSpPr>
          <p:spPr>
            <a:xfrm rot="16200000" flipH="1">
              <a:off x="6012160" y="2996952"/>
              <a:ext cx="432048" cy="72008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ZoneTexte 96"/>
            <p:cNvSpPr txBox="1"/>
            <p:nvPr/>
          </p:nvSpPr>
          <p:spPr>
            <a:xfrm>
              <a:off x="5574609" y="3212976"/>
              <a:ext cx="8362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smtClean="0"/>
                <a:t>[</a:t>
              </a:r>
              <a:r>
                <a:rPr lang="fr-BE" sz="1400" b="1" smtClean="0">
                  <a:sym typeface="Symbol"/>
                </a:rPr>
                <a:t> </a:t>
              </a:r>
              <a:r>
                <a:rPr lang="fr-BE" sz="1400" b="1" smtClean="0"/>
                <a:t>moving]</a:t>
              </a:r>
              <a:endParaRPr lang="fr-BE" sz="1400" b="1" baseline="-25000"/>
            </a:p>
          </p:txBody>
        </p:sp>
      </p:grpSp>
      <p:cxnSp>
        <p:nvCxnSpPr>
          <p:cNvPr id="105" name="Connecteur droit 104"/>
          <p:cNvCxnSpPr/>
          <p:nvPr/>
        </p:nvCxnSpPr>
        <p:spPr>
          <a:xfrm rot="5400000">
            <a:off x="8028384" y="19168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611560" y="836712"/>
            <a:ext cx="3672408" cy="3024336"/>
            <a:chOff x="611560" y="836712"/>
            <a:chExt cx="3672408" cy="3024336"/>
          </a:xfrm>
        </p:grpSpPr>
        <p:sp>
          <p:nvSpPr>
            <p:cNvPr id="48" name="Rectangle 47"/>
            <p:cNvSpPr/>
            <p:nvPr/>
          </p:nvSpPr>
          <p:spPr>
            <a:xfrm>
              <a:off x="611560" y="836712"/>
              <a:ext cx="3672408" cy="30243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14480" y="1318758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AlarmPressed</a:t>
              </a:r>
              <a:endParaRPr lang="fr-BE" sz="140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311171" y="944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51" name="Connecteur droit avec flèche 34"/>
            <p:cNvCxnSpPr>
              <a:stCxn id="50" idx="4"/>
              <a:endCxn id="49" idx="0"/>
            </p:cNvCxnSpPr>
            <p:nvPr/>
          </p:nvCxnSpPr>
          <p:spPr>
            <a:xfrm rot="5400000">
              <a:off x="2231876" y="1185463"/>
              <a:ext cx="26659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e 52"/>
            <p:cNvGrpSpPr/>
            <p:nvPr/>
          </p:nvGrpSpPr>
          <p:grpSpPr>
            <a:xfrm>
              <a:off x="3249554" y="3501032"/>
              <a:ext cx="216000" cy="216000"/>
              <a:chOff x="3090618" y="4896548"/>
              <a:chExt cx="216000" cy="216000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3090618" y="4896548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3144618" y="495054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54" name="Losange 53"/>
            <p:cNvSpPr/>
            <p:nvPr/>
          </p:nvSpPr>
          <p:spPr>
            <a:xfrm>
              <a:off x="2079419" y="1980862"/>
              <a:ext cx="571504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/>
            </a:p>
          </p:txBody>
        </p:sp>
        <p:cxnSp>
          <p:nvCxnSpPr>
            <p:cNvPr id="55" name="Connecteur droit avec flèche 34"/>
            <p:cNvCxnSpPr>
              <a:stCxn id="49" idx="2"/>
              <a:endCxn id="54" idx="0"/>
            </p:cNvCxnSpPr>
            <p:nvPr/>
          </p:nvCxnSpPr>
          <p:spPr>
            <a:xfrm rot="5400000">
              <a:off x="2261148" y="1876839"/>
              <a:ext cx="20804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14348" y="2884126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StopTrain</a:t>
              </a:r>
              <a:br>
                <a:rPr lang="fr-BE" sz="1400" smtClean="0"/>
              </a:br>
              <a:r>
                <a:rPr lang="fr-BE" sz="1400" smtClean="0"/>
                <a:t>InEmergency</a:t>
              </a:r>
              <a:endParaRPr lang="fr-BE" sz="1400"/>
            </a:p>
          </p:txBody>
        </p:sp>
        <p:cxnSp>
          <p:nvCxnSpPr>
            <p:cNvPr id="58" name="Connecteur droit avec flèche 34"/>
            <p:cNvCxnSpPr>
              <a:stCxn id="54" idx="1"/>
              <a:endCxn id="57" idx="0"/>
            </p:cNvCxnSpPr>
            <p:nvPr/>
          </p:nvCxnSpPr>
          <p:spPr>
            <a:xfrm rot="10800000" flipV="1">
              <a:off x="1365039" y="2230894"/>
              <a:ext cx="714380" cy="6532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2706863" y="2884126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OpenDoors</a:t>
              </a:r>
              <a:endParaRPr lang="fr-BE" sz="1400"/>
            </a:p>
          </p:txBody>
        </p:sp>
        <p:cxnSp>
          <p:nvCxnSpPr>
            <p:cNvPr id="60" name="Connecteur droit avec flèche 34"/>
            <p:cNvCxnSpPr>
              <a:stCxn id="54" idx="3"/>
              <a:endCxn id="59" idx="0"/>
            </p:cNvCxnSpPr>
            <p:nvPr/>
          </p:nvCxnSpPr>
          <p:spPr>
            <a:xfrm>
              <a:off x="2650923" y="2230895"/>
              <a:ext cx="706631" cy="6532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34"/>
            <p:cNvCxnSpPr>
              <a:stCxn id="57" idx="3"/>
              <a:endCxn id="59" idx="1"/>
            </p:cNvCxnSpPr>
            <p:nvPr/>
          </p:nvCxnSpPr>
          <p:spPr>
            <a:xfrm>
              <a:off x="2015730" y="3111155"/>
              <a:ext cx="691133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241948" y="2388059"/>
              <a:ext cx="2164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i="1" smtClean="0"/>
                <a:t>no</a:t>
              </a:r>
              <a:endParaRPr lang="fr-BE" sz="1600" i="1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2024162" y="2109009"/>
              <a:ext cx="70923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smtClean="0"/>
                <a:t>moving?</a:t>
              </a:r>
              <a:endParaRPr lang="fr-BE" sz="1600"/>
            </a:p>
          </p:txBody>
        </p:sp>
        <p:cxnSp>
          <p:nvCxnSpPr>
            <p:cNvPr id="64" name="Connecteur droit avec flèche 34"/>
            <p:cNvCxnSpPr>
              <a:stCxn id="59" idx="2"/>
              <a:endCxn id="66" idx="0"/>
            </p:cNvCxnSpPr>
            <p:nvPr/>
          </p:nvCxnSpPr>
          <p:spPr>
            <a:xfrm rot="5400000">
              <a:off x="3276130" y="3419608"/>
              <a:ext cx="16284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233910" y="2388059"/>
              <a:ext cx="2693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i="1" smtClean="0"/>
                <a:t>yes</a:t>
              </a:r>
              <a:endParaRPr lang="fr-BE" sz="1600" i="1"/>
            </a:p>
          </p:txBody>
        </p:sp>
      </p:grpSp>
      <p:sp>
        <p:nvSpPr>
          <p:cNvPr id="81" name="Forme libre 80"/>
          <p:cNvSpPr/>
          <p:nvPr/>
        </p:nvSpPr>
        <p:spPr>
          <a:xfrm>
            <a:off x="2555776" y="1860401"/>
            <a:ext cx="2952328" cy="632495"/>
          </a:xfrm>
          <a:custGeom>
            <a:avLst/>
            <a:gdLst>
              <a:gd name="connsiteX0" fmla="*/ 0 w 2292350"/>
              <a:gd name="connsiteY0" fmla="*/ 463550 h 463550"/>
              <a:gd name="connsiteX1" fmla="*/ 495300 w 2292350"/>
              <a:gd name="connsiteY1" fmla="*/ 76200 h 463550"/>
              <a:gd name="connsiteX2" fmla="*/ 1543050 w 2292350"/>
              <a:gd name="connsiteY2" fmla="*/ 6350 h 463550"/>
              <a:gd name="connsiteX3" fmla="*/ 2159000 w 2292350"/>
              <a:gd name="connsiteY3" fmla="*/ 57150 h 463550"/>
              <a:gd name="connsiteX4" fmla="*/ 2159000 w 2292350"/>
              <a:gd name="connsiteY4" fmla="*/ 57150 h 463550"/>
              <a:gd name="connsiteX5" fmla="*/ 2292350 w 2292350"/>
              <a:gd name="connsiteY5" fmla="*/ 63500 h 463550"/>
              <a:gd name="connsiteX0" fmla="*/ 0 w 2292350"/>
              <a:gd name="connsiteY0" fmla="*/ 466498 h 466498"/>
              <a:gd name="connsiteX1" fmla="*/ 583013 w 2292350"/>
              <a:gd name="connsiteY1" fmla="*/ 115884 h 466498"/>
              <a:gd name="connsiteX2" fmla="*/ 1543050 w 2292350"/>
              <a:gd name="connsiteY2" fmla="*/ 9298 h 466498"/>
              <a:gd name="connsiteX3" fmla="*/ 2159000 w 2292350"/>
              <a:gd name="connsiteY3" fmla="*/ 60098 h 466498"/>
              <a:gd name="connsiteX4" fmla="*/ 2159000 w 2292350"/>
              <a:gd name="connsiteY4" fmla="*/ 60098 h 466498"/>
              <a:gd name="connsiteX5" fmla="*/ 2292350 w 2292350"/>
              <a:gd name="connsiteY5" fmla="*/ 66448 h 466498"/>
              <a:gd name="connsiteX0" fmla="*/ 0 w 2292350"/>
              <a:gd name="connsiteY0" fmla="*/ 710654 h 710654"/>
              <a:gd name="connsiteX1" fmla="*/ 583013 w 2292350"/>
              <a:gd name="connsiteY1" fmla="*/ 360040 h 710654"/>
              <a:gd name="connsiteX2" fmla="*/ 1543050 w 2292350"/>
              <a:gd name="connsiteY2" fmla="*/ 253454 h 710654"/>
              <a:gd name="connsiteX3" fmla="*/ 2159000 w 2292350"/>
              <a:gd name="connsiteY3" fmla="*/ 304254 h 710654"/>
              <a:gd name="connsiteX4" fmla="*/ 1803968 w 2292350"/>
              <a:gd name="connsiteY4" fmla="*/ 0 h 710654"/>
              <a:gd name="connsiteX5" fmla="*/ 2292350 w 2292350"/>
              <a:gd name="connsiteY5" fmla="*/ 310604 h 710654"/>
              <a:gd name="connsiteX0" fmla="*/ 0 w 2292350"/>
              <a:gd name="connsiteY0" fmla="*/ 720179 h 720179"/>
              <a:gd name="connsiteX1" fmla="*/ 583013 w 2292350"/>
              <a:gd name="connsiteY1" fmla="*/ 369565 h 720179"/>
              <a:gd name="connsiteX2" fmla="*/ 1543050 w 2292350"/>
              <a:gd name="connsiteY2" fmla="*/ 262979 h 720179"/>
              <a:gd name="connsiteX3" fmla="*/ 1803968 w 2292350"/>
              <a:gd name="connsiteY3" fmla="*/ 9525 h 720179"/>
              <a:gd name="connsiteX4" fmla="*/ 2292350 w 2292350"/>
              <a:gd name="connsiteY4" fmla="*/ 320129 h 720179"/>
              <a:gd name="connsiteX0" fmla="*/ 0 w 2292350"/>
              <a:gd name="connsiteY0" fmla="*/ 465439 h 465439"/>
              <a:gd name="connsiteX1" fmla="*/ 583013 w 2292350"/>
              <a:gd name="connsiteY1" fmla="*/ 114825 h 465439"/>
              <a:gd name="connsiteX2" fmla="*/ 1543050 w 2292350"/>
              <a:gd name="connsiteY2" fmla="*/ 8239 h 465439"/>
              <a:gd name="connsiteX3" fmla="*/ 2292350 w 2292350"/>
              <a:gd name="connsiteY3" fmla="*/ 65389 h 465439"/>
              <a:gd name="connsiteX0" fmla="*/ 0 w 2360512"/>
              <a:gd name="connsiteY0" fmla="*/ 360040 h 360040"/>
              <a:gd name="connsiteX1" fmla="*/ 651175 w 2360512"/>
              <a:gd name="connsiteY1" fmla="*/ 114825 h 360040"/>
              <a:gd name="connsiteX2" fmla="*/ 1611212 w 2360512"/>
              <a:gd name="connsiteY2" fmla="*/ 8239 h 360040"/>
              <a:gd name="connsiteX3" fmla="*/ 2360512 w 2360512"/>
              <a:gd name="connsiteY3" fmla="*/ 65389 h 360040"/>
              <a:gd name="connsiteX0" fmla="*/ 0 w 2360512"/>
              <a:gd name="connsiteY0" fmla="*/ 400910 h 459543"/>
              <a:gd name="connsiteX1" fmla="*/ 1139558 w 2360512"/>
              <a:gd name="connsiteY1" fmla="*/ 400910 h 459543"/>
              <a:gd name="connsiteX2" fmla="*/ 1611212 w 2360512"/>
              <a:gd name="connsiteY2" fmla="*/ 49109 h 459543"/>
              <a:gd name="connsiteX3" fmla="*/ 2360512 w 2360512"/>
              <a:gd name="connsiteY3" fmla="*/ 106259 h 459543"/>
              <a:gd name="connsiteX0" fmla="*/ 0 w 3011688"/>
              <a:gd name="connsiteY0" fmla="*/ 351801 h 410434"/>
              <a:gd name="connsiteX1" fmla="*/ 1139558 w 3011688"/>
              <a:gd name="connsiteY1" fmla="*/ 351801 h 410434"/>
              <a:gd name="connsiteX2" fmla="*/ 1611212 w 3011688"/>
              <a:gd name="connsiteY2" fmla="*/ 0 h 410434"/>
              <a:gd name="connsiteX3" fmla="*/ 3011688 w 3011688"/>
              <a:gd name="connsiteY3" fmla="*/ 351801 h 410434"/>
              <a:gd name="connsiteX0" fmla="*/ 0 w 3011688"/>
              <a:gd name="connsiteY0" fmla="*/ 155575 h 179578"/>
              <a:gd name="connsiteX1" fmla="*/ 1139558 w 3011688"/>
              <a:gd name="connsiteY1" fmla="*/ 155575 h 179578"/>
              <a:gd name="connsiteX2" fmla="*/ 2116321 w 3011688"/>
              <a:gd name="connsiteY2" fmla="*/ 11558 h 179578"/>
              <a:gd name="connsiteX3" fmla="*/ 3011688 w 3011688"/>
              <a:gd name="connsiteY3" fmla="*/ 155575 h 179578"/>
              <a:gd name="connsiteX0" fmla="*/ 0 w 3337276"/>
              <a:gd name="connsiteY0" fmla="*/ 156018 h 228025"/>
              <a:gd name="connsiteX1" fmla="*/ 1139558 w 3337276"/>
              <a:gd name="connsiteY1" fmla="*/ 156018 h 228025"/>
              <a:gd name="connsiteX2" fmla="*/ 2116321 w 3337276"/>
              <a:gd name="connsiteY2" fmla="*/ 12001 h 228025"/>
              <a:gd name="connsiteX3" fmla="*/ 3337276 w 3337276"/>
              <a:gd name="connsiteY3" fmla="*/ 228025 h 228025"/>
              <a:gd name="connsiteX0" fmla="*/ 0 w 3337276"/>
              <a:gd name="connsiteY0" fmla="*/ 155575 h 383600"/>
              <a:gd name="connsiteX1" fmla="*/ 1139558 w 3337276"/>
              <a:gd name="connsiteY1" fmla="*/ 155575 h 383600"/>
              <a:gd name="connsiteX2" fmla="*/ 1383749 w 3337276"/>
              <a:gd name="connsiteY2" fmla="*/ 371599 h 383600"/>
              <a:gd name="connsiteX3" fmla="*/ 3337276 w 3337276"/>
              <a:gd name="connsiteY3" fmla="*/ 227582 h 383600"/>
              <a:gd name="connsiteX0" fmla="*/ 0 w 3337276"/>
              <a:gd name="connsiteY0" fmla="*/ 155575 h 383600"/>
              <a:gd name="connsiteX1" fmla="*/ 1383749 w 3337276"/>
              <a:gd name="connsiteY1" fmla="*/ 155574 h 383600"/>
              <a:gd name="connsiteX2" fmla="*/ 1383749 w 3337276"/>
              <a:gd name="connsiteY2" fmla="*/ 371599 h 383600"/>
              <a:gd name="connsiteX3" fmla="*/ 3337276 w 3337276"/>
              <a:gd name="connsiteY3" fmla="*/ 227582 h 383600"/>
              <a:gd name="connsiteX0" fmla="*/ 0 w 2686100"/>
              <a:gd name="connsiteY0" fmla="*/ 155575 h 803646"/>
              <a:gd name="connsiteX1" fmla="*/ 1383749 w 2686100"/>
              <a:gd name="connsiteY1" fmla="*/ 155574 h 803646"/>
              <a:gd name="connsiteX2" fmla="*/ 1383749 w 2686100"/>
              <a:gd name="connsiteY2" fmla="*/ 371599 h 803646"/>
              <a:gd name="connsiteX3" fmla="*/ 2686100 w 2686100"/>
              <a:gd name="connsiteY3" fmla="*/ 803646 h 803646"/>
              <a:gd name="connsiteX0" fmla="*/ 0 w 2686100"/>
              <a:gd name="connsiteY0" fmla="*/ 36005 h 684076"/>
              <a:gd name="connsiteX1" fmla="*/ 1383749 w 2686100"/>
              <a:gd name="connsiteY1" fmla="*/ 36004 h 684076"/>
              <a:gd name="connsiteX2" fmla="*/ 1383749 w 2686100"/>
              <a:gd name="connsiteY2" fmla="*/ 252029 h 684076"/>
              <a:gd name="connsiteX3" fmla="*/ 2686100 w 2686100"/>
              <a:gd name="connsiteY3" fmla="*/ 684076 h 684076"/>
              <a:gd name="connsiteX0" fmla="*/ 0 w 2767497"/>
              <a:gd name="connsiteY0" fmla="*/ 286549 h 658147"/>
              <a:gd name="connsiteX1" fmla="*/ 1465146 w 2767497"/>
              <a:gd name="connsiteY1" fmla="*/ 10075 h 658147"/>
              <a:gd name="connsiteX2" fmla="*/ 1465146 w 2767497"/>
              <a:gd name="connsiteY2" fmla="*/ 226100 h 658147"/>
              <a:gd name="connsiteX3" fmla="*/ 2767497 w 2767497"/>
              <a:gd name="connsiteY3" fmla="*/ 658147 h 658147"/>
              <a:gd name="connsiteX0" fmla="*/ 0 w 2767497"/>
              <a:gd name="connsiteY0" fmla="*/ 286549 h 658147"/>
              <a:gd name="connsiteX1" fmla="*/ 1465146 w 2767497"/>
              <a:gd name="connsiteY1" fmla="*/ 10075 h 658147"/>
              <a:gd name="connsiteX2" fmla="*/ 1465146 w 2767497"/>
              <a:gd name="connsiteY2" fmla="*/ 226100 h 658147"/>
              <a:gd name="connsiteX3" fmla="*/ 2767497 w 2767497"/>
              <a:gd name="connsiteY3" fmla="*/ 658147 h 658147"/>
              <a:gd name="connsiteX0" fmla="*/ 0 w 2767497"/>
              <a:gd name="connsiteY0" fmla="*/ 338407 h 710005"/>
              <a:gd name="connsiteX1" fmla="*/ 1465146 w 2767497"/>
              <a:gd name="connsiteY1" fmla="*/ 61933 h 710005"/>
              <a:gd name="connsiteX2" fmla="*/ 2767497 w 2767497"/>
              <a:gd name="connsiteY2" fmla="*/ 710005 h 710005"/>
              <a:gd name="connsiteX0" fmla="*/ 0 w 3500070"/>
              <a:gd name="connsiteY0" fmla="*/ 324479 h 612511"/>
              <a:gd name="connsiteX1" fmla="*/ 1465146 w 3500070"/>
              <a:gd name="connsiteY1" fmla="*/ 48005 h 612511"/>
              <a:gd name="connsiteX2" fmla="*/ 3500070 w 3500070"/>
              <a:gd name="connsiteY2" fmla="*/ 612511 h 612511"/>
              <a:gd name="connsiteX0" fmla="*/ 0 w 3337276"/>
              <a:gd name="connsiteY0" fmla="*/ 272455 h 632495"/>
              <a:gd name="connsiteX1" fmla="*/ 1302352 w 3337276"/>
              <a:gd name="connsiteY1" fmla="*/ 67989 h 632495"/>
              <a:gd name="connsiteX2" fmla="*/ 3337276 w 3337276"/>
              <a:gd name="connsiteY2" fmla="*/ 632495 h 63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276" h="632495">
                <a:moveTo>
                  <a:pt x="0" y="272455"/>
                </a:moveTo>
                <a:cubicBezTo>
                  <a:pt x="358318" y="0"/>
                  <a:pt x="746139" y="7982"/>
                  <a:pt x="1302352" y="67989"/>
                </a:cubicBezTo>
                <a:cubicBezTo>
                  <a:pt x="1858565" y="127996"/>
                  <a:pt x="3065953" y="497480"/>
                  <a:pt x="3337276" y="632495"/>
                </a:cubicBezTo>
              </a:path>
            </a:pathLst>
          </a:custGeom>
          <a:ln w="4762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/>
          <p:cNvGrpSpPr/>
          <p:nvPr/>
        </p:nvGrpSpPr>
        <p:grpSpPr>
          <a:xfrm>
            <a:off x="611560" y="836712"/>
            <a:ext cx="7416824" cy="3096344"/>
            <a:chOff x="611560" y="836712"/>
            <a:chExt cx="7416824" cy="3096344"/>
          </a:xfrm>
        </p:grpSpPr>
        <p:grpSp>
          <p:nvGrpSpPr>
            <p:cNvPr id="6" name="Groupe 106"/>
            <p:cNvGrpSpPr/>
            <p:nvPr/>
          </p:nvGrpSpPr>
          <p:grpSpPr>
            <a:xfrm>
              <a:off x="5292080" y="2276872"/>
              <a:ext cx="2007840" cy="1656184"/>
              <a:chOff x="5292080" y="2204864"/>
              <a:chExt cx="2007840" cy="1656184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292080" y="2204864"/>
                <a:ext cx="2007840" cy="1656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5724128" y="2852936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6588224" y="234888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85" name="Connecteur droit avec flèche 34"/>
              <p:cNvCxnSpPr>
                <a:stCxn id="83" idx="0"/>
                <a:endCxn id="84" idx="2"/>
              </p:cNvCxnSpPr>
              <p:nvPr/>
            </p:nvCxnSpPr>
            <p:spPr>
              <a:xfrm rot="5400000" flipH="1" flipV="1">
                <a:off x="6048164" y="2312876"/>
                <a:ext cx="360040" cy="72008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ZoneTexte 85"/>
              <p:cNvSpPr txBox="1"/>
              <p:nvPr/>
            </p:nvSpPr>
            <p:spPr>
              <a:xfrm>
                <a:off x="5652120" y="2564904"/>
                <a:ext cx="66794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400" b="1" smtClean="0"/>
                  <a:t>[moving]</a:t>
                </a:r>
                <a:endParaRPr lang="fr-BE" sz="1400" b="1" baseline="-25000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6588224" y="342900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92" name="Connecteur droit avec flèche 34"/>
              <p:cNvCxnSpPr>
                <a:stCxn id="83" idx="4"/>
                <a:endCxn id="91" idx="2"/>
              </p:cNvCxnSpPr>
              <p:nvPr/>
            </p:nvCxnSpPr>
            <p:spPr>
              <a:xfrm rot="16200000" flipH="1">
                <a:off x="6012160" y="2996952"/>
                <a:ext cx="432048" cy="72008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ZoneTexte 96"/>
              <p:cNvSpPr txBox="1"/>
              <p:nvPr/>
            </p:nvSpPr>
            <p:spPr>
              <a:xfrm>
                <a:off x="5574609" y="3212976"/>
                <a:ext cx="83625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400" b="1" smtClean="0"/>
                  <a:t>[</a:t>
                </a:r>
                <a:r>
                  <a:rPr lang="fr-BE" sz="1400" b="1" smtClean="0">
                    <a:sym typeface="Symbol"/>
                  </a:rPr>
                  <a:t> </a:t>
                </a:r>
                <a:r>
                  <a:rPr lang="fr-BE" sz="1400" b="1" smtClean="0"/>
                  <a:t>moving]</a:t>
                </a:r>
                <a:endParaRPr lang="fr-BE" sz="1400" b="1" baseline="-25000"/>
              </a:p>
            </p:txBody>
          </p:sp>
        </p:grpSp>
        <p:cxnSp>
          <p:nvCxnSpPr>
            <p:cNvPr id="105" name="Connecteur droit 104"/>
            <p:cNvCxnSpPr/>
            <p:nvPr/>
          </p:nvCxnSpPr>
          <p:spPr>
            <a:xfrm rot="5400000">
              <a:off x="8028384" y="191683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orme libre 107"/>
            <p:cNvSpPr/>
            <p:nvPr/>
          </p:nvSpPr>
          <p:spPr>
            <a:xfrm>
              <a:off x="4944042" y="1612900"/>
              <a:ext cx="2961586" cy="1518225"/>
            </a:xfrm>
            <a:custGeom>
              <a:avLst/>
              <a:gdLst>
                <a:gd name="connsiteX0" fmla="*/ 2784475 w 2990850"/>
                <a:gd name="connsiteY0" fmla="*/ 0 h 1582208"/>
                <a:gd name="connsiteX1" fmla="*/ 2733675 w 2990850"/>
                <a:gd name="connsiteY1" fmla="*/ 387350 h 1582208"/>
                <a:gd name="connsiteX2" fmla="*/ 1241425 w 2990850"/>
                <a:gd name="connsiteY2" fmla="*/ 412750 h 1582208"/>
                <a:gd name="connsiteX3" fmla="*/ 180975 w 2990850"/>
                <a:gd name="connsiteY3" fmla="*/ 742950 h 1582208"/>
                <a:gd name="connsiteX4" fmla="*/ 155575 w 2990850"/>
                <a:gd name="connsiteY4" fmla="*/ 1473200 h 1582208"/>
                <a:gd name="connsiteX5" fmla="*/ 847725 w 2990850"/>
                <a:gd name="connsiteY5" fmla="*/ 1397000 h 1582208"/>
                <a:gd name="connsiteX6" fmla="*/ 847725 w 2990850"/>
                <a:gd name="connsiteY6" fmla="*/ 1397000 h 1582208"/>
                <a:gd name="connsiteX7" fmla="*/ 847725 w 2990850"/>
                <a:gd name="connsiteY7" fmla="*/ 1397000 h 1582208"/>
                <a:gd name="connsiteX8" fmla="*/ 860425 w 2990850"/>
                <a:gd name="connsiteY8" fmla="*/ 1397000 h 1582208"/>
                <a:gd name="connsiteX0" fmla="*/ 2743324 w 2990850"/>
                <a:gd name="connsiteY0" fmla="*/ 0 h 1582208"/>
                <a:gd name="connsiteX1" fmla="*/ 2692524 w 2990850"/>
                <a:gd name="connsiteY1" fmla="*/ 387350 h 1582208"/>
                <a:gd name="connsiteX2" fmla="*/ 953368 w 2990850"/>
                <a:gd name="connsiteY2" fmla="*/ 375940 h 1582208"/>
                <a:gd name="connsiteX3" fmla="*/ 139824 w 2990850"/>
                <a:gd name="connsiteY3" fmla="*/ 742950 h 1582208"/>
                <a:gd name="connsiteX4" fmla="*/ 114424 w 2990850"/>
                <a:gd name="connsiteY4" fmla="*/ 1473200 h 1582208"/>
                <a:gd name="connsiteX5" fmla="*/ 806574 w 2990850"/>
                <a:gd name="connsiteY5" fmla="*/ 1397000 h 1582208"/>
                <a:gd name="connsiteX6" fmla="*/ 806574 w 2990850"/>
                <a:gd name="connsiteY6" fmla="*/ 1397000 h 1582208"/>
                <a:gd name="connsiteX7" fmla="*/ 806574 w 2990850"/>
                <a:gd name="connsiteY7" fmla="*/ 1397000 h 1582208"/>
                <a:gd name="connsiteX8" fmla="*/ 819274 w 2990850"/>
                <a:gd name="connsiteY8" fmla="*/ 1397000 h 1582208"/>
                <a:gd name="connsiteX0" fmla="*/ 2736449 w 2983975"/>
                <a:gd name="connsiteY0" fmla="*/ 0 h 1607373"/>
                <a:gd name="connsiteX1" fmla="*/ 2685649 w 2983975"/>
                <a:gd name="connsiteY1" fmla="*/ 387350 h 1607373"/>
                <a:gd name="connsiteX2" fmla="*/ 946493 w 2983975"/>
                <a:gd name="connsiteY2" fmla="*/ 375940 h 1607373"/>
                <a:gd name="connsiteX3" fmla="*/ 154404 w 2983975"/>
                <a:gd name="connsiteY3" fmla="*/ 591964 h 1607373"/>
                <a:gd name="connsiteX4" fmla="*/ 107549 w 2983975"/>
                <a:gd name="connsiteY4" fmla="*/ 1473200 h 1607373"/>
                <a:gd name="connsiteX5" fmla="*/ 799699 w 2983975"/>
                <a:gd name="connsiteY5" fmla="*/ 1397000 h 1607373"/>
                <a:gd name="connsiteX6" fmla="*/ 799699 w 2983975"/>
                <a:gd name="connsiteY6" fmla="*/ 1397000 h 1607373"/>
                <a:gd name="connsiteX7" fmla="*/ 799699 w 2983975"/>
                <a:gd name="connsiteY7" fmla="*/ 1397000 h 1607373"/>
                <a:gd name="connsiteX8" fmla="*/ 812399 w 2983975"/>
                <a:gd name="connsiteY8" fmla="*/ 1397000 h 1607373"/>
                <a:gd name="connsiteX0" fmla="*/ 2714060 w 2961586"/>
                <a:gd name="connsiteY0" fmla="*/ 0 h 1518225"/>
                <a:gd name="connsiteX1" fmla="*/ 2663260 w 2961586"/>
                <a:gd name="connsiteY1" fmla="*/ 387350 h 1518225"/>
                <a:gd name="connsiteX2" fmla="*/ 924104 w 2961586"/>
                <a:gd name="connsiteY2" fmla="*/ 375940 h 1518225"/>
                <a:gd name="connsiteX3" fmla="*/ 132015 w 2961586"/>
                <a:gd name="connsiteY3" fmla="*/ 591964 h 1518225"/>
                <a:gd name="connsiteX4" fmla="*/ 132015 w 2961586"/>
                <a:gd name="connsiteY4" fmla="*/ 1384052 h 1518225"/>
                <a:gd name="connsiteX5" fmla="*/ 777310 w 2961586"/>
                <a:gd name="connsiteY5" fmla="*/ 1397000 h 1518225"/>
                <a:gd name="connsiteX6" fmla="*/ 777310 w 2961586"/>
                <a:gd name="connsiteY6" fmla="*/ 1397000 h 1518225"/>
                <a:gd name="connsiteX7" fmla="*/ 777310 w 2961586"/>
                <a:gd name="connsiteY7" fmla="*/ 1397000 h 1518225"/>
                <a:gd name="connsiteX8" fmla="*/ 790010 w 2961586"/>
                <a:gd name="connsiteY8" fmla="*/ 1397000 h 151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1586" h="1518225">
                  <a:moveTo>
                    <a:pt x="2714060" y="0"/>
                  </a:moveTo>
                  <a:cubicBezTo>
                    <a:pt x="2817247" y="159279"/>
                    <a:pt x="2961586" y="324693"/>
                    <a:pt x="2663260" y="387350"/>
                  </a:cubicBezTo>
                  <a:cubicBezTo>
                    <a:pt x="2364934" y="450007"/>
                    <a:pt x="1345978" y="341838"/>
                    <a:pt x="924104" y="375940"/>
                  </a:cubicBezTo>
                  <a:cubicBezTo>
                    <a:pt x="502230" y="410042"/>
                    <a:pt x="264030" y="423945"/>
                    <a:pt x="132015" y="591964"/>
                  </a:cubicBezTo>
                  <a:cubicBezTo>
                    <a:pt x="0" y="759983"/>
                    <a:pt x="24466" y="1249879"/>
                    <a:pt x="132015" y="1384052"/>
                  </a:cubicBezTo>
                  <a:cubicBezTo>
                    <a:pt x="239564" y="1518225"/>
                    <a:pt x="669761" y="1394842"/>
                    <a:pt x="777310" y="1397000"/>
                  </a:cubicBezTo>
                  <a:lnTo>
                    <a:pt x="777310" y="1397000"/>
                  </a:lnTo>
                  <a:lnTo>
                    <a:pt x="777310" y="1397000"/>
                  </a:lnTo>
                  <a:lnTo>
                    <a:pt x="790010" y="1397000"/>
                  </a:lnTo>
                </a:path>
              </a:pathLst>
            </a:cu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5868144" y="1650866"/>
              <a:ext cx="27468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3600" smtClean="0">
                  <a:sym typeface="Symbol"/>
                </a:rPr>
                <a:t></a:t>
              </a:r>
              <a:endParaRPr lang="fr-BE" sz="3600"/>
            </a:p>
          </p:txBody>
        </p:sp>
        <p:grpSp>
          <p:nvGrpSpPr>
            <p:cNvPr id="8" name="Groupe 105"/>
            <p:cNvGrpSpPr/>
            <p:nvPr/>
          </p:nvGrpSpPr>
          <p:grpSpPr>
            <a:xfrm>
              <a:off x="4644008" y="836712"/>
              <a:ext cx="3384376" cy="927720"/>
              <a:chOff x="4644008" y="836712"/>
              <a:chExt cx="3384376" cy="92772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644008" y="836712"/>
                <a:ext cx="3384376" cy="9277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4788024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5700125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6612226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7524328" y="134076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5" name="Connecteur droit avec flèche 34"/>
              <p:cNvCxnSpPr>
                <a:stCxn id="24" idx="7"/>
                <a:endCxn id="28" idx="1"/>
              </p:cNvCxnSpPr>
              <p:nvPr/>
            </p:nvCxnSpPr>
            <p:spPr>
              <a:xfrm rot="5400000" flipH="1" flipV="1">
                <a:off x="5388090" y="1028734"/>
                <a:ext cx="1588" cy="708431"/>
              </a:xfrm>
              <a:prstGeom prst="curvedConnector3">
                <a:avLst>
                  <a:gd name="adj1" fmla="val 5455228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/>
              <p:cNvSpPr txBox="1"/>
              <p:nvPr/>
            </p:nvSpPr>
            <p:spPr>
              <a:xfrm>
                <a:off x="4716016" y="980728"/>
                <a:ext cx="1446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400" b="1" smtClean="0"/>
                  <a:t>AlarmPressed</a:t>
                </a:r>
                <a:r>
                  <a:rPr lang="fr-BE" sz="1400" b="1" baseline="-25000" smtClean="0"/>
                  <a:t>start</a:t>
                </a:r>
                <a:endParaRPr lang="fr-BE" sz="1400" b="1" baseline="-25000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6588224" y="980728"/>
                <a:ext cx="1404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400" b="1" smtClean="0"/>
                  <a:t>AlarmPressed</a:t>
                </a:r>
                <a:r>
                  <a:rPr lang="fr-BE" sz="1400" b="1" baseline="-25000" smtClean="0"/>
                  <a:t>end</a:t>
                </a:r>
                <a:endParaRPr lang="fr-BE" sz="1400" b="1" baseline="-25000"/>
              </a:p>
            </p:txBody>
          </p:sp>
          <p:cxnSp>
            <p:nvCxnSpPr>
              <p:cNvPr id="46" name="Connecteur droit avec flèche 34"/>
              <p:cNvCxnSpPr>
                <a:stCxn id="29" idx="7"/>
                <a:endCxn id="31" idx="1"/>
              </p:cNvCxnSpPr>
              <p:nvPr/>
            </p:nvCxnSpPr>
            <p:spPr>
              <a:xfrm rot="5400000" flipH="1" flipV="1">
                <a:off x="7212293" y="1028733"/>
                <a:ext cx="1588" cy="708432"/>
              </a:xfrm>
              <a:prstGeom prst="curvedConnector3">
                <a:avLst>
                  <a:gd name="adj1" fmla="val 6255103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34"/>
              <p:cNvCxnSpPr>
                <a:stCxn id="28" idx="7"/>
                <a:endCxn id="29" idx="1"/>
              </p:cNvCxnSpPr>
              <p:nvPr/>
            </p:nvCxnSpPr>
            <p:spPr>
              <a:xfrm rot="5400000" flipH="1" flipV="1">
                <a:off x="6300191" y="1028734"/>
                <a:ext cx="1588" cy="708431"/>
              </a:xfrm>
              <a:prstGeom prst="curvedConnector3">
                <a:avLst>
                  <a:gd name="adj1" fmla="val 6654851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ZoneTexte 55"/>
              <p:cNvSpPr txBox="1"/>
              <p:nvPr/>
            </p:nvSpPr>
            <p:spPr>
              <a:xfrm>
                <a:off x="6156176" y="1052736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smtClean="0"/>
                  <a:t>...</a:t>
                </a:r>
                <a:endParaRPr lang="fr-BE" sz="1200" baseline="-2500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611560" y="836712"/>
              <a:ext cx="3672408" cy="3024336"/>
              <a:chOff x="611560" y="836712"/>
              <a:chExt cx="3672408" cy="302433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11560" y="836712"/>
                <a:ext cx="3672408" cy="30243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14480" y="1318758"/>
                <a:ext cx="1301382" cy="4540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smtClean="0"/>
                  <a:t>AlarmPressed</a:t>
                </a:r>
                <a:endParaRPr lang="fr-BE" sz="1400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2311171" y="94416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1" name="Connecteur droit avec flèche 34"/>
              <p:cNvCxnSpPr>
                <a:stCxn id="50" idx="4"/>
                <a:endCxn id="49" idx="0"/>
              </p:cNvCxnSpPr>
              <p:nvPr/>
            </p:nvCxnSpPr>
            <p:spPr>
              <a:xfrm rot="5400000">
                <a:off x="2231876" y="1185463"/>
                <a:ext cx="2665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" name="Groupe 52"/>
              <p:cNvGrpSpPr/>
              <p:nvPr/>
            </p:nvGrpSpPr>
            <p:grpSpPr>
              <a:xfrm>
                <a:off x="3249554" y="3501032"/>
                <a:ext cx="216000" cy="216000"/>
                <a:chOff x="3090618" y="4896548"/>
                <a:chExt cx="216000" cy="216000"/>
              </a:xfrm>
            </p:grpSpPr>
            <p:sp>
              <p:nvSpPr>
                <p:cNvPr id="66" name="Ellipse 65"/>
                <p:cNvSpPr/>
                <p:nvPr/>
              </p:nvSpPr>
              <p:spPr>
                <a:xfrm>
                  <a:off x="3090618" y="4896548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3144618" y="495054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54" name="Losange 53"/>
              <p:cNvSpPr/>
              <p:nvPr/>
            </p:nvSpPr>
            <p:spPr>
              <a:xfrm>
                <a:off x="2079419" y="1980862"/>
                <a:ext cx="571504" cy="500066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5" name="Connecteur droit avec flèche 34"/>
              <p:cNvCxnSpPr>
                <a:stCxn id="49" idx="2"/>
                <a:endCxn id="54" idx="0"/>
              </p:cNvCxnSpPr>
              <p:nvPr/>
            </p:nvCxnSpPr>
            <p:spPr>
              <a:xfrm rot="5400000">
                <a:off x="2261148" y="1876839"/>
                <a:ext cx="20804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14348" y="2884126"/>
                <a:ext cx="1301382" cy="4540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smtClean="0"/>
                  <a:t>StopTrain</a:t>
                </a:r>
                <a:br>
                  <a:rPr lang="fr-BE" sz="1400" smtClean="0"/>
                </a:br>
                <a:r>
                  <a:rPr lang="fr-BE" sz="1400" smtClean="0"/>
                  <a:t>InEmergency</a:t>
                </a:r>
                <a:endParaRPr lang="fr-BE" sz="1400"/>
              </a:p>
            </p:txBody>
          </p:sp>
          <p:cxnSp>
            <p:nvCxnSpPr>
              <p:cNvPr id="58" name="Connecteur droit avec flèche 34"/>
              <p:cNvCxnSpPr>
                <a:stCxn id="54" idx="1"/>
                <a:endCxn id="57" idx="0"/>
              </p:cNvCxnSpPr>
              <p:nvPr/>
            </p:nvCxnSpPr>
            <p:spPr>
              <a:xfrm rot="10800000" flipV="1">
                <a:off x="1365039" y="2230894"/>
                <a:ext cx="714380" cy="65323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2706863" y="2884126"/>
                <a:ext cx="1301382" cy="4540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smtClean="0"/>
                  <a:t>OpenDoors</a:t>
                </a:r>
                <a:endParaRPr lang="fr-BE" sz="1400"/>
              </a:p>
            </p:txBody>
          </p:sp>
          <p:cxnSp>
            <p:nvCxnSpPr>
              <p:cNvPr id="60" name="Connecteur droit avec flèche 34"/>
              <p:cNvCxnSpPr>
                <a:stCxn id="54" idx="3"/>
                <a:endCxn id="59" idx="0"/>
              </p:cNvCxnSpPr>
              <p:nvPr/>
            </p:nvCxnSpPr>
            <p:spPr>
              <a:xfrm>
                <a:off x="2650923" y="2230895"/>
                <a:ext cx="706631" cy="65323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34"/>
              <p:cNvCxnSpPr>
                <a:stCxn id="57" idx="3"/>
                <a:endCxn id="59" idx="1"/>
              </p:cNvCxnSpPr>
              <p:nvPr/>
            </p:nvCxnSpPr>
            <p:spPr>
              <a:xfrm>
                <a:off x="2015730" y="3111155"/>
                <a:ext cx="691133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3241948" y="2388059"/>
                <a:ext cx="21640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i="1" smtClean="0"/>
                  <a:t>no</a:t>
                </a:r>
                <a:endParaRPr lang="fr-BE" sz="1600" i="1"/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2024162" y="2109009"/>
                <a:ext cx="70923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smtClean="0"/>
                  <a:t>moving?</a:t>
                </a:r>
                <a:endParaRPr lang="fr-BE" sz="1600"/>
              </a:p>
            </p:txBody>
          </p:sp>
          <p:cxnSp>
            <p:nvCxnSpPr>
              <p:cNvPr id="64" name="Connecteur droit avec flèche 34"/>
              <p:cNvCxnSpPr>
                <a:stCxn id="59" idx="2"/>
                <a:endCxn id="66" idx="0"/>
              </p:cNvCxnSpPr>
              <p:nvPr/>
            </p:nvCxnSpPr>
            <p:spPr>
              <a:xfrm rot="5400000">
                <a:off x="3276130" y="3419608"/>
                <a:ext cx="16284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233910" y="2388059"/>
                <a:ext cx="2693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i="1" smtClean="0"/>
                  <a:t>yes</a:t>
                </a:r>
                <a:endParaRPr lang="fr-BE" sz="1600" i="1"/>
              </a:p>
            </p:txBody>
          </p:sp>
        </p:grpSp>
        <p:sp>
          <p:nvSpPr>
            <p:cNvPr id="81" name="Forme libre 80"/>
            <p:cNvSpPr/>
            <p:nvPr/>
          </p:nvSpPr>
          <p:spPr>
            <a:xfrm>
              <a:off x="2483768" y="1916831"/>
              <a:ext cx="3312368" cy="13484"/>
            </a:xfrm>
            <a:custGeom>
              <a:avLst/>
              <a:gdLst>
                <a:gd name="connsiteX0" fmla="*/ 0 w 2292350"/>
                <a:gd name="connsiteY0" fmla="*/ 463550 h 463550"/>
                <a:gd name="connsiteX1" fmla="*/ 495300 w 2292350"/>
                <a:gd name="connsiteY1" fmla="*/ 76200 h 463550"/>
                <a:gd name="connsiteX2" fmla="*/ 1543050 w 2292350"/>
                <a:gd name="connsiteY2" fmla="*/ 6350 h 463550"/>
                <a:gd name="connsiteX3" fmla="*/ 2159000 w 2292350"/>
                <a:gd name="connsiteY3" fmla="*/ 57150 h 463550"/>
                <a:gd name="connsiteX4" fmla="*/ 2159000 w 2292350"/>
                <a:gd name="connsiteY4" fmla="*/ 57150 h 463550"/>
                <a:gd name="connsiteX5" fmla="*/ 2292350 w 2292350"/>
                <a:gd name="connsiteY5" fmla="*/ 63500 h 463550"/>
                <a:gd name="connsiteX0" fmla="*/ 0 w 2292350"/>
                <a:gd name="connsiteY0" fmla="*/ 466498 h 466498"/>
                <a:gd name="connsiteX1" fmla="*/ 583013 w 2292350"/>
                <a:gd name="connsiteY1" fmla="*/ 115884 h 466498"/>
                <a:gd name="connsiteX2" fmla="*/ 1543050 w 2292350"/>
                <a:gd name="connsiteY2" fmla="*/ 9298 h 466498"/>
                <a:gd name="connsiteX3" fmla="*/ 2159000 w 2292350"/>
                <a:gd name="connsiteY3" fmla="*/ 60098 h 466498"/>
                <a:gd name="connsiteX4" fmla="*/ 2159000 w 2292350"/>
                <a:gd name="connsiteY4" fmla="*/ 60098 h 466498"/>
                <a:gd name="connsiteX5" fmla="*/ 2292350 w 2292350"/>
                <a:gd name="connsiteY5" fmla="*/ 66448 h 466498"/>
                <a:gd name="connsiteX0" fmla="*/ 0 w 2292350"/>
                <a:gd name="connsiteY0" fmla="*/ 710654 h 710654"/>
                <a:gd name="connsiteX1" fmla="*/ 583013 w 2292350"/>
                <a:gd name="connsiteY1" fmla="*/ 360040 h 710654"/>
                <a:gd name="connsiteX2" fmla="*/ 1543050 w 2292350"/>
                <a:gd name="connsiteY2" fmla="*/ 253454 h 710654"/>
                <a:gd name="connsiteX3" fmla="*/ 2159000 w 2292350"/>
                <a:gd name="connsiteY3" fmla="*/ 304254 h 710654"/>
                <a:gd name="connsiteX4" fmla="*/ 1803968 w 2292350"/>
                <a:gd name="connsiteY4" fmla="*/ 0 h 710654"/>
                <a:gd name="connsiteX5" fmla="*/ 2292350 w 2292350"/>
                <a:gd name="connsiteY5" fmla="*/ 310604 h 710654"/>
                <a:gd name="connsiteX0" fmla="*/ 0 w 2292350"/>
                <a:gd name="connsiteY0" fmla="*/ 720179 h 720179"/>
                <a:gd name="connsiteX1" fmla="*/ 583013 w 2292350"/>
                <a:gd name="connsiteY1" fmla="*/ 369565 h 720179"/>
                <a:gd name="connsiteX2" fmla="*/ 1543050 w 2292350"/>
                <a:gd name="connsiteY2" fmla="*/ 262979 h 720179"/>
                <a:gd name="connsiteX3" fmla="*/ 1803968 w 2292350"/>
                <a:gd name="connsiteY3" fmla="*/ 9525 h 720179"/>
                <a:gd name="connsiteX4" fmla="*/ 2292350 w 2292350"/>
                <a:gd name="connsiteY4" fmla="*/ 320129 h 720179"/>
                <a:gd name="connsiteX0" fmla="*/ 0 w 2292350"/>
                <a:gd name="connsiteY0" fmla="*/ 465439 h 465439"/>
                <a:gd name="connsiteX1" fmla="*/ 583013 w 2292350"/>
                <a:gd name="connsiteY1" fmla="*/ 114825 h 465439"/>
                <a:gd name="connsiteX2" fmla="*/ 1543050 w 2292350"/>
                <a:gd name="connsiteY2" fmla="*/ 8239 h 465439"/>
                <a:gd name="connsiteX3" fmla="*/ 2292350 w 2292350"/>
                <a:gd name="connsiteY3" fmla="*/ 65389 h 465439"/>
                <a:gd name="connsiteX0" fmla="*/ 0 w 2360512"/>
                <a:gd name="connsiteY0" fmla="*/ 360040 h 360040"/>
                <a:gd name="connsiteX1" fmla="*/ 651175 w 2360512"/>
                <a:gd name="connsiteY1" fmla="*/ 114825 h 360040"/>
                <a:gd name="connsiteX2" fmla="*/ 1611212 w 2360512"/>
                <a:gd name="connsiteY2" fmla="*/ 8239 h 360040"/>
                <a:gd name="connsiteX3" fmla="*/ 2360512 w 2360512"/>
                <a:gd name="connsiteY3" fmla="*/ 65389 h 360040"/>
                <a:gd name="connsiteX0" fmla="*/ 0 w 2360512"/>
                <a:gd name="connsiteY0" fmla="*/ 400910 h 459543"/>
                <a:gd name="connsiteX1" fmla="*/ 1139558 w 2360512"/>
                <a:gd name="connsiteY1" fmla="*/ 400910 h 459543"/>
                <a:gd name="connsiteX2" fmla="*/ 1611212 w 2360512"/>
                <a:gd name="connsiteY2" fmla="*/ 49109 h 459543"/>
                <a:gd name="connsiteX3" fmla="*/ 2360512 w 2360512"/>
                <a:gd name="connsiteY3" fmla="*/ 106259 h 459543"/>
                <a:gd name="connsiteX0" fmla="*/ 0 w 3011688"/>
                <a:gd name="connsiteY0" fmla="*/ 351801 h 410434"/>
                <a:gd name="connsiteX1" fmla="*/ 1139558 w 3011688"/>
                <a:gd name="connsiteY1" fmla="*/ 351801 h 410434"/>
                <a:gd name="connsiteX2" fmla="*/ 1611212 w 3011688"/>
                <a:gd name="connsiteY2" fmla="*/ 0 h 410434"/>
                <a:gd name="connsiteX3" fmla="*/ 3011688 w 3011688"/>
                <a:gd name="connsiteY3" fmla="*/ 351801 h 410434"/>
                <a:gd name="connsiteX0" fmla="*/ 0 w 3011688"/>
                <a:gd name="connsiteY0" fmla="*/ 155575 h 179578"/>
                <a:gd name="connsiteX1" fmla="*/ 1139558 w 3011688"/>
                <a:gd name="connsiteY1" fmla="*/ 155575 h 179578"/>
                <a:gd name="connsiteX2" fmla="*/ 2116321 w 3011688"/>
                <a:gd name="connsiteY2" fmla="*/ 11558 h 179578"/>
                <a:gd name="connsiteX3" fmla="*/ 3011688 w 3011688"/>
                <a:gd name="connsiteY3" fmla="*/ 155575 h 179578"/>
                <a:gd name="connsiteX0" fmla="*/ 0 w 3337276"/>
                <a:gd name="connsiteY0" fmla="*/ 156018 h 228025"/>
                <a:gd name="connsiteX1" fmla="*/ 1139558 w 3337276"/>
                <a:gd name="connsiteY1" fmla="*/ 156018 h 228025"/>
                <a:gd name="connsiteX2" fmla="*/ 2116321 w 3337276"/>
                <a:gd name="connsiteY2" fmla="*/ 12001 h 228025"/>
                <a:gd name="connsiteX3" fmla="*/ 3337276 w 3337276"/>
                <a:gd name="connsiteY3" fmla="*/ 228025 h 228025"/>
                <a:gd name="connsiteX0" fmla="*/ 0 w 3337276"/>
                <a:gd name="connsiteY0" fmla="*/ 155575 h 383600"/>
                <a:gd name="connsiteX1" fmla="*/ 1139558 w 3337276"/>
                <a:gd name="connsiteY1" fmla="*/ 155575 h 383600"/>
                <a:gd name="connsiteX2" fmla="*/ 1383749 w 3337276"/>
                <a:gd name="connsiteY2" fmla="*/ 371599 h 383600"/>
                <a:gd name="connsiteX3" fmla="*/ 3337276 w 3337276"/>
                <a:gd name="connsiteY3" fmla="*/ 227582 h 383600"/>
                <a:gd name="connsiteX0" fmla="*/ 0 w 3337276"/>
                <a:gd name="connsiteY0" fmla="*/ 155575 h 383600"/>
                <a:gd name="connsiteX1" fmla="*/ 1383749 w 3337276"/>
                <a:gd name="connsiteY1" fmla="*/ 155574 h 383600"/>
                <a:gd name="connsiteX2" fmla="*/ 1383749 w 3337276"/>
                <a:gd name="connsiteY2" fmla="*/ 371599 h 383600"/>
                <a:gd name="connsiteX3" fmla="*/ 3337276 w 3337276"/>
                <a:gd name="connsiteY3" fmla="*/ 227582 h 383600"/>
                <a:gd name="connsiteX0" fmla="*/ 0 w 2686100"/>
                <a:gd name="connsiteY0" fmla="*/ 155575 h 803646"/>
                <a:gd name="connsiteX1" fmla="*/ 1383749 w 2686100"/>
                <a:gd name="connsiteY1" fmla="*/ 155574 h 803646"/>
                <a:gd name="connsiteX2" fmla="*/ 1383749 w 2686100"/>
                <a:gd name="connsiteY2" fmla="*/ 371599 h 803646"/>
                <a:gd name="connsiteX3" fmla="*/ 2686100 w 2686100"/>
                <a:gd name="connsiteY3" fmla="*/ 803646 h 803646"/>
                <a:gd name="connsiteX0" fmla="*/ 0 w 2686100"/>
                <a:gd name="connsiteY0" fmla="*/ 36005 h 684076"/>
                <a:gd name="connsiteX1" fmla="*/ 1383749 w 2686100"/>
                <a:gd name="connsiteY1" fmla="*/ 36004 h 684076"/>
                <a:gd name="connsiteX2" fmla="*/ 1383749 w 2686100"/>
                <a:gd name="connsiteY2" fmla="*/ 252029 h 684076"/>
                <a:gd name="connsiteX3" fmla="*/ 2686100 w 2686100"/>
                <a:gd name="connsiteY3" fmla="*/ 684076 h 684076"/>
                <a:gd name="connsiteX0" fmla="*/ 0 w 3744261"/>
                <a:gd name="connsiteY0" fmla="*/ 36005 h 253955"/>
                <a:gd name="connsiteX1" fmla="*/ 1383749 w 3744261"/>
                <a:gd name="connsiteY1" fmla="*/ 36004 h 253955"/>
                <a:gd name="connsiteX2" fmla="*/ 1383749 w 3744261"/>
                <a:gd name="connsiteY2" fmla="*/ 252029 h 253955"/>
                <a:gd name="connsiteX3" fmla="*/ 3744261 w 3744261"/>
                <a:gd name="connsiteY3" fmla="*/ 24446 h 253955"/>
                <a:gd name="connsiteX0" fmla="*/ 0 w 3744261"/>
                <a:gd name="connsiteY0" fmla="*/ 11559 h 13484"/>
                <a:gd name="connsiteX1" fmla="*/ 1383749 w 3744261"/>
                <a:gd name="connsiteY1" fmla="*/ 11558 h 13484"/>
                <a:gd name="connsiteX2" fmla="*/ 2360512 w 3744261"/>
                <a:gd name="connsiteY2" fmla="*/ 1 h 13484"/>
                <a:gd name="connsiteX3" fmla="*/ 3744261 w 3744261"/>
                <a:gd name="connsiteY3" fmla="*/ 0 h 1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261" h="13484">
                  <a:moveTo>
                    <a:pt x="0" y="11559"/>
                  </a:moveTo>
                  <a:cubicBezTo>
                    <a:pt x="567797" y="868"/>
                    <a:pt x="990330" y="13484"/>
                    <a:pt x="1383749" y="11558"/>
                  </a:cubicBezTo>
                  <a:lnTo>
                    <a:pt x="2360512" y="1"/>
                  </a:lnTo>
                  <a:lnTo>
                    <a:pt x="3744261" y="0"/>
                  </a:lnTo>
                </a:path>
              </a:pathLst>
            </a:custGeom>
            <a:ln w="3492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8" name="Forme libre 67"/>
            <p:cNvSpPr/>
            <p:nvPr/>
          </p:nvSpPr>
          <p:spPr>
            <a:xfrm>
              <a:off x="2971800" y="980728"/>
              <a:ext cx="1888232" cy="454372"/>
            </a:xfrm>
            <a:custGeom>
              <a:avLst/>
              <a:gdLst>
                <a:gd name="connsiteX0" fmla="*/ 0 w 1771650"/>
                <a:gd name="connsiteY0" fmla="*/ 393700 h 393700"/>
                <a:gd name="connsiteX1" fmla="*/ 736600 w 1771650"/>
                <a:gd name="connsiteY1" fmla="*/ 158750 h 393700"/>
                <a:gd name="connsiteX2" fmla="*/ 1771650 w 177165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650" h="393700">
                  <a:moveTo>
                    <a:pt x="0" y="393700"/>
                  </a:moveTo>
                  <a:cubicBezTo>
                    <a:pt x="220662" y="309033"/>
                    <a:pt x="441325" y="224367"/>
                    <a:pt x="736600" y="158750"/>
                  </a:cubicBezTo>
                  <a:cubicBezTo>
                    <a:pt x="1031875" y="93133"/>
                    <a:pt x="1401762" y="46566"/>
                    <a:pt x="1771650" y="0"/>
                  </a:cubicBezTo>
                </a:path>
              </a:pathLst>
            </a:cu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9" name="Forme libre 68"/>
            <p:cNvSpPr/>
            <p:nvPr/>
          </p:nvSpPr>
          <p:spPr>
            <a:xfrm>
              <a:off x="2355850" y="2374900"/>
              <a:ext cx="3152254" cy="1054100"/>
            </a:xfrm>
            <a:custGeom>
              <a:avLst/>
              <a:gdLst>
                <a:gd name="connsiteX0" fmla="*/ 0 w 3067050"/>
                <a:gd name="connsiteY0" fmla="*/ 0 h 1231900"/>
                <a:gd name="connsiteX1" fmla="*/ 736600 w 3067050"/>
                <a:gd name="connsiteY1" fmla="*/ 317500 h 1231900"/>
                <a:gd name="connsiteX2" fmla="*/ 1562100 w 3067050"/>
                <a:gd name="connsiteY2" fmla="*/ 368300 h 1231900"/>
                <a:gd name="connsiteX3" fmla="*/ 3067050 w 3067050"/>
                <a:gd name="connsiteY3" fmla="*/ 1231900 h 1231900"/>
                <a:gd name="connsiteX0" fmla="*/ 0 w 3067050"/>
                <a:gd name="connsiteY0" fmla="*/ 0 h 1054100"/>
                <a:gd name="connsiteX1" fmla="*/ 736600 w 3067050"/>
                <a:gd name="connsiteY1" fmla="*/ 317500 h 1054100"/>
                <a:gd name="connsiteX2" fmla="*/ 1562100 w 3067050"/>
                <a:gd name="connsiteY2" fmla="*/ 368300 h 1054100"/>
                <a:gd name="connsiteX3" fmla="*/ 3067050 w 3067050"/>
                <a:gd name="connsiteY3" fmla="*/ 1054100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050" h="1054100">
                  <a:moveTo>
                    <a:pt x="0" y="0"/>
                  </a:moveTo>
                  <a:cubicBezTo>
                    <a:pt x="238125" y="128058"/>
                    <a:pt x="476250" y="256117"/>
                    <a:pt x="736600" y="317500"/>
                  </a:cubicBezTo>
                  <a:cubicBezTo>
                    <a:pt x="996950" y="378883"/>
                    <a:pt x="1173692" y="245533"/>
                    <a:pt x="1562100" y="368300"/>
                  </a:cubicBezTo>
                  <a:cubicBezTo>
                    <a:pt x="1950508" y="491067"/>
                    <a:pt x="2508779" y="698500"/>
                    <a:pt x="3067050" y="1054100"/>
                  </a:cubicBezTo>
                </a:path>
              </a:pathLst>
            </a:cu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necteur droit 104"/>
          <p:cNvCxnSpPr/>
          <p:nvPr/>
        </p:nvCxnSpPr>
        <p:spPr>
          <a:xfrm rot="5400000">
            <a:off x="8028384" y="19168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e 79"/>
          <p:cNvGrpSpPr/>
          <p:nvPr/>
        </p:nvGrpSpPr>
        <p:grpSpPr>
          <a:xfrm>
            <a:off x="827584" y="1988840"/>
            <a:ext cx="3888432" cy="1368152"/>
            <a:chOff x="827584" y="1988840"/>
            <a:chExt cx="3888432" cy="1368152"/>
          </a:xfrm>
        </p:grpSpPr>
        <p:sp>
          <p:nvSpPr>
            <p:cNvPr id="83" name="Ellipse 82"/>
            <p:cNvSpPr/>
            <p:nvPr/>
          </p:nvSpPr>
          <p:spPr>
            <a:xfrm>
              <a:off x="2057223" y="249289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987824" y="198884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5" name="Connecteur droit avec flèche 34"/>
            <p:cNvCxnSpPr>
              <a:stCxn id="83" idx="0"/>
              <a:endCxn id="84" idx="2"/>
            </p:cNvCxnSpPr>
            <p:nvPr/>
          </p:nvCxnSpPr>
          <p:spPr>
            <a:xfrm rot="5400000" flipH="1" flipV="1">
              <a:off x="2414511" y="1919584"/>
              <a:ext cx="360040" cy="78658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2229080" y="2204864"/>
              <a:ext cx="66794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smtClean="0"/>
                <a:t>[moving]</a:t>
              </a:r>
              <a:endParaRPr lang="fr-BE" sz="1400" b="1" baseline="-25000"/>
            </a:p>
          </p:txBody>
        </p:sp>
        <p:sp>
          <p:nvSpPr>
            <p:cNvPr id="91" name="Ellipse 90"/>
            <p:cNvSpPr/>
            <p:nvPr/>
          </p:nvSpPr>
          <p:spPr>
            <a:xfrm>
              <a:off x="3419872" y="306896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2" name="Connecteur droit avec flèche 34"/>
            <p:cNvCxnSpPr>
              <a:stCxn id="83" idx="4"/>
              <a:endCxn id="91" idx="2"/>
            </p:cNvCxnSpPr>
            <p:nvPr/>
          </p:nvCxnSpPr>
          <p:spPr>
            <a:xfrm rot="16200000" flipH="1">
              <a:off x="2594531" y="2387635"/>
              <a:ext cx="432048" cy="121863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ZoneTexte 96"/>
            <p:cNvSpPr txBox="1"/>
            <p:nvPr/>
          </p:nvSpPr>
          <p:spPr>
            <a:xfrm>
              <a:off x="2151569" y="2852936"/>
              <a:ext cx="8362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smtClean="0"/>
                <a:t>[</a:t>
              </a:r>
              <a:r>
                <a:rPr lang="fr-BE" sz="1400" b="1" smtClean="0">
                  <a:sym typeface="Symbol"/>
                </a:rPr>
                <a:t> </a:t>
              </a:r>
              <a:r>
                <a:rPr lang="fr-BE" sz="1400" b="1" smtClean="0"/>
                <a:t>moving]</a:t>
              </a:r>
              <a:endParaRPr lang="fr-BE" sz="1400" b="1" baseline="-2500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15616" y="249289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35" name="Connecteur droit avec flèche 34"/>
            <p:cNvCxnSpPr>
              <a:stCxn id="24" idx="7"/>
              <a:endCxn id="83" idx="1"/>
            </p:cNvCxnSpPr>
            <p:nvPr/>
          </p:nvCxnSpPr>
          <p:spPr>
            <a:xfrm rot="5400000" flipH="1" flipV="1">
              <a:off x="1730435" y="2166109"/>
              <a:ext cx="1588" cy="737937"/>
            </a:xfrm>
            <a:prstGeom prst="curvedConnector3">
              <a:avLst>
                <a:gd name="adj1" fmla="val 1065359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827584" y="2132856"/>
              <a:ext cx="1234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smtClean="0"/>
                <a:t>alarm pressed</a:t>
              </a:r>
              <a:endParaRPr lang="fr-BE" sz="1400" baseline="-25000"/>
            </a:p>
          </p:txBody>
        </p:sp>
        <p:cxnSp>
          <p:nvCxnSpPr>
            <p:cNvPr id="69" name="Connecteur droit avec flèche 34"/>
            <p:cNvCxnSpPr>
              <a:stCxn id="84" idx="4"/>
              <a:endCxn id="91" idx="0"/>
            </p:cNvCxnSpPr>
            <p:nvPr/>
          </p:nvCxnSpPr>
          <p:spPr>
            <a:xfrm rot="16200000" flipH="1">
              <a:off x="2951820" y="2456892"/>
              <a:ext cx="792088" cy="4320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3256806" y="2418730"/>
              <a:ext cx="501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smtClean="0"/>
                <a:t>stop</a:t>
              </a:r>
              <a:endParaRPr lang="fr-BE" sz="1400" baseline="-2500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4427984" y="306896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74" name="Connecteur droit avec flèche 34"/>
            <p:cNvCxnSpPr>
              <a:stCxn id="91" idx="7"/>
              <a:endCxn id="73" idx="1"/>
            </p:cNvCxnSpPr>
            <p:nvPr/>
          </p:nvCxnSpPr>
          <p:spPr>
            <a:xfrm rot="5400000" flipH="1" flipV="1">
              <a:off x="4067944" y="2708920"/>
              <a:ext cx="1588" cy="804442"/>
            </a:xfrm>
            <a:prstGeom prst="curvedConnector3">
              <a:avLst>
                <a:gd name="adj1" fmla="val 7454725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3632064" y="2748483"/>
              <a:ext cx="1011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smtClean="0"/>
                <a:t>open doors</a:t>
              </a:r>
              <a:endParaRPr lang="fr-BE" sz="1400" baseline="-25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51520" y="188640"/>
            <a:ext cx="5400599" cy="3672408"/>
            <a:chOff x="971601" y="908720"/>
            <a:chExt cx="5400599" cy="3672408"/>
          </a:xfrm>
        </p:grpSpPr>
        <p:sp>
          <p:nvSpPr>
            <p:cNvPr id="9" name="Rectangle 8"/>
            <p:cNvSpPr/>
            <p:nvPr/>
          </p:nvSpPr>
          <p:spPr>
            <a:xfrm>
              <a:off x="1763688" y="1556792"/>
              <a:ext cx="4353250" cy="2880320"/>
            </a:xfrm>
            <a:prstGeom prst="rect">
              <a:avLst/>
            </a:prstGeom>
            <a:gradFill flip="none" rotWithShape="1">
              <a:gsLst>
                <a:gs pos="100000">
                  <a:srgbClr val="00B050"/>
                </a:gs>
                <a:gs pos="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1547664" y="1556792"/>
              <a:ext cx="48245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rot="5400000">
              <a:off x="147700" y="2956756"/>
              <a:ext cx="3240360" cy="83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2555776" y="908720"/>
              <a:ext cx="3043764" cy="313350"/>
            </a:xfrm>
            <a:prstGeom prst="rect">
              <a:avLst/>
            </a:prstGeom>
            <a:noFill/>
          </p:spPr>
          <p:txBody>
            <a:bodyPr wrap="none" lIns="72000" tIns="0" rIns="72000" bIns="36000" rtlCol="0">
              <a:spAutoFit/>
            </a:bodyPr>
            <a:lstStyle/>
            <a:p>
              <a:r>
                <a:rPr lang="fr-BE" b="1" smtClean="0"/>
                <a:t>sparsity of the training sample</a:t>
              </a:r>
              <a:endParaRPr lang="fr-BE" b="1"/>
            </a:p>
          </p:txBody>
        </p:sp>
        <p:sp>
          <p:nvSpPr>
            <p:cNvPr id="11" name="ZoneTexte 10"/>
            <p:cNvSpPr txBox="1"/>
            <p:nvPr/>
          </p:nvSpPr>
          <p:spPr>
            <a:xfrm rot="16200000">
              <a:off x="426371" y="2750094"/>
              <a:ext cx="1440161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fr-BE" b="1" smtClean="0"/>
                <a:t>alphabet  size</a:t>
              </a:r>
              <a:endParaRPr lang="fr-BE" b="1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rot="5400000">
              <a:off x="1336000" y="2969342"/>
              <a:ext cx="3024000" cy="838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2051720" y="1196752"/>
              <a:ext cx="407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100%	50%	25%	12.5% </a:t>
              </a:r>
              <a:endParaRPr lang="fr-BE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rot="5400000">
              <a:off x="2443867" y="2969342"/>
              <a:ext cx="3024000" cy="838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rot="5400000">
              <a:off x="3568248" y="2969342"/>
              <a:ext cx="3024000" cy="838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691680" y="2131268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1244134" y="1724055"/>
              <a:ext cx="50405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2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5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10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20</a:t>
              </a:r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endParaRPr lang="fr-BE" smtClean="0"/>
            </a:p>
            <a:p>
              <a:pPr algn="r">
                <a:tabLst>
                  <a:tab pos="1077913" algn="l"/>
                  <a:tab pos="2154238" algn="l"/>
                  <a:tab pos="3232150" algn="l"/>
                </a:tabLst>
              </a:pPr>
              <a:r>
                <a:rPr lang="fr-BE" smtClean="0"/>
                <a:t>50</a:t>
              </a:r>
              <a:endParaRPr lang="fr-BE"/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691680" y="2707332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1691680" y="3283396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1691680" y="3859460"/>
              <a:ext cx="4500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1763688" y="1662063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	1-5	6-10	...	...</a:t>
              </a:r>
              <a:endParaRPr lang="fr-BE" sz="2000" b="1">
                <a:solidFill>
                  <a:schemeClr val="bg1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155813" y="3964994"/>
              <a:ext cx="927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65138" algn="ctr"/>
                  <a:tab pos="1549400" algn="ctr"/>
                  <a:tab pos="2649538" algn="ctr"/>
                  <a:tab pos="3719513" algn="ctr"/>
                </a:tabLst>
              </a:pPr>
              <a:r>
                <a:rPr lang="fr-BE" sz="2000" b="1" smtClean="0">
                  <a:solidFill>
                    <a:schemeClr val="bg1"/>
                  </a:solidFill>
                </a:rPr>
                <a:t>96-100</a:t>
              </a:r>
              <a:endParaRPr lang="fr-BE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31492" y="849412"/>
            <a:ext cx="1106264" cy="2312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/>
          <p:cNvSpPr/>
          <p:nvPr/>
        </p:nvSpPr>
        <p:spPr>
          <a:xfrm>
            <a:off x="2132236" y="3140968"/>
            <a:ext cx="1106264" cy="5547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1051356" y="844461"/>
            <a:ext cx="1080121" cy="28512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827583" y="844461"/>
            <a:ext cx="48245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rot="5400000">
            <a:off x="-572381" y="2244425"/>
            <a:ext cx="3240360" cy="8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835695" y="196389"/>
            <a:ext cx="3043764" cy="313350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r>
              <a:rPr lang="fr-BE" b="1" smtClean="0"/>
              <a:t>sparsity of the training sample</a:t>
            </a:r>
            <a:endParaRPr lang="fr-BE" b="1"/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-293710" y="2037763"/>
            <a:ext cx="1440161" cy="34970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r-BE" b="1" smtClean="0"/>
              <a:t>alphabet  size</a:t>
            </a:r>
            <a:endParaRPr lang="fr-BE" b="1"/>
          </a:p>
        </p:txBody>
      </p:sp>
      <p:cxnSp>
        <p:nvCxnSpPr>
          <p:cNvPr id="12" name="Connecteur droit avec flèche 11"/>
          <p:cNvCxnSpPr/>
          <p:nvPr/>
        </p:nvCxnSpPr>
        <p:spPr>
          <a:xfrm rot="5400000">
            <a:off x="615919" y="2257011"/>
            <a:ext cx="3024000" cy="838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331639" y="484421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077913" algn="l"/>
                <a:tab pos="2154238" algn="l"/>
                <a:tab pos="3232150" algn="l"/>
              </a:tabLst>
            </a:pPr>
            <a:r>
              <a:rPr lang="fr-BE" smtClean="0"/>
              <a:t>100%	50%	25%	12.5% </a:t>
            </a:r>
            <a:endParaRPr lang="fr-BE"/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1723786" y="2257011"/>
            <a:ext cx="3024000" cy="838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848167" y="2257011"/>
            <a:ext cx="3024000" cy="838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71599" y="1418937"/>
            <a:ext cx="45000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24053" y="1011724"/>
            <a:ext cx="504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1077913" algn="l"/>
                <a:tab pos="2154238" algn="l"/>
                <a:tab pos="3232150" algn="l"/>
              </a:tabLst>
            </a:pPr>
            <a:r>
              <a:rPr lang="fr-BE" smtClean="0"/>
              <a:t>2</a:t>
            </a:r>
          </a:p>
          <a:p>
            <a:pPr algn="r">
              <a:tabLst>
                <a:tab pos="1077913" algn="l"/>
                <a:tab pos="2154238" algn="l"/>
                <a:tab pos="3232150" algn="l"/>
              </a:tabLst>
            </a:pPr>
            <a:endParaRPr lang="fr-BE" smtClean="0"/>
          </a:p>
          <a:p>
            <a:pPr algn="r">
              <a:tabLst>
                <a:tab pos="1077913" algn="l"/>
                <a:tab pos="2154238" algn="l"/>
                <a:tab pos="3232150" algn="l"/>
              </a:tabLst>
            </a:pPr>
            <a:r>
              <a:rPr lang="fr-BE" smtClean="0"/>
              <a:t>5</a:t>
            </a:r>
          </a:p>
          <a:p>
            <a:pPr algn="r">
              <a:tabLst>
                <a:tab pos="1077913" algn="l"/>
                <a:tab pos="2154238" algn="l"/>
                <a:tab pos="3232150" algn="l"/>
              </a:tabLst>
            </a:pPr>
            <a:endParaRPr lang="fr-BE" smtClean="0"/>
          </a:p>
          <a:p>
            <a:pPr algn="r">
              <a:tabLst>
                <a:tab pos="1077913" algn="l"/>
                <a:tab pos="2154238" algn="l"/>
                <a:tab pos="3232150" algn="l"/>
              </a:tabLst>
            </a:pPr>
            <a:r>
              <a:rPr lang="fr-BE" smtClean="0"/>
              <a:t>10</a:t>
            </a:r>
          </a:p>
          <a:p>
            <a:pPr algn="r">
              <a:tabLst>
                <a:tab pos="1077913" algn="l"/>
                <a:tab pos="2154238" algn="l"/>
                <a:tab pos="3232150" algn="l"/>
              </a:tabLst>
            </a:pPr>
            <a:endParaRPr lang="fr-BE" smtClean="0"/>
          </a:p>
          <a:p>
            <a:pPr algn="r">
              <a:tabLst>
                <a:tab pos="1077913" algn="l"/>
                <a:tab pos="2154238" algn="l"/>
                <a:tab pos="3232150" algn="l"/>
              </a:tabLst>
            </a:pPr>
            <a:r>
              <a:rPr lang="fr-BE" smtClean="0"/>
              <a:t>20</a:t>
            </a:r>
          </a:p>
          <a:p>
            <a:pPr algn="r">
              <a:tabLst>
                <a:tab pos="1077913" algn="l"/>
                <a:tab pos="2154238" algn="l"/>
                <a:tab pos="3232150" algn="l"/>
              </a:tabLst>
            </a:pPr>
            <a:endParaRPr lang="fr-BE" smtClean="0"/>
          </a:p>
          <a:p>
            <a:pPr algn="r">
              <a:tabLst>
                <a:tab pos="1077913" algn="l"/>
                <a:tab pos="2154238" algn="l"/>
                <a:tab pos="3232150" algn="l"/>
              </a:tabLst>
            </a:pPr>
            <a:r>
              <a:rPr lang="fr-BE" smtClean="0"/>
              <a:t>50</a:t>
            </a:r>
            <a:endParaRPr lang="fr-BE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971599" y="1995001"/>
            <a:ext cx="45000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599" y="2571065"/>
            <a:ext cx="45000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971599" y="3147129"/>
            <a:ext cx="450000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35732" y="3252663"/>
            <a:ext cx="9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r>
              <a:rPr lang="fr-BE" sz="2000" b="1" smtClean="0">
                <a:solidFill>
                  <a:schemeClr val="bg1"/>
                </a:solidFill>
              </a:rPr>
              <a:t>96-100</a:t>
            </a:r>
            <a:endParaRPr lang="fr-BE" sz="2000" b="1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00192" y="1268760"/>
            <a:ext cx="1008112" cy="576064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b="1" smtClean="0">
                <a:solidFill>
                  <a:schemeClr val="bg1"/>
                </a:solidFill>
              </a:rPr>
              <a:t>Broken</a:t>
            </a:r>
            <a:endParaRPr lang="fr-BE" sz="2000" b="1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00192" y="1916832"/>
            <a:ext cx="1008112" cy="576064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 b="1" smtClean="0">
                <a:solidFill>
                  <a:schemeClr val="tx1"/>
                </a:solidFill>
              </a:rPr>
              <a:t>At least one problem broken</a:t>
            </a:r>
            <a:endParaRPr lang="fr-BE" sz="1400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0192" y="2564904"/>
            <a:ext cx="1008112" cy="57606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 b="1" smtClean="0">
                <a:solidFill>
                  <a:schemeClr val="tx1"/>
                </a:solidFill>
              </a:rPr>
              <a:t>No problem broken</a:t>
            </a:r>
            <a:endParaRPr lang="fr-BE" sz="1400" b="1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042547" y="988611"/>
            <a:ext cx="439248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30"/>
              </a:lnSpc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r>
              <a:rPr lang="fr-BE" sz="2400" b="1" smtClean="0">
                <a:solidFill>
                  <a:schemeClr val="bg1"/>
                </a:solidFill>
              </a:rPr>
              <a:t>	</a:t>
            </a:r>
            <a:r>
              <a:rPr lang="fr-BE" sz="2000" b="1" smtClean="0">
                <a:solidFill>
                  <a:schemeClr val="bg1"/>
                </a:solidFill>
              </a:rPr>
              <a:t> Equipo		0.67	0.66 </a:t>
            </a:r>
          </a:p>
          <a:p>
            <a:pPr>
              <a:lnSpc>
                <a:spcPts val="2230"/>
              </a:lnSpc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endParaRPr lang="fr-BE" sz="2000" b="1" smtClean="0">
              <a:solidFill>
                <a:schemeClr val="bg1"/>
              </a:solidFill>
            </a:endParaRPr>
          </a:p>
          <a:p>
            <a:pPr>
              <a:lnSpc>
                <a:spcPts val="2230"/>
              </a:lnSpc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r>
              <a:rPr lang="fr-BE" sz="2000" b="1" smtClean="0">
                <a:solidFill>
                  <a:schemeClr val="bg1"/>
                </a:solidFill>
              </a:rPr>
              <a:t>	DFASAT		0.60	0.51</a:t>
            </a:r>
          </a:p>
          <a:p>
            <a:pPr>
              <a:lnSpc>
                <a:spcPts val="2230"/>
              </a:lnSpc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endParaRPr lang="fr-BE" sz="2000" b="1" smtClean="0">
              <a:solidFill>
                <a:schemeClr val="bg1"/>
              </a:solidFill>
            </a:endParaRPr>
          </a:p>
          <a:p>
            <a:pPr>
              <a:lnSpc>
                <a:spcPts val="2230"/>
              </a:lnSpc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r>
              <a:rPr lang="fr-BE" sz="2000" b="1" smtClean="0">
                <a:solidFill>
                  <a:schemeClr val="bg1"/>
                </a:solidFill>
              </a:rPr>
              <a:t>	DFASAT	 	0.50	0.50</a:t>
            </a:r>
          </a:p>
          <a:p>
            <a:pPr>
              <a:lnSpc>
                <a:spcPts val="2230"/>
              </a:lnSpc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endParaRPr lang="fr-BE" sz="2000" b="1" smtClean="0">
              <a:solidFill>
                <a:schemeClr val="bg1"/>
              </a:solidFill>
            </a:endParaRPr>
          </a:p>
          <a:p>
            <a:pPr>
              <a:lnSpc>
                <a:spcPts val="2230"/>
              </a:lnSpc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r>
              <a:rPr lang="fr-BE" sz="2000" b="1" smtClean="0">
                <a:solidFill>
                  <a:schemeClr val="bg1"/>
                </a:solidFill>
              </a:rPr>
              <a:t>	DFASAT		0.54	0.50</a:t>
            </a:r>
          </a:p>
          <a:p>
            <a:pPr>
              <a:lnSpc>
                <a:spcPts val="2230"/>
              </a:lnSpc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endParaRPr lang="fr-BE" sz="2000" b="1" smtClean="0">
              <a:solidFill>
                <a:schemeClr val="bg1"/>
              </a:solidFill>
            </a:endParaRPr>
          </a:p>
          <a:p>
            <a:pPr>
              <a:lnSpc>
                <a:spcPts val="2230"/>
              </a:lnSpc>
              <a:tabLst>
                <a:tab pos="465138" algn="ctr"/>
                <a:tab pos="1549400" algn="ctr"/>
                <a:tab pos="2649538" algn="ctr"/>
                <a:tab pos="3719513" algn="ctr"/>
              </a:tabLst>
            </a:pPr>
            <a:r>
              <a:rPr lang="fr-BE" sz="2000" b="1" smtClean="0">
                <a:solidFill>
                  <a:schemeClr val="bg1"/>
                </a:solidFill>
              </a:rPr>
              <a:t>	DFASAT	DFASAT	0.57	0.50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169</Words>
  <Application>Microsoft Office PowerPoint</Application>
  <PresentationFormat>Affichage à l'écran (4:3)</PresentationFormat>
  <Paragraphs>145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36</cp:revision>
  <dcterms:created xsi:type="dcterms:W3CDTF">2009-11-25T11:34:50Z</dcterms:created>
  <dcterms:modified xsi:type="dcterms:W3CDTF">2011-03-31T19:32:08Z</dcterms:modified>
</cp:coreProperties>
</file>