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365" r:id="rId4"/>
    <p:sldId id="265" r:id="rId5"/>
    <p:sldId id="346" r:id="rId6"/>
    <p:sldId id="354" r:id="rId7"/>
    <p:sldId id="355" r:id="rId8"/>
    <p:sldId id="356" r:id="rId9"/>
    <p:sldId id="361" r:id="rId10"/>
    <p:sldId id="357" r:id="rId11"/>
    <p:sldId id="359" r:id="rId12"/>
    <p:sldId id="360" r:id="rId13"/>
    <p:sldId id="362" r:id="rId14"/>
    <p:sldId id="363" r:id="rId15"/>
    <p:sldId id="364" r:id="rId16"/>
    <p:sldId id="367" r:id="rId17"/>
    <p:sldId id="366" r:id="rId18"/>
    <p:sldId id="378" r:id="rId19"/>
    <p:sldId id="369" r:id="rId20"/>
    <p:sldId id="368" r:id="rId21"/>
    <p:sldId id="371" r:id="rId22"/>
    <p:sldId id="377" r:id="rId23"/>
    <p:sldId id="383" r:id="rId24"/>
    <p:sldId id="384" r:id="rId25"/>
    <p:sldId id="376" r:id="rId26"/>
    <p:sldId id="372" r:id="rId27"/>
    <p:sldId id="374" r:id="rId28"/>
    <p:sldId id="382" r:id="rId29"/>
    <p:sldId id="375" r:id="rId30"/>
    <p:sldId id="379" r:id="rId31"/>
    <p:sldId id="380" r:id="rId32"/>
    <p:sldId id="381" r:id="rId33"/>
    <p:sldId id="370" r:id="rId34"/>
    <p:sldId id="308" r:id="rId35"/>
    <p:sldId id="358" r:id="rId36"/>
    <p:sldId id="304" r:id="rId37"/>
    <p:sldId id="309" r:id="rId38"/>
    <p:sldId id="264" r:id="rId39"/>
    <p:sldId id="311" r:id="rId40"/>
    <p:sldId id="261" r:id="rId41"/>
    <p:sldId id="269" r:id="rId42"/>
    <p:sldId id="310" r:id="rId43"/>
    <p:sldId id="263" r:id="rId44"/>
    <p:sldId id="314" r:id="rId45"/>
    <p:sldId id="319" r:id="rId46"/>
    <p:sldId id="320" r:id="rId47"/>
    <p:sldId id="321" r:id="rId48"/>
    <p:sldId id="322" r:id="rId49"/>
    <p:sldId id="323" r:id="rId50"/>
    <p:sldId id="324" r:id="rId51"/>
    <p:sldId id="318" r:id="rId52"/>
    <p:sldId id="273" r:id="rId53"/>
    <p:sldId id="274" r:id="rId54"/>
    <p:sldId id="275" r:id="rId55"/>
    <p:sldId id="277" r:id="rId56"/>
    <p:sldId id="279" r:id="rId57"/>
    <p:sldId id="280" r:id="rId58"/>
    <p:sldId id="281" r:id="rId59"/>
    <p:sldId id="284" r:id="rId60"/>
    <p:sldId id="285" r:id="rId61"/>
    <p:sldId id="286" r:id="rId62"/>
    <p:sldId id="287" r:id="rId63"/>
    <p:sldId id="289" r:id="rId64"/>
    <p:sldId id="288" r:id="rId65"/>
    <p:sldId id="282" r:id="rId66"/>
    <p:sldId id="292" r:id="rId67"/>
    <p:sldId id="315" r:id="rId68"/>
    <p:sldId id="294" r:id="rId69"/>
    <p:sldId id="316" r:id="rId70"/>
    <p:sldId id="317" r:id="rId71"/>
    <p:sldId id="325" r:id="rId72"/>
    <p:sldId id="327" r:id="rId73"/>
    <p:sldId id="348" r:id="rId74"/>
    <p:sldId id="349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7" r:id="rId83"/>
    <p:sldId id="336" r:id="rId84"/>
    <p:sldId id="338" r:id="rId85"/>
    <p:sldId id="340" r:id="rId86"/>
    <p:sldId id="339" r:id="rId87"/>
    <p:sldId id="341" r:id="rId88"/>
    <p:sldId id="342" r:id="rId89"/>
    <p:sldId id="343" r:id="rId90"/>
    <p:sldId id="344" r:id="rId91"/>
    <p:sldId id="345" r:id="rId92"/>
    <p:sldId id="352" r:id="rId93"/>
    <p:sldId id="306" r:id="rId94"/>
    <p:sldId id="326" r:id="rId9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421C5E"/>
    <a:srgbClr val="5DBAFF"/>
    <a:srgbClr val="0000CC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755" autoAdjust="0"/>
    <p:restoredTop sz="51796" autoAdjust="0"/>
  </p:normalViewPr>
  <p:slideViewPr>
    <p:cSldViewPr showGuides="1">
      <p:cViewPr>
        <p:scale>
          <a:sx n="66" d="100"/>
          <a:sy n="66" d="100"/>
        </p:scale>
        <p:origin x="-1176" y="-174"/>
      </p:cViewPr>
      <p:guideLst>
        <p:guide orient="horz" pos="2160"/>
        <p:guide pos="5012"/>
      </p:guideLst>
    </p:cSldViewPr>
  </p:slideViewPr>
  <p:outlineViewPr>
    <p:cViewPr>
      <p:scale>
        <a:sx n="33" d="100"/>
        <a:sy n="33" d="100"/>
      </p:scale>
      <p:origin x="0" y="155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AD5AFF0F-79E6-4980-B074-0E712C24C061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264A-134A-4337-9926-6E5E9D0DB4DD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7D7A-170D-4A8D-9223-2FF9AA13EFF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038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19538"/>
            <a:ext cx="4038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5ACA43-CF75-4BEC-900B-7A88198DE560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47B829-9345-4564-9E6E-8B2A4B2CD664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D740642-488E-46FB-9E0E-839377884B8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43AF02-C19F-496C-85A1-F0AA894A9845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728-1E9F-4210-8F12-E063892DAB8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6E7C-57B0-4D42-8AF4-8C9B5DFCEE3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C47B-43A2-448B-90AA-86DBED151E2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A9BA-D926-4060-885E-B7EE807C4D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EAC-78EE-4310-83F4-5FE3FDCCBF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16C-5143-4B00-95E5-DEC40B4D8969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CB-D176-4F47-9DB7-31F8C33FC01E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fld id="{5B9646D1-CA9D-4C33-9D88-82B3F8153F8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rlin Sans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PhD.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Defense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 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Framework</a:t>
            </a:r>
            <a:endParaRPr lang="fr-BE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18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2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62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68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grpSp>
          <p:nvGrpSpPr>
            <p:cNvPr id="3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26" name="Forme libre 25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Focus on agent and system </a:t>
            </a:r>
            <a:r>
              <a:rPr lang="fr-BE" i="1" dirty="0" err="1" smtClean="0"/>
              <a:t>behaviors</a:t>
            </a:r>
            <a:endParaRPr lang="fr-BE" i="1" dirty="0" smtClean="0"/>
          </a:p>
          <a:p>
            <a:pPr lvl="1"/>
            <a:r>
              <a:rPr lang="fr-BE" dirty="0" err="1" smtClean="0"/>
              <a:t>Defined</a:t>
            </a:r>
            <a:r>
              <a:rPr lang="fr-BE" dirty="0" smtClean="0"/>
              <a:t> as (</a:t>
            </a:r>
            <a:r>
              <a:rPr lang="fr-BE" dirty="0" err="1" smtClean="0"/>
              <a:t>infinite</a:t>
            </a:r>
            <a:r>
              <a:rPr lang="fr-BE" dirty="0" smtClean="0"/>
              <a:t>) sets of (</a:t>
            </a:r>
            <a:r>
              <a:rPr lang="fr-BE" dirty="0" err="1" smtClean="0"/>
              <a:t>finite</a:t>
            </a:r>
            <a:r>
              <a:rPr lang="fr-BE" dirty="0" smtClean="0"/>
              <a:t>)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system / agents</a:t>
            </a:r>
          </a:p>
          <a:p>
            <a:pPr lvl="1"/>
            <a:r>
              <a:rPr lang="fr-BE" dirty="0" smtClean="0"/>
              <a:t>As </a:t>
            </a:r>
            <a:r>
              <a:rPr lang="fr-BE" dirty="0" err="1" smtClean="0"/>
              <a:t>observed</a:t>
            </a:r>
            <a:r>
              <a:rPr lang="fr-BE" dirty="0" smtClean="0"/>
              <a:t> by </a:t>
            </a:r>
            <a:r>
              <a:rPr lang="fr-BE" dirty="0" err="1" smtClean="0"/>
              <a:t>their</a:t>
            </a:r>
            <a:r>
              <a:rPr lang="fr-BE" dirty="0" smtClean="0"/>
              <a:t> </a:t>
            </a:r>
            <a:r>
              <a:rPr lang="fr-BE" dirty="0" err="1" smtClean="0"/>
              <a:t>environment</a:t>
            </a:r>
            <a:endParaRPr lang="fr-BE" dirty="0" smtClean="0"/>
          </a:p>
          <a:p>
            <a:pPr lvl="1"/>
            <a:r>
              <a:rPr lang="fr-BE" dirty="0" smtClean="0"/>
              <a:t>Trace </a:t>
            </a:r>
            <a:r>
              <a:rPr lang="fr-BE" dirty="0" err="1" smtClean="0"/>
              <a:t>behavioral</a:t>
            </a:r>
            <a:r>
              <a:rPr lang="fr-BE" dirty="0" smtClean="0"/>
              <a:t> </a:t>
            </a:r>
            <a:r>
              <a:rPr lang="fr-BE" dirty="0" err="1" smtClean="0"/>
              <a:t>equivalence</a:t>
            </a:r>
            <a:r>
              <a:rPr lang="fr-BE" dirty="0" smtClean="0"/>
              <a:t> [Hoa85]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95536" y="4793130"/>
            <a:ext cx="2849621" cy="1588198"/>
            <a:chOff x="2818831" y="2920922"/>
            <a:chExt cx="2849621" cy="1588198"/>
          </a:xfrm>
        </p:grpSpPr>
        <p:sp>
          <p:nvSpPr>
            <p:cNvPr id="27" name="Nuage 26"/>
            <p:cNvSpPr/>
            <p:nvPr/>
          </p:nvSpPr>
          <p:spPr>
            <a:xfrm>
              <a:off x="2818831" y="2920922"/>
              <a:ext cx="2849621" cy="158819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tIns="108000" rtlCol="0" anchor="ctr" anchorCtr="1"/>
            <a:lstStyle/>
            <a:p>
              <a:pPr algn="ctr"/>
              <a:endParaRPr lang="fr-BE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970534" y="3113092"/>
              <a:ext cx="25539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3635896" y="4725455"/>
            <a:ext cx="51845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fr-BE" sz="2400" dirty="0" smtClean="0">
                <a:latin typeface="Berlin Sans FB" pitchFamily="34" charset="0"/>
              </a:rPr>
              <a:t>P and Q are </a:t>
            </a:r>
            <a:r>
              <a:rPr lang="fr-BE" sz="2400" dirty="0" err="1" smtClean="0">
                <a:latin typeface="Berlin Sans FB" pitchFamily="34" charset="0"/>
              </a:rPr>
              <a:t>behavioraly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dirty="0" err="1" smtClean="0">
                <a:latin typeface="Berlin Sans FB" pitchFamily="34" charset="0"/>
              </a:rPr>
              <a:t>equivalent</a:t>
            </a:r>
            <a:r>
              <a:rPr lang="fr-BE" sz="2400" dirty="0" smtClean="0">
                <a:latin typeface="Berlin Sans FB" pitchFamily="34" charset="0"/>
              </a:rPr>
              <a:t> if </a:t>
            </a:r>
            <a:r>
              <a:rPr lang="fr-BE" sz="2400" dirty="0" err="1" smtClean="0">
                <a:latin typeface="Berlin Sans FB" pitchFamily="34" charset="0"/>
              </a:rPr>
              <a:t>they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dirty="0" err="1" smtClean="0">
                <a:latin typeface="Berlin Sans FB" pitchFamily="34" charset="0"/>
              </a:rPr>
              <a:t>exhibit</a:t>
            </a:r>
            <a:r>
              <a:rPr lang="fr-BE" sz="2400" dirty="0" smtClean="0">
                <a:latin typeface="Berlin Sans FB" pitchFamily="34" charset="0"/>
              </a:rPr>
              <a:t> the </a:t>
            </a:r>
            <a:r>
              <a:rPr lang="fr-BE" sz="2400" dirty="0" err="1" smtClean="0">
                <a:latin typeface="Berlin Sans FB" pitchFamily="34" charset="0"/>
              </a:rPr>
              <a:t>same</a:t>
            </a:r>
            <a:r>
              <a:rPr lang="fr-BE" sz="2400" dirty="0" smtClean="0">
                <a:latin typeface="Berlin Sans FB" pitchFamily="34" charset="0"/>
              </a:rPr>
              <a:t> sets of traces, i.e. the </a:t>
            </a:r>
            <a:r>
              <a:rPr lang="fr-BE" sz="2400" dirty="0" err="1" smtClean="0">
                <a:latin typeface="Berlin Sans FB" pitchFamily="34" charset="0"/>
              </a:rPr>
              <a:t>same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i="1" dirty="0" err="1" smtClean="0">
                <a:latin typeface="Berlin Sans FB" pitchFamily="34" charset="0"/>
              </a:rPr>
              <a:t>languages</a:t>
            </a:r>
            <a:r>
              <a:rPr lang="fr-BE" sz="2400" i="1" dirty="0" smtClean="0">
                <a:latin typeface="Berlin Sans FB" pitchFamily="34" charset="0"/>
              </a:rPr>
              <a:t> </a:t>
            </a:r>
            <a:r>
              <a:rPr lang="fr-BE" sz="2400" dirty="0" smtClean="0">
                <a:latin typeface="Berlin Sans FB" pitchFamily="34" charset="0"/>
              </a:rPr>
              <a:t>:</a:t>
            </a:r>
          </a:p>
          <a:p>
            <a:pPr marL="0" lvl="2" algn="ctr">
              <a:spcBef>
                <a:spcPts val="1200"/>
              </a:spcBef>
            </a:pPr>
            <a:r>
              <a:rPr lang="fr-BE" sz="2400" dirty="0" smtClean="0">
                <a:latin typeface="Berlin Sans FB" pitchFamily="34" charset="0"/>
              </a:rPr>
              <a:t>P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</a:t>
            </a:r>
            <a:r>
              <a:rPr lang="fr-BE" sz="2400" baseline="-25000" dirty="0" smtClean="0">
                <a:latin typeface="Berlin Sans FB" pitchFamily="34" charset="0"/>
                <a:sym typeface="Symbol"/>
              </a:rPr>
              <a:t>tr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Q  if and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only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if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L(P)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=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L(Q)</a:t>
            </a:r>
            <a:endParaRPr lang="fr-BE" sz="2400" i="1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ambeau\Documents\thesis\writing\src\2-framework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7486" y="3413072"/>
            <a:ext cx="4320480" cy="13265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</a:t>
            </a:r>
            <a:r>
              <a:rPr lang="fr-BE" dirty="0" err="1" smtClean="0"/>
              <a:t>through</a:t>
            </a:r>
            <a:r>
              <a:rPr lang="fr-BE" dirty="0" smtClean="0"/>
              <a:t> LTS</a:t>
            </a:r>
          </a:p>
          <a:p>
            <a:pPr lvl="1"/>
            <a:r>
              <a:rPr lang="fr-BE" dirty="0" smtClean="0"/>
              <a:t>Captures the set of traces </a:t>
            </a:r>
            <a:r>
              <a:rPr lang="fr-BE" dirty="0" err="1" smtClean="0"/>
              <a:t>denoting</a:t>
            </a:r>
            <a:r>
              <a:rPr lang="fr-BE" dirty="0" smtClean="0"/>
              <a:t>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paths</a:t>
            </a:r>
            <a:r>
              <a:rPr lang="fr-BE" dirty="0" smtClean="0"/>
              <a:t> in the transition system graph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subclass</a:t>
            </a:r>
            <a:r>
              <a:rPr lang="fr-BE" dirty="0" smtClean="0"/>
              <a:t> of standard </a:t>
            </a:r>
            <a:r>
              <a:rPr lang="fr-BE" dirty="0" err="1" smtClean="0"/>
              <a:t>automata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all </a:t>
            </a:r>
            <a:r>
              <a:rPr lang="fr-BE" dirty="0" err="1" smtClean="0"/>
              <a:t>accepting</a:t>
            </a:r>
            <a:r>
              <a:rPr lang="fr-BE" dirty="0" smtClean="0"/>
              <a:t> states [Hop79]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r>
              <a:rPr lang="fr-BE" dirty="0" err="1" smtClean="0"/>
              <a:t>Operators</a:t>
            </a:r>
            <a:r>
              <a:rPr lang="fr-BE" dirty="0" smtClean="0"/>
              <a:t> and </a:t>
            </a:r>
            <a:r>
              <a:rPr lang="fr-BE" dirty="0" err="1" smtClean="0"/>
              <a:t>algorithms</a:t>
            </a:r>
            <a:endParaRPr lang="fr-BE" dirty="0" smtClean="0"/>
          </a:p>
          <a:p>
            <a:pPr lvl="1"/>
            <a:r>
              <a:rPr lang="fr-BE" dirty="0" err="1" smtClean="0"/>
              <a:t>Inherited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regular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</a:t>
            </a:r>
            <a:r>
              <a:rPr lang="fr-BE" dirty="0" err="1" smtClean="0"/>
              <a:t>theory</a:t>
            </a:r>
            <a:r>
              <a:rPr lang="fr-BE" dirty="0" smtClean="0"/>
              <a:t> (union, intersection, </a:t>
            </a:r>
            <a:r>
              <a:rPr lang="fr-BE" dirty="0" err="1" smtClean="0"/>
              <a:t>difference</a:t>
            </a:r>
            <a:r>
              <a:rPr lang="fr-BE" dirty="0" smtClean="0"/>
              <a:t> on sets of traces) [Hop79]</a:t>
            </a:r>
          </a:p>
          <a:p>
            <a:pPr lvl="1"/>
            <a:r>
              <a:rPr lang="fr-BE" dirty="0" smtClean="0"/>
              <a:t>Composition and </a:t>
            </a:r>
            <a:r>
              <a:rPr lang="fr-BE" dirty="0" err="1" smtClean="0"/>
              <a:t>hiding</a:t>
            </a:r>
            <a:r>
              <a:rPr lang="fr-BE" dirty="0" smtClean="0"/>
              <a:t> [Mag99]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/>
          </a:p>
        </p:txBody>
      </p:sp>
      <p:sp>
        <p:nvSpPr>
          <p:cNvPr id="28" name="Forme libre 27"/>
          <p:cNvSpPr/>
          <p:nvPr/>
        </p:nvSpPr>
        <p:spPr>
          <a:xfrm>
            <a:off x="3570515" y="4760686"/>
            <a:ext cx="1149048" cy="1165980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048" h="1165980">
                <a:moveTo>
                  <a:pt x="0" y="1016000"/>
                </a:moveTo>
                <a:cubicBezTo>
                  <a:pt x="310847" y="1165980"/>
                  <a:pt x="853924" y="997887"/>
                  <a:pt x="1001486" y="828554"/>
                </a:cubicBezTo>
                <a:cubicBezTo>
                  <a:pt x="1149048" y="659221"/>
                  <a:pt x="901095" y="488647"/>
                  <a:pt x="885372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rme libre 29"/>
          <p:cNvSpPr/>
          <p:nvPr/>
        </p:nvSpPr>
        <p:spPr>
          <a:xfrm>
            <a:off x="1407886" y="4383314"/>
            <a:ext cx="1233714" cy="435429"/>
          </a:xfrm>
          <a:custGeom>
            <a:avLst/>
            <a:gdLst>
              <a:gd name="connsiteX0" fmla="*/ 0 w 1233714"/>
              <a:gd name="connsiteY0" fmla="*/ 87086 h 435429"/>
              <a:gd name="connsiteX1" fmla="*/ 420914 w 1233714"/>
              <a:gd name="connsiteY1" fmla="*/ 420915 h 435429"/>
              <a:gd name="connsiteX2" fmla="*/ 1233714 w 1233714"/>
              <a:gd name="connsiteY2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435429">
                <a:moveTo>
                  <a:pt x="0" y="87086"/>
                </a:moveTo>
                <a:cubicBezTo>
                  <a:pt x="107647" y="261257"/>
                  <a:pt x="215295" y="435429"/>
                  <a:pt x="420914" y="420915"/>
                </a:cubicBezTo>
                <a:cubicBezTo>
                  <a:pt x="626533" y="406401"/>
                  <a:pt x="930123" y="203200"/>
                  <a:pt x="1233714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Forme libre 30"/>
          <p:cNvSpPr/>
          <p:nvPr/>
        </p:nvSpPr>
        <p:spPr>
          <a:xfrm>
            <a:off x="3413276" y="2351314"/>
            <a:ext cx="128210" cy="508000"/>
          </a:xfrm>
          <a:custGeom>
            <a:avLst/>
            <a:gdLst>
              <a:gd name="connsiteX0" fmla="*/ 55638 w 128210"/>
              <a:gd name="connsiteY0" fmla="*/ 0 h 508000"/>
              <a:gd name="connsiteX1" fmla="*/ 12095 w 128210"/>
              <a:gd name="connsiteY1" fmla="*/ 246743 h 508000"/>
              <a:gd name="connsiteX2" fmla="*/ 128210 w 12821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10" h="508000">
                <a:moveTo>
                  <a:pt x="55638" y="0"/>
                </a:moveTo>
                <a:cubicBezTo>
                  <a:pt x="27819" y="81038"/>
                  <a:pt x="0" y="162076"/>
                  <a:pt x="12095" y="246743"/>
                </a:cubicBezTo>
                <a:cubicBezTo>
                  <a:pt x="24190" y="331410"/>
                  <a:pt x="76200" y="419705"/>
                  <a:pt x="128210" y="50800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orme libre 31"/>
          <p:cNvSpPr/>
          <p:nvPr/>
        </p:nvSpPr>
        <p:spPr>
          <a:xfrm>
            <a:off x="5254171" y="4397829"/>
            <a:ext cx="478972" cy="740228"/>
          </a:xfrm>
          <a:custGeom>
            <a:avLst/>
            <a:gdLst>
              <a:gd name="connsiteX0" fmla="*/ 478972 w 478972"/>
              <a:gd name="connsiteY0" fmla="*/ 740228 h 740228"/>
              <a:gd name="connsiteX1" fmla="*/ 319315 w 478972"/>
              <a:gd name="connsiteY1" fmla="*/ 304800 h 740228"/>
              <a:gd name="connsiteX2" fmla="*/ 0 w 478972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740228">
                <a:moveTo>
                  <a:pt x="478972" y="740228"/>
                </a:moveTo>
                <a:cubicBezTo>
                  <a:pt x="439058" y="584199"/>
                  <a:pt x="399144" y="428171"/>
                  <a:pt x="319315" y="304800"/>
                </a:cubicBezTo>
                <a:cubicBezTo>
                  <a:pt x="239486" y="181429"/>
                  <a:pt x="119743" y="90714"/>
                  <a:pt x="0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Forme libre 32"/>
          <p:cNvSpPr/>
          <p:nvPr/>
        </p:nvSpPr>
        <p:spPr>
          <a:xfrm>
            <a:off x="5573486" y="2699657"/>
            <a:ext cx="1016000" cy="319314"/>
          </a:xfrm>
          <a:custGeom>
            <a:avLst/>
            <a:gdLst>
              <a:gd name="connsiteX0" fmla="*/ 1016000 w 1016000"/>
              <a:gd name="connsiteY0" fmla="*/ 319314 h 319314"/>
              <a:gd name="connsiteX1" fmla="*/ 493485 w 1016000"/>
              <a:gd name="connsiteY1" fmla="*/ 14514 h 319314"/>
              <a:gd name="connsiteX2" fmla="*/ 0 w 1016000"/>
              <a:gd name="connsiteY2" fmla="*/ 232229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9314">
                <a:moveTo>
                  <a:pt x="1016000" y="319314"/>
                </a:moveTo>
                <a:cubicBezTo>
                  <a:pt x="839409" y="174171"/>
                  <a:pt x="662818" y="29028"/>
                  <a:pt x="493485" y="14514"/>
                </a:cubicBezTo>
                <a:cubicBezTo>
                  <a:pt x="324152" y="0"/>
                  <a:pt x="162076" y="116114"/>
                  <a:pt x="0" y="232229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851920" y="5157192"/>
            <a:ext cx="481469" cy="123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fr-BE" sz="8000" dirty="0" smtClean="0">
                <a:solidFill>
                  <a:srgbClr val="7030A0"/>
                </a:solidFill>
                <a:latin typeface="Berlin Sans FB" pitchFamily="34" charset="0"/>
              </a:rPr>
              <a:t>?</a:t>
            </a:r>
            <a:endParaRPr lang="fr-BE" sz="8000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deriving</a:t>
            </a:r>
            <a:r>
              <a:rPr lang="fr-BE" dirty="0" smtClean="0"/>
              <a:t> state machines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Flawed process models can have dreadful consequences in safety critical </a:t>
            </a:r>
            <a:r>
              <a:rPr lang="fr-BE" dirty="0" smtClean="0"/>
              <a:t>areas</a:t>
            </a:r>
          </a:p>
          <a:p>
            <a:pPr lvl="1"/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en-US" dirty="0" smtClean="0"/>
              <a:t>process modeling to improve medical </a:t>
            </a:r>
            <a:r>
              <a:rPr lang="fr-BE" dirty="0" err="1" smtClean="0"/>
              <a:t>safety</a:t>
            </a:r>
            <a:endParaRPr lang="fr-BE" dirty="0" smtClean="0"/>
          </a:p>
          <a:p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en-US" dirty="0" smtClean="0"/>
              <a:t>should be as error-free as possible</a:t>
            </a:r>
          </a:p>
          <a:p>
            <a:pPr lvl="1"/>
            <a:r>
              <a:rPr lang="en-US" dirty="0" smtClean="0"/>
              <a:t>Techniques for building them and detecting </a:t>
            </a:r>
            <a:r>
              <a:rPr lang="en-US" dirty="0" err="1" smtClean="0"/>
              <a:t>sereve</a:t>
            </a:r>
            <a:r>
              <a:rPr lang="en-US" dirty="0" smtClean="0"/>
              <a:t> flaws, e.g. model checking</a:t>
            </a:r>
          </a:p>
          <a:p>
            <a:pPr lvl="1"/>
            <a:r>
              <a:rPr lang="en-US" dirty="0" smtClean="0"/>
              <a:t>A formal semantics is therefore required</a:t>
            </a:r>
          </a:p>
          <a:p>
            <a:pPr lvl="1"/>
            <a:r>
              <a:rPr lang="en-US" dirty="0" smtClean="0"/>
              <a:t>Enables analysis techniques in [Dam11]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618856" cy="5069160"/>
          </a:xfrm>
        </p:spPr>
        <p:txBody>
          <a:bodyPr>
            <a:normAutofit lnSpcReduction="10000"/>
          </a:bodyPr>
          <a:lstStyle/>
          <a:p>
            <a:r>
              <a:rPr lang="fr-BE" dirty="0" err="1" smtClean="0"/>
              <a:t>Tasks</a:t>
            </a:r>
            <a:r>
              <a:rPr lang="fr-BE" dirty="0" smtClean="0"/>
              <a:t> as </a:t>
            </a:r>
            <a:r>
              <a:rPr lang="fr-BE" dirty="0" err="1" smtClean="0"/>
              <a:t>MSCs</a:t>
            </a:r>
            <a:r>
              <a:rPr lang="fr-BE" dirty="0" smtClean="0"/>
              <a:t> or </a:t>
            </a:r>
            <a:r>
              <a:rPr lang="fr-BE" dirty="0" err="1" smtClean="0"/>
              <a:t>finer</a:t>
            </a:r>
            <a:r>
              <a:rPr lang="fr-BE" dirty="0" smtClean="0"/>
              <a:t>-</a:t>
            </a:r>
            <a:r>
              <a:rPr lang="fr-BE" dirty="0" err="1" smtClean="0"/>
              <a:t>grained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 smtClean="0"/>
          </a:p>
          <a:p>
            <a:r>
              <a:rPr lang="fr-BE" dirty="0" err="1" smtClean="0"/>
              <a:t>Decisions</a:t>
            </a:r>
            <a:r>
              <a:rPr lang="fr-BE" dirty="0" smtClean="0"/>
              <a:t> on fluents</a:t>
            </a:r>
          </a:p>
          <a:p>
            <a:r>
              <a:rPr lang="fr-BE" dirty="0" smtClean="0"/>
              <a:t>Initial condition C</a:t>
            </a:r>
            <a:r>
              <a:rPr lang="fr-BE" baseline="-25000" dirty="0" smtClean="0"/>
              <a:t>0</a:t>
            </a:r>
            <a:r>
              <a:rPr lang="fr-BE" dirty="0" smtClean="0"/>
              <a:t> on </a:t>
            </a:r>
            <a:r>
              <a:rPr lang="fr-BE" dirty="0" err="1" smtClean="0"/>
              <a:t>process</a:t>
            </a:r>
            <a:r>
              <a:rPr lang="fr-BE" dirty="0" smtClean="0"/>
              <a:t> instances</a:t>
            </a:r>
          </a:p>
          <a:p>
            <a:r>
              <a:rPr lang="fr-BE" dirty="0" smtClean="0"/>
              <a:t>Total </a:t>
            </a:r>
            <a:r>
              <a:rPr lang="fr-BE" dirty="0" err="1" smtClean="0"/>
              <a:t>order</a:t>
            </a:r>
            <a:r>
              <a:rPr lang="fr-BE" dirty="0" smtClean="0"/>
              <a:t> </a:t>
            </a:r>
            <a:r>
              <a:rPr lang="fr-BE" dirty="0" err="1" smtClean="0"/>
              <a:t>among</a:t>
            </a:r>
            <a:r>
              <a:rPr lang="fr-BE" dirty="0" smtClean="0"/>
              <a:t>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We</a:t>
            </a:r>
            <a:r>
              <a:rPr lang="fr-BE" dirty="0" smtClean="0"/>
              <a:t> focus on global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</a:t>
            </a:r>
            <a:r>
              <a:rPr lang="fr-BE" dirty="0" err="1" smtClean="0"/>
              <a:t>process</a:t>
            </a:r>
            <a:r>
              <a:rPr lang="fr-BE" dirty="0" smtClean="0"/>
              <a:t>, not on </a:t>
            </a:r>
            <a:r>
              <a:rPr lang="fr-BE" dirty="0" err="1" smtClean="0"/>
              <a:t>specific</a:t>
            </a:r>
            <a:r>
              <a:rPr lang="fr-BE" dirty="0" smtClean="0"/>
              <a:t> agent </a:t>
            </a:r>
            <a:r>
              <a:rPr lang="fr-BE" dirty="0" err="1" smtClean="0"/>
              <a:t>behaviors</a:t>
            </a:r>
            <a:endParaRPr lang="fr-BE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323528" y="1844824"/>
            <a:ext cx="2664296" cy="2908100"/>
            <a:chOff x="323528" y="1844824"/>
            <a:chExt cx="2664296" cy="290810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322" y="836712"/>
            <a:ext cx="2978150" cy="21526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/>
              <a:t>Little</a:t>
            </a:r>
            <a:r>
              <a:rPr lang="fr-FR" dirty="0"/>
              <a:t> Train System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/>
              <a:t>The system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composed</a:t>
            </a:r>
            <a:r>
              <a:rPr lang="fr-FR" sz="2800" dirty="0" smtClean="0"/>
              <a:t> of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controller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actuator</a:t>
            </a:r>
            <a:r>
              <a:rPr lang="fr-FR" sz="2400" dirty="0" smtClean="0"/>
              <a:t>/</a:t>
            </a:r>
            <a:r>
              <a:rPr lang="fr-FR" sz="2400" dirty="0" err="1" smtClean="0"/>
              <a:t>sensor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</a:t>
            </a:r>
            <a:r>
              <a:rPr lang="fr-FR" sz="2400" dirty="0" err="1" smtClean="0"/>
              <a:t>passenger</a:t>
            </a:r>
            <a:endParaRPr lang="fr-FR" sz="24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The train </a:t>
            </a:r>
            <a:r>
              <a:rPr lang="fr-FR" sz="2800" dirty="0" err="1" smtClean="0"/>
              <a:t>controller</a:t>
            </a:r>
            <a:r>
              <a:rPr lang="fr-FR" sz="2800" dirty="0" smtClean="0"/>
              <a:t> </a:t>
            </a:r>
            <a:r>
              <a:rPr lang="fr-FR" sz="2800" dirty="0" err="1" smtClean="0"/>
              <a:t>controls</a:t>
            </a:r>
            <a:r>
              <a:rPr lang="fr-FR" sz="2800" dirty="0" smtClean="0"/>
              <a:t> </a:t>
            </a:r>
            <a:r>
              <a:rPr lang="fr-FR" sz="2800" dirty="0" err="1" smtClean="0"/>
              <a:t>operations</a:t>
            </a:r>
            <a:r>
              <a:rPr lang="fr-FR" sz="2800" dirty="0" smtClean="0"/>
              <a:t> </a:t>
            </a:r>
            <a:r>
              <a:rPr lang="fr-FR" sz="2800" dirty="0" err="1" smtClean="0"/>
              <a:t>such</a:t>
            </a:r>
            <a:r>
              <a:rPr lang="fr-FR" sz="2800" dirty="0" smtClean="0"/>
              <a:t> as </a:t>
            </a:r>
            <a:r>
              <a:rPr lang="fr-FR" sz="2800" dirty="0" err="1" smtClean="0"/>
              <a:t>start</a:t>
            </a:r>
            <a:r>
              <a:rPr lang="fr-FR" sz="2800" dirty="0" smtClean="0"/>
              <a:t>, stop, open </a:t>
            </a:r>
            <a:r>
              <a:rPr lang="fr-FR" sz="2800" dirty="0" err="1" smtClean="0"/>
              <a:t>doors</a:t>
            </a:r>
            <a:r>
              <a:rPr lang="fr-FR" sz="2800" dirty="0" smtClean="0"/>
              <a:t>, and close </a:t>
            </a:r>
            <a:r>
              <a:rPr lang="fr-FR" sz="2800" dirty="0" err="1" smtClean="0"/>
              <a:t>doors</a:t>
            </a:r>
            <a:endParaRPr lang="fr-FR" sz="28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A </a:t>
            </a:r>
            <a:r>
              <a:rPr lang="fr-FR" sz="2800" dirty="0" err="1" smtClean="0"/>
              <a:t>safety</a:t>
            </a:r>
            <a:r>
              <a:rPr lang="fr-FR" sz="2800" dirty="0" smtClean="0"/>
              <a:t> goal </a:t>
            </a:r>
            <a:r>
              <a:rPr lang="fr-FR" sz="2800" dirty="0" err="1" smtClean="0"/>
              <a:t>requires</a:t>
            </a:r>
            <a:r>
              <a:rPr lang="fr-FR" sz="2800" dirty="0" smtClean="0"/>
              <a:t> train </a:t>
            </a:r>
            <a:r>
              <a:rPr lang="fr-FR" sz="2800" dirty="0" err="1" smtClean="0"/>
              <a:t>doors</a:t>
            </a:r>
            <a:r>
              <a:rPr lang="fr-FR" sz="2800" dirty="0" smtClean="0"/>
              <a:t> to </a:t>
            </a:r>
            <a:r>
              <a:rPr lang="fr-FR" sz="2800" dirty="0" err="1" smtClean="0"/>
              <a:t>remain</a:t>
            </a:r>
            <a:r>
              <a:rPr lang="fr-FR" sz="2800" dirty="0" smtClean="0"/>
              <a:t> </a:t>
            </a:r>
            <a:r>
              <a:rPr lang="fr-FR" sz="2800" dirty="0" err="1" smtClean="0"/>
              <a:t>closed</a:t>
            </a:r>
            <a:r>
              <a:rPr lang="fr-FR" sz="2800" dirty="0" smtClean="0"/>
              <a:t> </a:t>
            </a:r>
            <a:r>
              <a:rPr lang="fr-FR" sz="2800" dirty="0" err="1" smtClean="0"/>
              <a:t>while</a:t>
            </a:r>
            <a:r>
              <a:rPr lang="fr-FR" sz="2800" dirty="0" smtClean="0"/>
              <a:t> the train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moving</a:t>
            </a:r>
            <a:endParaRPr lang="fr-FR" sz="28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a </a:t>
            </a:r>
            <a:r>
              <a:rPr lang="fr-FR" sz="2400" dirty="0" err="1" smtClean="0"/>
              <a:t>passenger</a:t>
            </a:r>
            <a:r>
              <a:rPr lang="fr-FR" sz="2400" dirty="0" smtClean="0"/>
              <a:t> presses the </a:t>
            </a:r>
            <a:r>
              <a:rPr lang="fr-FR" sz="2400" dirty="0" err="1" smtClean="0"/>
              <a:t>alarm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, the </a:t>
            </a:r>
            <a:r>
              <a:rPr lang="fr-FR" sz="2400" dirty="0" err="1" smtClean="0"/>
              <a:t>controller</a:t>
            </a:r>
            <a:r>
              <a:rPr lang="fr-FR" sz="2400" dirty="0" smtClean="0"/>
              <a:t> must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…, </a:t>
            </a:r>
            <a:r>
              <a:rPr lang="fr-FR" sz="2400" dirty="0" err="1" smtClean="0"/>
              <a:t>it</a:t>
            </a:r>
            <a:r>
              <a:rPr lang="fr-FR" sz="2400" dirty="0" smtClean="0"/>
              <a:t> must stop the train first and </a:t>
            </a:r>
            <a:r>
              <a:rPr lang="fr-FR" sz="2400" dirty="0" err="1" smtClean="0"/>
              <a:t>then</a:t>
            </a:r>
            <a:r>
              <a:rPr lang="fr-FR" sz="2400" dirty="0" smtClean="0"/>
              <a:t>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184" name="ZoneTexte 183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188" name="Groupe 187"/>
          <p:cNvGrpSpPr/>
          <p:nvPr/>
        </p:nvGrpSpPr>
        <p:grpSpPr>
          <a:xfrm>
            <a:off x="323528" y="1556792"/>
            <a:ext cx="8452646" cy="4292770"/>
            <a:chOff x="323528" y="1556792"/>
            <a:chExt cx="8452646" cy="429277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491880" y="1556792"/>
              <a:ext cx="3744416" cy="2304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4565706" y="1988836"/>
              <a:ext cx="1446454" cy="54884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Invite &amp;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Collect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05" name="Connecteur droit avec flèche 104"/>
            <p:cNvCxnSpPr>
              <a:stCxn id="102" idx="1"/>
              <a:endCxn id="103" idx="0"/>
            </p:cNvCxnSpPr>
            <p:nvPr/>
          </p:nvCxnSpPr>
          <p:spPr>
            <a:xfrm rot="10800000" flipV="1">
              <a:off x="4321842" y="2263259"/>
              <a:ext cx="243865" cy="421998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>
              <a:stCxn id="104" idx="2"/>
              <a:endCxn id="114" idx="6"/>
            </p:cNvCxnSpPr>
            <p:nvPr/>
          </p:nvCxnSpPr>
          <p:spPr>
            <a:xfrm rot="5400000">
              <a:off x="5654621" y="2905015"/>
              <a:ext cx="319631" cy="977807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2" idx="3"/>
              <a:endCxn id="104" idx="0"/>
            </p:cNvCxnSpPr>
            <p:nvPr/>
          </p:nvCxnSpPr>
          <p:spPr>
            <a:xfrm>
              <a:off x="6012160" y="2263259"/>
              <a:ext cx="291179" cy="42200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239038" y="1700806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10" name="Connecteur droit avec flèche 109"/>
            <p:cNvCxnSpPr>
              <a:stCxn id="109" idx="4"/>
              <a:endCxn id="102" idx="0"/>
            </p:cNvCxnSpPr>
            <p:nvPr/>
          </p:nvCxnSpPr>
          <p:spPr>
            <a:xfrm>
              <a:off x="5288933" y="1800596"/>
              <a:ext cx="0" cy="1882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e 109"/>
            <p:cNvGrpSpPr/>
            <p:nvPr/>
          </p:nvGrpSpPr>
          <p:grpSpPr>
            <a:xfrm>
              <a:off x="5076057" y="3428996"/>
              <a:ext cx="249475" cy="249475"/>
              <a:chOff x="2769873" y="5314018"/>
              <a:chExt cx="180000" cy="180000"/>
            </a:xfrm>
          </p:grpSpPr>
          <p:sp>
            <p:nvSpPr>
              <p:cNvPr id="114" name="Ellipse 113"/>
              <p:cNvSpPr/>
              <p:nvPr/>
            </p:nvSpPr>
            <p:spPr>
              <a:xfrm>
                <a:off x="2769873" y="531401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2823873" y="5368018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cxnSp>
          <p:nvCxnSpPr>
            <p:cNvPr id="130" name="Connecteur droit 129"/>
            <p:cNvCxnSpPr/>
            <p:nvPr/>
          </p:nvCxnSpPr>
          <p:spPr>
            <a:xfrm flipV="1">
              <a:off x="2987824" y="1582291"/>
              <a:ext cx="469751" cy="5505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3000375" y="2677666"/>
              <a:ext cx="457200" cy="116205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05"/>
            <p:cNvCxnSpPr>
              <a:stCxn id="103" idx="2"/>
              <a:endCxn id="114" idx="2"/>
            </p:cNvCxnSpPr>
            <p:nvPr/>
          </p:nvCxnSpPr>
          <p:spPr>
            <a:xfrm rot="16200000" flipH="1">
              <a:off x="4539134" y="3016810"/>
              <a:ext cx="319631" cy="754216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 flipH="1" flipV="1">
              <a:off x="6040582" y="2050473"/>
              <a:ext cx="2707882" cy="20266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 flipV="1">
              <a:off x="4599710" y="2493818"/>
              <a:ext cx="476346" cy="31674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à coins arrondis 102"/>
            <p:cNvSpPr/>
            <p:nvPr/>
          </p:nvSpPr>
          <p:spPr>
            <a:xfrm>
              <a:off x="3639633" y="2685257"/>
              <a:ext cx="1364415" cy="54884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Conflict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Notification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5514398" y="2685259"/>
              <a:ext cx="1577882" cy="5488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AllCstrKnown</a:t>
              </a:r>
            </a:p>
            <a:p>
              <a:pPr algn="ctr"/>
              <a:r>
                <a:rPr lang="fr-BE" b="1" noProof="1" smtClean="0">
                  <a:latin typeface="+mj-lt"/>
                </a:rPr>
                <a:t>Notification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59750" y="4121370"/>
              <a:ext cx="381642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12504" y="4268859"/>
              <a:ext cx="927366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Initiator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22366" y="4268859"/>
              <a:ext cx="114164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b="1" noProof="1" smtClean="0">
                  <a:latin typeface="+mj-lt"/>
                </a:rPr>
                <a:t>Scheduler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08022" y="4268859"/>
              <a:ext cx="120220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Participant</a:t>
              </a:r>
            </a:p>
          </p:txBody>
        </p:sp>
        <p:cxnSp>
          <p:nvCxnSpPr>
            <p:cNvPr id="76" name="Connecteur droit avec flèche 75"/>
            <p:cNvCxnSpPr>
              <a:stCxn id="74" idx="2"/>
            </p:cNvCxnSpPr>
            <p:nvPr/>
          </p:nvCxnSpPr>
          <p:spPr>
            <a:xfrm flipH="1">
              <a:off x="6691986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73" idx="2"/>
            </p:cNvCxnSpPr>
            <p:nvPr/>
          </p:nvCxnSpPr>
          <p:spPr>
            <a:xfrm flipH="1">
              <a:off x="5574987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5588772" y="5060503"/>
              <a:ext cx="1080000" cy="24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6695147" y="52227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7084017" y="5070174"/>
              <a:ext cx="57047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invite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5758188" y="4898600"/>
              <a:ext cx="71269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initiate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H="1">
              <a:off x="6703182" y="54894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6831958" y="5338029"/>
              <a:ext cx="1086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8" name="Connecteur droit avec flèche 97"/>
            <p:cNvCxnSpPr>
              <a:stCxn id="75" idx="2"/>
            </p:cNvCxnSpPr>
            <p:nvPr/>
          </p:nvCxnSpPr>
          <p:spPr>
            <a:xfrm flipH="1">
              <a:off x="7987724" y="4758791"/>
              <a:ext cx="0" cy="1008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77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r>
              <a:rPr lang="fr-BE" sz="2800" dirty="0" smtClean="0">
                <a:latin typeface="Berlin Sans FB" pitchFamily="34" charset="0"/>
              </a:rPr>
              <a:t> as </a:t>
            </a:r>
            <a:r>
              <a:rPr lang="fr-BE" sz="2800" dirty="0" err="1" smtClean="0">
                <a:latin typeface="Berlin Sans FB" pitchFamily="34" charset="0"/>
              </a:rPr>
              <a:t>automata</a:t>
            </a:r>
            <a:endParaRPr lang="fr-BE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Introducing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LTS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smtClean="0"/>
              <a:t>A </a:t>
            </a:r>
            <a:r>
              <a:rPr lang="fr-BE" dirty="0" smtClean="0"/>
              <a:t>g-LTS</a:t>
            </a:r>
            <a:endParaRPr lang="fr-BE" dirty="0" smtClean="0"/>
          </a:p>
          <a:p>
            <a:pPr lvl="1"/>
            <a:r>
              <a:rPr lang="fr-BE" dirty="0" smtClean="0"/>
              <a:t>A LTS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en-US" dirty="0" smtClean="0"/>
              <a:t>transitions labeled either by a guard, an event, or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en-US" dirty="0" smtClean="0"/>
              <a:t>A guard is a propositional formula over </a:t>
            </a:r>
            <a:r>
              <a:rPr lang="en-US" dirty="0" err="1" smtClean="0"/>
              <a:t>fluents</a:t>
            </a:r>
            <a:endParaRPr lang="en-US" dirty="0" smtClean="0"/>
          </a:p>
          <a:p>
            <a:pPr lvl="1"/>
            <a:r>
              <a:rPr lang="en-US" dirty="0" smtClean="0"/>
              <a:t>A condition C</a:t>
            </a:r>
            <a:r>
              <a:rPr lang="en-US" baseline="-25000" dirty="0" smtClean="0"/>
              <a:t>0</a:t>
            </a:r>
            <a:r>
              <a:rPr lang="en-US" dirty="0" smtClean="0"/>
              <a:t> restricting fluent assignments admissible in the initial state</a:t>
            </a:r>
          </a:p>
          <a:p>
            <a:r>
              <a:rPr lang="fr-BE" dirty="0" smtClean="0"/>
              <a:t>A g-LTS </a:t>
            </a:r>
            <a:r>
              <a:rPr lang="fr-BE" dirty="0" err="1" smtClean="0"/>
              <a:t>is</a:t>
            </a:r>
            <a:endParaRPr lang="fr-BE" dirty="0" smtClean="0"/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LTS </a:t>
            </a:r>
            <a:r>
              <a:rPr lang="fr-BE" dirty="0" err="1" smtClean="0"/>
              <a:t>whose</a:t>
            </a:r>
            <a:r>
              <a:rPr lang="fr-BE" dirty="0" smtClean="0"/>
              <a:t> states </a:t>
            </a:r>
            <a:r>
              <a:rPr lang="fr-BE" dirty="0" err="1" smtClean="0"/>
              <a:t>denote</a:t>
            </a:r>
            <a:r>
              <a:rPr lang="fr-BE" dirty="0" smtClean="0"/>
              <a:t> classes of pure LTS states</a:t>
            </a:r>
          </a:p>
          <a:p>
            <a:pPr lvl="1"/>
            <a:r>
              <a:rPr lang="fr-BE" dirty="0" err="1" smtClean="0"/>
              <a:t>Hence</a:t>
            </a:r>
            <a:r>
              <a:rPr lang="fr-BE" dirty="0" smtClean="0"/>
              <a:t>, </a:t>
            </a:r>
            <a:r>
              <a:rPr lang="fr-BE" dirty="0" err="1" smtClean="0"/>
              <a:t>relaxing</a:t>
            </a:r>
            <a:r>
              <a:rPr lang="fr-BE" dirty="0" smtClean="0"/>
              <a:t> fluent initial values, </a:t>
            </a:r>
            <a:r>
              <a:rPr lang="fr-BE" dirty="0" err="1" smtClean="0"/>
              <a:t>introducing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r>
              <a:rPr lang="fr-BE" dirty="0" smtClean="0"/>
              <a:t> as </a:t>
            </a:r>
            <a:r>
              <a:rPr lang="fr-BE" dirty="0" err="1" smtClean="0"/>
              <a:t>well</a:t>
            </a:r>
            <a:r>
              <a:rPr lang="fr-BE" dirty="0" smtClean="0"/>
              <a:t> as C</a:t>
            </a:r>
            <a:r>
              <a:rPr lang="fr-BE" baseline="-25000" dirty="0" smtClean="0"/>
              <a:t>0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g-LTS</a:t>
            </a:r>
            <a:endParaRPr lang="fr-BE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fr-BE" dirty="0" smtClean="0"/>
              <a:t>A </a:t>
            </a:r>
            <a:r>
              <a:rPr lang="fr-BE" dirty="0" smtClean="0"/>
              <a:t>g-LTS </a:t>
            </a:r>
            <a:r>
              <a:rPr lang="fr-BE" dirty="0" err="1" smtClean="0"/>
              <a:t>execution</a:t>
            </a:r>
            <a:r>
              <a:rPr lang="fr-BE" dirty="0" smtClean="0"/>
              <a:t> (</a:t>
            </a:r>
            <a:r>
              <a:rPr lang="fr-BE" dirty="0" err="1" smtClean="0"/>
              <a:t>Init</a:t>
            </a:r>
            <a:r>
              <a:rPr lang="fr-BE" dirty="0" smtClean="0"/>
              <a:t>, </a:t>
            </a:r>
            <a:r>
              <a:rPr lang="fr-BE" dirty="0" smtClean="0"/>
              <a:t>&lt;l</a:t>
            </a:r>
            <a:r>
              <a:rPr lang="fr-BE" baseline="-25000" dirty="0" smtClean="0"/>
              <a:t>0</a:t>
            </a:r>
            <a:r>
              <a:rPr lang="fr-BE" dirty="0" smtClean="0"/>
              <a:t>, …, </a:t>
            </a:r>
            <a:r>
              <a:rPr lang="fr-BE" dirty="0" smtClean="0"/>
              <a:t>l</a:t>
            </a:r>
            <a:r>
              <a:rPr lang="fr-BE" baseline="-25000" dirty="0" smtClean="0"/>
              <a:t>n</a:t>
            </a:r>
            <a:r>
              <a:rPr lang="fr-BE" dirty="0" smtClean="0"/>
              <a:t>&gt;) </a:t>
            </a:r>
            <a:r>
              <a:rPr lang="en-US" dirty="0" smtClean="0"/>
              <a:t>accepted </a:t>
            </a:r>
            <a:r>
              <a:rPr lang="fr-BE" dirty="0" smtClean="0"/>
              <a:t>if</a:t>
            </a:r>
          </a:p>
          <a:p>
            <a:pPr lvl="1"/>
            <a:r>
              <a:rPr lang="en-US" dirty="0" smtClean="0"/>
              <a:t>Trace inclusion:  </a:t>
            </a:r>
            <a:r>
              <a:rPr lang="fr-BE" dirty="0" smtClean="0"/>
              <a:t>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 </a:t>
            </a:r>
            <a:r>
              <a:rPr lang="fr-BE" dirty="0" err="1" smtClean="0"/>
              <a:t>denotes</a:t>
            </a:r>
            <a:r>
              <a:rPr lang="fr-BE" dirty="0" smtClean="0"/>
              <a:t>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</a:t>
            </a:r>
            <a:endParaRPr lang="fr-BE" dirty="0" smtClean="0"/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start</a:t>
            </a:r>
            <a:r>
              <a:rPr lang="fr-BE" dirty="0" smtClean="0"/>
              <a:t>: </a:t>
            </a:r>
            <a:r>
              <a:rPr lang="fr-BE" dirty="0" err="1" smtClean="0"/>
              <a:t>Init</a:t>
            </a:r>
            <a:r>
              <a:rPr lang="fr-BE" dirty="0" smtClean="0"/>
              <a:t> </a:t>
            </a:r>
            <a:r>
              <a:rPr lang="fr-BE" dirty="0" smtClean="0"/>
              <a:t>|= </a:t>
            </a:r>
            <a:r>
              <a:rPr lang="fr-BE" dirty="0" smtClean="0"/>
              <a:t>C</a:t>
            </a:r>
            <a:r>
              <a:rPr lang="fr-BE" baseline="-25000" dirty="0" smtClean="0"/>
              <a:t>0</a:t>
            </a:r>
          </a:p>
          <a:p>
            <a:pPr lvl="1"/>
            <a:r>
              <a:rPr lang="fr-BE" dirty="0" err="1" smtClean="0"/>
              <a:t>Guards</a:t>
            </a:r>
            <a:r>
              <a:rPr lang="fr-BE" dirty="0" smtClean="0"/>
              <a:t> satisfaction:	</a:t>
            </a:r>
            <a:r>
              <a:rPr lang="fr-BE" dirty="0" err="1" smtClean="0"/>
              <a:t>g</a:t>
            </a:r>
            <a:r>
              <a:rPr lang="fr-BE" dirty="0" err="1" smtClean="0"/>
              <a:t>uards</a:t>
            </a:r>
            <a:r>
              <a:rPr lang="fr-BE" dirty="0" smtClean="0"/>
              <a:t> are </a:t>
            </a:r>
            <a:r>
              <a:rPr lang="fr-BE" dirty="0" err="1" smtClean="0"/>
              <a:t>satisfied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encountered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g-LTS traces (</a:t>
            </a:r>
            <a:r>
              <a:rPr lang="fr-BE" dirty="0" err="1" smtClean="0"/>
              <a:t>Init</a:t>
            </a:r>
            <a:r>
              <a:rPr lang="fr-BE" dirty="0" smtClean="0"/>
              <a:t>,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&gt;)</a:t>
            </a:r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executions</a:t>
            </a:r>
            <a:r>
              <a:rPr lang="fr-BE" dirty="0" smtClean="0"/>
              <a:t>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hidden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pure LTS traces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</a:t>
            </a:r>
          </a:p>
          <a:p>
            <a:pPr lvl="1"/>
            <a:r>
              <a:rPr lang="fr-BE" dirty="0" smtClean="0"/>
              <a:t>Existential quantification over admissible 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sz="2400" dirty="0" smtClean="0"/>
          </a:p>
          <a:p>
            <a:pPr lvl="1"/>
            <a:endParaRPr lang="fr-B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r>
              <a:rPr lang="fr-BE" sz="2800" dirty="0" smtClean="0">
                <a:latin typeface="Berlin Sans FB" pitchFamily="34" charset="0"/>
              </a:rPr>
              <a:t> as </a:t>
            </a:r>
            <a:r>
              <a:rPr lang="fr-BE" sz="2800" dirty="0" err="1" smtClean="0">
                <a:latin typeface="Berlin Sans FB" pitchFamily="34" charset="0"/>
              </a:rPr>
              <a:t>automata</a:t>
            </a:r>
            <a:endParaRPr lang="fr-BE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09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4" name="Connecteur en arc 103"/>
          <p:cNvCxnSpPr>
            <a:endCxn id="87" idx="2"/>
          </p:cNvCxnSpPr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946788" y="1638961"/>
            <a:ext cx="4698855" cy="4886383"/>
            <a:chOff x="3442732" y="1700808"/>
            <a:chExt cx="4698855" cy="4886383"/>
          </a:xfrm>
        </p:grpSpPr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0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1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2" name="Connecteur en arc 101"/>
          <p:cNvCxnSpPr/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707904" y="609329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946788" y="1638961"/>
            <a:ext cx="4698855" cy="4886383"/>
            <a:chOff x="3442732" y="1700808"/>
            <a:chExt cx="4698855" cy="4886383"/>
          </a:xfrm>
        </p:grpSpPr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cxnSp>
        <p:nvCxnSpPr>
          <p:cNvPr id="98" name="Connecteur en arc 97"/>
          <p:cNvCxnSpPr/>
          <p:nvPr/>
        </p:nvCxnSpPr>
        <p:spPr>
          <a:xfrm>
            <a:off x="4716016" y="1700808"/>
            <a:ext cx="21602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932040" y="1556792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707904" y="6093296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true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The Meeting </a:t>
            </a:r>
            <a:r>
              <a:rPr lang="fr-BE" dirty="0" err="1" smtClean="0"/>
              <a:t>Scheduler</a:t>
            </a:r>
            <a:r>
              <a:rPr lang="fr-BE" dirty="0" smtClean="0"/>
              <a:t> System </a:t>
            </a:r>
            <a:r>
              <a:rPr lang="fr-BE" sz="4000" dirty="0" smtClean="0"/>
              <a:t>[Fea97]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/>
              <a:t>The system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of</a:t>
            </a:r>
          </a:p>
          <a:p>
            <a:pPr lvl="1"/>
            <a:r>
              <a:rPr lang="fr-BE" dirty="0" smtClean="0"/>
              <a:t>A meeting </a:t>
            </a:r>
            <a:r>
              <a:rPr lang="fr-BE" dirty="0" err="1" smtClean="0"/>
              <a:t>initiator</a:t>
            </a:r>
            <a:r>
              <a:rPr lang="fr-BE" dirty="0" smtClean="0"/>
              <a:t> </a:t>
            </a:r>
          </a:p>
          <a:p>
            <a:pPr lvl="1"/>
            <a:r>
              <a:rPr lang="fr-BE" dirty="0" smtClean="0"/>
              <a:t>Participants</a:t>
            </a:r>
          </a:p>
          <a:p>
            <a:pPr lvl="1"/>
            <a:r>
              <a:rPr lang="fr-BE" dirty="0" smtClean="0"/>
              <a:t>An </a:t>
            </a:r>
            <a:r>
              <a:rPr lang="fr-BE" dirty="0" err="1" smtClean="0"/>
              <a:t>automated</a:t>
            </a:r>
            <a:r>
              <a:rPr lang="fr-BE" dirty="0" smtClean="0"/>
              <a:t> </a:t>
            </a:r>
            <a:r>
              <a:rPr lang="fr-BE" dirty="0" err="1" smtClean="0"/>
              <a:t>scheduler</a:t>
            </a:r>
            <a:endParaRPr lang="fr-BE" dirty="0" smtClean="0"/>
          </a:p>
          <a:p>
            <a:r>
              <a:rPr lang="en-US" dirty="0" smtClean="0"/>
              <a:t>Typical ideal scenario</a:t>
            </a:r>
          </a:p>
          <a:p>
            <a:pPr lvl="1"/>
            <a:r>
              <a:rPr lang="en-US" dirty="0" smtClean="0"/>
              <a:t>An initiator issues a meeting request, specifying the expected participants and a date range for the meeting</a:t>
            </a:r>
          </a:p>
          <a:p>
            <a:pPr lvl="1"/>
            <a:r>
              <a:rPr lang="en-US" dirty="0" smtClean="0"/>
              <a:t>The scheduler then sends an electronic invitation to each participant, requesting them to provide their date constraints</a:t>
            </a:r>
          </a:p>
          <a:p>
            <a:pPr lvl="1"/>
            <a:r>
              <a:rPr lang="en-US" dirty="0" smtClean="0"/>
              <a:t>The meeting is automatically planned at a date meeting all constraints</a:t>
            </a:r>
            <a:endParaRPr lang="fr-BE" dirty="0"/>
          </a:p>
        </p:txBody>
      </p:sp>
      <p:pic>
        <p:nvPicPr>
          <p:cNvPr id="3075" name="Picture 3" descr="C:\Users\blambeau\Documents\thesis\private-defense\calendar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4248" y="1484784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556792"/>
            <a:ext cx="4317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6208" y="3060211"/>
            <a:ext cx="8756272" cy="3393125"/>
            <a:chOff x="1591340" y="3429000"/>
            <a:chExt cx="5051696" cy="1957572"/>
          </a:xfrm>
        </p:grpSpPr>
        <p:sp>
          <p:nvSpPr>
            <p:cNvPr id="7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u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t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f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8" idx="3"/>
              <a:endCxn id="9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7" idx="5"/>
              <a:endCxn id="8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7" idx="3"/>
              <a:endCxn id="9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4"/>
              <a:endCxn id="8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8" idx="0"/>
              <a:endCxn id="8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9" idx="4"/>
              <a:endCxn id="9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endCxn id="7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355976" y="4149080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113975" y="4149080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91820" y="4509120"/>
              <a:ext cx="1284888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345232" y="5173496"/>
              <a:ext cx="164556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400092" y="4633436"/>
              <a:ext cx="124294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591340" y="4425721"/>
              <a:ext cx="1603620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75399" y="5138142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436096" y="5117441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sp>
        <p:nvSpPr>
          <p:cNvPr id="48" name="Espace réservé du contenu 47"/>
          <p:cNvSpPr>
            <a:spLocks noGrp="1"/>
          </p:cNvSpPr>
          <p:nvPr>
            <p:ph sz="half" idx="2"/>
          </p:nvPr>
        </p:nvSpPr>
        <p:spPr>
          <a:xfrm>
            <a:off x="2915816" y="3356992"/>
            <a:ext cx="5832648" cy="3284984"/>
          </a:xfrm>
        </p:spPr>
        <p:txBody>
          <a:bodyPr>
            <a:noAutofit/>
          </a:bodyPr>
          <a:lstStyle/>
          <a:p>
            <a:r>
              <a:rPr lang="fr-BE" dirty="0" smtClean="0"/>
              <a:t>g-LTS composition</a:t>
            </a:r>
          </a:p>
          <a:p>
            <a:pPr lvl="1"/>
            <a:r>
              <a:rPr lang="fr-BE" dirty="0" err="1" smtClean="0"/>
              <a:t>Synchronize</a:t>
            </a:r>
            <a:r>
              <a:rPr lang="fr-BE" dirty="0" smtClean="0"/>
              <a:t> on </a:t>
            </a:r>
            <a:r>
              <a:rPr lang="fr-BE" dirty="0" err="1" smtClean="0"/>
              <a:t>events</a:t>
            </a:r>
            <a:r>
              <a:rPr lang="fr-BE" dirty="0" smtClean="0"/>
              <a:t> and </a:t>
            </a:r>
            <a:r>
              <a:rPr lang="en-US" b="1" dirty="0" smtClean="0">
                <a:sym typeface="Symbol"/>
              </a:rPr>
              <a:t></a:t>
            </a:r>
            <a:r>
              <a:rPr lang="fr-BE" dirty="0" smtClean="0"/>
              <a:t> moves</a:t>
            </a:r>
          </a:p>
          <a:p>
            <a:pPr lvl="1"/>
            <a:r>
              <a:rPr lang="fr-BE" dirty="0" err="1" smtClean="0"/>
              <a:t>Boolean</a:t>
            </a:r>
            <a:r>
              <a:rPr lang="fr-BE" dirty="0" smtClean="0"/>
              <a:t> </a:t>
            </a:r>
            <a:r>
              <a:rPr lang="fr-BE" dirty="0" err="1" smtClean="0"/>
              <a:t>conjunction</a:t>
            </a:r>
            <a:r>
              <a:rPr lang="fr-BE" dirty="0" smtClean="0"/>
              <a:t> on </a:t>
            </a:r>
            <a:r>
              <a:rPr lang="fr-BE" dirty="0" err="1" smtClean="0"/>
              <a:t>guards</a:t>
            </a:r>
            <a:r>
              <a:rPr lang="fr-BE" dirty="0" smtClean="0"/>
              <a:t>, </a:t>
            </a:r>
            <a:r>
              <a:rPr lang="fr-BE" dirty="0" err="1" smtClean="0"/>
              <a:t>pruned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unsatisfiable</a:t>
            </a:r>
            <a:endParaRPr lang="fr-BE" dirty="0" smtClean="0"/>
          </a:p>
          <a:p>
            <a:r>
              <a:rPr lang="fr-BE" dirty="0" smtClean="0"/>
              <a:t>g-LTS </a:t>
            </a:r>
            <a:r>
              <a:rPr lang="fr-BE" dirty="0" err="1" smtClean="0"/>
              <a:t>hiding</a:t>
            </a:r>
            <a:endParaRPr lang="fr-BE" dirty="0" smtClean="0"/>
          </a:p>
          <a:p>
            <a:pPr lvl="1"/>
            <a:r>
              <a:rPr lang="fr-BE" dirty="0" smtClean="0"/>
              <a:t>Replace </a:t>
            </a:r>
            <a:r>
              <a:rPr lang="fr-BE" dirty="0" err="1" smtClean="0"/>
              <a:t>guards</a:t>
            </a:r>
            <a:r>
              <a:rPr lang="fr-BE" dirty="0" smtClean="0"/>
              <a:t> by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en-US" dirty="0" smtClean="0">
                <a:sym typeface="Symbol"/>
              </a:rPr>
              <a:t>Yields a pure LTS</a:t>
            </a:r>
            <a:endParaRPr lang="fr-BE" dirty="0" smtClean="0"/>
          </a:p>
          <a:p>
            <a:pPr lvl="1">
              <a:buNone/>
            </a:pPr>
            <a:endParaRPr lang="fr-BE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95536" y="1484784"/>
            <a:ext cx="5029328" cy="2309065"/>
            <a:chOff x="395536" y="1484784"/>
            <a:chExt cx="5029328" cy="2309065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3826247" y="2528232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95536" y="1484784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240"/>
            <p:cNvGrpSpPr/>
            <p:nvPr/>
          </p:nvGrpSpPr>
          <p:grpSpPr>
            <a:xfrm>
              <a:off x="395536" y="3038978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2716144" y="1973180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4800" dirty="0" smtClean="0">
                  <a:latin typeface="Berlin Sans FB" pitchFamily="34" charset="0"/>
                </a:rPr>
                <a:t>||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1860872" y="1862219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1815748" y="2550493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4092741" y="2150797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2227413" y="2506089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2271817" y="2528232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1815748" y="330545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1815748" y="3571906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2411760" y="2641721"/>
              <a:ext cx="508000" cy="1152128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Trace </a:t>
            </a:r>
            <a:r>
              <a:rPr lang="fr-BE" dirty="0" err="1" smtClean="0"/>
              <a:t>equivalent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g-LTS</a:t>
            </a:r>
            <a:endParaRPr lang="fr-BE" dirty="0"/>
          </a:p>
        </p:txBody>
      </p:sp>
      <p:grpSp>
        <p:nvGrpSpPr>
          <p:cNvPr id="7" name="Groupe 6"/>
          <p:cNvGrpSpPr/>
          <p:nvPr/>
        </p:nvGrpSpPr>
        <p:grpSpPr>
          <a:xfrm>
            <a:off x="610319" y="1515983"/>
            <a:ext cx="8282161" cy="5176827"/>
            <a:chOff x="-794345" y="435863"/>
            <a:chExt cx="8282161" cy="5176827"/>
          </a:xfrm>
        </p:grpSpPr>
        <p:sp>
          <p:nvSpPr>
            <p:cNvPr id="9" name="Ellipse 8"/>
            <p:cNvSpPr/>
            <p:nvPr/>
          </p:nvSpPr>
          <p:spPr>
            <a:xfrm>
              <a:off x="726692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6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9"/>
            <p:cNvCxnSpPr>
              <a:endCxn id="9" idx="1"/>
            </p:cNvCxnSpPr>
            <p:nvPr/>
          </p:nvCxnSpPr>
          <p:spPr>
            <a:xfrm>
              <a:off x="535337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9" idx="0"/>
              <a:endCxn id="37" idx="2"/>
            </p:cNvCxnSpPr>
            <p:nvPr/>
          </p:nvCxnSpPr>
          <p:spPr>
            <a:xfrm flipV="1">
              <a:off x="1010910" y="1209675"/>
              <a:ext cx="3668594" cy="1931293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1439144" y="2468513"/>
              <a:ext cx="202779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289048" y="4005064"/>
              <a:ext cx="15789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(q</a:t>
              </a:r>
              <a:r>
                <a:rPr lang="fr-BE" sz="2000" baseline="-25000" noProof="1" smtClean="0">
                  <a:latin typeface="Berlin Sans FB" pitchFamily="34" charset="0"/>
                </a:rPr>
                <a:t>start</a:t>
              </a:r>
              <a:r>
                <a:rPr lang="fr-BE" sz="2000" noProof="1" smtClean="0">
                  <a:latin typeface="Berlin Sans FB" pitchFamily="34" charset="0"/>
                </a:rPr>
                <a:t>,q</a:t>
              </a:r>
              <a:r>
                <a:rPr lang="fr-BE" sz="2000" baseline="-25000" noProof="1" smtClean="0">
                  <a:latin typeface="Berlin Sans FB" pitchFamily="34" charset="0"/>
                </a:rPr>
                <a:t>u1</a:t>
              </a:r>
              <a:r>
                <a:rPr lang="fr-BE" sz="2000" noProof="1" smtClean="0">
                  <a:latin typeface="Berlin Sans FB" pitchFamily="34" charset="0"/>
                </a:rPr>
                <a:t>,q</a:t>
              </a:r>
              <a:r>
                <a:rPr lang="fr-BE" sz="2000" baseline="-25000" noProof="1" smtClean="0">
                  <a:latin typeface="Berlin Sans FB" pitchFamily="34" charset="0"/>
                </a:rPr>
                <a:t>u2</a:t>
              </a:r>
              <a:r>
                <a:rPr lang="fr-BE" sz="2000" noProof="1" smtClean="0">
                  <a:latin typeface="Berlin Sans FB" pitchFamily="34" charset="0"/>
                </a:rPr>
                <a:t>,...)</a:t>
              </a:r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14" name="Connecteur droit 50"/>
            <p:cNvCxnSpPr>
              <a:stCxn id="13" idx="0"/>
            </p:cNvCxnSpPr>
            <p:nvPr/>
          </p:nvCxnSpPr>
          <p:spPr>
            <a:xfrm flipV="1">
              <a:off x="500431" y="3429002"/>
              <a:ext cx="506664" cy="576062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9" idx="7"/>
              <a:endCxn id="49" idx="2"/>
            </p:cNvCxnSpPr>
            <p:nvPr/>
          </p:nvCxnSpPr>
          <p:spPr>
            <a:xfrm flipV="1">
              <a:off x="1211882" y="2865859"/>
              <a:ext cx="3467622" cy="35835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582933" y="2911594"/>
              <a:ext cx="2210542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Fl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grpSp>
          <p:nvGrpSpPr>
            <p:cNvPr id="17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60" name="Forme libre 59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20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62" name="Connecteur droit avec flèche 7"/>
              <p:cNvCxnSpPr>
                <a:stCxn id="61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57" name="Forme libre 56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20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7"/>
              <p:cNvCxnSpPr>
                <a:stCxn id="58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/>
            <p:cNvSpPr txBox="1"/>
            <p:nvPr/>
          </p:nvSpPr>
          <p:spPr>
            <a:xfrm>
              <a:off x="3635896" y="5059764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 smtClean="0">
                  <a:latin typeface="Berlin Sans FB" pitchFamily="34" charset="0"/>
                </a:rPr>
                <a:t>...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20" name="Connecteur droit avec flèche 7"/>
            <p:cNvCxnSpPr>
              <a:stCxn id="9" idx="6"/>
              <a:endCxn id="61" idx="2"/>
            </p:cNvCxnSpPr>
            <p:nvPr/>
          </p:nvCxnSpPr>
          <p:spPr>
            <a:xfrm>
              <a:off x="1295128" y="3425186"/>
              <a:ext cx="3359049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7"/>
            <p:cNvCxnSpPr>
              <a:stCxn id="9" idx="5"/>
              <a:endCxn id="58" idx="2"/>
            </p:cNvCxnSpPr>
            <p:nvPr/>
          </p:nvCxnSpPr>
          <p:spPr>
            <a:xfrm>
              <a:off x="1211882" y="3626159"/>
              <a:ext cx="3442295" cy="153272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9" idx="4"/>
              <a:endCxn id="19" idx="1"/>
            </p:cNvCxnSpPr>
            <p:nvPr/>
          </p:nvCxnSpPr>
          <p:spPr>
            <a:xfrm>
              <a:off x="1010910" y="3709404"/>
              <a:ext cx="2624986" cy="1550415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e 164"/>
            <p:cNvGrpSpPr/>
            <p:nvPr/>
          </p:nvGrpSpPr>
          <p:grpSpPr>
            <a:xfrm>
              <a:off x="3913388" y="2071747"/>
              <a:ext cx="3574428" cy="1501269"/>
              <a:chOff x="3913388" y="2215763"/>
              <a:chExt cx="3574428" cy="1501269"/>
            </a:xfrm>
          </p:grpSpPr>
          <p:grpSp>
            <p:nvGrpSpPr>
              <p:cNvPr id="45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48" name="Forme libre 47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0" name="Connecteur droit avec flèche 7"/>
                <p:cNvCxnSpPr>
                  <a:stCxn id="49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Ellipse 50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2" name="Connecteur droit avec flèche 7"/>
                <p:cNvCxnSpPr>
                  <a:stCxn id="51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7"/>
                <p:cNvCxnSpPr>
                  <a:stCxn id="51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ZoneTexte 53"/>
                <p:cNvSpPr txBox="1"/>
                <p:nvPr/>
              </p:nvSpPr>
              <p:spPr>
                <a:xfrm>
                  <a:off x="5796136" y="2420888"/>
                  <a:ext cx="551433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5724128" y="2852936"/>
                  <a:ext cx="734175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</a:t>
                  </a:r>
                  <a:r>
                    <a:rPr lang="fr-BE" sz="2000" noProof="1" smtClean="0">
                      <a:latin typeface="Berlin Sans FB" pitchFamily="34" charset="0"/>
                      <a:sym typeface="Symbol"/>
                    </a:rPr>
                    <a:t></a:t>
                  </a:r>
                  <a:r>
                    <a:rPr lang="fr-BE" sz="2000" noProof="1" smtClean="0">
                      <a:latin typeface="Berlin Sans FB" pitchFamily="34" charset="0"/>
                    </a:rPr>
                    <a:t>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4932040" y="2780928"/>
                  <a:ext cx="163506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...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3913388" y="2215763"/>
                <a:ext cx="1545863" cy="380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f1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t2</a:t>
                </a:r>
                <a:r>
                  <a:rPr lang="fr-BE" sz="2000" noProof="1" smtClean="0">
                    <a:latin typeface="Berlin Sans FB" pitchFamily="34" charset="0"/>
                  </a:rPr>
                  <a:t>, 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7" name="Connecteur droit 50"/>
              <p:cNvCxnSpPr>
                <a:stCxn id="46" idx="2"/>
              </p:cNvCxnSpPr>
              <p:nvPr/>
            </p:nvCxnSpPr>
            <p:spPr>
              <a:xfrm>
                <a:off x="4686320" y="2596243"/>
                <a:ext cx="173714" cy="4727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163"/>
            <p:cNvGrpSpPr/>
            <p:nvPr/>
          </p:nvGrpSpPr>
          <p:grpSpPr>
            <a:xfrm>
              <a:off x="3906977" y="435863"/>
              <a:ext cx="3580839" cy="1480969"/>
              <a:chOff x="3906977" y="775603"/>
              <a:chExt cx="3580839" cy="1480969"/>
            </a:xfrm>
          </p:grpSpPr>
          <p:grpSp>
            <p:nvGrpSpPr>
              <p:cNvPr id="3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36" name="Forme libre 3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38" name="Connecteur droit avec flèche 7"/>
                <p:cNvCxnSpPr>
                  <a:stCxn id="37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40" name="Connecteur droit avec flèche 7"/>
                <p:cNvCxnSpPr/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7"/>
                <p:cNvCxnSpPr/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ZoneTexte 41"/>
                <p:cNvSpPr txBox="1"/>
                <p:nvPr/>
              </p:nvSpPr>
              <p:spPr>
                <a:xfrm>
                  <a:off x="5698812" y="836712"/>
                  <a:ext cx="551433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43" name="ZoneTexte 42"/>
                <p:cNvSpPr txBox="1"/>
                <p:nvPr/>
              </p:nvSpPr>
              <p:spPr>
                <a:xfrm>
                  <a:off x="5626804" y="1268760"/>
                  <a:ext cx="734175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</a:t>
                  </a:r>
                  <a:r>
                    <a:rPr lang="fr-BE" sz="2000" noProof="1" smtClean="0">
                      <a:latin typeface="Berlin Sans FB" pitchFamily="34" charset="0"/>
                      <a:sym typeface="Symbol"/>
                    </a:rPr>
                    <a:t></a:t>
                  </a:r>
                  <a:r>
                    <a:rPr lang="fr-BE" sz="2000" noProof="1" smtClean="0">
                      <a:latin typeface="Berlin Sans FB" pitchFamily="34" charset="0"/>
                    </a:rPr>
                    <a:t>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44" name="ZoneTexte 43"/>
                <p:cNvSpPr txBox="1"/>
                <p:nvPr/>
              </p:nvSpPr>
              <p:spPr>
                <a:xfrm>
                  <a:off x="4834716" y="1196752"/>
                  <a:ext cx="163506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...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3906977" y="775603"/>
                <a:ext cx="1553878" cy="380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t1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t2</a:t>
                </a:r>
                <a:r>
                  <a:rPr lang="fr-BE" sz="2000" noProof="1" smtClean="0">
                    <a:latin typeface="Berlin Sans FB" pitchFamily="34" charset="0"/>
                  </a:rPr>
                  <a:t>, 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35" name="Connecteur droit 50"/>
              <p:cNvCxnSpPr>
                <a:stCxn id="34" idx="2"/>
              </p:cNvCxnSpPr>
              <p:nvPr/>
            </p:nvCxnSpPr>
            <p:spPr>
              <a:xfrm>
                <a:off x="4683916" y="1156083"/>
                <a:ext cx="181837" cy="41365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/>
            <p:cNvSpPr txBox="1"/>
            <p:nvPr/>
          </p:nvSpPr>
          <p:spPr>
            <a:xfrm>
              <a:off x="1655168" y="3369930"/>
              <a:ext cx="2210542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Fl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727176" y="3764657"/>
              <a:ext cx="34624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655168" y="4124697"/>
              <a:ext cx="34624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8" name="Étoile à 4 branches 27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29" name="Étoile à 4 branches 28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0" name="Étoile à 4 branches 29"/>
            <p:cNvSpPr/>
            <p:nvPr/>
          </p:nvSpPr>
          <p:spPr>
            <a:xfrm rot="1979839">
              <a:off x="2301999" y="336547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1" name="Étoile à 4 branches 30"/>
            <p:cNvSpPr/>
            <p:nvPr/>
          </p:nvSpPr>
          <p:spPr>
            <a:xfrm rot="1979839">
              <a:off x="-794345" y="51900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-303562" y="5151025"/>
              <a:ext cx="3251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>
                  <a:latin typeface="Berlin Sans FB" pitchFamily="34" charset="0"/>
                </a:rPr>
                <a:t>= </a:t>
              </a:r>
              <a:r>
                <a:rPr lang="fr-BE" sz="2400" dirty="0" err="1" smtClean="0">
                  <a:latin typeface="Berlin Sans FB" pitchFamily="34" charset="0"/>
                </a:rPr>
                <a:t>pruning</a:t>
              </a:r>
              <a:r>
                <a:rPr lang="fr-BE" sz="2400" dirty="0" smtClean="0">
                  <a:latin typeface="Berlin Sans FB" pitchFamily="34" charset="0"/>
                </a:rPr>
                <a:t> (</a:t>
              </a:r>
              <a:r>
                <a:rPr lang="fr-BE" sz="2400" dirty="0" err="1" smtClean="0">
                  <a:latin typeface="Berlin Sans FB" pitchFamily="34" charset="0"/>
                </a:rPr>
                <a:t>unsatisfiable</a:t>
              </a:r>
              <a:r>
                <a:rPr lang="fr-BE" sz="2400" dirty="0" smtClean="0">
                  <a:latin typeface="Berlin Sans FB" pitchFamily="34" charset="0"/>
                </a:rPr>
                <a:t>)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sp>
        <p:nvSpPr>
          <p:cNvPr id="65" name="ZoneTexte 64"/>
          <p:cNvSpPr txBox="1"/>
          <p:nvPr/>
        </p:nvSpPr>
        <p:spPr>
          <a:xfrm>
            <a:off x="539552" y="2564904"/>
            <a:ext cx="284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Admissible start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66" name="Forme libre 65"/>
          <p:cNvSpPr/>
          <p:nvPr/>
        </p:nvSpPr>
        <p:spPr>
          <a:xfrm>
            <a:off x="579842" y="3140968"/>
            <a:ext cx="2136883" cy="1200134"/>
          </a:xfrm>
          <a:custGeom>
            <a:avLst/>
            <a:gdLst>
              <a:gd name="connsiteX0" fmla="*/ 0 w 585410"/>
              <a:gd name="connsiteY0" fmla="*/ 91923 h 1688495"/>
              <a:gd name="connsiteX1" fmla="*/ 493486 w 585410"/>
              <a:gd name="connsiteY1" fmla="*/ 266095 h 1688495"/>
              <a:gd name="connsiteX2" fmla="*/ 551543 w 585410"/>
              <a:gd name="connsiteY2" fmla="*/ 1688495 h 1688495"/>
              <a:gd name="connsiteX0" fmla="*/ 307948 w 876424"/>
              <a:gd name="connsiteY0" fmla="*/ 45962 h 1642534"/>
              <a:gd name="connsiteX1" fmla="*/ 91924 w 876424"/>
              <a:gd name="connsiteY1" fmla="*/ 1034159 h 1642534"/>
              <a:gd name="connsiteX2" fmla="*/ 859491 w 876424"/>
              <a:gd name="connsiteY2" fmla="*/ 1642534 h 1642534"/>
              <a:gd name="connsiteX0" fmla="*/ 7915 w 936431"/>
              <a:gd name="connsiteY0" fmla="*/ 45962 h 1734458"/>
              <a:gd name="connsiteX1" fmla="*/ 151931 w 936431"/>
              <a:gd name="connsiteY1" fmla="*/ 1126083 h 1734458"/>
              <a:gd name="connsiteX2" fmla="*/ 919498 w 936431"/>
              <a:gd name="connsiteY2" fmla="*/ 1734458 h 1734458"/>
              <a:gd name="connsiteX0" fmla="*/ 247741 w 1176257"/>
              <a:gd name="connsiteY0" fmla="*/ 0 h 1688496"/>
              <a:gd name="connsiteX1" fmla="*/ 391757 w 1176257"/>
              <a:gd name="connsiteY1" fmla="*/ 1080121 h 1688496"/>
              <a:gd name="connsiteX2" fmla="*/ 1159324 w 1176257"/>
              <a:gd name="connsiteY2" fmla="*/ 1688496 h 1688496"/>
              <a:gd name="connsiteX0" fmla="*/ 247741 w 2136883"/>
              <a:gd name="connsiteY0" fmla="*/ 0 h 1200134"/>
              <a:gd name="connsiteX1" fmla="*/ 391757 w 2136883"/>
              <a:gd name="connsiteY1" fmla="*/ 1080121 h 1200134"/>
              <a:gd name="connsiteX2" fmla="*/ 2119950 w 2136883"/>
              <a:gd name="connsiteY2" fmla="*/ 720080 h 1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883" h="1200134">
                <a:moveTo>
                  <a:pt x="247741" y="0"/>
                </a:moveTo>
                <a:cubicBezTo>
                  <a:pt x="0" y="252956"/>
                  <a:pt x="79722" y="960108"/>
                  <a:pt x="391757" y="1080121"/>
                </a:cubicBezTo>
                <a:cubicBezTo>
                  <a:pt x="703792" y="1200134"/>
                  <a:pt x="2136883" y="141927"/>
                  <a:pt x="2119950" y="72008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1187624" y="1556792"/>
            <a:ext cx="3256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Guard satisfaction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68" name="Forme libre 67"/>
          <p:cNvSpPr/>
          <p:nvPr/>
        </p:nvSpPr>
        <p:spPr>
          <a:xfrm>
            <a:off x="3748196" y="2132856"/>
            <a:ext cx="3793066" cy="1224136"/>
          </a:xfrm>
          <a:custGeom>
            <a:avLst/>
            <a:gdLst>
              <a:gd name="connsiteX0" fmla="*/ 0 w 585410"/>
              <a:gd name="connsiteY0" fmla="*/ 91923 h 1688495"/>
              <a:gd name="connsiteX1" fmla="*/ 493486 w 585410"/>
              <a:gd name="connsiteY1" fmla="*/ 266095 h 1688495"/>
              <a:gd name="connsiteX2" fmla="*/ 551543 w 585410"/>
              <a:gd name="connsiteY2" fmla="*/ 1688495 h 1688495"/>
              <a:gd name="connsiteX0" fmla="*/ 307948 w 876424"/>
              <a:gd name="connsiteY0" fmla="*/ 45962 h 1642534"/>
              <a:gd name="connsiteX1" fmla="*/ 91924 w 876424"/>
              <a:gd name="connsiteY1" fmla="*/ 1034159 h 1642534"/>
              <a:gd name="connsiteX2" fmla="*/ 859491 w 876424"/>
              <a:gd name="connsiteY2" fmla="*/ 1642534 h 1642534"/>
              <a:gd name="connsiteX0" fmla="*/ 7915 w 936431"/>
              <a:gd name="connsiteY0" fmla="*/ 45962 h 1734458"/>
              <a:gd name="connsiteX1" fmla="*/ 151931 w 936431"/>
              <a:gd name="connsiteY1" fmla="*/ 1126083 h 1734458"/>
              <a:gd name="connsiteX2" fmla="*/ 919498 w 936431"/>
              <a:gd name="connsiteY2" fmla="*/ 1734458 h 1734458"/>
              <a:gd name="connsiteX0" fmla="*/ 247741 w 1176257"/>
              <a:gd name="connsiteY0" fmla="*/ 0 h 1688496"/>
              <a:gd name="connsiteX1" fmla="*/ 391757 w 1176257"/>
              <a:gd name="connsiteY1" fmla="*/ 1080121 h 1688496"/>
              <a:gd name="connsiteX2" fmla="*/ 1159324 w 1176257"/>
              <a:gd name="connsiteY2" fmla="*/ 1688496 h 1688496"/>
              <a:gd name="connsiteX0" fmla="*/ 247741 w 2136883"/>
              <a:gd name="connsiteY0" fmla="*/ 0 h 1200134"/>
              <a:gd name="connsiteX1" fmla="*/ 391757 w 2136883"/>
              <a:gd name="connsiteY1" fmla="*/ 1080121 h 1200134"/>
              <a:gd name="connsiteX2" fmla="*/ 2119950 w 2136883"/>
              <a:gd name="connsiteY2" fmla="*/ 720080 h 1200134"/>
              <a:gd name="connsiteX0" fmla="*/ 247741 w 2136883"/>
              <a:gd name="connsiteY0" fmla="*/ 0 h 720080"/>
              <a:gd name="connsiteX1" fmla="*/ 1615894 w 2136883"/>
              <a:gd name="connsiteY1" fmla="*/ 216024 h 720080"/>
              <a:gd name="connsiteX2" fmla="*/ 2119950 w 2136883"/>
              <a:gd name="connsiteY2" fmla="*/ 720080 h 720080"/>
              <a:gd name="connsiteX0" fmla="*/ 247741 w 6313347"/>
              <a:gd name="connsiteY0" fmla="*/ 0 h 1224136"/>
              <a:gd name="connsiteX1" fmla="*/ 1615894 w 6313347"/>
              <a:gd name="connsiteY1" fmla="*/ 216024 h 1224136"/>
              <a:gd name="connsiteX2" fmla="*/ 6296414 w 6313347"/>
              <a:gd name="connsiteY2" fmla="*/ 1224136 h 1224136"/>
              <a:gd name="connsiteX0" fmla="*/ 247741 w 6313347"/>
              <a:gd name="connsiteY0" fmla="*/ 0 h 1224136"/>
              <a:gd name="connsiteX1" fmla="*/ 4640230 w 6313347"/>
              <a:gd name="connsiteY1" fmla="*/ 792088 h 1224136"/>
              <a:gd name="connsiteX2" fmla="*/ 6296414 w 6313347"/>
              <a:gd name="connsiteY2" fmla="*/ 1224136 h 1224136"/>
              <a:gd name="connsiteX0" fmla="*/ 247741 w 3793066"/>
              <a:gd name="connsiteY0" fmla="*/ 0 h 1224136"/>
              <a:gd name="connsiteX1" fmla="*/ 2119949 w 3793066"/>
              <a:gd name="connsiteY1" fmla="*/ 792088 h 1224136"/>
              <a:gd name="connsiteX2" fmla="*/ 3776133 w 3793066"/>
              <a:gd name="connsiteY2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066" h="1224136">
                <a:moveTo>
                  <a:pt x="247741" y="0"/>
                </a:moveTo>
                <a:cubicBezTo>
                  <a:pt x="0" y="252956"/>
                  <a:pt x="1531884" y="588065"/>
                  <a:pt x="2119949" y="792088"/>
                </a:cubicBezTo>
                <a:cubicBezTo>
                  <a:pt x="2708014" y="996111"/>
                  <a:pt x="3793066" y="645983"/>
                  <a:pt x="3776133" y="1224136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rme libre 79"/>
          <p:cNvSpPr/>
          <p:nvPr/>
        </p:nvSpPr>
        <p:spPr>
          <a:xfrm>
            <a:off x="251520" y="1844824"/>
            <a:ext cx="7140680" cy="2499238"/>
          </a:xfrm>
          <a:custGeom>
            <a:avLst/>
            <a:gdLst>
              <a:gd name="connsiteX0" fmla="*/ 0 w 7153275"/>
              <a:gd name="connsiteY0" fmla="*/ 0 h 2438400"/>
              <a:gd name="connsiteX1" fmla="*/ 9525 w 7153275"/>
              <a:gd name="connsiteY1" fmla="*/ 2438400 h 2438400"/>
              <a:gd name="connsiteX2" fmla="*/ 5753100 w 7153275"/>
              <a:gd name="connsiteY2" fmla="*/ 2438400 h 2438400"/>
              <a:gd name="connsiteX3" fmla="*/ 5753100 w 7153275"/>
              <a:gd name="connsiteY3" fmla="*/ 1543050 h 2438400"/>
              <a:gd name="connsiteX4" fmla="*/ 7153275 w 7153275"/>
              <a:gd name="connsiteY4" fmla="*/ 1543050 h 2438400"/>
              <a:gd name="connsiteX5" fmla="*/ 7153275 w 7153275"/>
              <a:gd name="connsiteY5" fmla="*/ 76200 h 2438400"/>
              <a:gd name="connsiteX6" fmla="*/ 0 w 7153275"/>
              <a:gd name="connsiteY6" fmla="*/ 0 h 2438400"/>
              <a:gd name="connsiteX0" fmla="*/ 0 w 7170762"/>
              <a:gd name="connsiteY0" fmla="*/ 8359 h 2446759"/>
              <a:gd name="connsiteX1" fmla="*/ 9525 w 7170762"/>
              <a:gd name="connsiteY1" fmla="*/ 2446759 h 2446759"/>
              <a:gd name="connsiteX2" fmla="*/ 5753100 w 7170762"/>
              <a:gd name="connsiteY2" fmla="*/ 2446759 h 2446759"/>
              <a:gd name="connsiteX3" fmla="*/ 5753100 w 7170762"/>
              <a:gd name="connsiteY3" fmla="*/ 1551409 h 2446759"/>
              <a:gd name="connsiteX4" fmla="*/ 7153275 w 7170762"/>
              <a:gd name="connsiteY4" fmla="*/ 1551409 h 2446759"/>
              <a:gd name="connsiteX5" fmla="*/ 7170762 w 7170762"/>
              <a:gd name="connsiteY5" fmla="*/ 0 h 2446759"/>
              <a:gd name="connsiteX6" fmla="*/ 0 w 7170762"/>
              <a:gd name="connsiteY6" fmla="*/ 8359 h 2446759"/>
              <a:gd name="connsiteX0" fmla="*/ 32444 w 7161237"/>
              <a:gd name="connsiteY0" fmla="*/ 0 h 2518766"/>
              <a:gd name="connsiteX1" fmla="*/ 0 w 7161237"/>
              <a:gd name="connsiteY1" fmla="*/ 2518766 h 2518766"/>
              <a:gd name="connsiteX2" fmla="*/ 5743575 w 7161237"/>
              <a:gd name="connsiteY2" fmla="*/ 2518766 h 2518766"/>
              <a:gd name="connsiteX3" fmla="*/ 5743575 w 7161237"/>
              <a:gd name="connsiteY3" fmla="*/ 1623416 h 2518766"/>
              <a:gd name="connsiteX4" fmla="*/ 7143750 w 7161237"/>
              <a:gd name="connsiteY4" fmla="*/ 1623416 h 2518766"/>
              <a:gd name="connsiteX5" fmla="*/ 7161237 w 7161237"/>
              <a:gd name="connsiteY5" fmla="*/ 72007 h 2518766"/>
              <a:gd name="connsiteX6" fmla="*/ 32444 w 7161237"/>
              <a:gd name="connsiteY6" fmla="*/ 0 h 2518766"/>
              <a:gd name="connsiteX0" fmla="*/ 0 w 7128793"/>
              <a:gd name="connsiteY0" fmla="*/ 0 h 2520280"/>
              <a:gd name="connsiteX1" fmla="*/ 0 w 7128793"/>
              <a:gd name="connsiteY1" fmla="*/ 2520280 h 2520280"/>
              <a:gd name="connsiteX2" fmla="*/ 5711131 w 7128793"/>
              <a:gd name="connsiteY2" fmla="*/ 2518766 h 2520280"/>
              <a:gd name="connsiteX3" fmla="*/ 5711131 w 7128793"/>
              <a:gd name="connsiteY3" fmla="*/ 1623416 h 2520280"/>
              <a:gd name="connsiteX4" fmla="*/ 7111306 w 7128793"/>
              <a:gd name="connsiteY4" fmla="*/ 1623416 h 2520280"/>
              <a:gd name="connsiteX5" fmla="*/ 7128793 w 7128793"/>
              <a:gd name="connsiteY5" fmla="*/ 72007 h 2520280"/>
              <a:gd name="connsiteX6" fmla="*/ 0 w 7128793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11306 w 7128792"/>
              <a:gd name="connsiteY4" fmla="*/ 162341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656184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688632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60640 w 7128792"/>
              <a:gd name="connsiteY2" fmla="*/ 2520280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128792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800" h="2520280">
                <a:moveTo>
                  <a:pt x="0" y="0"/>
                </a:moveTo>
                <a:lnTo>
                  <a:pt x="0" y="2520280"/>
                </a:lnTo>
                <a:lnTo>
                  <a:pt x="5760640" y="2520280"/>
                </a:lnTo>
                <a:lnTo>
                  <a:pt x="5760640" y="1584176"/>
                </a:lnTo>
                <a:lnTo>
                  <a:pt x="7200800" y="1584176"/>
                </a:lnTo>
                <a:lnTo>
                  <a:pt x="72008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operational</a:t>
            </a:r>
            <a:r>
              <a:rPr lang="fr-BE" dirty="0" smtClean="0"/>
              <a:t> </a:t>
            </a:r>
            <a:r>
              <a:rPr lang="fr-BE" dirty="0" err="1" smtClean="0"/>
              <a:t>semantics</a:t>
            </a:r>
            <a:r>
              <a:rPr lang="fr-BE" dirty="0" smtClean="0"/>
              <a:t> to trace-</a:t>
            </a:r>
            <a:r>
              <a:rPr lang="fr-BE" dirty="0" err="1" smtClean="0"/>
              <a:t>based</a:t>
            </a:r>
            <a:r>
              <a:rPr lang="fr-BE" dirty="0" smtClean="0"/>
              <a:t> model </a:t>
            </a:r>
            <a:r>
              <a:rPr lang="fr-BE" dirty="0" err="1" smtClean="0"/>
              <a:t>checking</a:t>
            </a:r>
            <a:endParaRPr lang="fr-BE" dirty="0"/>
          </a:p>
        </p:txBody>
      </p:sp>
      <p:grpSp>
        <p:nvGrpSpPr>
          <p:cNvPr id="8" name="Groupe 377"/>
          <p:cNvGrpSpPr/>
          <p:nvPr/>
        </p:nvGrpSpPr>
        <p:grpSpPr>
          <a:xfrm>
            <a:off x="395536" y="1991111"/>
            <a:ext cx="8424936" cy="4534233"/>
            <a:chOff x="179512" y="944824"/>
            <a:chExt cx="8094480" cy="4356384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436184" y="1934784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422264" y="2654864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e 234"/>
            <p:cNvGrpSpPr/>
            <p:nvPr/>
          </p:nvGrpSpPr>
          <p:grpSpPr>
            <a:xfrm>
              <a:off x="179512" y="1088824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235"/>
            <p:cNvGrpSpPr/>
            <p:nvPr/>
          </p:nvGrpSpPr>
          <p:grpSpPr>
            <a:xfrm>
              <a:off x="179512" y="2348864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236"/>
            <p:cNvGrpSpPr/>
            <p:nvPr/>
          </p:nvGrpSpPr>
          <p:grpSpPr>
            <a:xfrm>
              <a:off x="179512" y="4545224"/>
              <a:ext cx="1116000" cy="612000"/>
              <a:chOff x="206642" y="2780928"/>
              <a:chExt cx="1080000" cy="612000"/>
            </a:xfrm>
          </p:grpSpPr>
          <p:sp>
            <p:nvSpPr>
              <p:cNvPr id="68" name="Organigramme : Processus 67"/>
              <p:cNvSpPr/>
              <p:nvPr/>
            </p:nvSpPr>
            <p:spPr>
              <a:xfrm>
                <a:off x="206642" y="2780928"/>
                <a:ext cx="1080000" cy="612000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FLTL (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) </a:t>
                </a:r>
                <a:b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</a:b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Property 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9" name="Connecteur droit 68"/>
              <p:cNvCxnSpPr/>
              <p:nvPr/>
            </p:nvCxnSpPr>
            <p:spPr>
              <a:xfrm>
                <a:off x="206642" y="2798896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206642" y="337496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522264" y="94482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1)</a:t>
              </a: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270112" y="1394824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239"/>
            <p:cNvGrpSpPr/>
            <p:nvPr/>
          </p:nvGrpSpPr>
          <p:grpSpPr>
            <a:xfrm>
              <a:off x="2654784" y="1088824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422264" y="1394824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522264" y="220486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2)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295512" y="2654864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e 240"/>
            <p:cNvGrpSpPr/>
            <p:nvPr/>
          </p:nvGrpSpPr>
          <p:grpSpPr>
            <a:xfrm>
              <a:off x="2654784" y="2348864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536184" y="148478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3)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3842784" y="1394824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3806201" y="1952832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e 244"/>
            <p:cNvGrpSpPr/>
            <p:nvPr/>
          </p:nvGrpSpPr>
          <p:grpSpPr>
            <a:xfrm>
              <a:off x="5652240" y="1628784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Ellipse 24"/>
            <p:cNvSpPr/>
            <p:nvPr/>
          </p:nvSpPr>
          <p:spPr>
            <a:xfrm>
              <a:off x="1522264" y="440120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LTL2</a:t>
              </a:r>
              <a:br>
                <a:rPr lang="fr-BE" dirty="0" smtClean="0">
                  <a:latin typeface="Berlin Sans FB" pitchFamily="34" charset="0"/>
                </a:rPr>
              </a:br>
              <a:r>
                <a:rPr lang="fr-BE" dirty="0" err="1" smtClean="0">
                  <a:latin typeface="Berlin Sans FB" pitchFamily="34" charset="0"/>
                </a:rPr>
                <a:t>Buchi</a:t>
              </a:r>
              <a:endParaRPr lang="fr-BE" dirty="0">
                <a:latin typeface="Berlin Sans FB" pitchFamily="34" charset="0"/>
              </a:endParaRPr>
            </a:p>
          </p:txBody>
        </p:sp>
        <p:grpSp>
          <p:nvGrpSpPr>
            <p:cNvPr id="26" name="Groupe 241"/>
            <p:cNvGrpSpPr/>
            <p:nvPr/>
          </p:nvGrpSpPr>
          <p:grpSpPr>
            <a:xfrm>
              <a:off x="2654784" y="4545224"/>
              <a:ext cx="1188000" cy="612000"/>
              <a:chOff x="2843928" y="2780928"/>
              <a:chExt cx="1080000" cy="61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43928" y="2780928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Buchi (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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)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7" name="Connecteur droit 56"/>
              <p:cNvCxnSpPr/>
              <p:nvPr/>
            </p:nvCxnSpPr>
            <p:spPr>
              <a:xfrm>
                <a:off x="2843928" y="2798896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>
                <a:off x="2843928" y="337496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cteur droit avec flèche 187"/>
            <p:cNvCxnSpPr>
              <a:endCxn id="25" idx="2"/>
            </p:cNvCxnSpPr>
            <p:nvPr/>
          </p:nvCxnSpPr>
          <p:spPr>
            <a:xfrm flipV="1">
              <a:off x="1295512" y="4851208"/>
              <a:ext cx="226752" cy="1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e 242"/>
            <p:cNvGrpSpPr/>
            <p:nvPr/>
          </p:nvGrpSpPr>
          <p:grpSpPr>
            <a:xfrm>
              <a:off x="2654784" y="3609088"/>
              <a:ext cx="1188000" cy="612000"/>
              <a:chOff x="2771800" y="3861048"/>
              <a:chExt cx="1152000" cy="612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771800" y="3861048"/>
                <a:ext cx="1152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Synchronizer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4" name="Connecteur droit 53"/>
              <p:cNvCxnSpPr/>
              <p:nvPr/>
            </p:nvCxnSpPr>
            <p:spPr>
              <a:xfrm>
                <a:off x="2771800" y="3879016"/>
                <a:ext cx="1152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>
                <a:off x="2771800" y="4455080"/>
                <a:ext cx="1152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Ellipse 28"/>
            <p:cNvSpPr/>
            <p:nvPr/>
          </p:nvSpPr>
          <p:spPr>
            <a:xfrm>
              <a:off x="4536184" y="346510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||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30" name="Connecteur droit avec flèche 200"/>
            <p:cNvCxnSpPr>
              <a:stCxn id="46" idx="6"/>
              <a:endCxn id="42" idx="0"/>
            </p:cNvCxnSpPr>
            <p:nvPr/>
          </p:nvCxnSpPr>
          <p:spPr>
            <a:xfrm>
              <a:off x="3806201" y="2780928"/>
              <a:ext cx="351751" cy="111612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203"/>
            <p:cNvCxnSpPr>
              <a:stCxn id="56" idx="3"/>
              <a:endCxn id="42" idx="4"/>
            </p:cNvCxnSpPr>
            <p:nvPr/>
          </p:nvCxnSpPr>
          <p:spPr>
            <a:xfrm flipV="1">
              <a:off x="3842784" y="3933056"/>
              <a:ext cx="315168" cy="91816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42" idx="6"/>
              <a:endCxn id="29" idx="2"/>
            </p:cNvCxnSpPr>
            <p:nvPr/>
          </p:nvCxnSpPr>
          <p:spPr>
            <a:xfrm>
              <a:off x="4175952" y="3915056"/>
              <a:ext cx="360232" cy="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e 245"/>
            <p:cNvGrpSpPr/>
            <p:nvPr/>
          </p:nvGrpSpPr>
          <p:grpSpPr>
            <a:xfrm>
              <a:off x="5652240" y="3609104"/>
              <a:ext cx="1080000" cy="612000"/>
              <a:chOff x="5688124" y="2708920"/>
              <a:chExt cx="1080000" cy="612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88124" y="270892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Tester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1" name="Connecteur droit 50"/>
              <p:cNvCxnSpPr/>
              <p:nvPr/>
            </p:nvCxnSpPr>
            <p:spPr>
              <a:xfrm>
                <a:off x="5688124" y="272688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>
                <a:off x="5688124" y="330295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avec flèche 214"/>
            <p:cNvCxnSpPr>
              <a:stCxn id="29" idx="6"/>
              <a:endCxn id="50" idx="1"/>
            </p:cNvCxnSpPr>
            <p:nvPr/>
          </p:nvCxnSpPr>
          <p:spPr>
            <a:xfrm>
              <a:off x="5436184" y="3915104"/>
              <a:ext cx="21605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e 246"/>
            <p:cNvGrpSpPr/>
            <p:nvPr/>
          </p:nvGrpSpPr>
          <p:grpSpPr>
            <a:xfrm>
              <a:off x="6977992" y="2605568"/>
              <a:ext cx="1296000" cy="612000"/>
              <a:chOff x="7463402" y="1844824"/>
              <a:chExt cx="1296000" cy="61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463402" y="1844824"/>
                <a:ext cx="1296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Search space </a:t>
                </a:r>
                <a:b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</a:b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>
                <a:off x="7463402" y="1862792"/>
                <a:ext cx="1296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463402" y="2438856"/>
                <a:ext cx="1296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Ellipse 35"/>
            <p:cNvSpPr/>
            <p:nvPr/>
          </p:nvSpPr>
          <p:spPr>
            <a:xfrm>
              <a:off x="5742240" y="24615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||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37" name="Connecteur droit avec flèche 36"/>
            <p:cNvCxnSpPr>
              <a:endCxn id="36" idx="0"/>
            </p:cNvCxnSpPr>
            <p:nvPr/>
          </p:nvCxnSpPr>
          <p:spPr>
            <a:xfrm rot="5400000">
              <a:off x="6081848" y="2351176"/>
              <a:ext cx="2207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endCxn id="36" idx="4"/>
            </p:cNvCxnSpPr>
            <p:nvPr/>
          </p:nvCxnSpPr>
          <p:spPr>
            <a:xfrm rot="5400000" flipH="1" flipV="1">
              <a:off x="6067678" y="3485336"/>
              <a:ext cx="24833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36" idx="6"/>
              <a:endCxn id="47" idx="1"/>
            </p:cNvCxnSpPr>
            <p:nvPr/>
          </p:nvCxnSpPr>
          <p:spPr>
            <a:xfrm>
              <a:off x="6642240" y="2911568"/>
              <a:ext cx="33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191"/>
            <p:cNvCxnSpPr>
              <a:stCxn id="25" idx="6"/>
            </p:cNvCxnSpPr>
            <p:nvPr/>
          </p:nvCxnSpPr>
          <p:spPr>
            <a:xfrm>
              <a:off x="2422264" y="4851208"/>
              <a:ext cx="232520" cy="1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4139952" y="19168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4139952" y="389705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175952" y="1934784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200"/>
            <p:cNvCxnSpPr>
              <a:stCxn id="53" idx="3"/>
              <a:endCxn id="42" idx="2"/>
            </p:cNvCxnSpPr>
            <p:nvPr/>
          </p:nvCxnSpPr>
          <p:spPr>
            <a:xfrm flipV="1">
              <a:off x="3842784" y="3915056"/>
              <a:ext cx="297168" cy="32"/>
            </a:xfrm>
            <a:prstGeom prst="bentConnector3">
              <a:avLst>
                <a:gd name="adj1" fmla="val 50000"/>
              </a:avLst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3806201" y="2564904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3806201" y="278092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</p:grpSp>
      <p:sp>
        <p:nvSpPr>
          <p:cNvPr id="81" name="ZoneTexte 80"/>
          <p:cNvSpPr txBox="1"/>
          <p:nvPr/>
        </p:nvSpPr>
        <p:spPr>
          <a:xfrm>
            <a:off x="5361507" y="5877272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Tool support </a:t>
            </a:r>
            <a:endParaRPr lang="fr-BE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Scenarios as Message </a:t>
            </a:r>
            <a:r>
              <a:rPr lang="fr-FR" sz="4000" dirty="0" err="1"/>
              <a:t>Sequence</a:t>
            </a:r>
            <a:r>
              <a:rPr lang="fr-FR" sz="4000" dirty="0"/>
              <a:t> </a:t>
            </a:r>
            <a:r>
              <a:rPr lang="fr-FR" sz="4000" dirty="0" err="1" smtClean="0"/>
              <a:t>Charts</a:t>
            </a:r>
            <a:endParaRPr lang="fr-FR" sz="4000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474840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dirty="0" smtClean="0"/>
              <a:t>Event </a:t>
            </a:r>
            <a:r>
              <a:rPr lang="fr-FR" dirty="0"/>
              <a:t>interactions </a:t>
            </a:r>
            <a:r>
              <a:rPr lang="fr-FR" dirty="0" err="1" smtClean="0"/>
              <a:t>between</a:t>
            </a:r>
            <a:r>
              <a:rPr lang="fr-FR" dirty="0" smtClean="0"/>
              <a:t> agent instances</a:t>
            </a:r>
          </a:p>
          <a:p>
            <a:pPr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Trace </a:t>
            </a:r>
            <a:r>
              <a:rPr lang="fr-FR" dirty="0" err="1" smtClean="0">
                <a:cs typeface="Times New Roman" pitchFamily="18" charset="0"/>
              </a:rPr>
              <a:t>semantics</a:t>
            </a:r>
            <a:endParaRPr lang="fr-F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Agent traces 	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baseline="-25000" dirty="0" smtClean="0">
                <a:cs typeface="Times New Roman" pitchFamily="18" charset="0"/>
              </a:rPr>
              <a:t>Ag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P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System traces	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P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Up to a </a:t>
            </a:r>
            <a:r>
              <a:rPr lang="fr-FR" dirty="0" err="1" smtClean="0">
                <a:cs typeface="Times New Roman" pitchFamily="18" charset="0"/>
              </a:rPr>
              <a:t>choice</a:t>
            </a:r>
            <a:r>
              <a:rPr lang="fr-FR" dirty="0" smtClean="0">
                <a:cs typeface="Times New Roman" pitchFamily="18" charset="0"/>
              </a:rPr>
              <a:t>: partial or total </a:t>
            </a:r>
            <a:r>
              <a:rPr lang="fr-FR" dirty="0" err="1" smtClean="0">
                <a:cs typeface="Times New Roman" pitchFamily="18" charset="0"/>
              </a:rPr>
              <a:t>order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among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events</a:t>
            </a:r>
            <a:r>
              <a:rPr lang="fr-FR" dirty="0" smtClean="0">
                <a:cs typeface="Times New Roman" pitchFamily="18" charset="0"/>
              </a:rPr>
              <a:t> ?</a:t>
            </a:r>
          </a:p>
          <a:p>
            <a:pPr>
              <a:lnSpc>
                <a:spcPct val="90000"/>
              </a:lnSpc>
            </a:pP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MSC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Positive MSC + </a:t>
            </a:r>
            <a:r>
              <a:rPr lang="fr-BE" dirty="0" err="1" smtClean="0"/>
              <a:t>prohibited</a:t>
            </a:r>
            <a:r>
              <a:rPr lang="fr-BE" dirty="0" smtClean="0"/>
              <a:t> </a:t>
            </a:r>
            <a:r>
              <a:rPr lang="fr-FR" dirty="0" err="1" smtClean="0">
                <a:cs typeface="Times New Roman" pitchFamily="18" charset="0"/>
              </a:rPr>
              <a:t>event</a:t>
            </a:r>
            <a:endParaRPr lang="fr-F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Positive and </a:t>
            </a: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traces</a:t>
            </a:r>
          </a:p>
          <a:p>
            <a:pPr lvl="2">
              <a:lnSpc>
                <a:spcPct val="90000"/>
              </a:lnSpc>
            </a:pP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baseline="-25000" dirty="0" smtClean="0">
                <a:cs typeface="Times New Roman" pitchFamily="18" charset="0"/>
              </a:rPr>
              <a:t>Ag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  <a:r>
              <a:rPr lang="fr-FR" dirty="0" smtClean="0">
                <a:cs typeface="Times New Roman" pitchFamily="18" charset="0"/>
              </a:rPr>
              <a:t>, 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  <a:r>
              <a:rPr lang="fr-FR" dirty="0" smtClean="0">
                <a:cs typeface="Times New Roman" pitchFamily="18" charset="0"/>
              </a:rPr>
              <a:t> and 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-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i="1" dirty="0" smtClean="0">
                <a:cs typeface="Times New Roman" pitchFamily="18" charset="0"/>
              </a:rPr>
              <a:t>system</a:t>
            </a:r>
            <a:r>
              <a:rPr lang="fr-FR" dirty="0" smtClean="0">
                <a:cs typeface="Times New Roman" pitchFamily="18" charset="0"/>
              </a:rPr>
              <a:t>  traces </a:t>
            </a:r>
            <a:r>
              <a:rPr lang="fr-FR" dirty="0" err="1" smtClean="0">
                <a:cs typeface="Times New Roman" pitchFamily="18" charset="0"/>
              </a:rPr>
              <a:t>only</a:t>
            </a:r>
            <a:endParaRPr lang="fr-FR" dirty="0" smtClean="0">
              <a:cs typeface="Times New Roman" pitchFamily="18" charset="0"/>
            </a:endParaRPr>
          </a:p>
        </p:txBody>
      </p:sp>
      <p:grpSp>
        <p:nvGrpSpPr>
          <p:cNvPr id="2" name="Groupe 9"/>
          <p:cNvGrpSpPr/>
          <p:nvPr/>
        </p:nvGrpSpPr>
        <p:grpSpPr>
          <a:xfrm>
            <a:off x="5148064" y="2128864"/>
            <a:ext cx="3672408" cy="1516160"/>
            <a:chOff x="4860032" y="1844824"/>
            <a:chExt cx="3672408" cy="1516160"/>
          </a:xfrm>
        </p:grpSpPr>
        <p:sp>
          <p:nvSpPr>
            <p:cNvPr id="11" name="Rectangle 10"/>
            <p:cNvSpPr/>
            <p:nvPr/>
          </p:nvSpPr>
          <p:spPr>
            <a:xfrm>
              <a:off x="48600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dirty="0" smtClean="0"/>
                <a:t>Controller</a:t>
              </a:r>
              <a:endParaRPr lang="fr-BE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03684" y="1844824"/>
              <a:ext cx="82875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BE" sz="1400" smtClean="0"/>
                <a:t>Passenger</a:t>
              </a:r>
              <a:endParaRPr lang="fr-BE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47500" y="1844824"/>
              <a:ext cx="157391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fr-BE" sz="1400" dirty="0" err="1" smtClean="0"/>
                <a:t>Actuators</a:t>
              </a:r>
              <a:r>
                <a:rPr lang="fr-BE" sz="1400" dirty="0" smtClean="0"/>
                <a:t> &amp; </a:t>
              </a:r>
              <a:r>
                <a:rPr lang="fr-BE" sz="1400" dirty="0" err="1" smtClean="0"/>
                <a:t>Sensors</a:t>
              </a:r>
              <a:endParaRPr lang="fr-BE" sz="1400" dirty="0"/>
            </a:p>
          </p:txBody>
        </p:sp>
        <p:cxnSp>
          <p:nvCxnSpPr>
            <p:cNvPr id="14" name="Connecteur droit 13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934178" y="2348880"/>
              <a:ext cx="37246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start</a:t>
              </a:r>
              <a:endParaRPr lang="fr-BE" sz="120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7092280" y="2496880"/>
              <a:ext cx="7892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a. pressed</a:t>
              </a:r>
              <a:endParaRPr lang="fr-BE" sz="120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5389762" y="2984298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839600" y="2864669"/>
              <a:ext cx="5343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e. stop</a:t>
              </a:r>
              <a:endParaRPr lang="fr-BE" sz="120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809945" y="3104302"/>
              <a:ext cx="5840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e. open</a:t>
              </a:r>
              <a:endParaRPr lang="fr-BE" sz="120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41757" y="2672254"/>
              <a:ext cx="10184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a. propagated</a:t>
              </a:r>
              <a:endParaRPr lang="fr-BE" sz="1200"/>
            </a:p>
          </p:txBody>
        </p:sp>
      </p:grpSp>
      <p:sp>
        <p:nvSpPr>
          <p:cNvPr id="59" name="ZoneTexte 58"/>
          <p:cNvSpPr txBox="1"/>
          <p:nvPr/>
        </p:nvSpPr>
        <p:spPr>
          <a:xfrm>
            <a:off x="5148064" y="1696816"/>
            <a:ext cx="1679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smtClean="0">
                <a:solidFill>
                  <a:srgbClr val="009900"/>
                </a:solidFill>
              </a:rPr>
              <a:t>Positive MSC </a:t>
            </a:r>
            <a:r>
              <a:rPr lang="fr-BE" b="1" i="1" dirty="0" smtClean="0">
                <a:solidFill>
                  <a:srgbClr val="009900"/>
                </a:solidFill>
              </a:rPr>
              <a:t>P</a:t>
            </a:r>
            <a:endParaRPr lang="fr-BE" b="1" i="1" dirty="0">
              <a:solidFill>
                <a:srgbClr val="0099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148064" y="4325096"/>
            <a:ext cx="17697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err="1" smtClean="0">
                <a:solidFill>
                  <a:srgbClr val="FF0000"/>
                </a:solidFill>
              </a:rPr>
              <a:t>Negative</a:t>
            </a:r>
            <a:r>
              <a:rPr lang="fr-BE" b="1" dirty="0" smtClean="0">
                <a:solidFill>
                  <a:srgbClr val="FF0000"/>
                </a:solidFill>
              </a:rPr>
              <a:t> MSC </a:t>
            </a:r>
            <a:r>
              <a:rPr lang="fr-BE" b="1" i="1" dirty="0" smtClean="0">
                <a:solidFill>
                  <a:srgbClr val="FF0000"/>
                </a:solidFill>
              </a:rPr>
              <a:t>N</a:t>
            </a:r>
            <a:endParaRPr lang="fr-BE" b="1" i="1" dirty="0">
              <a:solidFill>
                <a:srgbClr val="FF0000"/>
              </a:solidFill>
            </a:endParaRPr>
          </a:p>
        </p:txBody>
      </p:sp>
      <p:grpSp>
        <p:nvGrpSpPr>
          <p:cNvPr id="94" name="Groupe 93"/>
          <p:cNvGrpSpPr/>
          <p:nvPr/>
        </p:nvGrpSpPr>
        <p:grpSpPr>
          <a:xfrm>
            <a:off x="5148064" y="4757144"/>
            <a:ext cx="3672408" cy="1408160"/>
            <a:chOff x="5004048" y="4937176"/>
            <a:chExt cx="3672408" cy="1408160"/>
          </a:xfrm>
        </p:grpSpPr>
        <p:grpSp>
          <p:nvGrpSpPr>
            <p:cNvPr id="75" name="Groupe 9"/>
            <p:cNvGrpSpPr/>
            <p:nvPr/>
          </p:nvGrpSpPr>
          <p:grpSpPr>
            <a:xfrm>
              <a:off x="5004048" y="4937176"/>
              <a:ext cx="3672408" cy="1408160"/>
              <a:chOff x="4860032" y="1844824"/>
              <a:chExt cx="3672408" cy="14081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860032" y="1844824"/>
                <a:ext cx="1043452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dirty="0" smtClean="0"/>
                  <a:t>Controller</a:t>
                </a:r>
                <a:endParaRPr lang="fr-BE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703684" y="1844824"/>
                <a:ext cx="828756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1400" smtClean="0"/>
                  <a:t>Passenger</a:t>
                </a:r>
                <a:endParaRPr lang="fr-BE" sz="14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047500" y="1844824"/>
                <a:ext cx="1573916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fr-BE" sz="1400" dirty="0" err="1" smtClean="0"/>
                  <a:t>Actuators</a:t>
                </a:r>
                <a:r>
                  <a:rPr lang="fr-BE" sz="1400" dirty="0" smtClean="0"/>
                  <a:t> &amp; </a:t>
                </a:r>
                <a:r>
                  <a:rPr lang="fr-BE" sz="1400" dirty="0" err="1" smtClean="0"/>
                  <a:t>Sensors</a:t>
                </a:r>
                <a:endParaRPr lang="fr-BE" sz="1400" dirty="0"/>
              </a:p>
            </p:txBody>
          </p:sp>
          <p:cxnSp>
            <p:nvCxnSpPr>
              <p:cNvPr id="79" name="Connecteur droit 78"/>
              <p:cNvCxnSpPr/>
              <p:nvPr/>
            </p:nvCxnSpPr>
            <p:spPr>
              <a:xfrm rot="5400000">
                <a:off x="4859758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rot="5400000">
                <a:off x="6312458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>
                <a:off x="7596062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avec flèche 81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ZoneTexte 82"/>
              <p:cNvSpPr txBox="1"/>
              <p:nvPr/>
            </p:nvSpPr>
            <p:spPr>
              <a:xfrm>
                <a:off x="5934178" y="2348880"/>
                <a:ext cx="3724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200" smtClean="0"/>
                  <a:t>start</a:t>
                </a:r>
                <a:endParaRPr lang="fr-BE" sz="1200"/>
              </a:p>
            </p:txBody>
          </p:sp>
          <p:cxnSp>
            <p:nvCxnSpPr>
              <p:cNvPr id="88" name="Connecteur droit avec flèche 87"/>
              <p:cNvCxnSpPr/>
              <p:nvPr/>
            </p:nvCxnSpPr>
            <p:spPr>
              <a:xfrm>
                <a:off x="5389762" y="3003923"/>
                <a:ext cx="14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5940152" y="2884294"/>
                <a:ext cx="41254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200" dirty="0" smtClean="0"/>
                  <a:t>open</a:t>
                </a:r>
                <a:endParaRPr lang="fr-BE" sz="1200" dirty="0"/>
              </a:p>
            </p:txBody>
          </p:sp>
        </p:grpSp>
        <p:cxnSp>
          <p:nvCxnSpPr>
            <p:cNvPr id="92" name="Connecteur droit 91"/>
            <p:cNvCxnSpPr/>
            <p:nvPr/>
          </p:nvCxnSpPr>
          <p:spPr>
            <a:xfrm>
              <a:off x="5292080" y="5816770"/>
              <a:ext cx="32403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321768" y="544123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600" dirty="0" smtClean="0">
                  <a:solidFill>
                    <a:srgbClr val="FF0000"/>
                  </a:solidFill>
                </a:rPr>
                <a:t>x</a:t>
              </a:r>
              <a:endParaRPr lang="fr-BE" sz="3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High-</a:t>
            </a:r>
            <a:r>
              <a:rPr lang="fr-BE" dirty="0" err="1" smtClean="0"/>
              <a:t>level</a:t>
            </a:r>
            <a:r>
              <a:rPr lang="fr-BE" dirty="0" smtClean="0"/>
              <a:t> MSC</a:t>
            </a:r>
            <a:endParaRPr lang="fr-BE" dirty="0"/>
          </a:p>
        </p:txBody>
      </p:sp>
      <p:sp>
        <p:nvSpPr>
          <p:cNvPr id="88" name="Espace réservé du contenu 8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997152"/>
          </a:xfrm>
        </p:spPr>
        <p:txBody>
          <a:bodyPr>
            <a:normAutofit/>
          </a:bodyPr>
          <a:lstStyle/>
          <a:p>
            <a:r>
              <a:rPr lang="fr-BE" dirty="0" err="1" smtClean="0"/>
              <a:t>Directed</a:t>
            </a:r>
            <a:r>
              <a:rPr lang="fr-BE" dirty="0" smtClean="0"/>
              <a:t> graph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nodes</a:t>
            </a:r>
            <a:r>
              <a:rPr lang="fr-BE" dirty="0" smtClean="0"/>
              <a:t> are </a:t>
            </a:r>
            <a:r>
              <a:rPr lang="fr-BE" dirty="0" err="1" smtClean="0"/>
              <a:t>MSCs</a:t>
            </a:r>
            <a:endParaRPr lang="fr-BE" dirty="0" smtClean="0"/>
          </a:p>
          <a:p>
            <a:pPr lvl="1"/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scenarios </a:t>
            </a:r>
            <a:r>
              <a:rPr lang="fr-BE" dirty="0" err="1" smtClean="0"/>
              <a:t>allowing</a:t>
            </a:r>
            <a:r>
              <a:rPr lang="fr-BE" dirty="0" smtClean="0"/>
              <a:t> </a:t>
            </a:r>
            <a:r>
              <a:rPr lang="fr-BE" dirty="0" err="1" smtClean="0"/>
              <a:t>reuse</a:t>
            </a:r>
            <a:r>
              <a:rPr lang="fr-BE" dirty="0" smtClean="0"/>
              <a:t>, </a:t>
            </a:r>
            <a:r>
              <a:rPr lang="fr-BE" dirty="0" err="1" smtClean="0"/>
              <a:t>sequencing</a:t>
            </a:r>
            <a:r>
              <a:rPr lang="fr-BE" dirty="0" smtClean="0"/>
              <a:t> and </a:t>
            </a:r>
            <a:r>
              <a:rPr lang="fr-BE" dirty="0" err="1" smtClean="0"/>
              <a:t>loops</a:t>
            </a:r>
            <a:endParaRPr lang="fr-BE" dirty="0" smtClean="0"/>
          </a:p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endParaRPr lang="fr-BE" dirty="0" smtClean="0"/>
          </a:p>
          <a:p>
            <a:pPr lvl="1"/>
            <a:r>
              <a:rPr lang="fr-BE" dirty="0" smtClean="0"/>
              <a:t>Agent traces	</a:t>
            </a:r>
            <a:r>
              <a:rPr lang="fr-BE" i="1" dirty="0" smtClean="0"/>
              <a:t>L</a:t>
            </a:r>
            <a:r>
              <a:rPr lang="fr-BE" i="1" baseline="30000" dirty="0" smtClean="0"/>
              <a:t>+</a:t>
            </a:r>
            <a:r>
              <a:rPr lang="fr-BE" i="1" baseline="-25000" dirty="0" smtClean="0"/>
              <a:t>Ag</a:t>
            </a:r>
            <a:r>
              <a:rPr lang="fr-BE" i="1" dirty="0" smtClean="0"/>
              <a:t>(</a:t>
            </a:r>
            <a:r>
              <a:rPr lang="fr-BE" i="1" dirty="0" smtClean="0">
                <a:solidFill>
                  <a:srgbClr val="009900"/>
                </a:solidFill>
              </a:rPr>
              <a:t>H</a:t>
            </a:r>
            <a:r>
              <a:rPr lang="fr-BE" i="1" dirty="0" smtClean="0"/>
              <a:t>)</a:t>
            </a:r>
          </a:p>
          <a:p>
            <a:pPr lvl="1"/>
            <a:r>
              <a:rPr lang="fr-BE" dirty="0" smtClean="0"/>
              <a:t>System traces	</a:t>
            </a:r>
            <a:r>
              <a:rPr lang="fr-BE" i="1" dirty="0" smtClean="0"/>
              <a:t>L</a:t>
            </a:r>
            <a:r>
              <a:rPr lang="fr-BE" i="1" baseline="30000" dirty="0" smtClean="0"/>
              <a:t>+</a:t>
            </a:r>
            <a:r>
              <a:rPr lang="fr-BE" i="1" dirty="0" smtClean="0"/>
              <a:t>(</a:t>
            </a:r>
            <a:r>
              <a:rPr lang="fr-BE" i="1" dirty="0" smtClean="0">
                <a:solidFill>
                  <a:srgbClr val="009900"/>
                </a:solidFill>
              </a:rPr>
              <a:t>H</a:t>
            </a:r>
            <a:r>
              <a:rPr lang="fr-BE" i="1" dirty="0" smtClean="0"/>
              <a:t>)</a:t>
            </a:r>
          </a:p>
          <a:p>
            <a:pPr lvl="1"/>
            <a:r>
              <a:rPr lang="fr-BE" dirty="0" smtClean="0"/>
              <a:t>Up to a </a:t>
            </a:r>
            <a:r>
              <a:rPr lang="fr-BE" dirty="0" err="1" smtClean="0"/>
              <a:t>choice</a:t>
            </a:r>
            <a:endParaRPr lang="fr-BE" dirty="0" smtClean="0"/>
          </a:p>
          <a:p>
            <a:pPr lvl="2"/>
            <a:r>
              <a:rPr lang="fr-BE" dirty="0" err="1" smtClean="0"/>
              <a:t>Ordering</a:t>
            </a:r>
            <a:r>
              <a:rPr lang="fr-BE" dirty="0" smtClean="0"/>
              <a:t> of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2"/>
            <a:r>
              <a:rPr lang="fr-BE" dirty="0" err="1" smtClean="0"/>
              <a:t>Synchronization</a:t>
            </a:r>
            <a:r>
              <a:rPr lang="fr-BE" dirty="0" smtClean="0"/>
              <a:t> of </a:t>
            </a:r>
            <a:r>
              <a:rPr lang="fr-BE" dirty="0" err="1" smtClean="0"/>
              <a:t>nodes</a:t>
            </a:r>
            <a:endParaRPr lang="fr-BE" dirty="0"/>
          </a:p>
        </p:txBody>
      </p:sp>
      <p:grpSp>
        <p:nvGrpSpPr>
          <p:cNvPr id="87" name="Groupe 86"/>
          <p:cNvGrpSpPr/>
          <p:nvPr/>
        </p:nvGrpSpPr>
        <p:grpSpPr>
          <a:xfrm>
            <a:off x="5201022" y="1844824"/>
            <a:ext cx="3403426" cy="4464496"/>
            <a:chOff x="4932040" y="1412776"/>
            <a:chExt cx="3403426" cy="4464496"/>
          </a:xfrm>
        </p:grpSpPr>
        <p:grpSp>
          <p:nvGrpSpPr>
            <p:cNvPr id="11" name="Groupe 294"/>
            <p:cNvGrpSpPr/>
            <p:nvPr/>
          </p:nvGrpSpPr>
          <p:grpSpPr>
            <a:xfrm>
              <a:off x="4932040" y="1412776"/>
              <a:ext cx="3168352" cy="2708878"/>
              <a:chOff x="3059832" y="254298"/>
              <a:chExt cx="2449860" cy="2094582"/>
            </a:xfrm>
          </p:grpSpPr>
          <p:sp>
            <p:nvSpPr>
              <p:cNvPr id="57" name="Rectangle à coins arrondis 56"/>
              <p:cNvSpPr/>
              <p:nvPr/>
            </p:nvSpPr>
            <p:spPr>
              <a:xfrm>
                <a:off x="4427984" y="54868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Starting train</a:t>
                </a:r>
                <a:endParaRPr lang="fr-BE" sz="1600"/>
              </a:p>
            </p:txBody>
          </p:sp>
          <p:sp>
            <p:nvSpPr>
              <p:cNvPr id="58" name="Rectangle à coins arrondis 57"/>
              <p:cNvSpPr/>
              <p:nvPr/>
            </p:nvSpPr>
            <p:spPr>
              <a:xfrm>
                <a:off x="3059832" y="126876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Pressing alarm</a:t>
                </a:r>
                <a:endParaRPr lang="fr-BE" sz="1600"/>
              </a:p>
            </p:txBody>
          </p:sp>
          <p:sp>
            <p:nvSpPr>
              <p:cNvPr id="59" name="Rectangle à coins arrondis 58"/>
              <p:cNvSpPr/>
              <p:nvPr/>
            </p:nvSpPr>
            <p:spPr>
              <a:xfrm>
                <a:off x="4427984" y="1196752"/>
                <a:ext cx="1080120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Stopping &amp; </a:t>
                </a:r>
                <a:br>
                  <a:rPr lang="fr-BE" sz="1600" smtClean="0"/>
                </a:br>
                <a:r>
                  <a:rPr lang="fr-BE" sz="1600" smtClean="0"/>
                  <a:t>Opening doors</a:t>
                </a:r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4427984" y="198884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Closing doors</a:t>
                </a:r>
                <a:endParaRPr lang="fr-BE" sz="1600"/>
              </a:p>
            </p:txBody>
          </p:sp>
          <p:cxnSp>
            <p:nvCxnSpPr>
              <p:cNvPr id="61" name="Connecteur droit avec flèche 60"/>
              <p:cNvCxnSpPr>
                <a:stCxn id="57" idx="2"/>
                <a:endCxn id="59" idx="0"/>
              </p:cNvCxnSpPr>
              <p:nvPr/>
            </p:nvCxnSpPr>
            <p:spPr>
              <a:xfrm rot="5400000">
                <a:off x="4824028" y="1052736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>
                <a:stCxn id="59" idx="2"/>
                <a:endCxn id="60" idx="0"/>
              </p:cNvCxnSpPr>
              <p:nvPr/>
            </p:nvCxnSpPr>
            <p:spPr>
              <a:xfrm rot="5400000">
                <a:off x="4824028" y="1844824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58" idx="3"/>
                <a:endCxn id="59" idx="1"/>
              </p:cNvCxnSpPr>
              <p:nvPr/>
            </p:nvCxnSpPr>
            <p:spPr>
              <a:xfrm>
                <a:off x="4139952" y="1448780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>
                <a:stCxn id="60" idx="3"/>
                <a:endCxn id="57" idx="3"/>
              </p:cNvCxnSpPr>
              <p:nvPr/>
            </p:nvCxnSpPr>
            <p:spPr>
              <a:xfrm flipV="1">
                <a:off x="5508104" y="728700"/>
                <a:ext cx="1588" cy="1440160"/>
              </a:xfrm>
              <a:prstGeom prst="bentConnector3">
                <a:avLst>
                  <a:gd name="adj1" fmla="val 21193332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en angle 281"/>
              <p:cNvCxnSpPr>
                <a:stCxn id="57" idx="1"/>
                <a:endCxn id="58" idx="0"/>
              </p:cNvCxnSpPr>
              <p:nvPr/>
            </p:nvCxnSpPr>
            <p:spPr>
              <a:xfrm rot="10800000" flipV="1">
                <a:off x="3599892" y="728700"/>
                <a:ext cx="828092" cy="54006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Ellipse 65"/>
              <p:cNvSpPr/>
              <p:nvPr/>
            </p:nvSpPr>
            <p:spPr>
              <a:xfrm>
                <a:off x="4932040" y="254298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/>
              </a:p>
            </p:txBody>
          </p:sp>
          <p:cxnSp>
            <p:nvCxnSpPr>
              <p:cNvPr id="67" name="Connecteur droit avec flèche 66"/>
              <p:cNvCxnSpPr>
                <a:stCxn id="66" idx="4"/>
                <a:endCxn id="57" idx="0"/>
              </p:cNvCxnSpPr>
              <p:nvPr/>
            </p:nvCxnSpPr>
            <p:spPr>
              <a:xfrm rot="16200000" flipH="1">
                <a:off x="4856851" y="437487"/>
                <a:ext cx="222382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 297"/>
            <p:cNvGrpSpPr/>
            <p:nvPr/>
          </p:nvGrpSpPr>
          <p:grpSpPr>
            <a:xfrm>
              <a:off x="4932040" y="4941272"/>
              <a:ext cx="3403426" cy="936000"/>
              <a:chOff x="329878" y="3679036"/>
              <a:chExt cx="2736304" cy="936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29878" y="3679036"/>
                <a:ext cx="864096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400" smtClean="0"/>
                  <a:t>Controller</a:t>
                </a:r>
                <a:endParaRPr lang="fr-BE" sz="14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09998" y="3679036"/>
                <a:ext cx="72008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400" smtClean="0"/>
                  <a:t>Actuators</a:t>
                </a:r>
                <a:endParaRPr lang="fr-BE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46102" y="3679036"/>
                <a:ext cx="72008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400" smtClean="0"/>
                  <a:t>Doors</a:t>
                </a:r>
              </a:p>
            </p:txBody>
          </p:sp>
          <p:cxnSp>
            <p:nvCxnSpPr>
              <p:cNvPr id="38" name="Connecteur droit avec flèche 37"/>
              <p:cNvCxnSpPr>
                <a:stCxn id="35" idx="2"/>
              </p:cNvCxnSpPr>
              <p:nvPr/>
            </p:nvCxnSpPr>
            <p:spPr>
              <a:xfrm rot="5400000">
                <a:off x="455529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>
                <a:stCxn id="36" idx="2"/>
              </p:cNvCxnSpPr>
              <p:nvPr/>
            </p:nvCxnSpPr>
            <p:spPr>
              <a:xfrm rot="5400000">
                <a:off x="1463641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/>
              <p:cNvCxnSpPr>
                <a:stCxn id="37" idx="2"/>
              </p:cNvCxnSpPr>
              <p:nvPr/>
            </p:nvCxnSpPr>
            <p:spPr>
              <a:xfrm rot="5400000">
                <a:off x="2399745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/>
              <p:nvPr/>
            </p:nvCxnSpPr>
            <p:spPr>
              <a:xfrm>
                <a:off x="761926" y="4211036"/>
                <a:ext cx="1005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831164" y="4098384"/>
                <a:ext cx="814946" cy="21544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fr-BE" sz="1400" dirty="0" smtClean="0"/>
                  <a:t>close-signal</a:t>
                </a:r>
                <a:endParaRPr lang="fr-BE" sz="1400" dirty="0"/>
              </a:p>
            </p:txBody>
          </p:sp>
          <p:cxnSp>
            <p:nvCxnSpPr>
              <p:cNvPr id="43" name="Connecteur droit avec flèche 42"/>
              <p:cNvCxnSpPr/>
              <p:nvPr/>
            </p:nvCxnSpPr>
            <p:spPr>
              <a:xfrm>
                <a:off x="1770038" y="4358750"/>
                <a:ext cx="936000" cy="1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2058070" y="4263494"/>
                <a:ext cx="385554" cy="21544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fr-BE" sz="1400" smtClean="0"/>
                  <a:t>close</a:t>
                </a:r>
                <a:endParaRPr lang="fr-BE" sz="1400"/>
              </a:p>
            </p:txBody>
          </p:sp>
        </p:grpSp>
        <p:cxnSp>
          <p:nvCxnSpPr>
            <p:cNvPr id="81" name="Connecteur droit 80"/>
            <p:cNvCxnSpPr/>
            <p:nvPr/>
          </p:nvCxnSpPr>
          <p:spPr>
            <a:xfrm flipH="1">
              <a:off x="4932040" y="4149080"/>
              <a:ext cx="1728192" cy="7200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8100392" y="4149080"/>
              <a:ext cx="144016" cy="64807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ZoneTexte 89"/>
          <p:cNvSpPr txBox="1"/>
          <p:nvPr/>
        </p:nvSpPr>
        <p:spPr>
          <a:xfrm>
            <a:off x="5148064" y="1696816"/>
            <a:ext cx="18979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smtClean="0">
                <a:solidFill>
                  <a:srgbClr val="009900"/>
                </a:solidFill>
              </a:rPr>
              <a:t>High-</a:t>
            </a:r>
            <a:r>
              <a:rPr lang="fr-BE" b="1" dirty="0" err="1" smtClean="0">
                <a:solidFill>
                  <a:srgbClr val="009900"/>
                </a:solidFill>
              </a:rPr>
              <a:t>level</a:t>
            </a:r>
            <a:r>
              <a:rPr lang="fr-BE" b="1" dirty="0" smtClean="0">
                <a:solidFill>
                  <a:srgbClr val="009900"/>
                </a:solidFill>
              </a:rPr>
              <a:t> MSC </a:t>
            </a:r>
            <a:r>
              <a:rPr lang="fr-BE" b="1" i="1" dirty="0" smtClean="0">
                <a:solidFill>
                  <a:srgbClr val="009900"/>
                </a:solidFill>
              </a:rPr>
              <a:t>H</a:t>
            </a:r>
            <a:endParaRPr lang="fr-BE" b="1" i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z="3500" smtClean="0"/>
              <a:t/>
            </a:r>
            <a:br>
              <a:rPr lang="fr-BE" sz="3500" smtClean="0"/>
            </a:br>
            <a:r>
              <a:rPr lang="fr-BE" sz="3500" smtClean="0"/>
              <a:t>Multi-View Models</a:t>
            </a:r>
            <a:br>
              <a:rPr lang="fr-BE" sz="3500" smtClean="0"/>
            </a:br>
            <a:r>
              <a:rPr lang="fr-BE" sz="2800" smtClean="0"/>
              <a:t>Scenarios &amp; State machine synergies</a:t>
            </a:r>
            <a:endParaRPr lang="fr-BE" sz="2800"/>
          </a:p>
        </p:txBody>
      </p:sp>
      <p:sp>
        <p:nvSpPr>
          <p:cNvPr id="78" name="Espace réservé du contenu 77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5112022"/>
          </a:xfrm>
        </p:spPr>
        <p:txBody>
          <a:bodyPr>
            <a:normAutofit lnSpcReduction="10000"/>
          </a:bodyPr>
          <a:lstStyle/>
          <a:p>
            <a:r>
              <a:rPr lang="fr-BE" sz="2400" smtClean="0"/>
              <a:t>A scenario defines </a:t>
            </a:r>
          </a:p>
          <a:p>
            <a:pPr lvl="1"/>
            <a:r>
              <a:rPr lang="fr-BE" sz="2000" smtClean="0"/>
              <a:t>a path in each local state machine of corresponding agents</a:t>
            </a:r>
          </a:p>
          <a:p>
            <a:pPr lvl="1"/>
            <a:r>
              <a:rPr lang="fr-BE" sz="2000" smtClean="0"/>
              <a:t>a path in the state machine of the composed system</a:t>
            </a:r>
          </a:p>
          <a:p>
            <a:endParaRPr lang="fr-BE" sz="2400"/>
          </a:p>
          <a:p>
            <a:r>
              <a:rPr lang="fr-BE" sz="2400" smtClean="0"/>
              <a:t>Enforced in [Uch03]</a:t>
            </a:r>
          </a:p>
          <a:p>
            <a:pPr lvl="1"/>
            <a:r>
              <a:rPr lang="fr-BE" sz="2000" smtClean="0"/>
              <a:t>Scenarios as Message Sequence Charts (MSC)</a:t>
            </a:r>
          </a:p>
          <a:p>
            <a:pPr lvl="1"/>
            <a:r>
              <a:rPr lang="fr-BE" sz="2000" smtClean="0"/>
              <a:t>State machines as Labeled Transition Systems (LTS)</a:t>
            </a:r>
          </a:p>
          <a:p>
            <a:pPr lvl="1"/>
            <a:r>
              <a:rPr lang="fr-BE" sz="2000" smtClean="0"/>
              <a:t>LTS Composition operator, as in [Mag99]</a:t>
            </a:r>
            <a:endParaRPr lang="fr-BE" sz="200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787900" y="115888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Introduction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644008" y="1556792"/>
            <a:ext cx="4211961" cy="2179482"/>
            <a:chOff x="4644008" y="1556792"/>
            <a:chExt cx="4211961" cy="2179482"/>
          </a:xfrm>
        </p:grpSpPr>
        <p:sp>
          <p:nvSpPr>
            <p:cNvPr id="90" name="Rectangle 89"/>
            <p:cNvSpPr/>
            <p:nvPr/>
          </p:nvSpPr>
          <p:spPr>
            <a:xfrm>
              <a:off x="4644008" y="1678068"/>
              <a:ext cx="4211961" cy="1966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800" b="1"/>
            </a:p>
          </p:txBody>
        </p:sp>
        <p:grpSp>
          <p:nvGrpSpPr>
            <p:cNvPr id="91" name="Groupe 9"/>
            <p:cNvGrpSpPr/>
            <p:nvPr/>
          </p:nvGrpSpPr>
          <p:grpSpPr>
            <a:xfrm>
              <a:off x="4864611" y="1866216"/>
              <a:ext cx="3852367" cy="1634792"/>
              <a:chOff x="4897694" y="1925250"/>
              <a:chExt cx="3704433" cy="1435734"/>
            </a:xfrm>
          </p:grpSpPr>
          <p:cxnSp>
            <p:nvCxnSpPr>
              <p:cNvPr id="92" name="Connecteur droit 91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ZoneTexte 95"/>
              <p:cNvSpPr txBox="1"/>
              <p:nvPr/>
            </p:nvSpPr>
            <p:spPr>
              <a:xfrm>
                <a:off x="5878641" y="2310952"/>
                <a:ext cx="496080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start</a:t>
                </a:r>
                <a:endParaRPr lang="fr-BE" sz="1100" b="1"/>
              </a:p>
            </p:txBody>
          </p:sp>
          <p:cxnSp>
            <p:nvCxnSpPr>
              <p:cNvPr id="97" name="Connecteur droit avec flèche 96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ZoneTexte 97"/>
              <p:cNvSpPr txBox="1"/>
              <p:nvPr/>
            </p:nvSpPr>
            <p:spPr>
              <a:xfrm>
                <a:off x="7092274" y="2433369"/>
                <a:ext cx="819454" cy="2021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a. pressed</a:t>
                </a:r>
                <a:endParaRPr lang="fr-BE" sz="1100" b="1"/>
              </a:p>
            </p:txBody>
          </p:sp>
          <p:cxnSp>
            <p:nvCxnSpPr>
              <p:cNvPr id="99" name="Connecteur droit avec flèche 98"/>
              <p:cNvCxnSpPr/>
              <p:nvPr/>
            </p:nvCxnSpPr>
            <p:spPr>
              <a:xfrm>
                <a:off x="5389755" y="2997630"/>
                <a:ext cx="1439999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785019" y="2848416"/>
                <a:ext cx="683323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e. stop</a:t>
                </a:r>
                <a:endParaRPr lang="fr-BE" sz="1100" b="1"/>
              </a:p>
            </p:txBody>
          </p:sp>
          <p:cxnSp>
            <p:nvCxnSpPr>
              <p:cNvPr id="101" name="Connecteur droit avec flèche 100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ZoneTexte 101"/>
              <p:cNvSpPr txBox="1"/>
              <p:nvPr/>
            </p:nvSpPr>
            <p:spPr>
              <a:xfrm>
                <a:off x="5760382" y="3059912"/>
                <a:ext cx="732597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e. open</a:t>
                </a:r>
                <a:endParaRPr lang="fr-BE" sz="1100" b="1"/>
              </a:p>
            </p:txBody>
          </p:sp>
          <p:cxnSp>
            <p:nvCxnSpPr>
              <p:cNvPr id="103" name="Connecteur droit avec flèche 102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5596074" y="2633960"/>
                <a:ext cx="1061214" cy="1618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a. propagated</a:t>
                </a:r>
                <a:endParaRPr lang="fr-BE" sz="1100" b="1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897694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050" b="1" smtClean="0"/>
                  <a:t>Controller</a:t>
                </a:r>
                <a:endParaRPr lang="fr-BE" sz="1050" b="1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33998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050" b="1" smtClean="0"/>
                  <a:t>Passenger</a:t>
                </a:r>
                <a:endParaRPr lang="fr-BE" sz="1050" b="1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50395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050" b="1" smtClean="0"/>
                  <a:t>Actuators &amp; Sensors</a:t>
                </a:r>
                <a:endParaRPr lang="fr-BE" sz="1050" b="1"/>
              </a:p>
            </p:txBody>
          </p:sp>
        </p:grpSp>
        <p:grpSp>
          <p:nvGrpSpPr>
            <p:cNvPr id="116" name="Groupe 115"/>
            <p:cNvGrpSpPr/>
            <p:nvPr/>
          </p:nvGrpSpPr>
          <p:grpSpPr>
            <a:xfrm>
              <a:off x="5291299" y="1556792"/>
              <a:ext cx="172876" cy="2179482"/>
              <a:chOff x="9902617" y="1409098"/>
              <a:chExt cx="172876" cy="2179482"/>
            </a:xfrm>
          </p:grpSpPr>
          <p:sp>
            <p:nvSpPr>
              <p:cNvPr id="110" name="Ellipse 109"/>
              <p:cNvSpPr/>
              <p:nvPr/>
            </p:nvSpPr>
            <p:spPr>
              <a:xfrm>
                <a:off x="9926432" y="214842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9902617" y="243626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9903398" y="27433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9912143" y="29932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9916906" y="323311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5" name="Forme libre 114"/>
              <p:cNvSpPr/>
              <p:nvPr/>
            </p:nvSpPr>
            <p:spPr>
              <a:xfrm>
                <a:off x="9918825" y="1409098"/>
                <a:ext cx="156668" cy="2179482"/>
              </a:xfrm>
              <a:custGeom>
                <a:avLst/>
                <a:gdLst>
                  <a:gd name="connsiteX0" fmla="*/ 56827 w 184688"/>
                  <a:gd name="connsiteY0" fmla="*/ 0 h 2595966"/>
                  <a:gd name="connsiteX1" fmla="*/ 80075 w 184688"/>
                  <a:gd name="connsiteY1" fmla="*/ 263471 h 2595966"/>
                  <a:gd name="connsiteX2" fmla="*/ 157566 w 184688"/>
                  <a:gd name="connsiteY2" fmla="*/ 705173 h 2595966"/>
                  <a:gd name="connsiteX3" fmla="*/ 25830 w 184688"/>
                  <a:gd name="connsiteY3" fmla="*/ 1015139 h 2595966"/>
                  <a:gd name="connsiteX4" fmla="*/ 149817 w 184688"/>
                  <a:gd name="connsiteY4" fmla="*/ 1278610 h 2595966"/>
                  <a:gd name="connsiteX5" fmla="*/ 157566 w 184688"/>
                  <a:gd name="connsiteY5" fmla="*/ 1604075 h 2595966"/>
                  <a:gd name="connsiteX6" fmla="*/ 2583 w 184688"/>
                  <a:gd name="connsiteY6" fmla="*/ 1782305 h 2595966"/>
                  <a:gd name="connsiteX7" fmla="*/ 142068 w 184688"/>
                  <a:gd name="connsiteY7" fmla="*/ 1906292 h 2595966"/>
                  <a:gd name="connsiteX8" fmla="*/ 165315 w 184688"/>
                  <a:gd name="connsiteY8" fmla="*/ 2177512 h 2595966"/>
                  <a:gd name="connsiteX9" fmla="*/ 25830 w 184688"/>
                  <a:gd name="connsiteY9" fmla="*/ 2433234 h 2595966"/>
                  <a:gd name="connsiteX10" fmla="*/ 103322 w 184688"/>
                  <a:gd name="connsiteY10" fmla="*/ 2595966 h 2595966"/>
                  <a:gd name="connsiteX0" fmla="*/ 64297 w 192158"/>
                  <a:gd name="connsiteY0" fmla="*/ 0 h 2595966"/>
                  <a:gd name="connsiteX1" fmla="*/ 87545 w 192158"/>
                  <a:gd name="connsiteY1" fmla="*/ 263471 h 2595966"/>
                  <a:gd name="connsiteX2" fmla="*/ 165036 w 192158"/>
                  <a:gd name="connsiteY2" fmla="*/ 705173 h 2595966"/>
                  <a:gd name="connsiteX3" fmla="*/ 33300 w 192158"/>
                  <a:gd name="connsiteY3" fmla="*/ 1015139 h 2595966"/>
                  <a:gd name="connsiteX4" fmla="*/ 157287 w 192158"/>
                  <a:gd name="connsiteY4" fmla="*/ 1278610 h 2595966"/>
                  <a:gd name="connsiteX5" fmla="*/ 89219 w 192158"/>
                  <a:gd name="connsiteY5" fmla="*/ 1603418 h 2595966"/>
                  <a:gd name="connsiteX6" fmla="*/ 10053 w 192158"/>
                  <a:gd name="connsiteY6" fmla="*/ 1782305 h 2595966"/>
                  <a:gd name="connsiteX7" fmla="*/ 149538 w 192158"/>
                  <a:gd name="connsiteY7" fmla="*/ 1906292 h 2595966"/>
                  <a:gd name="connsiteX8" fmla="*/ 172785 w 192158"/>
                  <a:gd name="connsiteY8" fmla="*/ 2177512 h 2595966"/>
                  <a:gd name="connsiteX9" fmla="*/ 33300 w 192158"/>
                  <a:gd name="connsiteY9" fmla="*/ 2433234 h 2595966"/>
                  <a:gd name="connsiteX10" fmla="*/ 110792 w 192158"/>
                  <a:gd name="connsiteY10" fmla="*/ 2595966 h 2595966"/>
                  <a:gd name="connsiteX0" fmla="*/ 64297 w 192158"/>
                  <a:gd name="connsiteY0" fmla="*/ 0 h 2595966"/>
                  <a:gd name="connsiteX1" fmla="*/ 87545 w 192158"/>
                  <a:gd name="connsiteY1" fmla="*/ 263471 h 2595966"/>
                  <a:gd name="connsiteX2" fmla="*/ 165036 w 192158"/>
                  <a:gd name="connsiteY2" fmla="*/ 705173 h 2595966"/>
                  <a:gd name="connsiteX3" fmla="*/ 33300 w 192158"/>
                  <a:gd name="connsiteY3" fmla="*/ 1015139 h 2595966"/>
                  <a:gd name="connsiteX4" fmla="*/ 161227 w 192158"/>
                  <a:gd name="connsiteY4" fmla="*/ 1387394 h 2595966"/>
                  <a:gd name="connsiteX5" fmla="*/ 89219 w 192158"/>
                  <a:gd name="connsiteY5" fmla="*/ 1603418 h 2595966"/>
                  <a:gd name="connsiteX6" fmla="*/ 10053 w 192158"/>
                  <a:gd name="connsiteY6" fmla="*/ 1782305 h 2595966"/>
                  <a:gd name="connsiteX7" fmla="*/ 149538 w 192158"/>
                  <a:gd name="connsiteY7" fmla="*/ 1906292 h 2595966"/>
                  <a:gd name="connsiteX8" fmla="*/ 172785 w 192158"/>
                  <a:gd name="connsiteY8" fmla="*/ 2177512 h 2595966"/>
                  <a:gd name="connsiteX9" fmla="*/ 33300 w 192158"/>
                  <a:gd name="connsiteY9" fmla="*/ 2433234 h 2595966"/>
                  <a:gd name="connsiteX10" fmla="*/ 110792 w 192158"/>
                  <a:gd name="connsiteY10" fmla="*/ 2595966 h 2595966"/>
                  <a:gd name="connsiteX0" fmla="*/ 66245 w 196054"/>
                  <a:gd name="connsiteY0" fmla="*/ 0 h 2595966"/>
                  <a:gd name="connsiteX1" fmla="*/ 89493 w 196054"/>
                  <a:gd name="connsiteY1" fmla="*/ 263471 h 2595966"/>
                  <a:gd name="connsiteX2" fmla="*/ 166984 w 196054"/>
                  <a:gd name="connsiteY2" fmla="*/ 705173 h 2595966"/>
                  <a:gd name="connsiteX3" fmla="*/ 35248 w 196054"/>
                  <a:gd name="connsiteY3" fmla="*/ 1015139 h 2595966"/>
                  <a:gd name="connsiteX4" fmla="*/ 163175 w 196054"/>
                  <a:gd name="connsiteY4" fmla="*/ 1387394 h 2595966"/>
                  <a:gd name="connsiteX5" fmla="*/ 91167 w 196054"/>
                  <a:gd name="connsiteY5" fmla="*/ 1603418 h 2595966"/>
                  <a:gd name="connsiteX6" fmla="*/ 12001 w 196054"/>
                  <a:gd name="connsiteY6" fmla="*/ 1782305 h 2595966"/>
                  <a:gd name="connsiteX7" fmla="*/ 163175 w 196054"/>
                  <a:gd name="connsiteY7" fmla="*/ 2035466 h 2595966"/>
                  <a:gd name="connsiteX8" fmla="*/ 174733 w 196054"/>
                  <a:gd name="connsiteY8" fmla="*/ 2177512 h 2595966"/>
                  <a:gd name="connsiteX9" fmla="*/ 35248 w 196054"/>
                  <a:gd name="connsiteY9" fmla="*/ 2433234 h 2595966"/>
                  <a:gd name="connsiteX10" fmla="*/ 112740 w 196054"/>
                  <a:gd name="connsiteY10" fmla="*/ 2595966 h 2595966"/>
                  <a:gd name="connsiteX0" fmla="*/ 66245 w 196054"/>
                  <a:gd name="connsiteY0" fmla="*/ 0 h 2595966"/>
                  <a:gd name="connsiteX1" fmla="*/ 89493 w 196054"/>
                  <a:gd name="connsiteY1" fmla="*/ 263471 h 2595966"/>
                  <a:gd name="connsiteX2" fmla="*/ 166984 w 196054"/>
                  <a:gd name="connsiteY2" fmla="*/ 705173 h 2595966"/>
                  <a:gd name="connsiteX3" fmla="*/ 35248 w 196054"/>
                  <a:gd name="connsiteY3" fmla="*/ 1015139 h 2595966"/>
                  <a:gd name="connsiteX4" fmla="*/ 163175 w 196054"/>
                  <a:gd name="connsiteY4" fmla="*/ 1387394 h 2595966"/>
                  <a:gd name="connsiteX5" fmla="*/ 91167 w 196054"/>
                  <a:gd name="connsiteY5" fmla="*/ 1603418 h 2595966"/>
                  <a:gd name="connsiteX6" fmla="*/ 12001 w 196054"/>
                  <a:gd name="connsiteY6" fmla="*/ 1782305 h 2595966"/>
                  <a:gd name="connsiteX7" fmla="*/ 163175 w 196054"/>
                  <a:gd name="connsiteY7" fmla="*/ 2035466 h 2595966"/>
                  <a:gd name="connsiteX8" fmla="*/ 174733 w 196054"/>
                  <a:gd name="connsiteY8" fmla="*/ 2177512 h 2595966"/>
                  <a:gd name="connsiteX9" fmla="*/ 35248 w 196054"/>
                  <a:gd name="connsiteY9" fmla="*/ 2433234 h 2595966"/>
                  <a:gd name="connsiteX10" fmla="*/ 112740 w 196054"/>
                  <a:gd name="connsiteY10" fmla="*/ 2595966 h 2595966"/>
                  <a:gd name="connsiteX0" fmla="*/ 66245 w 196054"/>
                  <a:gd name="connsiteY0" fmla="*/ 0 h 2595966"/>
                  <a:gd name="connsiteX1" fmla="*/ 89493 w 196054"/>
                  <a:gd name="connsiteY1" fmla="*/ 263471 h 2595966"/>
                  <a:gd name="connsiteX2" fmla="*/ 166984 w 196054"/>
                  <a:gd name="connsiteY2" fmla="*/ 705173 h 2595966"/>
                  <a:gd name="connsiteX3" fmla="*/ 35248 w 196054"/>
                  <a:gd name="connsiteY3" fmla="*/ 1015139 h 2595966"/>
                  <a:gd name="connsiteX4" fmla="*/ 163175 w 196054"/>
                  <a:gd name="connsiteY4" fmla="*/ 1387394 h 2595966"/>
                  <a:gd name="connsiteX5" fmla="*/ 91167 w 196054"/>
                  <a:gd name="connsiteY5" fmla="*/ 1603418 h 2595966"/>
                  <a:gd name="connsiteX6" fmla="*/ 12001 w 196054"/>
                  <a:gd name="connsiteY6" fmla="*/ 1782305 h 2595966"/>
                  <a:gd name="connsiteX7" fmla="*/ 163175 w 196054"/>
                  <a:gd name="connsiteY7" fmla="*/ 2035466 h 2595966"/>
                  <a:gd name="connsiteX8" fmla="*/ 174733 w 196054"/>
                  <a:gd name="connsiteY8" fmla="*/ 2177512 h 2595966"/>
                  <a:gd name="connsiteX9" fmla="*/ 35248 w 196054"/>
                  <a:gd name="connsiteY9" fmla="*/ 2433234 h 2595966"/>
                  <a:gd name="connsiteX10" fmla="*/ 112740 w 196054"/>
                  <a:gd name="connsiteY10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66984 w 190297"/>
                  <a:gd name="connsiteY2" fmla="*/ 705173 h 2595966"/>
                  <a:gd name="connsiteX3" fmla="*/ 35248 w 190297"/>
                  <a:gd name="connsiteY3" fmla="*/ 1015139 h 2595966"/>
                  <a:gd name="connsiteX4" fmla="*/ 163175 w 190297"/>
                  <a:gd name="connsiteY4" fmla="*/ 1387394 h 2595966"/>
                  <a:gd name="connsiteX5" fmla="*/ 91167 w 190297"/>
                  <a:gd name="connsiteY5" fmla="*/ 1603418 h 2595966"/>
                  <a:gd name="connsiteX6" fmla="*/ 12001 w 190297"/>
                  <a:gd name="connsiteY6" fmla="*/ 1782305 h 2595966"/>
                  <a:gd name="connsiteX7" fmla="*/ 163175 w 190297"/>
                  <a:gd name="connsiteY7" fmla="*/ 2035466 h 2595966"/>
                  <a:gd name="connsiteX8" fmla="*/ 91167 w 190297"/>
                  <a:gd name="connsiteY8" fmla="*/ 2179482 h 2595966"/>
                  <a:gd name="connsiteX9" fmla="*/ 35248 w 190297"/>
                  <a:gd name="connsiteY9" fmla="*/ 2433234 h 2595966"/>
                  <a:gd name="connsiteX10" fmla="*/ 112740 w 190297"/>
                  <a:gd name="connsiteY10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35248 w 190297"/>
                  <a:gd name="connsiteY3" fmla="*/ 1015139 h 2595966"/>
                  <a:gd name="connsiteX4" fmla="*/ 163175 w 190297"/>
                  <a:gd name="connsiteY4" fmla="*/ 1387394 h 2595966"/>
                  <a:gd name="connsiteX5" fmla="*/ 91167 w 190297"/>
                  <a:gd name="connsiteY5" fmla="*/ 1603418 h 2595966"/>
                  <a:gd name="connsiteX6" fmla="*/ 12001 w 190297"/>
                  <a:gd name="connsiteY6" fmla="*/ 1782305 h 2595966"/>
                  <a:gd name="connsiteX7" fmla="*/ 163175 w 190297"/>
                  <a:gd name="connsiteY7" fmla="*/ 2035466 h 2595966"/>
                  <a:gd name="connsiteX8" fmla="*/ 91167 w 190297"/>
                  <a:gd name="connsiteY8" fmla="*/ 2179482 h 2595966"/>
                  <a:gd name="connsiteX9" fmla="*/ 35248 w 190297"/>
                  <a:gd name="connsiteY9" fmla="*/ 2433234 h 2595966"/>
                  <a:gd name="connsiteX10" fmla="*/ 112740 w 190297"/>
                  <a:gd name="connsiteY10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72008 w 190297"/>
                  <a:gd name="connsiteY3" fmla="*/ 864096 h 2595966"/>
                  <a:gd name="connsiteX4" fmla="*/ 35248 w 190297"/>
                  <a:gd name="connsiteY4" fmla="*/ 1015139 h 2595966"/>
                  <a:gd name="connsiteX5" fmla="*/ 163175 w 190297"/>
                  <a:gd name="connsiteY5" fmla="*/ 1387394 h 2595966"/>
                  <a:gd name="connsiteX6" fmla="*/ 91167 w 190297"/>
                  <a:gd name="connsiteY6" fmla="*/ 1603418 h 2595966"/>
                  <a:gd name="connsiteX7" fmla="*/ 12001 w 190297"/>
                  <a:gd name="connsiteY7" fmla="*/ 1782305 h 2595966"/>
                  <a:gd name="connsiteX8" fmla="*/ 163175 w 190297"/>
                  <a:gd name="connsiteY8" fmla="*/ 2035466 h 2595966"/>
                  <a:gd name="connsiteX9" fmla="*/ 91167 w 190297"/>
                  <a:gd name="connsiteY9" fmla="*/ 2179482 h 2595966"/>
                  <a:gd name="connsiteX10" fmla="*/ 35248 w 190297"/>
                  <a:gd name="connsiteY10" fmla="*/ 2433234 h 2595966"/>
                  <a:gd name="connsiteX11" fmla="*/ 112740 w 190297"/>
                  <a:gd name="connsiteY11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72008 w 190297"/>
                  <a:gd name="connsiteY3" fmla="*/ 864096 h 2595966"/>
                  <a:gd name="connsiteX4" fmla="*/ 72008 w 190297"/>
                  <a:gd name="connsiteY4" fmla="*/ 1080120 h 2595966"/>
                  <a:gd name="connsiteX5" fmla="*/ 163175 w 190297"/>
                  <a:gd name="connsiteY5" fmla="*/ 1387394 h 2595966"/>
                  <a:gd name="connsiteX6" fmla="*/ 91167 w 190297"/>
                  <a:gd name="connsiteY6" fmla="*/ 1603418 h 2595966"/>
                  <a:gd name="connsiteX7" fmla="*/ 12001 w 190297"/>
                  <a:gd name="connsiteY7" fmla="*/ 1782305 h 2595966"/>
                  <a:gd name="connsiteX8" fmla="*/ 163175 w 190297"/>
                  <a:gd name="connsiteY8" fmla="*/ 2035466 h 2595966"/>
                  <a:gd name="connsiteX9" fmla="*/ 91167 w 190297"/>
                  <a:gd name="connsiteY9" fmla="*/ 2179482 h 2595966"/>
                  <a:gd name="connsiteX10" fmla="*/ 35248 w 190297"/>
                  <a:gd name="connsiteY10" fmla="*/ 2433234 h 2595966"/>
                  <a:gd name="connsiteX11" fmla="*/ 112740 w 190297"/>
                  <a:gd name="connsiteY11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72008 w 190297"/>
                  <a:gd name="connsiteY3" fmla="*/ 864096 h 2595966"/>
                  <a:gd name="connsiteX4" fmla="*/ 72008 w 190297"/>
                  <a:gd name="connsiteY4" fmla="*/ 1080120 h 2595966"/>
                  <a:gd name="connsiteX5" fmla="*/ 72008 w 190297"/>
                  <a:gd name="connsiteY5" fmla="*/ 1440160 h 2595966"/>
                  <a:gd name="connsiteX6" fmla="*/ 91167 w 190297"/>
                  <a:gd name="connsiteY6" fmla="*/ 1603418 h 2595966"/>
                  <a:gd name="connsiteX7" fmla="*/ 12001 w 190297"/>
                  <a:gd name="connsiteY7" fmla="*/ 1782305 h 2595966"/>
                  <a:gd name="connsiteX8" fmla="*/ 163175 w 190297"/>
                  <a:gd name="connsiteY8" fmla="*/ 2035466 h 2595966"/>
                  <a:gd name="connsiteX9" fmla="*/ 91167 w 190297"/>
                  <a:gd name="connsiteY9" fmla="*/ 2179482 h 2595966"/>
                  <a:gd name="connsiteX10" fmla="*/ 35248 w 190297"/>
                  <a:gd name="connsiteY10" fmla="*/ 2433234 h 2595966"/>
                  <a:gd name="connsiteX11" fmla="*/ 112740 w 190297"/>
                  <a:gd name="connsiteY11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72008 w 190297"/>
                  <a:gd name="connsiteY3" fmla="*/ 864096 h 2595966"/>
                  <a:gd name="connsiteX4" fmla="*/ 72008 w 190297"/>
                  <a:gd name="connsiteY4" fmla="*/ 1080120 h 2595966"/>
                  <a:gd name="connsiteX5" fmla="*/ 144016 w 190297"/>
                  <a:gd name="connsiteY5" fmla="*/ 1224136 h 2595966"/>
                  <a:gd name="connsiteX6" fmla="*/ 72008 w 190297"/>
                  <a:gd name="connsiteY6" fmla="*/ 1440160 h 2595966"/>
                  <a:gd name="connsiteX7" fmla="*/ 91167 w 190297"/>
                  <a:gd name="connsiteY7" fmla="*/ 1603418 h 2595966"/>
                  <a:gd name="connsiteX8" fmla="*/ 12001 w 190297"/>
                  <a:gd name="connsiteY8" fmla="*/ 1782305 h 2595966"/>
                  <a:gd name="connsiteX9" fmla="*/ 163175 w 190297"/>
                  <a:gd name="connsiteY9" fmla="*/ 2035466 h 2595966"/>
                  <a:gd name="connsiteX10" fmla="*/ 91167 w 190297"/>
                  <a:gd name="connsiteY10" fmla="*/ 2179482 h 2595966"/>
                  <a:gd name="connsiteX11" fmla="*/ 35248 w 190297"/>
                  <a:gd name="connsiteY11" fmla="*/ 2433234 h 2595966"/>
                  <a:gd name="connsiteX12" fmla="*/ 112740 w 190297"/>
                  <a:gd name="connsiteY12" fmla="*/ 2595966 h 2595966"/>
                  <a:gd name="connsiteX0" fmla="*/ 66498 w 190550"/>
                  <a:gd name="connsiteY0" fmla="*/ 0 h 2595966"/>
                  <a:gd name="connsiteX1" fmla="*/ 89746 w 190550"/>
                  <a:gd name="connsiteY1" fmla="*/ 263471 h 2595966"/>
                  <a:gd name="connsiteX2" fmla="*/ 144269 w 190550"/>
                  <a:gd name="connsiteY2" fmla="*/ 576064 h 2595966"/>
                  <a:gd name="connsiteX3" fmla="*/ 72261 w 190550"/>
                  <a:gd name="connsiteY3" fmla="*/ 864096 h 2595966"/>
                  <a:gd name="connsiteX4" fmla="*/ 72261 w 190550"/>
                  <a:gd name="connsiteY4" fmla="*/ 1080120 h 2595966"/>
                  <a:gd name="connsiteX5" fmla="*/ 144269 w 190550"/>
                  <a:gd name="connsiteY5" fmla="*/ 1224136 h 2595966"/>
                  <a:gd name="connsiteX6" fmla="*/ 72261 w 190550"/>
                  <a:gd name="connsiteY6" fmla="*/ 1440160 h 2595966"/>
                  <a:gd name="connsiteX7" fmla="*/ 89907 w 190550"/>
                  <a:gd name="connsiteY7" fmla="*/ 1686663 h 2595966"/>
                  <a:gd name="connsiteX8" fmla="*/ 12254 w 190550"/>
                  <a:gd name="connsiteY8" fmla="*/ 1782305 h 2595966"/>
                  <a:gd name="connsiteX9" fmla="*/ 163428 w 190550"/>
                  <a:gd name="connsiteY9" fmla="*/ 2035466 h 2595966"/>
                  <a:gd name="connsiteX10" fmla="*/ 91420 w 190550"/>
                  <a:gd name="connsiteY10" fmla="*/ 2179482 h 2595966"/>
                  <a:gd name="connsiteX11" fmla="*/ 35501 w 190550"/>
                  <a:gd name="connsiteY11" fmla="*/ 2433234 h 2595966"/>
                  <a:gd name="connsiteX12" fmla="*/ 112993 w 190550"/>
                  <a:gd name="connsiteY12" fmla="*/ 2595966 h 2595966"/>
                  <a:gd name="connsiteX0" fmla="*/ 69673 w 193725"/>
                  <a:gd name="connsiteY0" fmla="*/ 0 h 2595966"/>
                  <a:gd name="connsiteX1" fmla="*/ 92921 w 193725"/>
                  <a:gd name="connsiteY1" fmla="*/ 263471 h 2595966"/>
                  <a:gd name="connsiteX2" fmla="*/ 147444 w 193725"/>
                  <a:gd name="connsiteY2" fmla="*/ 576064 h 2595966"/>
                  <a:gd name="connsiteX3" fmla="*/ 75436 w 193725"/>
                  <a:gd name="connsiteY3" fmla="*/ 864096 h 2595966"/>
                  <a:gd name="connsiteX4" fmla="*/ 75436 w 193725"/>
                  <a:gd name="connsiteY4" fmla="*/ 1080120 h 2595966"/>
                  <a:gd name="connsiteX5" fmla="*/ 147444 w 193725"/>
                  <a:gd name="connsiteY5" fmla="*/ 1224136 h 2595966"/>
                  <a:gd name="connsiteX6" fmla="*/ 75436 w 193725"/>
                  <a:gd name="connsiteY6" fmla="*/ 1440160 h 2595966"/>
                  <a:gd name="connsiteX7" fmla="*/ 74032 w 193725"/>
                  <a:gd name="connsiteY7" fmla="*/ 1653326 h 2595966"/>
                  <a:gd name="connsiteX8" fmla="*/ 15429 w 193725"/>
                  <a:gd name="connsiteY8" fmla="*/ 1782305 h 2595966"/>
                  <a:gd name="connsiteX9" fmla="*/ 166603 w 193725"/>
                  <a:gd name="connsiteY9" fmla="*/ 2035466 h 2595966"/>
                  <a:gd name="connsiteX10" fmla="*/ 94595 w 193725"/>
                  <a:gd name="connsiteY10" fmla="*/ 2179482 h 2595966"/>
                  <a:gd name="connsiteX11" fmla="*/ 38676 w 193725"/>
                  <a:gd name="connsiteY11" fmla="*/ 2433234 h 2595966"/>
                  <a:gd name="connsiteX12" fmla="*/ 116168 w 193725"/>
                  <a:gd name="connsiteY12" fmla="*/ 2595966 h 2595966"/>
                  <a:gd name="connsiteX0" fmla="*/ 57766 w 138451"/>
                  <a:gd name="connsiteY0" fmla="*/ 0 h 2595966"/>
                  <a:gd name="connsiteX1" fmla="*/ 81014 w 138451"/>
                  <a:gd name="connsiteY1" fmla="*/ 263471 h 2595966"/>
                  <a:gd name="connsiteX2" fmla="*/ 135537 w 138451"/>
                  <a:gd name="connsiteY2" fmla="*/ 576064 h 2595966"/>
                  <a:gd name="connsiteX3" fmla="*/ 63529 w 138451"/>
                  <a:gd name="connsiteY3" fmla="*/ 864096 h 2595966"/>
                  <a:gd name="connsiteX4" fmla="*/ 63529 w 138451"/>
                  <a:gd name="connsiteY4" fmla="*/ 1080120 h 2595966"/>
                  <a:gd name="connsiteX5" fmla="*/ 135537 w 138451"/>
                  <a:gd name="connsiteY5" fmla="*/ 1224136 h 2595966"/>
                  <a:gd name="connsiteX6" fmla="*/ 63529 w 138451"/>
                  <a:gd name="connsiteY6" fmla="*/ 1440160 h 2595966"/>
                  <a:gd name="connsiteX7" fmla="*/ 62125 w 138451"/>
                  <a:gd name="connsiteY7" fmla="*/ 1653326 h 2595966"/>
                  <a:gd name="connsiteX8" fmla="*/ 3522 w 138451"/>
                  <a:gd name="connsiteY8" fmla="*/ 1782305 h 2595966"/>
                  <a:gd name="connsiteX9" fmla="*/ 83258 w 138451"/>
                  <a:gd name="connsiteY9" fmla="*/ 1892591 h 2595966"/>
                  <a:gd name="connsiteX10" fmla="*/ 82688 w 138451"/>
                  <a:gd name="connsiteY10" fmla="*/ 2179482 h 2595966"/>
                  <a:gd name="connsiteX11" fmla="*/ 26769 w 138451"/>
                  <a:gd name="connsiteY11" fmla="*/ 2433234 h 2595966"/>
                  <a:gd name="connsiteX12" fmla="*/ 104261 w 138451"/>
                  <a:gd name="connsiteY12" fmla="*/ 2595966 h 2595966"/>
                  <a:gd name="connsiteX0" fmla="*/ 57766 w 138451"/>
                  <a:gd name="connsiteY0" fmla="*/ 0 h 2595966"/>
                  <a:gd name="connsiteX1" fmla="*/ 81014 w 138451"/>
                  <a:gd name="connsiteY1" fmla="*/ 263471 h 2595966"/>
                  <a:gd name="connsiteX2" fmla="*/ 135537 w 138451"/>
                  <a:gd name="connsiteY2" fmla="*/ 576064 h 2595966"/>
                  <a:gd name="connsiteX3" fmla="*/ 63529 w 138451"/>
                  <a:gd name="connsiteY3" fmla="*/ 864096 h 2595966"/>
                  <a:gd name="connsiteX4" fmla="*/ 63529 w 138451"/>
                  <a:gd name="connsiteY4" fmla="*/ 1080120 h 2595966"/>
                  <a:gd name="connsiteX5" fmla="*/ 135537 w 138451"/>
                  <a:gd name="connsiteY5" fmla="*/ 1224136 h 2595966"/>
                  <a:gd name="connsiteX6" fmla="*/ 63529 w 138451"/>
                  <a:gd name="connsiteY6" fmla="*/ 1440160 h 2595966"/>
                  <a:gd name="connsiteX7" fmla="*/ 62125 w 138451"/>
                  <a:gd name="connsiteY7" fmla="*/ 1653326 h 2595966"/>
                  <a:gd name="connsiteX8" fmla="*/ 3522 w 138451"/>
                  <a:gd name="connsiteY8" fmla="*/ 1782305 h 2595966"/>
                  <a:gd name="connsiteX9" fmla="*/ 83258 w 138451"/>
                  <a:gd name="connsiteY9" fmla="*/ 1892591 h 2595966"/>
                  <a:gd name="connsiteX10" fmla="*/ 82688 w 138451"/>
                  <a:gd name="connsiteY10" fmla="*/ 2179482 h 2595966"/>
                  <a:gd name="connsiteX11" fmla="*/ 104261 w 138451"/>
                  <a:gd name="connsiteY11" fmla="*/ 2595966 h 2595966"/>
                  <a:gd name="connsiteX0" fmla="*/ 57766 w 138451"/>
                  <a:gd name="connsiteY0" fmla="*/ 0 h 2179482"/>
                  <a:gd name="connsiteX1" fmla="*/ 81014 w 138451"/>
                  <a:gd name="connsiteY1" fmla="*/ 263471 h 2179482"/>
                  <a:gd name="connsiteX2" fmla="*/ 135537 w 138451"/>
                  <a:gd name="connsiteY2" fmla="*/ 576064 h 2179482"/>
                  <a:gd name="connsiteX3" fmla="*/ 63529 w 138451"/>
                  <a:gd name="connsiteY3" fmla="*/ 864096 h 2179482"/>
                  <a:gd name="connsiteX4" fmla="*/ 63529 w 138451"/>
                  <a:gd name="connsiteY4" fmla="*/ 1080120 h 2179482"/>
                  <a:gd name="connsiteX5" fmla="*/ 135537 w 138451"/>
                  <a:gd name="connsiteY5" fmla="*/ 1224136 h 2179482"/>
                  <a:gd name="connsiteX6" fmla="*/ 63529 w 138451"/>
                  <a:gd name="connsiteY6" fmla="*/ 1440160 h 2179482"/>
                  <a:gd name="connsiteX7" fmla="*/ 62125 w 138451"/>
                  <a:gd name="connsiteY7" fmla="*/ 1653326 h 2179482"/>
                  <a:gd name="connsiteX8" fmla="*/ 3522 w 138451"/>
                  <a:gd name="connsiteY8" fmla="*/ 1782305 h 2179482"/>
                  <a:gd name="connsiteX9" fmla="*/ 83258 w 138451"/>
                  <a:gd name="connsiteY9" fmla="*/ 1892591 h 2179482"/>
                  <a:gd name="connsiteX10" fmla="*/ 82688 w 138451"/>
                  <a:gd name="connsiteY10" fmla="*/ 2179482 h 2179482"/>
                  <a:gd name="connsiteX0" fmla="*/ 6472 w 87157"/>
                  <a:gd name="connsiteY0" fmla="*/ 0 h 2179482"/>
                  <a:gd name="connsiteX1" fmla="*/ 29720 w 87157"/>
                  <a:gd name="connsiteY1" fmla="*/ 263471 h 2179482"/>
                  <a:gd name="connsiteX2" fmla="*/ 84243 w 87157"/>
                  <a:gd name="connsiteY2" fmla="*/ 576064 h 2179482"/>
                  <a:gd name="connsiteX3" fmla="*/ 12235 w 87157"/>
                  <a:gd name="connsiteY3" fmla="*/ 864096 h 2179482"/>
                  <a:gd name="connsiteX4" fmla="*/ 12235 w 87157"/>
                  <a:gd name="connsiteY4" fmla="*/ 1080120 h 2179482"/>
                  <a:gd name="connsiteX5" fmla="*/ 84243 w 87157"/>
                  <a:gd name="connsiteY5" fmla="*/ 1224136 h 2179482"/>
                  <a:gd name="connsiteX6" fmla="*/ 12235 w 87157"/>
                  <a:gd name="connsiteY6" fmla="*/ 1440160 h 2179482"/>
                  <a:gd name="connsiteX7" fmla="*/ 10831 w 87157"/>
                  <a:gd name="connsiteY7" fmla="*/ 1653326 h 2179482"/>
                  <a:gd name="connsiteX8" fmla="*/ 31964 w 87157"/>
                  <a:gd name="connsiteY8" fmla="*/ 1892591 h 2179482"/>
                  <a:gd name="connsiteX9" fmla="*/ 31394 w 87157"/>
                  <a:gd name="connsiteY9" fmla="*/ 2179482 h 2179482"/>
                  <a:gd name="connsiteX0" fmla="*/ 38884 w 119569"/>
                  <a:gd name="connsiteY0" fmla="*/ 0 h 2179482"/>
                  <a:gd name="connsiteX1" fmla="*/ 62132 w 119569"/>
                  <a:gd name="connsiteY1" fmla="*/ 263471 h 2179482"/>
                  <a:gd name="connsiteX2" fmla="*/ 116655 w 119569"/>
                  <a:gd name="connsiteY2" fmla="*/ 576064 h 2179482"/>
                  <a:gd name="connsiteX3" fmla="*/ 44647 w 119569"/>
                  <a:gd name="connsiteY3" fmla="*/ 864096 h 2179482"/>
                  <a:gd name="connsiteX4" fmla="*/ 44647 w 119569"/>
                  <a:gd name="connsiteY4" fmla="*/ 1080120 h 2179482"/>
                  <a:gd name="connsiteX5" fmla="*/ 116655 w 119569"/>
                  <a:gd name="connsiteY5" fmla="*/ 1224136 h 2179482"/>
                  <a:gd name="connsiteX6" fmla="*/ 44647 w 119569"/>
                  <a:gd name="connsiteY6" fmla="*/ 1440160 h 2179482"/>
                  <a:gd name="connsiteX7" fmla="*/ 43243 w 119569"/>
                  <a:gd name="connsiteY7" fmla="*/ 1653326 h 2179482"/>
                  <a:gd name="connsiteX8" fmla="*/ 3522 w 119569"/>
                  <a:gd name="connsiteY8" fmla="*/ 1763812 h 2179482"/>
                  <a:gd name="connsiteX9" fmla="*/ 64376 w 119569"/>
                  <a:gd name="connsiteY9" fmla="*/ 1892591 h 2179482"/>
                  <a:gd name="connsiteX10" fmla="*/ 63806 w 119569"/>
                  <a:gd name="connsiteY10" fmla="*/ 2179482 h 2179482"/>
                  <a:gd name="connsiteX0" fmla="*/ 38884 w 119569"/>
                  <a:gd name="connsiteY0" fmla="*/ 0 h 2179482"/>
                  <a:gd name="connsiteX1" fmla="*/ 62132 w 119569"/>
                  <a:gd name="connsiteY1" fmla="*/ 263471 h 2179482"/>
                  <a:gd name="connsiteX2" fmla="*/ 116655 w 119569"/>
                  <a:gd name="connsiteY2" fmla="*/ 576064 h 2179482"/>
                  <a:gd name="connsiteX3" fmla="*/ 44647 w 119569"/>
                  <a:gd name="connsiteY3" fmla="*/ 864096 h 2179482"/>
                  <a:gd name="connsiteX4" fmla="*/ 44647 w 119569"/>
                  <a:gd name="connsiteY4" fmla="*/ 1080120 h 2179482"/>
                  <a:gd name="connsiteX5" fmla="*/ 116655 w 119569"/>
                  <a:gd name="connsiteY5" fmla="*/ 1224136 h 2179482"/>
                  <a:gd name="connsiteX6" fmla="*/ 44647 w 119569"/>
                  <a:gd name="connsiteY6" fmla="*/ 1440160 h 2179482"/>
                  <a:gd name="connsiteX7" fmla="*/ 90760 w 119569"/>
                  <a:gd name="connsiteY7" fmla="*/ 1548358 h 2179482"/>
                  <a:gd name="connsiteX8" fmla="*/ 43243 w 119569"/>
                  <a:gd name="connsiteY8" fmla="*/ 1653326 h 2179482"/>
                  <a:gd name="connsiteX9" fmla="*/ 3522 w 119569"/>
                  <a:gd name="connsiteY9" fmla="*/ 1763812 h 2179482"/>
                  <a:gd name="connsiteX10" fmla="*/ 64376 w 119569"/>
                  <a:gd name="connsiteY10" fmla="*/ 1892591 h 2179482"/>
                  <a:gd name="connsiteX11" fmla="*/ 63806 w 119569"/>
                  <a:gd name="connsiteY11" fmla="*/ 2179482 h 2179482"/>
                  <a:gd name="connsiteX0" fmla="*/ 50817 w 131502"/>
                  <a:gd name="connsiteY0" fmla="*/ 0 h 2179482"/>
                  <a:gd name="connsiteX1" fmla="*/ 74065 w 131502"/>
                  <a:gd name="connsiteY1" fmla="*/ 263471 h 2179482"/>
                  <a:gd name="connsiteX2" fmla="*/ 128588 w 131502"/>
                  <a:gd name="connsiteY2" fmla="*/ 576064 h 2179482"/>
                  <a:gd name="connsiteX3" fmla="*/ 56580 w 131502"/>
                  <a:gd name="connsiteY3" fmla="*/ 864096 h 2179482"/>
                  <a:gd name="connsiteX4" fmla="*/ 56580 w 131502"/>
                  <a:gd name="connsiteY4" fmla="*/ 1080120 h 2179482"/>
                  <a:gd name="connsiteX5" fmla="*/ 0 w 131502"/>
                  <a:gd name="connsiteY5" fmla="*/ 1247949 h 2179482"/>
                  <a:gd name="connsiteX6" fmla="*/ 56580 w 131502"/>
                  <a:gd name="connsiteY6" fmla="*/ 1440160 h 2179482"/>
                  <a:gd name="connsiteX7" fmla="*/ 102693 w 131502"/>
                  <a:gd name="connsiteY7" fmla="*/ 1548358 h 2179482"/>
                  <a:gd name="connsiteX8" fmla="*/ 55176 w 131502"/>
                  <a:gd name="connsiteY8" fmla="*/ 1653326 h 2179482"/>
                  <a:gd name="connsiteX9" fmla="*/ 15455 w 131502"/>
                  <a:gd name="connsiteY9" fmla="*/ 1763812 h 2179482"/>
                  <a:gd name="connsiteX10" fmla="*/ 76309 w 131502"/>
                  <a:gd name="connsiteY10" fmla="*/ 1892591 h 2179482"/>
                  <a:gd name="connsiteX11" fmla="*/ 75739 w 131502"/>
                  <a:gd name="connsiteY11" fmla="*/ 2179482 h 2179482"/>
                  <a:gd name="connsiteX0" fmla="*/ 52404 w 133089"/>
                  <a:gd name="connsiteY0" fmla="*/ 0 h 2179482"/>
                  <a:gd name="connsiteX1" fmla="*/ 75652 w 133089"/>
                  <a:gd name="connsiteY1" fmla="*/ 263471 h 2179482"/>
                  <a:gd name="connsiteX2" fmla="*/ 130175 w 133089"/>
                  <a:gd name="connsiteY2" fmla="*/ 576064 h 2179482"/>
                  <a:gd name="connsiteX3" fmla="*/ 58167 w 133089"/>
                  <a:gd name="connsiteY3" fmla="*/ 864096 h 2179482"/>
                  <a:gd name="connsiteX4" fmla="*/ 67692 w 133089"/>
                  <a:gd name="connsiteY4" fmla="*/ 1103932 h 2179482"/>
                  <a:gd name="connsiteX5" fmla="*/ 1587 w 133089"/>
                  <a:gd name="connsiteY5" fmla="*/ 1247949 h 2179482"/>
                  <a:gd name="connsiteX6" fmla="*/ 58167 w 133089"/>
                  <a:gd name="connsiteY6" fmla="*/ 1440160 h 2179482"/>
                  <a:gd name="connsiteX7" fmla="*/ 104280 w 133089"/>
                  <a:gd name="connsiteY7" fmla="*/ 1548358 h 2179482"/>
                  <a:gd name="connsiteX8" fmla="*/ 56763 w 133089"/>
                  <a:gd name="connsiteY8" fmla="*/ 1653326 h 2179482"/>
                  <a:gd name="connsiteX9" fmla="*/ 17042 w 133089"/>
                  <a:gd name="connsiteY9" fmla="*/ 1763812 h 2179482"/>
                  <a:gd name="connsiteX10" fmla="*/ 77896 w 133089"/>
                  <a:gd name="connsiteY10" fmla="*/ 1892591 h 2179482"/>
                  <a:gd name="connsiteX11" fmla="*/ 77326 w 133089"/>
                  <a:gd name="connsiteY11" fmla="*/ 2179482 h 2179482"/>
                  <a:gd name="connsiteX0" fmla="*/ 50817 w 131502"/>
                  <a:gd name="connsiteY0" fmla="*/ 0 h 2179482"/>
                  <a:gd name="connsiteX1" fmla="*/ 74065 w 131502"/>
                  <a:gd name="connsiteY1" fmla="*/ 263471 h 2179482"/>
                  <a:gd name="connsiteX2" fmla="*/ 128588 w 131502"/>
                  <a:gd name="connsiteY2" fmla="*/ 576064 h 2179482"/>
                  <a:gd name="connsiteX3" fmla="*/ 56580 w 131502"/>
                  <a:gd name="connsiteY3" fmla="*/ 864096 h 2179482"/>
                  <a:gd name="connsiteX4" fmla="*/ 56580 w 131502"/>
                  <a:gd name="connsiteY4" fmla="*/ 1089644 h 2179482"/>
                  <a:gd name="connsiteX5" fmla="*/ 0 w 131502"/>
                  <a:gd name="connsiteY5" fmla="*/ 1247949 h 2179482"/>
                  <a:gd name="connsiteX6" fmla="*/ 56580 w 131502"/>
                  <a:gd name="connsiteY6" fmla="*/ 1440160 h 2179482"/>
                  <a:gd name="connsiteX7" fmla="*/ 102693 w 131502"/>
                  <a:gd name="connsiteY7" fmla="*/ 1548358 h 2179482"/>
                  <a:gd name="connsiteX8" fmla="*/ 55176 w 131502"/>
                  <a:gd name="connsiteY8" fmla="*/ 1653326 h 2179482"/>
                  <a:gd name="connsiteX9" fmla="*/ 15455 w 131502"/>
                  <a:gd name="connsiteY9" fmla="*/ 1763812 h 2179482"/>
                  <a:gd name="connsiteX10" fmla="*/ 76309 w 131502"/>
                  <a:gd name="connsiteY10" fmla="*/ 1892591 h 2179482"/>
                  <a:gd name="connsiteX11" fmla="*/ 75739 w 131502"/>
                  <a:gd name="connsiteY11" fmla="*/ 2179482 h 2179482"/>
                  <a:gd name="connsiteX0" fmla="*/ 50817 w 130436"/>
                  <a:gd name="connsiteY0" fmla="*/ 0 h 2179482"/>
                  <a:gd name="connsiteX1" fmla="*/ 74065 w 130436"/>
                  <a:gd name="connsiteY1" fmla="*/ 263471 h 2179482"/>
                  <a:gd name="connsiteX2" fmla="*/ 128588 w 130436"/>
                  <a:gd name="connsiteY2" fmla="*/ 576064 h 2179482"/>
                  <a:gd name="connsiteX3" fmla="*/ 85155 w 130436"/>
                  <a:gd name="connsiteY3" fmla="*/ 806946 h 2179482"/>
                  <a:gd name="connsiteX4" fmla="*/ 56580 w 130436"/>
                  <a:gd name="connsiteY4" fmla="*/ 1089644 h 2179482"/>
                  <a:gd name="connsiteX5" fmla="*/ 0 w 130436"/>
                  <a:gd name="connsiteY5" fmla="*/ 1247949 h 2179482"/>
                  <a:gd name="connsiteX6" fmla="*/ 56580 w 130436"/>
                  <a:gd name="connsiteY6" fmla="*/ 1440160 h 2179482"/>
                  <a:gd name="connsiteX7" fmla="*/ 102693 w 130436"/>
                  <a:gd name="connsiteY7" fmla="*/ 1548358 h 2179482"/>
                  <a:gd name="connsiteX8" fmla="*/ 55176 w 130436"/>
                  <a:gd name="connsiteY8" fmla="*/ 1653326 h 2179482"/>
                  <a:gd name="connsiteX9" fmla="*/ 15455 w 130436"/>
                  <a:gd name="connsiteY9" fmla="*/ 1763812 h 2179482"/>
                  <a:gd name="connsiteX10" fmla="*/ 76309 w 130436"/>
                  <a:gd name="connsiteY10" fmla="*/ 1892591 h 2179482"/>
                  <a:gd name="connsiteX11" fmla="*/ 75739 w 130436"/>
                  <a:gd name="connsiteY11" fmla="*/ 2179482 h 2179482"/>
                  <a:gd name="connsiteX0" fmla="*/ 50817 w 159844"/>
                  <a:gd name="connsiteY0" fmla="*/ 0 h 2179482"/>
                  <a:gd name="connsiteX1" fmla="*/ 74065 w 159844"/>
                  <a:gd name="connsiteY1" fmla="*/ 263471 h 2179482"/>
                  <a:gd name="connsiteX2" fmla="*/ 128588 w 159844"/>
                  <a:gd name="connsiteY2" fmla="*/ 576064 h 2179482"/>
                  <a:gd name="connsiteX3" fmla="*/ 85155 w 159844"/>
                  <a:gd name="connsiteY3" fmla="*/ 806946 h 2179482"/>
                  <a:gd name="connsiteX4" fmla="*/ 155081 w 159844"/>
                  <a:gd name="connsiteY4" fmla="*/ 929233 h 2179482"/>
                  <a:gd name="connsiteX5" fmla="*/ 56580 w 159844"/>
                  <a:gd name="connsiteY5" fmla="*/ 1089644 h 2179482"/>
                  <a:gd name="connsiteX6" fmla="*/ 0 w 159844"/>
                  <a:gd name="connsiteY6" fmla="*/ 1247949 h 2179482"/>
                  <a:gd name="connsiteX7" fmla="*/ 56580 w 159844"/>
                  <a:gd name="connsiteY7" fmla="*/ 1440160 h 2179482"/>
                  <a:gd name="connsiteX8" fmla="*/ 102693 w 159844"/>
                  <a:gd name="connsiteY8" fmla="*/ 1548358 h 2179482"/>
                  <a:gd name="connsiteX9" fmla="*/ 55176 w 159844"/>
                  <a:gd name="connsiteY9" fmla="*/ 1653326 h 2179482"/>
                  <a:gd name="connsiteX10" fmla="*/ 15455 w 159844"/>
                  <a:gd name="connsiteY10" fmla="*/ 1763812 h 2179482"/>
                  <a:gd name="connsiteX11" fmla="*/ 76309 w 159844"/>
                  <a:gd name="connsiteY11" fmla="*/ 1892591 h 2179482"/>
                  <a:gd name="connsiteX12" fmla="*/ 75739 w 159844"/>
                  <a:gd name="connsiteY12" fmla="*/ 2179482 h 2179482"/>
                  <a:gd name="connsiteX0" fmla="*/ 50817 w 156668"/>
                  <a:gd name="connsiteY0" fmla="*/ 0 h 2179482"/>
                  <a:gd name="connsiteX1" fmla="*/ 74065 w 156668"/>
                  <a:gd name="connsiteY1" fmla="*/ 263471 h 2179482"/>
                  <a:gd name="connsiteX2" fmla="*/ 128588 w 156668"/>
                  <a:gd name="connsiteY2" fmla="*/ 576064 h 2179482"/>
                  <a:gd name="connsiteX3" fmla="*/ 66105 w 156668"/>
                  <a:gd name="connsiteY3" fmla="*/ 797421 h 2179482"/>
                  <a:gd name="connsiteX4" fmla="*/ 155081 w 156668"/>
                  <a:gd name="connsiteY4" fmla="*/ 929233 h 2179482"/>
                  <a:gd name="connsiteX5" fmla="*/ 56580 w 156668"/>
                  <a:gd name="connsiteY5" fmla="*/ 1089644 h 2179482"/>
                  <a:gd name="connsiteX6" fmla="*/ 0 w 156668"/>
                  <a:gd name="connsiteY6" fmla="*/ 1247949 h 2179482"/>
                  <a:gd name="connsiteX7" fmla="*/ 56580 w 156668"/>
                  <a:gd name="connsiteY7" fmla="*/ 1440160 h 2179482"/>
                  <a:gd name="connsiteX8" fmla="*/ 102693 w 156668"/>
                  <a:gd name="connsiteY8" fmla="*/ 1548358 h 2179482"/>
                  <a:gd name="connsiteX9" fmla="*/ 55176 w 156668"/>
                  <a:gd name="connsiteY9" fmla="*/ 1653326 h 2179482"/>
                  <a:gd name="connsiteX10" fmla="*/ 15455 w 156668"/>
                  <a:gd name="connsiteY10" fmla="*/ 1763812 h 2179482"/>
                  <a:gd name="connsiteX11" fmla="*/ 76309 w 156668"/>
                  <a:gd name="connsiteY11" fmla="*/ 1892591 h 2179482"/>
                  <a:gd name="connsiteX12" fmla="*/ 75739 w 156668"/>
                  <a:gd name="connsiteY12" fmla="*/ 2179482 h 2179482"/>
                  <a:gd name="connsiteX0" fmla="*/ 50817 w 156668"/>
                  <a:gd name="connsiteY0" fmla="*/ 0 h 2179482"/>
                  <a:gd name="connsiteX1" fmla="*/ 74065 w 156668"/>
                  <a:gd name="connsiteY1" fmla="*/ 263471 h 2179482"/>
                  <a:gd name="connsiteX2" fmla="*/ 128588 w 156668"/>
                  <a:gd name="connsiteY2" fmla="*/ 576064 h 2179482"/>
                  <a:gd name="connsiteX3" fmla="*/ 66105 w 156668"/>
                  <a:gd name="connsiteY3" fmla="*/ 797421 h 2179482"/>
                  <a:gd name="connsiteX4" fmla="*/ 155081 w 156668"/>
                  <a:gd name="connsiteY4" fmla="*/ 929233 h 2179482"/>
                  <a:gd name="connsiteX5" fmla="*/ 56580 w 156668"/>
                  <a:gd name="connsiteY5" fmla="*/ 1089644 h 2179482"/>
                  <a:gd name="connsiteX6" fmla="*/ 0 w 156668"/>
                  <a:gd name="connsiteY6" fmla="*/ 1247949 h 2179482"/>
                  <a:gd name="connsiteX7" fmla="*/ 56580 w 156668"/>
                  <a:gd name="connsiteY7" fmla="*/ 1402060 h 2179482"/>
                  <a:gd name="connsiteX8" fmla="*/ 102693 w 156668"/>
                  <a:gd name="connsiteY8" fmla="*/ 1548358 h 2179482"/>
                  <a:gd name="connsiteX9" fmla="*/ 55176 w 156668"/>
                  <a:gd name="connsiteY9" fmla="*/ 1653326 h 2179482"/>
                  <a:gd name="connsiteX10" fmla="*/ 15455 w 156668"/>
                  <a:gd name="connsiteY10" fmla="*/ 1763812 h 2179482"/>
                  <a:gd name="connsiteX11" fmla="*/ 76309 w 156668"/>
                  <a:gd name="connsiteY11" fmla="*/ 1892591 h 2179482"/>
                  <a:gd name="connsiteX12" fmla="*/ 75739 w 156668"/>
                  <a:gd name="connsiteY12" fmla="*/ 2179482 h 2179482"/>
                  <a:gd name="connsiteX0" fmla="*/ 50817 w 156668"/>
                  <a:gd name="connsiteY0" fmla="*/ 0 h 2179482"/>
                  <a:gd name="connsiteX1" fmla="*/ 56581 w 156668"/>
                  <a:gd name="connsiteY1" fmla="*/ 144016 h 2179482"/>
                  <a:gd name="connsiteX2" fmla="*/ 74065 w 156668"/>
                  <a:gd name="connsiteY2" fmla="*/ 263471 h 2179482"/>
                  <a:gd name="connsiteX3" fmla="*/ 128588 w 156668"/>
                  <a:gd name="connsiteY3" fmla="*/ 576064 h 2179482"/>
                  <a:gd name="connsiteX4" fmla="*/ 66105 w 156668"/>
                  <a:gd name="connsiteY4" fmla="*/ 797421 h 2179482"/>
                  <a:gd name="connsiteX5" fmla="*/ 155081 w 156668"/>
                  <a:gd name="connsiteY5" fmla="*/ 929233 h 2179482"/>
                  <a:gd name="connsiteX6" fmla="*/ 56580 w 156668"/>
                  <a:gd name="connsiteY6" fmla="*/ 1089644 h 2179482"/>
                  <a:gd name="connsiteX7" fmla="*/ 0 w 156668"/>
                  <a:gd name="connsiteY7" fmla="*/ 1247949 h 2179482"/>
                  <a:gd name="connsiteX8" fmla="*/ 56580 w 156668"/>
                  <a:gd name="connsiteY8" fmla="*/ 1402060 h 2179482"/>
                  <a:gd name="connsiteX9" fmla="*/ 102693 w 156668"/>
                  <a:gd name="connsiteY9" fmla="*/ 1548358 h 2179482"/>
                  <a:gd name="connsiteX10" fmla="*/ 55176 w 156668"/>
                  <a:gd name="connsiteY10" fmla="*/ 1653326 h 2179482"/>
                  <a:gd name="connsiteX11" fmla="*/ 15455 w 156668"/>
                  <a:gd name="connsiteY11" fmla="*/ 1763812 h 2179482"/>
                  <a:gd name="connsiteX12" fmla="*/ 76309 w 156668"/>
                  <a:gd name="connsiteY12" fmla="*/ 1892591 h 2179482"/>
                  <a:gd name="connsiteX13" fmla="*/ 75739 w 156668"/>
                  <a:gd name="connsiteY13" fmla="*/ 2179482 h 217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668" h="2179482">
                    <a:moveTo>
                      <a:pt x="50817" y="0"/>
                    </a:moveTo>
                    <a:cubicBezTo>
                      <a:pt x="52319" y="885"/>
                      <a:pt x="52706" y="100104"/>
                      <a:pt x="56581" y="144016"/>
                    </a:cubicBezTo>
                    <a:cubicBezTo>
                      <a:pt x="60456" y="187928"/>
                      <a:pt x="62064" y="191463"/>
                      <a:pt x="74065" y="263471"/>
                    </a:cubicBezTo>
                    <a:cubicBezTo>
                      <a:pt x="86066" y="335479"/>
                      <a:pt x="129915" y="487072"/>
                      <a:pt x="128588" y="576064"/>
                    </a:cubicBezTo>
                    <a:cubicBezTo>
                      <a:pt x="127261" y="665056"/>
                      <a:pt x="61690" y="738560"/>
                      <a:pt x="66105" y="797421"/>
                    </a:cubicBezTo>
                    <a:cubicBezTo>
                      <a:pt x="70521" y="856283"/>
                      <a:pt x="156668" y="880529"/>
                      <a:pt x="155081" y="929233"/>
                    </a:cubicBezTo>
                    <a:cubicBezTo>
                      <a:pt x="153494" y="977937"/>
                      <a:pt x="82427" y="1036525"/>
                      <a:pt x="56580" y="1089644"/>
                    </a:cubicBezTo>
                    <a:cubicBezTo>
                      <a:pt x="30733" y="1142763"/>
                      <a:pt x="0" y="1195880"/>
                      <a:pt x="0" y="1247949"/>
                    </a:cubicBezTo>
                    <a:cubicBezTo>
                      <a:pt x="0" y="1300018"/>
                      <a:pt x="39465" y="1351992"/>
                      <a:pt x="56580" y="1402060"/>
                    </a:cubicBezTo>
                    <a:cubicBezTo>
                      <a:pt x="73695" y="1452128"/>
                      <a:pt x="102927" y="1506480"/>
                      <a:pt x="102693" y="1548358"/>
                    </a:cubicBezTo>
                    <a:cubicBezTo>
                      <a:pt x="102459" y="1590236"/>
                      <a:pt x="69716" y="1617417"/>
                      <a:pt x="55176" y="1653326"/>
                    </a:cubicBezTo>
                    <a:cubicBezTo>
                      <a:pt x="40636" y="1689235"/>
                      <a:pt x="11933" y="1723935"/>
                      <a:pt x="15455" y="1763812"/>
                    </a:cubicBezTo>
                    <a:cubicBezTo>
                      <a:pt x="18977" y="1803689"/>
                      <a:pt x="74451" y="1822329"/>
                      <a:pt x="76309" y="1892591"/>
                    </a:cubicBezTo>
                    <a:cubicBezTo>
                      <a:pt x="103431" y="1958459"/>
                      <a:pt x="72239" y="2062253"/>
                      <a:pt x="75739" y="2179482"/>
                    </a:cubicBezTo>
                  </a:path>
                </a:pathLst>
              </a:cu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grpSp>
        <p:nvGrpSpPr>
          <p:cNvPr id="122" name="Groupe 121"/>
          <p:cNvGrpSpPr/>
          <p:nvPr/>
        </p:nvGrpSpPr>
        <p:grpSpPr>
          <a:xfrm>
            <a:off x="4616586" y="4871620"/>
            <a:ext cx="4346439" cy="1581716"/>
            <a:chOff x="4616586" y="4871620"/>
            <a:chExt cx="4346439" cy="1581716"/>
          </a:xfrm>
        </p:grpSpPr>
        <p:sp>
          <p:nvSpPr>
            <p:cNvPr id="108" name="Rectangle 107"/>
            <p:cNvSpPr/>
            <p:nvPr/>
          </p:nvSpPr>
          <p:spPr>
            <a:xfrm>
              <a:off x="4616586" y="4871620"/>
              <a:ext cx="4203886" cy="1581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800" b="1"/>
            </a:p>
          </p:txBody>
        </p:sp>
        <p:pic>
          <p:nvPicPr>
            <p:cNvPr id="109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4008" y="5013176"/>
              <a:ext cx="4104456" cy="1205527"/>
            </a:xfrm>
            <a:prstGeom prst="rect">
              <a:avLst/>
            </a:prstGeom>
            <a:noFill/>
          </p:spPr>
        </p:pic>
        <p:sp>
          <p:nvSpPr>
            <p:cNvPr id="120" name="Forme libre 119"/>
            <p:cNvSpPr/>
            <p:nvPr/>
          </p:nvSpPr>
          <p:spPr>
            <a:xfrm>
              <a:off x="4667250" y="5567363"/>
              <a:ext cx="4295775" cy="434974"/>
            </a:xfrm>
            <a:custGeom>
              <a:avLst/>
              <a:gdLst>
                <a:gd name="connsiteX0" fmla="*/ 0 w 4295775"/>
                <a:gd name="connsiteY0" fmla="*/ 71437 h 434974"/>
                <a:gd name="connsiteX1" fmla="*/ 352425 w 4295775"/>
                <a:gd name="connsiteY1" fmla="*/ 157162 h 434974"/>
                <a:gd name="connsiteX2" fmla="*/ 723900 w 4295775"/>
                <a:gd name="connsiteY2" fmla="*/ 433387 h 434974"/>
                <a:gd name="connsiteX3" fmla="*/ 1143000 w 4295775"/>
                <a:gd name="connsiteY3" fmla="*/ 166687 h 434974"/>
                <a:gd name="connsiteX4" fmla="*/ 2095500 w 4295775"/>
                <a:gd name="connsiteY4" fmla="*/ 204787 h 434974"/>
                <a:gd name="connsiteX5" fmla="*/ 3000375 w 4295775"/>
                <a:gd name="connsiteY5" fmla="*/ 100012 h 434974"/>
                <a:gd name="connsiteX6" fmla="*/ 3429000 w 4295775"/>
                <a:gd name="connsiteY6" fmla="*/ 4762 h 434974"/>
                <a:gd name="connsiteX7" fmla="*/ 3867150 w 4295775"/>
                <a:gd name="connsiteY7" fmla="*/ 71437 h 434974"/>
                <a:gd name="connsiteX8" fmla="*/ 4295775 w 4295775"/>
                <a:gd name="connsiteY8" fmla="*/ 80962 h 4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5775" h="434974">
                  <a:moveTo>
                    <a:pt x="0" y="71437"/>
                  </a:moveTo>
                  <a:cubicBezTo>
                    <a:pt x="115887" y="84137"/>
                    <a:pt x="231775" y="96837"/>
                    <a:pt x="352425" y="157162"/>
                  </a:cubicBezTo>
                  <a:cubicBezTo>
                    <a:pt x="473075" y="217487"/>
                    <a:pt x="592138" y="431800"/>
                    <a:pt x="723900" y="433387"/>
                  </a:cubicBezTo>
                  <a:cubicBezTo>
                    <a:pt x="855662" y="434974"/>
                    <a:pt x="914400" y="204787"/>
                    <a:pt x="1143000" y="166687"/>
                  </a:cubicBezTo>
                  <a:cubicBezTo>
                    <a:pt x="1371600" y="128587"/>
                    <a:pt x="1785938" y="215900"/>
                    <a:pt x="2095500" y="204787"/>
                  </a:cubicBezTo>
                  <a:cubicBezTo>
                    <a:pt x="2405063" y="193675"/>
                    <a:pt x="2778125" y="133349"/>
                    <a:pt x="3000375" y="100012"/>
                  </a:cubicBezTo>
                  <a:cubicBezTo>
                    <a:pt x="3222625" y="66675"/>
                    <a:pt x="3284538" y="9524"/>
                    <a:pt x="3429000" y="4762"/>
                  </a:cubicBezTo>
                  <a:cubicBezTo>
                    <a:pt x="3573462" y="0"/>
                    <a:pt x="3722688" y="58737"/>
                    <a:pt x="3867150" y="71437"/>
                  </a:cubicBezTo>
                  <a:cubicBezTo>
                    <a:pt x="4011612" y="84137"/>
                    <a:pt x="4153693" y="82549"/>
                    <a:pt x="4295775" y="8096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33" name="Rectangle horizontal à deux flèches 32"/>
          <p:cNvSpPr/>
          <p:nvPr/>
        </p:nvSpPr>
        <p:spPr>
          <a:xfrm rot="5400000">
            <a:off x="5976155" y="3537013"/>
            <a:ext cx="1440160" cy="1512167"/>
          </a:xfrm>
          <a:prstGeom prst="leftRightArrowCallout">
            <a:avLst>
              <a:gd name="adj1" fmla="val 26104"/>
              <a:gd name="adj2" fmla="val 16325"/>
              <a:gd name="adj3" fmla="val 18375"/>
              <a:gd name="adj4" fmla="val 39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BE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Scenarios</a:t>
            </a:r>
            <a:r>
              <a:rPr lang="fr-FR" sz="3500"/>
              <a:t/>
            </a:r>
            <a:br>
              <a:rPr lang="fr-FR" sz="3500"/>
            </a:br>
            <a:r>
              <a:rPr lang="fr-FR" sz="2800" smtClean="0"/>
              <a:t>Flowcharting with high-level MSC (hMSC</a:t>
            </a:r>
            <a:r>
              <a:rPr lang="fr-FR" sz="2800"/>
              <a:t>)</a:t>
            </a:r>
          </a:p>
        </p:txBody>
      </p:sp>
      <p:sp>
        <p:nvSpPr>
          <p:cNvPr id="62" name="Espace réservé du contenu 61"/>
          <p:cNvSpPr>
            <a:spLocks noGrp="1"/>
          </p:cNvSpPr>
          <p:nvPr>
            <p:ph idx="1"/>
          </p:nvPr>
        </p:nvSpPr>
        <p:spPr>
          <a:xfrm>
            <a:off x="457200" y="4509120"/>
            <a:ext cx="8507288" cy="1368152"/>
          </a:xfrm>
        </p:spPr>
        <p:txBody>
          <a:bodyPr/>
          <a:lstStyle/>
          <a:p>
            <a:r>
              <a:rPr lang="fr-FR" sz="2400" smtClean="0"/>
              <a:t>Advantages</a:t>
            </a:r>
          </a:p>
          <a:p>
            <a:pPr lvl="1"/>
            <a:r>
              <a:rPr lang="fr-FR" sz="2000" smtClean="0"/>
              <a:t>Reuse scenarios within a specification</a:t>
            </a:r>
          </a:p>
          <a:p>
            <a:pPr lvl="1"/>
            <a:r>
              <a:rPr lang="fr-FR" sz="2000" smtClean="0"/>
              <a:t>Control information: sequence, loops, alternatives, ...</a:t>
            </a:r>
          </a:p>
          <a:p>
            <a:endParaRPr lang="fr-BE" sz="2400"/>
          </a:p>
        </p:txBody>
      </p:sp>
      <p:grpSp>
        <p:nvGrpSpPr>
          <p:cNvPr id="2" name="Groupe 9"/>
          <p:cNvGrpSpPr/>
          <p:nvPr/>
        </p:nvGrpSpPr>
        <p:grpSpPr>
          <a:xfrm>
            <a:off x="4644008" y="2348880"/>
            <a:ext cx="3778903" cy="1515818"/>
            <a:chOff x="4860032" y="1844824"/>
            <a:chExt cx="3779756" cy="1516160"/>
          </a:xfrm>
        </p:grpSpPr>
        <p:sp>
          <p:nvSpPr>
            <p:cNvPr id="11" name="Rectangle 10"/>
            <p:cNvSpPr/>
            <p:nvPr/>
          </p:nvSpPr>
          <p:spPr>
            <a:xfrm>
              <a:off x="48600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050" smtClean="0"/>
                <a:t>Controller</a:t>
              </a:r>
              <a:endParaRPr lang="fr-BE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96336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050" smtClean="0"/>
                <a:t>Passenger</a:t>
              </a:r>
              <a:endParaRPr lang="fr-BE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127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050" smtClean="0"/>
                <a:t>Actuators &amp; Sensors</a:t>
              </a:r>
              <a:endParaRPr lang="fr-BE" sz="1050"/>
            </a:p>
          </p:txBody>
        </p:sp>
        <p:cxnSp>
          <p:nvCxnSpPr>
            <p:cNvPr id="14" name="Connecteur droit 13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934178" y="2348880"/>
              <a:ext cx="345292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7092281" y="2496880"/>
              <a:ext cx="730099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a. pressed</a:t>
              </a:r>
              <a:endParaRPr lang="fr-BE" sz="110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5389762" y="2984298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839600" y="2864669"/>
              <a:ext cx="494405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e. stop</a:t>
              </a:r>
              <a:endParaRPr lang="fr-BE" sz="110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809945" y="3104302"/>
              <a:ext cx="542505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e. open</a:t>
              </a:r>
              <a:endParaRPr lang="fr-BE" sz="110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41757" y="2672254"/>
              <a:ext cx="941744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a. propagated</a:t>
              </a:r>
              <a:endParaRPr lang="fr-BE" sz="110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899592" y="2132856"/>
            <a:ext cx="3024336" cy="2024379"/>
            <a:chOff x="150030" y="606356"/>
            <a:chExt cx="3500462" cy="2343080"/>
          </a:xfrm>
        </p:grpSpPr>
        <p:sp>
          <p:nvSpPr>
            <p:cNvPr id="39" name="Rectangle 38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AlarmPressed</a:t>
              </a:r>
              <a:br>
                <a:rPr lang="fr-BE" sz="1100" smtClean="0"/>
              </a:br>
              <a:r>
                <a:rPr lang="fr-BE" sz="1100" smtClean="0"/>
                <a:t>DuringTrainRide</a:t>
              </a:r>
              <a:endParaRPr lang="fr-BE" sz="110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BackToStation</a:t>
              </a:r>
              <a:br>
                <a:rPr lang="fr-BE" sz="1100" smtClean="0"/>
              </a:br>
              <a:r>
                <a:rPr lang="fr-BE" sz="1100" smtClean="0"/>
                <a:t>AfterEmergency</a:t>
              </a:r>
              <a:endParaRPr lang="fr-BE" sz="1100"/>
            </a:p>
          </p:txBody>
        </p:sp>
        <p:cxnSp>
          <p:nvCxnSpPr>
            <p:cNvPr id="44" name="Connecteur droit avec flèche 34"/>
            <p:cNvCxnSpPr>
              <a:stCxn id="42" idx="6"/>
              <a:endCxn id="39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34"/>
            <p:cNvCxnSpPr>
              <a:stCxn id="39" idx="2"/>
              <a:endCxn id="43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StationToStation</a:t>
              </a:r>
              <a:br>
                <a:rPr lang="fr-BE" sz="1100" smtClean="0"/>
              </a:br>
              <a:r>
                <a:rPr lang="fr-BE" sz="1100" smtClean="0"/>
                <a:t>TrainRide</a:t>
              </a:r>
              <a:endParaRPr lang="fr-BE" sz="1100"/>
            </a:p>
          </p:txBody>
        </p:sp>
        <p:cxnSp>
          <p:nvCxnSpPr>
            <p:cNvPr id="49" name="Connecteur droit avec flèche 34"/>
            <p:cNvCxnSpPr>
              <a:stCxn id="42" idx="2"/>
              <a:endCxn id="48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avec flèche 34"/>
            <p:cNvCxnSpPr>
              <a:stCxn id="48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34"/>
            <p:cNvCxnSpPr>
              <a:stCxn id="43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e 58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400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400"/>
              </a:p>
            </p:txBody>
          </p:sp>
        </p:grpSp>
        <p:cxnSp>
          <p:nvCxnSpPr>
            <p:cNvPr id="53" name="Connecteur droit avec flèche 34"/>
            <p:cNvCxnSpPr>
              <a:endCxn id="42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necteur droit 56"/>
          <p:cNvCxnSpPr/>
          <p:nvPr/>
        </p:nvCxnSpPr>
        <p:spPr>
          <a:xfrm rot="16200000" flipH="1">
            <a:off x="3720717" y="3169574"/>
            <a:ext cx="1147485" cy="7410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3921071" y="2132856"/>
            <a:ext cx="574361" cy="40016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State Machines</a:t>
            </a:r>
            <a:br>
              <a:rPr lang="fr-FR" sz="3500"/>
            </a:br>
            <a:r>
              <a:rPr lang="fr-FR" sz="2800"/>
              <a:t>as Labelled Transition Systems (LTS)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546600" cy="4967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 system is modeled as a set of </a:t>
            </a:r>
            <a:r>
              <a:rPr lang="en-US" sz="2000" smtClean="0"/>
              <a:t>LTS, </a:t>
            </a:r>
            <a:r>
              <a:rPr lang="en-US" sz="1800" smtClean="0"/>
              <a:t>one </a:t>
            </a:r>
            <a:r>
              <a:rPr lang="en-US" sz="1800"/>
              <a:t>per </a:t>
            </a:r>
            <a:r>
              <a:rPr lang="en-US" sz="1800" smtClean="0"/>
              <a:t>agent</a:t>
            </a:r>
            <a:endParaRPr lang="en-US" sz="18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fr-FR" sz="2000"/>
              <a:t>Pro &amp; Cons</a:t>
            </a:r>
          </a:p>
          <a:p>
            <a:pPr lvl="1">
              <a:lnSpc>
                <a:spcPct val="8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en-US" sz="1800"/>
              <a:t>Visual abstraction of system behavior</a:t>
            </a:r>
            <a:endParaRPr lang="fr-FR" sz="1800"/>
          </a:p>
          <a:p>
            <a:pPr lvl="1">
              <a:lnSpc>
                <a:spcPct val="8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fr-FR" sz="1800"/>
              <a:t>Executable </a:t>
            </a:r>
          </a:p>
          <a:p>
            <a:pPr lvl="1">
              <a:lnSpc>
                <a:spcPct val="8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en-US" sz="1800"/>
              <a:t>Rich opportunities for analysis and code generation</a:t>
            </a:r>
            <a:endParaRPr lang="fr-FR" sz="180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/>
              <a:t>Hard to build</a:t>
            </a:r>
            <a:r>
              <a:rPr lang="fr-FR" sz="1800"/>
              <a:t> 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D"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The system can be modeled as the composition of agent </a:t>
            </a:r>
            <a:r>
              <a:rPr lang="en-US" sz="2000" smtClean="0"/>
              <a:t>behaviors [</a:t>
            </a:r>
            <a:r>
              <a:rPr lang="fr-BE" sz="2000" smtClean="0"/>
              <a:t>Mag99</a:t>
            </a:r>
            <a:r>
              <a:rPr lang="en-US" sz="2000" smtClean="0"/>
              <a:t>]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1800"/>
              <a:t>Each agent behaves asynchronously but synchronizes on shared events</a:t>
            </a:r>
          </a:p>
          <a:p>
            <a:pPr lvl="1">
              <a:lnSpc>
                <a:spcPct val="80000"/>
              </a:lnSpc>
            </a:pPr>
            <a:r>
              <a:rPr lang="fr-FR" sz="1800"/>
              <a:t>composition operator ||</a:t>
            </a:r>
            <a:endParaRPr lang="en-US" sz="1800"/>
          </a:p>
          <a:p>
            <a:pPr lvl="1">
              <a:lnSpc>
                <a:spcPct val="80000"/>
              </a:lnSpc>
            </a:pPr>
            <a:endParaRPr lang="fr-FR" sz="1800"/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5364163" y="1758950"/>
            <a:ext cx="3384550" cy="1525588"/>
            <a:chOff x="3379" y="1108"/>
            <a:chExt cx="2132" cy="961"/>
          </a:xfrm>
        </p:grpSpPr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3379" y="1162"/>
              <a:ext cx="2132" cy="9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60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50219" name="Text Box 43"/>
            <p:cNvSpPr txBox="1">
              <a:spLocks noChangeArrowheads="1"/>
            </p:cNvSpPr>
            <p:nvPr/>
          </p:nvSpPr>
          <p:spPr bwMode="auto">
            <a:xfrm>
              <a:off x="3434" y="1108"/>
              <a:ext cx="81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Train Controller LTS</a:t>
              </a:r>
              <a:endParaRPr lang="fr-FR" sz="1200">
                <a:latin typeface="Arial Unicode MS" pitchFamily="34" charset="-128"/>
              </a:endParaRPr>
            </a:p>
          </p:txBody>
        </p:sp>
        <p:pic>
          <p:nvPicPr>
            <p:cNvPr id="50185" name="Picture 9" descr="statemachin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1" y="1207"/>
              <a:ext cx="1999" cy="84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50224" name="Group 48"/>
          <p:cNvGrpSpPr>
            <a:grpSpLocks/>
          </p:cNvGrpSpPr>
          <p:nvPr/>
        </p:nvGrpSpPr>
        <p:grpSpPr bwMode="auto">
          <a:xfrm>
            <a:off x="5364163" y="3500438"/>
            <a:ext cx="3384550" cy="3024187"/>
            <a:chOff x="3379" y="2205"/>
            <a:chExt cx="2132" cy="1905"/>
          </a:xfrm>
        </p:grpSpPr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3379" y="2283"/>
              <a:ext cx="2132" cy="182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6000">
                <a:latin typeface="Symbol" pitchFamily="18" charset="2"/>
                <a:sym typeface="Symbol" pitchFamily="18" charset="2"/>
              </a:endParaRPr>
            </a:p>
          </p:txBody>
        </p:sp>
        <p:grpSp>
          <p:nvGrpSpPr>
            <p:cNvPr id="50222" name="Group 46"/>
            <p:cNvGrpSpPr>
              <a:grpSpLocks/>
            </p:cNvGrpSpPr>
            <p:nvPr/>
          </p:nvGrpSpPr>
          <p:grpSpPr bwMode="auto">
            <a:xfrm>
              <a:off x="3402" y="2323"/>
              <a:ext cx="1931" cy="1696"/>
              <a:chOff x="3402" y="2323"/>
              <a:chExt cx="1931" cy="1696"/>
            </a:xfrm>
          </p:grpSpPr>
          <p:grpSp>
            <p:nvGrpSpPr>
              <p:cNvPr id="50198" name="Group 22"/>
              <p:cNvGrpSpPr>
                <a:grpSpLocks/>
              </p:cNvGrpSpPr>
              <p:nvPr/>
            </p:nvGrpSpPr>
            <p:grpSpPr bwMode="auto">
              <a:xfrm>
                <a:off x="3402" y="2323"/>
                <a:ext cx="1931" cy="552"/>
                <a:chOff x="657" y="1616"/>
                <a:chExt cx="2062" cy="590"/>
              </a:xfrm>
            </p:grpSpPr>
            <p:grpSp>
              <p:nvGrpSpPr>
                <p:cNvPr id="50197" name="Group 21"/>
                <p:cNvGrpSpPr>
                  <a:grpSpLocks/>
                </p:cNvGrpSpPr>
                <p:nvPr/>
              </p:nvGrpSpPr>
              <p:grpSpPr bwMode="auto">
                <a:xfrm>
                  <a:off x="657" y="1616"/>
                  <a:ext cx="959" cy="590"/>
                  <a:chOff x="657" y="1616"/>
                  <a:chExt cx="959" cy="590"/>
                </a:xfrm>
              </p:grpSpPr>
              <p:pic>
                <p:nvPicPr>
                  <p:cNvPr id="50193" name="Picture 17" descr="Q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57" y="1616"/>
                    <a:ext cx="959" cy="4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018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6" y="2041"/>
                    <a:ext cx="82" cy="1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600">
                        <a:latin typeface="Verdana" pitchFamily="34" charset="0"/>
                      </a:rPr>
                      <a:t>P</a:t>
                    </a:r>
                    <a:endParaRPr lang="fr-FR" sz="1600">
                      <a:latin typeface="Verdana" pitchFamily="34" charset="0"/>
                    </a:endParaRPr>
                  </a:p>
                </p:txBody>
              </p:sp>
            </p:grpSp>
            <p:grpSp>
              <p:nvGrpSpPr>
                <p:cNvPr id="50196" name="Group 20"/>
                <p:cNvGrpSpPr>
                  <a:grpSpLocks/>
                </p:cNvGrpSpPr>
                <p:nvPr/>
              </p:nvGrpSpPr>
              <p:grpSpPr bwMode="auto">
                <a:xfrm>
                  <a:off x="1746" y="1616"/>
                  <a:ext cx="973" cy="590"/>
                  <a:chOff x="1746" y="1616"/>
                  <a:chExt cx="973" cy="590"/>
                </a:xfrm>
              </p:grpSpPr>
              <p:pic>
                <p:nvPicPr>
                  <p:cNvPr id="50191" name="Picture 15" descr="P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1746" y="1616"/>
                    <a:ext cx="973" cy="4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019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1" y="2041"/>
                    <a:ext cx="108" cy="1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600">
                        <a:latin typeface="Verdana" pitchFamily="34" charset="0"/>
                      </a:rPr>
                      <a:t>Q</a:t>
                    </a:r>
                    <a:endParaRPr lang="fr-FR" sz="1600">
                      <a:latin typeface="Verdana" pitchFamily="34" charset="0"/>
                    </a:endParaRPr>
                  </a:p>
                </p:txBody>
              </p:sp>
            </p:grpSp>
          </p:grpSp>
          <p:grpSp>
            <p:nvGrpSpPr>
              <p:cNvPr id="50199" name="Group 23"/>
              <p:cNvGrpSpPr>
                <a:grpSpLocks/>
              </p:cNvGrpSpPr>
              <p:nvPr/>
            </p:nvGrpSpPr>
            <p:grpSpPr bwMode="auto">
              <a:xfrm>
                <a:off x="3591" y="3135"/>
                <a:ext cx="1430" cy="884"/>
                <a:chOff x="884" y="2341"/>
                <a:chExt cx="1528" cy="944"/>
              </a:xfrm>
            </p:grpSpPr>
            <p:pic>
              <p:nvPicPr>
                <p:cNvPr id="50192" name="Picture 16" descr="PllQ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884" y="2341"/>
                  <a:ext cx="1528" cy="8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0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24" y="3121"/>
                  <a:ext cx="357" cy="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latin typeface="Verdana" pitchFamily="34" charset="0"/>
                    </a:rPr>
                    <a:t>P </a:t>
                  </a:r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||</a:t>
                  </a:r>
                  <a:r>
                    <a:rPr lang="en-US" sz="1600">
                      <a:latin typeface="Verdana" pitchFamily="34" charset="0"/>
                    </a:rPr>
                    <a:t> Q</a:t>
                  </a:r>
                  <a:endParaRPr lang="fr-FR" sz="1600">
                    <a:latin typeface="Verdana" pitchFamily="34" charset="0"/>
                  </a:endParaRPr>
                </a:p>
              </p:txBody>
            </p:sp>
          </p:grpSp>
          <p:sp>
            <p:nvSpPr>
              <p:cNvPr id="50201" name="Text Box 25"/>
              <p:cNvSpPr txBox="1">
                <a:spLocks noChangeArrowheads="1"/>
              </p:cNvSpPr>
              <p:nvPr/>
            </p:nvSpPr>
            <p:spPr bwMode="auto">
              <a:xfrm>
                <a:off x="4290" y="2867"/>
                <a:ext cx="2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2800">
                    <a:latin typeface="Symbol" pitchFamily="18" charset="2"/>
                    <a:sym typeface="Symbol" pitchFamily="18" charset="2"/>
                  </a:rPr>
                  <a:t></a:t>
                </a:r>
              </a:p>
            </p:txBody>
          </p:sp>
        </p:grp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3434" y="2205"/>
              <a:ext cx="943" cy="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Composition operator </a:t>
              </a:r>
              <a:r>
                <a:rPr lang="en-US" sz="1200">
                  <a:latin typeface="Arial Unicode MS" pitchFamily="34" charset="-128"/>
                </a:rPr>
                <a:t>∥</a:t>
              </a:r>
              <a:endParaRPr lang="fr-FR" sz="1200">
                <a:latin typeface="Arial Unicode MS" pitchFamily="34" charset="-128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MSC &amp; LTS </a:t>
            </a:r>
            <a:r>
              <a:rPr lang="fr-FR" sz="3500"/>
              <a:t/>
            </a:r>
            <a:br>
              <a:rPr lang="fr-FR" sz="3500"/>
            </a:br>
            <a:r>
              <a:rPr lang="fr-FR" sz="2800" smtClean="0"/>
              <a:t>Semantics</a:t>
            </a:r>
            <a:endParaRPr lang="fr-FR" sz="2800"/>
          </a:p>
        </p:txBody>
      </p:sp>
      <p:sp>
        <p:nvSpPr>
          <p:cNvPr id="46" name="Espace réservé du contenu 77"/>
          <p:cNvSpPr>
            <a:spLocks noGrp="1"/>
          </p:cNvSpPr>
          <p:nvPr>
            <p:ph sz="half" idx="2"/>
          </p:nvPr>
        </p:nvSpPr>
        <p:spPr>
          <a:xfrm>
            <a:off x="4283968" y="1196752"/>
            <a:ext cx="4788024" cy="2736304"/>
          </a:xfrm>
        </p:spPr>
        <p:txBody>
          <a:bodyPr>
            <a:normAutofit fontScale="92500" lnSpcReduction="20000"/>
          </a:bodyPr>
          <a:lstStyle/>
          <a:p>
            <a:r>
              <a:rPr lang="fr-BE" sz="2400" smtClean="0"/>
              <a:t>A scenario defines</a:t>
            </a:r>
          </a:p>
          <a:p>
            <a:pPr lvl="1"/>
            <a:r>
              <a:rPr lang="fr-BE" sz="2000" smtClean="0"/>
              <a:t>a path in each local state machine of corresponding agents</a:t>
            </a:r>
          </a:p>
          <a:p>
            <a:pPr lvl="1">
              <a:spcBef>
                <a:spcPts val="0"/>
              </a:spcBef>
            </a:pPr>
            <a:r>
              <a:rPr lang="fr-BE" sz="2000" smtClean="0"/>
              <a:t>a path in the state machine of the composed system</a:t>
            </a:r>
          </a:p>
          <a:p>
            <a:r>
              <a:rPr lang="fr-BE" sz="2400" smtClean="0"/>
              <a:t>Semantics [Uch03]</a:t>
            </a:r>
          </a:p>
          <a:p>
            <a:pPr lvl="1"/>
            <a:r>
              <a:rPr lang="fr-BE" sz="2000" smtClean="0"/>
              <a:t>In terms of composition operator ||</a:t>
            </a:r>
          </a:p>
          <a:p>
            <a:pPr lvl="1">
              <a:spcBef>
                <a:spcPts val="0"/>
              </a:spcBef>
            </a:pPr>
            <a:r>
              <a:rPr lang="fr-BE" sz="2000" smtClean="0"/>
              <a:t>Extended to h-MSC, synthesis algorithm available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539552" y="1340768"/>
            <a:ext cx="3403885" cy="2323265"/>
            <a:chOff x="3131840" y="1484784"/>
            <a:chExt cx="3403885" cy="2323265"/>
          </a:xfrm>
        </p:grpSpPr>
        <p:pic>
          <p:nvPicPr>
            <p:cNvPr id="53296" name="Picture 48" descr="sc+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1772816"/>
              <a:ext cx="3403885" cy="1656184"/>
            </a:xfrm>
            <a:prstGeom prst="rect">
              <a:avLst/>
            </a:prstGeom>
            <a:noFill/>
          </p:spPr>
        </p:pic>
        <p:sp>
          <p:nvSpPr>
            <p:cNvPr id="53298" name="Freeform 50"/>
            <p:cNvSpPr>
              <a:spLocks/>
            </p:cNvSpPr>
            <p:nvPr/>
          </p:nvSpPr>
          <p:spPr bwMode="auto">
            <a:xfrm>
              <a:off x="3622665" y="1659796"/>
              <a:ext cx="106752" cy="214825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7" y="558"/>
                </a:cxn>
                <a:cxn ang="0">
                  <a:pos x="79" y="650"/>
                </a:cxn>
                <a:cxn ang="0">
                  <a:pos x="52" y="714"/>
                </a:cxn>
                <a:cxn ang="0">
                  <a:pos x="1" y="807"/>
                </a:cxn>
                <a:cxn ang="0">
                  <a:pos x="47" y="885"/>
                </a:cxn>
                <a:cxn ang="0">
                  <a:pos x="88" y="931"/>
                </a:cxn>
                <a:cxn ang="0">
                  <a:pos x="47" y="982"/>
                </a:cxn>
                <a:cxn ang="0">
                  <a:pos x="1" y="1042"/>
                </a:cxn>
                <a:cxn ang="0">
                  <a:pos x="52" y="1102"/>
                </a:cxn>
                <a:cxn ang="0">
                  <a:pos x="52" y="1525"/>
                </a:cxn>
              </a:cxnLst>
              <a:rect l="0" t="0" r="r" b="b"/>
              <a:pathLst>
                <a:path w="88" h="1525">
                  <a:moveTo>
                    <a:pt x="47" y="0"/>
                  </a:moveTo>
                  <a:cubicBezTo>
                    <a:pt x="47" y="92"/>
                    <a:pt x="42" y="450"/>
                    <a:pt x="47" y="558"/>
                  </a:cubicBezTo>
                  <a:cubicBezTo>
                    <a:pt x="52" y="666"/>
                    <a:pt x="78" y="624"/>
                    <a:pt x="79" y="650"/>
                  </a:cubicBezTo>
                  <a:cubicBezTo>
                    <a:pt x="80" y="676"/>
                    <a:pt x="65" y="688"/>
                    <a:pt x="52" y="714"/>
                  </a:cubicBezTo>
                  <a:cubicBezTo>
                    <a:pt x="39" y="740"/>
                    <a:pt x="2" y="779"/>
                    <a:pt x="1" y="807"/>
                  </a:cubicBezTo>
                  <a:cubicBezTo>
                    <a:pt x="0" y="835"/>
                    <a:pt x="33" y="864"/>
                    <a:pt x="47" y="885"/>
                  </a:cubicBezTo>
                  <a:cubicBezTo>
                    <a:pt x="61" y="906"/>
                    <a:pt x="88" y="915"/>
                    <a:pt x="88" y="931"/>
                  </a:cubicBezTo>
                  <a:cubicBezTo>
                    <a:pt x="88" y="947"/>
                    <a:pt x="61" y="963"/>
                    <a:pt x="47" y="982"/>
                  </a:cubicBezTo>
                  <a:cubicBezTo>
                    <a:pt x="33" y="1001"/>
                    <a:pt x="0" y="1022"/>
                    <a:pt x="1" y="1042"/>
                  </a:cubicBezTo>
                  <a:cubicBezTo>
                    <a:pt x="2" y="1062"/>
                    <a:pt x="44" y="1022"/>
                    <a:pt x="52" y="1102"/>
                  </a:cubicBezTo>
                  <a:cubicBezTo>
                    <a:pt x="60" y="1182"/>
                    <a:pt x="52" y="1437"/>
                    <a:pt x="52" y="1525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3640136" y="2233148"/>
              <a:ext cx="81732" cy="840538"/>
              <a:chOff x="3379" y="1590"/>
              <a:chExt cx="68" cy="598"/>
            </a:xfrm>
          </p:grpSpPr>
          <p:sp>
            <p:nvSpPr>
              <p:cNvPr id="53300" name="AutoShape 52"/>
              <p:cNvSpPr>
                <a:spLocks noChangeArrowheads="1"/>
              </p:cNvSpPr>
              <p:nvPr/>
            </p:nvSpPr>
            <p:spPr bwMode="auto">
              <a:xfrm>
                <a:off x="3379" y="1590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53301" name="AutoShape 53"/>
              <p:cNvSpPr>
                <a:spLocks noChangeArrowheads="1"/>
              </p:cNvSpPr>
              <p:nvPr/>
            </p:nvSpPr>
            <p:spPr bwMode="auto">
              <a:xfrm>
                <a:off x="3379" y="1746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53302" name="AutoShape 54"/>
              <p:cNvSpPr>
                <a:spLocks noChangeArrowheads="1"/>
              </p:cNvSpPr>
              <p:nvPr/>
            </p:nvSpPr>
            <p:spPr bwMode="auto">
              <a:xfrm>
                <a:off x="3379" y="1903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53303" name="AutoShape 55"/>
              <p:cNvSpPr>
                <a:spLocks noChangeArrowheads="1"/>
              </p:cNvSpPr>
              <p:nvPr/>
            </p:nvSpPr>
            <p:spPr bwMode="auto">
              <a:xfrm>
                <a:off x="3379" y="1999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53304" name="AutoShape 56"/>
              <p:cNvSpPr>
                <a:spLocks noChangeArrowheads="1"/>
              </p:cNvSpPr>
              <p:nvPr/>
            </p:nvSpPr>
            <p:spPr bwMode="auto">
              <a:xfrm>
                <a:off x="3379" y="2120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30" name="Freeform 64"/>
            <p:cNvSpPr>
              <a:spLocks/>
            </p:cNvSpPr>
            <p:nvPr/>
          </p:nvSpPr>
          <p:spPr bwMode="auto">
            <a:xfrm>
              <a:off x="4166142" y="1484784"/>
              <a:ext cx="1197947" cy="2186318"/>
            </a:xfrm>
            <a:custGeom>
              <a:avLst/>
              <a:gdLst>
                <a:gd name="connsiteX0" fmla="*/ 689 w 10000"/>
                <a:gd name="connsiteY0" fmla="*/ 0 h 10949"/>
                <a:gd name="connsiteX1" fmla="*/ 913 w 10000"/>
                <a:gd name="connsiteY1" fmla="*/ 3562 h 10949"/>
                <a:gd name="connsiteX2" fmla="*/ 1799 w 10000"/>
                <a:gd name="connsiteY2" fmla="*/ 4908 h 10949"/>
                <a:gd name="connsiteX3" fmla="*/ 8972 w 10000"/>
                <a:gd name="connsiteY3" fmla="*/ 4829 h 10949"/>
                <a:gd name="connsiteX4" fmla="*/ 7956 w 10000"/>
                <a:gd name="connsiteY4" fmla="*/ 5564 h 10949"/>
                <a:gd name="connsiteX5" fmla="*/ 1208 w 10000"/>
                <a:gd name="connsiteY5" fmla="*/ 5564 h 10949"/>
                <a:gd name="connsiteX6" fmla="*/ 733 w 10000"/>
                <a:gd name="connsiteY6" fmla="*/ 7158 h 10949"/>
                <a:gd name="connsiteX7" fmla="*/ 1144 w 10000"/>
                <a:gd name="connsiteY7" fmla="*/ 8301 h 10949"/>
                <a:gd name="connsiteX8" fmla="*/ 1504 w 10000"/>
                <a:gd name="connsiteY8" fmla="*/ 10949 h 10949"/>
                <a:gd name="connsiteX0" fmla="*/ 689 w 10000"/>
                <a:gd name="connsiteY0" fmla="*/ 0 h 10949"/>
                <a:gd name="connsiteX1" fmla="*/ 689 w 10000"/>
                <a:gd name="connsiteY1" fmla="*/ 3796 h 10949"/>
                <a:gd name="connsiteX2" fmla="*/ 1799 w 10000"/>
                <a:gd name="connsiteY2" fmla="*/ 4908 h 10949"/>
                <a:gd name="connsiteX3" fmla="*/ 8972 w 10000"/>
                <a:gd name="connsiteY3" fmla="*/ 4829 h 10949"/>
                <a:gd name="connsiteX4" fmla="*/ 7956 w 10000"/>
                <a:gd name="connsiteY4" fmla="*/ 5564 h 10949"/>
                <a:gd name="connsiteX5" fmla="*/ 1208 w 10000"/>
                <a:gd name="connsiteY5" fmla="*/ 5564 h 10949"/>
                <a:gd name="connsiteX6" fmla="*/ 733 w 10000"/>
                <a:gd name="connsiteY6" fmla="*/ 7158 h 10949"/>
                <a:gd name="connsiteX7" fmla="*/ 1144 w 10000"/>
                <a:gd name="connsiteY7" fmla="*/ 8301 h 10949"/>
                <a:gd name="connsiteX8" fmla="*/ 1504 w 10000"/>
                <a:gd name="connsiteY8" fmla="*/ 10949 h 1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949">
                  <a:moveTo>
                    <a:pt x="689" y="0"/>
                  </a:moveTo>
                  <a:cubicBezTo>
                    <a:pt x="612" y="434"/>
                    <a:pt x="624" y="3140"/>
                    <a:pt x="689" y="3796"/>
                  </a:cubicBezTo>
                  <a:cubicBezTo>
                    <a:pt x="753" y="4451"/>
                    <a:pt x="419" y="4736"/>
                    <a:pt x="1799" y="4908"/>
                  </a:cubicBezTo>
                  <a:cubicBezTo>
                    <a:pt x="3179" y="5080"/>
                    <a:pt x="7943" y="4722"/>
                    <a:pt x="8972" y="4829"/>
                  </a:cubicBezTo>
                  <a:cubicBezTo>
                    <a:pt x="10000" y="4935"/>
                    <a:pt x="9254" y="5440"/>
                    <a:pt x="7956" y="5564"/>
                  </a:cubicBezTo>
                  <a:cubicBezTo>
                    <a:pt x="6658" y="5688"/>
                    <a:pt x="2416" y="5298"/>
                    <a:pt x="1208" y="5564"/>
                  </a:cubicBezTo>
                  <a:cubicBezTo>
                    <a:pt x="0" y="5829"/>
                    <a:pt x="746" y="6706"/>
                    <a:pt x="733" y="7158"/>
                  </a:cubicBezTo>
                  <a:cubicBezTo>
                    <a:pt x="720" y="7610"/>
                    <a:pt x="1015" y="7672"/>
                    <a:pt x="1144" y="8301"/>
                  </a:cubicBezTo>
                  <a:cubicBezTo>
                    <a:pt x="1272" y="8930"/>
                    <a:pt x="1427" y="10400"/>
                    <a:pt x="1504" y="10949"/>
                  </a:cubicBezTo>
                </a:path>
              </a:pathLst>
            </a:custGeom>
            <a:noFill/>
            <a:ln w="38100" cap="flat">
              <a:solidFill>
                <a:srgbClr val="0000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971600" y="4509120"/>
            <a:ext cx="6408712" cy="2266503"/>
            <a:chOff x="1835696" y="4293096"/>
            <a:chExt cx="5904637" cy="2088232"/>
          </a:xfrm>
        </p:grpSpPr>
        <p:pic>
          <p:nvPicPr>
            <p:cNvPr id="32" name="Picture 58" descr="composi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4293096"/>
              <a:ext cx="5781035" cy="2088232"/>
            </a:xfrm>
            <a:prstGeom prst="rect">
              <a:avLst/>
            </a:prstGeom>
            <a:noFill/>
          </p:spPr>
        </p:pic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6309846" y="5013176"/>
              <a:ext cx="39946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3200"/>
                <a:t>||</a:t>
              </a:r>
            </a:p>
          </p:txBody>
        </p: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4451231" y="5036423"/>
              <a:ext cx="39946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3200"/>
                <a:t>||</a:t>
              </a:r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1907704" y="5229200"/>
              <a:ext cx="2592164" cy="240109"/>
            </a:xfrm>
            <a:custGeom>
              <a:avLst/>
              <a:gdLst>
                <a:gd name="connsiteX0" fmla="*/ 0 w 9425"/>
                <a:gd name="connsiteY0" fmla="*/ 6089 h 10000"/>
                <a:gd name="connsiteX1" fmla="*/ 947 w 9425"/>
                <a:gd name="connsiteY1" fmla="*/ 5810 h 10000"/>
                <a:gd name="connsiteX2" fmla="*/ 1232 w 9425"/>
                <a:gd name="connsiteY2" fmla="*/ 2793 h 10000"/>
                <a:gd name="connsiteX3" fmla="*/ 1572 w 9425"/>
                <a:gd name="connsiteY3" fmla="*/ 335 h 10000"/>
                <a:gd name="connsiteX4" fmla="*/ 2166 w 9425"/>
                <a:gd name="connsiteY4" fmla="*/ 559 h 10000"/>
                <a:gd name="connsiteX5" fmla="*/ 2671 w 9425"/>
                <a:gd name="connsiteY5" fmla="*/ 2793 h 10000"/>
                <a:gd name="connsiteX6" fmla="*/ 5370 w 9425"/>
                <a:gd name="connsiteY6" fmla="*/ 3240 h 10000"/>
                <a:gd name="connsiteX7" fmla="*/ 7398 w 9425"/>
                <a:gd name="connsiteY7" fmla="*/ 8994 h 10000"/>
                <a:gd name="connsiteX8" fmla="*/ 9425 w 9425"/>
                <a:gd name="connsiteY8" fmla="*/ 9385 h 10000"/>
                <a:gd name="connsiteX0" fmla="*/ 0 w 9408"/>
                <a:gd name="connsiteY0" fmla="*/ 6089 h 10000"/>
                <a:gd name="connsiteX1" fmla="*/ 1005 w 9408"/>
                <a:gd name="connsiteY1" fmla="*/ 5810 h 10000"/>
                <a:gd name="connsiteX2" fmla="*/ 1307 w 9408"/>
                <a:gd name="connsiteY2" fmla="*/ 2793 h 10000"/>
                <a:gd name="connsiteX3" fmla="*/ 1668 w 9408"/>
                <a:gd name="connsiteY3" fmla="*/ 335 h 10000"/>
                <a:gd name="connsiteX4" fmla="*/ 2298 w 9408"/>
                <a:gd name="connsiteY4" fmla="*/ 559 h 10000"/>
                <a:gd name="connsiteX5" fmla="*/ 2834 w 9408"/>
                <a:gd name="connsiteY5" fmla="*/ 2793 h 10000"/>
                <a:gd name="connsiteX6" fmla="*/ 5698 w 9408"/>
                <a:gd name="connsiteY6" fmla="*/ 3240 h 10000"/>
                <a:gd name="connsiteX7" fmla="*/ 7849 w 9408"/>
                <a:gd name="connsiteY7" fmla="*/ 8994 h 10000"/>
                <a:gd name="connsiteX8" fmla="*/ 9408 w 9408"/>
                <a:gd name="connsiteY8" fmla="*/ 899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8" h="10000">
                  <a:moveTo>
                    <a:pt x="0" y="6089"/>
                  </a:moveTo>
                  <a:cubicBezTo>
                    <a:pt x="166" y="6089"/>
                    <a:pt x="785" y="6369"/>
                    <a:pt x="1005" y="5810"/>
                  </a:cubicBezTo>
                  <a:cubicBezTo>
                    <a:pt x="1224" y="5251"/>
                    <a:pt x="1200" y="3687"/>
                    <a:pt x="1307" y="2793"/>
                  </a:cubicBezTo>
                  <a:cubicBezTo>
                    <a:pt x="1420" y="1899"/>
                    <a:pt x="1502" y="726"/>
                    <a:pt x="1668" y="335"/>
                  </a:cubicBezTo>
                  <a:cubicBezTo>
                    <a:pt x="1829" y="0"/>
                    <a:pt x="2103" y="112"/>
                    <a:pt x="2298" y="559"/>
                  </a:cubicBezTo>
                  <a:cubicBezTo>
                    <a:pt x="2492" y="950"/>
                    <a:pt x="2263" y="2346"/>
                    <a:pt x="2834" y="2793"/>
                  </a:cubicBezTo>
                  <a:cubicBezTo>
                    <a:pt x="3401" y="3240"/>
                    <a:pt x="4864" y="2179"/>
                    <a:pt x="5698" y="3240"/>
                  </a:cubicBezTo>
                  <a:cubicBezTo>
                    <a:pt x="6537" y="4246"/>
                    <a:pt x="7136" y="7933"/>
                    <a:pt x="7849" y="8994"/>
                  </a:cubicBezTo>
                  <a:cubicBezTo>
                    <a:pt x="8567" y="10000"/>
                    <a:pt x="8950" y="8942"/>
                    <a:pt x="9408" y="899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1907704" y="5269629"/>
              <a:ext cx="5832629" cy="418223"/>
            </a:xfrm>
            <a:custGeom>
              <a:avLst/>
              <a:gdLst>
                <a:gd name="connsiteX0" fmla="*/ 0 w 9425"/>
                <a:gd name="connsiteY0" fmla="*/ 6089 h 10000"/>
                <a:gd name="connsiteX1" fmla="*/ 947 w 9425"/>
                <a:gd name="connsiteY1" fmla="*/ 5810 h 10000"/>
                <a:gd name="connsiteX2" fmla="*/ 1232 w 9425"/>
                <a:gd name="connsiteY2" fmla="*/ 2793 h 10000"/>
                <a:gd name="connsiteX3" fmla="*/ 1572 w 9425"/>
                <a:gd name="connsiteY3" fmla="*/ 335 h 10000"/>
                <a:gd name="connsiteX4" fmla="*/ 2166 w 9425"/>
                <a:gd name="connsiteY4" fmla="*/ 559 h 10000"/>
                <a:gd name="connsiteX5" fmla="*/ 2671 w 9425"/>
                <a:gd name="connsiteY5" fmla="*/ 2793 h 10000"/>
                <a:gd name="connsiteX6" fmla="*/ 5370 w 9425"/>
                <a:gd name="connsiteY6" fmla="*/ 3240 h 10000"/>
                <a:gd name="connsiteX7" fmla="*/ 7398 w 9425"/>
                <a:gd name="connsiteY7" fmla="*/ 8994 h 10000"/>
                <a:gd name="connsiteX8" fmla="*/ 9425 w 9425"/>
                <a:gd name="connsiteY8" fmla="*/ 9385 h 10000"/>
                <a:gd name="connsiteX0" fmla="*/ 0 w 9408"/>
                <a:gd name="connsiteY0" fmla="*/ 6089 h 10000"/>
                <a:gd name="connsiteX1" fmla="*/ 1005 w 9408"/>
                <a:gd name="connsiteY1" fmla="*/ 5810 h 10000"/>
                <a:gd name="connsiteX2" fmla="*/ 1307 w 9408"/>
                <a:gd name="connsiteY2" fmla="*/ 2793 h 10000"/>
                <a:gd name="connsiteX3" fmla="*/ 1668 w 9408"/>
                <a:gd name="connsiteY3" fmla="*/ 335 h 10000"/>
                <a:gd name="connsiteX4" fmla="*/ 2298 w 9408"/>
                <a:gd name="connsiteY4" fmla="*/ 559 h 10000"/>
                <a:gd name="connsiteX5" fmla="*/ 2834 w 9408"/>
                <a:gd name="connsiteY5" fmla="*/ 2793 h 10000"/>
                <a:gd name="connsiteX6" fmla="*/ 5698 w 9408"/>
                <a:gd name="connsiteY6" fmla="*/ 3240 h 10000"/>
                <a:gd name="connsiteX7" fmla="*/ 7849 w 9408"/>
                <a:gd name="connsiteY7" fmla="*/ 8994 h 10000"/>
                <a:gd name="connsiteX8" fmla="*/ 9408 w 9408"/>
                <a:gd name="connsiteY8" fmla="*/ 8997 h 10000"/>
                <a:gd name="connsiteX0" fmla="*/ 0 w 10556"/>
                <a:gd name="connsiteY0" fmla="*/ 6089 h 10000"/>
                <a:gd name="connsiteX1" fmla="*/ 1068 w 10556"/>
                <a:gd name="connsiteY1" fmla="*/ 5810 h 10000"/>
                <a:gd name="connsiteX2" fmla="*/ 1389 w 10556"/>
                <a:gd name="connsiteY2" fmla="*/ 2793 h 10000"/>
                <a:gd name="connsiteX3" fmla="*/ 1773 w 10556"/>
                <a:gd name="connsiteY3" fmla="*/ 335 h 10000"/>
                <a:gd name="connsiteX4" fmla="*/ 2443 w 10556"/>
                <a:gd name="connsiteY4" fmla="*/ 559 h 10000"/>
                <a:gd name="connsiteX5" fmla="*/ 3012 w 10556"/>
                <a:gd name="connsiteY5" fmla="*/ 2793 h 10000"/>
                <a:gd name="connsiteX6" fmla="*/ 6057 w 10556"/>
                <a:gd name="connsiteY6" fmla="*/ 3240 h 10000"/>
                <a:gd name="connsiteX7" fmla="*/ 8343 w 10556"/>
                <a:gd name="connsiteY7" fmla="*/ 8994 h 10000"/>
                <a:gd name="connsiteX8" fmla="*/ 10556 w 10556"/>
                <a:gd name="connsiteY8" fmla="*/ 10000 h 10000"/>
                <a:gd name="connsiteX0" fmla="*/ 0 w 13147"/>
                <a:gd name="connsiteY0" fmla="*/ 6089 h 10160"/>
                <a:gd name="connsiteX1" fmla="*/ 1068 w 13147"/>
                <a:gd name="connsiteY1" fmla="*/ 5810 h 10160"/>
                <a:gd name="connsiteX2" fmla="*/ 1389 w 13147"/>
                <a:gd name="connsiteY2" fmla="*/ 2793 h 10160"/>
                <a:gd name="connsiteX3" fmla="*/ 1773 w 13147"/>
                <a:gd name="connsiteY3" fmla="*/ 335 h 10160"/>
                <a:gd name="connsiteX4" fmla="*/ 2443 w 13147"/>
                <a:gd name="connsiteY4" fmla="*/ 559 h 10160"/>
                <a:gd name="connsiteX5" fmla="*/ 3012 w 13147"/>
                <a:gd name="connsiteY5" fmla="*/ 2793 h 10160"/>
                <a:gd name="connsiteX6" fmla="*/ 6057 w 13147"/>
                <a:gd name="connsiteY6" fmla="*/ 3240 h 10160"/>
                <a:gd name="connsiteX7" fmla="*/ 8343 w 13147"/>
                <a:gd name="connsiteY7" fmla="*/ 8994 h 10160"/>
                <a:gd name="connsiteX8" fmla="*/ 12778 w 13147"/>
                <a:gd name="connsiteY8" fmla="*/ 1003 h 10160"/>
                <a:gd name="connsiteX9" fmla="*/ 10556 w 13147"/>
                <a:gd name="connsiteY9" fmla="*/ 10000 h 10160"/>
                <a:gd name="connsiteX0" fmla="*/ 0 w 14445"/>
                <a:gd name="connsiteY0" fmla="*/ 11084 h 15155"/>
                <a:gd name="connsiteX1" fmla="*/ 1068 w 14445"/>
                <a:gd name="connsiteY1" fmla="*/ 10805 h 15155"/>
                <a:gd name="connsiteX2" fmla="*/ 1389 w 14445"/>
                <a:gd name="connsiteY2" fmla="*/ 7788 h 15155"/>
                <a:gd name="connsiteX3" fmla="*/ 1773 w 14445"/>
                <a:gd name="connsiteY3" fmla="*/ 5330 h 15155"/>
                <a:gd name="connsiteX4" fmla="*/ 2443 w 14445"/>
                <a:gd name="connsiteY4" fmla="*/ 5554 h 15155"/>
                <a:gd name="connsiteX5" fmla="*/ 3012 w 14445"/>
                <a:gd name="connsiteY5" fmla="*/ 7788 h 15155"/>
                <a:gd name="connsiteX6" fmla="*/ 6057 w 14445"/>
                <a:gd name="connsiteY6" fmla="*/ 8235 h 15155"/>
                <a:gd name="connsiteX7" fmla="*/ 8343 w 14445"/>
                <a:gd name="connsiteY7" fmla="*/ 13989 h 15155"/>
                <a:gd name="connsiteX8" fmla="*/ 12778 w 14445"/>
                <a:gd name="connsiteY8" fmla="*/ 5998 h 15155"/>
                <a:gd name="connsiteX9" fmla="*/ 14445 w 14445"/>
                <a:gd name="connsiteY9" fmla="*/ 0 h 15155"/>
                <a:gd name="connsiteX0" fmla="*/ 0 w 14445"/>
                <a:gd name="connsiteY0" fmla="*/ 11084 h 19326"/>
                <a:gd name="connsiteX1" fmla="*/ 1068 w 14445"/>
                <a:gd name="connsiteY1" fmla="*/ 10805 h 19326"/>
                <a:gd name="connsiteX2" fmla="*/ 1389 w 14445"/>
                <a:gd name="connsiteY2" fmla="*/ 7788 h 19326"/>
                <a:gd name="connsiteX3" fmla="*/ 1773 w 14445"/>
                <a:gd name="connsiteY3" fmla="*/ 5330 h 19326"/>
                <a:gd name="connsiteX4" fmla="*/ 2443 w 14445"/>
                <a:gd name="connsiteY4" fmla="*/ 5554 h 19326"/>
                <a:gd name="connsiteX5" fmla="*/ 3012 w 14445"/>
                <a:gd name="connsiteY5" fmla="*/ 7788 h 19326"/>
                <a:gd name="connsiteX6" fmla="*/ 6057 w 14445"/>
                <a:gd name="connsiteY6" fmla="*/ 8235 h 19326"/>
                <a:gd name="connsiteX7" fmla="*/ 8343 w 14445"/>
                <a:gd name="connsiteY7" fmla="*/ 13989 h 19326"/>
                <a:gd name="connsiteX8" fmla="*/ 10834 w 14445"/>
                <a:gd name="connsiteY8" fmla="*/ 17994 h 19326"/>
                <a:gd name="connsiteX9" fmla="*/ 12778 w 14445"/>
                <a:gd name="connsiteY9" fmla="*/ 5998 h 19326"/>
                <a:gd name="connsiteX10" fmla="*/ 14445 w 14445"/>
                <a:gd name="connsiteY10" fmla="*/ 0 h 19326"/>
                <a:gd name="connsiteX0" fmla="*/ 0 w 15834"/>
                <a:gd name="connsiteY0" fmla="*/ 7085 h 15327"/>
                <a:gd name="connsiteX1" fmla="*/ 1068 w 15834"/>
                <a:gd name="connsiteY1" fmla="*/ 6806 h 15327"/>
                <a:gd name="connsiteX2" fmla="*/ 1389 w 15834"/>
                <a:gd name="connsiteY2" fmla="*/ 3789 h 15327"/>
                <a:gd name="connsiteX3" fmla="*/ 1773 w 15834"/>
                <a:gd name="connsiteY3" fmla="*/ 1331 h 15327"/>
                <a:gd name="connsiteX4" fmla="*/ 2443 w 15834"/>
                <a:gd name="connsiteY4" fmla="*/ 1555 h 15327"/>
                <a:gd name="connsiteX5" fmla="*/ 3012 w 15834"/>
                <a:gd name="connsiteY5" fmla="*/ 3789 h 15327"/>
                <a:gd name="connsiteX6" fmla="*/ 6057 w 15834"/>
                <a:gd name="connsiteY6" fmla="*/ 4236 h 15327"/>
                <a:gd name="connsiteX7" fmla="*/ 8343 w 15834"/>
                <a:gd name="connsiteY7" fmla="*/ 9990 h 15327"/>
                <a:gd name="connsiteX8" fmla="*/ 10834 w 15834"/>
                <a:gd name="connsiteY8" fmla="*/ 13995 h 15327"/>
                <a:gd name="connsiteX9" fmla="*/ 12778 w 15834"/>
                <a:gd name="connsiteY9" fmla="*/ 1999 h 15327"/>
                <a:gd name="connsiteX10" fmla="*/ 15834 w 15834"/>
                <a:gd name="connsiteY10" fmla="*/ 1999 h 15327"/>
                <a:gd name="connsiteX0" fmla="*/ 0 w 15834"/>
                <a:gd name="connsiteY0" fmla="*/ 8085 h 16327"/>
                <a:gd name="connsiteX1" fmla="*/ 1068 w 15834"/>
                <a:gd name="connsiteY1" fmla="*/ 7806 h 16327"/>
                <a:gd name="connsiteX2" fmla="*/ 1389 w 15834"/>
                <a:gd name="connsiteY2" fmla="*/ 4789 h 16327"/>
                <a:gd name="connsiteX3" fmla="*/ 1773 w 15834"/>
                <a:gd name="connsiteY3" fmla="*/ 2331 h 16327"/>
                <a:gd name="connsiteX4" fmla="*/ 2443 w 15834"/>
                <a:gd name="connsiteY4" fmla="*/ 2555 h 16327"/>
                <a:gd name="connsiteX5" fmla="*/ 3012 w 15834"/>
                <a:gd name="connsiteY5" fmla="*/ 4789 h 16327"/>
                <a:gd name="connsiteX6" fmla="*/ 6057 w 15834"/>
                <a:gd name="connsiteY6" fmla="*/ 5236 h 16327"/>
                <a:gd name="connsiteX7" fmla="*/ 8343 w 15834"/>
                <a:gd name="connsiteY7" fmla="*/ 10990 h 16327"/>
                <a:gd name="connsiteX8" fmla="*/ 10834 w 15834"/>
                <a:gd name="connsiteY8" fmla="*/ 14995 h 16327"/>
                <a:gd name="connsiteX9" fmla="*/ 12778 w 15834"/>
                <a:gd name="connsiteY9" fmla="*/ 2999 h 16327"/>
                <a:gd name="connsiteX10" fmla="*/ 14167 w 15834"/>
                <a:gd name="connsiteY10" fmla="*/ 0 h 16327"/>
                <a:gd name="connsiteX11" fmla="*/ 15834 w 15834"/>
                <a:gd name="connsiteY11" fmla="*/ 2999 h 16327"/>
                <a:gd name="connsiteX0" fmla="*/ 0 w 15834"/>
                <a:gd name="connsiteY0" fmla="*/ 8085 h 16327"/>
                <a:gd name="connsiteX1" fmla="*/ 1068 w 15834"/>
                <a:gd name="connsiteY1" fmla="*/ 7806 h 16327"/>
                <a:gd name="connsiteX2" fmla="*/ 1389 w 15834"/>
                <a:gd name="connsiteY2" fmla="*/ 4789 h 16327"/>
                <a:gd name="connsiteX3" fmla="*/ 1773 w 15834"/>
                <a:gd name="connsiteY3" fmla="*/ 2331 h 16327"/>
                <a:gd name="connsiteX4" fmla="*/ 2443 w 15834"/>
                <a:gd name="connsiteY4" fmla="*/ 2555 h 16327"/>
                <a:gd name="connsiteX5" fmla="*/ 3012 w 15834"/>
                <a:gd name="connsiteY5" fmla="*/ 4789 h 16327"/>
                <a:gd name="connsiteX6" fmla="*/ 6057 w 15834"/>
                <a:gd name="connsiteY6" fmla="*/ 5236 h 16327"/>
                <a:gd name="connsiteX7" fmla="*/ 8343 w 15834"/>
                <a:gd name="connsiteY7" fmla="*/ 10990 h 16327"/>
                <a:gd name="connsiteX8" fmla="*/ 10834 w 15834"/>
                <a:gd name="connsiteY8" fmla="*/ 14995 h 16327"/>
                <a:gd name="connsiteX9" fmla="*/ 12778 w 15834"/>
                <a:gd name="connsiteY9" fmla="*/ 2999 h 16327"/>
                <a:gd name="connsiteX10" fmla="*/ 14167 w 15834"/>
                <a:gd name="connsiteY10" fmla="*/ 0 h 16327"/>
                <a:gd name="connsiteX11" fmla="*/ 15834 w 15834"/>
                <a:gd name="connsiteY11" fmla="*/ 2999 h 16327"/>
                <a:gd name="connsiteX0" fmla="*/ 0 w 22501"/>
                <a:gd name="connsiteY0" fmla="*/ 8585 h 16827"/>
                <a:gd name="connsiteX1" fmla="*/ 1068 w 22501"/>
                <a:gd name="connsiteY1" fmla="*/ 8306 h 16827"/>
                <a:gd name="connsiteX2" fmla="*/ 1389 w 22501"/>
                <a:gd name="connsiteY2" fmla="*/ 5289 h 16827"/>
                <a:gd name="connsiteX3" fmla="*/ 1773 w 22501"/>
                <a:gd name="connsiteY3" fmla="*/ 2831 h 16827"/>
                <a:gd name="connsiteX4" fmla="*/ 2443 w 22501"/>
                <a:gd name="connsiteY4" fmla="*/ 3055 h 16827"/>
                <a:gd name="connsiteX5" fmla="*/ 3012 w 22501"/>
                <a:gd name="connsiteY5" fmla="*/ 5289 h 16827"/>
                <a:gd name="connsiteX6" fmla="*/ 6057 w 22501"/>
                <a:gd name="connsiteY6" fmla="*/ 5736 h 16827"/>
                <a:gd name="connsiteX7" fmla="*/ 8343 w 22501"/>
                <a:gd name="connsiteY7" fmla="*/ 11490 h 16827"/>
                <a:gd name="connsiteX8" fmla="*/ 10834 w 22501"/>
                <a:gd name="connsiteY8" fmla="*/ 15495 h 16827"/>
                <a:gd name="connsiteX9" fmla="*/ 12778 w 22501"/>
                <a:gd name="connsiteY9" fmla="*/ 3499 h 16827"/>
                <a:gd name="connsiteX10" fmla="*/ 14167 w 22501"/>
                <a:gd name="connsiteY10" fmla="*/ 500 h 16827"/>
                <a:gd name="connsiteX11" fmla="*/ 22501 w 22501"/>
                <a:gd name="connsiteY11" fmla="*/ 6498 h 16827"/>
                <a:gd name="connsiteX0" fmla="*/ 0 w 22501"/>
                <a:gd name="connsiteY0" fmla="*/ 9085 h 17327"/>
                <a:gd name="connsiteX1" fmla="*/ 1068 w 22501"/>
                <a:gd name="connsiteY1" fmla="*/ 8806 h 17327"/>
                <a:gd name="connsiteX2" fmla="*/ 1389 w 22501"/>
                <a:gd name="connsiteY2" fmla="*/ 5789 h 17327"/>
                <a:gd name="connsiteX3" fmla="*/ 1773 w 22501"/>
                <a:gd name="connsiteY3" fmla="*/ 3331 h 17327"/>
                <a:gd name="connsiteX4" fmla="*/ 2443 w 22501"/>
                <a:gd name="connsiteY4" fmla="*/ 3555 h 17327"/>
                <a:gd name="connsiteX5" fmla="*/ 3012 w 22501"/>
                <a:gd name="connsiteY5" fmla="*/ 5789 h 17327"/>
                <a:gd name="connsiteX6" fmla="*/ 6057 w 22501"/>
                <a:gd name="connsiteY6" fmla="*/ 6236 h 17327"/>
                <a:gd name="connsiteX7" fmla="*/ 8343 w 22501"/>
                <a:gd name="connsiteY7" fmla="*/ 11990 h 17327"/>
                <a:gd name="connsiteX8" fmla="*/ 10834 w 22501"/>
                <a:gd name="connsiteY8" fmla="*/ 15995 h 17327"/>
                <a:gd name="connsiteX9" fmla="*/ 12778 w 22501"/>
                <a:gd name="connsiteY9" fmla="*/ 3999 h 17327"/>
                <a:gd name="connsiteX10" fmla="*/ 14167 w 22501"/>
                <a:gd name="connsiteY10" fmla="*/ 1000 h 17327"/>
                <a:gd name="connsiteX11" fmla="*/ 20557 w 22501"/>
                <a:gd name="connsiteY11" fmla="*/ 9997 h 17327"/>
                <a:gd name="connsiteX12" fmla="*/ 22501 w 22501"/>
                <a:gd name="connsiteY12" fmla="*/ 6998 h 17327"/>
                <a:gd name="connsiteX0" fmla="*/ 0 w 22501"/>
                <a:gd name="connsiteY0" fmla="*/ 9085 h 17327"/>
                <a:gd name="connsiteX1" fmla="*/ 1068 w 22501"/>
                <a:gd name="connsiteY1" fmla="*/ 8806 h 17327"/>
                <a:gd name="connsiteX2" fmla="*/ 1389 w 22501"/>
                <a:gd name="connsiteY2" fmla="*/ 5789 h 17327"/>
                <a:gd name="connsiteX3" fmla="*/ 1773 w 22501"/>
                <a:gd name="connsiteY3" fmla="*/ 3331 h 17327"/>
                <a:gd name="connsiteX4" fmla="*/ 2443 w 22501"/>
                <a:gd name="connsiteY4" fmla="*/ 3555 h 17327"/>
                <a:gd name="connsiteX5" fmla="*/ 3012 w 22501"/>
                <a:gd name="connsiteY5" fmla="*/ 5789 h 17327"/>
                <a:gd name="connsiteX6" fmla="*/ 6057 w 22501"/>
                <a:gd name="connsiteY6" fmla="*/ 6236 h 17327"/>
                <a:gd name="connsiteX7" fmla="*/ 8343 w 22501"/>
                <a:gd name="connsiteY7" fmla="*/ 11990 h 17327"/>
                <a:gd name="connsiteX8" fmla="*/ 10834 w 22501"/>
                <a:gd name="connsiteY8" fmla="*/ 15995 h 17327"/>
                <a:gd name="connsiteX9" fmla="*/ 12778 w 22501"/>
                <a:gd name="connsiteY9" fmla="*/ 3999 h 17327"/>
                <a:gd name="connsiteX10" fmla="*/ 14445 w 22501"/>
                <a:gd name="connsiteY10" fmla="*/ 1000 h 17327"/>
                <a:gd name="connsiteX11" fmla="*/ 20557 w 22501"/>
                <a:gd name="connsiteY11" fmla="*/ 9997 h 17327"/>
                <a:gd name="connsiteX12" fmla="*/ 22501 w 22501"/>
                <a:gd name="connsiteY12" fmla="*/ 6998 h 17327"/>
                <a:gd name="connsiteX0" fmla="*/ 0 w 22501"/>
                <a:gd name="connsiteY0" fmla="*/ 8861 h 16879"/>
                <a:gd name="connsiteX1" fmla="*/ 1068 w 22501"/>
                <a:gd name="connsiteY1" fmla="*/ 8582 h 16879"/>
                <a:gd name="connsiteX2" fmla="*/ 1389 w 22501"/>
                <a:gd name="connsiteY2" fmla="*/ 5565 h 16879"/>
                <a:gd name="connsiteX3" fmla="*/ 1773 w 22501"/>
                <a:gd name="connsiteY3" fmla="*/ 3107 h 16879"/>
                <a:gd name="connsiteX4" fmla="*/ 2443 w 22501"/>
                <a:gd name="connsiteY4" fmla="*/ 3331 h 16879"/>
                <a:gd name="connsiteX5" fmla="*/ 3012 w 22501"/>
                <a:gd name="connsiteY5" fmla="*/ 5565 h 16879"/>
                <a:gd name="connsiteX6" fmla="*/ 6057 w 22501"/>
                <a:gd name="connsiteY6" fmla="*/ 6012 h 16879"/>
                <a:gd name="connsiteX7" fmla="*/ 8343 w 22501"/>
                <a:gd name="connsiteY7" fmla="*/ 11766 h 16879"/>
                <a:gd name="connsiteX8" fmla="*/ 10834 w 22501"/>
                <a:gd name="connsiteY8" fmla="*/ 15771 h 16879"/>
                <a:gd name="connsiteX9" fmla="*/ 12887 w 22501"/>
                <a:gd name="connsiteY9" fmla="*/ 5117 h 16879"/>
                <a:gd name="connsiteX10" fmla="*/ 14445 w 22501"/>
                <a:gd name="connsiteY10" fmla="*/ 776 h 16879"/>
                <a:gd name="connsiteX11" fmla="*/ 20557 w 22501"/>
                <a:gd name="connsiteY11" fmla="*/ 9773 h 16879"/>
                <a:gd name="connsiteX12" fmla="*/ 22501 w 22501"/>
                <a:gd name="connsiteY12" fmla="*/ 6774 h 16879"/>
                <a:gd name="connsiteX0" fmla="*/ 0 w 22501"/>
                <a:gd name="connsiteY0" fmla="*/ 9952 h 17970"/>
                <a:gd name="connsiteX1" fmla="*/ 1068 w 22501"/>
                <a:gd name="connsiteY1" fmla="*/ 9673 h 17970"/>
                <a:gd name="connsiteX2" fmla="*/ 1389 w 22501"/>
                <a:gd name="connsiteY2" fmla="*/ 6656 h 17970"/>
                <a:gd name="connsiteX3" fmla="*/ 1773 w 22501"/>
                <a:gd name="connsiteY3" fmla="*/ 4198 h 17970"/>
                <a:gd name="connsiteX4" fmla="*/ 2443 w 22501"/>
                <a:gd name="connsiteY4" fmla="*/ 4422 h 17970"/>
                <a:gd name="connsiteX5" fmla="*/ 3012 w 22501"/>
                <a:gd name="connsiteY5" fmla="*/ 6656 h 17970"/>
                <a:gd name="connsiteX6" fmla="*/ 6057 w 22501"/>
                <a:gd name="connsiteY6" fmla="*/ 7103 h 17970"/>
                <a:gd name="connsiteX7" fmla="*/ 8343 w 22501"/>
                <a:gd name="connsiteY7" fmla="*/ 12857 h 17970"/>
                <a:gd name="connsiteX8" fmla="*/ 10834 w 22501"/>
                <a:gd name="connsiteY8" fmla="*/ 16862 h 17970"/>
                <a:gd name="connsiteX9" fmla="*/ 12887 w 22501"/>
                <a:gd name="connsiteY9" fmla="*/ 6208 h 17970"/>
                <a:gd name="connsiteX10" fmla="*/ 14427 w 22501"/>
                <a:gd name="connsiteY10" fmla="*/ 776 h 17970"/>
                <a:gd name="connsiteX11" fmla="*/ 20557 w 22501"/>
                <a:gd name="connsiteY11" fmla="*/ 10864 h 17970"/>
                <a:gd name="connsiteX12" fmla="*/ 22501 w 22501"/>
                <a:gd name="connsiteY12" fmla="*/ 7865 h 17970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20557 w 22501"/>
                <a:gd name="connsiteY12" fmla="*/ 10312 h 17418"/>
                <a:gd name="connsiteX13" fmla="*/ 22501 w 22501"/>
                <a:gd name="connsiteY13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3334 w 22501"/>
                <a:gd name="connsiteY12" fmla="*/ 13311 h 17418"/>
                <a:gd name="connsiteX13" fmla="*/ 20557 w 22501"/>
                <a:gd name="connsiteY13" fmla="*/ 10312 h 17418"/>
                <a:gd name="connsiteX14" fmla="*/ 22501 w 22501"/>
                <a:gd name="connsiteY14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334 w 22501"/>
                <a:gd name="connsiteY13" fmla="*/ 13311 h 17418"/>
                <a:gd name="connsiteX14" fmla="*/ 20557 w 22501"/>
                <a:gd name="connsiteY14" fmla="*/ 10312 h 17418"/>
                <a:gd name="connsiteX15" fmla="*/ 22501 w 22501"/>
                <a:gd name="connsiteY15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334 w 22501"/>
                <a:gd name="connsiteY13" fmla="*/ 13311 h 17418"/>
                <a:gd name="connsiteX14" fmla="*/ 16112 w 22501"/>
                <a:gd name="connsiteY14" fmla="*/ 13311 h 17418"/>
                <a:gd name="connsiteX15" fmla="*/ 20557 w 22501"/>
                <a:gd name="connsiteY15" fmla="*/ 10312 h 17418"/>
                <a:gd name="connsiteX16" fmla="*/ 22501 w 22501"/>
                <a:gd name="connsiteY16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334 w 22501"/>
                <a:gd name="connsiteY13" fmla="*/ 13311 h 17418"/>
                <a:gd name="connsiteX14" fmla="*/ 16112 w 22501"/>
                <a:gd name="connsiteY14" fmla="*/ 13311 h 17418"/>
                <a:gd name="connsiteX15" fmla="*/ 20557 w 22501"/>
                <a:gd name="connsiteY15" fmla="*/ 10312 h 17418"/>
                <a:gd name="connsiteX16" fmla="*/ 22501 w 22501"/>
                <a:gd name="connsiteY16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20557 w 22501"/>
                <a:gd name="connsiteY16" fmla="*/ 10312 h 17418"/>
                <a:gd name="connsiteX17" fmla="*/ 22501 w 22501"/>
                <a:gd name="connsiteY17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20557 w 22501"/>
                <a:gd name="connsiteY16" fmla="*/ 10312 h 17418"/>
                <a:gd name="connsiteX17" fmla="*/ 20279 w 22501"/>
                <a:gd name="connsiteY17" fmla="*/ 4314 h 17418"/>
                <a:gd name="connsiteX18" fmla="*/ 22501 w 22501"/>
                <a:gd name="connsiteY18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279 w 22501"/>
                <a:gd name="connsiteY18" fmla="*/ 4314 h 17418"/>
                <a:gd name="connsiteX19" fmla="*/ 22501 w 22501"/>
                <a:gd name="connsiteY19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279 w 22501"/>
                <a:gd name="connsiteY18" fmla="*/ 4314 h 17418"/>
                <a:gd name="connsiteX19" fmla="*/ 22501 w 22501"/>
                <a:gd name="connsiteY19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2501 w 22501"/>
                <a:gd name="connsiteY19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2501 w 22501"/>
                <a:gd name="connsiteY20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01" h="17418">
                  <a:moveTo>
                    <a:pt x="0" y="9400"/>
                  </a:moveTo>
                  <a:cubicBezTo>
                    <a:pt x="176" y="9400"/>
                    <a:pt x="834" y="9680"/>
                    <a:pt x="1068" y="9121"/>
                  </a:cubicBezTo>
                  <a:cubicBezTo>
                    <a:pt x="1301" y="8562"/>
                    <a:pt x="1276" y="6998"/>
                    <a:pt x="1389" y="6104"/>
                  </a:cubicBezTo>
                  <a:cubicBezTo>
                    <a:pt x="1509" y="5210"/>
                    <a:pt x="1597" y="4037"/>
                    <a:pt x="1773" y="3646"/>
                  </a:cubicBezTo>
                  <a:cubicBezTo>
                    <a:pt x="1944" y="3311"/>
                    <a:pt x="2235" y="3423"/>
                    <a:pt x="2443" y="3870"/>
                  </a:cubicBezTo>
                  <a:cubicBezTo>
                    <a:pt x="2649" y="4261"/>
                    <a:pt x="2405" y="5657"/>
                    <a:pt x="3012" y="6104"/>
                  </a:cubicBezTo>
                  <a:cubicBezTo>
                    <a:pt x="3615" y="6551"/>
                    <a:pt x="5170" y="5490"/>
                    <a:pt x="6057" y="6551"/>
                  </a:cubicBezTo>
                  <a:cubicBezTo>
                    <a:pt x="6948" y="7557"/>
                    <a:pt x="7585" y="11244"/>
                    <a:pt x="8343" y="12305"/>
                  </a:cubicBezTo>
                  <a:cubicBezTo>
                    <a:pt x="9091" y="12825"/>
                    <a:pt x="10077" y="17418"/>
                    <a:pt x="10834" y="16310"/>
                  </a:cubicBezTo>
                  <a:cubicBezTo>
                    <a:pt x="11591" y="15202"/>
                    <a:pt x="12288" y="8337"/>
                    <a:pt x="12887" y="5656"/>
                  </a:cubicBezTo>
                  <a:cubicBezTo>
                    <a:pt x="13486" y="2975"/>
                    <a:pt x="13936" y="448"/>
                    <a:pt x="14427" y="224"/>
                  </a:cubicBezTo>
                  <a:cubicBezTo>
                    <a:pt x="14918" y="0"/>
                    <a:pt x="15692" y="2633"/>
                    <a:pt x="15834" y="4314"/>
                  </a:cubicBezTo>
                  <a:cubicBezTo>
                    <a:pt x="15976" y="5995"/>
                    <a:pt x="15649" y="9312"/>
                    <a:pt x="15279" y="10312"/>
                  </a:cubicBezTo>
                  <a:cubicBezTo>
                    <a:pt x="14909" y="11312"/>
                    <a:pt x="13936" y="9812"/>
                    <a:pt x="13612" y="10312"/>
                  </a:cubicBezTo>
                  <a:cubicBezTo>
                    <a:pt x="13288" y="10812"/>
                    <a:pt x="12917" y="12811"/>
                    <a:pt x="13334" y="13311"/>
                  </a:cubicBezTo>
                  <a:cubicBezTo>
                    <a:pt x="13751" y="13811"/>
                    <a:pt x="15047" y="13311"/>
                    <a:pt x="16112" y="13311"/>
                  </a:cubicBezTo>
                  <a:cubicBezTo>
                    <a:pt x="17177" y="13311"/>
                    <a:pt x="18982" y="13811"/>
                    <a:pt x="19723" y="13311"/>
                  </a:cubicBezTo>
                  <a:cubicBezTo>
                    <a:pt x="20464" y="12811"/>
                    <a:pt x="20406" y="15334"/>
                    <a:pt x="20557" y="10312"/>
                  </a:cubicBezTo>
                  <a:cubicBezTo>
                    <a:pt x="20373" y="7747"/>
                    <a:pt x="20072" y="11301"/>
                    <a:pt x="20001" y="7313"/>
                  </a:cubicBezTo>
                  <a:cubicBezTo>
                    <a:pt x="20094" y="6313"/>
                    <a:pt x="20186" y="5314"/>
                    <a:pt x="20279" y="4314"/>
                  </a:cubicBezTo>
                  <a:cubicBezTo>
                    <a:pt x="20485" y="1879"/>
                    <a:pt x="20695" y="11416"/>
                    <a:pt x="21112" y="10312"/>
                  </a:cubicBezTo>
                  <a:lnTo>
                    <a:pt x="22501" y="7313"/>
                  </a:ln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47" name="Rectangle horizontal à deux flèches 46"/>
          <p:cNvSpPr/>
          <p:nvPr/>
        </p:nvSpPr>
        <p:spPr>
          <a:xfrm rot="5400000">
            <a:off x="1727684" y="3537012"/>
            <a:ext cx="1656184" cy="1296144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32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1600" smtClean="0"/>
              <a:t>Semantics from [Uch03]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Software Systems</a:t>
            </a:r>
            <a:endParaRPr lang="fr-F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>
            <a:normAutofit fontScale="92500" lnSpcReduction="1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?</a:t>
            </a:r>
          </a:p>
          <a:p>
            <a:pPr lvl="1"/>
            <a:r>
              <a:rPr lang="fr-BE" dirty="0" err="1" smtClean="0"/>
              <a:t>Elaborating</a:t>
            </a:r>
            <a:r>
              <a:rPr lang="fr-BE" dirty="0" smtClean="0"/>
              <a:t> </a:t>
            </a:r>
            <a:r>
              <a:rPr lang="fr-BE" dirty="0" err="1" smtClean="0"/>
              <a:t>requirements</a:t>
            </a:r>
            <a:r>
              <a:rPr lang="fr-BE" dirty="0" smtClean="0"/>
              <a:t> and </a:t>
            </a:r>
            <a:r>
              <a:rPr lang="fr-BE" dirty="0" err="1" smtClean="0"/>
              <a:t>exploring</a:t>
            </a:r>
            <a:r>
              <a:rPr lang="fr-BE" dirty="0" smtClean="0"/>
              <a:t> design</a:t>
            </a:r>
          </a:p>
          <a:p>
            <a:pPr lvl="1"/>
            <a:r>
              <a:rPr lang="en-US" dirty="0" smtClean="0"/>
              <a:t>Reasoning about, verifying and documenting systems</a:t>
            </a:r>
          </a:p>
          <a:p>
            <a:pPr lvl="1"/>
            <a:r>
              <a:rPr lang="en-US" dirty="0" smtClean="0"/>
              <a:t>Generating code, prototypes, 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Models have many advantages</a:t>
            </a:r>
          </a:p>
          <a:p>
            <a:pPr lvl="1"/>
            <a:r>
              <a:rPr lang="en-US" dirty="0" smtClean="0"/>
              <a:t>Force stakeholders to be precise in their descriptions</a:t>
            </a:r>
          </a:p>
          <a:p>
            <a:pPr lvl="1"/>
            <a:r>
              <a:rPr lang="en-US" dirty="0" smtClean="0"/>
              <a:t>Abstract from unnecessary details while enforcing separation of concerns</a:t>
            </a:r>
          </a:p>
          <a:p>
            <a:pPr lvl="1"/>
            <a:r>
              <a:rPr lang="en-US" dirty="0" smtClean="0"/>
              <a:t>Enable the early detection and fixing of errors</a:t>
            </a:r>
          </a:p>
          <a:p>
            <a:pPr lvl="1"/>
            <a:r>
              <a:rPr lang="en-US" dirty="0" smtClean="0"/>
              <a:t>Allow runtime monitoring and enactment</a:t>
            </a:r>
            <a:r>
              <a:rPr lang="en-US" dirty="0"/>
              <a:t> </a:t>
            </a:r>
            <a:r>
              <a:rPr lang="en-US" dirty="0" smtClean="0"/>
              <a:t>of work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State variables</a:t>
            </a:r>
            <a:br>
              <a:rPr lang="fr-FR" sz="3500"/>
            </a:br>
            <a:r>
              <a:rPr lang="fr-FR" sz="2800"/>
              <a:t>as Fluents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19625" cy="49672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2200"/>
              <a:t>Agent state variables are modeled with fluents </a:t>
            </a:r>
          </a:p>
          <a:p>
            <a:pPr>
              <a:lnSpc>
                <a:spcPct val="90000"/>
              </a:lnSpc>
            </a:pPr>
            <a:endParaRPr lang="fr-FR" sz="2200"/>
          </a:p>
          <a:p>
            <a:pPr>
              <a:lnSpc>
                <a:spcPct val="90000"/>
              </a:lnSpc>
            </a:pPr>
            <a:r>
              <a:rPr lang="en-US" sz="2200"/>
              <a:t>fluent </a:t>
            </a:r>
            <a:r>
              <a:rPr lang="en-US" sz="2200" i="1"/>
              <a:t>F</a:t>
            </a:r>
            <a:r>
              <a:rPr lang="en-US" sz="2200"/>
              <a:t> = &lt;</a:t>
            </a:r>
            <a:r>
              <a:rPr lang="en-US" sz="2200" i="1"/>
              <a:t>I</a:t>
            </a:r>
            <a:r>
              <a:rPr lang="en-US" sz="2200" i="1" baseline="-25000"/>
              <a:t>Fl</a:t>
            </a:r>
            <a:r>
              <a:rPr lang="en-US" sz="2200"/>
              <a:t>,</a:t>
            </a:r>
            <a:r>
              <a:rPr lang="en-US" sz="2200" i="1"/>
              <a:t>T</a:t>
            </a:r>
            <a:r>
              <a:rPr lang="en-US" sz="2200" i="1" baseline="-25000"/>
              <a:t>Fl</a:t>
            </a:r>
            <a:r>
              <a:rPr lang="en-US" sz="2200"/>
              <a:t>&gt; initially </a:t>
            </a:r>
            <a:r>
              <a:rPr lang="en-US" sz="2200" i="1"/>
              <a:t>Initially</a:t>
            </a:r>
            <a:r>
              <a:rPr lang="en-US" sz="2200" i="1" baseline="-25000"/>
              <a:t>Fl</a:t>
            </a:r>
            <a:endParaRPr lang="en-US" sz="2200" i="1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is a set of initiating events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a set of terminating events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Initially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(boolean) is the initial value of 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F</a:t>
            </a:r>
          </a:p>
          <a:p>
            <a:pPr lvl="1">
              <a:lnSpc>
                <a:spcPct val="90000"/>
              </a:lnSpc>
            </a:pPr>
            <a:endParaRPr lang="en-US" sz="1800" i="1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200"/>
              <a:t>A fluent is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monitored by an agent if it </a:t>
            </a:r>
            <a:r>
              <a:rPr lang="en-US" sz="1800">
                <a:latin typeface="Tahoma"/>
                <a:cs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</a:rPr>
              <a:t>monitors</a:t>
            </a:r>
            <a:r>
              <a:rPr lang="en-US" sz="1800">
                <a:latin typeface="Tahoma"/>
                <a:cs typeface="Arial" charset="0"/>
              </a:rPr>
              <a:t>”</a:t>
            </a:r>
            <a:r>
              <a:rPr lang="en-US" sz="1800"/>
              <a:t> or performs all initiating and terminating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events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controlled by an if it performs all initiating and terminating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events</a:t>
            </a:r>
            <a:endParaRPr lang="en-US" sz="1800"/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5148263" y="1843088"/>
            <a:ext cx="3671887" cy="4465637"/>
            <a:chOff x="3243" y="1161"/>
            <a:chExt cx="2313" cy="2813"/>
          </a:xfrm>
        </p:grpSpPr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3243" y="1207"/>
              <a:ext cx="2313" cy="276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7453" name="Group 45"/>
            <p:cNvGrpSpPr>
              <a:grpSpLocks/>
            </p:cNvGrpSpPr>
            <p:nvPr/>
          </p:nvGrpSpPr>
          <p:grpSpPr bwMode="auto">
            <a:xfrm>
              <a:off x="3317" y="1344"/>
              <a:ext cx="2194" cy="2511"/>
              <a:chOff x="3297" y="1373"/>
              <a:chExt cx="2194" cy="2511"/>
            </a:xfrm>
          </p:grpSpPr>
          <p:grpSp>
            <p:nvGrpSpPr>
              <p:cNvPr id="17449" name="Group 41"/>
              <p:cNvGrpSpPr>
                <a:grpSpLocks/>
              </p:cNvGrpSpPr>
              <p:nvPr/>
            </p:nvGrpSpPr>
            <p:grpSpPr bwMode="auto">
              <a:xfrm>
                <a:off x="3297" y="3405"/>
                <a:ext cx="2194" cy="479"/>
                <a:chOff x="3297" y="3430"/>
                <a:chExt cx="2194" cy="479"/>
              </a:xfrm>
            </p:grpSpPr>
            <p:sp>
              <p:nvSpPr>
                <p:cNvPr id="1743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923" y="3765"/>
                  <a:ext cx="1568" cy="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145" y="354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115" y="354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34" y="3430"/>
                  <a:ext cx="82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open doors, e.open</a:t>
                  </a:r>
                </a:p>
              </p:txBody>
            </p:sp>
            <p:sp>
              <p:nvSpPr>
                <p:cNvPr id="174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876" y="3430"/>
                  <a:ext cx="489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close doors</a:t>
                  </a:r>
                </a:p>
              </p:txBody>
            </p:sp>
            <p:sp>
              <p:nvSpPr>
                <p:cNvPr id="17438" name="Line 30"/>
                <p:cNvSpPr>
                  <a:spLocks noChangeShapeType="1"/>
                </p:cNvSpPr>
                <p:nvPr/>
              </p:nvSpPr>
              <p:spPr bwMode="auto">
                <a:xfrm>
                  <a:off x="4150" y="3856"/>
                  <a:ext cx="953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9" name="Line 31"/>
                <p:cNvSpPr>
                  <a:spLocks noChangeShapeType="1"/>
                </p:cNvSpPr>
                <p:nvPr/>
              </p:nvSpPr>
              <p:spPr bwMode="auto">
                <a:xfrm>
                  <a:off x="3923" y="3856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40" name="Line 32"/>
                <p:cNvSpPr>
                  <a:spLocks noChangeShapeType="1"/>
                </p:cNvSpPr>
                <p:nvPr/>
              </p:nvSpPr>
              <p:spPr bwMode="auto">
                <a:xfrm>
                  <a:off x="5103" y="385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4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97" y="3794"/>
                  <a:ext cx="53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 i="1"/>
                    <a:t>doorsClosed</a:t>
                  </a:r>
                </a:p>
              </p:txBody>
            </p:sp>
          </p:grpSp>
          <p:grpSp>
            <p:nvGrpSpPr>
              <p:cNvPr id="17447" name="Group 39"/>
              <p:cNvGrpSpPr>
                <a:grpSpLocks/>
              </p:cNvGrpSpPr>
              <p:nvPr/>
            </p:nvGrpSpPr>
            <p:grpSpPr bwMode="auto">
              <a:xfrm>
                <a:off x="3297" y="2000"/>
                <a:ext cx="2112" cy="478"/>
                <a:chOff x="3334" y="1637"/>
                <a:chExt cx="2112" cy="478"/>
              </a:xfrm>
            </p:grpSpPr>
            <p:sp>
              <p:nvSpPr>
                <p:cNvPr id="17419" name="Line 11"/>
                <p:cNvSpPr>
                  <a:spLocks noChangeShapeType="1"/>
                </p:cNvSpPr>
                <p:nvPr/>
              </p:nvSpPr>
              <p:spPr bwMode="auto">
                <a:xfrm>
                  <a:off x="3688" y="1971"/>
                  <a:ext cx="17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170" y="1744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83" y="1749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77" y="1637"/>
                  <a:ext cx="187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start</a:t>
                  </a:r>
                </a:p>
              </p:txBody>
            </p:sp>
            <p:sp>
              <p:nvSpPr>
                <p:cNvPr id="174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2" y="1637"/>
                  <a:ext cx="49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stop, e.stop</a:t>
                  </a:r>
                </a:p>
              </p:txBody>
            </p:sp>
            <p:sp>
              <p:nvSpPr>
                <p:cNvPr id="17425" name="Line 17"/>
                <p:cNvSpPr>
                  <a:spLocks noChangeShapeType="1"/>
                </p:cNvSpPr>
                <p:nvPr/>
              </p:nvSpPr>
              <p:spPr bwMode="auto">
                <a:xfrm>
                  <a:off x="4139" y="2062"/>
                  <a:ext cx="73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4" name="Line 16"/>
                <p:cNvSpPr>
                  <a:spLocks noChangeShapeType="1"/>
                </p:cNvSpPr>
                <p:nvPr/>
              </p:nvSpPr>
              <p:spPr bwMode="auto">
                <a:xfrm>
                  <a:off x="3688" y="2062"/>
                  <a:ext cx="48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6" name="Line 18"/>
                <p:cNvSpPr>
                  <a:spLocks noChangeShapeType="1"/>
                </p:cNvSpPr>
                <p:nvPr/>
              </p:nvSpPr>
              <p:spPr bwMode="auto">
                <a:xfrm>
                  <a:off x="4871" y="2062"/>
                  <a:ext cx="53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34" y="2000"/>
                  <a:ext cx="308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 i="1"/>
                    <a:t>moving</a:t>
                  </a:r>
                </a:p>
              </p:txBody>
            </p:sp>
          </p:grpSp>
          <p:sp>
            <p:nvSpPr>
              <p:cNvPr id="17446" name="Text Box 38"/>
              <p:cNvSpPr txBox="1">
                <a:spLocks noChangeArrowheads="1"/>
              </p:cNvSpPr>
              <p:nvPr/>
            </p:nvSpPr>
            <p:spPr bwMode="auto">
              <a:xfrm>
                <a:off x="3297" y="1373"/>
                <a:ext cx="1516" cy="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fluent </a:t>
                </a:r>
                <a:r>
                  <a:rPr lang="en-US" sz="1400" i="1"/>
                  <a:t>moving</a:t>
                </a:r>
                <a:r>
                  <a:rPr lang="en-US" sz="1400"/>
                  <a:t> = &lt; </a:t>
                </a:r>
                <a:br>
                  <a:rPr lang="en-US" sz="1400"/>
                </a:br>
                <a:r>
                  <a:rPr lang="en-US" sz="1400"/>
                  <a:t>        {</a:t>
                </a:r>
                <a:r>
                  <a:rPr lang="en-US" sz="1400" i="1"/>
                  <a:t>start</a:t>
                </a:r>
                <a:r>
                  <a:rPr lang="en-US" sz="1400"/>
                  <a:t>},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stop</a:t>
                </a:r>
                <a:r>
                  <a:rPr lang="en-US" sz="1400"/>
                  <a:t>, </a:t>
                </a:r>
                <a:r>
                  <a:rPr lang="en-US" sz="1400" i="1"/>
                  <a:t>emergency stop</a:t>
                </a:r>
                <a:r>
                  <a:rPr lang="en-US" sz="1400"/>
                  <a:t>} &gt; </a:t>
                </a:r>
              </a:p>
              <a:p>
                <a:r>
                  <a:rPr lang="en-US" sz="1400"/>
                  <a:t>        initially </a:t>
                </a:r>
                <a:r>
                  <a:rPr lang="en-US" sz="1400" i="1"/>
                  <a:t>false</a:t>
                </a:r>
                <a:endParaRPr lang="fr-FR" sz="1400" i="1"/>
              </a:p>
            </p:txBody>
          </p:sp>
          <p:sp>
            <p:nvSpPr>
              <p:cNvPr id="17448" name="Text Box 40"/>
              <p:cNvSpPr txBox="1">
                <a:spLocks noChangeArrowheads="1"/>
              </p:cNvSpPr>
              <p:nvPr/>
            </p:nvSpPr>
            <p:spPr bwMode="auto">
              <a:xfrm>
                <a:off x="3297" y="2733"/>
                <a:ext cx="1900" cy="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fluent </a:t>
                </a:r>
                <a:r>
                  <a:rPr lang="en-US" sz="1400" i="1"/>
                  <a:t>doorsClosed</a:t>
                </a:r>
                <a:r>
                  <a:rPr lang="en-US" sz="1400"/>
                  <a:t> = &lt;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close doors</a:t>
                </a:r>
                <a:r>
                  <a:rPr lang="en-US" sz="1400"/>
                  <a:t>},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open doors</a:t>
                </a:r>
                <a:r>
                  <a:rPr lang="en-US" sz="1400"/>
                  <a:t>, </a:t>
                </a:r>
                <a:r>
                  <a:rPr lang="en-US" sz="1400" i="1"/>
                  <a:t>emergency open</a:t>
                </a:r>
                <a:r>
                  <a:rPr lang="en-US" sz="1400"/>
                  <a:t>} &gt; </a:t>
                </a:r>
              </a:p>
              <a:p>
                <a:r>
                  <a:rPr lang="en-US" sz="1400"/>
                  <a:t>        initially </a:t>
                </a:r>
                <a:r>
                  <a:rPr lang="en-US" sz="1400" i="1"/>
                  <a:t>true</a:t>
                </a:r>
                <a:endParaRPr lang="fr-FR" sz="1400" i="1"/>
              </a:p>
            </p:txBody>
          </p:sp>
        </p:grp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3277" y="1161"/>
              <a:ext cx="692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>
              <a:spAutoFit/>
            </a:bodyPr>
            <a:lstStyle/>
            <a:p>
              <a:r>
                <a:rPr lang="fr-FR" sz="1000" b="1"/>
                <a:t>fluent examples</a:t>
              </a:r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Decorations on behavior models</a:t>
            </a:r>
            <a:endParaRPr lang="fr-FR" sz="280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499992" y="1772816"/>
            <a:ext cx="4320480" cy="2209800"/>
          </a:xfrm>
        </p:spPr>
        <p:txBody>
          <a:bodyPr>
            <a:normAutofit fontScale="92500"/>
          </a:bodyPr>
          <a:lstStyle/>
          <a:p>
            <a:r>
              <a:rPr lang="fr-FR" sz="2000"/>
              <a:t>Fluents can be used to </a:t>
            </a:r>
            <a:r>
              <a:rPr lang="fr-FR" sz="2000" smtClean="0"/>
              <a:t>decorate </a:t>
            </a:r>
            <a:r>
              <a:rPr lang="fr-FR" sz="2000"/>
              <a:t>scenarios and state </a:t>
            </a:r>
            <a:r>
              <a:rPr lang="fr-FR" sz="2000" smtClean="0"/>
              <a:t>machines with state assertions [Dam05]</a:t>
            </a:r>
          </a:p>
          <a:p>
            <a:pPr>
              <a:spcBef>
                <a:spcPts val="1200"/>
              </a:spcBef>
            </a:pPr>
            <a:r>
              <a:rPr lang="fr-FR" sz="2000" smtClean="0"/>
              <a:t>Extension to other kinds of decorations in [Dam10]</a:t>
            </a:r>
          </a:p>
          <a:p>
            <a:pPr lvl="1"/>
            <a:r>
              <a:rPr lang="fr-FR" sz="1600" smtClean="0"/>
              <a:t>Used for analysing medical models with respect to cost, time &amp; dosage constraints</a:t>
            </a:r>
            <a:endParaRPr lang="fr-FR" sz="1600"/>
          </a:p>
        </p:txBody>
      </p: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611063" y="1628800"/>
            <a:ext cx="3744913" cy="3457575"/>
            <a:chOff x="476" y="1570"/>
            <a:chExt cx="2359" cy="2178"/>
          </a:xfrm>
        </p:grpSpPr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476" y="1616"/>
              <a:ext cx="2359" cy="21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518" y="1570"/>
              <a:ext cx="794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Decorated Scenario</a:t>
              </a:r>
            </a:p>
          </p:txBody>
        </p:sp>
        <p:pic>
          <p:nvPicPr>
            <p:cNvPr id="56342" name="Picture 22" descr="DecoratedScenario_withoutbor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752"/>
              <a:ext cx="2086" cy="1924"/>
            </a:xfrm>
            <a:prstGeom prst="rect">
              <a:avLst/>
            </a:prstGeom>
            <a:noFill/>
          </p:spPr>
        </p:pic>
      </p:grp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3059832" y="4509219"/>
            <a:ext cx="5616575" cy="2016125"/>
            <a:chOff x="2018" y="2840"/>
            <a:chExt cx="3538" cy="1270"/>
          </a:xfrm>
        </p:grpSpPr>
        <p:grpSp>
          <p:nvGrpSpPr>
            <p:cNvPr id="56334" name="Group 14"/>
            <p:cNvGrpSpPr>
              <a:grpSpLocks/>
            </p:cNvGrpSpPr>
            <p:nvPr/>
          </p:nvGrpSpPr>
          <p:grpSpPr bwMode="auto">
            <a:xfrm>
              <a:off x="2018" y="2886"/>
              <a:ext cx="3538" cy="1224"/>
              <a:chOff x="2018" y="2886"/>
              <a:chExt cx="3538" cy="1224"/>
            </a:xfrm>
          </p:grpSpPr>
          <p:sp>
            <p:nvSpPr>
              <p:cNvPr id="56333" name="Rectangle 13"/>
              <p:cNvSpPr>
                <a:spLocks noChangeArrowheads="1"/>
              </p:cNvSpPr>
              <p:nvPr/>
            </p:nvSpPr>
            <p:spPr bwMode="auto">
              <a:xfrm>
                <a:off x="2018" y="2886"/>
                <a:ext cx="3538" cy="1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pic>
            <p:nvPicPr>
              <p:cNvPr id="56332" name="Picture 12" descr="DecoratedStateMachin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64" y="2931"/>
                <a:ext cx="3366" cy="1142"/>
              </a:xfrm>
              <a:prstGeom prst="rect">
                <a:avLst/>
              </a:prstGeom>
              <a:noFill/>
              <a:ln w="19050">
                <a:miter lim="800000"/>
                <a:headEnd/>
                <a:tailEnd/>
              </a:ln>
            </p:spPr>
          </p:pic>
        </p:grp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2060" y="2840"/>
              <a:ext cx="123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Train Controller Decorated LTS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004048" y="1988840"/>
            <a:ext cx="3816424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Process models</a:t>
            </a:r>
            <a:br>
              <a:rPr lang="fr-BE" sz="3500" smtClean="0"/>
            </a:br>
            <a:r>
              <a:rPr lang="fr-BE" sz="2800" smtClean="0"/>
              <a:t>Introducing guarded hMSC (g-hMSC)</a:t>
            </a:r>
            <a:endParaRPr lang="fr-BE" sz="280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330824" cy="4573587"/>
          </a:xfrm>
        </p:spPr>
        <p:txBody>
          <a:bodyPr>
            <a:normAutofit lnSpcReduction="10000"/>
          </a:bodyPr>
          <a:lstStyle/>
          <a:p>
            <a:r>
              <a:rPr lang="fr-BE" sz="2400" smtClean="0"/>
              <a:t>hMSC + decision nodes</a:t>
            </a:r>
          </a:p>
          <a:p>
            <a:pPr lvl="1"/>
            <a:r>
              <a:rPr lang="fr-BE" sz="2000" smtClean="0"/>
              <a:t>Outgoing transitions guarded with boolean conditions on fluents</a:t>
            </a:r>
          </a:p>
          <a:p>
            <a:pPr>
              <a:spcBef>
                <a:spcPts val="1200"/>
              </a:spcBef>
            </a:pPr>
            <a:r>
              <a:rPr lang="fr-BE" sz="2400" smtClean="0"/>
              <a:t>Initial state</a:t>
            </a:r>
          </a:p>
          <a:p>
            <a:pPr lvl="1"/>
            <a:r>
              <a:rPr lang="fr-BE" sz="2000" smtClean="0"/>
              <a:t>Relaxes the assumption of an initial value being known for each fluent</a:t>
            </a:r>
          </a:p>
          <a:p>
            <a:pPr lvl="1"/>
            <a:r>
              <a:rPr lang="fr-BE" sz="2000" smtClean="0"/>
              <a:t>Initial state may be  constrainted with an initial condition C</a:t>
            </a:r>
            <a:r>
              <a:rPr lang="fr-BE" sz="2000" baseline="-25000" smtClean="0"/>
              <a:t>0</a:t>
            </a:r>
          </a:p>
          <a:p>
            <a:pPr>
              <a:spcBef>
                <a:spcPts val="1200"/>
              </a:spcBef>
            </a:pPr>
            <a:r>
              <a:rPr lang="fr-BE" sz="2400" smtClean="0"/>
              <a:t>Semantics &amp; Synthesis defined in chapter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17924" y="2775146"/>
            <a:ext cx="1301382" cy="45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400" smtClean="0">
                <a:latin typeface="Calibri" pitchFamily="34" charset="0"/>
              </a:rPr>
              <a:t>AlarmPressed</a:t>
            </a:r>
            <a:endParaRPr lang="fr-BE" sz="1400">
              <a:latin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6814615" y="245283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 sz="140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75180" y="5235494"/>
            <a:ext cx="157163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400" smtClean="0">
                <a:latin typeface="Calibri" pitchFamily="34" charset="0"/>
              </a:rPr>
              <a:t>BackToStationAfter</a:t>
            </a:r>
            <a:br>
              <a:rPr lang="fr-BE" sz="1400" smtClean="0">
                <a:latin typeface="Calibri" pitchFamily="34" charset="0"/>
              </a:rPr>
            </a:br>
            <a:r>
              <a:rPr lang="fr-BE" sz="1400" smtClean="0">
                <a:latin typeface="Calibri" pitchFamily="34" charset="0"/>
              </a:rPr>
              <a:t>Emergency</a:t>
            </a:r>
            <a:endParaRPr lang="fr-BE" sz="1400">
              <a:latin typeface="Calibri" pitchFamily="34" charset="0"/>
            </a:endParaRPr>
          </a:p>
        </p:txBody>
      </p:sp>
      <p:cxnSp>
        <p:nvCxnSpPr>
          <p:cNvPr id="33" name="Connecteur droit avec flèche 34"/>
          <p:cNvCxnSpPr>
            <a:stCxn id="31" idx="4"/>
            <a:endCxn id="30" idx="0"/>
          </p:cNvCxnSpPr>
          <p:nvPr/>
        </p:nvCxnSpPr>
        <p:spPr>
          <a:xfrm rot="5400000">
            <a:off x="6761458" y="266798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7752998" y="6021312"/>
            <a:ext cx="216000" cy="216000"/>
            <a:chOff x="3090618" y="5948146"/>
            <a:chExt cx="216000" cy="216000"/>
          </a:xfrm>
        </p:grpSpPr>
        <p:sp>
          <p:nvSpPr>
            <p:cNvPr id="48" name="Ellipse 47"/>
            <p:cNvSpPr/>
            <p:nvPr/>
          </p:nvSpPr>
          <p:spPr>
            <a:xfrm>
              <a:off x="3090618" y="5948146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 sz="1400">
                <a:latin typeface="Calibri" pitchFamily="34" charset="0"/>
              </a:endParaRPr>
            </a:p>
          </p:txBody>
        </p:sp>
        <p:sp>
          <p:nvSpPr>
            <p:cNvPr id="49" name="Ellipse 48"/>
            <p:cNvSpPr/>
            <p:nvPr/>
          </p:nvSpPr>
          <p:spPr>
            <a:xfrm>
              <a:off x="3144618" y="600214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 sz="1400">
                <a:latin typeface="Calibri" pitchFamily="34" charset="0"/>
              </a:endParaRPr>
            </a:p>
          </p:txBody>
        </p:sp>
      </p:grpSp>
      <p:sp>
        <p:nvSpPr>
          <p:cNvPr id="35" name="Losange 34"/>
          <p:cNvSpPr/>
          <p:nvPr/>
        </p:nvSpPr>
        <p:spPr>
          <a:xfrm>
            <a:off x="6582863" y="3489526"/>
            <a:ext cx="571504" cy="500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 sz="1400">
              <a:latin typeface="Calibri" pitchFamily="34" charset="0"/>
            </a:endParaRPr>
          </a:p>
        </p:txBody>
      </p:sp>
      <p:cxnSp>
        <p:nvCxnSpPr>
          <p:cNvPr id="36" name="Connecteur droit avec flèche 34"/>
          <p:cNvCxnSpPr>
            <a:stCxn id="30" idx="2"/>
            <a:endCxn id="35" idx="0"/>
          </p:cNvCxnSpPr>
          <p:nvPr/>
        </p:nvCxnSpPr>
        <p:spPr>
          <a:xfrm rot="5400000">
            <a:off x="6738454" y="3359365"/>
            <a:ext cx="26032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217792" y="4352808"/>
            <a:ext cx="1301382" cy="45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400" smtClean="0">
                <a:latin typeface="Calibri" pitchFamily="34" charset="0"/>
              </a:rPr>
              <a:t>StopTrain</a:t>
            </a:r>
            <a:br>
              <a:rPr lang="fr-BE" sz="1400" smtClean="0">
                <a:latin typeface="Calibri" pitchFamily="34" charset="0"/>
              </a:rPr>
            </a:br>
            <a:r>
              <a:rPr lang="fr-BE" sz="1400" smtClean="0">
                <a:latin typeface="Calibri" pitchFamily="34" charset="0"/>
              </a:rPr>
              <a:t>InEmergency</a:t>
            </a:r>
            <a:endParaRPr lang="fr-BE" sz="1400">
              <a:latin typeface="Calibri" pitchFamily="34" charset="0"/>
            </a:endParaRPr>
          </a:p>
        </p:txBody>
      </p:sp>
      <p:cxnSp>
        <p:nvCxnSpPr>
          <p:cNvPr id="38" name="Connecteur droit avec flèche 34"/>
          <p:cNvCxnSpPr>
            <a:stCxn id="35" idx="1"/>
            <a:endCxn id="37" idx="0"/>
          </p:cNvCxnSpPr>
          <p:nvPr/>
        </p:nvCxnSpPr>
        <p:spPr>
          <a:xfrm rot="10800000" flipV="1">
            <a:off x="5868483" y="3739558"/>
            <a:ext cx="714380" cy="6132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210307" y="4352808"/>
            <a:ext cx="1301382" cy="45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400" smtClean="0">
                <a:latin typeface="Calibri" pitchFamily="34" charset="0"/>
              </a:rPr>
              <a:t>OpenDoors</a:t>
            </a:r>
            <a:endParaRPr lang="fr-BE" sz="1400">
              <a:latin typeface="Calibri" pitchFamily="34" charset="0"/>
            </a:endParaRPr>
          </a:p>
        </p:txBody>
      </p:sp>
      <p:cxnSp>
        <p:nvCxnSpPr>
          <p:cNvPr id="40" name="Connecteur droit avec flèche 34"/>
          <p:cNvCxnSpPr>
            <a:stCxn id="35" idx="3"/>
            <a:endCxn id="39" idx="0"/>
          </p:cNvCxnSpPr>
          <p:nvPr/>
        </p:nvCxnSpPr>
        <p:spPr>
          <a:xfrm>
            <a:off x="7154367" y="3739559"/>
            <a:ext cx="706631" cy="6132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34"/>
          <p:cNvCxnSpPr>
            <a:stCxn id="37" idx="3"/>
            <a:endCxn id="39" idx="1"/>
          </p:cNvCxnSpPr>
          <p:nvPr/>
        </p:nvCxnSpPr>
        <p:spPr>
          <a:xfrm>
            <a:off x="6519174" y="4579837"/>
            <a:ext cx="691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ZoneTexte 24"/>
          <p:cNvSpPr txBox="1"/>
          <p:nvPr/>
        </p:nvSpPr>
        <p:spPr>
          <a:xfrm>
            <a:off x="7733657" y="3838802"/>
            <a:ext cx="2468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b="1" smtClean="0">
                <a:latin typeface="Calibri" pitchFamily="34" charset="0"/>
              </a:rPr>
              <a:t>no</a:t>
            </a:r>
            <a:endParaRPr lang="fr-BE" b="1">
              <a:latin typeface="Calibri" pitchFamily="34" charset="0"/>
            </a:endParaRPr>
          </a:p>
        </p:txBody>
      </p:sp>
      <p:sp>
        <p:nvSpPr>
          <p:cNvPr id="43" name="ZoneTexte 25"/>
          <p:cNvSpPr txBox="1"/>
          <p:nvPr/>
        </p:nvSpPr>
        <p:spPr>
          <a:xfrm>
            <a:off x="5712885" y="3838802"/>
            <a:ext cx="31322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b="1" smtClean="0">
                <a:latin typeface="Calibri" pitchFamily="34" charset="0"/>
              </a:rPr>
              <a:t>yes</a:t>
            </a:r>
            <a:endParaRPr lang="fr-BE" b="1">
              <a:latin typeface="Calibri" pitchFamily="34" charset="0"/>
            </a:endParaRPr>
          </a:p>
        </p:txBody>
      </p:sp>
      <p:cxnSp>
        <p:nvCxnSpPr>
          <p:cNvPr id="44" name="Connecteur droit avec flèche 34"/>
          <p:cNvCxnSpPr>
            <a:stCxn id="39" idx="2"/>
            <a:endCxn id="32" idx="0"/>
          </p:cNvCxnSpPr>
          <p:nvPr/>
        </p:nvCxnSpPr>
        <p:spPr>
          <a:xfrm rot="5400000">
            <a:off x="7646684" y="5021180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34"/>
          <p:cNvCxnSpPr>
            <a:stCxn id="32" idx="2"/>
          </p:cNvCxnSpPr>
          <p:nvPr/>
        </p:nvCxnSpPr>
        <p:spPr>
          <a:xfrm rot="5400000">
            <a:off x="7718122" y="587843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35"/>
          <p:cNvSpPr txBox="1"/>
          <p:nvPr/>
        </p:nvSpPr>
        <p:spPr>
          <a:xfrm>
            <a:off x="5220072" y="2051556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b="1" i="1" smtClean="0">
                <a:latin typeface="+mj-lt"/>
              </a:rPr>
              <a:t>C</a:t>
            </a:r>
            <a:r>
              <a:rPr lang="fr-BE" b="1" i="1" baseline="-25000" smtClean="0">
                <a:latin typeface="+mj-lt"/>
              </a:rPr>
              <a:t>0 </a:t>
            </a:r>
            <a:r>
              <a:rPr lang="fr-BE" b="1" i="1" smtClean="0">
                <a:latin typeface="+mj-lt"/>
              </a:rPr>
              <a:t>= </a:t>
            </a:r>
            <a:r>
              <a:rPr lang="fr-BE" b="1" i="1" smtClean="0">
                <a:latin typeface="+mj-lt"/>
                <a:sym typeface="Symbol"/>
              </a:rPr>
              <a:t> </a:t>
            </a:r>
            <a:r>
              <a:rPr lang="fr-BE" b="1" i="1" smtClean="0">
                <a:latin typeface="+mj-lt"/>
              </a:rPr>
              <a:t>atStation </a:t>
            </a:r>
            <a:r>
              <a:rPr lang="fr-BE" b="1" i="1" smtClean="0">
                <a:latin typeface="+mj-lt"/>
                <a:sym typeface="Symbol"/>
              </a:rPr>
              <a:t> </a:t>
            </a:r>
            <a:r>
              <a:rPr lang="fr-BE" b="1" i="1" smtClean="0">
                <a:latin typeface="+mj-lt"/>
              </a:rPr>
              <a:t>doorsClosed</a:t>
            </a:r>
            <a:endParaRPr lang="fr-BE" b="1" i="1">
              <a:latin typeface="+mj-lt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53" name="ZoneTexte 25"/>
          <p:cNvSpPr txBox="1"/>
          <p:nvPr/>
        </p:nvSpPr>
        <p:spPr>
          <a:xfrm>
            <a:off x="6421673" y="3556125"/>
            <a:ext cx="965842" cy="307777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b="1" smtClean="0">
                <a:latin typeface="Calibri" pitchFamily="34" charset="0"/>
              </a:rPr>
              <a:t>moving ?</a:t>
            </a:r>
            <a:endParaRPr lang="fr-BE" sz="20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Goals</a:t>
            </a:r>
            <a:br>
              <a:rPr lang="fr-FR" sz="3500"/>
            </a:br>
            <a:r>
              <a:rPr lang="fr-FR" sz="2800"/>
              <a:t>as </a:t>
            </a:r>
            <a:r>
              <a:rPr lang="en-US" sz="2800">
                <a:cs typeface="Arial" charset="0"/>
              </a:rPr>
              <a:t>Fluent Linear Temporal Logic (FLTL)</a:t>
            </a:r>
            <a:endParaRPr lang="fr-FR" sz="2800">
              <a:cs typeface="Arial" charset="0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>
                <a:cs typeface="Arial" charset="0"/>
              </a:rPr>
              <a:t>Goals are objectives that the system should achieve through cooperation of </a:t>
            </a:r>
            <a:r>
              <a:rPr lang="en-US" sz="2000" smtClean="0">
                <a:cs typeface="Arial" charset="0"/>
              </a:rPr>
              <a:t>agents [Avl09]</a:t>
            </a:r>
            <a:endParaRPr lang="en-US" sz="200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160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fr-FR" sz="2000"/>
              <a:t>Pro &amp; Cons</a:t>
            </a:r>
          </a:p>
          <a:p>
            <a:pPr lvl="1">
              <a:lnSpc>
                <a:spcPct val="9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en-US" sz="1800">
                <a:cs typeface="Arial" charset="0"/>
              </a:rPr>
              <a:t>recognized paradigm for eliciting, elaborating, structuring, specifying, analyzing, and modifying software requirements</a:t>
            </a:r>
            <a:endParaRPr lang="fr-FR" sz="180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/>
              <a:t>Sometimes too abstract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/>
              <a:t>Hard to formalize for end-user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 smtClean="0"/>
              <a:t>Maintain[Doors Closed While Moving]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1600" smtClean="0"/>
              <a:t>Def: The train should always move with doors closed</a:t>
            </a:r>
          </a:p>
          <a:p>
            <a:pPr lvl="1">
              <a:lnSpc>
                <a:spcPct val="90000"/>
              </a:lnSpc>
            </a:pPr>
            <a:r>
              <a:rPr lang="en-US" sz="1600" smtClean="0">
                <a:cs typeface="Arial" charset="0"/>
              </a:rPr>
              <a:t>FormalDef: </a:t>
            </a:r>
            <a:r>
              <a:rPr lang="en-US" sz="2000" b="1" smtClean="0">
                <a:cs typeface="Arial" charset="0"/>
              </a:rPr>
              <a:t>□</a:t>
            </a:r>
            <a:r>
              <a:rPr lang="en-US" sz="1600" smtClean="0"/>
              <a:t>(moving </a:t>
            </a:r>
            <a:r>
              <a:rPr lang="en-US" sz="1600" smtClean="0">
                <a:cs typeface="Arial" charset="0"/>
              </a:rPr>
              <a:t>→</a:t>
            </a:r>
            <a:r>
              <a:rPr lang="en-US" sz="1600" smtClean="0"/>
              <a:t> doorsClosed)</a:t>
            </a:r>
            <a:endParaRPr lang="fr-FR" sz="160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5292080" y="2780928"/>
            <a:ext cx="3380586" cy="2160240"/>
            <a:chOff x="1566866" y="1844824"/>
            <a:chExt cx="2141038" cy="1368152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1566866" y="1844824"/>
              <a:ext cx="2141038" cy="1368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3200"/>
            </a:p>
          </p:txBody>
        </p:sp>
        <p:grpSp>
          <p:nvGrpSpPr>
            <p:cNvPr id="47" name="Groupe 57"/>
            <p:cNvGrpSpPr/>
            <p:nvPr/>
          </p:nvGrpSpPr>
          <p:grpSpPr>
            <a:xfrm>
              <a:off x="1703681" y="1916832"/>
              <a:ext cx="1874610" cy="1224136"/>
              <a:chOff x="5228387" y="3881083"/>
              <a:chExt cx="3109158" cy="2030307"/>
            </a:xfrm>
            <a:grpFill/>
          </p:grpSpPr>
          <p:sp>
            <p:nvSpPr>
              <p:cNvPr id="48" name="Parallélogramme 47"/>
              <p:cNvSpPr/>
              <p:nvPr/>
            </p:nvSpPr>
            <p:spPr>
              <a:xfrm>
                <a:off x="5228387" y="5244780"/>
                <a:ext cx="2665275" cy="66661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6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Parallélogramme 48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2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12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400"/>
              </a:p>
            </p:txBody>
          </p:sp>
          <p:cxnSp>
            <p:nvCxnSpPr>
              <p:cNvPr id="51" name="Connecteur droit avec flèche 50"/>
              <p:cNvCxnSpPr>
                <a:stCxn id="48" idx="0"/>
                <a:endCxn id="50" idx="3"/>
              </p:cNvCxnSpPr>
              <p:nvPr/>
            </p:nvCxnSpPr>
            <p:spPr>
              <a:xfrm rot="5400000" flipH="1" flipV="1">
                <a:off x="6592828" y="4982754"/>
                <a:ext cx="230227" cy="293826"/>
              </a:xfrm>
              <a:prstGeom prst="straightConnector1">
                <a:avLst/>
              </a:prstGeom>
              <a:grpFill/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50" idx="0"/>
                <a:endCxn id="49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grpFill/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Parallélogramme 52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2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12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4" name="Connecteur droit avec flèche 53"/>
              <p:cNvCxnSpPr>
                <a:stCxn id="53" idx="5"/>
                <a:endCxn id="50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grpFill/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Goals and LTS</a:t>
            </a:r>
            <a:br>
              <a:rPr lang="fr-BE" sz="3500" smtClean="0"/>
            </a:br>
            <a:r>
              <a:rPr lang="fr-BE" sz="2800" smtClean="0"/>
              <a:t>Synthesis &amp; Semantics</a:t>
            </a:r>
            <a:endParaRPr lang="fr-BE" sz="280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r>
              <a:rPr lang="en-US" sz="2000" smtClean="0"/>
              <a:t>A goal declaratively define a set of histories to be accepted and/or rejected by the system</a:t>
            </a:r>
          </a:p>
          <a:p>
            <a:r>
              <a:rPr lang="en-US" sz="2000" smtClean="0"/>
              <a:t>A state machine typically captures a set of system histories</a:t>
            </a:r>
          </a:p>
          <a:p>
            <a:endParaRPr lang="en-US" sz="2000" smtClean="0"/>
          </a:p>
          <a:p>
            <a:r>
              <a:rPr lang="en-US" sz="2000" smtClean="0"/>
              <a:t>Available synthesis techniques</a:t>
            </a:r>
          </a:p>
          <a:p>
            <a:pPr lvl="1"/>
            <a:r>
              <a:rPr lang="en-US" sz="1800" smtClean="0"/>
              <a:t>A </a:t>
            </a:r>
            <a:r>
              <a:rPr lang="en-US" sz="1800" i="1" smtClean="0"/>
              <a:t>Tester LTS </a:t>
            </a:r>
            <a:r>
              <a:rPr lang="en-US" sz="1800" smtClean="0"/>
              <a:t>capturing event traces violating a FLTL safety property can be synthesized using [Gia03] </a:t>
            </a:r>
          </a:p>
          <a:p>
            <a:pPr lvl="1"/>
            <a:r>
              <a:rPr lang="en-US" sz="1800" smtClean="0"/>
              <a:t>Also, a </a:t>
            </a:r>
            <a:r>
              <a:rPr lang="en-US" sz="1800" i="1" smtClean="0"/>
              <a:t>Property LTS </a:t>
            </a:r>
            <a:r>
              <a:rPr lang="en-US" sz="1800" smtClean="0"/>
              <a:t>capturing event traces NOT violating it [Let08]</a:t>
            </a:r>
          </a:p>
        </p:txBody>
      </p:sp>
      <p:sp>
        <p:nvSpPr>
          <p:cNvPr id="14" name="Rectangle horizontal à deux flèches 13"/>
          <p:cNvSpPr/>
          <p:nvPr/>
        </p:nvSpPr>
        <p:spPr>
          <a:xfrm rot="5400000">
            <a:off x="6516216" y="2904180"/>
            <a:ext cx="1152128" cy="1512168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28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1600" smtClean="0"/>
              <a:t>[Gia03, Let08]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5940152" y="1556792"/>
            <a:ext cx="2304256" cy="1470640"/>
            <a:chOff x="1542863" y="1830346"/>
            <a:chExt cx="2189043" cy="1397108"/>
          </a:xfrm>
        </p:grpSpPr>
        <p:sp>
          <p:nvSpPr>
            <p:cNvPr id="20" name="Rectangle 19"/>
            <p:cNvSpPr/>
            <p:nvPr/>
          </p:nvSpPr>
          <p:spPr>
            <a:xfrm>
              <a:off x="1542863" y="1830346"/>
              <a:ext cx="2189043" cy="13971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000"/>
            </a:p>
          </p:txBody>
        </p:sp>
        <p:grpSp>
          <p:nvGrpSpPr>
            <p:cNvPr id="21" name="Groupe 57"/>
            <p:cNvGrpSpPr/>
            <p:nvPr/>
          </p:nvGrpSpPr>
          <p:grpSpPr>
            <a:xfrm>
              <a:off x="1703681" y="1916832"/>
              <a:ext cx="1874610" cy="1224136"/>
              <a:chOff x="5228387" y="3881083"/>
              <a:chExt cx="3109158" cy="2030307"/>
            </a:xfrm>
          </p:grpSpPr>
          <p:sp>
            <p:nvSpPr>
              <p:cNvPr id="22" name="Parallélogramme 21"/>
              <p:cNvSpPr/>
              <p:nvPr/>
            </p:nvSpPr>
            <p:spPr>
              <a:xfrm>
                <a:off x="5228387" y="5244780"/>
                <a:ext cx="2665275" cy="66661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10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1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Parallélogramme 22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10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050"/>
              </a:p>
            </p:txBody>
          </p:sp>
          <p:cxnSp>
            <p:nvCxnSpPr>
              <p:cNvPr id="25" name="Connecteur droit avec flèche 24"/>
              <p:cNvCxnSpPr>
                <a:stCxn id="22" idx="0"/>
                <a:endCxn id="24" idx="3"/>
              </p:cNvCxnSpPr>
              <p:nvPr/>
            </p:nvCxnSpPr>
            <p:spPr>
              <a:xfrm rot="5400000" flipH="1" flipV="1">
                <a:off x="6592828" y="4982754"/>
                <a:ext cx="230227" cy="29382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/>
              <p:cNvCxnSpPr>
                <a:stCxn id="24" idx="0"/>
                <a:endCxn id="23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Parallélogramme 26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10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8" name="Connecteur droit avec flèche 27"/>
              <p:cNvCxnSpPr>
                <a:stCxn id="27" idx="5"/>
                <a:endCxn id="24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e 32"/>
          <p:cNvGrpSpPr/>
          <p:nvPr/>
        </p:nvGrpSpPr>
        <p:grpSpPr>
          <a:xfrm>
            <a:off x="5796136" y="4270599"/>
            <a:ext cx="2592288" cy="2463512"/>
            <a:chOff x="5652120" y="4149080"/>
            <a:chExt cx="2592288" cy="2463512"/>
          </a:xfrm>
        </p:grpSpPr>
        <p:sp>
          <p:nvSpPr>
            <p:cNvPr id="29" name="Rectangle 28"/>
            <p:cNvSpPr/>
            <p:nvPr/>
          </p:nvSpPr>
          <p:spPr>
            <a:xfrm>
              <a:off x="5652120" y="4221088"/>
              <a:ext cx="2592288" cy="23915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29" name="Picture 5" descr="D:\blambeau\Work\ucl\thesis\end-report\images\tester_lt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4149080"/>
              <a:ext cx="2361891" cy="2376264"/>
            </a:xfrm>
            <a:prstGeom prst="rect">
              <a:avLst/>
            </a:prstGeom>
            <a:noFill/>
          </p:spPr>
        </p:pic>
      </p:grpSp>
      <p:sp>
        <p:nvSpPr>
          <p:cNvPr id="34" name="ZoneTexte 33"/>
          <p:cNvSpPr txBox="1"/>
          <p:nvPr/>
        </p:nvSpPr>
        <p:spPr>
          <a:xfrm>
            <a:off x="5364088" y="1196752"/>
            <a:ext cx="153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Goals in FLTL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364088" y="3917816"/>
            <a:ext cx="1220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Tester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g-hMSC to LTS </a:t>
            </a:r>
            <a:br>
              <a:rPr lang="fr-BE" sz="3500" smtClean="0"/>
            </a:br>
            <a:r>
              <a:rPr lang="fr-BE" sz="2800" smtClean="0"/>
              <a:t>Chapter 3</a:t>
            </a:r>
            <a:endParaRPr lang="fr-BE" sz="28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4691063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90" name="Ellipse 89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Rectangle à quatre flèches 90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26" name="Groupe 144"/>
          <p:cNvGrpSpPr/>
          <p:nvPr/>
        </p:nvGrpSpPr>
        <p:grpSpPr>
          <a:xfrm>
            <a:off x="5508104" y="1556792"/>
            <a:ext cx="2088232" cy="1872208"/>
            <a:chOff x="5508104" y="1556792"/>
            <a:chExt cx="2088232" cy="1872208"/>
          </a:xfrm>
        </p:grpSpPr>
        <p:sp>
          <p:nvSpPr>
            <p:cNvPr id="63" name="Rectangle 62"/>
            <p:cNvSpPr/>
            <p:nvPr/>
          </p:nvSpPr>
          <p:spPr>
            <a:xfrm>
              <a:off x="5508104" y="1556792"/>
              <a:ext cx="2088232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64" name="Groupe 107"/>
            <p:cNvGrpSpPr/>
            <p:nvPr/>
          </p:nvGrpSpPr>
          <p:grpSpPr>
            <a:xfrm>
              <a:off x="5595525" y="1628800"/>
              <a:ext cx="1856795" cy="1736532"/>
              <a:chOff x="902950" y="1844824"/>
              <a:chExt cx="1856795" cy="173653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466732" y="2075654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AlarmPressed</a:t>
                </a:r>
                <a:endParaRPr lang="fr-BE" sz="700">
                  <a:latin typeface="Calibri" pitchFamily="34" charset="0"/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803091" y="1844824"/>
                <a:ext cx="60880" cy="60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67" name="Connecteur droit avec flèche 34"/>
              <p:cNvCxnSpPr>
                <a:stCxn id="66" idx="4"/>
                <a:endCxn id="65" idx="0"/>
              </p:cNvCxnSpPr>
              <p:nvPr/>
            </p:nvCxnSpPr>
            <p:spPr>
              <a:xfrm rot="16200000" flipH="1">
                <a:off x="1748556" y="1990678"/>
                <a:ext cx="169950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e 33"/>
              <p:cNvGrpSpPr/>
              <p:nvPr/>
            </p:nvGrpSpPr>
            <p:grpSpPr>
              <a:xfrm>
                <a:off x="2332066" y="3459595"/>
                <a:ext cx="121761" cy="121761"/>
                <a:chOff x="3090618" y="5117065"/>
                <a:chExt cx="216000" cy="216000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3090618" y="5117065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61515" y="5193592"/>
                  <a:ext cx="63863" cy="638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</p:grpSp>
          <p:sp>
            <p:nvSpPr>
              <p:cNvPr id="69" name="Losange 68"/>
              <p:cNvSpPr/>
              <p:nvPr/>
            </p:nvSpPr>
            <p:spPr>
              <a:xfrm>
                <a:off x="1672451" y="2478356"/>
                <a:ext cx="322161" cy="28189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0" name="Connecteur droit avec flèche 34"/>
              <p:cNvCxnSpPr>
                <a:stCxn id="65" idx="2"/>
                <a:endCxn id="69" idx="0"/>
              </p:cNvCxnSpPr>
              <p:nvPr/>
            </p:nvCxnSpPr>
            <p:spPr>
              <a:xfrm rot="5400000">
                <a:off x="1760159" y="2404983"/>
                <a:ext cx="146746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902950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StopTrain</a:t>
                </a:r>
                <a:br>
                  <a:rPr lang="fr-BE" sz="700" smtClean="0">
                    <a:latin typeface="Calibri" pitchFamily="34" charset="0"/>
                  </a:rPr>
                </a:br>
                <a:r>
                  <a:rPr lang="fr-BE" sz="700" smtClean="0">
                    <a:latin typeface="Calibri" pitchFamily="34" charset="0"/>
                  </a:rPr>
                  <a:t>InEmergency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2" name="Connecteur droit avec flèche 34"/>
              <p:cNvCxnSpPr>
                <a:stCxn id="69" idx="1"/>
                <a:endCxn id="71" idx="0"/>
              </p:cNvCxnSpPr>
              <p:nvPr/>
            </p:nvCxnSpPr>
            <p:spPr>
              <a:xfrm rot="10800000" flipV="1">
                <a:off x="1269749" y="2619301"/>
                <a:ext cx="402702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2026146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OpenDoors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4" name="Connecteur droit avec flèche 34"/>
              <p:cNvCxnSpPr>
                <a:stCxn id="69" idx="3"/>
                <a:endCxn id="73" idx="0"/>
              </p:cNvCxnSpPr>
              <p:nvPr/>
            </p:nvCxnSpPr>
            <p:spPr>
              <a:xfrm>
                <a:off x="1994612" y="2619301"/>
                <a:ext cx="398334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34"/>
              <p:cNvCxnSpPr>
                <a:stCxn id="71" idx="3"/>
                <a:endCxn id="73" idx="1"/>
              </p:cNvCxnSpPr>
              <p:nvPr/>
            </p:nvCxnSpPr>
            <p:spPr>
              <a:xfrm>
                <a:off x="1636549" y="3115511"/>
                <a:ext cx="389597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24"/>
              <p:cNvSpPr txBox="1"/>
              <p:nvPr/>
            </p:nvSpPr>
            <p:spPr>
              <a:xfrm>
                <a:off x="2176483" y="2719977"/>
                <a:ext cx="419987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</a:t>
                </a:r>
                <a:r>
                  <a:rPr lang="fr-BE" sz="7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700" b="1" smtClean="0">
                    <a:latin typeface="Calibri" pitchFamily="34" charset="0"/>
                  </a:rPr>
                  <a:t>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sp>
            <p:nvSpPr>
              <p:cNvPr id="77" name="ZoneTexte 25"/>
              <p:cNvSpPr txBox="1"/>
              <p:nvPr/>
            </p:nvSpPr>
            <p:spPr>
              <a:xfrm>
                <a:off x="1107391" y="2719977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cxnSp>
            <p:nvCxnSpPr>
              <p:cNvPr id="78" name="Connecteur droit avec flèche 34"/>
              <p:cNvCxnSpPr>
                <a:stCxn id="73" idx="2"/>
                <a:endCxn id="79" idx="0"/>
              </p:cNvCxnSpPr>
              <p:nvPr/>
            </p:nvCxnSpPr>
            <p:spPr>
              <a:xfrm rot="16200000" flipH="1">
                <a:off x="2284894" y="3351540"/>
                <a:ext cx="216105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ZoneTexte 30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292080" y="1124744"/>
            <a:ext cx="238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Processes as g-hMSC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576" y="1755973"/>
            <a:ext cx="3672408" cy="138499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What is the set of event traces admitted by a guarded hMSC ?</a:t>
            </a:r>
            <a:endParaRPr lang="fr-BE" sz="2800" b="1" i="1">
              <a:latin typeface="Calibri" pitchFamily="34" charset="0"/>
            </a:endParaRPr>
          </a:p>
        </p:txBody>
      </p:sp>
      <p:grpSp>
        <p:nvGrpSpPr>
          <p:cNvPr id="94" name="Groupe 93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95" name="Rectangle 94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96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g-hMSC to LTS</a:t>
            </a:r>
            <a:br>
              <a:rPr lang="fr-BE" sz="3500" smtClean="0"/>
            </a:br>
            <a:r>
              <a:rPr lang="fr-BE" sz="2800" smtClean="0"/>
              <a:t>Problem Statement</a:t>
            </a:r>
            <a:endParaRPr lang="fr-BE" sz="28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4691063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set of admissible event traces of a guarded hMSC ?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fr-FR" sz="2400" kern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 for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noProof="0" smtClean="0">
                <a:latin typeface="+mn-lt"/>
              </a:rPr>
              <a:t>Precising model semantics</a:t>
            </a: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Trace based model-checking (LTSA)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Decoration-driven model analysis [Dam10]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FR" sz="2000" kern="0" smtClean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400" kern="0" smtClean="0">
                <a:latin typeface="+mn-lt"/>
              </a:rPr>
              <a:t>Roundtrip 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Support friendly </a:t>
            </a: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feedback</a:t>
            </a:r>
          </a:p>
        </p:txBody>
      </p:sp>
      <p:sp>
        <p:nvSpPr>
          <p:cNvPr id="39" name="Rectangle horizontal à deux flèches 38"/>
          <p:cNvSpPr/>
          <p:nvPr/>
        </p:nvSpPr>
        <p:spPr>
          <a:xfrm rot="5400000">
            <a:off x="6474064" y="4039363"/>
            <a:ext cx="1152128" cy="955154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32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3600" smtClean="0"/>
              <a:t>?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148064" y="5056719"/>
            <a:ext cx="2598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LTS, set of event traces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148064" y="1081200"/>
            <a:ext cx="178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Guarded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48415" y="5447079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66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489" y="5509370"/>
            <a:ext cx="3328281" cy="977555"/>
          </a:xfrm>
          <a:prstGeom prst="rect">
            <a:avLst/>
          </a:prstGeom>
          <a:noFill/>
        </p:spPr>
      </p:pic>
      <p:grpSp>
        <p:nvGrpSpPr>
          <p:cNvPr id="28" name="Groupe 27"/>
          <p:cNvGrpSpPr/>
          <p:nvPr/>
        </p:nvGrpSpPr>
        <p:grpSpPr>
          <a:xfrm>
            <a:off x="5420423" y="1484783"/>
            <a:ext cx="3008046" cy="2376265"/>
            <a:chOff x="4211960" y="116631"/>
            <a:chExt cx="3008046" cy="2376265"/>
          </a:xfrm>
        </p:grpSpPr>
        <p:grpSp>
          <p:nvGrpSpPr>
            <p:cNvPr id="29" name="Groupe 144"/>
            <p:cNvGrpSpPr/>
            <p:nvPr/>
          </p:nvGrpSpPr>
          <p:grpSpPr>
            <a:xfrm>
              <a:off x="4211960" y="116631"/>
              <a:ext cx="2952328" cy="2376265"/>
              <a:chOff x="5508104" y="1556792"/>
              <a:chExt cx="2088232" cy="16807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508104" y="1556792"/>
                <a:ext cx="2088232" cy="16807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900" b="1">
                  <a:latin typeface="+mj-lt"/>
                </a:endParaRPr>
              </a:p>
            </p:txBody>
          </p:sp>
          <p:grpSp>
            <p:nvGrpSpPr>
              <p:cNvPr id="33" name="Groupe 107"/>
              <p:cNvGrpSpPr/>
              <p:nvPr/>
            </p:nvGrpSpPr>
            <p:grpSpPr>
              <a:xfrm>
                <a:off x="5595525" y="1608588"/>
                <a:ext cx="1856795" cy="1527112"/>
                <a:chOff x="902950" y="1824612"/>
                <a:chExt cx="1856795" cy="152711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466732" y="2021757"/>
                  <a:ext cx="733599" cy="209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AlarmPressed</a:t>
                  </a:r>
                  <a:endParaRPr lang="fr-BE" sz="900" b="1">
                    <a:latin typeface="+mj-lt"/>
                  </a:endParaRPr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1803091" y="1824612"/>
                  <a:ext cx="60880" cy="608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36" name="Connecteur droit avec flèche 34"/>
                <p:cNvCxnSpPr>
                  <a:stCxn id="35" idx="4"/>
                  <a:endCxn id="34" idx="0"/>
                </p:cNvCxnSpPr>
                <p:nvPr/>
              </p:nvCxnSpPr>
              <p:spPr>
                <a:xfrm rot="16200000" flipH="1">
                  <a:off x="1765399" y="1953623"/>
                  <a:ext cx="136264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e 33"/>
                <p:cNvGrpSpPr/>
                <p:nvPr/>
              </p:nvGrpSpPr>
              <p:grpSpPr>
                <a:xfrm>
                  <a:off x="2332066" y="3229963"/>
                  <a:ext cx="121761" cy="121761"/>
                  <a:chOff x="3090618" y="4709748"/>
                  <a:chExt cx="216000" cy="216002"/>
                </a:xfrm>
              </p:grpSpPr>
              <p:sp>
                <p:nvSpPr>
                  <p:cNvPr id="49" name="Ellipse 48"/>
                  <p:cNvSpPr/>
                  <p:nvPr/>
                </p:nvSpPr>
                <p:spPr>
                  <a:xfrm>
                    <a:off x="3090618" y="4709748"/>
                    <a:ext cx="216000" cy="21600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  <p:sp>
                <p:nvSpPr>
                  <p:cNvPr id="50" name="Ellipse 49"/>
                  <p:cNvSpPr/>
                  <p:nvPr/>
                </p:nvSpPr>
                <p:spPr>
                  <a:xfrm>
                    <a:off x="3161515" y="4786277"/>
                    <a:ext cx="63863" cy="6386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</p:grpSp>
            <p:sp>
              <p:nvSpPr>
                <p:cNvPr id="38" name="Losange 37"/>
                <p:cNvSpPr/>
                <p:nvPr/>
              </p:nvSpPr>
              <p:spPr>
                <a:xfrm>
                  <a:off x="1672451" y="2384007"/>
                  <a:ext cx="322161" cy="28189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40" name="Connecteur droit avec flèche 34"/>
                <p:cNvCxnSpPr>
                  <a:stCxn id="34" idx="2"/>
                  <a:endCxn id="38" idx="0"/>
                </p:cNvCxnSpPr>
                <p:nvPr/>
              </p:nvCxnSpPr>
              <p:spPr>
                <a:xfrm rot="5400000">
                  <a:off x="1757133" y="2307608"/>
                  <a:ext cx="1527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>
                  <a:off x="902950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StopTrain</a:t>
                  </a:r>
                  <a:br>
                    <a:rPr lang="fr-BE" sz="900" b="1" smtClean="0">
                      <a:latin typeface="+mj-lt"/>
                    </a:rPr>
                  </a:br>
                  <a:r>
                    <a:rPr lang="fr-BE" sz="900" b="1" smtClean="0">
                      <a:latin typeface="+mj-lt"/>
                    </a:rPr>
                    <a:t>InEmergency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42" name="Connecteur droit avec flèche 34"/>
                <p:cNvCxnSpPr>
                  <a:stCxn id="38" idx="1"/>
                  <a:endCxn id="41" idx="0"/>
                </p:cNvCxnSpPr>
                <p:nvPr/>
              </p:nvCxnSpPr>
              <p:spPr>
                <a:xfrm rot="10800000" flipV="1">
                  <a:off x="1269750" y="2524952"/>
                  <a:ext cx="402701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2026146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OpenDoors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44" name="Connecteur droit avec flèche 34"/>
                <p:cNvCxnSpPr>
                  <a:stCxn id="38" idx="3"/>
                  <a:endCxn id="43" idx="0"/>
                </p:cNvCxnSpPr>
                <p:nvPr/>
              </p:nvCxnSpPr>
              <p:spPr>
                <a:xfrm>
                  <a:off x="1994612" y="2524953"/>
                  <a:ext cx="398334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34"/>
                <p:cNvCxnSpPr>
                  <a:stCxn id="41" idx="3"/>
                  <a:endCxn id="43" idx="1"/>
                </p:cNvCxnSpPr>
                <p:nvPr/>
              </p:nvCxnSpPr>
              <p:spPr>
                <a:xfrm>
                  <a:off x="1636549" y="2969084"/>
                  <a:ext cx="3895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24"/>
                <p:cNvSpPr txBox="1"/>
                <p:nvPr/>
              </p:nvSpPr>
              <p:spPr>
                <a:xfrm>
                  <a:off x="2325538" y="2574262"/>
                  <a:ext cx="12245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no</a:t>
                  </a:r>
                  <a:endParaRPr lang="fr-BE" sz="1100" b="1">
                    <a:latin typeface="+mj-lt"/>
                  </a:endParaRPr>
                </a:p>
              </p:txBody>
            </p:sp>
            <p:sp>
              <p:nvSpPr>
                <p:cNvPr id="47" name="ZoneTexte 25"/>
                <p:cNvSpPr txBox="1"/>
                <p:nvPr/>
              </p:nvSpPr>
              <p:spPr>
                <a:xfrm>
                  <a:off x="1191147" y="2578852"/>
                  <a:ext cx="16667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yes</a:t>
                  </a:r>
                  <a:endParaRPr lang="fr-BE" sz="1100" b="1">
                    <a:latin typeface="+mj-lt"/>
                  </a:endParaRPr>
                </a:p>
              </p:txBody>
            </p:sp>
            <p:cxnSp>
              <p:nvCxnSpPr>
                <p:cNvPr id="48" name="Connecteur droit avec flèche 34"/>
                <p:cNvCxnSpPr>
                  <a:stCxn id="43" idx="2"/>
                  <a:endCxn id="49" idx="0"/>
                </p:cNvCxnSpPr>
                <p:nvPr/>
              </p:nvCxnSpPr>
              <p:spPr>
                <a:xfrm rot="16200000" flipH="1">
                  <a:off x="2326496" y="3163511"/>
                  <a:ext cx="132901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ZoneTexte 29"/>
            <p:cNvSpPr txBox="1"/>
            <p:nvPr/>
          </p:nvSpPr>
          <p:spPr>
            <a:xfrm>
              <a:off x="5148064" y="1020986"/>
              <a:ext cx="1055568" cy="276999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BE" b="1" smtClean="0"/>
                <a:t>moving ?</a:t>
              </a:r>
              <a:endParaRPr lang="fr-BE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235441" y="123889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i="1" smtClean="0">
                  <a:latin typeface="Consolas" pitchFamily="49" charset="0"/>
                </a:rPr>
                <a:t>C</a:t>
              </a:r>
              <a:r>
                <a:rPr lang="fr-BE" sz="2000" b="1" i="1" baseline="-25000" smtClean="0">
                  <a:latin typeface="Consolas" pitchFamily="49" charset="0"/>
                </a:rPr>
                <a:t>0</a:t>
              </a:r>
              <a:r>
                <a:rPr lang="fr-BE" sz="2000" b="1" i="1" smtClean="0">
                  <a:latin typeface="Consolas" pitchFamily="49" charset="0"/>
                </a:rPr>
                <a:t>=...</a:t>
              </a:r>
              <a:endParaRPr lang="fr-BE" sz="2000" b="1" i="1">
                <a:latin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5868318" y="5373216"/>
            <a:ext cx="2808138" cy="12961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g-hMSC to LTS</a:t>
            </a:r>
            <a:br>
              <a:rPr lang="fr-BE" sz="3500" smtClean="0"/>
            </a:br>
            <a:r>
              <a:rPr lang="fr-BE" sz="2800" smtClean="0"/>
              <a:t>Solution overview</a:t>
            </a:r>
            <a:endParaRPr lang="fr-BE" sz="2800"/>
          </a:p>
        </p:txBody>
      </p:sp>
      <p:sp>
        <p:nvSpPr>
          <p:cNvPr id="59" name="Espace réservé du contenu 58"/>
          <p:cNvSpPr>
            <a:spLocks noGrp="1"/>
          </p:cNvSpPr>
          <p:nvPr>
            <p:ph idx="1"/>
          </p:nvPr>
        </p:nvSpPr>
        <p:spPr>
          <a:xfrm>
            <a:off x="457200" y="1557339"/>
            <a:ext cx="4906888" cy="3383830"/>
          </a:xfrm>
        </p:spPr>
        <p:txBody>
          <a:bodyPr/>
          <a:lstStyle/>
          <a:p>
            <a:r>
              <a:rPr lang="fr-BE" sz="2400" smtClean="0"/>
              <a:t>Guarded LTS</a:t>
            </a:r>
          </a:p>
          <a:p>
            <a:pPr lvl="1"/>
            <a:r>
              <a:rPr lang="fr-BE" sz="2000" smtClean="0"/>
              <a:t>Guards or events on transitions</a:t>
            </a:r>
          </a:p>
          <a:p>
            <a:pPr lvl="1"/>
            <a:r>
              <a:rPr lang="fr-BE" sz="2000" smtClean="0"/>
              <a:t>C</a:t>
            </a:r>
            <a:r>
              <a:rPr lang="fr-BE" sz="2000" baseline="-25000" smtClean="0"/>
              <a:t>0</a:t>
            </a:r>
            <a:r>
              <a:rPr lang="fr-BE" sz="2000" smtClean="0"/>
              <a:t> condition, as in g-hMSC</a:t>
            </a:r>
          </a:p>
          <a:p>
            <a:pPr lvl="1"/>
            <a:r>
              <a:rPr lang="fr-BE" sz="2000" smtClean="0"/>
              <a:t>Structured form of LTS avoiding state explosion</a:t>
            </a:r>
          </a:p>
          <a:p>
            <a:r>
              <a:rPr lang="fr-BE" sz="2400" smtClean="0"/>
              <a:t>Synthesis sub bricks</a:t>
            </a:r>
          </a:p>
          <a:p>
            <a:pPr lvl="1"/>
            <a:r>
              <a:rPr lang="fr-BE" sz="2000" smtClean="0"/>
              <a:t>From g-hMSC to g-LTS</a:t>
            </a:r>
          </a:p>
          <a:p>
            <a:pPr lvl="1"/>
            <a:r>
              <a:rPr lang="fr-BE" sz="2000" smtClean="0"/>
              <a:t>From g-LTS to pure LTS</a:t>
            </a:r>
            <a:endParaRPr lang="fr-BE" sz="20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4691063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e 26"/>
          <p:cNvGrpSpPr/>
          <p:nvPr/>
        </p:nvGrpSpPr>
        <p:grpSpPr>
          <a:xfrm>
            <a:off x="5985631" y="5517233"/>
            <a:ext cx="2532998" cy="947554"/>
            <a:chOff x="827584" y="1856698"/>
            <a:chExt cx="4010580" cy="1500294"/>
          </a:xfrm>
        </p:grpSpPr>
        <p:sp>
          <p:nvSpPr>
            <p:cNvPr id="43" name="Ellipse 42"/>
            <p:cNvSpPr/>
            <p:nvPr/>
          </p:nvSpPr>
          <p:spPr>
            <a:xfrm>
              <a:off x="2057223" y="249289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3317860" y="185669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45" name="Connecteur droit avec flèche 34"/>
            <p:cNvCxnSpPr>
              <a:stCxn id="43" idx="0"/>
              <a:endCxn id="44" idx="2"/>
            </p:cNvCxnSpPr>
            <p:nvPr/>
          </p:nvCxnSpPr>
          <p:spPr>
            <a:xfrm rot="5400000" flipH="1" flipV="1">
              <a:off x="2513460" y="1688494"/>
              <a:ext cx="492181" cy="111662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229079" y="2096851"/>
              <a:ext cx="690360" cy="2192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900" smtClean="0"/>
                <a:t>[moving]</a:t>
              </a:r>
              <a:endParaRPr lang="fr-BE" sz="900" baseline="-2500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3419872" y="306896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48" name="Connecteur droit avec flèche 34"/>
            <p:cNvCxnSpPr>
              <a:stCxn id="43" idx="4"/>
              <a:endCxn id="47" idx="2"/>
            </p:cNvCxnSpPr>
            <p:nvPr/>
          </p:nvCxnSpPr>
          <p:spPr>
            <a:xfrm rot="16200000" flipH="1">
              <a:off x="2594531" y="2387635"/>
              <a:ext cx="432048" cy="121863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2151569" y="2961527"/>
              <a:ext cx="870566" cy="2192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900" smtClean="0"/>
                <a:t>[</a:t>
              </a:r>
              <a:r>
                <a:rPr lang="fr-BE" sz="900" smtClean="0">
                  <a:sym typeface="Symbol"/>
                </a:rPr>
                <a:t> </a:t>
              </a:r>
              <a:r>
                <a:rPr lang="fr-BE" sz="900" smtClean="0"/>
                <a:t>moving]</a:t>
              </a:r>
              <a:endParaRPr lang="fr-BE" sz="900" baseline="-2500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1115616" y="249289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51" name="Connecteur droit avec flèche 34"/>
            <p:cNvCxnSpPr>
              <a:stCxn id="50" idx="7"/>
              <a:endCxn id="43" idx="1"/>
            </p:cNvCxnSpPr>
            <p:nvPr/>
          </p:nvCxnSpPr>
          <p:spPr>
            <a:xfrm rot="5400000" flipH="1" flipV="1">
              <a:off x="1730435" y="2166109"/>
              <a:ext cx="1588" cy="737937"/>
            </a:xfrm>
            <a:prstGeom prst="curvedConnector3">
              <a:avLst>
                <a:gd name="adj1" fmla="val 1065359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827584" y="2132856"/>
              <a:ext cx="1449755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900" smtClean="0"/>
                <a:t>alarm pressed</a:t>
              </a:r>
              <a:endParaRPr lang="fr-BE" sz="900" baseline="-25000"/>
            </a:p>
          </p:txBody>
        </p:sp>
        <p:cxnSp>
          <p:nvCxnSpPr>
            <p:cNvPr id="53" name="Connecteur droit avec flèche 34"/>
            <p:cNvCxnSpPr>
              <a:stCxn id="44" idx="4"/>
              <a:endCxn id="47" idx="0"/>
            </p:cNvCxnSpPr>
            <p:nvPr/>
          </p:nvCxnSpPr>
          <p:spPr>
            <a:xfrm rot="16200000" flipH="1">
              <a:off x="3050768" y="2555836"/>
              <a:ext cx="924230" cy="1020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3256807" y="2418730"/>
              <a:ext cx="637567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900" smtClean="0"/>
                <a:t>stop</a:t>
              </a:r>
              <a:endParaRPr lang="fr-BE" sz="900" baseline="-25000"/>
            </a:p>
          </p:txBody>
        </p:sp>
        <p:sp>
          <p:nvSpPr>
            <p:cNvPr id="55" name="Ellipse 54"/>
            <p:cNvSpPr/>
            <p:nvPr/>
          </p:nvSpPr>
          <p:spPr>
            <a:xfrm>
              <a:off x="4427984" y="306895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56" name="Connecteur droit avec flèche 34"/>
            <p:cNvCxnSpPr>
              <a:stCxn id="47" idx="7"/>
              <a:endCxn id="55" idx="1"/>
            </p:cNvCxnSpPr>
            <p:nvPr/>
          </p:nvCxnSpPr>
          <p:spPr>
            <a:xfrm rot="5400000" flipH="1" flipV="1">
              <a:off x="4067944" y="2708920"/>
              <a:ext cx="1588" cy="804442"/>
            </a:xfrm>
            <a:prstGeom prst="curvedConnector3">
              <a:avLst>
                <a:gd name="adj1" fmla="val 7454725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632065" y="2748483"/>
              <a:ext cx="1206099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900" smtClean="0"/>
                <a:t>open doors</a:t>
              </a:r>
              <a:endParaRPr lang="fr-BE" sz="900" baseline="-25000"/>
            </a:p>
          </p:txBody>
        </p:sp>
      </p:grpSp>
      <p:sp>
        <p:nvSpPr>
          <p:cNvPr id="58" name="Rectangle horizontal à deux flèches 57"/>
          <p:cNvSpPr/>
          <p:nvPr/>
        </p:nvSpPr>
        <p:spPr>
          <a:xfrm>
            <a:off x="4211960" y="5805264"/>
            <a:ext cx="1440160" cy="50405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smtClean="0"/>
              <a:t>2</a:t>
            </a:r>
            <a:endParaRPr lang="fr-BE" sz="3200"/>
          </a:p>
        </p:txBody>
      </p:sp>
      <p:sp>
        <p:nvSpPr>
          <p:cNvPr id="84" name="ZoneTexte 83"/>
          <p:cNvSpPr txBox="1"/>
          <p:nvPr/>
        </p:nvSpPr>
        <p:spPr>
          <a:xfrm>
            <a:off x="467544" y="5013176"/>
            <a:ext cx="2598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LTS, set of event traces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5220072" y="4973106"/>
            <a:ext cx="3567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Guarded LTS, intermediate level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11560" y="5445224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88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634" y="5507515"/>
            <a:ext cx="3328281" cy="977555"/>
          </a:xfrm>
          <a:prstGeom prst="rect">
            <a:avLst/>
          </a:prstGeom>
          <a:noFill/>
        </p:spPr>
      </p:pic>
      <p:sp>
        <p:nvSpPr>
          <p:cNvPr id="60" name="ZoneTexte 59"/>
          <p:cNvSpPr txBox="1"/>
          <p:nvPr/>
        </p:nvSpPr>
        <p:spPr>
          <a:xfrm>
            <a:off x="5148064" y="1081200"/>
            <a:ext cx="178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Guarded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5420423" y="1484783"/>
            <a:ext cx="3008046" cy="2376265"/>
            <a:chOff x="4211960" y="116631"/>
            <a:chExt cx="3008046" cy="2376265"/>
          </a:xfrm>
        </p:grpSpPr>
        <p:grpSp>
          <p:nvGrpSpPr>
            <p:cNvPr id="62" name="Groupe 144"/>
            <p:cNvGrpSpPr/>
            <p:nvPr/>
          </p:nvGrpSpPr>
          <p:grpSpPr>
            <a:xfrm>
              <a:off x="4211960" y="116631"/>
              <a:ext cx="2952328" cy="2376265"/>
              <a:chOff x="5508104" y="1556792"/>
              <a:chExt cx="2088232" cy="168077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508104" y="1556792"/>
                <a:ext cx="2088232" cy="16807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900" b="1">
                  <a:latin typeface="+mj-lt"/>
                </a:endParaRPr>
              </a:p>
            </p:txBody>
          </p:sp>
          <p:grpSp>
            <p:nvGrpSpPr>
              <p:cNvPr id="66" name="Groupe 107"/>
              <p:cNvGrpSpPr/>
              <p:nvPr/>
            </p:nvGrpSpPr>
            <p:grpSpPr>
              <a:xfrm>
                <a:off x="5595525" y="1608588"/>
                <a:ext cx="1856795" cy="1527112"/>
                <a:chOff x="902950" y="1824612"/>
                <a:chExt cx="1856795" cy="1527112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466732" y="2021757"/>
                  <a:ext cx="733599" cy="209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AlarmPressed</a:t>
                  </a:r>
                  <a:endParaRPr lang="fr-BE" sz="900" b="1">
                    <a:latin typeface="+mj-lt"/>
                  </a:endParaRPr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1803091" y="1824612"/>
                  <a:ext cx="60880" cy="608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69" name="Connecteur droit avec flèche 34"/>
                <p:cNvCxnSpPr>
                  <a:stCxn id="68" idx="4"/>
                  <a:endCxn id="67" idx="0"/>
                </p:cNvCxnSpPr>
                <p:nvPr/>
              </p:nvCxnSpPr>
              <p:spPr>
                <a:xfrm rot="16200000" flipH="1">
                  <a:off x="1765399" y="1953623"/>
                  <a:ext cx="136264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e 33"/>
                <p:cNvGrpSpPr/>
                <p:nvPr/>
              </p:nvGrpSpPr>
              <p:grpSpPr>
                <a:xfrm>
                  <a:off x="2332066" y="3229963"/>
                  <a:ext cx="121761" cy="121761"/>
                  <a:chOff x="3090618" y="4709748"/>
                  <a:chExt cx="216000" cy="216002"/>
                </a:xfrm>
              </p:grpSpPr>
              <p:sp>
                <p:nvSpPr>
                  <p:cNvPr id="82" name="Ellipse 81"/>
                  <p:cNvSpPr/>
                  <p:nvPr/>
                </p:nvSpPr>
                <p:spPr>
                  <a:xfrm>
                    <a:off x="3090618" y="4709748"/>
                    <a:ext cx="216000" cy="21600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  <p:sp>
                <p:nvSpPr>
                  <p:cNvPr id="83" name="Ellipse 82"/>
                  <p:cNvSpPr/>
                  <p:nvPr/>
                </p:nvSpPr>
                <p:spPr>
                  <a:xfrm>
                    <a:off x="3161515" y="4786277"/>
                    <a:ext cx="63863" cy="6386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</p:grpSp>
            <p:sp>
              <p:nvSpPr>
                <p:cNvPr id="71" name="Losange 70"/>
                <p:cNvSpPr/>
                <p:nvPr/>
              </p:nvSpPr>
              <p:spPr>
                <a:xfrm>
                  <a:off x="1672451" y="2384007"/>
                  <a:ext cx="322161" cy="28189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72" name="Connecteur droit avec flèche 34"/>
                <p:cNvCxnSpPr>
                  <a:stCxn id="67" idx="2"/>
                  <a:endCxn id="71" idx="0"/>
                </p:cNvCxnSpPr>
                <p:nvPr/>
              </p:nvCxnSpPr>
              <p:spPr>
                <a:xfrm rot="5400000">
                  <a:off x="1757133" y="2307608"/>
                  <a:ext cx="1527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72"/>
                <p:cNvSpPr/>
                <p:nvPr/>
              </p:nvSpPr>
              <p:spPr>
                <a:xfrm>
                  <a:off x="902950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StopTrain</a:t>
                  </a:r>
                  <a:br>
                    <a:rPr lang="fr-BE" sz="900" b="1" smtClean="0">
                      <a:latin typeface="+mj-lt"/>
                    </a:rPr>
                  </a:br>
                  <a:r>
                    <a:rPr lang="fr-BE" sz="900" b="1" smtClean="0">
                      <a:latin typeface="+mj-lt"/>
                    </a:rPr>
                    <a:t>InEmergency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74" name="Connecteur droit avec flèche 34"/>
                <p:cNvCxnSpPr>
                  <a:stCxn id="71" idx="1"/>
                  <a:endCxn id="73" idx="0"/>
                </p:cNvCxnSpPr>
                <p:nvPr/>
              </p:nvCxnSpPr>
              <p:spPr>
                <a:xfrm rot="10800000" flipV="1">
                  <a:off x="1269750" y="2524952"/>
                  <a:ext cx="402701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2026146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OpenDoors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76" name="Connecteur droit avec flèche 34"/>
                <p:cNvCxnSpPr>
                  <a:stCxn id="71" idx="3"/>
                  <a:endCxn id="75" idx="0"/>
                </p:cNvCxnSpPr>
                <p:nvPr/>
              </p:nvCxnSpPr>
              <p:spPr>
                <a:xfrm>
                  <a:off x="1994612" y="2524953"/>
                  <a:ext cx="398334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avec flèche 34"/>
                <p:cNvCxnSpPr>
                  <a:stCxn id="73" idx="3"/>
                  <a:endCxn id="75" idx="1"/>
                </p:cNvCxnSpPr>
                <p:nvPr/>
              </p:nvCxnSpPr>
              <p:spPr>
                <a:xfrm>
                  <a:off x="1636549" y="2969084"/>
                  <a:ext cx="3895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ZoneTexte 24"/>
                <p:cNvSpPr txBox="1"/>
                <p:nvPr/>
              </p:nvSpPr>
              <p:spPr>
                <a:xfrm>
                  <a:off x="2325538" y="2574262"/>
                  <a:ext cx="12245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no</a:t>
                  </a:r>
                  <a:endParaRPr lang="fr-BE" sz="1100" b="1">
                    <a:latin typeface="+mj-lt"/>
                  </a:endParaRPr>
                </a:p>
              </p:txBody>
            </p:sp>
            <p:sp>
              <p:nvSpPr>
                <p:cNvPr id="79" name="ZoneTexte 25"/>
                <p:cNvSpPr txBox="1"/>
                <p:nvPr/>
              </p:nvSpPr>
              <p:spPr>
                <a:xfrm>
                  <a:off x="1191147" y="2578852"/>
                  <a:ext cx="16667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yes</a:t>
                  </a:r>
                  <a:endParaRPr lang="fr-BE" sz="1100" b="1">
                    <a:latin typeface="+mj-lt"/>
                  </a:endParaRPr>
                </a:p>
              </p:txBody>
            </p:sp>
            <p:cxnSp>
              <p:nvCxnSpPr>
                <p:cNvPr id="81" name="Connecteur droit avec flèche 34"/>
                <p:cNvCxnSpPr>
                  <a:stCxn id="75" idx="2"/>
                  <a:endCxn id="82" idx="0"/>
                </p:cNvCxnSpPr>
                <p:nvPr/>
              </p:nvCxnSpPr>
              <p:spPr>
                <a:xfrm rot="16200000" flipH="1">
                  <a:off x="2326496" y="3163511"/>
                  <a:ext cx="132901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ZoneTexte 62"/>
            <p:cNvSpPr txBox="1"/>
            <p:nvPr/>
          </p:nvSpPr>
          <p:spPr>
            <a:xfrm>
              <a:off x="5148064" y="1020986"/>
              <a:ext cx="1055568" cy="276999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BE" b="1" smtClean="0"/>
                <a:t>moving ?</a:t>
              </a:r>
              <a:endParaRPr lang="fr-BE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235441" y="123889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i="1" smtClean="0">
                  <a:latin typeface="Consolas" pitchFamily="49" charset="0"/>
                </a:rPr>
                <a:t>C</a:t>
              </a:r>
              <a:r>
                <a:rPr lang="fr-BE" sz="2000" b="1" i="1" baseline="-25000" smtClean="0">
                  <a:latin typeface="Consolas" pitchFamily="49" charset="0"/>
                </a:rPr>
                <a:t>0</a:t>
              </a:r>
              <a:r>
                <a:rPr lang="fr-BE" sz="2000" b="1" i="1" smtClean="0">
                  <a:latin typeface="Consolas" pitchFamily="49" charset="0"/>
                </a:rPr>
                <a:t>=...</a:t>
              </a:r>
              <a:endParaRPr lang="fr-BE" sz="2000" b="1" i="1">
                <a:latin typeface="Consolas" pitchFamily="49" charset="0"/>
              </a:endParaRPr>
            </a:p>
          </p:txBody>
        </p:sp>
      </p:grpSp>
      <p:sp>
        <p:nvSpPr>
          <p:cNvPr id="109" name="Rectangle horizontal à deux flèches 108"/>
          <p:cNvSpPr/>
          <p:nvPr/>
        </p:nvSpPr>
        <p:spPr>
          <a:xfrm rot="5400000">
            <a:off x="6474064" y="4039363"/>
            <a:ext cx="1152128" cy="955154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32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360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g-hMSC to g-LTS</a:t>
            </a:r>
            <a:br>
              <a:rPr lang="fr-BE" sz="3500" smtClean="0"/>
            </a:br>
            <a:r>
              <a:rPr lang="fr-BE" sz="2800" smtClean="0"/>
              <a:t>Synthesis algorithm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5638"/>
          </a:xfrm>
        </p:spPr>
        <p:txBody>
          <a:bodyPr>
            <a:normAutofit fontScale="70000" lnSpcReduction="20000"/>
          </a:bodyPr>
          <a:lstStyle/>
          <a:p>
            <a:r>
              <a:rPr lang="fr-BE" smtClean="0"/>
              <a:t>Bricks connected with unobservable </a:t>
            </a:r>
            <a:r>
              <a:rPr lang="fr-BE" sz="2800" smtClean="0">
                <a:sym typeface="Symbol"/>
              </a:rPr>
              <a:t></a:t>
            </a:r>
            <a:r>
              <a:rPr lang="fr-BE" smtClean="0">
                <a:sym typeface="Symbol"/>
              </a:rPr>
              <a:t> transitions</a:t>
            </a:r>
          </a:p>
          <a:p>
            <a:pPr lvl="1"/>
            <a:r>
              <a:rPr lang="fr-BE" smtClean="0">
                <a:sym typeface="Symbol"/>
              </a:rPr>
              <a:t>Extension of [Uch03] from h-MSC to LTS</a:t>
            </a:r>
          </a:p>
          <a:p>
            <a:pPr lvl="1"/>
            <a:r>
              <a:rPr lang="en-US" smtClean="0">
                <a:sym typeface="Symbol"/>
              </a:rPr>
              <a:t>Introduction of </a:t>
            </a:r>
            <a:r>
              <a:rPr lang="en-US" i="1" smtClean="0">
                <a:sym typeface="Symbol"/>
              </a:rPr>
              <a:t>start </a:t>
            </a:r>
            <a:r>
              <a:rPr lang="en-US" smtClean="0">
                <a:sym typeface="Symbol"/>
              </a:rPr>
              <a:t>and </a:t>
            </a:r>
            <a:r>
              <a:rPr lang="en-US" i="1" smtClean="0">
                <a:sym typeface="Symbol"/>
              </a:rPr>
              <a:t>end</a:t>
            </a:r>
            <a:r>
              <a:rPr lang="en-US" smtClean="0">
                <a:sym typeface="Symbol"/>
              </a:rPr>
              <a:t> events to support more accurate fluent definitions</a:t>
            </a:r>
            <a:endParaRPr lang="fr-BE" smtClean="0">
              <a:sym typeface="Symbol"/>
            </a:endParaRPr>
          </a:p>
          <a:p>
            <a:pPr lvl="1"/>
            <a:r>
              <a:rPr lang="fr-BE" smtClean="0"/>
              <a:t>Mapping preserved for feedback of g-LTS-driven analysis</a:t>
            </a:r>
            <a:endParaRPr lang="fr-BE"/>
          </a:p>
        </p:txBody>
      </p:sp>
      <p:grpSp>
        <p:nvGrpSpPr>
          <p:cNvPr id="51" name="Groupe 50"/>
          <p:cNvGrpSpPr/>
          <p:nvPr/>
        </p:nvGrpSpPr>
        <p:grpSpPr>
          <a:xfrm>
            <a:off x="1115616" y="3645024"/>
            <a:ext cx="7200800" cy="3006159"/>
            <a:chOff x="611560" y="836712"/>
            <a:chExt cx="7416824" cy="3096344"/>
          </a:xfrm>
        </p:grpSpPr>
        <p:grpSp>
          <p:nvGrpSpPr>
            <p:cNvPr id="52" name="Groupe 106"/>
            <p:cNvGrpSpPr/>
            <p:nvPr/>
          </p:nvGrpSpPr>
          <p:grpSpPr>
            <a:xfrm>
              <a:off x="5292080" y="2276872"/>
              <a:ext cx="2007840" cy="1656184"/>
              <a:chOff x="5292080" y="2204864"/>
              <a:chExt cx="2007840" cy="165618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292080" y="2204864"/>
                <a:ext cx="2007840" cy="1656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5724128" y="2852936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6588224" y="234888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93" name="Connecteur droit avec flèche 34"/>
              <p:cNvCxnSpPr>
                <a:stCxn id="91" idx="0"/>
                <a:endCxn id="92" idx="2"/>
              </p:cNvCxnSpPr>
              <p:nvPr/>
            </p:nvCxnSpPr>
            <p:spPr>
              <a:xfrm rot="5400000" flipH="1" flipV="1">
                <a:off x="6048164" y="2312876"/>
                <a:ext cx="360040" cy="7200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ZoneTexte 93"/>
              <p:cNvSpPr txBox="1"/>
              <p:nvPr/>
            </p:nvSpPr>
            <p:spPr>
              <a:xfrm>
                <a:off x="5652120" y="2564904"/>
                <a:ext cx="66794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400" b="1" smtClean="0">
                    <a:latin typeface="Calibri" pitchFamily="34" charset="0"/>
                  </a:rPr>
                  <a:t>[moving]</a:t>
                </a:r>
                <a:endParaRPr lang="fr-BE" sz="1400" b="1" baseline="-25000">
                  <a:latin typeface="Calibri" pitchFamily="34" charset="0"/>
                </a:endParaRPr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6588224" y="342900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96" name="Connecteur droit avec flèche 34"/>
              <p:cNvCxnSpPr>
                <a:stCxn id="91" idx="4"/>
                <a:endCxn id="95" idx="2"/>
              </p:cNvCxnSpPr>
              <p:nvPr/>
            </p:nvCxnSpPr>
            <p:spPr>
              <a:xfrm rot="16200000" flipH="1">
                <a:off x="6012160" y="2996952"/>
                <a:ext cx="432048" cy="7200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ZoneTexte 96"/>
              <p:cNvSpPr txBox="1"/>
              <p:nvPr/>
            </p:nvSpPr>
            <p:spPr>
              <a:xfrm>
                <a:off x="5574609" y="3212976"/>
                <a:ext cx="83625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400" b="1" smtClean="0">
                    <a:latin typeface="Calibri" pitchFamily="34" charset="0"/>
                  </a:rPr>
                  <a:t>[</a:t>
                </a:r>
                <a:r>
                  <a:rPr lang="fr-BE" sz="14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1400" b="1" smtClean="0">
                    <a:latin typeface="Calibri" pitchFamily="34" charset="0"/>
                  </a:rPr>
                  <a:t>moving]</a:t>
                </a:r>
                <a:endParaRPr lang="fr-BE" sz="1400" b="1" baseline="-25000">
                  <a:latin typeface="Calibri" pitchFamily="34" charset="0"/>
                </a:endParaRPr>
              </a:p>
            </p:txBody>
          </p:sp>
        </p:grpSp>
        <p:cxnSp>
          <p:nvCxnSpPr>
            <p:cNvPr id="53" name="Connecteur droit 52"/>
            <p:cNvCxnSpPr/>
            <p:nvPr/>
          </p:nvCxnSpPr>
          <p:spPr>
            <a:xfrm rot="5400000">
              <a:off x="8028384" y="191683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orme libre 53"/>
            <p:cNvSpPr/>
            <p:nvPr/>
          </p:nvSpPr>
          <p:spPr>
            <a:xfrm>
              <a:off x="4944042" y="1612900"/>
              <a:ext cx="2961586" cy="1518225"/>
            </a:xfrm>
            <a:custGeom>
              <a:avLst/>
              <a:gdLst>
                <a:gd name="connsiteX0" fmla="*/ 2784475 w 2990850"/>
                <a:gd name="connsiteY0" fmla="*/ 0 h 1582208"/>
                <a:gd name="connsiteX1" fmla="*/ 2733675 w 2990850"/>
                <a:gd name="connsiteY1" fmla="*/ 387350 h 1582208"/>
                <a:gd name="connsiteX2" fmla="*/ 1241425 w 2990850"/>
                <a:gd name="connsiteY2" fmla="*/ 412750 h 1582208"/>
                <a:gd name="connsiteX3" fmla="*/ 180975 w 2990850"/>
                <a:gd name="connsiteY3" fmla="*/ 742950 h 1582208"/>
                <a:gd name="connsiteX4" fmla="*/ 155575 w 2990850"/>
                <a:gd name="connsiteY4" fmla="*/ 1473200 h 1582208"/>
                <a:gd name="connsiteX5" fmla="*/ 847725 w 2990850"/>
                <a:gd name="connsiteY5" fmla="*/ 1397000 h 1582208"/>
                <a:gd name="connsiteX6" fmla="*/ 847725 w 2990850"/>
                <a:gd name="connsiteY6" fmla="*/ 1397000 h 1582208"/>
                <a:gd name="connsiteX7" fmla="*/ 847725 w 2990850"/>
                <a:gd name="connsiteY7" fmla="*/ 1397000 h 1582208"/>
                <a:gd name="connsiteX8" fmla="*/ 860425 w 2990850"/>
                <a:gd name="connsiteY8" fmla="*/ 1397000 h 1582208"/>
                <a:gd name="connsiteX0" fmla="*/ 2743324 w 2990850"/>
                <a:gd name="connsiteY0" fmla="*/ 0 h 1582208"/>
                <a:gd name="connsiteX1" fmla="*/ 2692524 w 2990850"/>
                <a:gd name="connsiteY1" fmla="*/ 387350 h 1582208"/>
                <a:gd name="connsiteX2" fmla="*/ 953368 w 2990850"/>
                <a:gd name="connsiteY2" fmla="*/ 375940 h 1582208"/>
                <a:gd name="connsiteX3" fmla="*/ 139824 w 2990850"/>
                <a:gd name="connsiteY3" fmla="*/ 742950 h 1582208"/>
                <a:gd name="connsiteX4" fmla="*/ 114424 w 2990850"/>
                <a:gd name="connsiteY4" fmla="*/ 1473200 h 1582208"/>
                <a:gd name="connsiteX5" fmla="*/ 806574 w 2990850"/>
                <a:gd name="connsiteY5" fmla="*/ 1397000 h 1582208"/>
                <a:gd name="connsiteX6" fmla="*/ 806574 w 2990850"/>
                <a:gd name="connsiteY6" fmla="*/ 1397000 h 1582208"/>
                <a:gd name="connsiteX7" fmla="*/ 806574 w 2990850"/>
                <a:gd name="connsiteY7" fmla="*/ 1397000 h 1582208"/>
                <a:gd name="connsiteX8" fmla="*/ 819274 w 2990850"/>
                <a:gd name="connsiteY8" fmla="*/ 1397000 h 1582208"/>
                <a:gd name="connsiteX0" fmla="*/ 2736449 w 2983975"/>
                <a:gd name="connsiteY0" fmla="*/ 0 h 1607373"/>
                <a:gd name="connsiteX1" fmla="*/ 2685649 w 2983975"/>
                <a:gd name="connsiteY1" fmla="*/ 387350 h 1607373"/>
                <a:gd name="connsiteX2" fmla="*/ 946493 w 2983975"/>
                <a:gd name="connsiteY2" fmla="*/ 375940 h 1607373"/>
                <a:gd name="connsiteX3" fmla="*/ 154404 w 2983975"/>
                <a:gd name="connsiteY3" fmla="*/ 591964 h 1607373"/>
                <a:gd name="connsiteX4" fmla="*/ 107549 w 2983975"/>
                <a:gd name="connsiteY4" fmla="*/ 1473200 h 1607373"/>
                <a:gd name="connsiteX5" fmla="*/ 799699 w 2983975"/>
                <a:gd name="connsiteY5" fmla="*/ 1397000 h 1607373"/>
                <a:gd name="connsiteX6" fmla="*/ 799699 w 2983975"/>
                <a:gd name="connsiteY6" fmla="*/ 1397000 h 1607373"/>
                <a:gd name="connsiteX7" fmla="*/ 799699 w 2983975"/>
                <a:gd name="connsiteY7" fmla="*/ 1397000 h 1607373"/>
                <a:gd name="connsiteX8" fmla="*/ 812399 w 2983975"/>
                <a:gd name="connsiteY8" fmla="*/ 1397000 h 1607373"/>
                <a:gd name="connsiteX0" fmla="*/ 2714060 w 2961586"/>
                <a:gd name="connsiteY0" fmla="*/ 0 h 1518225"/>
                <a:gd name="connsiteX1" fmla="*/ 2663260 w 2961586"/>
                <a:gd name="connsiteY1" fmla="*/ 387350 h 1518225"/>
                <a:gd name="connsiteX2" fmla="*/ 924104 w 2961586"/>
                <a:gd name="connsiteY2" fmla="*/ 375940 h 1518225"/>
                <a:gd name="connsiteX3" fmla="*/ 132015 w 2961586"/>
                <a:gd name="connsiteY3" fmla="*/ 591964 h 1518225"/>
                <a:gd name="connsiteX4" fmla="*/ 132015 w 2961586"/>
                <a:gd name="connsiteY4" fmla="*/ 1384052 h 1518225"/>
                <a:gd name="connsiteX5" fmla="*/ 777310 w 2961586"/>
                <a:gd name="connsiteY5" fmla="*/ 1397000 h 1518225"/>
                <a:gd name="connsiteX6" fmla="*/ 777310 w 2961586"/>
                <a:gd name="connsiteY6" fmla="*/ 1397000 h 1518225"/>
                <a:gd name="connsiteX7" fmla="*/ 777310 w 2961586"/>
                <a:gd name="connsiteY7" fmla="*/ 1397000 h 1518225"/>
                <a:gd name="connsiteX8" fmla="*/ 790010 w 2961586"/>
                <a:gd name="connsiteY8" fmla="*/ 1397000 h 151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1586" h="1518225">
                  <a:moveTo>
                    <a:pt x="2714060" y="0"/>
                  </a:moveTo>
                  <a:cubicBezTo>
                    <a:pt x="2817247" y="159279"/>
                    <a:pt x="2961586" y="324693"/>
                    <a:pt x="2663260" y="387350"/>
                  </a:cubicBezTo>
                  <a:cubicBezTo>
                    <a:pt x="2364934" y="450007"/>
                    <a:pt x="1345978" y="341838"/>
                    <a:pt x="924104" y="375940"/>
                  </a:cubicBezTo>
                  <a:cubicBezTo>
                    <a:pt x="502230" y="410042"/>
                    <a:pt x="264030" y="423945"/>
                    <a:pt x="132015" y="591964"/>
                  </a:cubicBezTo>
                  <a:cubicBezTo>
                    <a:pt x="0" y="759983"/>
                    <a:pt x="24466" y="1249879"/>
                    <a:pt x="132015" y="1384052"/>
                  </a:cubicBezTo>
                  <a:cubicBezTo>
                    <a:pt x="239564" y="1518225"/>
                    <a:pt x="669761" y="1394842"/>
                    <a:pt x="777310" y="1397000"/>
                  </a:cubicBezTo>
                  <a:lnTo>
                    <a:pt x="777310" y="1397000"/>
                  </a:lnTo>
                  <a:lnTo>
                    <a:pt x="777310" y="1397000"/>
                  </a:lnTo>
                  <a:lnTo>
                    <a:pt x="790010" y="1397000"/>
                  </a:lnTo>
                </a:path>
              </a:pathLst>
            </a:cu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Calibri" pitchFamily="34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68144" y="1650866"/>
              <a:ext cx="27468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smtClean="0">
                  <a:latin typeface="Calibri" pitchFamily="34" charset="0"/>
                  <a:sym typeface="Symbol"/>
                </a:rPr>
                <a:t></a:t>
              </a:r>
              <a:endParaRPr lang="fr-BE" sz="3600">
                <a:latin typeface="Calibri" pitchFamily="34" charset="0"/>
              </a:endParaRPr>
            </a:p>
          </p:txBody>
        </p:sp>
        <p:grpSp>
          <p:nvGrpSpPr>
            <p:cNvPr id="56" name="Groupe 105"/>
            <p:cNvGrpSpPr/>
            <p:nvPr/>
          </p:nvGrpSpPr>
          <p:grpSpPr>
            <a:xfrm>
              <a:off x="4644008" y="836712"/>
              <a:ext cx="3384376" cy="927720"/>
              <a:chOff x="4644008" y="836712"/>
              <a:chExt cx="3384376" cy="92772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644008" y="836712"/>
                <a:ext cx="3384376" cy="927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4788024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5700125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6612226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7524328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84" name="Connecteur droit avec flèche 34"/>
              <p:cNvCxnSpPr>
                <a:stCxn id="80" idx="7"/>
                <a:endCxn id="81" idx="1"/>
              </p:cNvCxnSpPr>
              <p:nvPr/>
            </p:nvCxnSpPr>
            <p:spPr>
              <a:xfrm rot="5400000" flipH="1" flipV="1">
                <a:off x="5388090" y="1028734"/>
                <a:ext cx="1588" cy="708431"/>
              </a:xfrm>
              <a:prstGeom prst="curvedConnector3">
                <a:avLst>
                  <a:gd name="adj1" fmla="val 5455228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4716016" y="980728"/>
                <a:ext cx="1446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400" b="1" smtClean="0">
                    <a:latin typeface="Calibri" pitchFamily="34" charset="0"/>
                  </a:rPr>
                  <a:t>AlarmPressed</a:t>
                </a:r>
                <a:r>
                  <a:rPr lang="fr-BE" sz="1400" b="1" baseline="-25000" smtClean="0">
                    <a:latin typeface="Calibri" pitchFamily="34" charset="0"/>
                  </a:rPr>
                  <a:t>start</a:t>
                </a:r>
                <a:endParaRPr lang="fr-BE" sz="1400" b="1" baseline="-25000">
                  <a:latin typeface="Calibri" pitchFamily="34" charset="0"/>
                </a:endParaRPr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6588224" y="980728"/>
                <a:ext cx="1404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400" b="1" smtClean="0">
                    <a:latin typeface="Calibri" pitchFamily="34" charset="0"/>
                  </a:rPr>
                  <a:t>AlarmPressed</a:t>
                </a:r>
                <a:r>
                  <a:rPr lang="fr-BE" sz="1400" b="1" baseline="-25000" smtClean="0">
                    <a:latin typeface="Calibri" pitchFamily="34" charset="0"/>
                  </a:rPr>
                  <a:t>end</a:t>
                </a:r>
                <a:endParaRPr lang="fr-BE" sz="1400" b="1" baseline="-25000">
                  <a:latin typeface="Calibri" pitchFamily="34" charset="0"/>
                </a:endParaRPr>
              </a:p>
            </p:txBody>
          </p:sp>
          <p:cxnSp>
            <p:nvCxnSpPr>
              <p:cNvPr id="87" name="Connecteur droit avec flèche 34"/>
              <p:cNvCxnSpPr>
                <a:stCxn id="82" idx="7"/>
                <a:endCxn id="83" idx="1"/>
              </p:cNvCxnSpPr>
              <p:nvPr/>
            </p:nvCxnSpPr>
            <p:spPr>
              <a:xfrm rot="5400000" flipH="1" flipV="1">
                <a:off x="7212293" y="1028733"/>
                <a:ext cx="1588" cy="708432"/>
              </a:xfrm>
              <a:prstGeom prst="curvedConnector3">
                <a:avLst>
                  <a:gd name="adj1" fmla="val 6255103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34"/>
              <p:cNvCxnSpPr>
                <a:stCxn id="81" idx="7"/>
                <a:endCxn id="82" idx="1"/>
              </p:cNvCxnSpPr>
              <p:nvPr/>
            </p:nvCxnSpPr>
            <p:spPr>
              <a:xfrm rot="5400000" flipH="1" flipV="1">
                <a:off x="6300191" y="1028734"/>
                <a:ext cx="1588" cy="708431"/>
              </a:xfrm>
              <a:prstGeom prst="curvedConnector3">
                <a:avLst>
                  <a:gd name="adj1" fmla="val 6654851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156176" y="1052736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smtClean="0">
                    <a:latin typeface="Calibri" pitchFamily="34" charset="0"/>
                  </a:rPr>
                  <a:t>...</a:t>
                </a:r>
                <a:endParaRPr lang="fr-BE" sz="1200" baseline="-25000">
                  <a:latin typeface="Calibri" pitchFamily="34" charset="0"/>
                </a:endParaRPr>
              </a:p>
            </p:txBody>
          </p:sp>
        </p:grpSp>
        <p:grpSp>
          <p:nvGrpSpPr>
            <p:cNvPr id="57" name="Groupe 46"/>
            <p:cNvGrpSpPr/>
            <p:nvPr/>
          </p:nvGrpSpPr>
          <p:grpSpPr>
            <a:xfrm>
              <a:off x="611560" y="836712"/>
              <a:ext cx="3672408" cy="3024336"/>
              <a:chOff x="611560" y="836712"/>
              <a:chExt cx="3672408" cy="302433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1560" y="836712"/>
                <a:ext cx="3672408" cy="30243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714480" y="1318758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>
                    <a:latin typeface="Calibri" pitchFamily="34" charset="0"/>
                  </a:rPr>
                  <a:t>AlarmPressed</a:t>
                </a:r>
                <a:endParaRPr lang="fr-BE" sz="1400">
                  <a:latin typeface="Calibri" pitchFamily="34" charset="0"/>
                </a:endParaRPr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2311171" y="9441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64" name="Connecteur droit avec flèche 34"/>
              <p:cNvCxnSpPr>
                <a:stCxn id="63" idx="4"/>
                <a:endCxn id="62" idx="0"/>
              </p:cNvCxnSpPr>
              <p:nvPr/>
            </p:nvCxnSpPr>
            <p:spPr>
              <a:xfrm rot="5400000">
                <a:off x="2231876" y="1185463"/>
                <a:ext cx="2665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Groupe 52"/>
              <p:cNvGrpSpPr/>
              <p:nvPr/>
            </p:nvGrpSpPr>
            <p:grpSpPr>
              <a:xfrm>
                <a:off x="3249554" y="3501032"/>
                <a:ext cx="216000" cy="216000"/>
                <a:chOff x="3090618" y="4896548"/>
                <a:chExt cx="216000" cy="216000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3090618" y="4896548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latin typeface="Calibri" pitchFamily="34" charset="0"/>
                  </a:endParaRPr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3144618" y="495054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latin typeface="Calibri" pitchFamily="34" charset="0"/>
                  </a:endParaRPr>
                </a:p>
              </p:txBody>
            </p:sp>
          </p:grpSp>
          <p:sp>
            <p:nvSpPr>
              <p:cNvPr id="66" name="Losange 65"/>
              <p:cNvSpPr/>
              <p:nvPr/>
            </p:nvSpPr>
            <p:spPr>
              <a:xfrm>
                <a:off x="2079419" y="1980862"/>
                <a:ext cx="571504" cy="500066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67" name="Connecteur droit avec flèche 34"/>
              <p:cNvCxnSpPr>
                <a:stCxn id="62" idx="2"/>
                <a:endCxn id="66" idx="0"/>
              </p:cNvCxnSpPr>
              <p:nvPr/>
            </p:nvCxnSpPr>
            <p:spPr>
              <a:xfrm rot="5400000">
                <a:off x="2261148" y="1876839"/>
                <a:ext cx="20804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714348" y="2884126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>
                    <a:latin typeface="Calibri" pitchFamily="34" charset="0"/>
                  </a:rPr>
                  <a:t>StopTrain</a:t>
                </a:r>
                <a:br>
                  <a:rPr lang="fr-BE" sz="1400" smtClean="0">
                    <a:latin typeface="Calibri" pitchFamily="34" charset="0"/>
                  </a:rPr>
                </a:br>
                <a:r>
                  <a:rPr lang="fr-BE" sz="1400" smtClean="0">
                    <a:latin typeface="Calibri" pitchFamily="34" charset="0"/>
                  </a:rPr>
                  <a:t>InEmergency</a:t>
                </a:r>
                <a:endParaRPr lang="fr-BE" sz="1400">
                  <a:latin typeface="Calibri" pitchFamily="34" charset="0"/>
                </a:endParaRPr>
              </a:p>
            </p:txBody>
          </p:sp>
          <p:cxnSp>
            <p:nvCxnSpPr>
              <p:cNvPr id="69" name="Connecteur droit avec flèche 34"/>
              <p:cNvCxnSpPr>
                <a:stCxn id="66" idx="1"/>
                <a:endCxn id="68" idx="0"/>
              </p:cNvCxnSpPr>
              <p:nvPr/>
            </p:nvCxnSpPr>
            <p:spPr>
              <a:xfrm rot="10800000" flipV="1">
                <a:off x="1365039" y="2230894"/>
                <a:ext cx="714380" cy="65323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2706863" y="2884126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>
                    <a:latin typeface="Calibri" pitchFamily="34" charset="0"/>
                  </a:rPr>
                  <a:t>OpenDoors</a:t>
                </a:r>
                <a:endParaRPr lang="fr-BE" sz="1400">
                  <a:latin typeface="Calibri" pitchFamily="34" charset="0"/>
                </a:endParaRPr>
              </a:p>
            </p:txBody>
          </p:sp>
          <p:cxnSp>
            <p:nvCxnSpPr>
              <p:cNvPr id="71" name="Connecteur droit avec flèche 34"/>
              <p:cNvCxnSpPr>
                <a:stCxn id="66" idx="3"/>
                <a:endCxn id="70" idx="0"/>
              </p:cNvCxnSpPr>
              <p:nvPr/>
            </p:nvCxnSpPr>
            <p:spPr>
              <a:xfrm>
                <a:off x="2650923" y="2230895"/>
                <a:ext cx="706631" cy="65323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34"/>
              <p:cNvCxnSpPr>
                <a:stCxn id="68" idx="3"/>
                <a:endCxn id="70" idx="1"/>
              </p:cNvCxnSpPr>
              <p:nvPr/>
            </p:nvCxnSpPr>
            <p:spPr>
              <a:xfrm>
                <a:off x="2015730" y="3111155"/>
                <a:ext cx="691133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3241948" y="2388059"/>
                <a:ext cx="21640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i="1" smtClean="0">
                    <a:latin typeface="Calibri" pitchFamily="34" charset="0"/>
                  </a:rPr>
                  <a:t>no</a:t>
                </a:r>
                <a:endParaRPr lang="fr-BE" sz="1600" i="1">
                  <a:latin typeface="Calibri" pitchFamily="34" charset="0"/>
                </a:endParaRPr>
              </a:p>
            </p:txBody>
          </p:sp>
          <p:cxnSp>
            <p:nvCxnSpPr>
              <p:cNvPr id="75" name="Connecteur droit avec flèche 34"/>
              <p:cNvCxnSpPr>
                <a:stCxn id="70" idx="2"/>
                <a:endCxn id="77" idx="0"/>
              </p:cNvCxnSpPr>
              <p:nvPr/>
            </p:nvCxnSpPr>
            <p:spPr>
              <a:xfrm rot="5400000">
                <a:off x="3276130" y="3419608"/>
                <a:ext cx="16284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75"/>
              <p:cNvSpPr txBox="1"/>
              <p:nvPr/>
            </p:nvSpPr>
            <p:spPr>
              <a:xfrm>
                <a:off x="1233910" y="2388059"/>
                <a:ext cx="2693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i="1" smtClean="0">
                    <a:latin typeface="Calibri" pitchFamily="34" charset="0"/>
                  </a:rPr>
                  <a:t>yes</a:t>
                </a:r>
                <a:endParaRPr lang="fr-BE" sz="1600" i="1">
                  <a:latin typeface="Calibri" pitchFamily="34" charset="0"/>
                </a:endParaRPr>
              </a:p>
            </p:txBody>
          </p:sp>
        </p:grpSp>
        <p:sp>
          <p:nvSpPr>
            <p:cNvPr id="58" name="Forme libre 57"/>
            <p:cNvSpPr/>
            <p:nvPr/>
          </p:nvSpPr>
          <p:spPr>
            <a:xfrm>
              <a:off x="2483768" y="1916831"/>
              <a:ext cx="3312368" cy="13484"/>
            </a:xfrm>
            <a:custGeom>
              <a:avLst/>
              <a:gdLst>
                <a:gd name="connsiteX0" fmla="*/ 0 w 2292350"/>
                <a:gd name="connsiteY0" fmla="*/ 463550 h 463550"/>
                <a:gd name="connsiteX1" fmla="*/ 495300 w 2292350"/>
                <a:gd name="connsiteY1" fmla="*/ 76200 h 463550"/>
                <a:gd name="connsiteX2" fmla="*/ 1543050 w 2292350"/>
                <a:gd name="connsiteY2" fmla="*/ 6350 h 463550"/>
                <a:gd name="connsiteX3" fmla="*/ 2159000 w 2292350"/>
                <a:gd name="connsiteY3" fmla="*/ 57150 h 463550"/>
                <a:gd name="connsiteX4" fmla="*/ 2159000 w 2292350"/>
                <a:gd name="connsiteY4" fmla="*/ 57150 h 463550"/>
                <a:gd name="connsiteX5" fmla="*/ 2292350 w 2292350"/>
                <a:gd name="connsiteY5" fmla="*/ 63500 h 463550"/>
                <a:gd name="connsiteX0" fmla="*/ 0 w 2292350"/>
                <a:gd name="connsiteY0" fmla="*/ 466498 h 466498"/>
                <a:gd name="connsiteX1" fmla="*/ 583013 w 2292350"/>
                <a:gd name="connsiteY1" fmla="*/ 115884 h 466498"/>
                <a:gd name="connsiteX2" fmla="*/ 1543050 w 2292350"/>
                <a:gd name="connsiteY2" fmla="*/ 9298 h 466498"/>
                <a:gd name="connsiteX3" fmla="*/ 2159000 w 2292350"/>
                <a:gd name="connsiteY3" fmla="*/ 60098 h 466498"/>
                <a:gd name="connsiteX4" fmla="*/ 2159000 w 2292350"/>
                <a:gd name="connsiteY4" fmla="*/ 60098 h 466498"/>
                <a:gd name="connsiteX5" fmla="*/ 2292350 w 2292350"/>
                <a:gd name="connsiteY5" fmla="*/ 66448 h 466498"/>
                <a:gd name="connsiteX0" fmla="*/ 0 w 2292350"/>
                <a:gd name="connsiteY0" fmla="*/ 710654 h 710654"/>
                <a:gd name="connsiteX1" fmla="*/ 583013 w 2292350"/>
                <a:gd name="connsiteY1" fmla="*/ 360040 h 710654"/>
                <a:gd name="connsiteX2" fmla="*/ 1543050 w 2292350"/>
                <a:gd name="connsiteY2" fmla="*/ 253454 h 710654"/>
                <a:gd name="connsiteX3" fmla="*/ 2159000 w 2292350"/>
                <a:gd name="connsiteY3" fmla="*/ 304254 h 710654"/>
                <a:gd name="connsiteX4" fmla="*/ 1803968 w 2292350"/>
                <a:gd name="connsiteY4" fmla="*/ 0 h 710654"/>
                <a:gd name="connsiteX5" fmla="*/ 2292350 w 2292350"/>
                <a:gd name="connsiteY5" fmla="*/ 310604 h 710654"/>
                <a:gd name="connsiteX0" fmla="*/ 0 w 2292350"/>
                <a:gd name="connsiteY0" fmla="*/ 720179 h 720179"/>
                <a:gd name="connsiteX1" fmla="*/ 583013 w 2292350"/>
                <a:gd name="connsiteY1" fmla="*/ 369565 h 720179"/>
                <a:gd name="connsiteX2" fmla="*/ 1543050 w 2292350"/>
                <a:gd name="connsiteY2" fmla="*/ 262979 h 720179"/>
                <a:gd name="connsiteX3" fmla="*/ 1803968 w 2292350"/>
                <a:gd name="connsiteY3" fmla="*/ 9525 h 720179"/>
                <a:gd name="connsiteX4" fmla="*/ 2292350 w 2292350"/>
                <a:gd name="connsiteY4" fmla="*/ 320129 h 720179"/>
                <a:gd name="connsiteX0" fmla="*/ 0 w 2292350"/>
                <a:gd name="connsiteY0" fmla="*/ 465439 h 465439"/>
                <a:gd name="connsiteX1" fmla="*/ 583013 w 2292350"/>
                <a:gd name="connsiteY1" fmla="*/ 114825 h 465439"/>
                <a:gd name="connsiteX2" fmla="*/ 1543050 w 2292350"/>
                <a:gd name="connsiteY2" fmla="*/ 8239 h 465439"/>
                <a:gd name="connsiteX3" fmla="*/ 2292350 w 2292350"/>
                <a:gd name="connsiteY3" fmla="*/ 65389 h 465439"/>
                <a:gd name="connsiteX0" fmla="*/ 0 w 2360512"/>
                <a:gd name="connsiteY0" fmla="*/ 360040 h 360040"/>
                <a:gd name="connsiteX1" fmla="*/ 651175 w 2360512"/>
                <a:gd name="connsiteY1" fmla="*/ 114825 h 360040"/>
                <a:gd name="connsiteX2" fmla="*/ 1611212 w 2360512"/>
                <a:gd name="connsiteY2" fmla="*/ 8239 h 360040"/>
                <a:gd name="connsiteX3" fmla="*/ 2360512 w 2360512"/>
                <a:gd name="connsiteY3" fmla="*/ 65389 h 360040"/>
                <a:gd name="connsiteX0" fmla="*/ 0 w 2360512"/>
                <a:gd name="connsiteY0" fmla="*/ 400910 h 459543"/>
                <a:gd name="connsiteX1" fmla="*/ 1139558 w 2360512"/>
                <a:gd name="connsiteY1" fmla="*/ 400910 h 459543"/>
                <a:gd name="connsiteX2" fmla="*/ 1611212 w 2360512"/>
                <a:gd name="connsiteY2" fmla="*/ 49109 h 459543"/>
                <a:gd name="connsiteX3" fmla="*/ 2360512 w 2360512"/>
                <a:gd name="connsiteY3" fmla="*/ 106259 h 459543"/>
                <a:gd name="connsiteX0" fmla="*/ 0 w 3011688"/>
                <a:gd name="connsiteY0" fmla="*/ 351801 h 410434"/>
                <a:gd name="connsiteX1" fmla="*/ 1139558 w 3011688"/>
                <a:gd name="connsiteY1" fmla="*/ 351801 h 410434"/>
                <a:gd name="connsiteX2" fmla="*/ 1611212 w 3011688"/>
                <a:gd name="connsiteY2" fmla="*/ 0 h 410434"/>
                <a:gd name="connsiteX3" fmla="*/ 3011688 w 3011688"/>
                <a:gd name="connsiteY3" fmla="*/ 351801 h 410434"/>
                <a:gd name="connsiteX0" fmla="*/ 0 w 3011688"/>
                <a:gd name="connsiteY0" fmla="*/ 155575 h 179578"/>
                <a:gd name="connsiteX1" fmla="*/ 1139558 w 3011688"/>
                <a:gd name="connsiteY1" fmla="*/ 155575 h 179578"/>
                <a:gd name="connsiteX2" fmla="*/ 2116321 w 3011688"/>
                <a:gd name="connsiteY2" fmla="*/ 11558 h 179578"/>
                <a:gd name="connsiteX3" fmla="*/ 3011688 w 3011688"/>
                <a:gd name="connsiteY3" fmla="*/ 155575 h 179578"/>
                <a:gd name="connsiteX0" fmla="*/ 0 w 3337276"/>
                <a:gd name="connsiteY0" fmla="*/ 156018 h 228025"/>
                <a:gd name="connsiteX1" fmla="*/ 1139558 w 3337276"/>
                <a:gd name="connsiteY1" fmla="*/ 156018 h 228025"/>
                <a:gd name="connsiteX2" fmla="*/ 2116321 w 3337276"/>
                <a:gd name="connsiteY2" fmla="*/ 12001 h 228025"/>
                <a:gd name="connsiteX3" fmla="*/ 3337276 w 3337276"/>
                <a:gd name="connsiteY3" fmla="*/ 228025 h 228025"/>
                <a:gd name="connsiteX0" fmla="*/ 0 w 3337276"/>
                <a:gd name="connsiteY0" fmla="*/ 155575 h 383600"/>
                <a:gd name="connsiteX1" fmla="*/ 1139558 w 3337276"/>
                <a:gd name="connsiteY1" fmla="*/ 155575 h 383600"/>
                <a:gd name="connsiteX2" fmla="*/ 1383749 w 3337276"/>
                <a:gd name="connsiteY2" fmla="*/ 371599 h 383600"/>
                <a:gd name="connsiteX3" fmla="*/ 3337276 w 3337276"/>
                <a:gd name="connsiteY3" fmla="*/ 227582 h 383600"/>
                <a:gd name="connsiteX0" fmla="*/ 0 w 3337276"/>
                <a:gd name="connsiteY0" fmla="*/ 155575 h 383600"/>
                <a:gd name="connsiteX1" fmla="*/ 1383749 w 3337276"/>
                <a:gd name="connsiteY1" fmla="*/ 155574 h 383600"/>
                <a:gd name="connsiteX2" fmla="*/ 1383749 w 3337276"/>
                <a:gd name="connsiteY2" fmla="*/ 371599 h 383600"/>
                <a:gd name="connsiteX3" fmla="*/ 3337276 w 3337276"/>
                <a:gd name="connsiteY3" fmla="*/ 227582 h 383600"/>
                <a:gd name="connsiteX0" fmla="*/ 0 w 2686100"/>
                <a:gd name="connsiteY0" fmla="*/ 155575 h 803646"/>
                <a:gd name="connsiteX1" fmla="*/ 1383749 w 2686100"/>
                <a:gd name="connsiteY1" fmla="*/ 155574 h 803646"/>
                <a:gd name="connsiteX2" fmla="*/ 1383749 w 2686100"/>
                <a:gd name="connsiteY2" fmla="*/ 371599 h 803646"/>
                <a:gd name="connsiteX3" fmla="*/ 2686100 w 2686100"/>
                <a:gd name="connsiteY3" fmla="*/ 803646 h 803646"/>
                <a:gd name="connsiteX0" fmla="*/ 0 w 2686100"/>
                <a:gd name="connsiteY0" fmla="*/ 36005 h 684076"/>
                <a:gd name="connsiteX1" fmla="*/ 1383749 w 2686100"/>
                <a:gd name="connsiteY1" fmla="*/ 36004 h 684076"/>
                <a:gd name="connsiteX2" fmla="*/ 1383749 w 2686100"/>
                <a:gd name="connsiteY2" fmla="*/ 252029 h 684076"/>
                <a:gd name="connsiteX3" fmla="*/ 2686100 w 2686100"/>
                <a:gd name="connsiteY3" fmla="*/ 684076 h 684076"/>
                <a:gd name="connsiteX0" fmla="*/ 0 w 3744261"/>
                <a:gd name="connsiteY0" fmla="*/ 36005 h 253955"/>
                <a:gd name="connsiteX1" fmla="*/ 1383749 w 3744261"/>
                <a:gd name="connsiteY1" fmla="*/ 36004 h 253955"/>
                <a:gd name="connsiteX2" fmla="*/ 1383749 w 3744261"/>
                <a:gd name="connsiteY2" fmla="*/ 252029 h 253955"/>
                <a:gd name="connsiteX3" fmla="*/ 3744261 w 3744261"/>
                <a:gd name="connsiteY3" fmla="*/ 24446 h 253955"/>
                <a:gd name="connsiteX0" fmla="*/ 0 w 3744261"/>
                <a:gd name="connsiteY0" fmla="*/ 11559 h 13484"/>
                <a:gd name="connsiteX1" fmla="*/ 1383749 w 3744261"/>
                <a:gd name="connsiteY1" fmla="*/ 11558 h 13484"/>
                <a:gd name="connsiteX2" fmla="*/ 2360512 w 3744261"/>
                <a:gd name="connsiteY2" fmla="*/ 1 h 13484"/>
                <a:gd name="connsiteX3" fmla="*/ 3744261 w 3744261"/>
                <a:gd name="connsiteY3" fmla="*/ 0 h 1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261" h="13484">
                  <a:moveTo>
                    <a:pt x="0" y="11559"/>
                  </a:moveTo>
                  <a:cubicBezTo>
                    <a:pt x="567797" y="868"/>
                    <a:pt x="990330" y="13484"/>
                    <a:pt x="1383749" y="11558"/>
                  </a:cubicBezTo>
                  <a:lnTo>
                    <a:pt x="2360512" y="1"/>
                  </a:lnTo>
                  <a:lnTo>
                    <a:pt x="3744261" y="0"/>
                  </a:lnTo>
                </a:path>
              </a:pathLst>
            </a:custGeom>
            <a:ln w="349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Calibri" pitchFamily="34" charset="0"/>
              </a:endParaRPr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2971800" y="980728"/>
              <a:ext cx="1888232" cy="454372"/>
            </a:xfrm>
            <a:custGeom>
              <a:avLst/>
              <a:gdLst>
                <a:gd name="connsiteX0" fmla="*/ 0 w 1771650"/>
                <a:gd name="connsiteY0" fmla="*/ 393700 h 393700"/>
                <a:gd name="connsiteX1" fmla="*/ 736600 w 1771650"/>
                <a:gd name="connsiteY1" fmla="*/ 158750 h 393700"/>
                <a:gd name="connsiteX2" fmla="*/ 1771650 w 17716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650" h="393700">
                  <a:moveTo>
                    <a:pt x="0" y="393700"/>
                  </a:moveTo>
                  <a:cubicBezTo>
                    <a:pt x="220662" y="309033"/>
                    <a:pt x="441325" y="224367"/>
                    <a:pt x="736600" y="158750"/>
                  </a:cubicBezTo>
                  <a:cubicBezTo>
                    <a:pt x="1031875" y="93133"/>
                    <a:pt x="1401762" y="46566"/>
                    <a:pt x="1771650" y="0"/>
                  </a:cubicBezTo>
                </a:path>
              </a:pathLst>
            </a:cu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Calibri" pitchFamily="34" charset="0"/>
              </a:endParaRPr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2355850" y="2374900"/>
              <a:ext cx="3152254" cy="1054100"/>
            </a:xfrm>
            <a:custGeom>
              <a:avLst/>
              <a:gdLst>
                <a:gd name="connsiteX0" fmla="*/ 0 w 3067050"/>
                <a:gd name="connsiteY0" fmla="*/ 0 h 1231900"/>
                <a:gd name="connsiteX1" fmla="*/ 736600 w 3067050"/>
                <a:gd name="connsiteY1" fmla="*/ 317500 h 1231900"/>
                <a:gd name="connsiteX2" fmla="*/ 1562100 w 3067050"/>
                <a:gd name="connsiteY2" fmla="*/ 368300 h 1231900"/>
                <a:gd name="connsiteX3" fmla="*/ 3067050 w 3067050"/>
                <a:gd name="connsiteY3" fmla="*/ 1231900 h 1231900"/>
                <a:gd name="connsiteX0" fmla="*/ 0 w 3067050"/>
                <a:gd name="connsiteY0" fmla="*/ 0 h 1054100"/>
                <a:gd name="connsiteX1" fmla="*/ 736600 w 3067050"/>
                <a:gd name="connsiteY1" fmla="*/ 317500 h 1054100"/>
                <a:gd name="connsiteX2" fmla="*/ 1562100 w 3067050"/>
                <a:gd name="connsiteY2" fmla="*/ 368300 h 1054100"/>
                <a:gd name="connsiteX3" fmla="*/ 3067050 w 3067050"/>
                <a:gd name="connsiteY3" fmla="*/ 1054100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050" h="1054100">
                  <a:moveTo>
                    <a:pt x="0" y="0"/>
                  </a:moveTo>
                  <a:cubicBezTo>
                    <a:pt x="238125" y="128058"/>
                    <a:pt x="476250" y="256117"/>
                    <a:pt x="736600" y="317500"/>
                  </a:cubicBezTo>
                  <a:cubicBezTo>
                    <a:pt x="996950" y="378883"/>
                    <a:pt x="1173692" y="245533"/>
                    <a:pt x="1562100" y="368300"/>
                  </a:cubicBezTo>
                  <a:cubicBezTo>
                    <a:pt x="1950508" y="491067"/>
                    <a:pt x="2508779" y="698500"/>
                    <a:pt x="3067050" y="1054100"/>
                  </a:cubicBezTo>
                </a:path>
              </a:pathLst>
            </a:cu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Calibri" pitchFamily="34" charset="0"/>
              </a:endParaRPr>
            </a:p>
          </p:txBody>
        </p:sp>
      </p:grpSp>
      <p:sp>
        <p:nvSpPr>
          <p:cNvPr id="98" name="Rectangle horizontal à deux flèches 97"/>
          <p:cNvSpPr/>
          <p:nvPr/>
        </p:nvSpPr>
        <p:spPr>
          <a:xfrm rot="5400000">
            <a:off x="6313527" y="319321"/>
            <a:ext cx="1072500" cy="955154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32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2200" smtClean="0"/>
              <a:t>1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2364866" y="4818361"/>
            <a:ext cx="1055568" cy="27699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BE" b="1" smtClean="0"/>
              <a:t>moving ?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g-LTS to pure LTS</a:t>
            </a:r>
            <a:br>
              <a:rPr lang="fr-BE" sz="3500" smtClean="0"/>
            </a:br>
            <a:r>
              <a:rPr lang="fr-BE" sz="2800" smtClean="0"/>
              <a:t>Declarative trace semantics</a:t>
            </a:r>
            <a:endParaRPr lang="fr-BE" sz="35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73587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rgbClr val="800080"/>
              </a:buClr>
              <a:buSzPct val="60000"/>
              <a:buNone/>
              <a:defRPr/>
            </a:pPr>
            <a:r>
              <a:rPr lang="en-US" sz="280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A trace</a:t>
            </a:r>
            <a:r>
              <a:rPr lang="en-US" sz="2800" smtClean="0">
                <a:latin typeface="+mj-lt"/>
              </a:rPr>
              <a:t> </a:t>
            </a:r>
            <a:r>
              <a:rPr lang="en-US" sz="2400" smtClean="0">
                <a:latin typeface="Consolas" pitchFamily="49" charset="0"/>
              </a:rPr>
              <a:t>(</a:t>
            </a:r>
            <a:r>
              <a:rPr lang="en-US" sz="2400" i="1" smtClean="0">
                <a:latin typeface="Consolas" pitchFamily="49" charset="0"/>
              </a:rPr>
              <a:t>Init</a:t>
            </a:r>
            <a:r>
              <a:rPr lang="en-US" sz="2400" smtClean="0">
                <a:latin typeface="Consolas" pitchFamily="49" charset="0"/>
              </a:rPr>
              <a:t>, &lt;</a:t>
            </a:r>
            <a:r>
              <a:rPr lang="en-US" sz="2400" i="1" smtClean="0">
                <a:latin typeface="Consolas" pitchFamily="49" charset="0"/>
              </a:rPr>
              <a:t>l</a:t>
            </a:r>
            <a:r>
              <a:rPr lang="en-US" sz="2400" baseline="-25000" smtClean="0">
                <a:latin typeface="Consolas" pitchFamily="49" charset="0"/>
              </a:rPr>
              <a:t>0</a:t>
            </a:r>
            <a:r>
              <a:rPr lang="en-US" sz="2400" smtClean="0">
                <a:latin typeface="Consolas" pitchFamily="49" charset="0"/>
              </a:rPr>
              <a:t>,…&gt;)</a:t>
            </a:r>
            <a:r>
              <a:rPr lang="en-US" sz="280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is accepted from state</a:t>
            </a:r>
            <a:r>
              <a:rPr lang="en-US" sz="2800" smtClean="0">
                <a:latin typeface="+mj-lt"/>
              </a:rPr>
              <a:t> </a:t>
            </a:r>
            <a:r>
              <a:rPr lang="en-US" sz="2400" i="1" smtClean="0">
                <a:latin typeface="+mj-lt"/>
              </a:rPr>
              <a:t>q</a:t>
            </a:r>
            <a:r>
              <a:rPr lang="en-US" sz="2400" i="1" baseline="-25000" smtClean="0">
                <a:latin typeface="+mj-lt"/>
              </a:rPr>
              <a:t>0</a:t>
            </a:r>
            <a:r>
              <a:rPr lang="en-US" sz="280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by a guarded LTS</a:t>
            </a:r>
            <a:r>
              <a:rPr lang="en-US" sz="2800" smtClean="0">
                <a:latin typeface="+mj-lt"/>
              </a:rPr>
              <a:t> </a:t>
            </a:r>
            <a:r>
              <a:rPr lang="en-US" sz="2400" smtClean="0">
                <a:latin typeface="Consolas" pitchFamily="49" charset="0"/>
              </a:rPr>
              <a:t>(</a:t>
            </a:r>
            <a:r>
              <a:rPr lang="en-US" sz="2400" i="1" smtClean="0">
                <a:latin typeface="Consolas" pitchFamily="49" charset="0"/>
              </a:rPr>
              <a:t>Q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fr-FR" sz="2400" i="1" smtClean="0">
                <a:latin typeface="Consolas" pitchFamily="49" charset="0"/>
              </a:rPr>
              <a:t>Σ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en-US" sz="2400" b="1" i="1" smtClean="0">
                <a:latin typeface="Consolas" pitchFamily="49" charset="0"/>
                <a:sym typeface="Symbol" pitchFamily="18" charset="2"/>
              </a:rPr>
              <a:t>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fr-FR" sz="2400" i="1" smtClean="0">
                <a:latin typeface="Consolas" pitchFamily="49" charset="0"/>
              </a:rPr>
              <a:t>δ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en-US" sz="2400" i="1" smtClean="0">
                <a:latin typeface="Consolas" pitchFamily="49" charset="0"/>
              </a:rPr>
              <a:t>q</a:t>
            </a:r>
            <a:r>
              <a:rPr lang="en-US" sz="2400" i="1" baseline="-25000" smtClean="0">
                <a:latin typeface="Consolas" pitchFamily="49" charset="0"/>
              </a:rPr>
              <a:t>0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en-US" sz="2400" i="1" smtClean="0">
                <a:latin typeface="Consolas" pitchFamily="49" charset="0"/>
              </a:rPr>
              <a:t>C</a:t>
            </a:r>
            <a:r>
              <a:rPr lang="en-US" sz="2400" i="1" baseline="-25000" smtClean="0">
                <a:latin typeface="Consolas" pitchFamily="49" charset="0"/>
              </a:rPr>
              <a:t>0</a:t>
            </a:r>
            <a:r>
              <a:rPr lang="en-US" sz="2400" smtClean="0">
                <a:latin typeface="Consolas" pitchFamily="49" charset="0"/>
              </a:rPr>
              <a:t>)</a:t>
            </a:r>
            <a:r>
              <a:rPr lang="en-US" sz="280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iff</a:t>
            </a:r>
            <a:r>
              <a:rPr lang="en-US" sz="2800" smtClean="0">
                <a:latin typeface="+mj-lt"/>
              </a:rPr>
              <a:t>  </a:t>
            </a:r>
            <a:r>
              <a:rPr lang="en-US" smtClean="0">
                <a:latin typeface="+mj-lt"/>
              </a:rPr>
              <a:t>for every </a:t>
            </a:r>
            <a:r>
              <a:rPr lang="en-US" i="1" smtClean="0">
                <a:latin typeface="+mj-lt"/>
              </a:rPr>
              <a:t>i:</a:t>
            </a:r>
            <a:endParaRPr lang="en-US" sz="2800" smtClean="0">
              <a:latin typeface="+mj-lt"/>
            </a:endParaRPr>
          </a:p>
          <a:p>
            <a:pPr marL="715963" lvl="1" indent="-358775">
              <a:spcBef>
                <a:spcPts val="600"/>
              </a:spcBef>
              <a:buClr>
                <a:srgbClr val="800080"/>
              </a:buClr>
              <a:buSzPct val="60000"/>
              <a:defRPr/>
            </a:pPr>
            <a:r>
              <a:rPr lang="en-US" sz="2400" smtClean="0">
                <a:latin typeface="+mj-lt"/>
              </a:rPr>
              <a:t>trace inclusion</a:t>
            </a:r>
          </a:p>
          <a:p>
            <a:pPr marL="1165225" lvl="2" indent="0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r>
              <a:rPr lang="en-US" sz="2400" b="1" smtClean="0">
                <a:latin typeface="Consolas" pitchFamily="49" charset="0"/>
                <a:sym typeface="Symbol" pitchFamily="18" charset="2"/>
              </a:rPr>
              <a:t>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q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i+1 </a:t>
            </a:r>
            <a:r>
              <a:rPr lang="en-US" sz="2400" b="1" smtClean="0">
                <a:latin typeface="Consolas" pitchFamily="49" charset="0"/>
                <a:sym typeface="Symbol" pitchFamily="18" charset="2"/>
              </a:rPr>
              <a:t>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Q : (q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, l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, q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i+1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) </a:t>
            </a:r>
            <a:r>
              <a:rPr lang="en-US" sz="2400" b="1" smtClean="0">
                <a:latin typeface="Consolas" pitchFamily="49" charset="0"/>
                <a:sym typeface="Symbol" pitchFamily="18" charset="2"/>
              </a:rPr>
              <a:t>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</a:t>
            </a:r>
            <a:r>
              <a:rPr lang="fr-FR" sz="2400" smtClean="0">
                <a:latin typeface="Consolas" pitchFamily="49" charset="0"/>
              </a:rPr>
              <a:t>δ</a:t>
            </a:r>
            <a:endParaRPr lang="en-US" sz="2400" smtClean="0">
              <a:latin typeface="Consolas" pitchFamily="49" charset="0"/>
            </a:endParaRPr>
          </a:p>
          <a:p>
            <a:pPr marL="715963" lvl="1" indent="-357188">
              <a:spcBef>
                <a:spcPts val="600"/>
              </a:spcBef>
              <a:buClr>
                <a:srgbClr val="800080"/>
              </a:buClr>
              <a:buSzPct val="60000"/>
              <a:defRPr/>
            </a:pPr>
            <a:r>
              <a:rPr lang="en-US" sz="2400" smtClean="0">
                <a:latin typeface="+mj-lt"/>
              </a:rPr>
              <a:t>admissible start</a:t>
            </a:r>
          </a:p>
          <a:p>
            <a:pPr marL="1165225" lvl="2" indent="0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r>
              <a:rPr lang="en-US" sz="2400" smtClean="0">
                <a:latin typeface="Consolas" pitchFamily="49" charset="0"/>
              </a:rPr>
              <a:t>Init |= C</a:t>
            </a:r>
            <a:r>
              <a:rPr lang="en-US" sz="2400" baseline="-25000" smtClean="0">
                <a:latin typeface="Consolas" pitchFamily="49" charset="0"/>
              </a:rPr>
              <a:t>0</a:t>
            </a:r>
          </a:p>
          <a:p>
            <a:pPr marL="715963" lvl="1" indent="-357188">
              <a:spcBef>
                <a:spcPts val="600"/>
              </a:spcBef>
              <a:buClr>
                <a:srgbClr val="800080"/>
              </a:buClr>
              <a:buSzPct val="60000"/>
              <a:defRPr/>
            </a:pPr>
            <a:r>
              <a:rPr lang="en-US" sz="2400" smtClean="0">
                <a:latin typeface="+mj-lt"/>
              </a:rPr>
              <a:t>guard satisfaction</a:t>
            </a:r>
          </a:p>
          <a:p>
            <a:pPr marL="1165225" lvl="2" indent="0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r>
              <a:rPr lang="en-US" sz="2400" smtClean="0">
                <a:latin typeface="Consolas" pitchFamily="49" charset="0"/>
              </a:rPr>
              <a:t>S</a:t>
            </a:r>
            <a:r>
              <a:rPr lang="en-US" sz="2400" baseline="-25000" smtClean="0">
                <a:latin typeface="Consolas" pitchFamily="49" charset="0"/>
              </a:rPr>
              <a:t>i</a:t>
            </a:r>
            <a:r>
              <a:rPr lang="en-US" sz="2400" smtClean="0">
                <a:latin typeface="Consolas" pitchFamily="49" charset="0"/>
              </a:rPr>
              <a:t> |=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l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if l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 2</a:t>
            </a:r>
            <a:r>
              <a:rPr lang="en-US" sz="2400" b="1" baseline="30000" smtClean="0">
                <a:latin typeface="Consolas" pitchFamily="49" charset="0"/>
                <a:sym typeface="Symbol" pitchFamily="18" charset="2"/>
              </a:rPr>
              <a:t></a:t>
            </a:r>
            <a:endParaRPr lang="en-US" sz="2600" smtClean="0">
              <a:latin typeface="Consolas" pitchFamily="49" charset="0"/>
              <a:sym typeface="Symbol" pitchFamily="18" charset="2"/>
            </a:endParaRPr>
          </a:p>
          <a:p>
            <a:pPr marL="1165225" lvl="2" indent="0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endParaRPr lang="en-US" sz="2600" smtClean="0">
              <a:latin typeface="Consolas" pitchFamily="49" charset="0"/>
              <a:sym typeface="Symbol" pitchFamily="18" charset="2"/>
            </a:endParaRPr>
          </a:p>
          <a:p>
            <a:pPr marL="0" lvl="2" indent="0" algn="ctr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r>
              <a:rPr lang="en-US" sz="2400" smtClean="0">
                <a:latin typeface="Consolas" pitchFamily="49" charset="0"/>
                <a:sym typeface="Symbol" pitchFamily="18" charset="2"/>
              </a:rPr>
              <a:t>S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+mj-lt"/>
                <a:sym typeface="Symbol" pitchFamily="18" charset="2"/>
              </a:rPr>
              <a:t> : state invariant after i-th event in trace  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(S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0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= Init)</a:t>
            </a:r>
            <a:endParaRPr lang="fr-BE" smtClean="0">
              <a:latin typeface="Consolas" pitchFamily="49" charset="0"/>
            </a:endParaRPr>
          </a:p>
          <a:p>
            <a:pPr marL="0" lvl="1" indent="0">
              <a:spcBef>
                <a:spcPts val="0"/>
              </a:spcBef>
            </a:pPr>
            <a:endParaRPr lang="fr-BE">
              <a:latin typeface="+mj-lt"/>
            </a:endParaRPr>
          </a:p>
        </p:txBody>
      </p:sp>
      <p:sp>
        <p:nvSpPr>
          <p:cNvPr id="4" name="Rectangle horizontal à deux flèches 3"/>
          <p:cNvSpPr/>
          <p:nvPr/>
        </p:nvSpPr>
        <p:spPr>
          <a:xfrm>
            <a:off x="6012160" y="692696"/>
            <a:ext cx="1440160" cy="50405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200" smtClean="0"/>
              <a:t>2</a:t>
            </a:r>
            <a:endParaRPr lang="fr-BE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Multi-View Modeling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focus on </a:t>
            </a:r>
            <a:r>
              <a:rPr lang="fr-BE" dirty="0" err="1" smtClean="0"/>
              <a:t>different</a:t>
            </a:r>
            <a:r>
              <a:rPr lang="fr-BE" dirty="0" smtClean="0"/>
              <a:t> system dimensions</a:t>
            </a:r>
          </a:p>
          <a:p>
            <a:pPr lvl="1"/>
            <a:r>
              <a:rPr lang="fr-BE" dirty="0" err="1" smtClean="0"/>
              <a:t>Intentional</a:t>
            </a:r>
            <a:r>
              <a:rPr lang="fr-BE" dirty="0" smtClean="0"/>
              <a:t>:	goal, </a:t>
            </a:r>
            <a:r>
              <a:rPr lang="fr-BE" dirty="0" err="1" smtClean="0"/>
              <a:t>rule</a:t>
            </a:r>
            <a:r>
              <a:rPr lang="fr-BE" dirty="0" smtClean="0"/>
              <a:t>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Structural:	</a:t>
            </a:r>
            <a:r>
              <a:rPr lang="fr-BE" dirty="0" err="1" smtClean="0"/>
              <a:t>object</a:t>
            </a:r>
            <a:r>
              <a:rPr lang="fr-BE" dirty="0" smtClean="0"/>
              <a:t>, agent, architecture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Operational</a:t>
            </a:r>
            <a:r>
              <a:rPr lang="fr-BE" dirty="0" smtClean="0"/>
              <a:t>: 	</a:t>
            </a:r>
            <a:r>
              <a:rPr lang="fr-BE" dirty="0" err="1" smtClean="0"/>
              <a:t>task</a:t>
            </a:r>
            <a:r>
              <a:rPr lang="fr-BE" dirty="0" smtClean="0"/>
              <a:t>, </a:t>
            </a:r>
            <a:r>
              <a:rPr lang="fr-BE" dirty="0" err="1" smtClean="0"/>
              <a:t>process</a:t>
            </a:r>
            <a:r>
              <a:rPr lang="fr-BE" dirty="0" smtClean="0"/>
              <a:t>, </a:t>
            </a:r>
            <a:r>
              <a:rPr lang="fr-BE" dirty="0" err="1" smtClean="0"/>
              <a:t>workflow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Behavioral</a:t>
            </a:r>
            <a:r>
              <a:rPr lang="fr-BE" dirty="0" smtClean="0"/>
              <a:t>: 	scenarios, state machines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Requirements</a:t>
            </a:r>
            <a:r>
              <a:rPr lang="fr-BE" dirty="0" smtClean="0"/>
              <a:t> on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and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Multi-</a:t>
            </a:r>
            <a:r>
              <a:rPr lang="fr-BE" dirty="0" err="1" smtClean="0"/>
              <a:t>level</a:t>
            </a:r>
            <a:r>
              <a:rPr lang="fr-BE" dirty="0" smtClean="0"/>
              <a:t>, </a:t>
            </a:r>
            <a:r>
              <a:rPr lang="fr-BE" dirty="0" err="1" smtClean="0"/>
              <a:t>analyzable</a:t>
            </a:r>
            <a:r>
              <a:rPr lang="fr-BE" dirty="0" smtClean="0"/>
              <a:t>, </a:t>
            </a:r>
            <a:r>
              <a:rPr lang="fr-BE" dirty="0" err="1" smtClean="0"/>
              <a:t>adequate</a:t>
            </a:r>
            <a:r>
              <a:rPr lang="fr-BE" dirty="0" smtClean="0"/>
              <a:t>, </a:t>
            </a:r>
            <a:r>
              <a:rPr lang="fr-BE" dirty="0" err="1" smtClean="0"/>
              <a:t>complete</a:t>
            </a:r>
            <a:r>
              <a:rPr lang="fr-BE" dirty="0" smtClean="0"/>
              <a:t>, </a:t>
            </a:r>
            <a:r>
              <a:rPr lang="fr-BE" dirty="0" err="1" smtClean="0"/>
              <a:t>precise</a:t>
            </a:r>
            <a:r>
              <a:rPr lang="fr-BE" dirty="0" smtClean="0"/>
              <a:t>, consistent, </a:t>
            </a:r>
            <a:r>
              <a:rPr lang="fr-BE" dirty="0" err="1" smtClean="0"/>
              <a:t>comprehensible</a:t>
            </a:r>
            <a:r>
              <a:rPr lang="fr-BE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fr-BE" dirty="0" smtClean="0"/>
              <a:t>Building </a:t>
            </a:r>
            <a:r>
              <a:rPr lang="fr-BE" dirty="0" err="1" smtClean="0"/>
              <a:t>high</a:t>
            </a:r>
            <a:r>
              <a:rPr lang="fr-BE" dirty="0" smtClean="0"/>
              <a:t>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>
              <a:spcBef>
                <a:spcPts val="600"/>
              </a:spcBef>
            </a:pPr>
            <a:r>
              <a:rPr lang="fr-BE" dirty="0" err="1" smtClean="0"/>
              <a:t>Tool</a:t>
            </a:r>
            <a:r>
              <a:rPr lang="fr-BE" dirty="0" smtClean="0"/>
              <a:t>-</a:t>
            </a:r>
            <a:r>
              <a:rPr lang="fr-BE" dirty="0" err="1" smtClean="0"/>
              <a:t>supported</a:t>
            </a:r>
            <a:r>
              <a:rPr lang="fr-BE" dirty="0" smtClean="0"/>
              <a:t> techniques are </a:t>
            </a:r>
            <a:r>
              <a:rPr lang="fr-BE" dirty="0" err="1" smtClean="0"/>
              <a:t>needed</a:t>
            </a:r>
            <a:r>
              <a:rPr lang="fr-BE" dirty="0" smtClean="0"/>
              <a:t> for </a:t>
            </a:r>
            <a:r>
              <a:rPr lang="fr-BE" dirty="0" err="1" smtClean="0"/>
              <a:t>supporting</a:t>
            </a:r>
            <a:r>
              <a:rPr lang="fr-BE" dirty="0" smtClean="0"/>
              <a:t> </a:t>
            </a:r>
            <a:r>
              <a:rPr lang="fr-BE" dirty="0" err="1" smtClean="0"/>
              <a:t>analysts</a:t>
            </a:r>
            <a:r>
              <a:rPr lang="fr-BE" dirty="0" smtClean="0"/>
              <a:t> and </a:t>
            </a:r>
            <a:r>
              <a:rPr lang="fr-BE" dirty="0" err="1" smtClean="0"/>
              <a:t>stakeholders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(Semi-)</a:t>
            </a:r>
            <a:r>
              <a:rPr lang="fr-BE" dirty="0" err="1" smtClean="0"/>
              <a:t>formal</a:t>
            </a:r>
            <a:r>
              <a:rPr lang="fr-BE" dirty="0" smtClean="0"/>
              <a:t> </a:t>
            </a:r>
            <a:r>
              <a:rPr lang="fr-BE" dirty="0" err="1"/>
              <a:t>m</a:t>
            </a:r>
            <a:r>
              <a:rPr lang="fr-BE" dirty="0" err="1" smtClean="0"/>
              <a:t>odeling</a:t>
            </a:r>
            <a:r>
              <a:rPr lang="fr-BE" dirty="0" smtClean="0"/>
              <a:t> </a:t>
            </a:r>
            <a:r>
              <a:rPr lang="fr-BE" dirty="0" err="1" smtClean="0"/>
              <a:t>approaches</a:t>
            </a:r>
            <a:r>
              <a:rPr lang="fr-BE" dirty="0" smtClean="0"/>
              <a:t> are </a:t>
            </a:r>
            <a:r>
              <a:rPr lang="fr-BE" dirty="0" err="1" smtClean="0"/>
              <a:t>needed</a:t>
            </a:r>
            <a:r>
              <a:rPr lang="fr-BE" dirty="0" smtClean="0"/>
              <a:t> </a:t>
            </a:r>
            <a:r>
              <a:rPr lang="fr-BE" dirty="0" err="1" smtClean="0"/>
              <a:t>here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g-LTS to pure LTS</a:t>
            </a:r>
            <a:br>
              <a:rPr lang="fr-BE" sz="3500" smtClean="0"/>
            </a:br>
            <a:r>
              <a:rPr lang="fr-BE" sz="2800" smtClean="0"/>
              <a:t>Synthesis algorithm</a:t>
            </a:r>
            <a:endParaRPr lang="fr-BE" sz="350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Provides the set of event traces of a g-LTS</a:t>
            </a:r>
          </a:p>
          <a:p>
            <a:pPr lvl="1"/>
            <a:r>
              <a:rPr lang="en-US" sz="2000" smtClean="0"/>
              <a:t>No roundtrip, no state mapping preserved</a:t>
            </a:r>
          </a:p>
          <a:p>
            <a:pPr lvl="1"/>
            <a:r>
              <a:rPr lang="en-US" sz="2000" smtClean="0"/>
              <a:t>Allows model-checking g-hMSC and g-LTS against LTL safety properties</a:t>
            </a:r>
          </a:p>
          <a:p>
            <a:r>
              <a:rPr lang="en-US" sz="2400" smtClean="0"/>
              <a:t>Algorithm for composing multiple automata</a:t>
            </a:r>
          </a:p>
          <a:p>
            <a:pPr lvl="1"/>
            <a:r>
              <a:rPr lang="en-US" sz="2000" smtClean="0"/>
              <a:t>Super LTS</a:t>
            </a:r>
          </a:p>
          <a:p>
            <a:pPr lvl="2"/>
            <a:r>
              <a:rPr lang="en-US" sz="2000" smtClean="0"/>
              <a:t>guarded LTS where guards are replaced by special events</a:t>
            </a:r>
          </a:p>
          <a:p>
            <a:pPr lvl="2"/>
            <a:r>
              <a:rPr lang="en-US" sz="2000" smtClean="0"/>
              <a:t>to meet the </a:t>
            </a:r>
            <a:r>
              <a:rPr lang="en-US" sz="2000" i="1" smtClean="0"/>
              <a:t>trace inclusion</a:t>
            </a:r>
            <a:r>
              <a:rPr lang="en-US" sz="2000" smtClean="0"/>
              <a:t> condition</a:t>
            </a:r>
          </a:p>
          <a:p>
            <a:pPr lvl="1"/>
            <a:r>
              <a:rPr lang="en-US" sz="2000" smtClean="0"/>
              <a:t>Initializer LTS</a:t>
            </a:r>
          </a:p>
          <a:p>
            <a:pPr lvl="2"/>
            <a:r>
              <a:rPr lang="en-US" sz="2000" smtClean="0"/>
              <a:t>to meet the </a:t>
            </a:r>
            <a:r>
              <a:rPr lang="en-US" sz="2000" i="1" smtClean="0"/>
              <a:t>admissible start</a:t>
            </a:r>
            <a:r>
              <a:rPr lang="en-US" sz="2000" smtClean="0"/>
              <a:t> condition</a:t>
            </a:r>
          </a:p>
          <a:p>
            <a:pPr lvl="1"/>
            <a:r>
              <a:rPr lang="en-US" sz="2000" smtClean="0"/>
              <a:t>Fluent LTS (one per fluent)</a:t>
            </a:r>
          </a:p>
          <a:p>
            <a:pPr lvl="2"/>
            <a:r>
              <a:rPr lang="en-US" sz="2000" smtClean="0"/>
              <a:t>to meet the </a:t>
            </a:r>
            <a:r>
              <a:rPr lang="en-US" sz="2000" i="1" smtClean="0"/>
              <a:t>guard satisfaction</a:t>
            </a:r>
            <a:r>
              <a:rPr lang="en-US" sz="2000" smtClean="0"/>
              <a:t> condition</a:t>
            </a:r>
          </a:p>
        </p:txBody>
      </p:sp>
      <p:sp>
        <p:nvSpPr>
          <p:cNvPr id="4" name="Rectangle horizontal à deux flèches 3"/>
          <p:cNvSpPr/>
          <p:nvPr/>
        </p:nvSpPr>
        <p:spPr>
          <a:xfrm>
            <a:off x="6012160" y="692696"/>
            <a:ext cx="1440160" cy="50405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200" smtClean="0"/>
              <a:t>2</a:t>
            </a:r>
            <a:endParaRPr lang="fr-BE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MSC and hMSC to LTS</a:t>
            </a:r>
            <a:br>
              <a:rPr lang="fr-BE" sz="3500" smtClean="0"/>
            </a:br>
            <a:r>
              <a:rPr lang="fr-BE" sz="2800" smtClean="0"/>
              <a:t>Chapter 4</a:t>
            </a:r>
            <a:endParaRPr lang="fr-BE" sz="2800"/>
          </a:p>
        </p:txBody>
      </p:sp>
      <p:grpSp>
        <p:nvGrpSpPr>
          <p:cNvPr id="6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75" name="Ellipse 7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6" name="Rectangle à quatre flèches 7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8" name="Rectangle 7"/>
          <p:cNvSpPr/>
          <p:nvPr/>
        </p:nvSpPr>
        <p:spPr>
          <a:xfrm>
            <a:off x="6444208" y="4365104"/>
            <a:ext cx="201622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78" name="Groupe 77"/>
          <p:cNvGrpSpPr/>
          <p:nvPr/>
        </p:nvGrpSpPr>
        <p:grpSpPr>
          <a:xfrm>
            <a:off x="4499992" y="5229200"/>
            <a:ext cx="2520280" cy="1179512"/>
            <a:chOff x="4499992" y="5229200"/>
            <a:chExt cx="2520280" cy="1179512"/>
          </a:xfrm>
        </p:grpSpPr>
        <p:sp>
          <p:nvSpPr>
            <p:cNvPr id="7" name="Rectangle 6"/>
            <p:cNvSpPr/>
            <p:nvPr/>
          </p:nvSpPr>
          <p:spPr>
            <a:xfrm>
              <a:off x="4499992" y="5229200"/>
              <a:ext cx="2520280" cy="11795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2" name="Groupe 9"/>
            <p:cNvGrpSpPr/>
            <p:nvPr/>
          </p:nvGrpSpPr>
          <p:grpSpPr>
            <a:xfrm>
              <a:off x="4571997" y="5328592"/>
              <a:ext cx="2275833" cy="1008110"/>
              <a:chOff x="5001007" y="1945903"/>
              <a:chExt cx="3497814" cy="141508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01007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Controller</a:t>
                </a:r>
                <a:endParaRPr lang="fr-BE" sz="5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737313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Passenger</a:t>
                </a:r>
                <a:endParaRPr lang="fr-BE" sz="5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53709" y="1945903"/>
                <a:ext cx="761507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Actuators &amp; Sensors</a:t>
                </a:r>
                <a:endParaRPr lang="fr-BE" sz="500"/>
              </a:p>
            </p:txBody>
          </p:sp>
          <p:cxnSp>
            <p:nvCxnSpPr>
              <p:cNvPr id="35" name="Connecteur droit 34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5934178" y="2402361"/>
                <a:ext cx="311316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start</a:t>
                </a:r>
                <a:endParaRPr lang="fr-BE" sz="60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7092281" y="2550360"/>
                <a:ext cx="608332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pressed</a:t>
                </a:r>
                <a:endParaRPr lang="fr-BE" sz="60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>
                <a:off x="5389762" y="2984298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5839600" y="2918150"/>
                <a:ext cx="426073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stop</a:t>
                </a:r>
                <a:endParaRPr lang="fr-BE" sz="60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ZoneTexte 44"/>
              <p:cNvSpPr txBox="1"/>
              <p:nvPr/>
            </p:nvSpPr>
            <p:spPr>
              <a:xfrm>
                <a:off x="5809944" y="3157782"/>
                <a:ext cx="464324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open</a:t>
                </a:r>
                <a:endParaRPr lang="fr-BE" sz="600"/>
              </a:p>
            </p:txBody>
          </p:sp>
          <p:cxnSp>
            <p:nvCxnSpPr>
              <p:cNvPr id="46" name="Connecteur droit avec flèche 45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5641757" y="2725735"/>
                <a:ext cx="772590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propagated</a:t>
                </a:r>
                <a:endParaRPr lang="fr-BE" sz="600"/>
              </a:p>
            </p:txBody>
          </p:sp>
        </p:grpSp>
      </p:grpSp>
      <p:grpSp>
        <p:nvGrpSpPr>
          <p:cNvPr id="13" name="Groupe 35"/>
          <p:cNvGrpSpPr/>
          <p:nvPr/>
        </p:nvGrpSpPr>
        <p:grpSpPr>
          <a:xfrm>
            <a:off x="6572984" y="4509123"/>
            <a:ext cx="1728193" cy="1124430"/>
            <a:chOff x="150030" y="606356"/>
            <a:chExt cx="3500462" cy="2343080"/>
          </a:xfrm>
        </p:grpSpPr>
        <p:sp>
          <p:nvSpPr>
            <p:cNvPr id="19" name="Rectangle 18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AlarmPressed</a:t>
              </a:r>
              <a:br>
                <a:rPr lang="fr-BE" sz="600" smtClean="0"/>
              </a:br>
              <a:r>
                <a:rPr lang="fr-BE" sz="600" smtClean="0"/>
                <a:t>DuringTrainRide</a:t>
              </a:r>
              <a:endParaRPr lang="fr-BE" sz="60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BackToStation</a:t>
              </a:r>
              <a:br>
                <a:rPr lang="fr-BE" sz="600" smtClean="0"/>
              </a:br>
              <a:r>
                <a:rPr lang="fr-BE" sz="600" smtClean="0"/>
                <a:t>AfterEmergency</a:t>
              </a:r>
              <a:endParaRPr lang="fr-BE" sz="600"/>
            </a:p>
          </p:txBody>
        </p:sp>
        <p:cxnSp>
          <p:nvCxnSpPr>
            <p:cNvPr id="22" name="Connecteur droit avec flèche 34"/>
            <p:cNvCxnSpPr>
              <a:stCxn id="20" idx="6"/>
              <a:endCxn id="19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34"/>
            <p:cNvCxnSpPr>
              <a:stCxn id="19" idx="2"/>
              <a:endCxn id="21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StationToStation</a:t>
              </a:r>
              <a:br>
                <a:rPr lang="fr-BE" sz="600" smtClean="0"/>
              </a:br>
              <a:r>
                <a:rPr lang="fr-BE" sz="600" smtClean="0"/>
                <a:t>TrainRide</a:t>
              </a:r>
              <a:endParaRPr lang="fr-BE" sz="600"/>
            </a:p>
          </p:txBody>
        </p:sp>
        <p:cxnSp>
          <p:nvCxnSpPr>
            <p:cNvPr id="25" name="Connecteur droit avec flèche 34"/>
            <p:cNvCxnSpPr>
              <a:stCxn id="20" idx="2"/>
              <a:endCxn id="24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34"/>
            <p:cNvCxnSpPr>
              <a:stCxn id="24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34"/>
            <p:cNvCxnSpPr>
              <a:stCxn id="21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e 58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</p:grpSp>
        <p:cxnSp>
          <p:nvCxnSpPr>
            <p:cNvPr id="29" name="Connecteur droit avec flèche 34"/>
            <p:cNvCxnSpPr>
              <a:endCxn id="20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80112" y="638132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Scenarios as MSC and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5576" y="1755973"/>
            <a:ext cx="3672408" cy="138499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How to generalize a set of MSC scenarios as LTS state machines?</a:t>
            </a:r>
            <a:endParaRPr lang="fr-BE" sz="2800" b="1" i="1">
              <a:latin typeface="Calibri" pitchFamily="34" charset="0"/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80" name="Rectangle 79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81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MSC to LTS </a:t>
            </a:r>
            <a:r>
              <a:rPr lang="fr-FR" sz="3500" smtClean="0"/>
              <a:t/>
            </a:r>
            <a:br>
              <a:rPr lang="fr-FR" sz="3500" smtClean="0"/>
            </a:br>
            <a:r>
              <a:rPr lang="fr-FR" sz="2800" smtClean="0"/>
              <a:t>Problem statement</a:t>
            </a:r>
            <a:endParaRPr lang="fr-FR" sz="28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/>
              <a:t>Given a scenario collection </a:t>
            </a:r>
            <a:r>
              <a:rPr lang="fr-FR" sz="2000" i="1"/>
              <a:t>S</a:t>
            </a:r>
            <a:r>
              <a:rPr lang="fr-FR" sz="2000" i="1" baseline="-25000"/>
              <a:t>c</a:t>
            </a:r>
            <a:r>
              <a:rPr lang="fr-FR" sz="2000"/>
              <a:t>=(</a:t>
            </a:r>
            <a:r>
              <a:rPr lang="fr-FR" sz="2000" i="1"/>
              <a:t>S</a:t>
            </a:r>
            <a:r>
              <a:rPr lang="fr-FR" sz="2000" i="1" baseline="-25000"/>
              <a:t>+</a:t>
            </a:r>
            <a:r>
              <a:rPr lang="fr-FR" sz="2000"/>
              <a:t>,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r>
              <a:rPr lang="fr-FR" sz="2000"/>
              <a:t>) showing typical examples of the system usage, </a:t>
            </a:r>
            <a:br>
              <a:rPr lang="fr-FR" sz="2000"/>
            </a:br>
            <a:r>
              <a:rPr lang="fr-FR" sz="2000"/>
              <a:t/>
            </a:r>
            <a:br>
              <a:rPr lang="fr-FR" sz="2000"/>
            </a:br>
            <a:r>
              <a:rPr lang="fr-FR" sz="2000"/>
              <a:t>synthesize the system as a composition of agent LTS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fr-FR" sz="2000" i="1"/>
              <a:t>S</a:t>
            </a:r>
            <a:r>
              <a:rPr lang="fr-FR" sz="2000"/>
              <a:t> = </a:t>
            </a:r>
            <a:r>
              <a:rPr lang="fr-FR" sz="2000" i="1"/>
              <a:t>A</a:t>
            </a:r>
            <a:r>
              <a:rPr lang="fr-FR" sz="2000" i="1" baseline="-25000"/>
              <a:t>lts1</a:t>
            </a:r>
            <a:r>
              <a:rPr lang="fr-FR" sz="2000"/>
              <a:t> || … || </a:t>
            </a:r>
            <a:r>
              <a:rPr lang="fr-FR" sz="2000" i="1"/>
              <a:t>A</a:t>
            </a:r>
            <a:r>
              <a:rPr lang="fr-FR" sz="2000" i="1" baseline="-25000"/>
              <a:t>ltsn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000"/>
              <a:t>	</a:t>
            </a:r>
            <a:br>
              <a:rPr lang="fr-FR" sz="2000"/>
            </a:br>
            <a:r>
              <a:rPr lang="fr-FR" sz="2000"/>
              <a:t>such that it correctly accepts </a:t>
            </a:r>
            <a:r>
              <a:rPr lang="fr-FR" sz="2000" i="1"/>
              <a:t>S</a:t>
            </a:r>
            <a:r>
              <a:rPr lang="fr-FR" sz="2000" i="1" baseline="-25000"/>
              <a:t>+ </a:t>
            </a:r>
            <a:r>
              <a:rPr lang="fr-FR" sz="2000"/>
              <a:t>and rejects 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endParaRPr lang="fr-FR" sz="2000"/>
          </a:p>
          <a:p>
            <a:pPr>
              <a:lnSpc>
                <a:spcPct val="90000"/>
              </a:lnSpc>
            </a:pPr>
            <a:endParaRPr lang="fr-FR" sz="180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50" name="Flèche vers le bas 149"/>
          <p:cNvSpPr/>
          <p:nvPr/>
        </p:nvSpPr>
        <p:spPr>
          <a:xfrm>
            <a:off x="6888341" y="4005064"/>
            <a:ext cx="50405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1" name="ZoneTexte 150"/>
          <p:cNvSpPr txBox="1"/>
          <p:nvPr/>
        </p:nvSpPr>
        <p:spPr>
          <a:xfrm>
            <a:off x="7392397" y="4005064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fr-BE" sz="48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436096" y="2132856"/>
            <a:ext cx="338437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grpSp>
        <p:nvGrpSpPr>
          <p:cNvPr id="179" name="Groupe 9"/>
          <p:cNvGrpSpPr/>
          <p:nvPr/>
        </p:nvGrpSpPr>
        <p:grpSpPr>
          <a:xfrm>
            <a:off x="5596776" y="2248996"/>
            <a:ext cx="3090034" cy="1311288"/>
            <a:chOff x="4897694" y="1925250"/>
            <a:chExt cx="3704433" cy="1435734"/>
          </a:xfrm>
        </p:grpSpPr>
        <p:cxnSp>
          <p:nvCxnSpPr>
            <p:cNvPr id="180" name="Connecteur droit 179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185" name="Connecteur droit avec flèche 184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ZoneTexte 185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187" name="Connecteur droit avec flèche 186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189" name="Connecteur droit avec flèche 188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ZoneTexte 189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191" name="Connecteur droit avec flèche 190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ZoneTexte 191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5282394" y="5251940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197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951" y="5452481"/>
            <a:ext cx="864096" cy="254658"/>
          </a:xfrm>
          <a:prstGeom prst="rect">
            <a:avLst/>
          </a:prstGeom>
          <a:noFill/>
        </p:spPr>
      </p:pic>
      <p:pic>
        <p:nvPicPr>
          <p:cNvPr id="198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6951" y="5893351"/>
            <a:ext cx="864096" cy="360544"/>
          </a:xfrm>
          <a:prstGeom prst="rect">
            <a:avLst/>
          </a:prstGeom>
          <a:noFill/>
        </p:spPr>
      </p:pic>
      <p:pic>
        <p:nvPicPr>
          <p:cNvPr id="199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978" y="5503266"/>
            <a:ext cx="1961325" cy="576064"/>
          </a:xfrm>
          <a:prstGeom prst="rect">
            <a:avLst/>
          </a:prstGeom>
          <a:noFill/>
        </p:spPr>
      </p:pic>
      <p:grpSp>
        <p:nvGrpSpPr>
          <p:cNvPr id="200" name="Groupe 199"/>
          <p:cNvGrpSpPr/>
          <p:nvPr/>
        </p:nvGrpSpPr>
        <p:grpSpPr>
          <a:xfrm>
            <a:off x="7491619" y="5575274"/>
            <a:ext cx="133729" cy="534916"/>
            <a:chOff x="4644008" y="3645024"/>
            <a:chExt cx="72008" cy="288032"/>
          </a:xfrm>
        </p:grpSpPr>
        <p:cxnSp>
          <p:nvCxnSpPr>
            <p:cNvPr id="201" name="Connecteur droit 200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3" name="ZoneTexte 202"/>
          <p:cNvSpPr txBox="1"/>
          <p:nvPr/>
        </p:nvSpPr>
        <p:spPr>
          <a:xfrm>
            <a:off x="5160149" y="1693551"/>
            <a:ext cx="289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Positive &amp; Negative MSCs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5160149" y="4869160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Synthesis requirements</a:t>
            </a:r>
            <a:endParaRPr lang="fr-FR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557338"/>
            <a:ext cx="7283450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/>
              <a:t>Because of end-user involvement, the solution should work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From end-user positive and negative scenarios …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… and scenarios only : avoid hMSC, state variables annotations, operations formalization (pre/post), etc.</a:t>
            </a:r>
            <a:endParaRPr lang="fr-FR" sz="1800" i="1"/>
          </a:p>
          <a:p>
            <a:pPr lvl="1">
              <a:lnSpc>
                <a:spcPct val="90000"/>
              </a:lnSpc>
            </a:pPr>
            <a:r>
              <a:rPr lang="fr-FR" sz="1800"/>
              <a:t>but such additional information could/should be used when available</a:t>
            </a:r>
          </a:p>
          <a:p>
            <a:pPr>
              <a:lnSpc>
                <a:spcPct val="90000"/>
              </a:lnSpc>
            </a:pPr>
            <a:endParaRPr lang="fr-FR" sz="2000"/>
          </a:p>
          <a:p>
            <a:pPr>
              <a:lnSpc>
                <a:spcPct val="90000"/>
              </a:lnSpc>
            </a:pPr>
            <a:r>
              <a:rPr lang="fr-FR" sz="2000"/>
              <a:t>Initial scenario collection being incomplete, the approach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should support the elicitation of additional, “interesting” positive/negative scenarios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should be incremental : the models should be incrementally refinable as further scenarios become available</a:t>
            </a:r>
          </a:p>
        </p:txBody>
      </p:sp>
      <p:pic>
        <p:nvPicPr>
          <p:cNvPr id="69648" name="Picture 16" descr="MCj007862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804863" cy="1728787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Solution overview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57338"/>
            <a:ext cx="4608513" cy="3671887"/>
          </a:xfrm>
        </p:spPr>
        <p:txBody>
          <a:bodyPr>
            <a:normAutofit fontScale="92500" lnSpcReduction="20000"/>
          </a:bodyPr>
          <a:lstStyle/>
          <a:p>
            <a:pPr marL="266700" indent="-266700"/>
            <a:r>
              <a:rPr lang="fr-FR" sz="2000" b="1" smtClean="0">
                <a:solidFill>
                  <a:srgbClr val="7030A0"/>
                </a:solidFill>
              </a:rPr>
              <a:t>Generalization</a:t>
            </a:r>
            <a:endParaRPr lang="fr-FR" sz="2000" smtClean="0"/>
          </a:p>
          <a:p>
            <a:pPr marL="541338" lvl="1" indent="-274638"/>
            <a:r>
              <a:rPr lang="fr-FR" sz="1600" smtClean="0"/>
              <a:t>Interactive </a:t>
            </a:r>
            <a:r>
              <a:rPr lang="fr-FR" sz="1600"/>
              <a:t>automaton induction</a:t>
            </a:r>
          </a:p>
          <a:p>
            <a:pPr marL="541338" lvl="1" indent="-274638"/>
            <a:r>
              <a:rPr lang="fr-FR" sz="1600"/>
              <a:t>Guided by generated scenario </a:t>
            </a:r>
            <a:r>
              <a:rPr lang="fr-FR" sz="1600" smtClean="0"/>
              <a:t>questions </a:t>
            </a:r>
            <a:r>
              <a:rPr lang="fr-FR" sz="1600"/>
              <a:t>classified as positive or negative by the end-user</a:t>
            </a:r>
          </a:p>
          <a:p>
            <a:pPr marL="808038" lvl="2" indent="-266700"/>
            <a:r>
              <a:rPr lang="fr-FR" sz="1500" smtClean="0"/>
              <a:t>Query-Driven State Merging (QSM)</a:t>
            </a:r>
            <a:endParaRPr lang="fr-FR" sz="1500"/>
          </a:p>
          <a:p>
            <a:pPr marL="541338" lvl="1" indent="-274638"/>
            <a:r>
              <a:rPr lang="fr-FR" sz="1600" smtClean="0"/>
              <a:t>Constrained by additional state information when available (state variables, legacy components, goals, etc.) </a:t>
            </a:r>
          </a:p>
          <a:p>
            <a:pPr marL="271463" indent="-276225"/>
            <a:r>
              <a:rPr lang="fr-FR" sz="2000" b="1" smtClean="0">
                <a:solidFill>
                  <a:srgbClr val="7030A0"/>
                </a:solidFill>
              </a:rPr>
              <a:t>Decomposition</a:t>
            </a:r>
            <a:endParaRPr lang="fr-FR" sz="2000" b="1">
              <a:solidFill>
                <a:srgbClr val="7030A0"/>
              </a:solidFill>
            </a:endParaRPr>
          </a:p>
          <a:p>
            <a:pPr marL="541338" lvl="1" indent="-274638"/>
            <a:r>
              <a:rPr lang="fr-FR" sz="1600"/>
              <a:t>Standard automaton algorithms</a:t>
            </a:r>
            <a:br>
              <a:rPr lang="fr-FR" sz="1600"/>
            </a:br>
            <a:r>
              <a:rPr lang="fr-FR" sz="1600"/>
              <a:t>(</a:t>
            </a:r>
            <a:r>
              <a:rPr lang="el-GR" sz="1600">
                <a:cs typeface="Arial" charset="0"/>
              </a:rPr>
              <a:t>ε</a:t>
            </a:r>
            <a:r>
              <a:rPr lang="fr-FR" sz="1600">
                <a:cs typeface="Arial" charset="0"/>
              </a:rPr>
              <a:t>-moves, determinization, minimization)</a:t>
            </a:r>
            <a:endParaRPr lang="el-GR" sz="1600">
              <a:cs typeface="Arial" charset="0"/>
            </a:endParaRPr>
          </a:p>
          <a:p>
            <a:pPr marL="419100" indent="-419100">
              <a:buFont typeface="Wingdings" pitchFamily="2" charset="2"/>
              <a:buNone/>
            </a:pPr>
            <a:endParaRPr lang="fr-FR" sz="2000"/>
          </a:p>
          <a:p>
            <a:pPr marL="419100" indent="-419100">
              <a:buFont typeface="Wingdings" pitchFamily="2" charset="2"/>
              <a:buNone/>
            </a:pPr>
            <a:r>
              <a:rPr lang="fr-FR" sz="2000"/>
              <a:t>	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7164288" y="5035078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Decomposition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1718" name="AutoShape 38"/>
          <p:cNvSpPr>
            <a:spLocks noChangeArrowheads="1"/>
          </p:cNvSpPr>
          <p:nvPr/>
        </p:nvSpPr>
        <p:spPr bwMode="auto">
          <a:xfrm rot="5400000">
            <a:off x="6925906" y="514675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7170964" y="3349735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Generalization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1717" name="AutoShape 37"/>
          <p:cNvSpPr>
            <a:spLocks noChangeArrowheads="1"/>
          </p:cNvSpPr>
          <p:nvPr/>
        </p:nvSpPr>
        <p:spPr bwMode="auto">
          <a:xfrm rot="5400000">
            <a:off x="6925906" y="344545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71756" name="Text Box 76"/>
          <p:cNvSpPr txBox="1">
            <a:spLocks noChangeArrowheads="1"/>
          </p:cNvSpPr>
          <p:nvPr/>
        </p:nvSpPr>
        <p:spPr bwMode="auto">
          <a:xfrm>
            <a:off x="539750" y="5589588"/>
            <a:ext cx="4392613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FR" sz="1200"/>
              <a:t>C. Damas, B. Lambeau, P. Dupont and A. van Lamsweerde, </a:t>
            </a:r>
            <a:r>
              <a:rPr lang="fr-FR" sz="1200" i="1"/>
              <a:t>Generating Annotated Behavior Models from End-User Scenarios</a:t>
            </a:r>
            <a:r>
              <a:rPr lang="fr-FR" sz="1200"/>
              <a:t>, IEEE Transactions on Software Engineering, Special Issue on Interaction and State-based Modeling, Vol. 31, No. 12, pp. 1056-1073, 2005 </a:t>
            </a:r>
            <a:r>
              <a:rPr lang="fr-FR" sz="800"/>
              <a:t>.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92080" y="1556792"/>
            <a:ext cx="3538078" cy="1671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grpSp>
        <p:nvGrpSpPr>
          <p:cNvPr id="26" name="Groupe 9"/>
          <p:cNvGrpSpPr/>
          <p:nvPr/>
        </p:nvGrpSpPr>
        <p:grpSpPr>
          <a:xfrm>
            <a:off x="5512683" y="1744940"/>
            <a:ext cx="3090034" cy="1311288"/>
            <a:chOff x="4897694" y="1925250"/>
            <a:chExt cx="3704433" cy="1435734"/>
          </a:xfrm>
        </p:grpSpPr>
        <p:cxnSp>
          <p:nvCxnSpPr>
            <p:cNvPr id="27" name="Connecteur droit 26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92080" y="374735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44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183" y="3816900"/>
            <a:ext cx="3211860" cy="943361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5292080" y="551723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46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6447" y="5739319"/>
            <a:ext cx="864096" cy="254658"/>
          </a:xfrm>
          <a:prstGeom prst="rect">
            <a:avLst/>
          </a:prstGeom>
          <a:noFill/>
        </p:spPr>
      </p:pic>
      <p:pic>
        <p:nvPicPr>
          <p:cNvPr id="47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6447" y="6180189"/>
            <a:ext cx="864096" cy="360544"/>
          </a:xfrm>
          <a:prstGeom prst="rect">
            <a:avLst/>
          </a:prstGeom>
          <a:noFill/>
        </p:spPr>
      </p:pic>
      <p:pic>
        <p:nvPicPr>
          <p:cNvPr id="48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8474" y="5790104"/>
            <a:ext cx="1961325" cy="576064"/>
          </a:xfrm>
          <a:prstGeom prst="rect">
            <a:avLst/>
          </a:prstGeom>
          <a:noFill/>
        </p:spPr>
      </p:pic>
      <p:grpSp>
        <p:nvGrpSpPr>
          <p:cNvPr id="49" name="Groupe 48"/>
          <p:cNvGrpSpPr/>
          <p:nvPr/>
        </p:nvGrpSpPr>
        <p:grpSpPr>
          <a:xfrm>
            <a:off x="7521115" y="5862112"/>
            <a:ext cx="133729" cy="534916"/>
            <a:chOff x="4644008" y="3645024"/>
            <a:chExt cx="72008" cy="288032"/>
          </a:xfrm>
        </p:grpSpPr>
        <p:cxnSp>
          <p:nvCxnSpPr>
            <p:cNvPr id="50" name="Connecteur droit 49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5160149" y="1146515"/>
            <a:ext cx="289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Positive &amp; Negative MSCs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74663" y="5152845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835" y="3378763"/>
            <a:ext cx="134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System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500" smtClean="0"/>
              <a:t>From grammar </a:t>
            </a:r>
            <a:br>
              <a:rPr lang="fr-FR" sz="3500" smtClean="0"/>
            </a:br>
            <a:r>
              <a:rPr lang="fr-FR" sz="3500" smtClean="0"/>
              <a:t>induction to LTS synthesis</a:t>
            </a:r>
            <a:endParaRPr lang="fr-FR" sz="35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5554663" cy="4573587"/>
          </a:xfrm>
        </p:spPr>
        <p:txBody>
          <a:bodyPr/>
          <a:lstStyle/>
          <a:p>
            <a:r>
              <a:rPr lang="fr-FR" sz="2000"/>
              <a:t>Grammar </a:t>
            </a:r>
            <a:r>
              <a:rPr lang="fr-FR" sz="2000" smtClean="0"/>
              <a:t>induction</a:t>
            </a:r>
            <a:endParaRPr lang="fr-FR" sz="2000"/>
          </a:p>
          <a:p>
            <a:pPr lvl="1"/>
            <a:r>
              <a:rPr lang="fr-FR" sz="1800"/>
              <a:t>Learning a regular language </a:t>
            </a:r>
            <a:r>
              <a:rPr lang="fr-FR" sz="1800" i="1"/>
              <a:t>L</a:t>
            </a:r>
            <a:r>
              <a:rPr lang="fr-FR" sz="1800"/>
              <a:t>=(</a:t>
            </a:r>
            <a:r>
              <a:rPr lang="fr-FR" sz="1800" i="1"/>
              <a:t>ba*a</a:t>
            </a:r>
            <a:r>
              <a:rPr lang="fr-FR" sz="1800"/>
              <a:t>)</a:t>
            </a:r>
            <a:r>
              <a:rPr lang="fr-FR" sz="1800" i="1"/>
              <a:t>*</a:t>
            </a:r>
          </a:p>
          <a:p>
            <a:pPr lvl="1"/>
            <a:r>
              <a:rPr lang="fr-FR" sz="1800"/>
              <a:t>Represented by a DFA</a:t>
            </a:r>
          </a:p>
          <a:p>
            <a:pPr lvl="1"/>
            <a:r>
              <a:rPr lang="fr-FR" sz="1800"/>
              <a:t>From positive and negative strings</a:t>
            </a:r>
          </a:p>
          <a:p>
            <a:pPr lvl="2"/>
            <a:r>
              <a:rPr lang="fr-FR" sz="1700" i="1"/>
              <a:t>S</a:t>
            </a:r>
            <a:r>
              <a:rPr lang="fr-FR" sz="1700" baseline="-25000"/>
              <a:t>+ </a:t>
            </a:r>
            <a:r>
              <a:rPr lang="fr-FR" sz="1700"/>
              <a:t>= {</a:t>
            </a:r>
            <a:r>
              <a:rPr lang="fr-FR" sz="1700" i="1"/>
              <a:t>ba</a:t>
            </a:r>
            <a:r>
              <a:rPr lang="fr-FR" sz="1700"/>
              <a:t>,</a:t>
            </a:r>
            <a:r>
              <a:rPr lang="fr-FR" sz="1700" i="1"/>
              <a:t>baa</a:t>
            </a:r>
            <a:r>
              <a:rPr lang="fr-FR" sz="1700"/>
              <a:t>,</a:t>
            </a:r>
            <a:r>
              <a:rPr lang="fr-FR" sz="1700" i="1"/>
              <a:t>baba</a:t>
            </a:r>
            <a:r>
              <a:rPr lang="fr-FR" sz="1700"/>
              <a:t>,</a:t>
            </a:r>
            <a:r>
              <a:rPr lang="el-GR" sz="1700" i="1">
                <a:cs typeface="Arial" charset="0"/>
              </a:rPr>
              <a:t>λ</a:t>
            </a:r>
            <a:r>
              <a:rPr lang="fr-FR" sz="1700"/>
              <a:t>} and </a:t>
            </a:r>
            <a:r>
              <a:rPr lang="fr-FR" sz="1700" i="1"/>
              <a:t>S</a:t>
            </a:r>
            <a:r>
              <a:rPr lang="fr-FR" sz="1700" baseline="-25000">
                <a:cs typeface="Arial" charset="0"/>
              </a:rPr>
              <a:t>– </a:t>
            </a:r>
            <a:r>
              <a:rPr lang="fr-FR" sz="1700"/>
              <a:t>= {</a:t>
            </a:r>
            <a:r>
              <a:rPr lang="fr-FR" sz="1700" i="1"/>
              <a:t>bb</a:t>
            </a:r>
            <a:r>
              <a:rPr lang="fr-FR" sz="1700" smtClean="0"/>
              <a:t>}</a:t>
            </a:r>
          </a:p>
          <a:p>
            <a:pPr lvl="1"/>
            <a:r>
              <a:rPr lang="fr-FR" sz="1800" smtClean="0"/>
              <a:t>Regular Positive and Negative Inference</a:t>
            </a:r>
            <a:br>
              <a:rPr lang="fr-FR" sz="1800" smtClean="0"/>
            </a:br>
            <a:r>
              <a:rPr lang="fr-FR" sz="1800" smtClean="0"/>
              <a:t>(RPNI + variants)</a:t>
            </a:r>
            <a:endParaRPr lang="fr-FR" sz="1800"/>
          </a:p>
          <a:p>
            <a:pPr lvl="2"/>
            <a:endParaRPr lang="fr-FR" sz="1700"/>
          </a:p>
          <a:p>
            <a:pPr lvl="2"/>
            <a:endParaRPr lang="fr-FR" sz="1700"/>
          </a:p>
          <a:p>
            <a:r>
              <a:rPr lang="fr-FR" sz="2000"/>
              <a:t>LTS Synthesis</a:t>
            </a:r>
          </a:p>
          <a:p>
            <a:pPr lvl="1"/>
            <a:r>
              <a:rPr lang="fr-FR" sz="1800"/>
              <a:t>Learning a System</a:t>
            </a:r>
          </a:p>
          <a:p>
            <a:pPr lvl="1"/>
            <a:r>
              <a:rPr lang="fr-FR" sz="1800"/>
              <a:t>Represented by a LTS (a DFA)</a:t>
            </a:r>
          </a:p>
          <a:p>
            <a:pPr lvl="1"/>
            <a:r>
              <a:rPr lang="fr-FR" sz="1800"/>
              <a:t>From positive and negative scenarios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5867400" y="1527177"/>
            <a:ext cx="2881313" cy="5141912"/>
            <a:chOff x="5867400" y="1527177"/>
            <a:chExt cx="2881313" cy="5141912"/>
          </a:xfrm>
        </p:grpSpPr>
        <p:grpSp>
          <p:nvGrpSpPr>
            <p:cNvPr id="79922" name="Group 50"/>
            <p:cNvGrpSpPr>
              <a:grpSpLocks/>
            </p:cNvGrpSpPr>
            <p:nvPr/>
          </p:nvGrpSpPr>
          <p:grpSpPr bwMode="auto">
            <a:xfrm>
              <a:off x="5867400" y="1527177"/>
              <a:ext cx="2879725" cy="2190751"/>
              <a:chOff x="3696" y="962"/>
              <a:chExt cx="1814" cy="1380"/>
            </a:xfrm>
          </p:grpSpPr>
          <p:sp>
            <p:nvSpPr>
              <p:cNvPr id="79884" name="Rectangle 12"/>
              <p:cNvSpPr>
                <a:spLocks noChangeArrowheads="1"/>
              </p:cNvSpPr>
              <p:nvPr/>
            </p:nvSpPr>
            <p:spPr bwMode="auto">
              <a:xfrm>
                <a:off x="3696" y="1026"/>
                <a:ext cx="1814" cy="131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pic>
            <p:nvPicPr>
              <p:cNvPr id="79879" name="Picture 7" descr="RegularLanguageAutomat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97" y="1752"/>
                <a:ext cx="1612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9883" name="Text Box 11"/>
              <p:cNvSpPr txBox="1">
                <a:spLocks noChangeArrowheads="1"/>
              </p:cNvSpPr>
              <p:nvPr/>
            </p:nvSpPr>
            <p:spPr bwMode="auto">
              <a:xfrm>
                <a:off x="3847" y="1262"/>
                <a:ext cx="151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200" i="1"/>
                  <a:t>S</a:t>
                </a:r>
                <a:r>
                  <a:rPr lang="fr-FR" sz="1200" baseline="-25000"/>
                  <a:t>+</a:t>
                </a:r>
                <a:r>
                  <a:rPr lang="fr-FR" sz="1200"/>
                  <a:t> = {</a:t>
                </a:r>
                <a:r>
                  <a:rPr lang="fr-FR" sz="1200" i="1"/>
                  <a:t>ba</a:t>
                </a:r>
                <a:r>
                  <a:rPr lang="fr-FR" sz="1200"/>
                  <a:t>,</a:t>
                </a:r>
                <a:r>
                  <a:rPr lang="fr-FR" sz="1200" i="1"/>
                  <a:t>baa</a:t>
                </a:r>
                <a:r>
                  <a:rPr lang="fr-FR" sz="1200"/>
                  <a:t>,</a:t>
                </a:r>
                <a:r>
                  <a:rPr lang="fr-FR" sz="1200" i="1"/>
                  <a:t>baba</a:t>
                </a:r>
                <a:r>
                  <a:rPr lang="fr-FR" sz="1200"/>
                  <a:t>,</a:t>
                </a:r>
                <a:r>
                  <a:rPr lang="el-GR" sz="1200" i="1"/>
                  <a:t>λ</a:t>
                </a:r>
                <a:r>
                  <a:rPr lang="fr-FR" sz="1200"/>
                  <a:t>}     </a:t>
                </a:r>
                <a:r>
                  <a:rPr lang="fr-FR" sz="1200" i="1"/>
                  <a:t>S</a:t>
                </a:r>
                <a:r>
                  <a:rPr lang="fr-FR" sz="1200" baseline="-25000"/>
                  <a:t>–</a:t>
                </a:r>
                <a:r>
                  <a:rPr lang="fr-FR" sz="1200"/>
                  <a:t> = {</a:t>
                </a:r>
                <a:r>
                  <a:rPr lang="fr-FR" sz="1200" i="1"/>
                  <a:t>bb</a:t>
                </a:r>
                <a:r>
                  <a:rPr lang="fr-FR" sz="1200"/>
                  <a:t>}</a:t>
                </a:r>
              </a:p>
            </p:txBody>
          </p:sp>
          <p:sp>
            <p:nvSpPr>
              <p:cNvPr id="79885" name="Text Box 13"/>
              <p:cNvSpPr txBox="1">
                <a:spLocks noChangeArrowheads="1"/>
              </p:cNvSpPr>
              <p:nvPr/>
            </p:nvSpPr>
            <p:spPr bwMode="auto">
              <a:xfrm>
                <a:off x="3741" y="962"/>
                <a:ext cx="1041" cy="1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1"/>
                  <a:t>Grammar induction</a:t>
                </a:r>
              </a:p>
            </p:txBody>
          </p:sp>
          <p:sp>
            <p:nvSpPr>
              <p:cNvPr id="79886" name="Text Box 14"/>
              <p:cNvSpPr txBox="1">
                <a:spLocks noChangeArrowheads="1"/>
              </p:cNvSpPr>
              <p:nvPr/>
            </p:nvSpPr>
            <p:spPr bwMode="auto">
              <a:xfrm>
                <a:off x="4778" y="1157"/>
                <a:ext cx="673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>
                    <a:solidFill>
                      <a:srgbClr val="FF0000"/>
                    </a:solidFill>
                  </a:rPr>
                  <a:t>Language sample</a:t>
                </a:r>
              </a:p>
            </p:txBody>
          </p:sp>
          <p:sp>
            <p:nvSpPr>
              <p:cNvPr id="79887" name="Text Box 15"/>
              <p:cNvSpPr txBox="1">
                <a:spLocks noChangeArrowheads="1"/>
              </p:cNvSpPr>
              <p:nvPr/>
            </p:nvSpPr>
            <p:spPr bwMode="auto">
              <a:xfrm>
                <a:off x="5102" y="1701"/>
                <a:ext cx="349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 i="1">
                    <a:solidFill>
                      <a:srgbClr val="FF0000"/>
                    </a:solidFill>
                  </a:rPr>
                  <a:t>L=(ba*a)*</a:t>
                </a:r>
              </a:p>
            </p:txBody>
          </p:sp>
          <p:grpSp>
            <p:nvGrpSpPr>
              <p:cNvPr id="79891" name="Group 19"/>
              <p:cNvGrpSpPr>
                <a:grpSpLocks/>
              </p:cNvGrpSpPr>
              <p:nvPr/>
            </p:nvGrpSpPr>
            <p:grpSpPr bwMode="auto">
              <a:xfrm>
                <a:off x="4264" y="1525"/>
                <a:ext cx="520" cy="363"/>
                <a:chOff x="4401" y="1570"/>
                <a:chExt cx="520" cy="363"/>
              </a:xfrm>
            </p:grpSpPr>
            <p:sp>
              <p:nvSpPr>
                <p:cNvPr id="798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1" y="166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solidFill>
                        <a:schemeClr val="tx2"/>
                      </a:solidFill>
                    </a:rPr>
                    <a:t>RPNI</a:t>
                  </a:r>
                </a:p>
              </p:txBody>
            </p:sp>
            <p:sp>
              <p:nvSpPr>
                <p:cNvPr id="79890" name="AutoShape 18"/>
                <p:cNvSpPr>
                  <a:spLocks noChangeArrowheads="1"/>
                </p:cNvSpPr>
                <p:nvPr/>
              </p:nvSpPr>
              <p:spPr bwMode="auto">
                <a:xfrm rot="5400000">
                  <a:off x="4694" y="1707"/>
                  <a:ext cx="363" cy="90"/>
                </a:xfrm>
                <a:custGeom>
                  <a:avLst/>
                  <a:gdLst>
                    <a:gd name="G0" fmla="+- 16200 0 0"/>
                    <a:gd name="G1" fmla="+- 5400 0 0"/>
                    <a:gd name="G2" fmla="+- 21600 0 5400"/>
                    <a:gd name="G3" fmla="+- 10800 0 5400"/>
                    <a:gd name="G4" fmla="+- 21600 0 16200"/>
                    <a:gd name="G5" fmla="*/ G4 G3 10800"/>
                    <a:gd name="G6" fmla="+- 21600 0 G5"/>
                    <a:gd name="T0" fmla="*/ 16200 w 21600"/>
                    <a:gd name="T1" fmla="*/ 0 h 21600"/>
                    <a:gd name="T2" fmla="*/ 0 w 21600"/>
                    <a:gd name="T3" fmla="*/ 10800 h 21600"/>
                    <a:gd name="T4" fmla="*/ 16200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vert="eaVert" wrap="none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5867400" y="3933826"/>
              <a:ext cx="2881313" cy="27352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>
                <a:latin typeface="Verdana" pitchFamily="34" charset="0"/>
              </a:endParaRPr>
            </a:p>
          </p:txBody>
        </p:sp>
        <p:grpSp>
          <p:nvGrpSpPr>
            <p:cNvPr id="79898" name="Group 26"/>
            <p:cNvGrpSpPr>
              <a:grpSpLocks/>
            </p:cNvGrpSpPr>
            <p:nvPr/>
          </p:nvGrpSpPr>
          <p:grpSpPr bwMode="auto">
            <a:xfrm>
              <a:off x="6415088" y="4221202"/>
              <a:ext cx="1828800" cy="920750"/>
              <a:chOff x="3650" y="1079"/>
              <a:chExt cx="1515" cy="763"/>
            </a:xfrm>
          </p:grpSpPr>
          <p:pic>
            <p:nvPicPr>
              <p:cNvPr id="79899" name="Picture 27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01" y="1130"/>
                <a:ext cx="1464" cy="712"/>
              </a:xfrm>
              <a:prstGeom prst="rect">
                <a:avLst/>
              </a:prstGeom>
              <a:noFill/>
            </p:spPr>
          </p:pic>
          <p:pic>
            <p:nvPicPr>
              <p:cNvPr id="79900" name="Picture 28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72" y="1108"/>
                <a:ext cx="1464" cy="712"/>
              </a:xfrm>
              <a:prstGeom prst="rect">
                <a:avLst/>
              </a:prstGeom>
              <a:noFill/>
            </p:spPr>
          </p:pic>
          <p:pic>
            <p:nvPicPr>
              <p:cNvPr id="79901" name="Picture 29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50" y="1079"/>
                <a:ext cx="1464" cy="712"/>
              </a:xfrm>
              <a:prstGeom prst="rect">
                <a:avLst/>
              </a:prstGeom>
              <a:noFill/>
            </p:spPr>
          </p:pic>
        </p:grp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8028384" y="4076308"/>
              <a:ext cx="619125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 i="1">
                  <a:solidFill>
                    <a:srgbClr val="FF0000"/>
                  </a:solidFill>
                </a:rPr>
                <a:t>Sc</a:t>
              </a:r>
              <a:r>
                <a:rPr lang="fr-FR" sz="1000" b="1">
                  <a:solidFill>
                    <a:srgbClr val="FF0000"/>
                  </a:solidFill>
                </a:rPr>
                <a:t>=(</a:t>
              </a:r>
              <a:r>
                <a:rPr lang="fr-FR" sz="1000" b="1" i="1">
                  <a:solidFill>
                    <a:srgbClr val="FF0000"/>
                  </a:solidFill>
                </a:rPr>
                <a:t>S</a:t>
              </a:r>
              <a:r>
                <a:rPr lang="fr-FR" sz="1000" b="1" i="1" baseline="-25000">
                  <a:solidFill>
                    <a:srgbClr val="FF0000"/>
                  </a:solidFill>
                </a:rPr>
                <a:t>+</a:t>
              </a:r>
              <a:r>
                <a:rPr lang="fr-FR" sz="1000" b="1">
                  <a:solidFill>
                    <a:srgbClr val="FF0000"/>
                  </a:solidFill>
                </a:rPr>
                <a:t>,</a:t>
              </a:r>
              <a:r>
                <a:rPr lang="fr-FR" sz="1000" b="1" i="1">
                  <a:solidFill>
                    <a:srgbClr val="FF0000"/>
                  </a:solidFill>
                </a:rPr>
                <a:t>S</a:t>
              </a:r>
              <a:r>
                <a:rPr lang="fr-FR" sz="1000" b="1" i="1" baseline="-25000">
                  <a:solidFill>
                    <a:srgbClr val="FF0000"/>
                  </a:solidFill>
                </a:rPr>
                <a:t>–</a:t>
              </a:r>
              <a:r>
                <a:rPr lang="fr-FR" sz="1000" b="1">
                  <a:solidFill>
                    <a:srgbClr val="FF0000"/>
                  </a:solidFill>
                </a:rPr>
                <a:t>)</a:t>
              </a:r>
            </a:p>
          </p:txBody>
        </p:sp>
        <p:pic>
          <p:nvPicPr>
            <p:cNvPr id="79909" name="Picture 37" descr="system"/>
            <p:cNvPicPr>
              <a:picLocks noChangeAspect="1" noChangeArrowheads="1"/>
            </p:cNvPicPr>
            <p:nvPr/>
          </p:nvPicPr>
          <p:blipFill>
            <a:blip r:embed="rId4" cstate="print"/>
            <a:srcRect b="7382"/>
            <a:stretch>
              <a:fillRect/>
            </a:stretch>
          </p:blipFill>
          <p:spPr bwMode="auto">
            <a:xfrm>
              <a:off x="5940425" y="5770563"/>
              <a:ext cx="2733675" cy="827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910" name="Text Box 38"/>
            <p:cNvSpPr txBox="1">
              <a:spLocks noChangeArrowheads="1"/>
            </p:cNvSpPr>
            <p:nvPr/>
          </p:nvSpPr>
          <p:spPr bwMode="auto">
            <a:xfrm>
              <a:off x="7718425" y="5653088"/>
              <a:ext cx="935038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>
                  <a:solidFill>
                    <a:srgbClr val="FF0000"/>
                  </a:solidFill>
                </a:rPr>
                <a:t>Syntesized LTS</a:t>
              </a:r>
            </a:p>
          </p:txBody>
        </p:sp>
        <p:grpSp>
          <p:nvGrpSpPr>
            <p:cNvPr id="79919" name="Group 47"/>
            <p:cNvGrpSpPr>
              <a:grpSpLocks/>
            </p:cNvGrpSpPr>
            <p:nvPr/>
          </p:nvGrpSpPr>
          <p:grpSpPr bwMode="auto">
            <a:xfrm>
              <a:off x="6634163" y="5157788"/>
              <a:ext cx="823913" cy="576263"/>
              <a:chOff x="4014" y="3174"/>
              <a:chExt cx="519" cy="363"/>
            </a:xfrm>
          </p:grpSpPr>
          <p:sp>
            <p:nvSpPr>
              <p:cNvPr id="79915" name="Text Box 43"/>
              <p:cNvSpPr txBox="1">
                <a:spLocks noChangeArrowheads="1"/>
              </p:cNvSpPr>
              <p:nvPr/>
            </p:nvSpPr>
            <p:spPr bwMode="auto">
              <a:xfrm>
                <a:off x="4014" y="32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solidFill>
                      <a:schemeClr val="tx2"/>
                    </a:solidFill>
                  </a:rPr>
                  <a:t>RPNI</a:t>
                </a:r>
              </a:p>
            </p:txBody>
          </p:sp>
          <p:sp>
            <p:nvSpPr>
              <p:cNvPr id="79916" name="AutoShape 44"/>
              <p:cNvSpPr>
                <a:spLocks noChangeArrowheads="1"/>
              </p:cNvSpPr>
              <p:nvPr/>
            </p:nvSpPr>
            <p:spPr bwMode="auto">
              <a:xfrm rot="5400000">
                <a:off x="4306" y="3311"/>
                <a:ext cx="363" cy="90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5961698" y="3822383"/>
              <a:ext cx="205293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smtClean="0"/>
                <a:t>Inductive LTS </a:t>
              </a:r>
              <a:r>
                <a:rPr lang="fr-FR" sz="1400" b="1"/>
                <a:t>Synthesis</a:t>
              </a: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Scenarios as strings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4402138" cy="4895850"/>
          </a:xfrm>
        </p:spPr>
        <p:txBody>
          <a:bodyPr/>
          <a:lstStyle/>
          <a:p>
            <a:r>
              <a:rPr lang="fr-FR" sz="2000"/>
              <a:t>The system LTS represents the learned language </a:t>
            </a:r>
            <a:r>
              <a:rPr lang="fr-FR" sz="2000" i="1"/>
              <a:t>L</a:t>
            </a:r>
          </a:p>
          <a:p>
            <a:r>
              <a:rPr lang="fr-FR" sz="2000"/>
              <a:t>Scenarios are observed strings </a:t>
            </a:r>
            <a:br>
              <a:rPr lang="fr-FR" sz="2000"/>
            </a:br>
            <a:r>
              <a:rPr lang="fr-FR" sz="2000"/>
              <a:t>on </a:t>
            </a:r>
            <a:r>
              <a:rPr lang="fr-FR" sz="2000" i="1"/>
              <a:t>L</a:t>
            </a:r>
          </a:p>
          <a:p>
            <a:endParaRPr lang="fr-FR" sz="2000" i="1"/>
          </a:p>
          <a:p>
            <a:r>
              <a:rPr lang="fr-FR" sz="2000"/>
              <a:t>LTS contains only accepting states</a:t>
            </a:r>
          </a:p>
          <a:p>
            <a:pPr lvl="1"/>
            <a:r>
              <a:rPr lang="fr-FR" sz="1800"/>
              <a:t>A positive scenario defines a set of positive strings</a:t>
            </a:r>
          </a:p>
          <a:p>
            <a:pPr lvl="1"/>
            <a:r>
              <a:rPr lang="fr-FR" sz="1800"/>
              <a:t>A negative scenario defines a set of positive strings and one negative string</a:t>
            </a:r>
          </a:p>
          <a:p>
            <a:endParaRPr lang="fr-FR" sz="1800" i="1"/>
          </a:p>
        </p:txBody>
      </p:sp>
      <p:grpSp>
        <p:nvGrpSpPr>
          <p:cNvPr id="84011" name="Group 43"/>
          <p:cNvGrpSpPr>
            <a:grpSpLocks/>
          </p:cNvGrpSpPr>
          <p:nvPr/>
        </p:nvGrpSpPr>
        <p:grpSpPr bwMode="auto">
          <a:xfrm>
            <a:off x="5116513" y="1628775"/>
            <a:ext cx="3848100" cy="4824413"/>
            <a:chOff x="3198" y="1026"/>
            <a:chExt cx="2424" cy="3039"/>
          </a:xfrm>
        </p:grpSpPr>
        <p:grpSp>
          <p:nvGrpSpPr>
            <p:cNvPr id="83987" name="Group 19"/>
            <p:cNvGrpSpPr>
              <a:grpSpLocks/>
            </p:cNvGrpSpPr>
            <p:nvPr/>
          </p:nvGrpSpPr>
          <p:grpSpPr bwMode="auto">
            <a:xfrm>
              <a:off x="3198" y="1962"/>
              <a:ext cx="2334" cy="1059"/>
              <a:chOff x="3041" y="1752"/>
              <a:chExt cx="2334" cy="1059"/>
            </a:xfrm>
          </p:grpSpPr>
          <p:pic>
            <p:nvPicPr>
              <p:cNvPr id="83988" name="Picture 20" descr="sc+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74" y="1752"/>
                <a:ext cx="2176" cy="1059"/>
              </a:xfrm>
              <a:prstGeom prst="rect">
                <a:avLst/>
              </a:prstGeom>
              <a:noFill/>
            </p:spPr>
          </p:pic>
          <p:grpSp>
            <p:nvGrpSpPr>
              <p:cNvPr id="83989" name="Group 21"/>
              <p:cNvGrpSpPr>
                <a:grpSpLocks/>
              </p:cNvGrpSpPr>
              <p:nvPr/>
            </p:nvGrpSpPr>
            <p:grpSpPr bwMode="auto">
              <a:xfrm>
                <a:off x="3041" y="2081"/>
                <a:ext cx="2334" cy="502"/>
                <a:chOff x="3041" y="2081"/>
                <a:chExt cx="2334" cy="502"/>
              </a:xfrm>
            </p:grpSpPr>
            <p:sp>
              <p:nvSpPr>
                <p:cNvPr id="83990" name="Line 22"/>
                <p:cNvSpPr>
                  <a:spLocks noChangeShapeType="1"/>
                </p:cNvSpPr>
                <p:nvPr/>
              </p:nvSpPr>
              <p:spPr bwMode="auto">
                <a:xfrm>
                  <a:off x="3107" y="2170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1" name="Line 23"/>
                <p:cNvSpPr>
                  <a:spLocks noChangeShapeType="1"/>
                </p:cNvSpPr>
                <p:nvPr/>
              </p:nvSpPr>
              <p:spPr bwMode="auto">
                <a:xfrm>
                  <a:off x="3107" y="2271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2" name="Line 24"/>
                <p:cNvSpPr>
                  <a:spLocks noChangeShapeType="1"/>
                </p:cNvSpPr>
                <p:nvPr/>
              </p:nvSpPr>
              <p:spPr bwMode="auto">
                <a:xfrm>
                  <a:off x="3107" y="2357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3" name="Line 25"/>
                <p:cNvSpPr>
                  <a:spLocks noChangeShapeType="1"/>
                </p:cNvSpPr>
                <p:nvPr/>
              </p:nvSpPr>
              <p:spPr bwMode="auto">
                <a:xfrm>
                  <a:off x="3107" y="2458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4" name="Line 26"/>
                <p:cNvSpPr>
                  <a:spLocks noChangeShapeType="1"/>
                </p:cNvSpPr>
                <p:nvPr/>
              </p:nvSpPr>
              <p:spPr bwMode="auto">
                <a:xfrm>
                  <a:off x="3107" y="2558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41" y="2081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1</a:t>
                  </a:r>
                </a:p>
              </p:txBody>
            </p:sp>
            <p:sp>
              <p:nvSpPr>
                <p:cNvPr id="839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41" y="2182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2</a:t>
                  </a:r>
                </a:p>
              </p:txBody>
            </p:sp>
            <p:sp>
              <p:nvSpPr>
                <p:cNvPr id="839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041" y="2272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3</a:t>
                  </a:r>
                </a:p>
              </p:txBody>
            </p:sp>
            <p:sp>
              <p:nvSpPr>
                <p:cNvPr id="839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041" y="2363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sp>
              <p:nvSpPr>
                <p:cNvPr id="839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041" y="2468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84007" name="Group 39"/>
            <p:cNvGrpSpPr>
              <a:grpSpLocks/>
            </p:cNvGrpSpPr>
            <p:nvPr/>
          </p:nvGrpSpPr>
          <p:grpSpPr bwMode="auto">
            <a:xfrm>
              <a:off x="3198" y="3201"/>
              <a:ext cx="2334" cy="864"/>
              <a:chOff x="3198" y="3201"/>
              <a:chExt cx="2334" cy="864"/>
            </a:xfrm>
          </p:grpSpPr>
          <p:pic>
            <p:nvPicPr>
              <p:cNvPr id="84001" name="Picture 33" descr="sc-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31" y="3201"/>
                <a:ext cx="2176" cy="864"/>
              </a:xfrm>
              <a:prstGeom prst="rect">
                <a:avLst/>
              </a:prstGeom>
              <a:noFill/>
            </p:spPr>
          </p:pic>
          <p:sp>
            <p:nvSpPr>
              <p:cNvPr id="84003" name="Line 35"/>
              <p:cNvSpPr>
                <a:spLocks noChangeShapeType="1"/>
              </p:cNvSpPr>
              <p:nvPr/>
            </p:nvSpPr>
            <p:spPr bwMode="auto">
              <a:xfrm>
                <a:off x="3264" y="3618"/>
                <a:ext cx="2268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84004" name="Text Box 36"/>
              <p:cNvSpPr txBox="1">
                <a:spLocks noChangeArrowheads="1"/>
              </p:cNvSpPr>
              <p:nvPr/>
            </p:nvSpPr>
            <p:spPr bwMode="auto">
              <a:xfrm>
                <a:off x="3198" y="3529"/>
                <a:ext cx="6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200">
                    <a:solidFill>
                      <a:srgbClr val="00BC00"/>
                    </a:solidFill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84005" name="Line 37"/>
              <p:cNvSpPr>
                <a:spLocks noChangeShapeType="1"/>
              </p:cNvSpPr>
              <p:nvPr/>
            </p:nvSpPr>
            <p:spPr bwMode="auto">
              <a:xfrm>
                <a:off x="3264" y="3810"/>
                <a:ext cx="226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84006" name="Text Box 38"/>
              <p:cNvSpPr txBox="1">
                <a:spLocks noChangeArrowheads="1"/>
              </p:cNvSpPr>
              <p:nvPr/>
            </p:nvSpPr>
            <p:spPr bwMode="auto">
              <a:xfrm>
                <a:off x="3198" y="3721"/>
                <a:ext cx="6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200">
                    <a:solidFill>
                      <a:srgbClr val="FF0000"/>
                    </a:solidFill>
                    <a:latin typeface="Verdana" pitchFamily="34" charset="0"/>
                  </a:rPr>
                  <a:t>2</a:t>
                </a:r>
              </a:p>
            </p:txBody>
          </p:sp>
        </p:grpSp>
        <p:grpSp>
          <p:nvGrpSpPr>
            <p:cNvPr id="84010" name="Group 42"/>
            <p:cNvGrpSpPr>
              <a:grpSpLocks/>
            </p:cNvGrpSpPr>
            <p:nvPr/>
          </p:nvGrpSpPr>
          <p:grpSpPr bwMode="auto">
            <a:xfrm>
              <a:off x="3215" y="1026"/>
              <a:ext cx="2407" cy="862"/>
              <a:chOff x="3215" y="1026"/>
              <a:chExt cx="2407" cy="862"/>
            </a:xfrm>
          </p:grpSpPr>
          <p:sp>
            <p:nvSpPr>
              <p:cNvPr id="83984" name="Rectangle 16"/>
              <p:cNvSpPr>
                <a:spLocks noChangeArrowheads="1"/>
              </p:cNvSpPr>
              <p:nvPr/>
            </p:nvSpPr>
            <p:spPr bwMode="auto">
              <a:xfrm>
                <a:off x="3298" y="1083"/>
                <a:ext cx="2242" cy="80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grpSp>
            <p:nvGrpSpPr>
              <p:cNvPr id="84008" name="Group 40"/>
              <p:cNvGrpSpPr>
                <a:grpSpLocks/>
              </p:cNvGrpSpPr>
              <p:nvPr/>
            </p:nvGrpSpPr>
            <p:grpSpPr bwMode="auto">
              <a:xfrm>
                <a:off x="3215" y="1171"/>
                <a:ext cx="2407" cy="671"/>
                <a:chOff x="3215" y="1089"/>
                <a:chExt cx="2407" cy="671"/>
              </a:xfrm>
            </p:grpSpPr>
            <p:pic>
              <p:nvPicPr>
                <p:cNvPr id="83985" name="Picture 17" descr="syste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b="7382"/>
                <a:stretch>
                  <a:fillRect/>
                </a:stretch>
              </p:blipFill>
              <p:spPr bwMode="auto">
                <a:xfrm>
                  <a:off x="3307" y="1089"/>
                  <a:ext cx="2213" cy="6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3986" name="Freeform 18"/>
                <p:cNvSpPr>
                  <a:spLocks/>
                </p:cNvSpPr>
                <p:nvPr/>
              </p:nvSpPr>
              <p:spPr bwMode="auto">
                <a:xfrm>
                  <a:off x="3215" y="1357"/>
                  <a:ext cx="2407" cy="151"/>
                </a:xfrm>
                <a:custGeom>
                  <a:avLst/>
                  <a:gdLst/>
                  <a:ahLst/>
                  <a:cxnLst>
                    <a:cxn ang="0">
                      <a:pos x="0" y="114"/>
                    </a:cxn>
                    <a:cxn ang="0">
                      <a:pos x="312" y="101"/>
                    </a:cxn>
                    <a:cxn ang="0">
                      <a:pos x="460" y="20"/>
                    </a:cxn>
                    <a:cxn ang="0">
                      <a:pos x="652" y="7"/>
                    </a:cxn>
                    <a:cxn ang="0">
                      <a:pos x="839" y="65"/>
                    </a:cxn>
                    <a:cxn ang="0">
                      <a:pos x="1036" y="78"/>
                    </a:cxn>
                    <a:cxn ang="0">
                      <a:pos x="1357" y="74"/>
                    </a:cxn>
                    <a:cxn ang="0">
                      <a:pos x="1853" y="78"/>
                    </a:cxn>
                    <a:cxn ang="0">
                      <a:pos x="1951" y="60"/>
                    </a:cxn>
                    <a:cxn ang="0">
                      <a:pos x="2045" y="105"/>
                    </a:cxn>
                    <a:cxn ang="0">
                      <a:pos x="2286" y="159"/>
                    </a:cxn>
                    <a:cxn ang="0">
                      <a:pos x="2384" y="172"/>
                    </a:cxn>
                    <a:cxn ang="0">
                      <a:pos x="2473" y="185"/>
                    </a:cxn>
                    <a:cxn ang="0">
                      <a:pos x="2732" y="190"/>
                    </a:cxn>
                    <a:cxn ang="0">
                      <a:pos x="2808" y="168"/>
                    </a:cxn>
                    <a:cxn ang="0">
                      <a:pos x="3067" y="77"/>
                    </a:cxn>
                  </a:cxnLst>
                  <a:rect l="0" t="0" r="r" b="b"/>
                  <a:pathLst>
                    <a:path w="3067" h="193">
                      <a:moveTo>
                        <a:pt x="0" y="114"/>
                      </a:moveTo>
                      <a:cubicBezTo>
                        <a:pt x="52" y="112"/>
                        <a:pt x="235" y="117"/>
                        <a:pt x="312" y="101"/>
                      </a:cubicBezTo>
                      <a:cubicBezTo>
                        <a:pt x="389" y="85"/>
                        <a:pt x="404" y="36"/>
                        <a:pt x="460" y="20"/>
                      </a:cubicBezTo>
                      <a:cubicBezTo>
                        <a:pt x="516" y="4"/>
                        <a:pt x="589" y="0"/>
                        <a:pt x="652" y="7"/>
                      </a:cubicBezTo>
                      <a:cubicBezTo>
                        <a:pt x="715" y="14"/>
                        <a:pt x="775" y="53"/>
                        <a:pt x="839" y="65"/>
                      </a:cubicBezTo>
                      <a:cubicBezTo>
                        <a:pt x="903" y="77"/>
                        <a:pt x="950" y="76"/>
                        <a:pt x="1036" y="78"/>
                      </a:cubicBezTo>
                      <a:cubicBezTo>
                        <a:pt x="1122" y="80"/>
                        <a:pt x="1221" y="74"/>
                        <a:pt x="1357" y="74"/>
                      </a:cubicBezTo>
                      <a:cubicBezTo>
                        <a:pt x="1493" y="74"/>
                        <a:pt x="1754" y="80"/>
                        <a:pt x="1853" y="78"/>
                      </a:cubicBezTo>
                      <a:cubicBezTo>
                        <a:pt x="1952" y="76"/>
                        <a:pt x="1919" y="56"/>
                        <a:pt x="1951" y="60"/>
                      </a:cubicBezTo>
                      <a:cubicBezTo>
                        <a:pt x="1983" y="64"/>
                        <a:pt x="1989" y="88"/>
                        <a:pt x="2045" y="105"/>
                      </a:cubicBezTo>
                      <a:cubicBezTo>
                        <a:pt x="2101" y="122"/>
                        <a:pt x="2230" y="148"/>
                        <a:pt x="2286" y="159"/>
                      </a:cubicBezTo>
                      <a:cubicBezTo>
                        <a:pt x="2342" y="170"/>
                        <a:pt x="2353" y="168"/>
                        <a:pt x="2384" y="172"/>
                      </a:cubicBezTo>
                      <a:cubicBezTo>
                        <a:pt x="2415" y="176"/>
                        <a:pt x="2415" y="182"/>
                        <a:pt x="2473" y="185"/>
                      </a:cubicBezTo>
                      <a:cubicBezTo>
                        <a:pt x="2531" y="188"/>
                        <a:pt x="2676" y="193"/>
                        <a:pt x="2732" y="190"/>
                      </a:cubicBezTo>
                      <a:cubicBezTo>
                        <a:pt x="2788" y="187"/>
                        <a:pt x="2752" y="187"/>
                        <a:pt x="2808" y="168"/>
                      </a:cubicBezTo>
                      <a:cubicBezTo>
                        <a:pt x="2864" y="149"/>
                        <a:pt x="3013" y="96"/>
                        <a:pt x="3067" y="77"/>
                      </a:cubicBezTo>
                    </a:path>
                  </a:pathLst>
                </a:custGeom>
                <a:noFill/>
                <a:ln w="15875" cap="flat" cmpd="sng">
                  <a:solidFill>
                    <a:srgbClr val="008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</p:grpSp>
          <p:sp>
            <p:nvSpPr>
              <p:cNvPr id="83983" name="Text Box 15"/>
              <p:cNvSpPr txBox="1">
                <a:spLocks noChangeArrowheads="1"/>
              </p:cNvSpPr>
              <p:nvPr/>
            </p:nvSpPr>
            <p:spPr bwMode="auto">
              <a:xfrm>
                <a:off x="3334" y="1026"/>
                <a:ext cx="478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fr-FR" sz="1000" b="1"/>
                  <a:t>System LTS</a:t>
                </a:r>
              </a:p>
            </p:txBody>
          </p:sp>
        </p:grp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500" smtClean="0"/>
              <a:t>Query-Driven </a:t>
            </a:r>
            <a:br>
              <a:rPr lang="fr-FR" sz="3500" smtClean="0"/>
            </a:br>
            <a:r>
              <a:rPr lang="fr-FR" sz="3500" smtClean="0"/>
              <a:t>State Merging (QSM)</a:t>
            </a:r>
            <a:endParaRPr lang="fr-FR" sz="3500"/>
          </a:p>
        </p:txBody>
      </p: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1327150" y="1549400"/>
            <a:ext cx="6773863" cy="4832350"/>
            <a:chOff x="836" y="976"/>
            <a:chExt cx="4267" cy="3044"/>
          </a:xfrm>
        </p:grpSpPr>
        <p:pic>
          <p:nvPicPr>
            <p:cNvPr id="86023" name="Picture 7" descr="induction_al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6" y="976"/>
              <a:ext cx="3405" cy="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9" name="AutoShape 13"/>
            <p:cNvSpPr>
              <a:spLocks/>
            </p:cNvSpPr>
            <p:nvPr/>
          </p:nvSpPr>
          <p:spPr bwMode="auto">
            <a:xfrm>
              <a:off x="3515" y="1207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190111"/>
                <a:gd name="adj4" fmla="val -86903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1. Build an initial solution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6030" name="AutoShape 14"/>
            <p:cNvSpPr>
              <a:spLocks/>
            </p:cNvSpPr>
            <p:nvPr/>
          </p:nvSpPr>
          <p:spPr bwMode="auto">
            <a:xfrm>
              <a:off x="3515" y="1752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57144"/>
                <a:gd name="adj4" fmla="val -70403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2. Generalize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  <a:r>
                <a:rPr lang="fr-FR" sz="1400">
                  <a:solidFill>
                    <a:schemeClr val="bg1"/>
                  </a:solidFill>
                </a:rPr>
                <a:t> </a:t>
              </a:r>
              <a:r>
                <a:rPr lang="fr-FR" sz="1400">
                  <a:solidFill>
                    <a:schemeClr val="bg1"/>
                  </a:solidFill>
                  <a:cs typeface="Arial" charset="0"/>
                </a:rPr>
                <a:t>→ </a:t>
              </a:r>
              <a:r>
                <a:rPr lang="fr-FR" sz="1400" i="1">
                  <a:solidFill>
                    <a:schemeClr val="bg1"/>
                  </a:solidFill>
                  <a:cs typeface="Arial" charset="0"/>
                </a:rPr>
                <a:t>A</a:t>
              </a:r>
              <a:r>
                <a:rPr lang="fr-FR" sz="1400" i="1" baseline="-25000">
                  <a:solidFill>
                    <a:schemeClr val="bg1"/>
                  </a:solidFill>
                  <a:cs typeface="Arial" charset="0"/>
                </a:rPr>
                <a:t>new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86031" name="AutoShape 15"/>
            <p:cNvSpPr>
              <a:spLocks/>
            </p:cNvSpPr>
            <p:nvPr/>
          </p:nvSpPr>
          <p:spPr bwMode="auto">
            <a:xfrm>
              <a:off x="3515" y="2478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-48903"/>
                <a:gd name="adj4" fmla="val -76889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3. With user involvement</a:t>
              </a:r>
            </a:p>
          </p:txBody>
        </p:sp>
        <p:sp>
          <p:nvSpPr>
            <p:cNvPr id="86032" name="AutoShape 16"/>
            <p:cNvSpPr>
              <a:spLocks/>
            </p:cNvSpPr>
            <p:nvPr/>
          </p:nvSpPr>
          <p:spPr bwMode="auto">
            <a:xfrm>
              <a:off x="3515" y="3113"/>
              <a:ext cx="1588" cy="340"/>
            </a:xfrm>
            <a:prstGeom prst="borderCallout1">
              <a:avLst>
                <a:gd name="adj1" fmla="val 22713"/>
                <a:gd name="adj2" fmla="val -3023"/>
                <a:gd name="adj3" fmla="val 152366"/>
                <a:gd name="adj4" fmla="val -9634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4. Keep it when correct</a:t>
              </a:r>
            </a:p>
            <a:p>
              <a:r>
                <a:rPr lang="fr-FR" sz="1400">
                  <a:solidFill>
                    <a:schemeClr val="bg1"/>
                  </a:solidFill>
                </a:rPr>
                <a:t>	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  <a:r>
                <a:rPr lang="fr-FR" sz="1400" i="1" baseline="-25000">
                  <a:solidFill>
                    <a:schemeClr val="bg1"/>
                  </a:solidFill>
                </a:rPr>
                <a:t>new</a:t>
              </a:r>
              <a:r>
                <a:rPr lang="fr-FR" sz="1400" i="1">
                  <a:solidFill>
                    <a:schemeClr val="bg1"/>
                  </a:solidFill>
                </a:rPr>
                <a:t> </a:t>
              </a:r>
              <a:r>
                <a:rPr lang="fr-FR" sz="1400">
                  <a:solidFill>
                    <a:schemeClr val="bg1"/>
                  </a:solidFill>
                </a:rPr>
                <a:t>→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6033" name="AutoShape 17"/>
            <p:cNvSpPr>
              <a:spLocks/>
            </p:cNvSpPr>
            <p:nvPr/>
          </p:nvSpPr>
          <p:spPr bwMode="auto">
            <a:xfrm>
              <a:off x="3515" y="3671"/>
              <a:ext cx="1588" cy="181"/>
            </a:xfrm>
            <a:prstGeom prst="borderCallout1">
              <a:avLst>
                <a:gd name="adj1" fmla="val 39778"/>
                <a:gd name="adj2" fmla="val -3023"/>
                <a:gd name="adj3" fmla="val 132597"/>
                <a:gd name="adj4" fmla="val -12997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5. Return synthesized system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Initial solution, the PTA</a:t>
            </a:r>
          </a:p>
        </p:txBody>
      </p:sp>
      <p:sp>
        <p:nvSpPr>
          <p:cNvPr id="89101" name="Rectangle 1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573588"/>
          </a:xfrm>
        </p:spPr>
        <p:txBody>
          <a:bodyPr/>
          <a:lstStyle/>
          <a:p>
            <a:r>
              <a:rPr lang="fr-FR" sz="2000"/>
              <a:t>Prefix Tree Acceptor (PTA)</a:t>
            </a:r>
          </a:p>
          <a:p>
            <a:pPr lvl="1"/>
            <a:r>
              <a:rPr lang="fr-FR" sz="1800"/>
              <a:t>Largest DFA accepting </a:t>
            </a:r>
            <a:r>
              <a:rPr lang="fr-FR" sz="1800" i="1"/>
              <a:t>S</a:t>
            </a:r>
            <a:r>
              <a:rPr lang="fr-FR" sz="1800" i="1" baseline="-25000"/>
              <a:t>+ </a:t>
            </a:r>
            <a:r>
              <a:rPr lang="fr-FR" sz="1800"/>
              <a:t>while rejecting </a:t>
            </a:r>
            <a:r>
              <a:rPr lang="fr-FR" sz="1800" i="1"/>
              <a:t>S</a:t>
            </a:r>
            <a:r>
              <a:rPr lang="fr-FR" sz="1800" i="1" baseline="-25000"/>
              <a:t>–</a:t>
            </a:r>
          </a:p>
          <a:p>
            <a:pPr lvl="1"/>
            <a:r>
              <a:rPr lang="fr-FR" sz="1800"/>
              <a:t>No generalization of observed behaviors</a:t>
            </a:r>
          </a:p>
          <a:p>
            <a:pPr lvl="1"/>
            <a:r>
              <a:rPr lang="fr-FR" sz="1800"/>
              <a:t>Red states are error states</a:t>
            </a:r>
            <a:endParaRPr lang="fr-FR" sz="1600"/>
          </a:p>
        </p:txBody>
      </p:sp>
      <p:pic>
        <p:nvPicPr>
          <p:cNvPr id="89094" name="Picture 6" descr="Train_PositiveScenari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2914650"/>
            <a:ext cx="27241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5" name="Picture 7" descr="Train_PositiveScenari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3392488"/>
            <a:ext cx="272097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6" name="Picture 8" descr="Train_NegativeScenario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1693863"/>
            <a:ext cx="2717800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 descr="Train_PositiveScenario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800" y="2628900"/>
            <a:ext cx="2720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9107" name="Group 19"/>
          <p:cNvGrpSpPr>
            <a:grpSpLocks/>
          </p:cNvGrpSpPr>
          <p:nvPr/>
        </p:nvGrpSpPr>
        <p:grpSpPr bwMode="auto">
          <a:xfrm>
            <a:off x="2411413" y="4789488"/>
            <a:ext cx="6337300" cy="1879600"/>
            <a:chOff x="1519" y="3017"/>
            <a:chExt cx="3992" cy="1184"/>
          </a:xfrm>
        </p:grpSpPr>
        <p:sp>
          <p:nvSpPr>
            <p:cNvPr id="89104" name="Rectangle 16"/>
            <p:cNvSpPr>
              <a:spLocks noChangeArrowheads="1"/>
            </p:cNvSpPr>
            <p:nvPr/>
          </p:nvSpPr>
          <p:spPr bwMode="auto">
            <a:xfrm>
              <a:off x="1519" y="3067"/>
              <a:ext cx="3992" cy="11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pic>
          <p:nvPicPr>
            <p:cNvPr id="89103" name="Picture 15" descr="Train_PTA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03" y="3158"/>
              <a:ext cx="3824" cy="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557" y="3017"/>
              <a:ext cx="1585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/>
                <a:t> Prefix Tree Acceptor of the Train System </a:t>
              </a: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merge</a:t>
            </a:r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Consider merging of </a:t>
            </a:r>
            <a:r>
              <a:rPr lang="fr-FR" sz="2200" i="1">
                <a:solidFill>
                  <a:srgbClr val="000099"/>
                </a:solidFill>
              </a:rPr>
              <a:t>q</a:t>
            </a:r>
            <a:r>
              <a:rPr lang="fr-FR" sz="2200" i="1"/>
              <a:t>=3</a:t>
            </a:r>
            <a:r>
              <a:rPr lang="fr-FR" sz="2200"/>
              <a:t> with </a:t>
            </a:r>
            <a:r>
              <a:rPr lang="fr-FR" sz="2200" i="1">
                <a:solidFill>
                  <a:srgbClr val="FF0000"/>
                </a:solidFill>
              </a:rPr>
              <a:t>q’</a:t>
            </a:r>
            <a:r>
              <a:rPr lang="fr-FR" sz="2200" i="1"/>
              <a:t>=0</a:t>
            </a:r>
          </a:p>
        </p:txBody>
      </p:sp>
      <p:grpSp>
        <p:nvGrpSpPr>
          <p:cNvPr id="94228" name="Group 20"/>
          <p:cNvGrpSpPr>
            <a:grpSpLocks/>
          </p:cNvGrpSpPr>
          <p:nvPr/>
        </p:nvGrpSpPr>
        <p:grpSpPr bwMode="auto">
          <a:xfrm>
            <a:off x="971550" y="1557338"/>
            <a:ext cx="7377113" cy="2087562"/>
            <a:chOff x="612" y="981"/>
            <a:chExt cx="4647" cy="1315"/>
          </a:xfrm>
        </p:grpSpPr>
        <p:pic>
          <p:nvPicPr>
            <p:cNvPr id="94227" name="Picture 19" descr="Train_PT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117"/>
              <a:ext cx="4647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21" name="Freeform 13"/>
            <p:cNvSpPr>
              <a:spLocks/>
            </p:cNvSpPr>
            <p:nvPr/>
          </p:nvSpPr>
          <p:spPr bwMode="auto">
            <a:xfrm>
              <a:off x="1036" y="1071"/>
              <a:ext cx="1096" cy="525"/>
            </a:xfrm>
            <a:custGeom>
              <a:avLst/>
              <a:gdLst/>
              <a:ahLst/>
              <a:cxnLst>
                <a:cxn ang="0">
                  <a:pos x="1096" y="107"/>
                </a:cxn>
                <a:cxn ang="0">
                  <a:pos x="204" y="70"/>
                </a:cxn>
                <a:cxn ang="0">
                  <a:pos x="0" y="525"/>
                </a:cxn>
              </a:cxnLst>
              <a:rect l="0" t="0" r="r" b="b"/>
              <a:pathLst>
                <a:path w="1096" h="525">
                  <a:moveTo>
                    <a:pt x="1096" y="107"/>
                  </a:moveTo>
                  <a:cubicBezTo>
                    <a:pt x="947" y="101"/>
                    <a:pt x="387" y="0"/>
                    <a:pt x="204" y="70"/>
                  </a:cubicBezTo>
                  <a:cubicBezTo>
                    <a:pt x="21" y="140"/>
                    <a:pt x="42" y="430"/>
                    <a:pt x="0" y="525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dash"/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2201" y="98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i="1">
                  <a:solidFill>
                    <a:srgbClr val="000099"/>
                  </a:solidFill>
                </a:rPr>
                <a:t>q</a:t>
              </a:r>
            </a:p>
          </p:txBody>
        </p: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908" y="1423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i="1">
                  <a:solidFill>
                    <a:srgbClr val="FF0000"/>
                  </a:solidFill>
                </a:rPr>
                <a:t>q’</a:t>
              </a: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 smtClean="0"/>
              <a:t>Promising</a:t>
            </a:r>
            <a:r>
              <a:rPr lang="fr-BE" dirty="0" smtClean="0"/>
              <a:t> </a:t>
            </a:r>
            <a:r>
              <a:rPr lang="fr-BE" dirty="0" err="1" smtClean="0"/>
              <a:t>approach</a:t>
            </a:r>
            <a:r>
              <a:rPr lang="fr-BE" dirty="0" smtClean="0"/>
              <a:t> for model building</a:t>
            </a:r>
          </a:p>
          <a:p>
            <a:pPr lvl="1"/>
            <a:r>
              <a:rPr lang="fr-BE" dirty="0" smtClean="0"/>
              <a:t>High-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, </a:t>
            </a:r>
            <a:r>
              <a:rPr lang="fr-BE" dirty="0" err="1" smtClean="0"/>
              <a:t>especially</a:t>
            </a:r>
            <a:r>
              <a:rPr lang="fr-BE" dirty="0" smtClean="0"/>
              <a:t> </a:t>
            </a:r>
            <a:r>
              <a:rPr lang="fr-BE" dirty="0" err="1" smtClean="0"/>
              <a:t>towards</a:t>
            </a:r>
            <a:r>
              <a:rPr lang="fr-BE" dirty="0" smtClean="0"/>
              <a:t> </a:t>
            </a:r>
            <a:r>
              <a:rPr lang="fr-BE" dirty="0" err="1" smtClean="0"/>
              <a:t>increased</a:t>
            </a:r>
            <a:r>
              <a:rPr lang="fr-BE" dirty="0" smtClean="0"/>
              <a:t> </a:t>
            </a:r>
            <a:r>
              <a:rPr lang="fr-BE" dirty="0" err="1" smtClean="0"/>
              <a:t>completeness</a:t>
            </a:r>
            <a:r>
              <a:rPr lang="fr-BE" dirty="0" smtClean="0"/>
              <a:t>, </a:t>
            </a:r>
            <a:r>
              <a:rPr lang="fr-BE" dirty="0" err="1" smtClean="0"/>
              <a:t>consistency</a:t>
            </a:r>
            <a:r>
              <a:rPr lang="fr-BE" dirty="0" smtClean="0"/>
              <a:t> and </a:t>
            </a:r>
            <a:r>
              <a:rPr lang="fr-BE" dirty="0" err="1" smtClean="0"/>
              <a:t>precision</a:t>
            </a:r>
            <a:endParaRPr lang="fr-BE" dirty="0" smtClean="0"/>
          </a:p>
          <a:p>
            <a:pPr lvl="1"/>
            <a:r>
              <a:rPr lang="fr-BE" dirty="0" smtClean="0"/>
              <a:t>Works hand in hand </a:t>
            </a:r>
            <a:r>
              <a:rPr lang="fr-BE" dirty="0" err="1" smtClean="0"/>
              <a:t>with</a:t>
            </a:r>
            <a:r>
              <a:rPr lang="fr-BE" dirty="0" smtClean="0"/>
              <a:t> model </a:t>
            </a:r>
            <a:r>
              <a:rPr lang="fr-BE" i="1" dirty="0" err="1" smtClean="0"/>
              <a:t>analysis</a:t>
            </a:r>
            <a:r>
              <a:rPr lang="fr-BE" i="1" dirty="0" smtClean="0"/>
              <a:t> </a:t>
            </a:r>
            <a:r>
              <a:rPr lang="fr-BE" dirty="0" smtClean="0"/>
              <a:t>[Dam11]</a:t>
            </a:r>
          </a:p>
          <a:p>
            <a:r>
              <a:rPr lang="fr-BE" dirty="0" smtClean="0"/>
              <a:t>Vertical model </a:t>
            </a:r>
            <a:r>
              <a:rPr lang="fr-BE" dirty="0" err="1" smtClean="0"/>
              <a:t>synthesis</a:t>
            </a:r>
            <a:endParaRPr lang="fr-BE" dirty="0" smtClean="0"/>
          </a:p>
          <a:p>
            <a:pPr lvl="1"/>
            <a:r>
              <a:rPr lang="en-US" dirty="0"/>
              <a:t>To derive lower-level models from higher-level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semantics from the </a:t>
            </a:r>
            <a:r>
              <a:rPr lang="en-US" dirty="0" smtClean="0"/>
              <a:t>latter and makes model checking </a:t>
            </a:r>
            <a:r>
              <a:rPr lang="fr-BE" dirty="0" err="1" smtClean="0"/>
              <a:t>tools</a:t>
            </a:r>
            <a:r>
              <a:rPr lang="fr-BE" dirty="0" smtClean="0"/>
              <a:t> </a:t>
            </a:r>
            <a:r>
              <a:rPr lang="fr-BE" dirty="0" err="1"/>
              <a:t>available</a:t>
            </a:r>
            <a:r>
              <a:rPr lang="fr-BE" dirty="0"/>
              <a:t> to </a:t>
            </a:r>
            <a:r>
              <a:rPr lang="fr-BE" dirty="0" err="1"/>
              <a:t>them</a:t>
            </a:r>
            <a:endParaRPr lang="fr-BE" dirty="0" smtClean="0"/>
          </a:p>
          <a:p>
            <a:r>
              <a:rPr lang="fr-BE" dirty="0" smtClean="0"/>
              <a:t>Horizontal model </a:t>
            </a:r>
            <a:r>
              <a:rPr lang="fr-BE" dirty="0" err="1" smtClean="0"/>
              <a:t>synthesis</a:t>
            </a:r>
            <a:r>
              <a:rPr lang="fr-BE" dirty="0" smtClean="0"/>
              <a:t>	</a:t>
            </a:r>
          </a:p>
          <a:p>
            <a:pPr lvl="1"/>
            <a:r>
              <a:rPr lang="en-US" dirty="0" smtClean="0"/>
              <a:t>To build </a:t>
            </a:r>
            <a:r>
              <a:rPr lang="en-US" dirty="0"/>
              <a:t>model </a:t>
            </a:r>
            <a:r>
              <a:rPr lang="en-US" dirty="0" smtClean="0"/>
              <a:t>fragments missing </a:t>
            </a:r>
            <a:r>
              <a:rPr lang="en-US" dirty="0"/>
              <a:t>from a multi-view framework or </a:t>
            </a:r>
            <a:r>
              <a:rPr lang="en-US" dirty="0" smtClean="0"/>
              <a:t>complete </a:t>
            </a:r>
            <a:r>
              <a:rPr lang="en-US" dirty="0"/>
              <a:t>existing </a:t>
            </a:r>
            <a:r>
              <a:rPr lang="en-US" dirty="0" smtClean="0"/>
              <a:t>ones</a:t>
            </a:r>
            <a:endParaRPr lang="fr-BE" dirty="0" smtClean="0"/>
          </a:p>
          <a:p>
            <a:pPr lvl="1"/>
            <a:r>
              <a:rPr lang="fr-BE" dirty="0" smtClean="0"/>
              <a:t>That </a:t>
            </a:r>
            <a:r>
              <a:rPr lang="fr-BE" dirty="0" err="1" smtClean="0"/>
              <a:t>is</a:t>
            </a:r>
            <a:r>
              <a:rPr lang="fr-BE" dirty="0" smtClean="0"/>
              <a:t>, 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r>
              <a:rPr lang="fr-BE" dirty="0" smtClean="0"/>
              <a:t> the </a:t>
            </a:r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way</a:t>
            </a:r>
            <a:r>
              <a:rPr lang="fr-BE" dirty="0" smtClean="0"/>
              <a:t>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determinize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0 contains two outgoing transitions labeled « start »</a:t>
            </a:r>
          </a:p>
          <a:p>
            <a:pPr lvl="1"/>
            <a:r>
              <a:rPr lang="fr-FR" sz="2000"/>
              <a:t>merge 7 and 2 for determinization</a:t>
            </a:r>
          </a:p>
        </p:txBody>
      </p:sp>
      <p:grpSp>
        <p:nvGrpSpPr>
          <p:cNvPr id="95246" name="Group 14"/>
          <p:cNvGrpSpPr>
            <a:grpSpLocks/>
          </p:cNvGrpSpPr>
          <p:nvPr/>
        </p:nvGrpSpPr>
        <p:grpSpPr bwMode="auto">
          <a:xfrm>
            <a:off x="1031875" y="1773238"/>
            <a:ext cx="7410450" cy="1860550"/>
            <a:chOff x="650" y="1117"/>
            <a:chExt cx="4668" cy="1172"/>
          </a:xfrm>
        </p:grpSpPr>
        <p:pic>
          <p:nvPicPr>
            <p:cNvPr id="95245" name="Picture 13" descr="GeneralizationStep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0" y="1117"/>
              <a:ext cx="4668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242" name="Freeform 10"/>
            <p:cNvSpPr>
              <a:spLocks/>
            </p:cNvSpPr>
            <p:nvPr/>
          </p:nvSpPr>
          <p:spPr bwMode="auto">
            <a:xfrm>
              <a:off x="1741" y="1851"/>
              <a:ext cx="86" cy="264"/>
            </a:xfrm>
            <a:custGeom>
              <a:avLst/>
              <a:gdLst/>
              <a:ahLst/>
              <a:cxnLst>
                <a:cxn ang="0">
                  <a:pos x="18" y="264"/>
                </a:cxn>
                <a:cxn ang="0">
                  <a:pos x="83" y="134"/>
                </a:cxn>
                <a:cxn ang="0">
                  <a:pos x="0" y="0"/>
                </a:cxn>
              </a:cxnLst>
              <a:rect l="0" t="0" r="r" b="b"/>
              <a:pathLst>
                <a:path w="86" h="264">
                  <a:moveTo>
                    <a:pt x="18" y="264"/>
                  </a:moveTo>
                  <a:cubicBezTo>
                    <a:pt x="29" y="242"/>
                    <a:pt x="86" y="178"/>
                    <a:pt x="83" y="134"/>
                  </a:cubicBezTo>
                  <a:cubicBezTo>
                    <a:pt x="80" y="90"/>
                    <a:pt x="17" y="28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dash"/>
              <a:round/>
              <a:headEnd/>
              <a:tailEnd type="arrow" w="med" len="lg"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6" name="Picture 10" descr="GeneralizationSte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1773238"/>
            <a:ext cx="7467600" cy="1881187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determinize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2 contains two outgoing transitions labeled « stop »</a:t>
            </a:r>
          </a:p>
          <a:p>
            <a:pPr lvl="1"/>
            <a:r>
              <a:rPr lang="fr-FR" sz="2000"/>
              <a:t>merge 10 and 6 for determinization</a:t>
            </a:r>
          </a:p>
        </p:txBody>
      </p:sp>
      <p:sp>
        <p:nvSpPr>
          <p:cNvPr id="96262" name="Freeform 6"/>
          <p:cNvSpPr>
            <a:spLocks/>
          </p:cNvSpPr>
          <p:nvPr/>
        </p:nvSpPr>
        <p:spPr bwMode="auto">
          <a:xfrm>
            <a:off x="3930650" y="2997200"/>
            <a:ext cx="136525" cy="419100"/>
          </a:xfrm>
          <a:custGeom>
            <a:avLst/>
            <a:gdLst/>
            <a:ahLst/>
            <a:cxnLst>
              <a:cxn ang="0">
                <a:pos x="18" y="264"/>
              </a:cxn>
              <a:cxn ang="0">
                <a:pos x="83" y="134"/>
              </a:cxn>
              <a:cxn ang="0">
                <a:pos x="0" y="0"/>
              </a:cxn>
            </a:cxnLst>
            <a:rect l="0" t="0" r="r" b="b"/>
            <a:pathLst>
              <a:path w="86" h="264">
                <a:moveTo>
                  <a:pt x="18" y="264"/>
                </a:moveTo>
                <a:cubicBezTo>
                  <a:pt x="29" y="242"/>
                  <a:pt x="86" y="178"/>
                  <a:pt x="83" y="134"/>
                </a:cubicBezTo>
                <a:cubicBezTo>
                  <a:pt x="80" y="90"/>
                  <a:pt x="17" y="28"/>
                  <a:pt x="0" y="0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dash"/>
            <a:round/>
            <a:headEnd/>
            <a:tailEnd type="arrow" w="med" len="lg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08" name="Picture 28" descr="GeneralizationSte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628775"/>
            <a:ext cx="751522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questions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6 gains an outgoing transition labeled </a:t>
            </a:r>
            <a:r>
              <a:rPr lang="fr-FR" sz="2200">
                <a:cs typeface="Arial" charset="0"/>
              </a:rPr>
              <a:t>“</a:t>
            </a:r>
            <a:r>
              <a:rPr lang="fr-FR" sz="2200"/>
              <a:t>start</a:t>
            </a:r>
            <a:r>
              <a:rPr lang="fr-FR" sz="2200">
                <a:cs typeface="Arial" charset="0"/>
              </a:rPr>
              <a:t>”</a:t>
            </a:r>
            <a:endParaRPr lang="fr-FR" sz="2200"/>
          </a:p>
          <a:p>
            <a:pPr lvl="1"/>
            <a:r>
              <a:rPr lang="fr-FR" sz="1800"/>
              <a:t>Leads to generated scenario questions</a:t>
            </a:r>
          </a:p>
          <a:p>
            <a:pPr lvl="2"/>
            <a:r>
              <a:rPr lang="fr-FR" sz="1700"/>
              <a:t>Used prefix is the shortest </a:t>
            </a:r>
            <a:br>
              <a:rPr lang="fr-FR" sz="1700"/>
            </a:br>
            <a:r>
              <a:rPr lang="fr-FR" sz="1700"/>
              <a:t>history leading to state 6</a:t>
            </a:r>
          </a:p>
          <a:p>
            <a:pPr lvl="2"/>
            <a:r>
              <a:rPr lang="fr-FR" sz="1700"/>
              <a:t>Suffixes are the gained </a:t>
            </a:r>
            <a:br>
              <a:rPr lang="fr-FR" sz="1700"/>
            </a:br>
            <a:r>
              <a:rPr lang="fr-FR" sz="1700"/>
              <a:t>continuations of 6 (only one here)</a:t>
            </a:r>
          </a:p>
        </p:txBody>
      </p: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1349375" y="3502025"/>
            <a:ext cx="3582988" cy="212725"/>
            <a:chOff x="850" y="2206"/>
            <a:chExt cx="2257" cy="134"/>
          </a:xfrm>
        </p:grpSpPr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H="1">
              <a:off x="850" y="2273"/>
              <a:ext cx="1395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1394" y="2206"/>
              <a:ext cx="27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>
                  <a:solidFill>
                    <a:schemeClr val="tx2"/>
                  </a:solidFill>
                </a:rPr>
                <a:t>prefix</a:t>
              </a:r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>
              <a:off x="2245" y="2273"/>
              <a:ext cx="86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2426" y="2206"/>
              <a:ext cx="45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>
                  <a:solidFill>
                    <a:srgbClr val="FF0000"/>
                  </a:solidFill>
                </a:rPr>
                <a:t>suffix(es)</a:t>
              </a:r>
            </a:p>
          </p:txBody>
        </p:sp>
      </p:grp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3924300" y="2997200"/>
            <a:ext cx="792163" cy="261938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5148263" y="4710113"/>
            <a:ext cx="3698875" cy="1887537"/>
            <a:chOff x="3016" y="2523"/>
            <a:chExt cx="2699" cy="1377"/>
          </a:xfrm>
        </p:grpSpPr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5361" y="3274"/>
              <a:ext cx="0" cy="1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pic>
          <p:nvPicPr>
            <p:cNvPr id="97297" name="Picture 17" descr="scques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6" y="2523"/>
              <a:ext cx="2231" cy="1377"/>
            </a:xfrm>
            <a:prstGeom prst="rect">
              <a:avLst/>
            </a:prstGeom>
            <a:noFill/>
          </p:spPr>
        </p:pic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>
              <a:off x="4967" y="3281"/>
              <a:ext cx="40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9" name="Line 19"/>
            <p:cNvSpPr>
              <a:spLocks noChangeShapeType="1"/>
            </p:cNvSpPr>
            <p:nvPr/>
          </p:nvSpPr>
          <p:spPr bwMode="auto">
            <a:xfrm flipV="1">
              <a:off x="5361" y="3145"/>
              <a:ext cx="0" cy="137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5399" y="3053"/>
              <a:ext cx="31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i="1">
                  <a:solidFill>
                    <a:schemeClr val="tx2"/>
                  </a:solidFill>
                </a:rPr>
                <a:t>prefix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5399" y="3334"/>
              <a:ext cx="30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i="1">
                  <a:solidFill>
                    <a:srgbClr val="FF0000"/>
                  </a:solidFill>
                </a:rPr>
                <a:t>suffix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Generated scenarios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200"/>
              <a:t>Generated scenarios are </a:t>
            </a:r>
          </a:p>
          <a:p>
            <a:pPr lvl="1"/>
            <a:r>
              <a:rPr lang="fr-FR" sz="2000"/>
              <a:t>C</a:t>
            </a:r>
            <a:r>
              <a:rPr lang="fr-FR" sz="2000" smtClean="0"/>
              <a:t>lassified </a:t>
            </a:r>
            <a:r>
              <a:rPr lang="fr-FR" sz="2000"/>
              <a:t>by the user as positive or negative examples</a:t>
            </a:r>
          </a:p>
          <a:p>
            <a:pPr lvl="1"/>
            <a:r>
              <a:rPr lang="fr-FR" sz="2000" smtClean="0"/>
              <a:t>Added </a:t>
            </a:r>
            <a:r>
              <a:rPr lang="fr-FR" sz="2000"/>
              <a:t>to the initial scenario collection </a:t>
            </a:r>
            <a:r>
              <a:rPr lang="fr-FR" sz="2000" i="1"/>
              <a:t>S</a:t>
            </a:r>
            <a:r>
              <a:rPr lang="fr-FR" sz="2000" i="1" baseline="-25000"/>
              <a:t>c</a:t>
            </a:r>
            <a:r>
              <a:rPr lang="fr-FR" sz="2000"/>
              <a:t>=(</a:t>
            </a:r>
            <a:r>
              <a:rPr lang="fr-FR" sz="2000" i="1"/>
              <a:t>S</a:t>
            </a:r>
            <a:r>
              <a:rPr lang="fr-FR" sz="2000" i="1" baseline="-25000"/>
              <a:t>+</a:t>
            </a:r>
            <a:r>
              <a:rPr lang="fr-FR" sz="2000"/>
              <a:t>,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r>
              <a:rPr lang="fr-FR" sz="2000"/>
              <a:t>)</a:t>
            </a:r>
          </a:p>
          <a:p>
            <a:endParaRPr lang="fr-FR" sz="2200"/>
          </a:p>
          <a:p>
            <a:r>
              <a:rPr lang="fr-FR" sz="2200"/>
              <a:t>Generation procedure</a:t>
            </a:r>
          </a:p>
          <a:p>
            <a:pPr lvl="1"/>
            <a:r>
              <a:rPr lang="fr-FR" sz="2000"/>
              <a:t>C</a:t>
            </a:r>
            <a:r>
              <a:rPr lang="fr-FR" sz="2000" smtClean="0"/>
              <a:t>onstraints </a:t>
            </a:r>
            <a:r>
              <a:rPr lang="fr-FR" sz="2000"/>
              <a:t>the generalization process with scenarios only</a:t>
            </a:r>
          </a:p>
          <a:p>
            <a:pPr lvl="1"/>
            <a:r>
              <a:rPr lang="fr-FR" sz="2000"/>
              <a:t>R</a:t>
            </a:r>
            <a:r>
              <a:rPr lang="fr-FR" sz="2000" smtClean="0"/>
              <a:t>elies </a:t>
            </a:r>
            <a:r>
              <a:rPr lang="fr-FR" sz="2000"/>
              <a:t>on sound results from grammar </a:t>
            </a:r>
            <a:r>
              <a:rPr lang="fr-FR" sz="2000" smtClean="0"/>
              <a:t>induction</a:t>
            </a:r>
          </a:p>
          <a:p>
            <a:pPr lvl="2"/>
            <a:r>
              <a:rPr lang="fr-FR" sz="1900" smtClean="0"/>
              <a:t>Notion of characteristic sample</a:t>
            </a:r>
            <a:endParaRPr lang="fr-FR" sz="1900"/>
          </a:p>
          <a:p>
            <a:pPr lvl="1"/>
            <a:r>
              <a:rPr lang="fr-FR" sz="2000"/>
              <a:t>P</a:t>
            </a:r>
            <a:r>
              <a:rPr lang="fr-FR" sz="2000" smtClean="0"/>
              <a:t>rovides </a:t>
            </a:r>
            <a:r>
              <a:rPr lang="fr-FR" sz="2000"/>
              <a:t>the elicitation of additional, “interesting” positive/negative scenarios</a:t>
            </a:r>
          </a:p>
          <a:p>
            <a:endParaRPr lang="fr-FR" sz="22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Intermediate </a:t>
            </a:r>
            <a:r>
              <a:rPr lang="fr-FR"/>
              <a:t>solution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r>
              <a:rPr lang="fr-FR" sz="1800"/>
              <a:t>States </a:t>
            </a:r>
            <a:r>
              <a:rPr lang="fr-FR" sz="1800" i="1">
                <a:solidFill>
                  <a:srgbClr val="000099"/>
                </a:solidFill>
              </a:rPr>
              <a:t>q</a:t>
            </a:r>
            <a:r>
              <a:rPr lang="fr-FR" sz="1800" i="1"/>
              <a:t>=3</a:t>
            </a:r>
            <a:r>
              <a:rPr lang="fr-FR" sz="1800"/>
              <a:t> with </a:t>
            </a:r>
            <a:r>
              <a:rPr lang="fr-FR" sz="1800" i="1">
                <a:solidFill>
                  <a:srgbClr val="FF0000"/>
                </a:solidFill>
              </a:rPr>
              <a:t>q’</a:t>
            </a:r>
            <a:r>
              <a:rPr lang="fr-FR" sz="1800" i="1"/>
              <a:t>=0</a:t>
            </a:r>
            <a:r>
              <a:rPr lang="fr-FR" sz="1800"/>
              <a:t> are merged, and stay merged forever (</a:t>
            </a:r>
            <a:r>
              <a:rPr lang="fr-FR" sz="1800" i="1"/>
              <a:t>A</a:t>
            </a:r>
            <a:r>
              <a:rPr lang="fr-FR" sz="1800"/>
              <a:t> </a:t>
            </a:r>
            <a:r>
              <a:rPr lang="fr-FR" sz="1800">
                <a:cs typeface="Arial" charset="0"/>
                <a:sym typeface="Symbol" pitchFamily="18" charset="2"/>
              </a:rPr>
              <a:t>← </a:t>
            </a:r>
            <a:r>
              <a:rPr lang="fr-FR" sz="1800" i="1"/>
              <a:t>A</a:t>
            </a:r>
            <a:r>
              <a:rPr lang="fr-FR" sz="1800" i="1" baseline="-25000"/>
              <a:t>new</a:t>
            </a:r>
            <a:r>
              <a:rPr lang="fr-FR" sz="1800"/>
              <a:t>), if</a:t>
            </a:r>
          </a:p>
          <a:p>
            <a:pPr lvl="1"/>
            <a:r>
              <a:rPr lang="fr-FR" sz="1600"/>
              <a:t>The merging and determinization process does not lead to merge an error state with a non error one</a:t>
            </a:r>
          </a:p>
          <a:p>
            <a:pPr lvl="1"/>
            <a:r>
              <a:rPr lang="fr-FR" sz="1600"/>
              <a:t>All generated questions are classified as positive scenarios by the user</a:t>
            </a:r>
          </a:p>
          <a:p>
            <a:pPr lvl="1"/>
            <a:endParaRPr lang="fr-FR" sz="1600"/>
          </a:p>
          <a:p>
            <a:r>
              <a:rPr lang="fr-FR" sz="1800"/>
              <a:t>Otherwise, the solution </a:t>
            </a:r>
            <a:r>
              <a:rPr lang="fr-FR" sz="1800" i="1"/>
              <a:t>A</a:t>
            </a:r>
            <a:r>
              <a:rPr lang="fr-FR" sz="1800" i="1" baseline="-25000"/>
              <a:t>new</a:t>
            </a:r>
            <a:r>
              <a:rPr lang="fr-FR" sz="1800"/>
              <a:t> is discarded</a:t>
            </a:r>
          </a:p>
          <a:p>
            <a:endParaRPr lang="fr-FR" sz="1800"/>
          </a:p>
          <a:p>
            <a:r>
              <a:rPr lang="fr-FR" sz="1800"/>
              <a:t>The algorithm continues, choosing another merging pair (</a:t>
            </a:r>
            <a:r>
              <a:rPr lang="fr-FR" sz="1800" i="1">
                <a:solidFill>
                  <a:srgbClr val="000099"/>
                </a:solidFill>
              </a:rPr>
              <a:t>q</a:t>
            </a:r>
            <a:r>
              <a:rPr lang="fr-FR" sz="1800"/>
              <a:t>, </a:t>
            </a:r>
            <a:r>
              <a:rPr lang="fr-FR" sz="1800" i="1">
                <a:solidFill>
                  <a:srgbClr val="FF0000"/>
                </a:solidFill>
              </a:rPr>
              <a:t>q’</a:t>
            </a:r>
            <a:r>
              <a:rPr lang="fr-FR" sz="1800"/>
              <a:t>), until no pair is available</a:t>
            </a:r>
          </a:p>
        </p:txBody>
      </p:sp>
      <p:grpSp>
        <p:nvGrpSpPr>
          <p:cNvPr id="98350" name="Group 46"/>
          <p:cNvGrpSpPr>
            <a:grpSpLocks/>
          </p:cNvGrpSpPr>
          <p:nvPr/>
        </p:nvGrpSpPr>
        <p:grpSpPr bwMode="auto">
          <a:xfrm>
            <a:off x="5378450" y="1628775"/>
            <a:ext cx="3441700" cy="4751388"/>
            <a:chOff x="3388" y="1026"/>
            <a:chExt cx="2168" cy="2993"/>
          </a:xfrm>
        </p:grpSpPr>
        <p:sp>
          <p:nvSpPr>
            <p:cNvPr id="98330" name="Rectangle 26"/>
            <p:cNvSpPr>
              <a:spLocks noChangeArrowheads="1"/>
            </p:cNvSpPr>
            <p:nvPr/>
          </p:nvSpPr>
          <p:spPr bwMode="auto">
            <a:xfrm>
              <a:off x="3388" y="1071"/>
              <a:ext cx="2168" cy="294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3424" y="1026"/>
              <a:ext cx="467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>
              <a:spAutoFit/>
            </a:bodyPr>
            <a:lstStyle/>
            <a:p>
              <a:r>
                <a:rPr lang="fr-FR" sz="1000" b="1"/>
                <a:t>RPNI step</a:t>
              </a:r>
            </a:p>
          </p:txBody>
        </p:sp>
        <p:grpSp>
          <p:nvGrpSpPr>
            <p:cNvPr id="98349" name="Group 45"/>
            <p:cNvGrpSpPr>
              <a:grpSpLocks/>
            </p:cNvGrpSpPr>
            <p:nvPr/>
          </p:nvGrpSpPr>
          <p:grpSpPr bwMode="auto">
            <a:xfrm>
              <a:off x="3515" y="1162"/>
              <a:ext cx="1908" cy="2684"/>
              <a:chOff x="3515" y="1162"/>
              <a:chExt cx="1908" cy="2684"/>
            </a:xfrm>
          </p:grpSpPr>
          <p:grpSp>
            <p:nvGrpSpPr>
              <p:cNvPr id="98331" name="Group 27"/>
              <p:cNvGrpSpPr>
                <a:grpSpLocks/>
              </p:cNvGrpSpPr>
              <p:nvPr/>
            </p:nvGrpSpPr>
            <p:grpSpPr bwMode="auto">
              <a:xfrm>
                <a:off x="3521" y="1218"/>
                <a:ext cx="1902" cy="2628"/>
                <a:chOff x="3470" y="1180"/>
                <a:chExt cx="1990" cy="2749"/>
              </a:xfrm>
            </p:grpSpPr>
            <p:pic>
              <p:nvPicPr>
                <p:cNvPr id="98316" name="Picture 12" descr="pta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477" y="1180"/>
                  <a:ext cx="1975" cy="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8318" name="Picture 14" descr="merge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70" y="1906"/>
                  <a:ext cx="1990" cy="5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8321" name="Picture 17" descr="merge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72" y="2677"/>
                  <a:ext cx="1986" cy="508"/>
                </a:xfrm>
                <a:prstGeom prst="rect">
                  <a:avLst/>
                </a:prstGeom>
                <a:noFill/>
              </p:spPr>
            </p:pic>
            <p:pic>
              <p:nvPicPr>
                <p:cNvPr id="98324" name="Picture 20" descr="merge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472" y="3448"/>
                  <a:ext cx="1986" cy="48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3515" y="116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 b="1" i="1"/>
                  <a:t>A</a:t>
                </a:r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3515" y="3203"/>
                <a:ext cx="33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 b="1" i="1"/>
                  <a:t>A</a:t>
                </a:r>
                <a:r>
                  <a:rPr lang="fr-FR" sz="1400" b="1" i="1" baseline="-25000"/>
                  <a:t>new</a:t>
                </a:r>
              </a:p>
            </p:txBody>
          </p:sp>
          <p:grpSp>
            <p:nvGrpSpPr>
              <p:cNvPr id="98346" name="Group 42"/>
              <p:cNvGrpSpPr>
                <a:grpSpLocks/>
              </p:cNvGrpSpPr>
              <p:nvPr/>
            </p:nvGrpSpPr>
            <p:grpSpPr bwMode="auto">
              <a:xfrm>
                <a:off x="4472" y="1706"/>
                <a:ext cx="291" cy="182"/>
                <a:chOff x="4472" y="1706"/>
                <a:chExt cx="291" cy="182"/>
              </a:xfrm>
            </p:grpSpPr>
            <p:sp>
              <p:nvSpPr>
                <p:cNvPr id="98334" name="Line 30"/>
                <p:cNvSpPr>
                  <a:spLocks noChangeShapeType="1"/>
                </p:cNvSpPr>
                <p:nvPr/>
              </p:nvSpPr>
              <p:spPr bwMode="auto">
                <a:xfrm>
                  <a:off x="4472" y="170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983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524" y="1749"/>
                  <a:ext cx="239" cy="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000" b="1"/>
                    <a:t>merge</a:t>
                  </a:r>
                </a:p>
              </p:txBody>
            </p:sp>
          </p:grpSp>
        </p:grpSp>
        <p:grpSp>
          <p:nvGrpSpPr>
            <p:cNvPr id="98347" name="Group 43"/>
            <p:cNvGrpSpPr>
              <a:grpSpLocks/>
            </p:cNvGrpSpPr>
            <p:nvPr/>
          </p:nvGrpSpPr>
          <p:grpSpPr bwMode="auto">
            <a:xfrm>
              <a:off x="4472" y="2432"/>
              <a:ext cx="495" cy="182"/>
              <a:chOff x="4472" y="2432"/>
              <a:chExt cx="495" cy="182"/>
            </a:xfrm>
          </p:grpSpPr>
          <p:sp>
            <p:nvSpPr>
              <p:cNvPr id="98335" name="Line 31"/>
              <p:cNvSpPr>
                <a:spLocks noChangeShapeType="1"/>
              </p:cNvSpPr>
              <p:nvPr/>
            </p:nvSpPr>
            <p:spPr bwMode="auto">
              <a:xfrm>
                <a:off x="4472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98344" name="Text Box 40"/>
              <p:cNvSpPr txBox="1">
                <a:spLocks noChangeArrowheads="1"/>
              </p:cNvSpPr>
              <p:nvPr/>
            </p:nvSpPr>
            <p:spPr bwMode="auto">
              <a:xfrm>
                <a:off x="4524" y="2475"/>
                <a:ext cx="44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/>
                  <a:t>determinize</a:t>
                </a:r>
              </a:p>
            </p:txBody>
          </p:sp>
        </p:grpSp>
        <p:grpSp>
          <p:nvGrpSpPr>
            <p:cNvPr id="98348" name="Group 44"/>
            <p:cNvGrpSpPr>
              <a:grpSpLocks/>
            </p:cNvGrpSpPr>
            <p:nvPr/>
          </p:nvGrpSpPr>
          <p:grpSpPr bwMode="auto">
            <a:xfrm>
              <a:off x="4472" y="3158"/>
              <a:ext cx="495" cy="182"/>
              <a:chOff x="4472" y="3158"/>
              <a:chExt cx="495" cy="182"/>
            </a:xfrm>
          </p:grpSpPr>
          <p:sp>
            <p:nvSpPr>
              <p:cNvPr id="98336" name="Line 32"/>
              <p:cNvSpPr>
                <a:spLocks noChangeShapeType="1"/>
              </p:cNvSpPr>
              <p:nvPr/>
            </p:nvSpPr>
            <p:spPr bwMode="auto">
              <a:xfrm>
                <a:off x="4472" y="3158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4524" y="3201"/>
                <a:ext cx="44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/>
                  <a:t>determinize</a:t>
                </a:r>
              </a:p>
            </p:txBody>
          </p:sp>
        </p:grpSp>
      </p:grp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Order of state </a:t>
            </a:r>
            <a:r>
              <a:rPr lang="fr-FR"/>
              <a:t>pair </a:t>
            </a:r>
            <a:r>
              <a:rPr lang="fr-FR" smtClean="0"/>
              <a:t>selection</a:t>
            </a:r>
            <a:endParaRPr lang="fr-FR"/>
          </a:p>
        </p:txBody>
      </p:sp>
      <p:sp>
        <p:nvSpPr>
          <p:cNvPr id="90122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8229600" cy="13676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smtClean="0"/>
              <a:t>RPNI considers state pairs in order</a:t>
            </a:r>
          </a:p>
          <a:p>
            <a:pPr marL="715963" lvl="1" indent="358775">
              <a:lnSpc>
                <a:spcPct val="90000"/>
              </a:lnSpc>
              <a:spcBef>
                <a:spcPts val="1200"/>
              </a:spcBef>
              <a:buNone/>
            </a:pPr>
            <a:r>
              <a:rPr lang="fr-FR" sz="2400" b="1" smtClean="0">
                <a:latin typeface="Consolas" pitchFamily="49" charset="0"/>
              </a:rPr>
              <a:t>for each state </a:t>
            </a:r>
            <a:r>
              <a:rPr lang="fr-FR" sz="2400" b="1" smtClean="0">
                <a:solidFill>
                  <a:srgbClr val="000099"/>
                </a:solidFill>
                <a:latin typeface="Consolas" pitchFamily="49" charset="0"/>
              </a:rPr>
              <a:t>q</a:t>
            </a:r>
            <a:r>
              <a:rPr lang="fr-FR" sz="2400" b="1" smtClean="0">
                <a:latin typeface="Consolas" pitchFamily="49" charset="0"/>
              </a:rPr>
              <a:t> with rank i</a:t>
            </a:r>
          </a:p>
          <a:p>
            <a:pPr marL="715963" lvl="1" indent="358775">
              <a:lnSpc>
                <a:spcPct val="90000"/>
              </a:lnSpc>
              <a:buNone/>
            </a:pPr>
            <a:r>
              <a:rPr lang="fr-FR" sz="2400" b="1" smtClean="0">
                <a:latin typeface="Consolas" pitchFamily="49" charset="0"/>
              </a:rPr>
              <a:t>     for each state </a:t>
            </a:r>
            <a:r>
              <a:rPr lang="fr-FR" sz="2400" b="1" smtClean="0">
                <a:solidFill>
                  <a:srgbClr val="FF0000"/>
                </a:solidFill>
                <a:latin typeface="Consolas" pitchFamily="49" charset="0"/>
              </a:rPr>
              <a:t>q’</a:t>
            </a:r>
            <a:r>
              <a:rPr lang="fr-FR" sz="2400" b="1" smtClean="0">
                <a:latin typeface="Consolas" pitchFamily="49" charset="0"/>
              </a:rPr>
              <a:t> with rank j&lt;i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971550" y="2930376"/>
            <a:ext cx="7200900" cy="2082800"/>
            <a:chOff x="971550" y="4437063"/>
            <a:chExt cx="7200900" cy="2082800"/>
          </a:xfrm>
        </p:grpSpPr>
        <p:pic>
          <p:nvPicPr>
            <p:cNvPr id="90137" name="Picture 25" descr="Train_PT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550" y="4618038"/>
              <a:ext cx="7064375" cy="179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31" name="Freeform 19"/>
            <p:cNvSpPr>
              <a:spLocks/>
            </p:cNvSpPr>
            <p:nvPr/>
          </p:nvSpPr>
          <p:spPr bwMode="auto">
            <a:xfrm>
              <a:off x="1235075" y="4437063"/>
              <a:ext cx="6937375" cy="2082800"/>
            </a:xfrm>
            <a:custGeom>
              <a:avLst/>
              <a:gdLst/>
              <a:ahLst/>
              <a:cxnLst>
                <a:cxn ang="0">
                  <a:pos x="0" y="542"/>
                </a:cxn>
                <a:cxn ang="0">
                  <a:pos x="227" y="542"/>
                </a:cxn>
                <a:cxn ang="0">
                  <a:pos x="227" y="928"/>
                </a:cxn>
                <a:cxn ang="0">
                  <a:pos x="444" y="929"/>
                </a:cxn>
                <a:cxn ang="0">
                  <a:pos x="524" y="357"/>
                </a:cxn>
                <a:cxn ang="0">
                  <a:pos x="796" y="290"/>
                </a:cxn>
                <a:cxn ang="0">
                  <a:pos x="828" y="1045"/>
                </a:cxn>
                <a:cxn ang="0">
                  <a:pos x="1140" y="1018"/>
                </a:cxn>
                <a:cxn ang="0">
                  <a:pos x="1180" y="183"/>
                </a:cxn>
                <a:cxn ang="0">
                  <a:pos x="1524" y="227"/>
                </a:cxn>
                <a:cxn ang="0">
                  <a:pos x="1520" y="1228"/>
                </a:cxn>
                <a:cxn ang="0">
                  <a:pos x="1957" y="1205"/>
                </a:cxn>
                <a:cxn ang="0">
                  <a:pos x="1953" y="161"/>
                </a:cxn>
                <a:cxn ang="0">
                  <a:pos x="2341" y="241"/>
                </a:cxn>
                <a:cxn ang="0">
                  <a:pos x="2323" y="1152"/>
                </a:cxn>
                <a:cxn ang="0">
                  <a:pos x="2725" y="1196"/>
                </a:cxn>
                <a:cxn ang="0">
                  <a:pos x="2756" y="187"/>
                </a:cxn>
                <a:cxn ang="0">
                  <a:pos x="3127" y="214"/>
                </a:cxn>
                <a:cxn ang="0">
                  <a:pos x="3132" y="1170"/>
                </a:cxn>
                <a:cxn ang="0">
                  <a:pos x="3507" y="1174"/>
                </a:cxn>
                <a:cxn ang="0">
                  <a:pos x="3422" y="214"/>
                </a:cxn>
                <a:cxn ang="0">
                  <a:pos x="3783" y="241"/>
                </a:cxn>
                <a:cxn ang="0">
                  <a:pos x="3783" y="1187"/>
                </a:cxn>
                <a:cxn ang="0">
                  <a:pos x="4011" y="1250"/>
                </a:cxn>
                <a:cxn ang="0">
                  <a:pos x="4123" y="1134"/>
                </a:cxn>
                <a:cxn ang="0">
                  <a:pos x="4632" y="1156"/>
                </a:cxn>
              </a:cxnLst>
              <a:rect l="0" t="0" r="r" b="b"/>
              <a:pathLst>
                <a:path w="4632" h="1391">
                  <a:moveTo>
                    <a:pt x="0" y="542"/>
                  </a:moveTo>
                  <a:cubicBezTo>
                    <a:pt x="94" y="510"/>
                    <a:pt x="189" y="478"/>
                    <a:pt x="227" y="542"/>
                  </a:cubicBezTo>
                  <a:cubicBezTo>
                    <a:pt x="265" y="606"/>
                    <a:pt x="191" y="864"/>
                    <a:pt x="227" y="928"/>
                  </a:cubicBezTo>
                  <a:cubicBezTo>
                    <a:pt x="263" y="992"/>
                    <a:pt x="395" y="1024"/>
                    <a:pt x="444" y="929"/>
                  </a:cubicBezTo>
                  <a:cubicBezTo>
                    <a:pt x="493" y="834"/>
                    <a:pt x="465" y="463"/>
                    <a:pt x="524" y="357"/>
                  </a:cubicBezTo>
                  <a:cubicBezTo>
                    <a:pt x="583" y="251"/>
                    <a:pt x="745" y="175"/>
                    <a:pt x="796" y="290"/>
                  </a:cubicBezTo>
                  <a:cubicBezTo>
                    <a:pt x="847" y="405"/>
                    <a:pt x="771" y="924"/>
                    <a:pt x="828" y="1045"/>
                  </a:cubicBezTo>
                  <a:cubicBezTo>
                    <a:pt x="885" y="1166"/>
                    <a:pt x="1081" y="1162"/>
                    <a:pt x="1140" y="1018"/>
                  </a:cubicBezTo>
                  <a:cubicBezTo>
                    <a:pt x="1199" y="874"/>
                    <a:pt x="1116" y="315"/>
                    <a:pt x="1180" y="183"/>
                  </a:cubicBezTo>
                  <a:cubicBezTo>
                    <a:pt x="1244" y="51"/>
                    <a:pt x="1467" y="53"/>
                    <a:pt x="1524" y="227"/>
                  </a:cubicBezTo>
                  <a:cubicBezTo>
                    <a:pt x="1581" y="401"/>
                    <a:pt x="1448" y="1065"/>
                    <a:pt x="1520" y="1228"/>
                  </a:cubicBezTo>
                  <a:cubicBezTo>
                    <a:pt x="1592" y="1391"/>
                    <a:pt x="1885" y="1383"/>
                    <a:pt x="1957" y="1205"/>
                  </a:cubicBezTo>
                  <a:cubicBezTo>
                    <a:pt x="2029" y="1027"/>
                    <a:pt x="1889" y="322"/>
                    <a:pt x="1953" y="161"/>
                  </a:cubicBezTo>
                  <a:cubicBezTo>
                    <a:pt x="2017" y="0"/>
                    <a:pt x="2279" y="76"/>
                    <a:pt x="2341" y="241"/>
                  </a:cubicBezTo>
                  <a:cubicBezTo>
                    <a:pt x="2403" y="406"/>
                    <a:pt x="2259" y="993"/>
                    <a:pt x="2323" y="1152"/>
                  </a:cubicBezTo>
                  <a:cubicBezTo>
                    <a:pt x="2387" y="1311"/>
                    <a:pt x="2653" y="1357"/>
                    <a:pt x="2725" y="1196"/>
                  </a:cubicBezTo>
                  <a:cubicBezTo>
                    <a:pt x="2797" y="1035"/>
                    <a:pt x="2689" y="351"/>
                    <a:pt x="2756" y="187"/>
                  </a:cubicBezTo>
                  <a:cubicBezTo>
                    <a:pt x="2823" y="23"/>
                    <a:pt x="3064" y="50"/>
                    <a:pt x="3127" y="214"/>
                  </a:cubicBezTo>
                  <a:cubicBezTo>
                    <a:pt x="3190" y="378"/>
                    <a:pt x="3069" y="1010"/>
                    <a:pt x="3132" y="1170"/>
                  </a:cubicBezTo>
                  <a:cubicBezTo>
                    <a:pt x="3195" y="1330"/>
                    <a:pt x="3459" y="1333"/>
                    <a:pt x="3507" y="1174"/>
                  </a:cubicBezTo>
                  <a:cubicBezTo>
                    <a:pt x="3555" y="1015"/>
                    <a:pt x="3376" y="369"/>
                    <a:pt x="3422" y="214"/>
                  </a:cubicBezTo>
                  <a:cubicBezTo>
                    <a:pt x="3468" y="59"/>
                    <a:pt x="3723" y="79"/>
                    <a:pt x="3783" y="241"/>
                  </a:cubicBezTo>
                  <a:cubicBezTo>
                    <a:pt x="3843" y="403"/>
                    <a:pt x="3745" y="1019"/>
                    <a:pt x="3783" y="1187"/>
                  </a:cubicBezTo>
                  <a:cubicBezTo>
                    <a:pt x="3821" y="1355"/>
                    <a:pt x="3954" y="1259"/>
                    <a:pt x="4011" y="1250"/>
                  </a:cubicBezTo>
                  <a:cubicBezTo>
                    <a:pt x="4068" y="1241"/>
                    <a:pt x="4020" y="1150"/>
                    <a:pt x="4123" y="1134"/>
                  </a:cubicBezTo>
                  <a:cubicBezTo>
                    <a:pt x="4226" y="1118"/>
                    <a:pt x="4526" y="1152"/>
                    <a:pt x="4632" y="1156"/>
                  </a:cubicBezTo>
                </a:path>
              </a:pathLst>
            </a:custGeom>
            <a:noFill/>
            <a:ln w="12700" cap="flat">
              <a:solidFill>
                <a:srgbClr val="00008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0132" name="Freeform 20"/>
            <p:cNvSpPr>
              <a:spLocks/>
            </p:cNvSpPr>
            <p:nvPr/>
          </p:nvSpPr>
          <p:spPr bwMode="auto">
            <a:xfrm>
              <a:off x="1203325" y="4740275"/>
              <a:ext cx="1239838" cy="1306513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219" y="360"/>
                </a:cxn>
                <a:cxn ang="0">
                  <a:pos x="232" y="762"/>
                </a:cxn>
                <a:cxn ang="0">
                  <a:pos x="491" y="748"/>
                </a:cxn>
                <a:cxn ang="0">
                  <a:pos x="554" y="186"/>
                </a:cxn>
                <a:cxn ang="0">
                  <a:pos x="786" y="114"/>
                </a:cxn>
                <a:cxn ang="0">
                  <a:pos x="808" y="873"/>
                </a:cxn>
              </a:cxnLst>
              <a:rect l="0" t="0" r="r" b="b"/>
              <a:pathLst>
                <a:path w="828" h="873">
                  <a:moveTo>
                    <a:pt x="0" y="382"/>
                  </a:moveTo>
                  <a:cubicBezTo>
                    <a:pt x="36" y="378"/>
                    <a:pt x="180" y="297"/>
                    <a:pt x="219" y="360"/>
                  </a:cubicBezTo>
                  <a:cubicBezTo>
                    <a:pt x="258" y="423"/>
                    <a:pt x="187" y="697"/>
                    <a:pt x="232" y="762"/>
                  </a:cubicBezTo>
                  <a:cubicBezTo>
                    <a:pt x="277" y="827"/>
                    <a:pt x="437" y="844"/>
                    <a:pt x="491" y="748"/>
                  </a:cubicBezTo>
                  <a:cubicBezTo>
                    <a:pt x="545" y="652"/>
                    <a:pt x="505" y="292"/>
                    <a:pt x="554" y="186"/>
                  </a:cubicBezTo>
                  <a:cubicBezTo>
                    <a:pt x="603" y="80"/>
                    <a:pt x="744" y="0"/>
                    <a:pt x="786" y="114"/>
                  </a:cubicBezTo>
                  <a:cubicBezTo>
                    <a:pt x="828" y="228"/>
                    <a:pt x="804" y="715"/>
                    <a:pt x="808" y="873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457200" y="5085184"/>
            <a:ext cx="749935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QSM relies on the Blue-Fringe</a:t>
            </a:r>
            <a:r>
              <a:rPr kumimoji="0" lang="fr-FR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heuristics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baseline="0" smtClean="0">
                <a:latin typeface="+mn-lt"/>
              </a:rPr>
              <a:t>Evidence-driven</a:t>
            </a:r>
            <a:r>
              <a:rPr lang="fr-FR" sz="2000" kern="0" smtClean="0">
                <a:latin typeface="+mn-lt"/>
              </a:rPr>
              <a:t> state merging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 candidate state pair and choose the best one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Reduces the number of submitted questions in practice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Evidence-driven merging</a:t>
            </a:r>
            <a:endParaRPr lang="fr-FR" sz="35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1117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fr-FR" sz="1800"/>
              <a:t>Consider an intermediate solution </a:t>
            </a:r>
            <a:r>
              <a:rPr lang="fr-FR" sz="1800" i="1"/>
              <a:t>A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Kernel states have been shown to be incompatible with each other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Fringe states are situated at one letter of a kernel state</a:t>
            </a:r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r>
              <a:rPr lang="fr-FR" sz="1800"/>
              <a:t>RPNI tries to merge a fringe state with a kernel one, in standard order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questions here :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;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1</a:t>
            </a:r>
            <a:r>
              <a:rPr lang="fr-FR" sz="1600"/>
              <a:t>) ;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2</a:t>
            </a:r>
            <a:r>
              <a:rPr lang="fr-FR" sz="1600"/>
              <a:t>) rejected ; (</a:t>
            </a:r>
            <a:r>
              <a:rPr lang="fr-FR" sz="1600">
                <a:solidFill>
                  <a:srgbClr val="000099"/>
                </a:solidFill>
              </a:rPr>
              <a:t>5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accepted</a:t>
            </a:r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r>
              <a:rPr lang="fr-FR" sz="1800"/>
              <a:t>Blue-Fringe extension selects pairs (</a:t>
            </a:r>
            <a:r>
              <a:rPr lang="fr-FR" sz="1800">
                <a:solidFill>
                  <a:srgbClr val="000099"/>
                </a:solidFill>
              </a:rPr>
              <a:t>fringe</a:t>
            </a:r>
            <a:r>
              <a:rPr lang="fr-FR" sz="1800"/>
              <a:t>,</a:t>
            </a:r>
            <a:r>
              <a:rPr lang="fr-FR" sz="1800">
                <a:solidFill>
                  <a:srgbClr val="FF0000"/>
                </a:solidFill>
              </a:rPr>
              <a:t>kernel</a:t>
            </a:r>
            <a:r>
              <a:rPr lang="fr-FR" sz="1800"/>
              <a:t>) according to an evidence evaluation function, based on shared continuations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questions here : (</a:t>
            </a:r>
            <a:r>
              <a:rPr lang="fr-FR" sz="1600">
                <a:solidFill>
                  <a:srgbClr val="000099"/>
                </a:solidFill>
              </a:rPr>
              <a:t>5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2</a:t>
            </a:r>
            <a:r>
              <a:rPr lang="fr-FR" sz="1600"/>
              <a:t>) rejected, (5,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accepted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3 questions only on the entire train example (2 accepted and 1 rejected)</a:t>
            </a:r>
          </a:p>
        </p:txBody>
      </p:sp>
      <p:pic>
        <p:nvPicPr>
          <p:cNvPr id="104463" name="Picture 15" descr="Fig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2492375"/>
            <a:ext cx="6646862" cy="2016125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Pruning the search space</a:t>
            </a:r>
            <a:endParaRPr lang="fr-BE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2296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of poor generalization 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W</a:t>
            </a: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ithout questions (if no user available)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D</a:t>
            </a: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ue to high importance of negative scenarios (non intuitive in the first place)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 many questions, often rejected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 the train example : 20 questions (3 to be accepted and 17 to be rejected)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Use available</a:t>
            </a:r>
            <a:r>
              <a:rPr kumimoji="0" lang="fr-FR" sz="2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to prune the search space</a:t>
            </a:r>
            <a:endParaRPr kumimoji="0" lang="fr-FR" sz="2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State information (e.g. fluents decorations)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Goals (safety properties in particular)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Control information (sequence, loops, ... from h-MSC)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Pruning with fluent </a:t>
            </a:r>
            <a:r>
              <a:rPr lang="fr-FR" sz="3500"/>
              <a:t>decorations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1117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fr-FR" sz="2200"/>
              <a:t>A PTA can be decorated using available fluent definitions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1800" smtClean="0"/>
              <a:t>	</a:t>
            </a:r>
            <a:r>
              <a:rPr lang="en-US" sz="2000" b="1" smtClean="0">
                <a:latin typeface="Consolas" pitchFamily="49" charset="0"/>
              </a:rPr>
              <a:t>fluent </a:t>
            </a:r>
            <a:r>
              <a:rPr lang="en-US" sz="2000" b="1" i="1" smtClean="0">
                <a:latin typeface="Consolas" pitchFamily="49" charset="0"/>
              </a:rPr>
              <a:t>mov(ing)</a:t>
            </a:r>
            <a:r>
              <a:rPr lang="en-US" sz="2000" b="1" smtClean="0">
                <a:latin typeface="Consolas" pitchFamily="49" charset="0"/>
              </a:rPr>
              <a:t> </a:t>
            </a:r>
            <a:r>
              <a:rPr lang="en-US" sz="2000" b="1">
                <a:latin typeface="Consolas" pitchFamily="49" charset="0"/>
              </a:rPr>
              <a:t>= &lt;{</a:t>
            </a:r>
            <a:r>
              <a:rPr lang="en-US" sz="2000" b="1" i="1">
                <a:latin typeface="Consolas" pitchFamily="49" charset="0"/>
              </a:rPr>
              <a:t>start</a:t>
            </a:r>
            <a:r>
              <a:rPr lang="en-US" sz="2000" b="1">
                <a:latin typeface="Consolas" pitchFamily="49" charset="0"/>
              </a:rPr>
              <a:t>}, </a:t>
            </a:r>
            <a:r>
              <a:rPr lang="en-US" sz="2000" b="1" smtClean="0">
                <a:latin typeface="Consolas" pitchFamily="49" charset="0"/>
              </a:rPr>
              <a:t/>
            </a:r>
            <a:br>
              <a:rPr lang="en-US" sz="2000" b="1" smtClean="0">
                <a:latin typeface="Consolas" pitchFamily="49" charset="0"/>
              </a:rPr>
            </a:br>
            <a:r>
              <a:rPr lang="en-US" sz="2000" b="1" smtClean="0">
                <a:latin typeface="Consolas" pitchFamily="49" charset="0"/>
              </a:rPr>
              <a:t>                   {</a:t>
            </a:r>
            <a:r>
              <a:rPr lang="en-US" sz="2000" b="1" i="1">
                <a:latin typeface="Consolas" pitchFamily="49" charset="0"/>
              </a:rPr>
              <a:t>stop</a:t>
            </a:r>
            <a:r>
              <a:rPr lang="en-US" sz="2000" b="1">
                <a:latin typeface="Consolas" pitchFamily="49" charset="0"/>
              </a:rPr>
              <a:t>, </a:t>
            </a:r>
            <a:r>
              <a:rPr lang="en-US" sz="2000" b="1" i="1" smtClean="0">
                <a:latin typeface="Consolas" pitchFamily="49" charset="0"/>
              </a:rPr>
              <a:t>e.stop</a:t>
            </a:r>
            <a:r>
              <a:rPr lang="en-US" sz="2000" b="1">
                <a:latin typeface="Consolas" pitchFamily="49" charset="0"/>
              </a:rPr>
              <a:t>}&gt; </a:t>
            </a:r>
            <a:r>
              <a:rPr lang="en-US" sz="2000" b="1" smtClean="0">
                <a:latin typeface="Consolas" pitchFamily="49" charset="0"/>
              </a:rPr>
              <a:t>initially false</a:t>
            </a:r>
            <a:endParaRPr lang="en-US" sz="1800" b="1" i="1">
              <a:latin typeface="Consolas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/>
          </a:p>
          <a:p>
            <a:pPr>
              <a:lnSpc>
                <a:spcPct val="90000"/>
              </a:lnSpc>
            </a:pPr>
            <a:r>
              <a:rPr lang="fr-FR" sz="2200"/>
              <a:t>Induction can be constrained </a:t>
            </a:r>
            <a:r>
              <a:rPr lang="fr-FR" sz="2200">
                <a:latin typeface="Tahoma"/>
              </a:rPr>
              <a:t>…</a:t>
            </a:r>
            <a:endParaRPr lang="fr-FR" sz="2200"/>
          </a:p>
          <a:p>
            <a:pPr lvl="1">
              <a:lnSpc>
                <a:spcPct val="90000"/>
              </a:lnSpc>
            </a:pPr>
            <a:r>
              <a:rPr lang="fr-FR" sz="2000"/>
              <a:t>Avoid merging states with inconsistent decorations</a:t>
            </a:r>
          </a:p>
          <a:p>
            <a:pPr lvl="1">
              <a:lnSpc>
                <a:spcPct val="90000"/>
              </a:lnSpc>
            </a:pPr>
            <a:r>
              <a:rPr lang="fr-FR" sz="1900" smtClean="0"/>
              <a:t>e.g. </a:t>
            </a:r>
            <a:r>
              <a:rPr lang="fr-FR" sz="1900"/>
              <a:t>avoid merging a state where the train is moving with another state where the train is not moving !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2051" name="Picture 3" descr="D:\blambeau\Work\ucl\thesis\end-report\images\train_pt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18817"/>
            <a:ext cx="69818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lambeau\Work\ucl\thesis\end-report\images\train_pta_decorat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356992"/>
            <a:ext cx="4893344" cy="1568807"/>
          </a:xfrm>
          <a:prstGeom prst="rect">
            <a:avLst/>
          </a:prstGeom>
          <a:noFill/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Pruning with goals</a:t>
            </a:r>
            <a:endParaRPr lang="fr-FR" sz="3500"/>
          </a:p>
        </p:txBody>
      </p:sp>
      <p:sp>
        <p:nvSpPr>
          <p:cNvPr id="10650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1295598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smtClean="0"/>
              <a:t>Tester LTS</a:t>
            </a:r>
            <a:r>
              <a:rPr lang="en-US" sz="2400" smtClean="0"/>
              <a:t> for the safety property [Gia03]</a:t>
            </a:r>
          </a:p>
          <a:p>
            <a:pPr lvl="1"/>
            <a:r>
              <a:rPr lang="en-US" sz="2000" smtClean="0"/>
              <a:t>Color PTA states with corresponding states</a:t>
            </a:r>
          </a:p>
          <a:p>
            <a:pPr lvl="1"/>
            <a:r>
              <a:rPr lang="en-US" sz="2000" smtClean="0"/>
              <a:t>Avoid merging PTA states of different color</a:t>
            </a:r>
          </a:p>
          <a:p>
            <a:pPr lvl="1"/>
            <a:r>
              <a:rPr lang="en-US" sz="2000" smtClean="0"/>
              <a:t>Enforces multi-model consistency by construction</a:t>
            </a:r>
          </a:p>
          <a:p>
            <a:pPr lvl="1">
              <a:buNone/>
            </a:pPr>
            <a:endParaRPr lang="fr-FR" sz="20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3075" name="Picture 3" descr="D:\blambeau\Work\ucl\thesis\end-report\images\MaintainDoorsClosedWhileMoving_color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068960"/>
            <a:ext cx="3168352" cy="318763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67544" y="6309320"/>
            <a:ext cx="4112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smtClean="0">
                <a:latin typeface="Consolas" pitchFamily="49" charset="0"/>
              </a:rPr>
              <a:t>Maintain[Doors Closed While Moving]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u="sng" dirty="0" smtClean="0"/>
              <a:t>V</a:t>
            </a:r>
            <a:r>
              <a:rPr lang="fr-BE" dirty="0" smtClean="0"/>
              <a:t>ertical vs. </a:t>
            </a:r>
            <a:r>
              <a:rPr lang="fr-BE" u="sng" dirty="0" smtClean="0"/>
              <a:t>H</a:t>
            </a:r>
            <a:r>
              <a:rPr lang="fr-BE" dirty="0" smtClean="0"/>
              <a:t>orizontal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 smtClean="0"/>
              <a:t>Abstraction </a:t>
            </a:r>
            <a:r>
              <a:rPr lang="fr-BE" dirty="0" err="1" smtClean="0"/>
              <a:t>level</a:t>
            </a:r>
            <a:endParaRPr lang="fr-BE" dirty="0"/>
          </a:p>
          <a:p>
            <a:pPr lvl="1">
              <a:tabLst>
                <a:tab pos="1163638" algn="l"/>
              </a:tabLst>
            </a:pP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higher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to </a:t>
            </a:r>
            <a:r>
              <a:rPr lang="fr-BE" dirty="0" err="1" smtClean="0"/>
              <a:t>lower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(</a:t>
            </a:r>
            <a:r>
              <a:rPr lang="fr-BE" dirty="0" err="1" smtClean="0"/>
              <a:t>operational</a:t>
            </a:r>
            <a:r>
              <a:rPr lang="fr-BE" dirty="0" smtClean="0"/>
              <a:t> sem.)</a:t>
            </a:r>
          </a:p>
          <a:p>
            <a:pPr lvl="1">
              <a:tabLst>
                <a:tab pos="1163638" algn="l"/>
              </a:tabLst>
            </a:pPr>
            <a:r>
              <a:rPr lang="fr-BE" dirty="0" smtClean="0"/>
              <a:t>Not </a:t>
            </a:r>
            <a:r>
              <a:rPr lang="fr-BE" dirty="0" err="1" smtClean="0"/>
              <a:t>necessarily</a:t>
            </a:r>
            <a:r>
              <a:rPr lang="fr-BE" dirty="0" smtClean="0"/>
              <a:t> the case </a:t>
            </a:r>
            <a:r>
              <a:rPr lang="fr-BE" dirty="0" err="1" smtClean="0"/>
              <a:t>with</a:t>
            </a:r>
            <a:r>
              <a:rPr lang="fr-BE" dirty="0" smtClean="0"/>
              <a:t> horizontal </a:t>
            </a:r>
            <a:r>
              <a:rPr lang="fr-BE" dirty="0" err="1" smtClean="0"/>
              <a:t>synthesis</a:t>
            </a:r>
            <a:endParaRPr lang="fr-BE" dirty="0" smtClean="0"/>
          </a:p>
          <a:p>
            <a:r>
              <a:rPr lang="fr-BE" dirty="0" err="1" smtClean="0"/>
              <a:t>Lifetime</a:t>
            </a:r>
            <a:r>
              <a:rPr lang="fr-BE" dirty="0" smtClean="0"/>
              <a:t> of </a:t>
            </a:r>
            <a:r>
              <a:rPr lang="fr-BE" dirty="0" err="1" smtClean="0"/>
              <a:t>synthesized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Shorter</a:t>
            </a:r>
            <a:r>
              <a:rPr lang="fr-BE" dirty="0" smtClean="0"/>
              <a:t> for vertical </a:t>
            </a:r>
            <a:r>
              <a:rPr lang="fr-BE" dirty="0" err="1" smtClean="0"/>
              <a:t>synthesis</a:t>
            </a:r>
            <a:r>
              <a:rPr lang="fr-BE" dirty="0" smtClean="0"/>
              <a:t>, </a:t>
            </a:r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fr-BE" dirty="0" err="1" smtClean="0"/>
              <a:t>limited</a:t>
            </a:r>
            <a:r>
              <a:rPr lang="fr-BE" dirty="0" smtClean="0"/>
              <a:t> to the </a:t>
            </a:r>
            <a:r>
              <a:rPr lang="fr-BE" dirty="0" err="1" smtClean="0"/>
              <a:t>analysis</a:t>
            </a:r>
            <a:endParaRPr lang="fr-BE" dirty="0" smtClean="0"/>
          </a:p>
          <a:p>
            <a:pPr lvl="1"/>
            <a:r>
              <a:rPr lang="fr-BE" dirty="0" smtClean="0"/>
              <a:t>Horizontal </a:t>
            </a:r>
            <a:r>
              <a:rPr lang="fr-BE" dirty="0" err="1" smtClean="0"/>
              <a:t>synthesis</a:t>
            </a:r>
            <a:r>
              <a:rPr lang="fr-BE" dirty="0" smtClean="0"/>
              <a:t>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yield</a:t>
            </a:r>
            <a:r>
              <a:rPr lang="fr-BE" dirty="0" smtClean="0"/>
              <a:t> </a:t>
            </a:r>
            <a:r>
              <a:rPr lang="fr-BE" dirty="0" err="1" smtClean="0"/>
              <a:t>requirement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and system documentation</a:t>
            </a:r>
          </a:p>
          <a:p>
            <a:r>
              <a:rPr lang="en-US" dirty="0" smtClean="0"/>
              <a:t>Vertical synthesis is derivational by </a:t>
            </a:r>
            <a:r>
              <a:rPr lang="en-US" dirty="0"/>
              <a:t>nature whereas horizontal </a:t>
            </a:r>
            <a:r>
              <a:rPr lang="en-US" dirty="0" smtClean="0"/>
              <a:t>synthesis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smtClean="0"/>
              <a:t>inductive</a:t>
            </a:r>
          </a:p>
          <a:p>
            <a:r>
              <a:rPr lang="fr-BE" dirty="0" smtClean="0"/>
              <a:t>User </a:t>
            </a:r>
            <a:r>
              <a:rPr lang="fr-BE" dirty="0" err="1" smtClean="0"/>
              <a:t>involvement</a:t>
            </a:r>
            <a:endParaRPr lang="fr-BE" dirty="0" smtClean="0"/>
          </a:p>
          <a:p>
            <a:pPr lvl="1"/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hidden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user, </a:t>
            </a:r>
            <a:r>
              <a:rPr lang="fr-BE" dirty="0" err="1" smtClean="0"/>
              <a:t>who</a:t>
            </a:r>
            <a:r>
              <a:rPr lang="fr-BE" dirty="0" smtClean="0"/>
              <a:t> has a passive </a:t>
            </a:r>
            <a:r>
              <a:rPr lang="fr-BE" dirty="0" err="1" smtClean="0"/>
              <a:t>role</a:t>
            </a:r>
            <a:endParaRPr lang="fr-BE" dirty="0" smtClean="0"/>
          </a:p>
          <a:p>
            <a:pPr lvl="1"/>
            <a:r>
              <a:rPr lang="fr-BE" dirty="0" smtClean="0"/>
              <a:t>Versus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shown</a:t>
            </a:r>
            <a:r>
              <a:rPr lang="fr-BE" dirty="0" smtClean="0"/>
              <a:t> to </a:t>
            </a:r>
            <a:r>
              <a:rPr lang="fr-BE" dirty="0"/>
              <a:t>(</a:t>
            </a:r>
            <a:r>
              <a:rPr lang="fr-BE" dirty="0" err="1" smtClean="0"/>
              <a:t>validated</a:t>
            </a:r>
            <a:r>
              <a:rPr lang="fr-BE" dirty="0" smtClean="0"/>
              <a:t> by) the user, </a:t>
            </a:r>
            <a:r>
              <a:rPr lang="fr-BE" dirty="0" err="1" smtClean="0"/>
              <a:t>who</a:t>
            </a:r>
            <a:r>
              <a:rPr lang="fr-BE" dirty="0" smtClean="0"/>
              <a:t> has an active </a:t>
            </a:r>
            <a:r>
              <a:rPr lang="fr-BE" dirty="0" err="1" smtClean="0"/>
              <a:t>role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Pruning with control information</a:t>
            </a:r>
            <a:endParaRPr lang="fr-BE" sz="3500"/>
          </a:p>
        </p:txBody>
      </p:sp>
      <p:sp>
        <p:nvSpPr>
          <p:cNvPr id="50" name="Espace réservé du contenu 49"/>
          <p:cNvSpPr>
            <a:spLocks noGrp="1"/>
          </p:cNvSpPr>
          <p:nvPr>
            <p:ph idx="1"/>
          </p:nvPr>
        </p:nvSpPr>
        <p:spPr>
          <a:xfrm>
            <a:off x="457200" y="1557338"/>
            <a:ext cx="4474840" cy="4573587"/>
          </a:xfrm>
        </p:spPr>
        <p:txBody>
          <a:bodyPr/>
          <a:lstStyle/>
          <a:p>
            <a:r>
              <a:rPr lang="fr-BE" sz="2400" smtClean="0"/>
              <a:t>What if PTA states are known to be equivalent ?</a:t>
            </a:r>
          </a:p>
          <a:p>
            <a:pPr lvl="1"/>
            <a:r>
              <a:rPr lang="fr-BE" sz="2000" smtClean="0"/>
              <a:t>mandatory merge constraints</a:t>
            </a:r>
          </a:p>
          <a:p>
            <a:pPr lvl="1"/>
            <a:r>
              <a:rPr lang="fr-BE" sz="2000" smtClean="0"/>
              <a:t>counterpart of state coloring</a:t>
            </a:r>
          </a:p>
          <a:p>
            <a:endParaRPr lang="fr-BE" sz="2400" smtClean="0"/>
          </a:p>
          <a:p>
            <a:r>
              <a:rPr lang="fr-BE" sz="2400" smtClean="0"/>
              <a:t>Alternatively, how to use a h-MSC instead of set of MSCs as input ?</a:t>
            </a:r>
          </a:p>
          <a:p>
            <a:pPr lvl="1"/>
            <a:r>
              <a:rPr lang="fr-BE" sz="2000" smtClean="0"/>
              <a:t>Relax assumption of MSCs starting in same state</a:t>
            </a:r>
          </a:p>
          <a:p>
            <a:pPr lvl="1"/>
            <a:r>
              <a:rPr lang="fr-BE" sz="2000" smtClean="0"/>
              <a:t>Allow using sequence, loops, ...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68" name="Flèche vers le bas 67"/>
          <p:cNvSpPr/>
          <p:nvPr/>
        </p:nvSpPr>
        <p:spPr>
          <a:xfrm>
            <a:off x="6888341" y="415666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ZoneTexte 68"/>
          <p:cNvSpPr txBox="1"/>
          <p:nvPr/>
        </p:nvSpPr>
        <p:spPr>
          <a:xfrm>
            <a:off x="7395178" y="4156660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fr-BE" sz="48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82394" y="5331528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89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951" y="5532069"/>
            <a:ext cx="864096" cy="254658"/>
          </a:xfrm>
          <a:prstGeom prst="rect">
            <a:avLst/>
          </a:prstGeom>
          <a:noFill/>
        </p:spPr>
      </p:pic>
      <p:pic>
        <p:nvPicPr>
          <p:cNvPr id="90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6951" y="5972939"/>
            <a:ext cx="864096" cy="360544"/>
          </a:xfrm>
          <a:prstGeom prst="rect">
            <a:avLst/>
          </a:prstGeom>
          <a:noFill/>
        </p:spPr>
      </p:pic>
      <p:pic>
        <p:nvPicPr>
          <p:cNvPr id="91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978" y="5582854"/>
            <a:ext cx="1961325" cy="576064"/>
          </a:xfrm>
          <a:prstGeom prst="rect">
            <a:avLst/>
          </a:prstGeom>
          <a:noFill/>
        </p:spPr>
      </p:pic>
      <p:grpSp>
        <p:nvGrpSpPr>
          <p:cNvPr id="92" name="Groupe 91"/>
          <p:cNvGrpSpPr/>
          <p:nvPr/>
        </p:nvGrpSpPr>
        <p:grpSpPr>
          <a:xfrm>
            <a:off x="7491619" y="5654862"/>
            <a:ext cx="133729" cy="534916"/>
            <a:chOff x="4644008" y="3645024"/>
            <a:chExt cx="72008" cy="288032"/>
          </a:xfrm>
        </p:grpSpPr>
        <p:cxnSp>
          <p:nvCxnSpPr>
            <p:cNvPr id="93" name="Connecteur droit 92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ZoneTexte 94"/>
          <p:cNvSpPr txBox="1"/>
          <p:nvPr/>
        </p:nvSpPr>
        <p:spPr>
          <a:xfrm>
            <a:off x="5160149" y="1492364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160149" y="4948748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97" name="Groupe 96"/>
          <p:cNvGrpSpPr/>
          <p:nvPr/>
        </p:nvGrpSpPr>
        <p:grpSpPr>
          <a:xfrm>
            <a:off x="5673891" y="1944673"/>
            <a:ext cx="2952328" cy="2061027"/>
            <a:chOff x="6444208" y="4422585"/>
            <a:chExt cx="2016224" cy="1283919"/>
          </a:xfrm>
        </p:grpSpPr>
        <p:sp>
          <p:nvSpPr>
            <p:cNvPr id="98" name="Rectangle 97"/>
            <p:cNvSpPr/>
            <p:nvPr/>
          </p:nvSpPr>
          <p:spPr>
            <a:xfrm>
              <a:off x="6444208" y="4422585"/>
              <a:ext cx="2016224" cy="1283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9" name="Groupe 35"/>
            <p:cNvGrpSpPr/>
            <p:nvPr/>
          </p:nvGrpSpPr>
          <p:grpSpPr>
            <a:xfrm>
              <a:off x="6572984" y="4509125"/>
              <a:ext cx="1728193" cy="1124430"/>
              <a:chOff x="150030" y="606356"/>
              <a:chExt cx="3500462" cy="234308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AlarmPressed</a:t>
                </a:r>
                <a:br>
                  <a:rPr lang="fr-BE" sz="900" b="1" smtClean="0"/>
                </a:br>
                <a:r>
                  <a:rPr lang="fr-BE" sz="900" b="1" smtClean="0"/>
                  <a:t>DuringTrainRide</a:t>
                </a:r>
                <a:endParaRPr lang="fr-BE" sz="900" b="1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BackToStation</a:t>
                </a:r>
                <a:br>
                  <a:rPr lang="fr-BE" sz="900" b="1" smtClean="0"/>
                </a:br>
                <a:r>
                  <a:rPr lang="fr-BE" sz="900" b="1" smtClean="0"/>
                  <a:t>AfterEmergency</a:t>
                </a:r>
                <a:endParaRPr lang="fr-BE" sz="900" b="1"/>
              </a:p>
            </p:txBody>
          </p:sp>
          <p:cxnSp>
            <p:nvCxnSpPr>
              <p:cNvPr id="103" name="Connecteur droit avec flèche 34"/>
              <p:cNvCxnSpPr>
                <a:stCxn id="101" idx="6"/>
                <a:endCxn id="100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34"/>
              <p:cNvCxnSpPr>
                <a:stCxn id="100" idx="2"/>
                <a:endCxn id="102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StationToStation</a:t>
                </a:r>
                <a:br>
                  <a:rPr lang="fr-BE" sz="900" b="1" smtClean="0"/>
                </a:br>
                <a:r>
                  <a:rPr lang="fr-BE" sz="900" b="1" smtClean="0"/>
                  <a:t>TrainRide</a:t>
                </a:r>
                <a:endParaRPr lang="fr-BE" sz="900" b="1"/>
              </a:p>
            </p:txBody>
          </p:sp>
          <p:cxnSp>
            <p:nvCxnSpPr>
              <p:cNvPr id="106" name="Connecteur droit avec flèche 34"/>
              <p:cNvCxnSpPr>
                <a:stCxn id="101" idx="2"/>
                <a:endCxn id="105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34"/>
              <p:cNvCxnSpPr>
                <a:stCxn id="105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34"/>
              <p:cNvCxnSpPr>
                <a:stCxn id="102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</p:grpSp>
          <p:cxnSp>
            <p:nvCxnSpPr>
              <p:cNvPr id="110" name="Connecteur droit avec flèche 34"/>
              <p:cNvCxnSpPr>
                <a:endCxn id="101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Pruning with control information</a:t>
            </a:r>
            <a:br>
              <a:rPr lang="fr-BE" sz="3500" smtClean="0"/>
            </a:br>
            <a:r>
              <a:rPr lang="fr-BE" sz="2800" smtClean="0"/>
              <a:t>The Uch03 + ASM approach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4618856" cy="4573587"/>
          </a:xfrm>
        </p:spPr>
        <p:txBody>
          <a:bodyPr/>
          <a:lstStyle/>
          <a:p>
            <a:r>
              <a:rPr lang="fr-BE" sz="2400" smtClean="0"/>
              <a:t>Automaton State Merging (ASM)</a:t>
            </a:r>
          </a:p>
          <a:p>
            <a:pPr lvl="1"/>
            <a:r>
              <a:rPr lang="fr-BE" sz="2000" smtClean="0"/>
              <a:t>Generalizes a DFA under control of a negative sample (not shown)</a:t>
            </a:r>
          </a:p>
          <a:p>
            <a:pPr lvl="1"/>
            <a:r>
              <a:rPr lang="fr-BE" sz="2000" smtClean="0"/>
              <a:t>No oracle / user query support</a:t>
            </a:r>
          </a:p>
          <a:p>
            <a:pPr lvl="1"/>
            <a:r>
              <a:rPr lang="fr-BE" sz="2000" smtClean="0"/>
              <a:t>But still compatible with previous pruning methods</a:t>
            </a:r>
          </a:p>
          <a:p>
            <a:r>
              <a:rPr lang="fr-BE" sz="2400" smtClean="0"/>
              <a:t>Also MSM &amp; ASM* algorithms</a:t>
            </a:r>
            <a:endParaRPr lang="fr-BE" sz="2400"/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7164288" y="4962508"/>
            <a:ext cx="869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1" smtClean="0">
                <a:solidFill>
                  <a:srgbClr val="7030A0"/>
                </a:solidFill>
              </a:rPr>
              <a:t>ASM</a:t>
            </a:r>
            <a:endParaRPr lang="fr-FR" sz="2400" b="1">
              <a:solidFill>
                <a:srgbClr val="7030A0"/>
              </a:solidFill>
            </a:endParaRP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 rot="5400000">
            <a:off x="6925906" y="5110473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7170964" y="3266685"/>
            <a:ext cx="1563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Using [Uch03]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" name="AutoShape 37"/>
          <p:cNvSpPr>
            <a:spLocks noChangeArrowheads="1"/>
          </p:cNvSpPr>
          <p:nvPr/>
        </p:nvSpPr>
        <p:spPr bwMode="auto">
          <a:xfrm rot="5400000">
            <a:off x="6925906" y="336240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292080" y="374735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27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183" y="3744892"/>
            <a:ext cx="3211860" cy="943361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5292080" y="5480947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sp>
        <p:nvSpPr>
          <p:cNvPr id="36" name="ZoneTexte 35"/>
          <p:cNvSpPr txBox="1"/>
          <p:nvPr/>
        </p:nvSpPr>
        <p:spPr>
          <a:xfrm>
            <a:off x="5174663" y="5116560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Generalized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169835" y="3356992"/>
            <a:ext cx="1699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Equivalent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5253754" y="163638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39" name="Groupe 38"/>
          <p:cNvGrpSpPr/>
          <p:nvPr/>
        </p:nvGrpSpPr>
        <p:grpSpPr>
          <a:xfrm>
            <a:off x="6105765" y="1556792"/>
            <a:ext cx="2282659" cy="1593530"/>
            <a:chOff x="6444208" y="4422585"/>
            <a:chExt cx="2016224" cy="1283919"/>
          </a:xfrm>
        </p:grpSpPr>
        <p:sp>
          <p:nvSpPr>
            <p:cNvPr id="40" name="Rectangle 39"/>
            <p:cNvSpPr/>
            <p:nvPr/>
          </p:nvSpPr>
          <p:spPr>
            <a:xfrm>
              <a:off x="6444208" y="4422585"/>
              <a:ext cx="2016224" cy="1283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/>
            </a:p>
          </p:txBody>
        </p:sp>
        <p:grpSp>
          <p:nvGrpSpPr>
            <p:cNvPr id="41" name="Groupe 35"/>
            <p:cNvGrpSpPr/>
            <p:nvPr/>
          </p:nvGrpSpPr>
          <p:grpSpPr>
            <a:xfrm>
              <a:off x="6572984" y="4509127"/>
              <a:ext cx="1728193" cy="1124430"/>
              <a:chOff x="150030" y="606356"/>
              <a:chExt cx="3500462" cy="23430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AlarmPressed</a:t>
                </a:r>
                <a:br>
                  <a:rPr lang="fr-BE" sz="600" b="1" smtClean="0"/>
                </a:br>
                <a:r>
                  <a:rPr lang="fr-BE" sz="600" b="1" smtClean="0"/>
                  <a:t>DuringTrainRide</a:t>
                </a:r>
                <a:endParaRPr lang="fr-BE" sz="600" b="1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BackToStation</a:t>
                </a:r>
                <a:br>
                  <a:rPr lang="fr-BE" sz="600" b="1" smtClean="0"/>
                </a:br>
                <a:r>
                  <a:rPr lang="fr-BE" sz="600" b="1" smtClean="0"/>
                  <a:t>AfterEmergency</a:t>
                </a:r>
                <a:endParaRPr lang="fr-BE" sz="600" b="1"/>
              </a:p>
            </p:txBody>
          </p:sp>
          <p:cxnSp>
            <p:nvCxnSpPr>
              <p:cNvPr id="45" name="Connecteur droit avec flèche 34"/>
              <p:cNvCxnSpPr>
                <a:stCxn id="43" idx="6"/>
                <a:endCxn id="42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34"/>
              <p:cNvCxnSpPr>
                <a:stCxn id="42" idx="2"/>
                <a:endCxn id="44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StationToStation</a:t>
                </a:r>
                <a:br>
                  <a:rPr lang="fr-BE" sz="600" b="1" smtClean="0"/>
                </a:br>
                <a:r>
                  <a:rPr lang="fr-BE" sz="600" b="1" smtClean="0"/>
                  <a:t>TrainRide</a:t>
                </a:r>
                <a:endParaRPr lang="fr-BE" sz="600" b="1"/>
              </a:p>
            </p:txBody>
          </p:sp>
          <p:cxnSp>
            <p:nvCxnSpPr>
              <p:cNvPr id="48" name="Connecteur droit avec flèche 34"/>
              <p:cNvCxnSpPr>
                <a:stCxn id="43" idx="2"/>
                <a:endCxn id="47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avec flèche 34"/>
              <p:cNvCxnSpPr>
                <a:stCxn id="47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34"/>
              <p:cNvCxnSpPr>
                <a:stCxn id="44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500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500"/>
                </a:p>
              </p:txBody>
            </p:sp>
          </p:grpSp>
          <p:cxnSp>
            <p:nvCxnSpPr>
              <p:cNvPr id="52" name="Connecteur droit avec flèche 34"/>
              <p:cNvCxnSpPr>
                <a:endCxn id="43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5552955"/>
            <a:ext cx="3211860" cy="94336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741062" y="5503687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57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5619" y="5704228"/>
            <a:ext cx="864096" cy="254658"/>
          </a:xfrm>
          <a:prstGeom prst="rect">
            <a:avLst/>
          </a:prstGeom>
          <a:noFill/>
        </p:spPr>
      </p:pic>
      <p:pic>
        <p:nvPicPr>
          <p:cNvPr id="58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619" y="6145098"/>
            <a:ext cx="864096" cy="360544"/>
          </a:xfrm>
          <a:prstGeom prst="rect">
            <a:avLst/>
          </a:prstGeom>
          <a:noFill/>
        </p:spPr>
      </p:pic>
      <p:pic>
        <p:nvPicPr>
          <p:cNvPr id="59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646" y="5755013"/>
            <a:ext cx="1961325" cy="576064"/>
          </a:xfrm>
          <a:prstGeom prst="rect">
            <a:avLst/>
          </a:prstGeom>
          <a:noFill/>
        </p:spPr>
      </p:pic>
      <p:grpSp>
        <p:nvGrpSpPr>
          <p:cNvPr id="60" name="Groupe 59"/>
          <p:cNvGrpSpPr/>
          <p:nvPr/>
        </p:nvGrpSpPr>
        <p:grpSpPr>
          <a:xfrm>
            <a:off x="2950287" y="5827021"/>
            <a:ext cx="133729" cy="534916"/>
            <a:chOff x="4644008" y="3645024"/>
            <a:chExt cx="72008" cy="288032"/>
          </a:xfrm>
        </p:grpSpPr>
        <p:cxnSp>
          <p:nvCxnSpPr>
            <p:cNvPr id="61" name="Connecteur droit 60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ZoneTexte 62"/>
          <p:cNvSpPr txBox="1"/>
          <p:nvPr/>
        </p:nvSpPr>
        <p:spPr>
          <a:xfrm>
            <a:off x="618817" y="5120907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64" name="AutoShape 38"/>
          <p:cNvSpPr>
            <a:spLocks noChangeArrowheads="1"/>
          </p:cNvSpPr>
          <p:nvPr/>
        </p:nvSpPr>
        <p:spPr bwMode="auto">
          <a:xfrm rot="10800000">
            <a:off x="4572001" y="602128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Evaluation</a:t>
            </a:r>
            <a:br>
              <a:rPr lang="fr-BE" sz="3500" smtClean="0"/>
            </a:br>
            <a:r>
              <a:rPr lang="fr-BE" sz="2800" smtClean="0"/>
              <a:t>Chapter 5</a:t>
            </a:r>
            <a:endParaRPr lang="fr-BE" sz="2800"/>
          </a:p>
        </p:txBody>
      </p:sp>
      <p:grpSp>
        <p:nvGrpSpPr>
          <p:cNvPr id="4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5" name="Ellipse 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quatre flèches 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7" name="Rectangle 6"/>
          <p:cNvSpPr/>
          <p:nvPr/>
        </p:nvSpPr>
        <p:spPr>
          <a:xfrm>
            <a:off x="6444208" y="4365104"/>
            <a:ext cx="201622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4499992" y="5229200"/>
            <a:ext cx="2520280" cy="1179512"/>
            <a:chOff x="4499992" y="5229200"/>
            <a:chExt cx="2520280" cy="1179512"/>
          </a:xfrm>
        </p:grpSpPr>
        <p:sp>
          <p:nvSpPr>
            <p:cNvPr id="9" name="Rectangle 8"/>
            <p:cNvSpPr/>
            <p:nvPr/>
          </p:nvSpPr>
          <p:spPr>
            <a:xfrm>
              <a:off x="4499992" y="5229200"/>
              <a:ext cx="2520280" cy="11795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4571997" y="5328592"/>
              <a:ext cx="2275833" cy="1008110"/>
              <a:chOff x="5001007" y="1945903"/>
              <a:chExt cx="3497814" cy="141508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001007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Controller</a:t>
                </a:r>
                <a:endParaRPr lang="fr-BE" sz="5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737313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Passenger</a:t>
                </a:r>
                <a:endParaRPr lang="fr-BE" sz="5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53709" y="1945903"/>
                <a:ext cx="761507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Actuators &amp; Sensors</a:t>
                </a:r>
                <a:endParaRPr lang="fr-BE" sz="500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5934178" y="2402361"/>
                <a:ext cx="311316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start</a:t>
                </a:r>
                <a:endParaRPr lang="fr-BE" sz="600"/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7092281" y="2550360"/>
                <a:ext cx="608332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pressed</a:t>
                </a:r>
                <a:endParaRPr lang="fr-BE" sz="600"/>
              </a:p>
            </p:txBody>
          </p:sp>
          <p:cxnSp>
            <p:nvCxnSpPr>
              <p:cNvPr id="21" name="Connecteur droit avec flèche 20"/>
              <p:cNvCxnSpPr/>
              <p:nvPr/>
            </p:nvCxnSpPr>
            <p:spPr>
              <a:xfrm>
                <a:off x="5389762" y="2984298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5839600" y="2918150"/>
                <a:ext cx="426073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stop</a:t>
                </a:r>
                <a:endParaRPr lang="fr-BE" sz="600"/>
              </a:p>
            </p:txBody>
          </p:sp>
          <p:cxnSp>
            <p:nvCxnSpPr>
              <p:cNvPr id="23" name="Connecteur droit avec flèche 22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5809944" y="3157782"/>
                <a:ext cx="464324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open</a:t>
                </a:r>
                <a:endParaRPr lang="fr-BE" sz="600"/>
              </a:p>
            </p:txBody>
          </p:sp>
          <p:cxnSp>
            <p:nvCxnSpPr>
              <p:cNvPr id="25" name="Connecteur droit avec flèche 24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5641757" y="2725735"/>
                <a:ext cx="772590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propagated</a:t>
                </a:r>
                <a:endParaRPr lang="fr-BE" sz="600"/>
              </a:p>
            </p:txBody>
          </p:sp>
        </p:grpSp>
      </p:grpSp>
      <p:grpSp>
        <p:nvGrpSpPr>
          <p:cNvPr id="27" name="Groupe 35"/>
          <p:cNvGrpSpPr/>
          <p:nvPr/>
        </p:nvGrpSpPr>
        <p:grpSpPr>
          <a:xfrm>
            <a:off x="6572984" y="4509123"/>
            <a:ext cx="1728193" cy="1124430"/>
            <a:chOff x="150030" y="606356"/>
            <a:chExt cx="3500462" cy="2343080"/>
          </a:xfrm>
        </p:grpSpPr>
        <p:sp>
          <p:nvSpPr>
            <p:cNvPr id="28" name="Rectangle 27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AlarmPressed</a:t>
              </a:r>
              <a:br>
                <a:rPr lang="fr-BE" sz="600" smtClean="0"/>
              </a:br>
              <a:r>
                <a:rPr lang="fr-BE" sz="600" smtClean="0"/>
                <a:t>DuringTrainRide</a:t>
              </a:r>
              <a:endParaRPr lang="fr-BE" sz="60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8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BackToStation</a:t>
              </a:r>
              <a:br>
                <a:rPr lang="fr-BE" sz="600" smtClean="0"/>
              </a:br>
              <a:r>
                <a:rPr lang="fr-BE" sz="600" smtClean="0"/>
                <a:t>AfterEmergency</a:t>
              </a:r>
              <a:endParaRPr lang="fr-BE" sz="600"/>
            </a:p>
          </p:txBody>
        </p:sp>
        <p:cxnSp>
          <p:nvCxnSpPr>
            <p:cNvPr id="31" name="Connecteur droit avec flèche 34"/>
            <p:cNvCxnSpPr>
              <a:stCxn id="29" idx="6"/>
              <a:endCxn id="28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4"/>
            <p:cNvCxnSpPr>
              <a:stCxn id="28" idx="2"/>
              <a:endCxn id="30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StationToStation</a:t>
              </a:r>
              <a:br>
                <a:rPr lang="fr-BE" sz="600" smtClean="0"/>
              </a:br>
              <a:r>
                <a:rPr lang="fr-BE" sz="600" smtClean="0"/>
                <a:t>TrainRide</a:t>
              </a:r>
              <a:endParaRPr lang="fr-BE" sz="600"/>
            </a:p>
          </p:txBody>
        </p:sp>
        <p:cxnSp>
          <p:nvCxnSpPr>
            <p:cNvPr id="34" name="Connecteur droit avec flèche 34"/>
            <p:cNvCxnSpPr>
              <a:stCxn id="29" idx="2"/>
              <a:endCxn id="33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3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4"/>
            <p:cNvCxnSpPr>
              <a:stCxn id="30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e 58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</p:grpSp>
        <p:cxnSp>
          <p:nvCxnSpPr>
            <p:cNvPr id="38" name="Connecteur droit avec flèche 34"/>
            <p:cNvCxnSpPr>
              <a:endCxn id="29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ZoneTexte 40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580112" y="638132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Scenarios as MSC and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576" y="1755973"/>
            <a:ext cx="5256584" cy="138499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How do the approach(es) perform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800" b="1" i="1" kern="0" smtClean="0">
                <a:latin typeface="Calibri" pitchFamily="34" charset="0"/>
              </a:rPr>
              <a:t>On RE case studies ?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800" b="1" i="1" kern="0" smtClean="0">
                <a:latin typeface="Calibri" pitchFamily="34" charset="0"/>
              </a:rPr>
              <a:t>On synthetic data ?</a:t>
            </a:r>
            <a:endParaRPr lang="fr-BE" sz="2800" b="1" i="1">
              <a:latin typeface="Calibri" pitchFamily="34" charset="0"/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45" name="Rectangle 44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46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RE case studies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smtClean="0"/>
              <a:t>Guarded hMSC </a:t>
            </a:r>
            <a:r>
              <a:rPr lang="fr-BE" sz="2400" smtClean="0">
                <a:sym typeface="Symbol"/>
              </a:rPr>
              <a:t> LTS </a:t>
            </a:r>
          </a:p>
          <a:p>
            <a:pPr lvl="1"/>
            <a:r>
              <a:rPr lang="fr-BE" sz="2000" smtClean="0"/>
              <a:t>Medical case-studies can be found in [Dam09, Dam11]</a:t>
            </a:r>
          </a:p>
          <a:p>
            <a:pPr lvl="1"/>
            <a:r>
              <a:rPr lang="fr-BE" sz="2000" smtClean="0"/>
              <a:t>Technique implicitely used by the model-checker (see tool support)</a:t>
            </a:r>
          </a:p>
          <a:p>
            <a:pPr lvl="1"/>
            <a:endParaRPr lang="fr-BE" sz="2000" smtClean="0"/>
          </a:p>
          <a:p>
            <a:r>
              <a:rPr lang="fr-BE" sz="2400" smtClean="0"/>
              <a:t>LTS Induction evaluated on three case studies</a:t>
            </a:r>
          </a:p>
          <a:p>
            <a:pPr lvl="1"/>
            <a:r>
              <a:rPr lang="fr-BE" sz="2000" smtClean="0"/>
              <a:t>Small &amp; medium sizes (mine pump, train, phone)</a:t>
            </a:r>
          </a:p>
          <a:p>
            <a:pPr lvl="1"/>
            <a:r>
              <a:rPr lang="fr-BE" sz="2000" smtClean="0"/>
              <a:t>Blue-Fringe strategy required in practice</a:t>
            </a:r>
          </a:p>
          <a:p>
            <a:pPr lvl="2"/>
            <a:r>
              <a:rPr lang="fr-BE" sz="2000" smtClean="0"/>
              <a:t>To avoid large number of user queries</a:t>
            </a:r>
          </a:p>
          <a:p>
            <a:pPr lvl="2"/>
            <a:r>
              <a:rPr lang="fr-BE" sz="2000" smtClean="0"/>
              <a:t>To reach good model accuracy</a:t>
            </a:r>
          </a:p>
          <a:p>
            <a:pPr lvl="1"/>
            <a:r>
              <a:rPr lang="fr-BE" sz="2000" smtClean="0"/>
              <a:t>Additional state information is very useful as well</a:t>
            </a:r>
          </a:p>
          <a:p>
            <a:pPr lvl="2"/>
            <a:r>
              <a:rPr lang="fr-BE" sz="1900" smtClean="0"/>
              <a:t>Coloring &amp; mandatory merge constraints help r</a:t>
            </a:r>
            <a:r>
              <a:rPr lang="fr-BE" sz="2000" smtClean="0"/>
              <a:t>eaching better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Synthetic data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smtClean="0"/>
              <a:t>QSM &amp; ASM evaluated </a:t>
            </a:r>
          </a:p>
          <a:p>
            <a:pPr lvl="1"/>
            <a:r>
              <a:rPr lang="fr-BE" smtClean="0"/>
              <a:t>Machines &amp; Sample generation following the protocol of Abbadingo Contest</a:t>
            </a:r>
          </a:p>
          <a:p>
            <a:pPr lvl="2"/>
            <a:r>
              <a:rPr lang="fr-BE" smtClean="0"/>
              <a:t>Different state machine sizes &amp; sample sparsities</a:t>
            </a:r>
          </a:p>
          <a:p>
            <a:pPr lvl="1"/>
            <a:r>
              <a:rPr lang="fr-BE" smtClean="0"/>
              <a:t>Comparison with RPNI &amp; Blue-Fringe</a:t>
            </a:r>
          </a:p>
          <a:p>
            <a:pPr lvl="2"/>
            <a:r>
              <a:rPr lang="fr-BE" smtClean="0"/>
              <a:t>How well do queries help (i.e. accuracy &amp; convergence) ?</a:t>
            </a:r>
          </a:p>
          <a:p>
            <a:pPr lvl="2"/>
            <a:r>
              <a:rPr lang="fr-BE" smtClean="0"/>
              <a:t>How well do mandatory merge constraints help ?</a:t>
            </a:r>
          </a:p>
          <a:p>
            <a:pPr>
              <a:spcBef>
                <a:spcPts val="1800"/>
              </a:spcBef>
            </a:pPr>
            <a:r>
              <a:rPr lang="fr-BE" smtClean="0"/>
              <a:t>In short, all experiments confirm what is expected</a:t>
            </a:r>
          </a:p>
          <a:p>
            <a:pPr lvl="1"/>
            <a:r>
              <a:rPr lang="fr-BE" smtClean="0"/>
              <a:t>Inject all state information you can have</a:t>
            </a:r>
          </a:p>
          <a:p>
            <a:pPr lvl="2"/>
            <a:r>
              <a:rPr lang="fr-BE" smtClean="0"/>
              <a:t>reaching better model accuracy</a:t>
            </a:r>
          </a:p>
          <a:p>
            <a:pPr lvl="2"/>
            <a:r>
              <a:rPr lang="fr-BE" smtClean="0"/>
              <a:t>with less raw data as input (i.e. sample / scenarios)</a:t>
            </a:r>
          </a:p>
          <a:p>
            <a:pPr lvl="2"/>
            <a:r>
              <a:rPr lang="fr-BE" smtClean="0"/>
              <a:t>and it goes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Discussion</a:t>
            </a:r>
            <a:br>
              <a:rPr lang="fr-BE" sz="3500" smtClean="0"/>
            </a:br>
            <a:r>
              <a:rPr lang="fr-BE" sz="2800" smtClean="0"/>
              <a:t>Evaluation on synthetic data - issues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smtClean="0"/>
              <a:t>Alphabet size</a:t>
            </a:r>
          </a:p>
          <a:p>
            <a:pPr lvl="1"/>
            <a:r>
              <a:rPr lang="en-US" sz="2000" smtClean="0"/>
              <a:t>Binary alphabets only; state of the art in GI evaluations</a:t>
            </a:r>
          </a:p>
          <a:p>
            <a:pPr lvl="1"/>
            <a:r>
              <a:rPr lang="en-US" sz="2000" smtClean="0"/>
              <a:t>In contrast, more than 30 events is commonly observed with behavior models</a:t>
            </a:r>
            <a:endParaRPr lang="fr-BE" sz="2000" smtClean="0"/>
          </a:p>
          <a:p>
            <a:r>
              <a:rPr lang="fr-BE" sz="2400" smtClean="0"/>
              <a:t>State machines</a:t>
            </a:r>
          </a:p>
          <a:p>
            <a:pPr lvl="1"/>
            <a:r>
              <a:rPr lang="en-US" sz="2000" smtClean="0"/>
              <a:t>No variance of state degree, as a consequence of binary alphabet</a:t>
            </a:r>
          </a:p>
          <a:p>
            <a:pPr lvl="1"/>
            <a:r>
              <a:rPr lang="en-US" sz="2000" smtClean="0"/>
              <a:t>States with high in-/out degrees are commonly observed with behavior model (capturing system </a:t>
            </a:r>
            <a:r>
              <a:rPr lang="en-US" sz="2000" i="1" smtClean="0"/>
              <a:t>idle</a:t>
            </a:r>
            <a:r>
              <a:rPr lang="en-US" sz="2000" smtClean="0"/>
              <a:t>, </a:t>
            </a:r>
            <a:r>
              <a:rPr lang="en-US" sz="2000" i="1" smtClean="0"/>
              <a:t>halt</a:t>
            </a:r>
            <a:r>
              <a:rPr lang="en-US" sz="2000" smtClean="0"/>
              <a:t>, </a:t>
            </a:r>
            <a:r>
              <a:rPr lang="en-US" sz="2000" i="1" smtClean="0"/>
              <a:t>immediate response</a:t>
            </a:r>
            <a:r>
              <a:rPr lang="en-US" sz="2000" smtClean="0"/>
              <a:t>)</a:t>
            </a:r>
            <a:endParaRPr lang="fr-BE" sz="2000" smtClean="0"/>
          </a:p>
          <a:p>
            <a:r>
              <a:rPr lang="fr-BE" sz="2400" smtClean="0"/>
              <a:t>Samples</a:t>
            </a:r>
          </a:p>
          <a:p>
            <a:pPr lvl="1"/>
            <a:r>
              <a:rPr lang="en-US" sz="2000" smtClean="0"/>
              <a:t>Randomly generated from uniform distribution of strings</a:t>
            </a:r>
          </a:p>
          <a:p>
            <a:pPr lvl="1"/>
            <a:r>
              <a:rPr lang="en-US" sz="2000" smtClean="0"/>
              <a:t>Not representative of what should be generated "from the</a:t>
            </a:r>
          </a:p>
          <a:p>
            <a:pPr lvl="1"/>
            <a:r>
              <a:rPr lang="en-US" sz="2000" smtClean="0"/>
              <a:t>machine", especially on large alphabets</a:t>
            </a:r>
            <a:endParaRPr lang="fr-BE" sz="2000" smtClean="0"/>
          </a:p>
          <a:p>
            <a:endParaRPr lang="fr-B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 smtClean="0"/>
              <a:t>The Stamina Competition</a:t>
            </a:r>
            <a:endParaRPr lang="fr-BE" sz="35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/>
          <a:lstStyle/>
          <a:p>
            <a:r>
              <a:rPr lang="fr-BE" sz="2400" smtClean="0"/>
              <a:t>Online Regular Induction Contest</a:t>
            </a:r>
          </a:p>
          <a:p>
            <a:pPr lvl="1"/>
            <a:r>
              <a:rPr lang="en-US" sz="2000" smtClean="0"/>
              <a:t>Extends former competitions, especially Abbadingo</a:t>
            </a:r>
          </a:p>
          <a:p>
            <a:pPr lvl="1"/>
            <a:r>
              <a:rPr lang="en-US" sz="2000" smtClean="0"/>
              <a:t>Cross-fertilization between the machine learning and software engineering communities</a:t>
            </a:r>
          </a:p>
          <a:p>
            <a:r>
              <a:rPr lang="en-US" sz="2400" smtClean="0"/>
              <a:t>Previous issues adressed</a:t>
            </a:r>
          </a:p>
          <a:p>
            <a:pPr lvl="1"/>
            <a:r>
              <a:rPr lang="en-US" sz="2000" smtClean="0"/>
              <a:t>Focus on the complexity of the learning with respect to the alphabet size</a:t>
            </a:r>
          </a:p>
          <a:p>
            <a:pPr lvl="1"/>
            <a:r>
              <a:rPr lang="en-US" sz="2000" smtClean="0"/>
              <a:t>Adapted generation protocol for state machines and samples to mimic features of behavior models</a:t>
            </a:r>
          </a:p>
          <a:p>
            <a:r>
              <a:rPr lang="en-US" sz="2400" smtClean="0"/>
              <a:t>Not an evaluation of the thesis techniques </a:t>
            </a:r>
            <a:r>
              <a:rPr lang="en-US" sz="2400" i="1" smtClean="0"/>
              <a:t>per se</a:t>
            </a:r>
          </a:p>
          <a:p>
            <a:pPr lvl="1"/>
            <a:r>
              <a:rPr lang="en-US" sz="2000" smtClean="0"/>
              <a:t>Unsupervised learning (i.e. no oracle, no queries)</a:t>
            </a:r>
          </a:p>
          <a:p>
            <a:pPr lvl="1"/>
            <a:r>
              <a:rPr lang="fr-BE" sz="2000" smtClean="0"/>
              <a:t>No pruning with fluents, goals, control information</a:t>
            </a:r>
            <a:endParaRPr lang="fr-B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Competition overview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4042792" cy="2087686"/>
          </a:xfrm>
        </p:spPr>
        <p:txBody>
          <a:bodyPr>
            <a:normAutofit lnSpcReduction="10000"/>
          </a:bodyPr>
          <a:lstStyle/>
          <a:p>
            <a:r>
              <a:rPr lang="fr-BE" sz="2400" smtClean="0"/>
              <a:t>100 induction problems (20 cells of 5 problems)</a:t>
            </a:r>
          </a:p>
          <a:p>
            <a:r>
              <a:rPr lang="fr-BE" sz="2400" smtClean="0"/>
              <a:t>Two difficulty dimensions</a:t>
            </a:r>
          </a:p>
          <a:p>
            <a:pPr lvl="1"/>
            <a:r>
              <a:rPr lang="fr-BE" sz="2000" smtClean="0"/>
              <a:t>alphabet size vs. sparsity of learning sample</a:t>
            </a:r>
          </a:p>
        </p:txBody>
      </p:sp>
      <p:pic>
        <p:nvPicPr>
          <p:cNvPr id="1026" name="Picture 2" descr="D:\blambeau\Work\ucl\thesis\end-report\images\stamina_gr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148590" cy="2922870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39552" y="4581128"/>
            <a:ext cx="777686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BE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Solving a problem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Download learning (labeled) and test (unlabeled) samples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Learn a model (typically a DFA)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Label the test sample using learned model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Submit labeling on the competition server</a:t>
            </a: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State Machines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smtClean="0"/>
              <a:t>Approach</a:t>
            </a:r>
          </a:p>
          <a:p>
            <a:pPr lvl="1"/>
            <a:r>
              <a:rPr lang="en-US" smtClean="0"/>
              <a:t>Review of SE litterature to identify representative features of behavior models</a:t>
            </a:r>
          </a:p>
          <a:p>
            <a:pPr lvl="1"/>
            <a:r>
              <a:rPr lang="en-US" smtClean="0"/>
              <a:t>Tuning of the Forest-fire algorithm to mimic these features</a:t>
            </a:r>
          </a:p>
          <a:p>
            <a:pPr>
              <a:spcBef>
                <a:spcPts val="1800"/>
              </a:spcBef>
            </a:pPr>
            <a:r>
              <a:rPr lang="en-US" smtClean="0"/>
              <a:t>Main features</a:t>
            </a:r>
          </a:p>
          <a:p>
            <a:pPr lvl="1"/>
            <a:r>
              <a:rPr lang="en-US" smtClean="0"/>
              <a:t>Approximately 50 states (to avoid adding a third difficulty dimension to the competition)</a:t>
            </a:r>
          </a:p>
          <a:p>
            <a:pPr lvl="1"/>
            <a:r>
              <a:rPr lang="en-US" smtClean="0"/>
              <a:t>Alphabet sizes ranging from 2 to 50 letters</a:t>
            </a:r>
          </a:p>
          <a:p>
            <a:pPr lvl="1"/>
            <a:r>
              <a:rPr lang="en-US" smtClean="0"/>
              <a:t>Equal proportion of accepting vs. rejecting states</a:t>
            </a:r>
          </a:p>
          <a:p>
            <a:pPr lvl="1"/>
            <a:r>
              <a:rPr lang="en-US" smtClean="0"/>
              <a:t>Large variance of degree distribution, to mimic behavior models</a:t>
            </a:r>
            <a:endParaRPr lang="fr-BE"/>
          </a:p>
        </p:txBody>
      </p:sp>
      <p:pic>
        <p:nvPicPr>
          <p:cNvPr id="4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60648"/>
            <a:ext cx="3702191" cy="1087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Samples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8363272" cy="457358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Approach</a:t>
            </a:r>
          </a:p>
          <a:p>
            <a:pPr lvl="1"/>
            <a:r>
              <a:rPr lang="en-US" smtClean="0"/>
              <a:t>Generated by the target machine: random walk algorithm</a:t>
            </a:r>
          </a:p>
          <a:p>
            <a:pPr lvl="1"/>
            <a:r>
              <a:rPr lang="en-US" smtClean="0"/>
              <a:t>Negative strings by randomly perturbing positive ones</a:t>
            </a:r>
          </a:p>
          <a:p>
            <a:pPr lvl="2"/>
            <a:r>
              <a:rPr lang="en-US" smtClean="0"/>
              <a:t>three kinds of edit: substitution, insertion and deletion</a:t>
            </a:r>
          </a:p>
          <a:p>
            <a:pPr lvl="1"/>
            <a:r>
              <a:rPr lang="en-US" smtClean="0"/>
              <a:t>Tuned to ensure good induction results using Blue-Fringe on the simplest problems</a:t>
            </a:r>
          </a:p>
          <a:p>
            <a:pPr>
              <a:spcBef>
                <a:spcPts val="1800"/>
              </a:spcBef>
            </a:pPr>
            <a:r>
              <a:rPr lang="en-US" smtClean="0"/>
              <a:t>Main features</a:t>
            </a:r>
          </a:p>
          <a:p>
            <a:pPr lvl="1"/>
            <a:r>
              <a:rPr lang="en-US" smtClean="0"/>
              <a:t>Learning and test samples do not overlap</a:t>
            </a:r>
          </a:p>
          <a:p>
            <a:pPr lvl="1"/>
            <a:r>
              <a:rPr lang="en-US" smtClean="0"/>
              <a:t>Learning samples may contain duplicates, as a consequence of the random walk generation</a:t>
            </a:r>
          </a:p>
          <a:p>
            <a:pPr lvl="1"/>
            <a:r>
              <a:rPr lang="en-US" smtClean="0"/>
              <a:t>String length distribution: centered on </a:t>
            </a:r>
            <a:r>
              <a:rPr lang="en-US" i="1" smtClean="0"/>
              <a:t>5 + depth(automaton)</a:t>
            </a:r>
            <a:endParaRPr lang="fr-BE" i="1"/>
          </a:p>
        </p:txBody>
      </p:sp>
      <p:grpSp>
        <p:nvGrpSpPr>
          <p:cNvPr id="4" name="Groupe 9"/>
          <p:cNvGrpSpPr/>
          <p:nvPr/>
        </p:nvGrpSpPr>
        <p:grpSpPr>
          <a:xfrm>
            <a:off x="4499992" y="317512"/>
            <a:ext cx="3090034" cy="1311288"/>
            <a:chOff x="4897694" y="1925250"/>
            <a:chExt cx="3704433" cy="1435734"/>
          </a:xfrm>
        </p:grpSpPr>
        <p:cxnSp>
          <p:nvCxnSpPr>
            <p:cNvPr id="5" name="Connecteur droit 4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Thesis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/>
              <a:t>Evaluation and Tool support</a:t>
            </a:r>
          </a:p>
          <a:p>
            <a:pPr lvl="1"/>
            <a:r>
              <a:rPr lang="en-US" dirty="0" smtClean="0"/>
              <a:t>Evaluation of inductive synthesis</a:t>
            </a:r>
          </a:p>
          <a:p>
            <a:pPr lvl="2"/>
            <a:r>
              <a:rPr lang="en-US" dirty="0" smtClean="0"/>
              <a:t>On case studies and synthetic datasets</a:t>
            </a:r>
          </a:p>
          <a:p>
            <a:pPr lvl="2"/>
            <a:r>
              <a:rPr lang="en-US" dirty="0" smtClean="0"/>
              <a:t>Yielding a novel evaluation protocol and an online platform</a:t>
            </a:r>
          </a:p>
          <a:p>
            <a:pPr lvl="1"/>
            <a:r>
              <a:rPr lang="en-US" dirty="0" smtClean="0"/>
              <a:t>Libraries and tools</a:t>
            </a:r>
          </a:p>
          <a:p>
            <a:pPr lvl="2"/>
            <a:r>
              <a:rPr lang="en-US" dirty="0" smtClean="0"/>
              <a:t>a model checker for process models, an interactive state machine synthesizer, and a process model analyzer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Submission &amp; Scoring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Submission</a:t>
            </a:r>
          </a:p>
          <a:p>
            <a:pPr lvl="1"/>
            <a:r>
              <a:rPr lang="en-US" smtClean="0"/>
              <a:t>Solutions submitted as binary strings labelling the test sample</a:t>
            </a:r>
          </a:p>
          <a:p>
            <a:pPr lvl="1"/>
            <a:r>
              <a:rPr lang="en-US" smtClean="0"/>
              <a:t>Binary feedback (problem broken or not broken), to avoid hill-climbing</a:t>
            </a:r>
          </a:p>
          <a:p>
            <a:pPr>
              <a:spcBef>
                <a:spcPts val="1800"/>
              </a:spcBef>
            </a:pPr>
            <a:r>
              <a:rPr lang="en-US" smtClean="0"/>
              <a:t>Scoring</a:t>
            </a:r>
          </a:p>
          <a:p>
            <a:pPr lvl="1"/>
            <a:r>
              <a:rPr lang="en-US" smtClean="0"/>
              <a:t>Balanced Classification Rate to place equal emphasis on accuracy in terms of positive and negative strings</a:t>
            </a:r>
          </a:p>
          <a:p>
            <a:pPr lvl="1"/>
            <a:r>
              <a:rPr lang="en-US" smtClean="0"/>
              <a:t>Problem broken if BCR score &gt;= 0.99</a:t>
            </a:r>
          </a:p>
          <a:p>
            <a:pPr lvl="1"/>
            <a:r>
              <a:rPr lang="en-US" smtClean="0"/>
              <a:t>A cell is broken if all problems it contains are broken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Baseline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 grid empirically ajusted</a:t>
            </a:r>
          </a:p>
          <a:p>
            <a:pPr lvl="1"/>
            <a:r>
              <a:rPr lang="en-US" smtClean="0"/>
              <a:t>To ensure good induction results using Blue-Fringe on the simplest problems</a:t>
            </a:r>
          </a:p>
          <a:p>
            <a:pPr lvl="1"/>
            <a:r>
              <a:rPr lang="en-US" smtClean="0"/>
              <a:t>Without breaking the cell</a:t>
            </a:r>
          </a:p>
        </p:txBody>
      </p:sp>
      <p:pic>
        <p:nvPicPr>
          <p:cNvPr id="2050" name="Picture 2" descr="D:\blambeau\Work\ucl\thesis\end-report\images\stamina_bas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60417"/>
            <a:ext cx="8386960" cy="3252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Baseline: lessons learned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RPNI and BlueFringe converge on largest alphabets</a:t>
            </a:r>
          </a:p>
          <a:p>
            <a:pPr lvl="1"/>
            <a:r>
              <a:rPr lang="en-US" sz="2000" smtClean="0"/>
              <a:t>Theoretically expected, big samples needed in practice</a:t>
            </a:r>
          </a:p>
          <a:p>
            <a:r>
              <a:rPr lang="en-US" sz="2400" smtClean="0"/>
              <a:t>Size of the alphabet "hurts" convergence in practice</a:t>
            </a:r>
          </a:p>
          <a:p>
            <a:pPr lvl="1"/>
            <a:r>
              <a:rPr lang="en-US" sz="2000" smtClean="0"/>
              <a:t>Confirms experimentally what we expected theoretically</a:t>
            </a:r>
          </a:p>
          <a:p>
            <a:pPr lvl="1"/>
            <a:r>
              <a:rPr lang="en-US" sz="2000" smtClean="0"/>
              <a:t>Supports the interest of launching Stamina</a:t>
            </a:r>
          </a:p>
          <a:p>
            <a:pPr>
              <a:buNone/>
            </a:pPr>
            <a:endParaRPr lang="en-US" sz="2400" smtClean="0"/>
          </a:p>
          <a:p>
            <a:pPr lvl="1"/>
            <a:endParaRPr lang="en-US" sz="2000" smtClean="0"/>
          </a:p>
        </p:txBody>
      </p:sp>
      <p:pic>
        <p:nvPicPr>
          <p:cNvPr id="5" name="Picture 2" descr="D:\blambeau\Work\ucl\thesis\end-report\images\stamina_bas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60417"/>
            <a:ext cx="8386960" cy="3252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Participation overview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Between march and december 2010 (official)</a:t>
            </a:r>
          </a:p>
          <a:p>
            <a:pPr lvl="1"/>
            <a:r>
              <a:rPr lang="en-US" smtClean="0"/>
              <a:t>1856 submissions made by 11 challengers</a:t>
            </a:r>
          </a:p>
          <a:p>
            <a:pPr lvl="1"/>
            <a:r>
              <a:rPr lang="en-US" smtClean="0"/>
              <a:t>65 winning submissions broke 42 problems</a:t>
            </a:r>
          </a:p>
          <a:p>
            <a:pPr lvl="1"/>
            <a:r>
              <a:rPr lang="en-US" smtClean="0"/>
              <a:t>6 cells broken, by 2 challengers (Equipo &amp; </a:t>
            </a:r>
            <a:r>
              <a:rPr lang="en-US" b="1" smtClean="0"/>
              <a:t>DFASAT</a:t>
            </a:r>
            <a:r>
              <a:rPr lang="en-US" smtClean="0"/>
              <a:t>)</a:t>
            </a:r>
          </a:p>
        </p:txBody>
      </p:sp>
      <p:pic>
        <p:nvPicPr>
          <p:cNvPr id="3074" name="Picture 2" descr="D:\blambeau\Work\ucl\thesis\end-report\images\stamina_bro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75866"/>
            <a:ext cx="5832648" cy="3265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A big winner - DFASAT</a:t>
            </a:r>
            <a:br>
              <a:rPr lang="fr-BE" sz="3500" smtClean="0"/>
            </a:br>
            <a:r>
              <a:rPr lang="fr-BE" sz="2800" smtClean="0"/>
              <a:t>Marijn Heule &amp; Sicco Verwer</a:t>
            </a:r>
            <a:endParaRPr lang="fr-BE" sz="2800"/>
          </a:p>
        </p:txBody>
      </p:sp>
      <p:pic>
        <p:nvPicPr>
          <p:cNvPr id="4098" name="Picture 2" descr="D:\blambeau\Work\ucl\thesis\end-report\images\stamina_bluefringe_sc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50" y="1973917"/>
            <a:ext cx="4518198" cy="3183275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1547664" y="1753652"/>
            <a:ext cx="2664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2800" b="1" smtClean="0">
                <a:solidFill>
                  <a:srgbClr val="421C5E"/>
                </a:solidFill>
                <a:latin typeface="Calibri" pitchFamily="34" charset="0"/>
              </a:rPr>
              <a:t>Blue-Fringe</a:t>
            </a:r>
            <a:endParaRPr lang="fr-BE" sz="2800" b="1">
              <a:solidFill>
                <a:srgbClr val="421C5E"/>
              </a:solidFill>
              <a:latin typeface="Calibri" pitchFamily="34" charset="0"/>
            </a:endParaRPr>
          </a:p>
        </p:txBody>
      </p:sp>
      <p:pic>
        <p:nvPicPr>
          <p:cNvPr id="4099" name="Picture 3" descr="D:\blambeau\Work\ucl\thesis\end-report\images\stamina_dfasat_sc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4297213" cy="3027582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5809381" y="3460073"/>
            <a:ext cx="2664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2800" b="1" smtClean="0">
                <a:solidFill>
                  <a:srgbClr val="421C5E"/>
                </a:solidFill>
                <a:latin typeface="Calibri" pitchFamily="34" charset="0"/>
              </a:rPr>
              <a:t>DFASAT</a:t>
            </a:r>
            <a:endParaRPr lang="fr-BE" sz="28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Tool Support</a:t>
            </a:r>
            <a:br>
              <a:rPr lang="fr-BE" sz="3500" smtClean="0"/>
            </a:br>
            <a:r>
              <a:rPr lang="fr-BE" sz="2800" smtClean="0"/>
              <a:t>Chapter 6</a:t>
            </a:r>
            <a:endParaRPr lang="fr-BE" sz="2800"/>
          </a:p>
        </p:txBody>
      </p:sp>
      <p:grpSp>
        <p:nvGrpSpPr>
          <p:cNvPr id="3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5" name="Ellipse 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quatre flèches 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5576" y="1592213"/>
            <a:ext cx="4824536" cy="206210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A model-checker for guarded hMSC (chapter 3)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400" b="1" i="1" kern="0" smtClean="0">
                <a:latin typeface="Calibri" pitchFamily="34" charset="0"/>
              </a:rPr>
              <a:t>BDD-driven, efficient implementation of </a:t>
            </a:r>
            <a:br>
              <a:rPr lang="fr-FR" sz="2400" b="1" i="1" kern="0" smtClean="0">
                <a:latin typeface="Calibri" pitchFamily="34" charset="0"/>
              </a:rPr>
            </a:br>
            <a:r>
              <a:rPr lang="fr-FR" sz="2400" b="1" i="1" kern="0" smtClean="0">
                <a:latin typeface="Calibri" pitchFamily="34" charset="0"/>
              </a:rPr>
              <a:t>g-hMSC </a:t>
            </a:r>
            <a:r>
              <a:rPr lang="fr-FR" sz="2400" b="1" i="1" kern="0" smtClean="0">
                <a:latin typeface="Calibri" pitchFamily="34" charset="0"/>
                <a:sym typeface="Symbol"/>
              </a:rPr>
              <a:t></a:t>
            </a:r>
            <a:r>
              <a:rPr lang="fr-FR" sz="2400" b="1" i="1" kern="0" smtClean="0">
                <a:latin typeface="Calibri" pitchFamily="34" charset="0"/>
              </a:rPr>
              <a:t> g-LTS </a:t>
            </a:r>
            <a:endParaRPr lang="fr-BE" sz="2400" b="1" i="1">
              <a:latin typeface="Calibri" pitchFamily="34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5508104" y="1556792"/>
            <a:ext cx="2088232" cy="1872208"/>
            <a:chOff x="5508104" y="1556792"/>
            <a:chExt cx="2088232" cy="1872208"/>
          </a:xfrm>
        </p:grpSpPr>
        <p:sp>
          <p:nvSpPr>
            <p:cNvPr id="44" name="Rectangle 43"/>
            <p:cNvSpPr/>
            <p:nvPr/>
          </p:nvSpPr>
          <p:spPr>
            <a:xfrm>
              <a:off x="5508104" y="1556792"/>
              <a:ext cx="2088232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5" name="Groupe 107"/>
            <p:cNvGrpSpPr/>
            <p:nvPr/>
          </p:nvGrpSpPr>
          <p:grpSpPr>
            <a:xfrm>
              <a:off x="5595525" y="1628800"/>
              <a:ext cx="1856795" cy="1736532"/>
              <a:chOff x="902950" y="1844824"/>
              <a:chExt cx="1856795" cy="17365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6732" y="2075654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AlarmPressed</a:t>
                </a:r>
                <a:endParaRPr lang="fr-BE" sz="700">
                  <a:latin typeface="Calibri" pitchFamily="34" charset="0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1803091" y="1844824"/>
                <a:ext cx="60880" cy="60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49" name="Connecteur droit avec flèche 34"/>
              <p:cNvCxnSpPr>
                <a:stCxn id="47" idx="4"/>
                <a:endCxn id="46" idx="0"/>
              </p:cNvCxnSpPr>
              <p:nvPr/>
            </p:nvCxnSpPr>
            <p:spPr>
              <a:xfrm rot="16200000" flipH="1">
                <a:off x="1748556" y="1990678"/>
                <a:ext cx="169950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Groupe 33"/>
              <p:cNvGrpSpPr/>
              <p:nvPr/>
            </p:nvGrpSpPr>
            <p:grpSpPr>
              <a:xfrm>
                <a:off x="2332066" y="3459595"/>
                <a:ext cx="121761" cy="121761"/>
                <a:chOff x="3090618" y="5117065"/>
                <a:chExt cx="216000" cy="216000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3090618" y="5117065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3161515" y="5193592"/>
                  <a:ext cx="63863" cy="638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</p:grpSp>
          <p:sp>
            <p:nvSpPr>
              <p:cNvPr id="59" name="Losange 58"/>
              <p:cNvSpPr/>
              <p:nvPr/>
            </p:nvSpPr>
            <p:spPr>
              <a:xfrm>
                <a:off x="1672451" y="2478356"/>
                <a:ext cx="322161" cy="28189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9" name="Connecteur droit avec flèche 34"/>
              <p:cNvCxnSpPr>
                <a:stCxn id="46" idx="2"/>
                <a:endCxn id="59" idx="0"/>
              </p:cNvCxnSpPr>
              <p:nvPr/>
            </p:nvCxnSpPr>
            <p:spPr>
              <a:xfrm rot="5400000">
                <a:off x="1760159" y="2404983"/>
                <a:ext cx="146746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902950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StopTrain</a:t>
                </a:r>
                <a:br>
                  <a:rPr lang="fr-BE" sz="700" smtClean="0">
                    <a:latin typeface="Calibri" pitchFamily="34" charset="0"/>
                  </a:rPr>
                </a:br>
                <a:r>
                  <a:rPr lang="fr-BE" sz="700" smtClean="0">
                    <a:latin typeface="Calibri" pitchFamily="34" charset="0"/>
                  </a:rPr>
                  <a:t>InEmergency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83" name="Connecteur droit avec flèche 34"/>
              <p:cNvCxnSpPr>
                <a:stCxn id="59" idx="1"/>
                <a:endCxn id="82" idx="0"/>
              </p:cNvCxnSpPr>
              <p:nvPr/>
            </p:nvCxnSpPr>
            <p:spPr>
              <a:xfrm rot="10800000" flipV="1">
                <a:off x="1269749" y="2619301"/>
                <a:ext cx="402702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2026146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OpenDoors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85" name="Connecteur droit avec flèche 34"/>
              <p:cNvCxnSpPr>
                <a:stCxn id="59" idx="3"/>
                <a:endCxn id="84" idx="0"/>
              </p:cNvCxnSpPr>
              <p:nvPr/>
            </p:nvCxnSpPr>
            <p:spPr>
              <a:xfrm>
                <a:off x="1994612" y="2619301"/>
                <a:ext cx="398334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34"/>
              <p:cNvCxnSpPr>
                <a:stCxn id="82" idx="3"/>
                <a:endCxn id="84" idx="1"/>
              </p:cNvCxnSpPr>
              <p:nvPr/>
            </p:nvCxnSpPr>
            <p:spPr>
              <a:xfrm>
                <a:off x="1636549" y="3115511"/>
                <a:ext cx="389597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24"/>
              <p:cNvSpPr txBox="1"/>
              <p:nvPr/>
            </p:nvSpPr>
            <p:spPr>
              <a:xfrm>
                <a:off x="2176483" y="2719977"/>
                <a:ext cx="419987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</a:t>
                </a:r>
                <a:r>
                  <a:rPr lang="fr-BE" sz="7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700" b="1" smtClean="0">
                    <a:latin typeface="Calibri" pitchFamily="34" charset="0"/>
                  </a:rPr>
                  <a:t>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sp>
            <p:nvSpPr>
              <p:cNvPr id="88" name="ZoneTexte 25"/>
              <p:cNvSpPr txBox="1"/>
              <p:nvPr/>
            </p:nvSpPr>
            <p:spPr>
              <a:xfrm>
                <a:off x="1107391" y="2719977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cxnSp>
            <p:nvCxnSpPr>
              <p:cNvPr id="89" name="Connecteur droit avec flèche 34"/>
              <p:cNvCxnSpPr>
                <a:stCxn id="84" idx="2"/>
                <a:endCxn id="90" idx="0"/>
              </p:cNvCxnSpPr>
              <p:nvPr/>
            </p:nvCxnSpPr>
            <p:spPr>
              <a:xfrm rot="16200000" flipH="1">
                <a:off x="2284894" y="3351540"/>
                <a:ext cx="216105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ZoneTexte 91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5292080" y="1124744"/>
            <a:ext cx="238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Processes as g-hMSC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94" name="Groupe 93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95" name="Rectangle 94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96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Tool Support</a:t>
            </a:r>
            <a:br>
              <a:rPr lang="fr-BE" sz="3500" smtClean="0"/>
            </a:br>
            <a:r>
              <a:rPr lang="fr-BE" sz="2800" smtClean="0"/>
              <a:t>Chapter 6</a:t>
            </a:r>
            <a:endParaRPr lang="fr-BE" sz="2800"/>
          </a:p>
        </p:txBody>
      </p:sp>
      <p:grpSp>
        <p:nvGrpSpPr>
          <p:cNvPr id="3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5" name="Ellipse 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quatre flèches 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995936" y="1255400"/>
            <a:ext cx="4824536" cy="200054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The ISIS Tool (chapter 4)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400" b="1" i="1" kern="0" smtClean="0">
                <a:latin typeface="Calibri" pitchFamily="34" charset="0"/>
              </a:rPr>
              <a:t>Interactive synthesis of LTS from positive &amp; negative MSC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400" b="1" i="1" kern="0" smtClean="0">
                <a:latin typeface="Calibri" pitchFamily="34" charset="0"/>
              </a:rPr>
              <a:t>Under control of fluents and goals</a:t>
            </a:r>
            <a:endParaRPr lang="fr-BE" sz="2400" b="1" i="1">
              <a:latin typeface="Calibri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1475656" y="1844824"/>
            <a:ext cx="2232248" cy="1368152"/>
            <a:chOff x="1475656" y="1844824"/>
            <a:chExt cx="2232248" cy="1368152"/>
          </a:xfrm>
        </p:grpSpPr>
        <p:sp>
          <p:nvSpPr>
            <p:cNvPr id="48" name="Rectangle 47"/>
            <p:cNvSpPr/>
            <p:nvPr/>
          </p:nvSpPr>
          <p:spPr>
            <a:xfrm>
              <a:off x="1475656" y="1844824"/>
              <a:ext cx="2232248" cy="13681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9" name="Groupe 57"/>
            <p:cNvGrpSpPr/>
            <p:nvPr/>
          </p:nvGrpSpPr>
          <p:grpSpPr>
            <a:xfrm>
              <a:off x="1619672" y="1916832"/>
              <a:ext cx="1958620" cy="1224136"/>
              <a:chOff x="5089052" y="3881083"/>
              <a:chExt cx="3248493" cy="2030307"/>
            </a:xfrm>
          </p:grpSpPr>
          <p:sp>
            <p:nvSpPr>
              <p:cNvPr id="50" name="Parallélogramme 49"/>
              <p:cNvSpPr/>
              <p:nvPr/>
            </p:nvSpPr>
            <p:spPr>
              <a:xfrm>
                <a:off x="5089052" y="5244780"/>
                <a:ext cx="2943945" cy="66661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5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05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51" name="Parallélogramme 50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9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9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000"/>
              </a:p>
            </p:txBody>
          </p:sp>
          <p:cxnSp>
            <p:nvCxnSpPr>
              <p:cNvPr id="53" name="Connecteur droit avec flèche 52"/>
              <p:cNvCxnSpPr>
                <a:stCxn id="50" idx="0"/>
                <a:endCxn id="52" idx="3"/>
              </p:cNvCxnSpPr>
              <p:nvPr/>
            </p:nvCxnSpPr>
            <p:spPr>
              <a:xfrm rot="5400000" flipH="1" flipV="1">
                <a:off x="6592824" y="4982755"/>
                <a:ext cx="230228" cy="2938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>
                <a:stCxn id="52" idx="0"/>
                <a:endCxn id="51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Parallélogramme 54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9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9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6" name="Connecteur droit avec flèche 55"/>
              <p:cNvCxnSpPr>
                <a:stCxn id="55" idx="5"/>
                <a:endCxn id="52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e 56"/>
          <p:cNvGrpSpPr/>
          <p:nvPr/>
        </p:nvGrpSpPr>
        <p:grpSpPr>
          <a:xfrm>
            <a:off x="4499992" y="5229200"/>
            <a:ext cx="2520280" cy="1179512"/>
            <a:chOff x="4499992" y="5229200"/>
            <a:chExt cx="2520280" cy="1179512"/>
          </a:xfrm>
        </p:grpSpPr>
        <p:sp>
          <p:nvSpPr>
            <p:cNvPr id="58" name="Rectangle 57"/>
            <p:cNvSpPr/>
            <p:nvPr/>
          </p:nvSpPr>
          <p:spPr>
            <a:xfrm>
              <a:off x="4499992" y="5229200"/>
              <a:ext cx="2520280" cy="11795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59" name="Groupe 9"/>
            <p:cNvGrpSpPr/>
            <p:nvPr/>
          </p:nvGrpSpPr>
          <p:grpSpPr>
            <a:xfrm>
              <a:off x="4571997" y="5328592"/>
              <a:ext cx="2275833" cy="1008110"/>
              <a:chOff x="5001007" y="1945903"/>
              <a:chExt cx="3497814" cy="141508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001007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Controller</a:t>
                </a:r>
                <a:endParaRPr lang="fr-BE" sz="5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737313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Passenger</a:t>
                </a:r>
                <a:endParaRPr lang="fr-BE" sz="5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53709" y="1945903"/>
                <a:ext cx="761507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Actuators &amp; Sensors</a:t>
                </a:r>
                <a:endParaRPr lang="fr-BE" sz="500"/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ZoneTexte 66"/>
              <p:cNvSpPr txBox="1"/>
              <p:nvPr/>
            </p:nvSpPr>
            <p:spPr>
              <a:xfrm>
                <a:off x="5934178" y="2402361"/>
                <a:ext cx="311316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start</a:t>
                </a:r>
                <a:endParaRPr lang="fr-BE" sz="600"/>
              </a:p>
            </p:txBody>
          </p:sp>
          <p:cxnSp>
            <p:nvCxnSpPr>
              <p:cNvPr id="68" name="Connecteur droit avec flèche 67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092281" y="2550360"/>
                <a:ext cx="608332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pressed</a:t>
                </a:r>
                <a:endParaRPr lang="fr-BE" sz="600"/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5389762" y="2984298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5839600" y="2918150"/>
                <a:ext cx="426073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stop</a:t>
                </a:r>
                <a:endParaRPr lang="fr-BE" sz="600"/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5809944" y="3157782"/>
                <a:ext cx="464324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open</a:t>
                </a:r>
                <a:endParaRPr lang="fr-BE" sz="600"/>
              </a:p>
            </p:txBody>
          </p:sp>
          <p:cxnSp>
            <p:nvCxnSpPr>
              <p:cNvPr id="74" name="Connecteur droit avec flèche 73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/>
              <p:cNvSpPr txBox="1"/>
              <p:nvPr/>
            </p:nvSpPr>
            <p:spPr>
              <a:xfrm>
                <a:off x="5641757" y="2725735"/>
                <a:ext cx="772590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propagated</a:t>
                </a:r>
                <a:endParaRPr lang="fr-BE" sz="600"/>
              </a:p>
            </p:txBody>
          </p:sp>
        </p:grpSp>
      </p:grpSp>
      <p:sp>
        <p:nvSpPr>
          <p:cNvPr id="76" name="ZoneTexte 75"/>
          <p:cNvSpPr txBox="1"/>
          <p:nvPr/>
        </p:nvSpPr>
        <p:spPr>
          <a:xfrm>
            <a:off x="971600" y="1484784"/>
            <a:ext cx="1565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Goals as FLTL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580112" y="638132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Scenarios as MSC and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80" name="Rectangle 79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81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Tool Support</a:t>
            </a:r>
            <a:br>
              <a:rPr lang="fr-BE" sz="3500" smtClean="0"/>
            </a:br>
            <a:r>
              <a:rPr lang="fr-BE" sz="2800" smtClean="0"/>
              <a:t>Chapter 6</a:t>
            </a:r>
            <a:endParaRPr lang="fr-BE" sz="2800"/>
          </a:p>
        </p:txBody>
      </p:sp>
      <p:grpSp>
        <p:nvGrpSpPr>
          <p:cNvPr id="3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5" name="Ellipse 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quatre flèches 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5576" y="1592213"/>
            <a:ext cx="4536504" cy="206210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The Gisele Clinical Pathway Analyzer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400" b="1" i="1" kern="0" smtClean="0">
                <a:latin typeface="Calibri" pitchFamily="34" charset="0"/>
              </a:rPr>
              <a:t>Implementation of decoration-driven model analysis (Damas thesis)</a:t>
            </a:r>
            <a:endParaRPr lang="fr-BE" sz="2400" b="1" i="1">
              <a:latin typeface="Calibri" pitchFamily="34" charset="0"/>
            </a:endParaRPr>
          </a:p>
        </p:txBody>
      </p:sp>
      <p:grpSp>
        <p:nvGrpSpPr>
          <p:cNvPr id="4" name="Groupe 41"/>
          <p:cNvGrpSpPr/>
          <p:nvPr/>
        </p:nvGrpSpPr>
        <p:grpSpPr>
          <a:xfrm>
            <a:off x="5508104" y="1556792"/>
            <a:ext cx="2088232" cy="1872208"/>
            <a:chOff x="5508104" y="1556792"/>
            <a:chExt cx="2088232" cy="1872208"/>
          </a:xfrm>
        </p:grpSpPr>
        <p:sp>
          <p:nvSpPr>
            <p:cNvPr id="44" name="Rectangle 43"/>
            <p:cNvSpPr/>
            <p:nvPr/>
          </p:nvSpPr>
          <p:spPr>
            <a:xfrm>
              <a:off x="5508104" y="1556792"/>
              <a:ext cx="2088232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7" name="Groupe 107"/>
            <p:cNvGrpSpPr/>
            <p:nvPr/>
          </p:nvGrpSpPr>
          <p:grpSpPr>
            <a:xfrm>
              <a:off x="5595525" y="1628800"/>
              <a:ext cx="1856795" cy="1736532"/>
              <a:chOff x="902950" y="1844824"/>
              <a:chExt cx="1856795" cy="17365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6732" y="2075654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AlarmPressed</a:t>
                </a:r>
                <a:endParaRPr lang="fr-BE" sz="700">
                  <a:latin typeface="Calibri" pitchFamily="34" charset="0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1803091" y="1844824"/>
                <a:ext cx="60880" cy="60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49" name="Connecteur droit avec flèche 34"/>
              <p:cNvCxnSpPr>
                <a:stCxn id="47" idx="4"/>
                <a:endCxn id="46" idx="0"/>
              </p:cNvCxnSpPr>
              <p:nvPr/>
            </p:nvCxnSpPr>
            <p:spPr>
              <a:xfrm rot="16200000" flipH="1">
                <a:off x="1748556" y="1990678"/>
                <a:ext cx="169950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e 33"/>
              <p:cNvGrpSpPr/>
              <p:nvPr/>
            </p:nvGrpSpPr>
            <p:grpSpPr>
              <a:xfrm>
                <a:off x="2332066" y="3459595"/>
                <a:ext cx="121761" cy="121761"/>
                <a:chOff x="3090618" y="5117065"/>
                <a:chExt cx="216000" cy="216000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3090618" y="5117065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3161515" y="5193592"/>
                  <a:ext cx="63863" cy="638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</p:grpSp>
          <p:sp>
            <p:nvSpPr>
              <p:cNvPr id="59" name="Losange 58"/>
              <p:cNvSpPr/>
              <p:nvPr/>
            </p:nvSpPr>
            <p:spPr>
              <a:xfrm>
                <a:off x="1672451" y="2478356"/>
                <a:ext cx="322161" cy="28189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9" name="Connecteur droit avec flèche 34"/>
              <p:cNvCxnSpPr>
                <a:stCxn id="46" idx="2"/>
                <a:endCxn id="59" idx="0"/>
              </p:cNvCxnSpPr>
              <p:nvPr/>
            </p:nvCxnSpPr>
            <p:spPr>
              <a:xfrm rot="5400000">
                <a:off x="1760159" y="2404983"/>
                <a:ext cx="146746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902950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StopTrain</a:t>
                </a:r>
                <a:br>
                  <a:rPr lang="fr-BE" sz="700" smtClean="0">
                    <a:latin typeface="Calibri" pitchFamily="34" charset="0"/>
                  </a:rPr>
                </a:br>
                <a:r>
                  <a:rPr lang="fr-BE" sz="700" smtClean="0">
                    <a:latin typeface="Calibri" pitchFamily="34" charset="0"/>
                  </a:rPr>
                  <a:t>InEmergency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83" name="Connecteur droit avec flèche 34"/>
              <p:cNvCxnSpPr>
                <a:stCxn id="59" idx="1"/>
                <a:endCxn id="82" idx="0"/>
              </p:cNvCxnSpPr>
              <p:nvPr/>
            </p:nvCxnSpPr>
            <p:spPr>
              <a:xfrm rot="10800000" flipV="1">
                <a:off x="1269749" y="2619301"/>
                <a:ext cx="402702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2026146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OpenDoors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85" name="Connecteur droit avec flèche 34"/>
              <p:cNvCxnSpPr>
                <a:stCxn id="59" idx="3"/>
                <a:endCxn id="84" idx="0"/>
              </p:cNvCxnSpPr>
              <p:nvPr/>
            </p:nvCxnSpPr>
            <p:spPr>
              <a:xfrm>
                <a:off x="1994612" y="2619301"/>
                <a:ext cx="398334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34"/>
              <p:cNvCxnSpPr>
                <a:stCxn id="82" idx="3"/>
                <a:endCxn id="84" idx="1"/>
              </p:cNvCxnSpPr>
              <p:nvPr/>
            </p:nvCxnSpPr>
            <p:spPr>
              <a:xfrm>
                <a:off x="1636549" y="3115511"/>
                <a:ext cx="389597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24"/>
              <p:cNvSpPr txBox="1"/>
              <p:nvPr/>
            </p:nvSpPr>
            <p:spPr>
              <a:xfrm>
                <a:off x="2176483" y="2719977"/>
                <a:ext cx="419987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</a:t>
                </a:r>
                <a:r>
                  <a:rPr lang="fr-BE" sz="7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700" b="1" smtClean="0">
                    <a:latin typeface="Calibri" pitchFamily="34" charset="0"/>
                  </a:rPr>
                  <a:t>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sp>
            <p:nvSpPr>
              <p:cNvPr id="88" name="ZoneTexte 25"/>
              <p:cNvSpPr txBox="1"/>
              <p:nvPr/>
            </p:nvSpPr>
            <p:spPr>
              <a:xfrm>
                <a:off x="1107391" y="2719977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cxnSp>
            <p:nvCxnSpPr>
              <p:cNvPr id="89" name="Connecteur droit avec flèche 34"/>
              <p:cNvCxnSpPr>
                <a:stCxn id="84" idx="2"/>
                <a:endCxn id="90" idx="0"/>
              </p:cNvCxnSpPr>
              <p:nvPr/>
            </p:nvCxnSpPr>
            <p:spPr>
              <a:xfrm rot="16200000" flipH="1">
                <a:off x="2284894" y="3351540"/>
                <a:ext cx="216105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ZoneTexte 91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5292080" y="1124744"/>
            <a:ext cx="238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Processes as g-hMSC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9" name="Groupe 93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95" name="Rectangle 94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96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Context &amp; Motivation</a:t>
            </a:r>
            <a:br>
              <a:rPr lang="fr-BE" sz="3500" smtClean="0"/>
            </a:br>
            <a:r>
              <a:rPr lang="fr-BE" sz="2800" smtClean="0"/>
              <a:t>The Gisele Project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smtClean="0"/>
              <a:t>Health-care processes are safety critical</a:t>
            </a:r>
          </a:p>
          <a:p>
            <a:pPr lvl="1"/>
            <a:r>
              <a:rPr lang="en-US" sz="2000" smtClean="0"/>
              <a:t>Medical errors  =&gt;  98,000 deaths every year in the US, over 1 million of non-lethal injuries</a:t>
            </a:r>
          </a:p>
          <a:p>
            <a:pPr lvl="2"/>
            <a:r>
              <a:rPr lang="en-US" sz="2000" smtClean="0"/>
              <a:t>E.g. wrong patient, wrong dose, wrong timing, wrong channel</a:t>
            </a:r>
          </a:p>
          <a:p>
            <a:pPr lvl="1"/>
            <a:r>
              <a:rPr lang="en-US" sz="2000" smtClean="0"/>
              <a:t>Major causes</a:t>
            </a:r>
          </a:p>
          <a:p>
            <a:pPr lvl="2"/>
            <a:r>
              <a:rPr lang="en-US" sz="2000" smtClean="0"/>
              <a:t>complex coordination among clinical tasks, communication problems among actors, complex decisions</a:t>
            </a:r>
          </a:p>
          <a:p>
            <a:pPr>
              <a:spcBef>
                <a:spcPts val="1800"/>
              </a:spcBef>
            </a:pPr>
            <a:r>
              <a:rPr lang="en-US" sz="2400" smtClean="0"/>
              <a:t>Response</a:t>
            </a:r>
          </a:p>
          <a:p>
            <a:pPr lvl="1"/>
            <a:r>
              <a:rPr lang="en-US" sz="2000" smtClean="0"/>
              <a:t>Clinical pathways, software support</a:t>
            </a:r>
          </a:p>
          <a:p>
            <a:pPr lvl="1"/>
            <a:r>
              <a:rPr lang="en-US" sz="2000" smtClean="0"/>
              <a:t>Needed: models for analysis, error anticipation and enactment  [Clarke08]</a:t>
            </a:r>
            <a:endParaRPr lang="fr-B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A Clinical Pathway Analyzer</a:t>
            </a:r>
            <a:r>
              <a:rPr lang="fr-BE" smtClean="0"/>
              <a:t/>
            </a:r>
            <a:br>
              <a:rPr lang="fr-BE" smtClean="0"/>
            </a:br>
            <a:r>
              <a:rPr lang="fr-BE" sz="2800" smtClean="0"/>
              <a:t>Tool support of the Gisele project</a:t>
            </a:r>
            <a:endParaRPr lang="fr-BE" sz="2800"/>
          </a:p>
        </p:txBody>
      </p:sp>
      <p:pic>
        <p:nvPicPr>
          <p:cNvPr id="5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83568" y="1556792"/>
            <a:ext cx="7686054" cy="5078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Thesis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and 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of inductive synthesis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 case studies and synthetic datasets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Yielding a novel evaluation protocol and an online platform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Libraries and tools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model checker for process models, an interactive state machine synthesizer, and a process model analyzer</a:t>
            </a:r>
            <a:endParaRPr lang="fr-B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A Clinical Pathway Analyzer</a:t>
            </a:r>
            <a:r>
              <a:rPr lang="fr-BE" smtClean="0"/>
              <a:t/>
            </a:r>
            <a:br>
              <a:rPr lang="fr-BE" smtClean="0"/>
            </a:br>
            <a:r>
              <a:rPr lang="fr-BE" sz="2800" smtClean="0"/>
              <a:t>Tool support of the Gisele project</a:t>
            </a:r>
            <a:endParaRPr lang="fr-BE" sz="280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solidFill>
            <a:schemeClr val="bg1">
              <a:alpha val="87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mtClean="0"/>
              <a:t>Variety of analyses (cf. Damas thesis)</a:t>
            </a:r>
          </a:p>
          <a:p>
            <a:pPr lvl="1"/>
            <a:r>
              <a:rPr lang="en-US" smtClean="0"/>
              <a:t>verification of functional &amp; non-functional requirements</a:t>
            </a:r>
          </a:p>
          <a:p>
            <a:pPr lvl="1"/>
            <a:r>
              <a:rPr lang="en-US" smtClean="0"/>
              <a:t>state-based, event-based</a:t>
            </a:r>
          </a:p>
          <a:p>
            <a:pPr>
              <a:spcBef>
                <a:spcPts val="1200"/>
              </a:spcBef>
            </a:pPr>
            <a:r>
              <a:rPr lang="en-US" smtClean="0"/>
              <a:t>Integrated within uniform formal framework and toolset</a:t>
            </a:r>
          </a:p>
          <a:p>
            <a:pPr lvl="1"/>
            <a:r>
              <a:rPr lang="en-US" smtClean="0"/>
              <a:t>Guarded models (g-hMSC &amp; g-LTS)</a:t>
            </a:r>
          </a:p>
          <a:p>
            <a:pPr lvl="1"/>
            <a:r>
              <a:rPr lang="en-US" smtClean="0"/>
              <a:t>Fluents and tracking variables</a:t>
            </a:r>
          </a:p>
          <a:p>
            <a:pPr lvl="1"/>
            <a:r>
              <a:rPr lang="en-US" smtClean="0"/>
              <a:t>Decoration-based analysis</a:t>
            </a:r>
          </a:p>
          <a:p>
            <a:pPr>
              <a:spcBef>
                <a:spcPts val="1200"/>
              </a:spcBef>
            </a:pPr>
            <a:r>
              <a:rPr lang="en-US" smtClean="0"/>
              <a:t>Incremental analysis throughout model building </a:t>
            </a:r>
          </a:p>
          <a:p>
            <a:pPr lvl="1"/>
            <a:r>
              <a:rPr lang="en-US" smtClean="0"/>
              <a:t>according to model refinement structure</a:t>
            </a:r>
          </a:p>
          <a:p>
            <a:pPr lvl="1"/>
            <a:r>
              <a:rPr lang="en-US" smtClean="0"/>
              <a:t>early, local, stepwise on model of varying granularity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Process modeling language</a:t>
            </a:r>
            <a:endParaRPr lang="fr-BE" sz="35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5050904" cy="4573587"/>
          </a:xfrm>
        </p:spPr>
        <p:txBody>
          <a:bodyPr/>
          <a:lstStyle/>
          <a:p>
            <a:r>
              <a:rPr lang="en-US" sz="2400" smtClean="0"/>
              <a:t>Textual language </a:t>
            </a:r>
          </a:p>
          <a:p>
            <a:pPr lvl="1"/>
            <a:r>
              <a:rPr lang="en-US" sz="2000" smtClean="0"/>
              <a:t>guarded commands</a:t>
            </a:r>
          </a:p>
          <a:p>
            <a:pPr lvl="1"/>
            <a:r>
              <a:rPr lang="en-US" sz="2000" smtClean="0"/>
              <a:t>tasks and decisions</a:t>
            </a:r>
          </a:p>
          <a:p>
            <a:pPr>
              <a:spcBef>
                <a:spcPts val="1800"/>
              </a:spcBef>
            </a:pPr>
            <a:r>
              <a:rPr lang="en-US" sz="2400" smtClean="0"/>
              <a:t>Graphical counterpart </a:t>
            </a:r>
          </a:p>
          <a:p>
            <a:pPr lvl="1"/>
            <a:r>
              <a:rPr lang="en-US" sz="2000" smtClean="0"/>
              <a:t>guarded High-Level Message </a:t>
            </a:r>
            <a:br>
              <a:rPr lang="en-US" sz="2000" smtClean="0"/>
            </a:br>
            <a:r>
              <a:rPr lang="en-US" sz="2000" smtClean="0"/>
              <a:t>Sequence Charts (g-hMSC)</a:t>
            </a:r>
          </a:p>
          <a:p>
            <a:pPr>
              <a:spcBef>
                <a:spcPts val="1800"/>
              </a:spcBef>
            </a:pPr>
            <a:r>
              <a:rPr lang="en-US" sz="2400" smtClean="0"/>
              <a:t>Semantics &amp; analysis in terms of</a:t>
            </a:r>
          </a:p>
          <a:p>
            <a:pPr lvl="1"/>
            <a:r>
              <a:rPr lang="en-US" sz="2000" smtClean="0"/>
              <a:t>guarded LTS (g-LTS), in turn defined by LTS (cf. chapter 3)</a:t>
            </a:r>
            <a:endParaRPr lang="fr-BE" sz="2000"/>
          </a:p>
        </p:txBody>
      </p:sp>
      <p:sp>
        <p:nvSpPr>
          <p:cNvPr id="4" name="ZoneTexte 4"/>
          <p:cNvSpPr txBox="1">
            <a:spLocks noChangeArrowheads="1"/>
          </p:cNvSpPr>
          <p:nvPr/>
        </p:nvSpPr>
        <p:spPr bwMode="auto">
          <a:xfrm>
            <a:off x="5592763" y="1844824"/>
            <a:ext cx="3240087" cy="15478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lIns="216000" tIns="72000" rIns="216000" bIns="7200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b="1">
                <a:latin typeface="Consolas" pitchFamily="49" charset="0"/>
                <a:cs typeface="Courier New" pitchFamily="49" charset="0"/>
              </a:rPr>
              <a:t> surgery_envisioned</a:t>
            </a:r>
          </a:p>
          <a:p>
            <a:r>
              <a:rPr lang="en-US" b="1">
                <a:latin typeface="Consolas" pitchFamily="49" charset="0"/>
                <a:cs typeface="Courier New" pitchFamily="49" charset="0"/>
              </a:rPr>
              <a:t>  Surgery</a:t>
            </a:r>
          </a:p>
          <a:p>
            <a:r>
              <a:rPr lang="en-US" b="1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else</a:t>
            </a:r>
          </a:p>
          <a:p>
            <a:r>
              <a:rPr lang="en-US" b="1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b="1">
                <a:latin typeface="Consolas" pitchFamily="49" charset="0"/>
                <a:cs typeface="Courier New" pitchFamily="49" charset="0"/>
              </a:rPr>
              <a:t>Radiotherapy</a:t>
            </a:r>
            <a:r>
              <a:rPr lang="fr-BE" b="1">
                <a:latin typeface="Consolas" pitchFamily="49" charset="0"/>
                <a:cs typeface="Courier New" pitchFamily="49" charset="0"/>
              </a:rPr>
              <a:t>  </a:t>
            </a:r>
            <a:r>
              <a:rPr lang="fr-BE" b="1" smtClean="0">
                <a:latin typeface="Consolas" pitchFamily="49" charset="0"/>
                <a:cs typeface="Courier New" pitchFamily="49" charset="0"/>
              </a:rPr>
              <a:t/>
            </a:r>
            <a:br>
              <a:rPr lang="fr-BE" b="1" smtClean="0">
                <a:latin typeface="Consolas" pitchFamily="49" charset="0"/>
                <a:cs typeface="Courier New" pitchFamily="49" charset="0"/>
              </a:rPr>
            </a:br>
            <a:r>
              <a:rPr lang="en-US" b="1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end</a:t>
            </a:r>
            <a:endParaRPr lang="en-US" b="1">
              <a:solidFill>
                <a:srgbClr val="C00000"/>
              </a:solidFill>
              <a:latin typeface="Consolas" pitchFamily="49" charset="0"/>
              <a:cs typeface="Courier New" pitchFamily="49" charset="0"/>
            </a:endParaRPr>
          </a:p>
        </p:txBody>
      </p:sp>
      <p:pic>
        <p:nvPicPr>
          <p:cNvPr id="5" name="Picture 4" descr="F:\snapshots\zz_hmsc.png"/>
          <p:cNvPicPr>
            <a:picLocks noChangeAspect="1" noChangeArrowheads="1"/>
          </p:cNvPicPr>
          <p:nvPr/>
        </p:nvPicPr>
        <p:blipFill>
          <a:blip r:embed="rId2" cstate="print"/>
          <a:srcRect t="11284" b="14104"/>
          <a:stretch>
            <a:fillRect/>
          </a:stretch>
        </p:blipFill>
        <p:spPr bwMode="auto">
          <a:xfrm>
            <a:off x="5592763" y="3572024"/>
            <a:ext cx="3251200" cy="19050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5" descr="F:\snapshots\zz_l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759152"/>
            <a:ext cx="6324600" cy="8382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Discussion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smtClean="0"/>
              <a:t>Stamina</a:t>
            </a:r>
          </a:p>
          <a:p>
            <a:pPr lvl="1"/>
            <a:r>
              <a:rPr lang="fr-BE" smtClean="0"/>
              <a:t>Related work or discussion in evaluation chapter ?</a:t>
            </a:r>
          </a:p>
          <a:p>
            <a:pPr lvl="1"/>
            <a:r>
              <a:rPr lang="fr-BE" smtClean="0"/>
              <a:t>How far about presenting results ?</a:t>
            </a:r>
          </a:p>
          <a:p>
            <a:r>
              <a:rPr lang="fr-BE" smtClean="0"/>
              <a:t>Gisele tool</a:t>
            </a:r>
          </a:p>
          <a:p>
            <a:pPr lvl="1"/>
            <a:r>
              <a:rPr lang="fr-BE" smtClean="0"/>
              <a:t>Medical case-studies suddently appear...</a:t>
            </a:r>
          </a:p>
          <a:p>
            <a:pPr lvl="1"/>
            <a:r>
              <a:rPr lang="fr-BE" smtClean="0"/>
              <a:t>Almost about decoration-based analysis (the other thesis)</a:t>
            </a:r>
          </a:p>
          <a:p>
            <a:r>
              <a:rPr lang="fr-BE" smtClean="0"/>
              <a:t>Tool support</a:t>
            </a:r>
          </a:p>
          <a:p>
            <a:pPr lvl="1"/>
            <a:r>
              <a:rPr lang="fr-BE" smtClean="0"/>
              <a:t>A quick poll: what are you interrested in?</a:t>
            </a:r>
          </a:p>
          <a:p>
            <a:r>
              <a:rPr lang="fr-BE" smtClean="0"/>
              <a:t>MSM &amp; ASM</a:t>
            </a:r>
          </a:p>
          <a:p>
            <a:pPr lvl="1"/>
            <a:r>
              <a:rPr lang="fr-BE" smtClean="0"/>
              <a:t>Not interactive, no queries</a:t>
            </a:r>
          </a:p>
          <a:p>
            <a:pPr lvl="1"/>
            <a:r>
              <a:rPr lang="fr-BE" smtClean="0"/>
              <a:t>Shouldn't we move it to another chapter ?</a:t>
            </a:r>
          </a:p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Thesis Outline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73587"/>
          </a:xfrm>
        </p:spPr>
        <p:txBody>
          <a:bodyPr>
            <a:normAutofit fontScale="85000" lnSpcReduction="20000"/>
          </a:bodyPr>
          <a:lstStyle/>
          <a:p>
            <a:r>
              <a:rPr lang="fr-BE" sz="1800" smtClean="0"/>
              <a:t>A Multi-View Modeling Framework</a:t>
            </a:r>
          </a:p>
          <a:p>
            <a:pPr lvl="1"/>
            <a:r>
              <a:rPr lang="fr-BE" sz="1600" smtClean="0"/>
              <a:t>Event-based behavior models</a:t>
            </a:r>
          </a:p>
          <a:p>
            <a:pPr lvl="1"/>
            <a:r>
              <a:rPr lang="fr-BE" sz="1600" smtClean="0"/>
              <a:t>State-based abstractions</a:t>
            </a:r>
          </a:p>
          <a:p>
            <a:pPr lvl="1"/>
            <a:r>
              <a:rPr lang="en-US" sz="1600" smtClean="0"/>
              <a:t>Intentional models as goal graphs on uents</a:t>
            </a:r>
          </a:p>
          <a:p>
            <a:r>
              <a:rPr lang="en-US" sz="1800" smtClean="0"/>
              <a:t>Deductive synthesis of LTS models from guarded hMSCs</a:t>
            </a:r>
          </a:p>
          <a:p>
            <a:pPr lvl="1"/>
            <a:r>
              <a:rPr lang="en-US" sz="1600" smtClean="0"/>
              <a:t>From guarded hMSC to guarded LTS</a:t>
            </a:r>
          </a:p>
          <a:p>
            <a:pPr lvl="1"/>
            <a:r>
              <a:rPr lang="en-US" sz="1600" smtClean="0"/>
              <a:t>From guarded LTS to pure LTS</a:t>
            </a:r>
          </a:p>
          <a:p>
            <a:r>
              <a:rPr lang="en-US" sz="1800" smtClean="0"/>
              <a:t>Inductive synthesis of LTS models from MSC and hMSC </a:t>
            </a:r>
            <a:r>
              <a:rPr lang="fr-BE" sz="1800" smtClean="0"/>
              <a:t>models</a:t>
            </a:r>
          </a:p>
          <a:p>
            <a:pPr lvl="1"/>
            <a:r>
              <a:rPr lang="en-US" sz="1600" smtClean="0"/>
              <a:t>From grammar induction to model induction</a:t>
            </a:r>
          </a:p>
          <a:p>
            <a:pPr lvl="1"/>
            <a:r>
              <a:rPr lang="en-US" sz="1600" smtClean="0"/>
              <a:t>Interactive induction of LTS models from MSCs</a:t>
            </a:r>
          </a:p>
          <a:p>
            <a:pPr lvl="1"/>
            <a:r>
              <a:rPr lang="en-US" sz="1600" smtClean="0"/>
              <a:t>Pruning the induction space with state information</a:t>
            </a:r>
          </a:p>
          <a:p>
            <a:pPr lvl="1"/>
            <a:r>
              <a:rPr lang="en-US" sz="1600" smtClean="0"/>
              <a:t>Pruning the induction space with goals</a:t>
            </a:r>
          </a:p>
          <a:p>
            <a:pPr lvl="1"/>
            <a:r>
              <a:rPr lang="en-US" sz="1600" smtClean="0"/>
              <a:t>Pruning the induction space with control information</a:t>
            </a:r>
            <a:endParaRPr lang="fr-BE" sz="1600" smtClean="0"/>
          </a:p>
          <a:p>
            <a:r>
              <a:rPr lang="fr-BE" sz="1800" smtClean="0"/>
              <a:t>Evaluation</a:t>
            </a:r>
          </a:p>
          <a:p>
            <a:pPr lvl="1"/>
            <a:r>
              <a:rPr lang="fr-BE" sz="1400" smtClean="0"/>
              <a:t>...</a:t>
            </a:r>
          </a:p>
          <a:p>
            <a:r>
              <a:rPr lang="fr-BE" sz="1800" smtClean="0"/>
              <a:t>Tool Support</a:t>
            </a:r>
          </a:p>
          <a:p>
            <a:pPr lvl="1"/>
            <a:r>
              <a:rPr lang="fr-BE" sz="1400" smtClean="0"/>
              <a:t>...</a:t>
            </a:r>
            <a:endParaRPr lang="fr-B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0065" y="109052"/>
            <a:ext cx="3538078" cy="1671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grpSp>
        <p:nvGrpSpPr>
          <p:cNvPr id="11" name="Groupe 9"/>
          <p:cNvGrpSpPr/>
          <p:nvPr/>
        </p:nvGrpSpPr>
        <p:grpSpPr>
          <a:xfrm>
            <a:off x="750668" y="297200"/>
            <a:ext cx="3090034" cy="1311288"/>
            <a:chOff x="4897694" y="1925250"/>
            <a:chExt cx="3704433" cy="1435734"/>
          </a:xfrm>
        </p:grpSpPr>
        <p:cxnSp>
          <p:nvCxnSpPr>
            <p:cNvPr id="12" name="Connecteur droit 11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530065" y="193199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6152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168" y="2001540"/>
            <a:ext cx="3211860" cy="943361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530065" y="3300144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6146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4432" y="3522231"/>
            <a:ext cx="864096" cy="254658"/>
          </a:xfrm>
          <a:prstGeom prst="rect">
            <a:avLst/>
          </a:prstGeom>
          <a:noFill/>
        </p:spPr>
      </p:pic>
      <p:pic>
        <p:nvPicPr>
          <p:cNvPr id="6147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4432" y="3963101"/>
            <a:ext cx="864096" cy="360544"/>
          </a:xfrm>
          <a:prstGeom prst="rect">
            <a:avLst/>
          </a:prstGeom>
          <a:noFill/>
        </p:spPr>
      </p:pic>
      <p:pic>
        <p:nvPicPr>
          <p:cNvPr id="6153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459" y="3573016"/>
            <a:ext cx="1961325" cy="576064"/>
          </a:xfrm>
          <a:prstGeom prst="rect">
            <a:avLst/>
          </a:prstGeom>
          <a:noFill/>
        </p:spPr>
      </p:pic>
      <p:grpSp>
        <p:nvGrpSpPr>
          <p:cNvPr id="57" name="Groupe 56"/>
          <p:cNvGrpSpPr/>
          <p:nvPr/>
        </p:nvGrpSpPr>
        <p:grpSpPr>
          <a:xfrm>
            <a:off x="2759100" y="3645024"/>
            <a:ext cx="133729" cy="534916"/>
            <a:chOff x="4644008" y="3645024"/>
            <a:chExt cx="72008" cy="288032"/>
          </a:xfrm>
        </p:grpSpPr>
        <p:cxnSp>
          <p:nvCxnSpPr>
            <p:cNvPr id="55" name="Connecteur droit 54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539552" y="4653136"/>
            <a:ext cx="352839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63" name="Groupe 57"/>
          <p:cNvGrpSpPr/>
          <p:nvPr/>
        </p:nvGrpSpPr>
        <p:grpSpPr>
          <a:xfrm>
            <a:off x="899592" y="4797152"/>
            <a:ext cx="2952328" cy="1224136"/>
            <a:chOff x="4348580" y="3881083"/>
            <a:chExt cx="4896622" cy="2030307"/>
          </a:xfrm>
        </p:grpSpPr>
        <p:sp>
          <p:nvSpPr>
            <p:cNvPr id="64" name="Parallélogramme 63"/>
            <p:cNvSpPr/>
            <p:nvPr/>
          </p:nvSpPr>
          <p:spPr>
            <a:xfrm>
              <a:off x="4348580" y="5194811"/>
              <a:ext cx="2985745" cy="716579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200" b="1" smtClean="0">
                  <a:solidFill>
                    <a:schemeClr val="tx1"/>
                  </a:solidFill>
                  <a:latin typeface="Calibri" pitchFamily="34" charset="0"/>
                </a:rPr>
                <a:t>Maintain[Doors Closed While Moving]</a:t>
              </a:r>
              <a:endParaRPr lang="fr-BE" sz="12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65" name="Parallélogramme 64"/>
            <p:cNvSpPr/>
            <p:nvPr/>
          </p:nvSpPr>
          <p:spPr>
            <a:xfrm>
              <a:off x="5895194" y="3881083"/>
              <a:ext cx="2088232" cy="6480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50" b="1" smtClean="0">
                  <a:solidFill>
                    <a:schemeClr val="tx1"/>
                  </a:solidFill>
                  <a:latin typeface="Calibri" pitchFamily="34" charset="0"/>
                </a:rPr>
                <a:t>Maintain[Safe Transportation]</a:t>
              </a:r>
              <a:endParaRPr lang="fr-BE" sz="105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6856606" y="4836522"/>
              <a:ext cx="179125" cy="17912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67" name="Connecteur droit avec flèche 66"/>
            <p:cNvCxnSpPr>
              <a:stCxn id="64" idx="0"/>
              <a:endCxn id="66" idx="3"/>
            </p:cNvCxnSpPr>
            <p:nvPr/>
          </p:nvCxnSpPr>
          <p:spPr>
            <a:xfrm rot="5400000" flipH="1" flipV="1">
              <a:off x="6259447" y="4571420"/>
              <a:ext cx="205396" cy="1041385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6" idx="0"/>
              <a:endCxn id="65" idx="4"/>
            </p:cNvCxnSpPr>
            <p:nvPr/>
          </p:nvCxnSpPr>
          <p:spPr>
            <a:xfrm rot="16200000" flipV="1">
              <a:off x="6789058" y="4679409"/>
              <a:ext cx="307367" cy="685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Parallélogramme 68"/>
            <p:cNvSpPr/>
            <p:nvPr/>
          </p:nvSpPr>
          <p:spPr>
            <a:xfrm>
              <a:off x="8050904" y="5075381"/>
              <a:ext cx="1194298" cy="4908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900" b="1" smtClean="0">
                  <a:solidFill>
                    <a:schemeClr val="tx1"/>
                  </a:solidFill>
                  <a:latin typeface="Calibri" pitchFamily="34" charset="0"/>
                </a:rPr>
                <a:t>...</a:t>
              </a:r>
              <a:endParaRPr lang="fr-BE" sz="9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9" idx="5"/>
              <a:endCxn id="66" idx="5"/>
            </p:cNvCxnSpPr>
            <p:nvPr/>
          </p:nvCxnSpPr>
          <p:spPr>
            <a:xfrm rot="10800000">
              <a:off x="7009499" y="4989415"/>
              <a:ext cx="1102755" cy="33136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0" name="Groupe 179"/>
          <p:cNvGrpSpPr/>
          <p:nvPr/>
        </p:nvGrpSpPr>
        <p:grpSpPr>
          <a:xfrm>
            <a:off x="4211960" y="2744924"/>
            <a:ext cx="2952328" cy="2196244"/>
            <a:chOff x="6444208" y="4365104"/>
            <a:chExt cx="2016224" cy="1368152"/>
          </a:xfrm>
        </p:grpSpPr>
        <p:sp>
          <p:nvSpPr>
            <p:cNvPr id="181" name="Rectangle 180"/>
            <p:cNvSpPr/>
            <p:nvPr/>
          </p:nvSpPr>
          <p:spPr>
            <a:xfrm>
              <a:off x="6444208" y="4365104"/>
              <a:ext cx="2016224" cy="1368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82" name="Groupe 35"/>
            <p:cNvGrpSpPr/>
            <p:nvPr/>
          </p:nvGrpSpPr>
          <p:grpSpPr>
            <a:xfrm>
              <a:off x="6572984" y="4509123"/>
              <a:ext cx="1728193" cy="1124430"/>
              <a:chOff x="150030" y="606356"/>
              <a:chExt cx="3500462" cy="2343080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AlarmPressed</a:t>
                </a:r>
                <a:br>
                  <a:rPr lang="fr-BE" sz="900" b="1" smtClean="0"/>
                </a:br>
                <a:r>
                  <a:rPr lang="fr-BE" sz="900" b="1" smtClean="0"/>
                  <a:t>DuringTrainRide</a:t>
                </a:r>
                <a:endParaRPr lang="fr-BE" sz="900" b="1"/>
              </a:p>
            </p:txBody>
          </p:sp>
          <p:sp>
            <p:nvSpPr>
              <p:cNvPr id="184" name="Ellipse 183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BackToStation</a:t>
                </a:r>
                <a:br>
                  <a:rPr lang="fr-BE" sz="900" b="1" smtClean="0"/>
                </a:br>
                <a:r>
                  <a:rPr lang="fr-BE" sz="900" b="1" smtClean="0"/>
                  <a:t>AfterEmergency</a:t>
                </a:r>
                <a:endParaRPr lang="fr-BE" sz="900" b="1"/>
              </a:p>
            </p:txBody>
          </p:sp>
          <p:cxnSp>
            <p:nvCxnSpPr>
              <p:cNvPr id="186" name="Connecteur droit avec flèche 34"/>
              <p:cNvCxnSpPr>
                <a:stCxn id="184" idx="6"/>
                <a:endCxn id="183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avec flèche 34"/>
              <p:cNvCxnSpPr>
                <a:stCxn id="183" idx="2"/>
                <a:endCxn id="185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Rectangle 187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StationToStation</a:t>
                </a:r>
                <a:br>
                  <a:rPr lang="fr-BE" sz="900" b="1" smtClean="0"/>
                </a:br>
                <a:r>
                  <a:rPr lang="fr-BE" sz="900" b="1" smtClean="0"/>
                  <a:t>TrainRide</a:t>
                </a:r>
                <a:endParaRPr lang="fr-BE" sz="900" b="1"/>
              </a:p>
            </p:txBody>
          </p:sp>
          <p:cxnSp>
            <p:nvCxnSpPr>
              <p:cNvPr id="189" name="Connecteur droit avec flèche 34"/>
              <p:cNvCxnSpPr>
                <a:stCxn id="184" idx="2"/>
                <a:endCxn id="188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avec flèche 34"/>
              <p:cNvCxnSpPr>
                <a:stCxn id="188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avec flèche 34"/>
              <p:cNvCxnSpPr>
                <a:stCxn id="185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2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194" name="Ellipse 193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</p:grpSp>
          <p:cxnSp>
            <p:nvCxnSpPr>
              <p:cNvPr id="193" name="Connecteur droit avec flèche 34"/>
              <p:cNvCxnSpPr>
                <a:endCxn id="184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e 74"/>
          <p:cNvGrpSpPr/>
          <p:nvPr/>
        </p:nvGrpSpPr>
        <p:grpSpPr>
          <a:xfrm>
            <a:off x="4211960" y="116631"/>
            <a:ext cx="3008046" cy="2376265"/>
            <a:chOff x="4211960" y="116631"/>
            <a:chExt cx="3008046" cy="2376265"/>
          </a:xfrm>
        </p:grpSpPr>
        <p:grpSp>
          <p:nvGrpSpPr>
            <p:cNvPr id="158" name="Groupe 144"/>
            <p:cNvGrpSpPr/>
            <p:nvPr/>
          </p:nvGrpSpPr>
          <p:grpSpPr>
            <a:xfrm>
              <a:off x="4211960" y="116631"/>
              <a:ext cx="2952328" cy="2376265"/>
              <a:chOff x="5508104" y="1556792"/>
              <a:chExt cx="2088232" cy="1680773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5508104" y="1556792"/>
                <a:ext cx="2088232" cy="16807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900" b="1">
                  <a:latin typeface="+mj-lt"/>
                </a:endParaRPr>
              </a:p>
            </p:txBody>
          </p:sp>
          <p:grpSp>
            <p:nvGrpSpPr>
              <p:cNvPr id="160" name="Groupe 107"/>
              <p:cNvGrpSpPr/>
              <p:nvPr/>
            </p:nvGrpSpPr>
            <p:grpSpPr>
              <a:xfrm>
                <a:off x="5595525" y="1608588"/>
                <a:ext cx="1856795" cy="1527112"/>
                <a:chOff x="902950" y="1824612"/>
                <a:chExt cx="1856795" cy="1527112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466732" y="2021757"/>
                  <a:ext cx="733599" cy="209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AlarmPressed</a:t>
                  </a:r>
                  <a:endParaRPr lang="fr-BE" sz="900" b="1">
                    <a:latin typeface="+mj-lt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1803091" y="1824612"/>
                  <a:ext cx="60880" cy="608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163" name="Connecteur droit avec flèche 34"/>
                <p:cNvCxnSpPr>
                  <a:stCxn id="162" idx="4"/>
                  <a:endCxn id="161" idx="0"/>
                </p:cNvCxnSpPr>
                <p:nvPr/>
              </p:nvCxnSpPr>
              <p:spPr>
                <a:xfrm rot="16200000" flipH="1">
                  <a:off x="1765399" y="1953623"/>
                  <a:ext cx="136264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Groupe 33"/>
                <p:cNvGrpSpPr/>
                <p:nvPr/>
              </p:nvGrpSpPr>
              <p:grpSpPr>
                <a:xfrm>
                  <a:off x="2332066" y="3229963"/>
                  <a:ext cx="121761" cy="121761"/>
                  <a:chOff x="3090618" y="4709748"/>
                  <a:chExt cx="216000" cy="216002"/>
                </a:xfrm>
              </p:grpSpPr>
              <p:sp>
                <p:nvSpPr>
                  <p:cNvPr id="175" name="Ellipse 174"/>
                  <p:cNvSpPr/>
                  <p:nvPr/>
                </p:nvSpPr>
                <p:spPr>
                  <a:xfrm>
                    <a:off x="3090618" y="4709748"/>
                    <a:ext cx="216000" cy="21600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  <p:sp>
                <p:nvSpPr>
                  <p:cNvPr id="176" name="Ellipse 175"/>
                  <p:cNvSpPr/>
                  <p:nvPr/>
                </p:nvSpPr>
                <p:spPr>
                  <a:xfrm>
                    <a:off x="3161515" y="4786277"/>
                    <a:ext cx="63863" cy="6386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</p:grpSp>
            <p:sp>
              <p:nvSpPr>
                <p:cNvPr id="165" name="Losange 164"/>
                <p:cNvSpPr/>
                <p:nvPr/>
              </p:nvSpPr>
              <p:spPr>
                <a:xfrm>
                  <a:off x="1672451" y="2384007"/>
                  <a:ext cx="322161" cy="28189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166" name="Connecteur droit avec flèche 34"/>
                <p:cNvCxnSpPr>
                  <a:stCxn id="161" idx="2"/>
                  <a:endCxn id="165" idx="0"/>
                </p:cNvCxnSpPr>
                <p:nvPr/>
              </p:nvCxnSpPr>
              <p:spPr>
                <a:xfrm rot="5400000">
                  <a:off x="1757133" y="2307608"/>
                  <a:ext cx="1527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/>
                <p:cNvSpPr/>
                <p:nvPr/>
              </p:nvSpPr>
              <p:spPr>
                <a:xfrm>
                  <a:off x="902950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StopTrain</a:t>
                  </a:r>
                  <a:br>
                    <a:rPr lang="fr-BE" sz="900" b="1" smtClean="0">
                      <a:latin typeface="+mj-lt"/>
                    </a:rPr>
                  </a:br>
                  <a:r>
                    <a:rPr lang="fr-BE" sz="900" b="1" smtClean="0">
                      <a:latin typeface="+mj-lt"/>
                    </a:rPr>
                    <a:t>InEmergency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168" name="Connecteur droit avec flèche 34"/>
                <p:cNvCxnSpPr>
                  <a:stCxn id="165" idx="1"/>
                  <a:endCxn id="167" idx="0"/>
                </p:cNvCxnSpPr>
                <p:nvPr/>
              </p:nvCxnSpPr>
              <p:spPr>
                <a:xfrm rot="10800000" flipV="1">
                  <a:off x="1269750" y="2524952"/>
                  <a:ext cx="402701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Rectangle 168"/>
                <p:cNvSpPr/>
                <p:nvPr/>
              </p:nvSpPr>
              <p:spPr>
                <a:xfrm>
                  <a:off x="2026146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OpenDoors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170" name="Connecteur droit avec flèche 34"/>
                <p:cNvCxnSpPr>
                  <a:stCxn id="165" idx="3"/>
                  <a:endCxn id="169" idx="0"/>
                </p:cNvCxnSpPr>
                <p:nvPr/>
              </p:nvCxnSpPr>
              <p:spPr>
                <a:xfrm>
                  <a:off x="1994612" y="2524953"/>
                  <a:ext cx="398334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necteur droit avec flèche 34"/>
                <p:cNvCxnSpPr>
                  <a:stCxn id="167" idx="3"/>
                  <a:endCxn id="169" idx="1"/>
                </p:cNvCxnSpPr>
                <p:nvPr/>
              </p:nvCxnSpPr>
              <p:spPr>
                <a:xfrm>
                  <a:off x="1636549" y="2969084"/>
                  <a:ext cx="3895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ZoneTexte 24"/>
                <p:cNvSpPr txBox="1"/>
                <p:nvPr/>
              </p:nvSpPr>
              <p:spPr>
                <a:xfrm>
                  <a:off x="2325538" y="2574262"/>
                  <a:ext cx="12245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no</a:t>
                  </a:r>
                  <a:endParaRPr lang="fr-BE" sz="1100" b="1">
                    <a:latin typeface="+mj-lt"/>
                  </a:endParaRPr>
                </a:p>
              </p:txBody>
            </p:sp>
            <p:sp>
              <p:nvSpPr>
                <p:cNvPr id="173" name="ZoneTexte 25"/>
                <p:cNvSpPr txBox="1"/>
                <p:nvPr/>
              </p:nvSpPr>
              <p:spPr>
                <a:xfrm>
                  <a:off x="1191147" y="2578852"/>
                  <a:ext cx="16667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yes</a:t>
                  </a:r>
                  <a:endParaRPr lang="fr-BE" sz="1100" b="1">
                    <a:latin typeface="+mj-lt"/>
                  </a:endParaRPr>
                </a:p>
              </p:txBody>
            </p:sp>
            <p:cxnSp>
              <p:nvCxnSpPr>
                <p:cNvPr id="174" name="Connecteur droit avec flèche 34"/>
                <p:cNvCxnSpPr>
                  <a:stCxn id="169" idx="2"/>
                  <a:endCxn id="175" idx="0"/>
                </p:cNvCxnSpPr>
                <p:nvPr/>
              </p:nvCxnSpPr>
              <p:spPr>
                <a:xfrm rot="16200000" flipH="1">
                  <a:off x="2326496" y="3163511"/>
                  <a:ext cx="132901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ZoneTexte 176"/>
            <p:cNvSpPr txBox="1"/>
            <p:nvPr/>
          </p:nvSpPr>
          <p:spPr>
            <a:xfrm>
              <a:off x="5148064" y="1020986"/>
              <a:ext cx="1055568" cy="276999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BE" b="1" smtClean="0"/>
                <a:t>moving ?</a:t>
              </a:r>
              <a:endParaRPr lang="fr-BE"/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6235441" y="123889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i="1" smtClean="0">
                  <a:latin typeface="Consolas" pitchFamily="49" charset="0"/>
                </a:rPr>
                <a:t>C</a:t>
              </a:r>
              <a:r>
                <a:rPr lang="fr-BE" sz="2000" b="1" i="1" baseline="-25000" smtClean="0">
                  <a:latin typeface="Consolas" pitchFamily="49" charset="0"/>
                </a:rPr>
                <a:t>0</a:t>
              </a:r>
              <a:r>
                <a:rPr lang="fr-BE" sz="2000" b="1" i="1" smtClean="0">
                  <a:latin typeface="Consolas" pitchFamily="49" charset="0"/>
                </a:rPr>
                <a:t>=...</a:t>
              </a:r>
              <a:endParaRPr lang="fr-BE" sz="2000" b="1" i="1">
                <a:latin typeface="Consolas" pitchFamily="49" charset="0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4365</TotalTime>
  <Words>4959</Words>
  <Application>Microsoft Office PowerPoint</Application>
  <PresentationFormat>Affichage à l'écran (4:3)</PresentationFormat>
  <Paragraphs>1195</Paragraphs>
  <Slides>94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94</vt:i4>
      </vt:variant>
    </vt:vector>
  </HeadingPairs>
  <TitlesOfParts>
    <vt:vector size="95" baseType="lpstr">
      <vt:lpstr>Thème Office</vt:lpstr>
      <vt:lpstr>Synthesizing Multi-View Models of Software Systems</vt:lpstr>
      <vt:lpstr>The Little Train System</vt:lpstr>
      <vt:lpstr>The Meeting Scheduler System [Fea97]</vt:lpstr>
      <vt:lpstr>Modeling Software Systems</vt:lpstr>
      <vt:lpstr>Multi-View Modeling</vt:lpstr>
      <vt:lpstr>Multi-view Model Synthesis</vt:lpstr>
      <vt:lpstr>Vertical vs. Horizontal Model Synthesis</vt:lpstr>
      <vt:lpstr>Thesis Content at a Glance</vt:lpstr>
      <vt:lpstr>Thesis Content at a Glance</vt:lpstr>
      <vt:lpstr>Multi-view Modeling Framework</vt:lpstr>
      <vt:lpstr>Derivation of State Machine Models from Process Models</vt:lpstr>
      <vt:lpstr>Inductive Synthesis of State Machines from Scenarios</vt:lpstr>
      <vt:lpstr>Traces &amp; Labeled Transition Systems</vt:lpstr>
      <vt:lpstr>Traces &amp; Labeled Transition Systems</vt:lpstr>
      <vt:lpstr>Traces &amp; Labeled Transition Systems</vt:lpstr>
      <vt:lpstr>Trace Semantics of Multi-view Models</vt:lpstr>
      <vt:lpstr>Derivation of State Machine Models from Process Models</vt:lpstr>
      <vt:lpstr>Why deriving state machines from process models ?</vt:lpstr>
      <vt:lpstr>Process models as Guarded hMSC</vt:lpstr>
      <vt:lpstr>Process models as Guarded hMSC</vt:lpstr>
      <vt:lpstr>Operational Trace Semantics of Guarded hMSC</vt:lpstr>
      <vt:lpstr>Introducing guarded LTS</vt:lpstr>
      <vt:lpstr>Declarative trace semantics of g-LTS</vt:lpstr>
      <vt:lpstr>Operational Trace Semantics of Guarded hMSC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2) Fluents as g-LTS automata</vt:lpstr>
      <vt:lpstr>3) Compose then hide guards</vt:lpstr>
      <vt:lpstr>Trace equivalent composed g-LTS</vt:lpstr>
      <vt:lpstr>From operational semantics to trace-based model checking</vt:lpstr>
      <vt:lpstr>Scenarios as Message Sequence Charts</vt:lpstr>
      <vt:lpstr>High-level MSC</vt:lpstr>
      <vt:lpstr> Multi-View Models Scenarios &amp; State machine synergies</vt:lpstr>
      <vt:lpstr>Scenarios Flowcharting with high-level MSC (hMSC)</vt:lpstr>
      <vt:lpstr>State Machines as Labelled Transition Systems (LTS)</vt:lpstr>
      <vt:lpstr>MSC &amp; LTS  Semantics</vt:lpstr>
      <vt:lpstr>State variables as Fluents</vt:lpstr>
      <vt:lpstr>Decorations on behavior models</vt:lpstr>
      <vt:lpstr>Process models Introducing guarded hMSC (g-hMSC)</vt:lpstr>
      <vt:lpstr>Goals as Fluent Linear Temporal Logic (FLTL)</vt:lpstr>
      <vt:lpstr>Goals and LTS Synthesis &amp; Semantics</vt:lpstr>
      <vt:lpstr>From g-hMSC to LTS  Chapter 3</vt:lpstr>
      <vt:lpstr>From g-hMSC to LTS Problem Statement</vt:lpstr>
      <vt:lpstr>From g-hMSC to LTS Solution overview</vt:lpstr>
      <vt:lpstr>From g-hMSC to g-LTS Synthesis algorithm</vt:lpstr>
      <vt:lpstr>From g-LTS to pure LTS Declarative trace semantics</vt:lpstr>
      <vt:lpstr>From g-LTS to pure LTS Synthesis algorithm</vt:lpstr>
      <vt:lpstr>From MSC and hMSC to LTS Chapter 4</vt:lpstr>
      <vt:lpstr>From MSC to LTS  Problem statement</vt:lpstr>
      <vt:lpstr>Synthesis requirements</vt:lpstr>
      <vt:lpstr>Solution overview</vt:lpstr>
      <vt:lpstr>From grammar  induction to LTS synthesis</vt:lpstr>
      <vt:lpstr>Scenarios as strings</vt:lpstr>
      <vt:lpstr>Query-Driven  State Merging (QSM)</vt:lpstr>
      <vt:lpstr>Initial solution, the PTA</vt:lpstr>
      <vt:lpstr>Generalization - merge</vt:lpstr>
      <vt:lpstr>Generalization - determinize</vt:lpstr>
      <vt:lpstr>Generalization - determinize</vt:lpstr>
      <vt:lpstr>Generalization - questions</vt:lpstr>
      <vt:lpstr>Generated scenarios</vt:lpstr>
      <vt:lpstr>Intermediate solution</vt:lpstr>
      <vt:lpstr>Order of state pair selection</vt:lpstr>
      <vt:lpstr>Evidence-driven merging</vt:lpstr>
      <vt:lpstr>Pruning the search space</vt:lpstr>
      <vt:lpstr>Pruning with fluent decorations</vt:lpstr>
      <vt:lpstr>Pruning with goals</vt:lpstr>
      <vt:lpstr>Pruning with control information</vt:lpstr>
      <vt:lpstr>Pruning with control information The Uch03 + ASM approach</vt:lpstr>
      <vt:lpstr>Evaluation Chapter 5</vt:lpstr>
      <vt:lpstr>RE case studies</vt:lpstr>
      <vt:lpstr>Synthetic data</vt:lpstr>
      <vt:lpstr>Discussion Evaluation on synthetic data - issues</vt:lpstr>
      <vt:lpstr>The Stamina Competition</vt:lpstr>
      <vt:lpstr>Competition overview</vt:lpstr>
      <vt:lpstr>Scientific setup  State Machines</vt:lpstr>
      <vt:lpstr>Scientific setup  Samples</vt:lpstr>
      <vt:lpstr>Scientific setup  Submission &amp; Scoring</vt:lpstr>
      <vt:lpstr>Scientific setup  Baseline</vt:lpstr>
      <vt:lpstr>Scientific setup  Baseline: lessons learned</vt:lpstr>
      <vt:lpstr>Participation overview</vt:lpstr>
      <vt:lpstr>A big winner - DFASAT Marijn Heule &amp; Sicco Verwer</vt:lpstr>
      <vt:lpstr>Tool Support Chapter 6</vt:lpstr>
      <vt:lpstr>Tool Support Chapter 6</vt:lpstr>
      <vt:lpstr>Tool Support Chapter 6</vt:lpstr>
      <vt:lpstr>Context &amp; Motivation The Gisele Project</vt:lpstr>
      <vt:lpstr>A Clinical Pathway Analyzer Tool support of the Gisele project</vt:lpstr>
      <vt:lpstr>A Clinical Pathway Analyzer Tool support of the Gisele project</vt:lpstr>
      <vt:lpstr>Process modeling language</vt:lpstr>
      <vt:lpstr>Discussion</vt:lpstr>
      <vt:lpstr>Thesis Outline</vt:lpstr>
      <vt:lpstr>Diapositive 94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blambeau</cp:lastModifiedBy>
  <cp:revision>1234</cp:revision>
  <dcterms:created xsi:type="dcterms:W3CDTF">2006-02-08T15:04:34Z</dcterms:created>
  <dcterms:modified xsi:type="dcterms:W3CDTF">2011-10-07T15:25:31Z</dcterms:modified>
</cp:coreProperties>
</file>