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80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56452" autoAdjust="0"/>
  </p:normalViewPr>
  <p:slideViewPr>
    <p:cSldViewPr showGuides="1">
      <p:cViewPr>
        <p:scale>
          <a:sx n="66" d="100"/>
          <a:sy n="66" d="100"/>
        </p:scale>
        <p:origin x="-1422" y="-174"/>
      </p:cViewPr>
      <p:guideLst>
        <p:guide orient="horz" pos="16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CA47D-05BA-47C5-ACE1-040A60204EDF}" type="datetimeFigureOut">
              <a:rPr lang="fr-FR" smtClean="0"/>
              <a:pPr/>
              <a:t>07/10/2011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9A28-56FF-4105-ABFC-73B3B1163A9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A9A28-56FF-4105-ABFC-73B3B1163A97}" type="slidenum">
              <a:rPr lang="fr-BE" smtClean="0"/>
              <a:pPr/>
              <a:t>6</a:t>
            </a:fld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DF4EC-5B70-45D8-B718-E56EB4C6B13E}" type="datetimeFigureOut">
              <a:rPr lang="fr-BE" smtClean="0"/>
              <a:pPr/>
              <a:t>7/10/2011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78DBD-DCCA-42D2-988D-119D2C0CFC0B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e 60"/>
          <p:cNvGrpSpPr/>
          <p:nvPr/>
        </p:nvGrpSpPr>
        <p:grpSpPr>
          <a:xfrm>
            <a:off x="251520" y="404663"/>
            <a:ext cx="6552728" cy="2754069"/>
            <a:chOff x="251520" y="404663"/>
            <a:chExt cx="6552728" cy="2754069"/>
          </a:xfrm>
        </p:grpSpPr>
        <p:sp>
          <p:nvSpPr>
            <p:cNvPr id="59" name="Rectangle 58"/>
            <p:cNvSpPr/>
            <p:nvPr/>
          </p:nvSpPr>
          <p:spPr>
            <a:xfrm>
              <a:off x="1115616" y="404663"/>
              <a:ext cx="3960440" cy="275406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5152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dirty="0" err="1" smtClean="0"/>
                <a:t>Passenger</a:t>
              </a:r>
              <a:endParaRPr lang="fr-BE" sz="11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259632" y="548680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Automated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Controller</a:t>
              </a:r>
              <a:endParaRPr lang="fr-BE" sz="11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975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 Actuator</a:t>
              </a:r>
              <a:endParaRPr lang="fr-BE" sz="11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5856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  <a:p>
              <a:pPr algn="ctr">
                <a:lnSpc>
                  <a:spcPts val="1000"/>
                </a:lnSpc>
              </a:pPr>
              <a:r>
                <a:rPr lang="fr-BE" sz="1100" smtClean="0"/>
                <a:t>Actuator</a:t>
              </a:r>
              <a:endParaRPr lang="fr-BE" sz="11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84168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220072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11960" y="548680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ts val="1000"/>
                </a:lnSpc>
              </a:pPr>
              <a:r>
                <a:rPr lang="fr-BE" sz="1100" smtClean="0"/>
                <a:t>Speed Sensor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61086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46925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161897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8" idx="2"/>
            </p:cNvCxnSpPr>
            <p:nvPr/>
          </p:nvCxnSpPr>
          <p:spPr>
            <a:xfrm rot="5400000">
              <a:off x="2555082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3491186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4499298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5363394" y="1952700"/>
              <a:ext cx="2160834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611560" y="1770548"/>
              <a:ext cx="108012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668401" y="1675547"/>
              <a:ext cx="846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alarm pressed</a:t>
              </a:r>
              <a:endParaRPr lang="fr-BE" sz="110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 flipV="1">
              <a:off x="1691680" y="1146875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1833429" y="1052736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start-signal</a:t>
              </a:r>
              <a:endParaRPr lang="fr-BE" sz="11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V="1">
              <a:off x="3626603" y="1292007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5760168" y="1196752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start</a:t>
              </a:r>
              <a:endParaRPr lang="fr-BE" sz="110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 flipH="1" flipV="1">
              <a:off x="1699429" y="1528663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3535741" y="1443772"/>
              <a:ext cx="972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non-zero-speed</a:t>
              </a:r>
              <a:endParaRPr lang="fr-BE" sz="11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 flipV="1">
              <a:off x="1691680" y="2010971"/>
              <a:ext cx="1944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1814796" y="1916832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stop-signal</a:t>
              </a:r>
              <a:endParaRPr lang="fr-BE" sz="11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 flipV="1">
              <a:off x="3626603" y="2156103"/>
              <a:ext cx="2817605" cy="1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5760168" y="2060848"/>
              <a:ext cx="32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stop</a:t>
              </a:r>
              <a:endParaRPr lang="fr-BE" sz="1100"/>
            </a:p>
          </p:txBody>
        </p:sp>
        <p:cxnSp>
          <p:nvCxnSpPr>
            <p:cNvPr id="51" name="Connecteur droit avec flèche 50"/>
            <p:cNvCxnSpPr/>
            <p:nvPr/>
          </p:nvCxnSpPr>
          <p:spPr>
            <a:xfrm flipH="1" flipV="1">
              <a:off x="1691680" y="24082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ZoneTexte 51"/>
            <p:cNvSpPr txBox="1"/>
            <p:nvPr/>
          </p:nvSpPr>
          <p:spPr>
            <a:xfrm>
              <a:off x="3823741" y="2323619"/>
              <a:ext cx="684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zero-speed</a:t>
              </a:r>
              <a:endParaRPr lang="fr-BE" sz="11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1691680" y="2633782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812529" y="2539643"/>
              <a:ext cx="72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open-signal</a:t>
              </a:r>
              <a:endParaRPr lang="fr-BE" sz="11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 flipV="1">
              <a:off x="2699792" y="2777798"/>
              <a:ext cx="2880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114801" y="2683659"/>
              <a:ext cx="360000" cy="1692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18000" tIns="0" rIns="18000" bIns="0" rtlCol="0">
              <a:spAutoFit/>
            </a:bodyPr>
            <a:lstStyle/>
            <a:p>
              <a:pPr algn="ctr"/>
              <a:r>
                <a:rPr lang="fr-BE" sz="1100" smtClean="0"/>
                <a:t>open</a:t>
              </a:r>
              <a:endParaRPr lang="fr-BE" sz="11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e 58"/>
          <p:cNvGrpSpPr/>
          <p:nvPr/>
        </p:nvGrpSpPr>
        <p:grpSpPr>
          <a:xfrm>
            <a:off x="179512" y="116632"/>
            <a:ext cx="3744416" cy="2088232"/>
            <a:chOff x="2051720" y="548680"/>
            <a:chExt cx="3744416" cy="2088232"/>
          </a:xfrm>
        </p:grpSpPr>
        <p:sp>
          <p:nvSpPr>
            <p:cNvPr id="23" name="Rectangle 22"/>
            <p:cNvSpPr/>
            <p:nvPr/>
          </p:nvSpPr>
          <p:spPr>
            <a:xfrm>
              <a:off x="2051720" y="548680"/>
              <a:ext cx="3744416" cy="20882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2400"/>
            </a:p>
          </p:txBody>
        </p:sp>
        <p:sp>
          <p:nvSpPr>
            <p:cNvPr id="4" name="Ellipse 3"/>
            <p:cNvSpPr/>
            <p:nvPr/>
          </p:nvSpPr>
          <p:spPr>
            <a:xfrm>
              <a:off x="3834994" y="8576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baseline="-25000" noProof="1"/>
            </a:p>
          </p:txBody>
        </p:sp>
        <p:sp>
          <p:nvSpPr>
            <p:cNvPr id="5" name="Ellipse 4"/>
            <p:cNvSpPr/>
            <p:nvPr/>
          </p:nvSpPr>
          <p:spPr>
            <a:xfrm>
              <a:off x="4715209" y="188480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t</a:t>
              </a:r>
              <a:endParaRPr lang="fr-BE" baseline="-25000" noProof="1"/>
            </a:p>
          </p:txBody>
        </p:sp>
        <p:sp>
          <p:nvSpPr>
            <p:cNvPr id="6" name="Ellipse 5"/>
            <p:cNvSpPr/>
            <p:nvPr/>
          </p:nvSpPr>
          <p:spPr>
            <a:xfrm>
              <a:off x="2907399" y="189115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f</a:t>
              </a:r>
              <a:endParaRPr lang="fr-BE" baseline="-25000" noProof="1"/>
            </a:p>
          </p:txBody>
        </p:sp>
        <p:cxnSp>
          <p:nvCxnSpPr>
            <p:cNvPr id="8" name="Connecteur droit avec flèche 7"/>
            <p:cNvCxnSpPr>
              <a:stCxn id="6" idx="7"/>
              <a:endCxn id="5" idx="1"/>
            </p:cNvCxnSpPr>
            <p:nvPr/>
          </p:nvCxnSpPr>
          <p:spPr>
            <a:xfrm rot="5400000" flipH="1" flipV="1">
              <a:off x="3988129" y="1164075"/>
              <a:ext cx="6350" cy="1553252"/>
            </a:xfrm>
            <a:prstGeom prst="curvedConnector3">
              <a:avLst>
                <a:gd name="adj1" fmla="val 33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7"/>
            <p:cNvCxnSpPr>
              <a:stCxn id="5" idx="3"/>
              <a:endCxn id="6" idx="5"/>
            </p:cNvCxnSpPr>
            <p:nvPr/>
          </p:nvCxnSpPr>
          <p:spPr>
            <a:xfrm rot="5400000">
              <a:off x="3988129" y="1418633"/>
              <a:ext cx="6350" cy="1553252"/>
            </a:xfrm>
            <a:prstGeom prst="curvedConnector3">
              <a:avLst>
                <a:gd name="adj1" fmla="val 37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7"/>
            <p:cNvCxnSpPr>
              <a:stCxn id="4" idx="5"/>
              <a:endCxn id="5" idx="0"/>
            </p:cNvCxnSpPr>
            <p:nvPr/>
          </p:nvCxnSpPr>
          <p:spPr>
            <a:xfrm rot="16200000" flipH="1">
              <a:off x="4158821" y="1148416"/>
              <a:ext cx="719841" cy="75293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7"/>
            <p:cNvCxnSpPr>
              <a:stCxn id="4" idx="3"/>
              <a:endCxn id="6" idx="0"/>
            </p:cNvCxnSpPr>
            <p:nvPr/>
          </p:nvCxnSpPr>
          <p:spPr>
            <a:xfrm rot="5400000">
              <a:off x="3124462" y="1127901"/>
              <a:ext cx="726191" cy="800316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7"/>
            <p:cNvCxnSpPr>
              <a:stCxn id="5" idx="4"/>
              <a:endCxn id="5" idx="6"/>
            </p:cNvCxnSpPr>
            <p:nvPr/>
          </p:nvCxnSpPr>
          <p:spPr>
            <a:xfrm rot="5400000" flipH="1" flipV="1">
              <a:off x="4895209" y="206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7"/>
            <p:cNvCxnSpPr>
              <a:stCxn id="5" idx="0"/>
              <a:endCxn id="5" idx="6"/>
            </p:cNvCxnSpPr>
            <p:nvPr/>
          </p:nvCxnSpPr>
          <p:spPr>
            <a:xfrm rot="16200000" flipH="1">
              <a:off x="4895209" y="188480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avec flèche 7"/>
            <p:cNvCxnSpPr>
              <a:stCxn id="6" idx="0"/>
              <a:endCxn id="6" idx="2"/>
            </p:cNvCxnSpPr>
            <p:nvPr/>
          </p:nvCxnSpPr>
          <p:spPr>
            <a:xfrm rot="16200000" flipH="1" flipV="1">
              <a:off x="2907399" y="189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7"/>
            <p:cNvCxnSpPr>
              <a:stCxn id="6" idx="4"/>
              <a:endCxn id="6" idx="2"/>
            </p:cNvCxnSpPr>
            <p:nvPr/>
          </p:nvCxnSpPr>
          <p:spPr>
            <a:xfrm rot="5400000" flipH="1">
              <a:off x="2907399" y="207115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avec flèche 7"/>
            <p:cNvCxnSpPr>
              <a:endCxn id="4" idx="1"/>
            </p:cNvCxnSpPr>
            <p:nvPr/>
          </p:nvCxnSpPr>
          <p:spPr>
            <a:xfrm>
              <a:off x="3643639" y="717619"/>
              <a:ext cx="244076" cy="19278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4331422" y="1360561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3316226" y="1360561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3770453" y="1652917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3707904" y="2323619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5160764" y="1747486"/>
              <a:ext cx="508720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{Init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2209989" y="1747486"/>
              <a:ext cx="633819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400" noProof="1" smtClean="0"/>
                <a:t>{Term</a:t>
              </a:r>
              <a:r>
                <a:rPr lang="fr-BE" sz="1400" baseline="-25000" noProof="1" smtClean="0"/>
                <a:t>Fl</a:t>
              </a:r>
              <a:r>
                <a:rPr lang="fr-BE" sz="1400" noProof="1" smtClean="0"/>
                <a:t>}</a:t>
              </a:r>
              <a:endParaRPr lang="fr-BE" sz="1400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99520" y="2204864"/>
              <a:ext cx="31258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Fl ]</a:t>
              </a:r>
              <a:endParaRPr lang="fr-BE" sz="1400" noProof="1"/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2339752" y="2204864"/>
              <a:ext cx="440826" cy="21544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400" noProof="1" smtClean="0"/>
                <a:t>[ </a:t>
              </a:r>
              <a:r>
                <a:rPr lang="fr-BE" sz="1400" noProof="1" smtClean="0">
                  <a:sym typeface="Symbol"/>
                </a:rPr>
                <a:t></a:t>
              </a:r>
              <a:r>
                <a:rPr lang="fr-BE" sz="1400" noProof="1" smtClean="0"/>
                <a:t>Fl ]</a:t>
              </a:r>
              <a:endParaRPr lang="fr-BE" sz="1400" noProof="1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179512" y="2348880"/>
            <a:ext cx="5256584" cy="2160240"/>
            <a:chOff x="1619672" y="3356992"/>
            <a:chExt cx="5256584" cy="2160240"/>
          </a:xfrm>
        </p:grpSpPr>
        <p:sp>
          <p:nvSpPr>
            <p:cNvPr id="26" name="Rectangle 25"/>
            <p:cNvSpPr/>
            <p:nvPr/>
          </p:nvSpPr>
          <p:spPr>
            <a:xfrm>
              <a:off x="1619672" y="3356992"/>
              <a:ext cx="5256584" cy="216024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9" name="Ellipse 3"/>
            <p:cNvSpPr/>
            <p:nvPr/>
          </p:nvSpPr>
          <p:spPr>
            <a:xfrm>
              <a:off x="3939287" y="3573056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u</a:t>
              </a:r>
              <a:endParaRPr lang="fr-BE" noProof="1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04048" y="476512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t</a:t>
              </a:r>
              <a:endParaRPr lang="fr-BE" sz="1400" baseline="-25000" noProof="1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907399" y="477147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sz="1400" noProof="1" smtClean="0"/>
                <a:t>q</a:t>
              </a:r>
              <a:r>
                <a:rPr lang="fr-BE" sz="1400" baseline="-25000" noProof="1" smtClean="0"/>
                <a:t>f</a:t>
              </a:r>
              <a:endParaRPr lang="fr-BE" sz="1400" baseline="-25000" noProof="1"/>
            </a:p>
          </p:txBody>
        </p:sp>
        <p:cxnSp>
          <p:nvCxnSpPr>
            <p:cNvPr id="33" name="Connecteur droit avec flèche 7"/>
            <p:cNvCxnSpPr>
              <a:stCxn id="32" idx="7"/>
              <a:endCxn id="30" idx="1"/>
            </p:cNvCxnSpPr>
            <p:nvPr/>
          </p:nvCxnSpPr>
          <p:spPr>
            <a:xfrm rot="5400000" flipH="1" flipV="1">
              <a:off x="4132548" y="3899976"/>
              <a:ext cx="6350" cy="1842091"/>
            </a:xfrm>
            <a:prstGeom prst="curvedConnector3">
              <a:avLst>
                <a:gd name="adj1" fmla="val 3690222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droit avec flèche 7"/>
            <p:cNvCxnSpPr>
              <a:stCxn id="30" idx="3"/>
              <a:endCxn id="32" idx="5"/>
            </p:cNvCxnSpPr>
            <p:nvPr/>
          </p:nvCxnSpPr>
          <p:spPr>
            <a:xfrm rot="5400000">
              <a:off x="4132549" y="4154534"/>
              <a:ext cx="6350" cy="1842091"/>
            </a:xfrm>
            <a:prstGeom prst="curvedConnector3">
              <a:avLst>
                <a:gd name="adj1" fmla="val 3930253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droit avec flèche 7"/>
            <p:cNvCxnSpPr>
              <a:stCxn id="29" idx="5"/>
              <a:endCxn id="30" idx="0"/>
            </p:cNvCxnSpPr>
            <p:nvPr/>
          </p:nvCxnSpPr>
          <p:spPr>
            <a:xfrm rot="16200000" flipH="1">
              <a:off x="4272912" y="3853989"/>
              <a:ext cx="884790" cy="937482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7"/>
            <p:cNvCxnSpPr>
              <a:stCxn id="29" idx="3"/>
              <a:endCxn id="32" idx="0"/>
            </p:cNvCxnSpPr>
            <p:nvPr/>
          </p:nvCxnSpPr>
          <p:spPr>
            <a:xfrm rot="5400000">
              <a:off x="3094134" y="3873601"/>
              <a:ext cx="891140" cy="904609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7"/>
            <p:cNvCxnSpPr>
              <a:stCxn id="30" idx="4"/>
              <a:endCxn id="30" idx="6"/>
            </p:cNvCxnSpPr>
            <p:nvPr/>
          </p:nvCxnSpPr>
          <p:spPr>
            <a:xfrm rot="5400000" flipH="1" flipV="1">
              <a:off x="5184048" y="494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avec flèche 7"/>
            <p:cNvCxnSpPr>
              <a:stCxn id="30" idx="0"/>
              <a:endCxn id="30" idx="6"/>
            </p:cNvCxnSpPr>
            <p:nvPr/>
          </p:nvCxnSpPr>
          <p:spPr>
            <a:xfrm rot="16200000" flipH="1">
              <a:off x="5184048" y="476512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avec flèche 7"/>
            <p:cNvCxnSpPr>
              <a:stCxn id="32" idx="0"/>
              <a:endCxn id="32" idx="2"/>
            </p:cNvCxnSpPr>
            <p:nvPr/>
          </p:nvCxnSpPr>
          <p:spPr>
            <a:xfrm rot="16200000" flipH="1" flipV="1">
              <a:off x="2907399" y="477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avec flèche 7"/>
            <p:cNvCxnSpPr>
              <a:stCxn id="32" idx="4"/>
              <a:endCxn id="32" idx="2"/>
            </p:cNvCxnSpPr>
            <p:nvPr/>
          </p:nvCxnSpPr>
          <p:spPr>
            <a:xfrm rot="5400000" flipH="1">
              <a:off x="2907399" y="4951475"/>
              <a:ext cx="180000" cy="180000"/>
            </a:xfrm>
            <a:prstGeom prst="curvedConnector4">
              <a:avLst>
                <a:gd name="adj1" fmla="val -127000"/>
                <a:gd name="adj2" fmla="val 227000"/>
              </a:avLst>
            </a:prstGeom>
            <a:ln w="19050"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7"/>
            <p:cNvCxnSpPr>
              <a:endCxn id="29" idx="1"/>
            </p:cNvCxnSpPr>
            <p:nvPr/>
          </p:nvCxnSpPr>
          <p:spPr>
            <a:xfrm>
              <a:off x="3779912" y="3429000"/>
              <a:ext cx="212096" cy="196777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4355976" y="4149080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2915816" y="4149080"/>
              <a:ext cx="98103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 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3635698" y="4509120"/>
              <a:ext cx="96717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ExtendRange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3614185" y="5229200"/>
              <a:ext cx="1101831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5436096" y="4437112"/>
              <a:ext cx="1394613" cy="338554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{ ExtendRange</a:t>
              </a:r>
              <a:r>
                <a:rPr lang="fr-BE" sz="1100" baseline="-25000" noProof="1" smtClean="0"/>
                <a:t>end,</a:t>
              </a:r>
            </a:p>
            <a:p>
              <a:r>
                <a:rPr lang="fr-BE" sz="1100" noProof="1" smtClean="0"/>
                <a:t>  WeakenConstraints</a:t>
              </a:r>
              <a:r>
                <a:rPr lang="fr-BE" sz="1100" baseline="-25000" noProof="1" smtClean="0"/>
                <a:t>end </a:t>
              </a:r>
              <a:r>
                <a:rPr lang="fr-BE" sz="1100" noProof="1" smtClean="0"/>
                <a:t>}</a:t>
              </a:r>
              <a:endParaRPr lang="fr-BE" sz="1100" noProof="1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814680" y="4627875"/>
              <a:ext cx="102912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InitiateMeeting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94830" y="5138142"/>
              <a:ext cx="948978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</a:t>
              </a:r>
              <a:r>
                <a:rPr lang="fr-BE" sz="1100" noProof="1" smtClean="0">
                  <a:sym typeface="Symbol"/>
                </a:rPr>
                <a:t></a:t>
              </a:r>
              <a:r>
                <a:rPr lang="fr-BE" sz="1100" noProof="1" smtClean="0"/>
                <a:t>second_cycle]</a:t>
              </a:r>
              <a:endParaRPr lang="fr-BE" sz="11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5436096" y="5117441"/>
              <a:ext cx="847989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100" noProof="1" smtClean="0"/>
                <a:t>[second_cycle]</a:t>
              </a:r>
              <a:endParaRPr lang="fr-BE" sz="1100" noProof="1"/>
            </a:p>
          </p:txBody>
        </p:sp>
        <p:cxnSp>
          <p:nvCxnSpPr>
            <p:cNvPr id="57" name="Connecteur droit avec flèche 7"/>
            <p:cNvCxnSpPr>
              <a:stCxn id="32" idx="6"/>
              <a:endCxn id="30" idx="2"/>
            </p:cNvCxnSpPr>
            <p:nvPr/>
          </p:nvCxnSpPr>
          <p:spPr>
            <a:xfrm flipV="1">
              <a:off x="3267399" y="4945125"/>
              <a:ext cx="1736649" cy="6350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3458171" y="4869160"/>
              <a:ext cx="1337473" cy="169277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1100" noProof="1" smtClean="0"/>
                <a:t>WeakenConstraints</a:t>
              </a:r>
              <a:r>
                <a:rPr lang="fr-BE" sz="1100" baseline="-25000" noProof="1" smtClean="0"/>
                <a:t>end</a:t>
              </a:r>
              <a:endParaRPr lang="fr-BE" sz="1100" baseline="-25000" noProof="1"/>
            </a:p>
          </p:txBody>
        </p:sp>
      </p:grpSp>
      <p:grpSp>
        <p:nvGrpSpPr>
          <p:cNvPr id="86" name="Groupe 85"/>
          <p:cNvGrpSpPr/>
          <p:nvPr/>
        </p:nvGrpSpPr>
        <p:grpSpPr>
          <a:xfrm>
            <a:off x="1331640" y="5013176"/>
            <a:ext cx="4752528" cy="1656184"/>
            <a:chOff x="1331640" y="5013176"/>
            <a:chExt cx="4752528" cy="1656184"/>
          </a:xfrm>
        </p:grpSpPr>
        <p:sp>
          <p:nvSpPr>
            <p:cNvPr id="85" name="Rectangle 84"/>
            <p:cNvSpPr/>
            <p:nvPr/>
          </p:nvSpPr>
          <p:spPr>
            <a:xfrm>
              <a:off x="1331640" y="5013176"/>
              <a:ext cx="4752528" cy="1656184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5" name="Forme libre 74"/>
            <p:cNvSpPr/>
            <p:nvPr/>
          </p:nvSpPr>
          <p:spPr>
            <a:xfrm>
              <a:off x="2843808" y="5157192"/>
              <a:ext cx="3121660" cy="1419860"/>
            </a:xfrm>
            <a:custGeom>
              <a:avLst/>
              <a:gdLst>
                <a:gd name="connsiteX0" fmla="*/ 615950 w 3121660"/>
                <a:gd name="connsiteY0" fmla="*/ 88900 h 1419860"/>
                <a:gd name="connsiteX1" fmla="*/ 143510 w 3121660"/>
                <a:gd name="connsiteY1" fmla="*/ 294640 h 1419860"/>
                <a:gd name="connsiteX2" fmla="*/ 44450 w 3121660"/>
                <a:gd name="connsiteY2" fmla="*/ 668020 h 1419860"/>
                <a:gd name="connsiteX3" fmla="*/ 410210 w 3121660"/>
                <a:gd name="connsiteY3" fmla="*/ 1148080 h 1419860"/>
                <a:gd name="connsiteX4" fmla="*/ 1781810 w 3121660"/>
                <a:gd name="connsiteY4" fmla="*/ 1170940 h 1419860"/>
                <a:gd name="connsiteX5" fmla="*/ 2909570 w 3121660"/>
                <a:gd name="connsiteY5" fmla="*/ 1300480 h 1419860"/>
                <a:gd name="connsiteX6" fmla="*/ 3054350 w 3121660"/>
                <a:gd name="connsiteY6" fmla="*/ 454660 h 1419860"/>
                <a:gd name="connsiteX7" fmla="*/ 2734310 w 3121660"/>
                <a:gd name="connsiteY7" fmla="*/ 35560 h 1419860"/>
                <a:gd name="connsiteX8" fmla="*/ 1652270 w 3121660"/>
                <a:gd name="connsiteY8" fmla="*/ 241300 h 1419860"/>
                <a:gd name="connsiteX9" fmla="*/ 1217930 w 3121660"/>
                <a:gd name="connsiteY9" fmla="*/ 43180 h 1419860"/>
                <a:gd name="connsiteX10" fmla="*/ 615950 w 3121660"/>
                <a:gd name="connsiteY10" fmla="*/ 88900 h 141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21660" h="1419860">
                  <a:moveTo>
                    <a:pt x="615950" y="88900"/>
                  </a:moveTo>
                  <a:cubicBezTo>
                    <a:pt x="436880" y="130810"/>
                    <a:pt x="238760" y="198120"/>
                    <a:pt x="143510" y="294640"/>
                  </a:cubicBezTo>
                  <a:cubicBezTo>
                    <a:pt x="48260" y="391160"/>
                    <a:pt x="0" y="525780"/>
                    <a:pt x="44450" y="668020"/>
                  </a:cubicBezTo>
                  <a:cubicBezTo>
                    <a:pt x="88900" y="810260"/>
                    <a:pt x="120650" y="1064260"/>
                    <a:pt x="410210" y="1148080"/>
                  </a:cubicBezTo>
                  <a:cubicBezTo>
                    <a:pt x="699770" y="1231900"/>
                    <a:pt x="1365250" y="1145540"/>
                    <a:pt x="1781810" y="1170940"/>
                  </a:cubicBezTo>
                  <a:cubicBezTo>
                    <a:pt x="2198370" y="1196340"/>
                    <a:pt x="2697480" y="1419860"/>
                    <a:pt x="2909570" y="1300480"/>
                  </a:cubicBezTo>
                  <a:cubicBezTo>
                    <a:pt x="3121660" y="1181100"/>
                    <a:pt x="3083560" y="665480"/>
                    <a:pt x="3054350" y="454660"/>
                  </a:cubicBezTo>
                  <a:cubicBezTo>
                    <a:pt x="3025140" y="243840"/>
                    <a:pt x="2967990" y="71120"/>
                    <a:pt x="2734310" y="35560"/>
                  </a:cubicBezTo>
                  <a:cubicBezTo>
                    <a:pt x="2500630" y="0"/>
                    <a:pt x="1905000" y="240030"/>
                    <a:pt x="1652270" y="241300"/>
                  </a:cubicBezTo>
                  <a:cubicBezTo>
                    <a:pt x="1399540" y="242570"/>
                    <a:pt x="1393190" y="67310"/>
                    <a:pt x="1217930" y="43180"/>
                  </a:cubicBezTo>
                  <a:cubicBezTo>
                    <a:pt x="1042670" y="19050"/>
                    <a:pt x="795020" y="46990"/>
                    <a:pt x="615950" y="88900"/>
                  </a:cubicBezTo>
                  <a:close/>
                </a:path>
              </a:pathLst>
            </a:cu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smtClean="0"/>
                <a:t>...</a:t>
              </a:r>
              <a:endParaRPr lang="fr-B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1667011" y="5588967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start</a:t>
              </a:r>
              <a:endParaRPr lang="fr-BE" baseline="-25000" noProof="1"/>
            </a:p>
          </p:txBody>
        </p:sp>
        <p:cxnSp>
          <p:nvCxnSpPr>
            <p:cNvPr id="60" name="Connecteur droit avec flèche 7"/>
            <p:cNvCxnSpPr>
              <a:endCxn id="58" idx="1"/>
            </p:cNvCxnSpPr>
            <p:nvPr/>
          </p:nvCxnSpPr>
          <p:spPr>
            <a:xfrm>
              <a:off x="1475656" y="5448901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131840" y="56931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r>
                <a:rPr lang="fr-BE" noProof="1" smtClean="0"/>
                <a:t>q</a:t>
              </a:r>
              <a:r>
                <a:rPr lang="fr-BE" baseline="-25000" noProof="1" smtClean="0"/>
                <a:t>0</a:t>
              </a:r>
              <a:endParaRPr lang="fr-BE" baseline="-25000" noProof="1"/>
            </a:p>
          </p:txBody>
        </p:sp>
        <p:cxnSp>
          <p:nvCxnSpPr>
            <p:cNvPr id="69" name="Connecteur droit avec flèche 7"/>
            <p:cNvCxnSpPr>
              <a:stCxn id="58" idx="6"/>
              <a:endCxn id="65" idx="2"/>
            </p:cNvCxnSpPr>
            <p:nvPr/>
          </p:nvCxnSpPr>
          <p:spPr>
            <a:xfrm>
              <a:off x="2235447" y="5873185"/>
              <a:ext cx="896393" cy="158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2341371" y="5736411"/>
              <a:ext cx="448841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]</a:t>
              </a:r>
              <a:endParaRPr lang="fr-BE" noProof="1"/>
            </a:p>
          </p:txBody>
        </p:sp>
        <p:cxnSp>
          <p:nvCxnSpPr>
            <p:cNvPr id="76" name="Connecteur droit avec flèche 7"/>
            <p:cNvCxnSpPr/>
            <p:nvPr/>
          </p:nvCxnSpPr>
          <p:spPr>
            <a:xfrm>
              <a:off x="3491882" y="5805266"/>
              <a:ext cx="720078" cy="144014"/>
            </a:xfrm>
            <a:prstGeom prst="curvedConnector3">
              <a:avLst>
                <a:gd name="adj1" fmla="val 50000"/>
              </a:avLst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394568" y="5983188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smtClean="0"/>
                <a:t>G</a:t>
              </a:r>
              <a:endParaRPr lang="fr-BE" sz="28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e 175"/>
          <p:cNvGrpSpPr/>
          <p:nvPr/>
        </p:nvGrpSpPr>
        <p:grpSpPr>
          <a:xfrm>
            <a:off x="323528" y="332656"/>
            <a:ext cx="7416824" cy="5688632"/>
            <a:chOff x="323528" y="332656"/>
            <a:chExt cx="7416824" cy="5688632"/>
          </a:xfrm>
        </p:grpSpPr>
        <p:sp>
          <p:nvSpPr>
            <p:cNvPr id="5" name="Rectangle 4"/>
            <p:cNvSpPr/>
            <p:nvPr/>
          </p:nvSpPr>
          <p:spPr>
            <a:xfrm>
              <a:off x="323528" y="332656"/>
              <a:ext cx="7416824" cy="568863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Ellipse 6"/>
            <p:cNvSpPr/>
            <p:nvPr/>
          </p:nvSpPr>
          <p:spPr>
            <a:xfrm>
              <a:off x="1411276" y="3140968"/>
              <a:ext cx="568436" cy="5684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bIns="108000" rtlCol="0" anchor="ctr"/>
            <a:lstStyle/>
            <a:p>
              <a:pPr algn="ctr"/>
              <a:endParaRPr lang="fr-BE" sz="1400" noProof="1"/>
            </a:p>
          </p:txBody>
        </p:sp>
        <p:cxnSp>
          <p:nvCxnSpPr>
            <p:cNvPr id="8" name="Connecteur droit avec flèche 7"/>
            <p:cNvCxnSpPr>
              <a:endCxn id="7" idx="1"/>
            </p:cNvCxnSpPr>
            <p:nvPr/>
          </p:nvCxnSpPr>
          <p:spPr>
            <a:xfrm>
              <a:off x="1219921" y="3000902"/>
              <a:ext cx="274601" cy="2233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7"/>
            <p:cNvCxnSpPr>
              <a:stCxn id="7" idx="0"/>
              <a:endCxn id="9" idx="2"/>
            </p:cNvCxnSpPr>
            <p:nvPr/>
          </p:nvCxnSpPr>
          <p:spPr>
            <a:xfrm rot="5400000" flipH="1" flipV="1">
              <a:off x="2221853" y="683317"/>
              <a:ext cx="1931293" cy="2984010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2051720" y="2492896"/>
              <a:ext cx="177933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5536" y="4005064"/>
              <a:ext cx="14567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>
              <a:spAutoFit/>
            </a:bodyPr>
            <a:lstStyle/>
            <a:p>
              <a:r>
                <a:rPr lang="fr-BE" noProof="1" smtClean="0"/>
                <a:t>(q</a:t>
              </a:r>
              <a:r>
                <a:rPr lang="fr-BE" baseline="-25000" noProof="1" smtClean="0"/>
                <a:t>start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u1</a:t>
              </a:r>
              <a:r>
                <a:rPr lang="fr-BE" noProof="1" smtClean="0"/>
                <a:t>,q</a:t>
              </a:r>
              <a:r>
                <a:rPr lang="fr-BE" baseline="-25000" noProof="1" smtClean="0"/>
                <a:t>u2</a:t>
              </a:r>
              <a:r>
                <a:rPr lang="fr-BE" noProof="1" smtClean="0"/>
                <a:t>,...)</a:t>
              </a:r>
              <a:endParaRPr lang="fr-BE" noProof="1"/>
            </a:p>
          </p:txBody>
        </p:sp>
        <p:cxnSp>
          <p:nvCxnSpPr>
            <p:cNvPr id="51" name="Connecteur droit 50"/>
            <p:cNvCxnSpPr>
              <a:stCxn id="45" idx="0"/>
            </p:cNvCxnSpPr>
            <p:nvPr/>
          </p:nvCxnSpPr>
          <p:spPr>
            <a:xfrm rot="5400000" flipH="1" flipV="1">
              <a:off x="1119762" y="3433147"/>
              <a:ext cx="576064" cy="567771"/>
            </a:xfrm>
            <a:prstGeom prst="straightConnector1">
              <a:avLst/>
            </a:prstGeom>
            <a:ln w="15875">
              <a:solidFill>
                <a:schemeClr val="tx1"/>
              </a:solidFill>
              <a:prstDash val="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7"/>
            <p:cNvCxnSpPr>
              <a:stCxn id="7" idx="7"/>
              <a:endCxn id="62" idx="2"/>
            </p:cNvCxnSpPr>
            <p:nvPr/>
          </p:nvCxnSpPr>
          <p:spPr>
            <a:xfrm rot="5400000" flipH="1" flipV="1">
              <a:off x="3108808" y="1653517"/>
              <a:ext cx="358354" cy="2783038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195509" y="2935977"/>
              <a:ext cx="1944443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Fl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grpSp>
          <p:nvGrpSpPr>
            <p:cNvPr id="93" name="Groupe 92"/>
            <p:cNvGrpSpPr/>
            <p:nvPr/>
          </p:nvGrpSpPr>
          <p:grpSpPr>
            <a:xfrm>
              <a:off x="4463480" y="3645024"/>
              <a:ext cx="1899775" cy="864096"/>
              <a:chOff x="4042628" y="3717032"/>
              <a:chExt cx="3121660" cy="1419860"/>
            </a:xfrm>
          </p:grpSpPr>
          <p:sp>
            <p:nvSpPr>
              <p:cNvPr id="83" name="Forme libre 82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85" name="Connecteur droit avec flèche 7"/>
              <p:cNvCxnSpPr>
                <a:stCxn id="84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e 93"/>
            <p:cNvGrpSpPr/>
            <p:nvPr/>
          </p:nvGrpSpPr>
          <p:grpSpPr>
            <a:xfrm>
              <a:off x="4463480" y="4725144"/>
              <a:ext cx="1899775" cy="864096"/>
              <a:chOff x="4042628" y="3717032"/>
              <a:chExt cx="3121660" cy="1419860"/>
            </a:xfrm>
          </p:grpSpPr>
          <p:sp>
            <p:nvSpPr>
              <p:cNvPr id="95" name="Forme libre 94"/>
              <p:cNvSpPr/>
              <p:nvPr/>
            </p:nvSpPr>
            <p:spPr>
              <a:xfrm>
                <a:off x="4042628" y="3717032"/>
                <a:ext cx="3121660" cy="1419860"/>
              </a:xfrm>
              <a:custGeom>
                <a:avLst/>
                <a:gdLst>
                  <a:gd name="connsiteX0" fmla="*/ 615950 w 3121660"/>
                  <a:gd name="connsiteY0" fmla="*/ 88900 h 1419860"/>
                  <a:gd name="connsiteX1" fmla="*/ 143510 w 3121660"/>
                  <a:gd name="connsiteY1" fmla="*/ 294640 h 1419860"/>
                  <a:gd name="connsiteX2" fmla="*/ 44450 w 3121660"/>
                  <a:gd name="connsiteY2" fmla="*/ 668020 h 1419860"/>
                  <a:gd name="connsiteX3" fmla="*/ 410210 w 3121660"/>
                  <a:gd name="connsiteY3" fmla="*/ 1148080 h 1419860"/>
                  <a:gd name="connsiteX4" fmla="*/ 1781810 w 3121660"/>
                  <a:gd name="connsiteY4" fmla="*/ 1170940 h 1419860"/>
                  <a:gd name="connsiteX5" fmla="*/ 2909570 w 3121660"/>
                  <a:gd name="connsiteY5" fmla="*/ 1300480 h 1419860"/>
                  <a:gd name="connsiteX6" fmla="*/ 3054350 w 3121660"/>
                  <a:gd name="connsiteY6" fmla="*/ 454660 h 1419860"/>
                  <a:gd name="connsiteX7" fmla="*/ 2734310 w 3121660"/>
                  <a:gd name="connsiteY7" fmla="*/ 35560 h 1419860"/>
                  <a:gd name="connsiteX8" fmla="*/ 1652270 w 3121660"/>
                  <a:gd name="connsiteY8" fmla="*/ 241300 h 1419860"/>
                  <a:gd name="connsiteX9" fmla="*/ 1217930 w 3121660"/>
                  <a:gd name="connsiteY9" fmla="*/ 43180 h 1419860"/>
                  <a:gd name="connsiteX10" fmla="*/ 615950 w 3121660"/>
                  <a:gd name="connsiteY10" fmla="*/ 88900 h 141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660" h="1419860">
                    <a:moveTo>
                      <a:pt x="615950" y="88900"/>
                    </a:moveTo>
                    <a:cubicBezTo>
                      <a:pt x="436880" y="130810"/>
                      <a:pt x="238760" y="198120"/>
                      <a:pt x="143510" y="294640"/>
                    </a:cubicBezTo>
                    <a:cubicBezTo>
                      <a:pt x="48260" y="391160"/>
                      <a:pt x="0" y="525780"/>
                      <a:pt x="44450" y="668020"/>
                    </a:cubicBezTo>
                    <a:cubicBezTo>
                      <a:pt x="88900" y="810260"/>
                      <a:pt x="120650" y="1064260"/>
                      <a:pt x="410210" y="1148080"/>
                    </a:cubicBezTo>
                    <a:cubicBezTo>
                      <a:pt x="699770" y="1231900"/>
                      <a:pt x="1365250" y="1145540"/>
                      <a:pt x="1781810" y="1170940"/>
                    </a:cubicBezTo>
                    <a:cubicBezTo>
                      <a:pt x="2198370" y="1196340"/>
                      <a:pt x="2697480" y="1419860"/>
                      <a:pt x="2909570" y="1300480"/>
                    </a:cubicBezTo>
                    <a:cubicBezTo>
                      <a:pt x="3121660" y="1181100"/>
                      <a:pt x="3083560" y="665480"/>
                      <a:pt x="3054350" y="454660"/>
                    </a:cubicBezTo>
                    <a:cubicBezTo>
                      <a:pt x="3025140" y="243840"/>
                      <a:pt x="2967990" y="71120"/>
                      <a:pt x="2734310" y="35560"/>
                    </a:cubicBezTo>
                    <a:cubicBezTo>
                      <a:pt x="2500630" y="0"/>
                      <a:pt x="1905000" y="240030"/>
                      <a:pt x="1652270" y="241300"/>
                    </a:cubicBezTo>
                    <a:cubicBezTo>
                      <a:pt x="1399540" y="242570"/>
                      <a:pt x="1393190" y="67310"/>
                      <a:pt x="1217930" y="43180"/>
                    </a:cubicBezTo>
                    <a:cubicBezTo>
                      <a:pt x="1042670" y="19050"/>
                      <a:pt x="795020" y="46990"/>
                      <a:pt x="615950" y="88900"/>
                    </a:cubicBezTo>
                    <a:close/>
                  </a:path>
                </a:pathLst>
              </a:cu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96" name="Ellipse 95"/>
              <p:cNvSpPr/>
              <p:nvPr/>
            </p:nvSpPr>
            <p:spPr>
              <a:xfrm>
                <a:off x="4355976" y="4221088"/>
                <a:ext cx="417293" cy="41729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bIns="108000" rtlCol="0" anchor="ctr"/>
              <a:lstStyle/>
              <a:p>
                <a:pPr algn="ctr"/>
                <a:endParaRPr lang="fr-BE" baseline="-25000" noProof="1"/>
              </a:p>
            </p:txBody>
          </p:sp>
          <p:cxnSp>
            <p:nvCxnSpPr>
              <p:cNvPr id="97" name="Connecteur droit avec flèche 7"/>
              <p:cNvCxnSpPr>
                <a:stCxn id="96" idx="6"/>
              </p:cNvCxnSpPr>
              <p:nvPr/>
            </p:nvCxnSpPr>
            <p:spPr>
              <a:xfrm>
                <a:off x="4773269" y="4429735"/>
                <a:ext cx="518811" cy="295409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ZoneTexte 97"/>
            <p:cNvSpPr txBox="1"/>
            <p:nvPr/>
          </p:nvSpPr>
          <p:spPr>
            <a:xfrm>
              <a:off x="4537738" y="565195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...</a:t>
              </a:r>
              <a:endParaRPr lang="fr-BE"/>
            </a:p>
          </p:txBody>
        </p:sp>
        <p:cxnSp>
          <p:nvCxnSpPr>
            <p:cNvPr id="99" name="Connecteur droit avec flèche 7"/>
            <p:cNvCxnSpPr>
              <a:stCxn id="7" idx="6"/>
              <a:endCxn id="84" idx="2"/>
            </p:cNvCxnSpPr>
            <p:nvPr/>
          </p:nvCxnSpPr>
          <p:spPr>
            <a:xfrm>
              <a:off x="1979712" y="3425186"/>
              <a:ext cx="2674465" cy="65357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7"/>
            <p:cNvCxnSpPr>
              <a:stCxn id="7" idx="5"/>
              <a:endCxn id="96" idx="2"/>
            </p:cNvCxnSpPr>
            <p:nvPr/>
          </p:nvCxnSpPr>
          <p:spPr>
            <a:xfrm rot="16200000" flipH="1">
              <a:off x="2508961" y="3013663"/>
              <a:ext cx="1532721" cy="2757711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 droit avec flèche 7"/>
            <p:cNvCxnSpPr>
              <a:stCxn id="7" idx="4"/>
              <a:endCxn id="98" idx="1"/>
            </p:cNvCxnSpPr>
            <p:nvPr/>
          </p:nvCxnSpPr>
          <p:spPr>
            <a:xfrm rot="16200000" flipH="1">
              <a:off x="2053007" y="3351891"/>
              <a:ext cx="2127218" cy="2842244"/>
            </a:xfrm>
            <a:prstGeom prst="straightConnector1">
              <a:avLst/>
            </a:prstGeom>
            <a:ln w="19050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5" name="Groupe 164"/>
            <p:cNvGrpSpPr/>
            <p:nvPr/>
          </p:nvGrpSpPr>
          <p:grpSpPr>
            <a:xfrm>
              <a:off x="4056857" y="2087136"/>
              <a:ext cx="3430959" cy="1485880"/>
              <a:chOff x="4056857" y="2231152"/>
              <a:chExt cx="3430959" cy="1485880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4366156" y="2297172"/>
                <a:ext cx="3121660" cy="1419860"/>
                <a:chOff x="4042628" y="2132856"/>
                <a:chExt cx="3121660" cy="1419860"/>
              </a:xfrm>
            </p:grpSpPr>
            <p:sp>
              <p:nvSpPr>
                <p:cNvPr id="61" name="Forme libre 60"/>
                <p:cNvSpPr/>
                <p:nvPr/>
              </p:nvSpPr>
              <p:spPr>
                <a:xfrm>
                  <a:off x="4042628" y="2132856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62" name="Ellipse 61"/>
                <p:cNvSpPr/>
                <p:nvPr/>
              </p:nvSpPr>
              <p:spPr>
                <a:xfrm>
                  <a:off x="4355976" y="2636912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5" name="Connecteur droit avec flèche 7"/>
                <p:cNvCxnSpPr>
                  <a:stCxn id="62" idx="6"/>
                </p:cNvCxnSpPr>
                <p:nvPr/>
              </p:nvCxnSpPr>
              <p:spPr>
                <a:xfrm>
                  <a:off x="4773269" y="2845559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7" name="Ellipse 66"/>
                <p:cNvSpPr/>
                <p:nvPr/>
              </p:nvSpPr>
              <p:spPr>
                <a:xfrm>
                  <a:off x="5373611" y="2719953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68" name="Connecteur droit avec flèche 7"/>
                <p:cNvCxnSpPr>
                  <a:stCxn id="67" idx="7"/>
                </p:cNvCxnSpPr>
                <p:nvPr/>
              </p:nvCxnSpPr>
              <p:spPr>
                <a:xfrm rot="5400000" flipH="1" flipV="1">
                  <a:off x="5889672" y="2132466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7"/>
                <p:cNvCxnSpPr>
                  <a:stCxn id="67" idx="5"/>
                </p:cNvCxnSpPr>
                <p:nvPr/>
              </p:nvCxnSpPr>
              <p:spPr>
                <a:xfrm rot="16200000" flipH="1">
                  <a:off x="6034053" y="2514789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ZoneTexte 69"/>
                <p:cNvSpPr txBox="1"/>
                <p:nvPr/>
              </p:nvSpPr>
              <p:spPr>
                <a:xfrm>
                  <a:off x="5796136" y="2420888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1" name="ZoneTexte 70"/>
                <p:cNvSpPr txBox="1"/>
                <p:nvPr/>
              </p:nvSpPr>
              <p:spPr>
                <a:xfrm>
                  <a:off x="5724128" y="2852936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4932040" y="2780928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34" name="Rectangle 133"/>
              <p:cNvSpPr/>
              <p:nvPr/>
            </p:nvSpPr>
            <p:spPr>
              <a:xfrm>
                <a:off x="4056857" y="2231152"/>
                <a:ext cx="1258925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f1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35" name="Connecteur droit 50"/>
              <p:cNvCxnSpPr>
                <a:stCxn id="134" idx="2"/>
              </p:cNvCxnSpPr>
              <p:nvPr/>
            </p:nvCxnSpPr>
            <p:spPr>
              <a:xfrm rot="16200000" flipH="1">
                <a:off x="4529123" y="2738051"/>
                <a:ext cx="488108" cy="173714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e 163"/>
            <p:cNvGrpSpPr/>
            <p:nvPr/>
          </p:nvGrpSpPr>
          <p:grpSpPr>
            <a:xfrm>
              <a:off x="4052048" y="451252"/>
              <a:ext cx="3435768" cy="1465580"/>
              <a:chOff x="4052048" y="790992"/>
              <a:chExt cx="3435768" cy="1465580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4366156" y="836712"/>
                <a:ext cx="3121660" cy="1419860"/>
                <a:chOff x="3945304" y="548680"/>
                <a:chExt cx="3121660" cy="1419860"/>
              </a:xfrm>
            </p:grpSpPr>
            <p:sp>
              <p:nvSpPr>
                <p:cNvPr id="6" name="Forme libre 5"/>
                <p:cNvSpPr/>
                <p:nvPr/>
              </p:nvSpPr>
              <p:spPr>
                <a:xfrm>
                  <a:off x="3945304" y="548680"/>
                  <a:ext cx="3121660" cy="1419860"/>
                </a:xfrm>
                <a:custGeom>
                  <a:avLst/>
                  <a:gdLst>
                    <a:gd name="connsiteX0" fmla="*/ 615950 w 3121660"/>
                    <a:gd name="connsiteY0" fmla="*/ 88900 h 1419860"/>
                    <a:gd name="connsiteX1" fmla="*/ 143510 w 3121660"/>
                    <a:gd name="connsiteY1" fmla="*/ 294640 h 1419860"/>
                    <a:gd name="connsiteX2" fmla="*/ 44450 w 3121660"/>
                    <a:gd name="connsiteY2" fmla="*/ 668020 h 1419860"/>
                    <a:gd name="connsiteX3" fmla="*/ 410210 w 3121660"/>
                    <a:gd name="connsiteY3" fmla="*/ 1148080 h 1419860"/>
                    <a:gd name="connsiteX4" fmla="*/ 1781810 w 3121660"/>
                    <a:gd name="connsiteY4" fmla="*/ 1170940 h 1419860"/>
                    <a:gd name="connsiteX5" fmla="*/ 2909570 w 3121660"/>
                    <a:gd name="connsiteY5" fmla="*/ 1300480 h 1419860"/>
                    <a:gd name="connsiteX6" fmla="*/ 3054350 w 3121660"/>
                    <a:gd name="connsiteY6" fmla="*/ 454660 h 1419860"/>
                    <a:gd name="connsiteX7" fmla="*/ 2734310 w 3121660"/>
                    <a:gd name="connsiteY7" fmla="*/ 35560 h 1419860"/>
                    <a:gd name="connsiteX8" fmla="*/ 1652270 w 3121660"/>
                    <a:gd name="connsiteY8" fmla="*/ 241300 h 1419860"/>
                    <a:gd name="connsiteX9" fmla="*/ 1217930 w 3121660"/>
                    <a:gd name="connsiteY9" fmla="*/ 43180 h 1419860"/>
                    <a:gd name="connsiteX10" fmla="*/ 615950 w 3121660"/>
                    <a:gd name="connsiteY10" fmla="*/ 88900 h 141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21660" h="1419860">
                      <a:moveTo>
                        <a:pt x="615950" y="88900"/>
                      </a:moveTo>
                      <a:cubicBezTo>
                        <a:pt x="436880" y="130810"/>
                        <a:pt x="238760" y="198120"/>
                        <a:pt x="143510" y="294640"/>
                      </a:cubicBezTo>
                      <a:cubicBezTo>
                        <a:pt x="48260" y="391160"/>
                        <a:pt x="0" y="525780"/>
                        <a:pt x="44450" y="668020"/>
                      </a:cubicBezTo>
                      <a:cubicBezTo>
                        <a:pt x="88900" y="810260"/>
                        <a:pt x="120650" y="1064260"/>
                        <a:pt x="410210" y="1148080"/>
                      </a:cubicBezTo>
                      <a:cubicBezTo>
                        <a:pt x="699770" y="1231900"/>
                        <a:pt x="1365250" y="1145540"/>
                        <a:pt x="1781810" y="1170940"/>
                      </a:cubicBezTo>
                      <a:cubicBezTo>
                        <a:pt x="2198370" y="1196340"/>
                        <a:pt x="2697480" y="1419860"/>
                        <a:pt x="2909570" y="1300480"/>
                      </a:cubicBezTo>
                      <a:cubicBezTo>
                        <a:pt x="3121660" y="1181100"/>
                        <a:pt x="3083560" y="665480"/>
                        <a:pt x="3054350" y="454660"/>
                      </a:cubicBezTo>
                      <a:cubicBezTo>
                        <a:pt x="3025140" y="243840"/>
                        <a:pt x="2967990" y="71120"/>
                        <a:pt x="2734310" y="35560"/>
                      </a:cubicBezTo>
                      <a:cubicBezTo>
                        <a:pt x="2500630" y="0"/>
                        <a:pt x="1905000" y="240030"/>
                        <a:pt x="1652270" y="241300"/>
                      </a:cubicBezTo>
                      <a:cubicBezTo>
                        <a:pt x="1399540" y="242570"/>
                        <a:pt x="1393190" y="67310"/>
                        <a:pt x="1217930" y="43180"/>
                      </a:cubicBezTo>
                      <a:cubicBezTo>
                        <a:pt x="1042670" y="19050"/>
                        <a:pt x="795020" y="46990"/>
                        <a:pt x="615950" y="88900"/>
                      </a:cubicBezTo>
                      <a:close/>
                    </a:path>
                  </a:pathLst>
                </a:cu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4258652" y="1052736"/>
                  <a:ext cx="417293" cy="41729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12" name="Connecteur droit avec flèche 7"/>
                <p:cNvCxnSpPr>
                  <a:stCxn id="9" idx="6"/>
                </p:cNvCxnSpPr>
                <p:nvPr/>
              </p:nvCxnSpPr>
              <p:spPr>
                <a:xfrm>
                  <a:off x="4675945" y="1261383"/>
                  <a:ext cx="518811" cy="295409"/>
                </a:xfrm>
                <a:prstGeom prst="curvedConnector3">
                  <a:avLst>
                    <a:gd name="adj1" fmla="val 50000"/>
                  </a:avLst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/>
                <p:cNvSpPr/>
                <p:nvPr/>
              </p:nvSpPr>
              <p:spPr>
                <a:xfrm>
                  <a:off x="5276287" y="1135777"/>
                  <a:ext cx="266696" cy="26669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bIns="108000" rtlCol="0" anchor="ctr"/>
                <a:lstStyle/>
                <a:p>
                  <a:pPr algn="ctr"/>
                  <a:endParaRPr lang="fr-BE" baseline="-25000" noProof="1"/>
                </a:p>
              </p:txBody>
            </p:sp>
            <p:cxnSp>
              <p:nvCxnSpPr>
                <p:cNvPr id="21" name="Connecteur droit avec flèche 7"/>
                <p:cNvCxnSpPr>
                  <a:stCxn id="19" idx="7"/>
                </p:cNvCxnSpPr>
                <p:nvPr/>
              </p:nvCxnSpPr>
              <p:spPr>
                <a:xfrm rot="5400000" flipH="1" flipV="1">
                  <a:off x="5792348" y="548290"/>
                  <a:ext cx="338122" cy="914966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7"/>
                <p:cNvCxnSpPr>
                  <a:stCxn id="19" idx="5"/>
                </p:cNvCxnSpPr>
                <p:nvPr/>
              </p:nvCxnSpPr>
              <p:spPr>
                <a:xfrm rot="16200000" flipH="1">
                  <a:off x="5936729" y="930613"/>
                  <a:ext cx="121368" cy="986974"/>
                </a:xfrm>
                <a:prstGeom prst="straightConnector1">
                  <a:avLst/>
                </a:prstGeom>
                <a:ln w="19050"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ZoneTexte 29"/>
                <p:cNvSpPr txBox="1"/>
                <p:nvPr/>
              </p:nvSpPr>
              <p:spPr>
                <a:xfrm>
                  <a:off x="5698812" y="836712"/>
                  <a:ext cx="48410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1" name="ZoneTexte 30"/>
                <p:cNvSpPr txBox="1"/>
                <p:nvPr/>
              </p:nvSpPr>
              <p:spPr>
                <a:xfrm>
                  <a:off x="5626804" y="1268760"/>
                  <a:ext cx="649217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[ </a:t>
                  </a:r>
                  <a:r>
                    <a:rPr lang="fr-BE" noProof="1" smtClean="0">
                      <a:sym typeface="Symbol"/>
                    </a:rPr>
                    <a:t></a:t>
                  </a:r>
                  <a:r>
                    <a:rPr lang="fr-BE" noProof="1" smtClean="0"/>
                    <a:t>Fl</a:t>
                  </a:r>
                  <a:r>
                    <a:rPr lang="fr-BE" baseline="-25000" noProof="1" smtClean="0"/>
                    <a:t>1</a:t>
                  </a:r>
                  <a:r>
                    <a:rPr lang="fr-BE" noProof="1" smtClean="0"/>
                    <a:t> ]</a:t>
                  </a:r>
                  <a:endParaRPr lang="fr-BE" noProof="1"/>
                </a:p>
              </p:txBody>
            </p:sp>
            <p:sp>
              <p:nvSpPr>
                <p:cNvPr id="39" name="ZoneTexte 38"/>
                <p:cNvSpPr txBox="1"/>
                <p:nvPr/>
              </p:nvSpPr>
              <p:spPr>
                <a:xfrm>
                  <a:off x="4834716" y="1196752"/>
                  <a:ext cx="173124" cy="276999"/>
                </a:xfrm>
                <a:prstGeom prst="rect">
                  <a:avLst/>
                </a:prstGeom>
                <a:solidFill>
                  <a:schemeClr val="lt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BE" noProof="1" smtClean="0"/>
                    <a:t>...</a:t>
                  </a:r>
                  <a:endParaRPr lang="fr-BE" noProof="1"/>
                </a:p>
              </p:txBody>
            </p:sp>
          </p:grpSp>
          <p:sp>
            <p:nvSpPr>
              <p:cNvPr id="148" name="Rectangle 147"/>
              <p:cNvSpPr/>
              <p:nvPr/>
            </p:nvSpPr>
            <p:spPr>
              <a:xfrm>
                <a:off x="4052048" y="790992"/>
                <a:ext cx="1263734" cy="3497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36000" tIns="36000" rIns="36000" bIns="36000" anchor="ctr">
                <a:spAutoFit/>
              </a:bodyPr>
              <a:lstStyle/>
              <a:p>
                <a:pPr algn="ctr"/>
                <a:r>
                  <a:rPr lang="fr-BE" noProof="1" smtClean="0"/>
                  <a:t>(q</a:t>
                </a:r>
                <a:r>
                  <a:rPr lang="fr-BE" baseline="-25000" noProof="1" smtClean="0"/>
                  <a:t>0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t1</a:t>
                </a:r>
                <a:r>
                  <a:rPr lang="fr-BE" noProof="1" smtClean="0"/>
                  <a:t>,q</a:t>
                </a:r>
                <a:r>
                  <a:rPr lang="fr-BE" baseline="-25000" noProof="1" smtClean="0"/>
                  <a:t>t2</a:t>
                </a:r>
                <a:r>
                  <a:rPr lang="fr-BE" noProof="1" smtClean="0"/>
                  <a:t>,...)</a:t>
                </a:r>
                <a:endParaRPr lang="fr-BE" noProof="1"/>
              </a:p>
            </p:txBody>
          </p:sp>
          <p:cxnSp>
            <p:nvCxnSpPr>
              <p:cNvPr id="149" name="Connecteur droit 50"/>
              <p:cNvCxnSpPr>
                <a:stCxn id="148" idx="2"/>
              </p:cNvCxnSpPr>
              <p:nvPr/>
            </p:nvCxnSpPr>
            <p:spPr>
              <a:xfrm rot="16200000" flipH="1">
                <a:off x="4560310" y="1264299"/>
                <a:ext cx="429048" cy="181838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prstDash val="dash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ZoneTexte 162"/>
            <p:cNvSpPr txBox="1"/>
            <p:nvPr/>
          </p:nvSpPr>
          <p:spPr>
            <a:xfrm>
              <a:off x="2267744" y="3394313"/>
              <a:ext cx="1997342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 C</a:t>
              </a:r>
              <a:r>
                <a:rPr lang="fr-BE" baseline="-25000" noProof="1" smtClean="0"/>
                <a:t>0</a:t>
              </a:r>
              <a:r>
                <a:rPr lang="fr-BE" noProof="1" smtClean="0"/>
                <a:t> </a:t>
              </a:r>
              <a:r>
                <a:rPr lang="fr-BE" noProof="1" smtClean="0">
                  <a:sym typeface="Symbol"/>
                </a:rPr>
                <a:t> Fl</a:t>
              </a:r>
              <a:r>
                <a:rPr lang="fr-BE" baseline="-25000" noProof="1" smtClean="0">
                  <a:sym typeface="Symbol"/>
                </a:rPr>
                <a:t>1</a:t>
              </a:r>
              <a:r>
                <a:rPr lang="fr-BE" noProof="1" smtClean="0">
                  <a:sym typeface="Symbol"/>
                </a:rPr>
                <a:t>  Fl</a:t>
              </a:r>
              <a:r>
                <a:rPr lang="fr-BE" baseline="-25000" noProof="1" smtClean="0">
                  <a:sym typeface="Symbol"/>
                </a:rPr>
                <a:t>2</a:t>
              </a:r>
              <a:r>
                <a:rPr lang="fr-BE" noProof="1" smtClean="0">
                  <a:sym typeface="Symbol"/>
                </a:rPr>
                <a:t>  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7" name="ZoneTexte 166"/>
            <p:cNvSpPr txBox="1"/>
            <p:nvPr/>
          </p:nvSpPr>
          <p:spPr>
            <a:xfrm>
              <a:off x="2339752" y="378904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2267744" y="4149080"/>
              <a:ext cx="314189" cy="276999"/>
            </a:xfrm>
            <a:prstGeom prst="rect">
              <a:avLst/>
            </a:prstGeom>
            <a:solidFill>
              <a:schemeClr val="lt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noProof="1" smtClean="0"/>
                <a:t>[</a:t>
              </a:r>
              <a:r>
                <a:rPr lang="fr-BE" noProof="1" smtClean="0">
                  <a:sym typeface="Symbol"/>
                </a:rPr>
                <a:t>...</a:t>
              </a:r>
              <a:r>
                <a:rPr lang="fr-BE" noProof="1" smtClean="0"/>
                <a:t>]</a:t>
              </a:r>
              <a:endParaRPr lang="fr-BE" noProof="1"/>
            </a:p>
          </p:txBody>
        </p:sp>
        <p:sp>
          <p:nvSpPr>
            <p:cNvPr id="171" name="Étoile à 4 branches 170"/>
            <p:cNvSpPr/>
            <p:nvPr/>
          </p:nvSpPr>
          <p:spPr>
            <a:xfrm rot="1979839">
              <a:off x="6154935" y="1169777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2" name="Étoile à 4 branches 171"/>
            <p:cNvSpPr/>
            <p:nvPr/>
          </p:nvSpPr>
          <p:spPr>
            <a:xfrm rot="1979839">
              <a:off x="6082926" y="23817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3" name="Étoile à 4 branches 172"/>
            <p:cNvSpPr/>
            <p:nvPr/>
          </p:nvSpPr>
          <p:spPr>
            <a:xfrm rot="1979839">
              <a:off x="2986582" y="3389855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4" name="Étoile à 4 branches 173"/>
            <p:cNvSpPr/>
            <p:nvPr/>
          </p:nvSpPr>
          <p:spPr>
            <a:xfrm rot="1979839">
              <a:off x="610319" y="581542"/>
              <a:ext cx="506539" cy="409915"/>
            </a:xfrm>
            <a:prstGeom prst="star4">
              <a:avLst>
                <a:gd name="adj" fmla="val 9081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75" name="ZoneTexte 174"/>
            <p:cNvSpPr txBox="1"/>
            <p:nvPr/>
          </p:nvSpPr>
          <p:spPr>
            <a:xfrm>
              <a:off x="1066468" y="571540"/>
              <a:ext cx="24599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= pruning (unsatisfiable)</a:t>
              </a:r>
              <a:endParaRPr lang="fr-BE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/>
          <p:cNvGrpSpPr/>
          <p:nvPr/>
        </p:nvGrpSpPr>
        <p:grpSpPr>
          <a:xfrm>
            <a:off x="2051720" y="116632"/>
            <a:ext cx="4104456" cy="1728192"/>
            <a:chOff x="467544" y="404664"/>
            <a:chExt cx="4104456" cy="1728192"/>
          </a:xfrm>
        </p:grpSpPr>
        <p:sp>
          <p:nvSpPr>
            <p:cNvPr id="5" name="Rectangle à coins arrondis 4"/>
            <p:cNvSpPr/>
            <p:nvPr/>
          </p:nvSpPr>
          <p:spPr>
            <a:xfrm>
              <a:off x="1997952" y="690416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Collect</a:t>
              </a:r>
              <a:r>
                <a:rPr lang="fr-BE" sz="1600" dirty="0" smtClean="0">
                  <a:latin typeface="+mj-lt"/>
                </a:rPr>
                <a:t> 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67544" y="1320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err="1" smtClean="0">
                  <a:latin typeface="+mj-lt"/>
                </a:rPr>
                <a:t>Abritrate</a:t>
              </a:r>
              <a:endParaRPr lang="fr-BE" sz="1600" dirty="0">
                <a:latin typeface="+mj-lt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3528360" y="1320793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600" dirty="0" smtClean="0">
                  <a:latin typeface="+mj-lt"/>
                </a:rPr>
                <a:t>Schedule</a:t>
              </a:r>
            </a:p>
          </p:txBody>
        </p:sp>
        <p:cxnSp>
          <p:nvCxnSpPr>
            <p:cNvPr id="8" name="Connecteur droit avec flèche 7"/>
            <p:cNvCxnSpPr>
              <a:stCxn id="5" idx="2"/>
              <a:endCxn id="14" idx="0"/>
            </p:cNvCxnSpPr>
            <p:nvPr/>
          </p:nvCxnSpPr>
          <p:spPr>
            <a:xfrm rot="5400000">
              <a:off x="2428600" y="1177588"/>
              <a:ext cx="18234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avec flèche 8"/>
            <p:cNvCxnSpPr>
              <a:stCxn id="7" idx="2"/>
            </p:cNvCxnSpPr>
            <p:nvPr/>
          </p:nvCxnSpPr>
          <p:spPr>
            <a:xfrm rot="5400000">
              <a:off x="3932035" y="1834710"/>
              <a:ext cx="236063" cy="22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14" idx="3"/>
              <a:endCxn id="7" idx="1"/>
            </p:cNvCxnSpPr>
            <p:nvPr/>
          </p:nvCxnSpPr>
          <p:spPr>
            <a:xfrm>
              <a:off x="2987824" y="1518793"/>
              <a:ext cx="540536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en angle 281"/>
            <p:cNvCxnSpPr>
              <a:stCxn id="14" idx="1"/>
              <a:endCxn id="6" idx="3"/>
            </p:cNvCxnSpPr>
            <p:nvPr/>
          </p:nvCxnSpPr>
          <p:spPr>
            <a:xfrm rot="10800000">
              <a:off x="1451992" y="1518793"/>
              <a:ext cx="599728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Ellipse 11"/>
            <p:cNvSpPr/>
            <p:nvPr/>
          </p:nvSpPr>
          <p:spPr>
            <a:xfrm>
              <a:off x="2483772" y="404664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>
                <a:latin typeface="+mj-lt"/>
              </a:endParaRPr>
            </a:p>
          </p:txBody>
        </p:sp>
        <p:cxnSp>
          <p:nvCxnSpPr>
            <p:cNvPr id="13" name="Connecteur droit avec flèche 12"/>
            <p:cNvCxnSpPr>
              <a:stCxn id="12" idx="4"/>
              <a:endCxn id="5" idx="0"/>
            </p:cNvCxnSpPr>
            <p:nvPr/>
          </p:nvCxnSpPr>
          <p:spPr>
            <a:xfrm rot="5400000">
              <a:off x="2412896" y="583540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Losange 13"/>
            <p:cNvSpPr/>
            <p:nvPr/>
          </p:nvSpPr>
          <p:spPr>
            <a:xfrm>
              <a:off x="2051720" y="1268760"/>
              <a:ext cx="93610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400" dirty="0" err="1" smtClean="0">
                  <a:latin typeface="+mj-lt"/>
                </a:rPr>
                <a:t>Conflict</a:t>
              </a:r>
              <a:r>
                <a:rPr lang="fr-BE" sz="1400" dirty="0" smtClean="0">
                  <a:latin typeface="+mj-lt"/>
                </a:rPr>
                <a:t>?</a:t>
              </a:r>
              <a:endParaRPr lang="fr-BE" sz="1400" dirty="0">
                <a:latin typeface="+mj-lt"/>
              </a:endParaRPr>
            </a:p>
          </p:txBody>
        </p:sp>
        <p:cxnSp>
          <p:nvCxnSpPr>
            <p:cNvPr id="15" name="Connecteur droit avec flèche 74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1262672" y="585513"/>
              <a:ext cx="432377" cy="1038184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e 109"/>
            <p:cNvGrpSpPr/>
            <p:nvPr/>
          </p:nvGrpSpPr>
          <p:grpSpPr>
            <a:xfrm>
              <a:off x="3959952" y="1952856"/>
              <a:ext cx="180000" cy="180000"/>
              <a:chOff x="2786050" y="6143644"/>
              <a:chExt cx="180000" cy="180000"/>
            </a:xfrm>
          </p:grpSpPr>
          <p:sp>
            <p:nvSpPr>
              <p:cNvPr id="19" name="Ellipse 18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>
                  <a:latin typeface="+mj-lt"/>
                </a:endParaRPr>
              </a:p>
            </p:txBody>
          </p:sp>
        </p:grpSp>
        <p:sp>
          <p:nvSpPr>
            <p:cNvPr id="17" name="ZoneTexte 16"/>
            <p:cNvSpPr txBox="1"/>
            <p:nvPr/>
          </p:nvSpPr>
          <p:spPr>
            <a:xfrm>
              <a:off x="1627655" y="1382918"/>
              <a:ext cx="30956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err="1" smtClean="0"/>
                <a:t>yes</a:t>
              </a:r>
              <a:endParaRPr lang="fr-BE" sz="1600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131840" y="1391005"/>
              <a:ext cx="25275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600" dirty="0" smtClean="0"/>
                <a:t>no</a:t>
              </a:r>
              <a:endParaRPr lang="fr-BE" sz="1600" dirty="0"/>
            </a:p>
          </p:txBody>
        </p:sp>
      </p:grpSp>
      <p:grpSp>
        <p:nvGrpSpPr>
          <p:cNvPr id="98" name="Groupe 97"/>
          <p:cNvGrpSpPr/>
          <p:nvPr/>
        </p:nvGrpSpPr>
        <p:grpSpPr>
          <a:xfrm>
            <a:off x="2123728" y="1988840"/>
            <a:ext cx="4201756" cy="2104278"/>
            <a:chOff x="2114203" y="2204864"/>
            <a:chExt cx="4201756" cy="2104278"/>
          </a:xfrm>
        </p:grpSpPr>
        <p:sp>
          <p:nvSpPr>
            <p:cNvPr id="40" name="ZoneTexte 39"/>
            <p:cNvSpPr txBox="1"/>
            <p:nvPr/>
          </p:nvSpPr>
          <p:spPr>
            <a:xfrm flipH="1">
              <a:off x="2416712" y="3789040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22" name="Ellipse 21"/>
            <p:cNvSpPr/>
            <p:nvPr/>
          </p:nvSpPr>
          <p:spPr>
            <a:xfrm>
              <a:off x="3629654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3" name="Ellipse 22"/>
            <p:cNvSpPr/>
            <p:nvPr/>
          </p:nvSpPr>
          <p:spPr>
            <a:xfrm>
              <a:off x="5207588" y="2337450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4" name="Ellipse 23"/>
            <p:cNvSpPr/>
            <p:nvPr/>
          </p:nvSpPr>
          <p:spPr>
            <a:xfrm>
              <a:off x="5207588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948166" y="2780928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26" name="Connecteur droit avec flèche 25"/>
            <p:cNvCxnSpPr>
              <a:stCxn id="22" idx="6"/>
              <a:endCxn id="23" idx="2"/>
            </p:cNvCxnSpPr>
            <p:nvPr/>
          </p:nvCxnSpPr>
          <p:spPr>
            <a:xfrm>
              <a:off x="3845678" y="2445462"/>
              <a:ext cx="1361910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3" idx="4"/>
              <a:endCxn id="24" idx="0"/>
            </p:cNvCxnSpPr>
            <p:nvPr/>
          </p:nvCxnSpPr>
          <p:spPr>
            <a:xfrm rot="5400000">
              <a:off x="5201873" y="2667201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4" idx="2"/>
              <a:endCxn id="25" idx="6"/>
            </p:cNvCxnSpPr>
            <p:nvPr/>
          </p:nvCxnSpPr>
          <p:spPr>
            <a:xfrm rot="10800000">
              <a:off x="4164190" y="2888940"/>
              <a:ext cx="104339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/>
            <p:cNvSpPr txBox="1"/>
            <p:nvPr/>
          </p:nvSpPr>
          <p:spPr>
            <a:xfrm>
              <a:off x="5141822" y="252738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211960" y="2318683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304830" y="2752462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32" name="Connecteur droit avec flèche 7"/>
            <p:cNvCxnSpPr>
              <a:endCxn id="22" idx="1"/>
            </p:cNvCxnSpPr>
            <p:nvPr/>
          </p:nvCxnSpPr>
          <p:spPr>
            <a:xfrm>
              <a:off x="3413630" y="2204864"/>
              <a:ext cx="247660" cy="16422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llipse 32"/>
            <p:cNvSpPr/>
            <p:nvPr/>
          </p:nvSpPr>
          <p:spPr>
            <a:xfrm flipH="1">
              <a:off x="3410346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4" name="Ellipse 33"/>
            <p:cNvSpPr/>
            <p:nvPr/>
          </p:nvSpPr>
          <p:spPr>
            <a:xfrm flipH="1">
              <a:off x="2114203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35" name="Ellipse 34"/>
            <p:cNvSpPr/>
            <p:nvPr/>
          </p:nvSpPr>
          <p:spPr>
            <a:xfrm flipH="1">
              <a:off x="2114203" y="2852936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36" name="Connecteur droit avec flèche 35"/>
            <p:cNvCxnSpPr>
              <a:stCxn id="33" idx="6"/>
              <a:endCxn id="34" idx="2"/>
            </p:cNvCxnSpPr>
            <p:nvPr/>
          </p:nvCxnSpPr>
          <p:spPr>
            <a:xfrm rot="10800000">
              <a:off x="2330228" y="3741606"/>
              <a:ext cx="1080119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>
              <a:stCxn id="34" idx="0"/>
              <a:endCxn id="35" idx="4"/>
            </p:cNvCxnSpPr>
            <p:nvPr/>
          </p:nvCxnSpPr>
          <p:spPr>
            <a:xfrm rot="5400000" flipH="1" flipV="1">
              <a:off x="1939898" y="3351277"/>
              <a:ext cx="56463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55"/>
            <p:cNvCxnSpPr>
              <a:stCxn id="35" idx="2"/>
              <a:endCxn id="22" idx="2"/>
            </p:cNvCxnSpPr>
            <p:nvPr/>
          </p:nvCxnSpPr>
          <p:spPr>
            <a:xfrm flipV="1">
              <a:off x="2330227" y="2445462"/>
              <a:ext cx="1299427" cy="515486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ZoneTexte 38"/>
            <p:cNvSpPr txBox="1"/>
            <p:nvPr/>
          </p:nvSpPr>
          <p:spPr>
            <a:xfrm flipH="1">
              <a:off x="2251977" y="3213556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41" name="ZoneTexte 40"/>
            <p:cNvSpPr txBox="1"/>
            <p:nvPr/>
          </p:nvSpPr>
          <p:spPr>
            <a:xfrm flipH="1">
              <a:off x="2767300" y="2564904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493750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3" name="Ellipse 42"/>
            <p:cNvSpPr/>
            <p:nvPr/>
          </p:nvSpPr>
          <p:spPr>
            <a:xfrm>
              <a:off x="5940152" y="363359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4" name="Ellipse 43"/>
            <p:cNvSpPr/>
            <p:nvPr/>
          </p:nvSpPr>
          <p:spPr>
            <a:xfrm>
              <a:off x="5940152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493750" y="4077072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46" name="Connecteur droit avec flèche 45"/>
            <p:cNvCxnSpPr>
              <a:stCxn id="42" idx="6"/>
              <a:endCxn id="43" idx="2"/>
            </p:cNvCxnSpPr>
            <p:nvPr/>
          </p:nvCxnSpPr>
          <p:spPr>
            <a:xfrm>
              <a:off x="4709774" y="3741606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3" idx="4"/>
              <a:endCxn id="44" idx="0"/>
            </p:cNvCxnSpPr>
            <p:nvPr/>
          </p:nvCxnSpPr>
          <p:spPr>
            <a:xfrm rot="5400000">
              <a:off x="5934437" y="3963345"/>
              <a:ext cx="22745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4" idx="2"/>
              <a:endCxn id="45" idx="6"/>
            </p:cNvCxnSpPr>
            <p:nvPr/>
          </p:nvCxnSpPr>
          <p:spPr>
            <a:xfrm rot="10800000">
              <a:off x="4709774" y="4185084"/>
              <a:ext cx="1230378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6156176" y="3861048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814075" y="3611823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836517" y="4062921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cxnSp>
          <p:nvCxnSpPr>
            <p:cNvPr id="52" name="Connecteur droit avec flèche 55"/>
            <p:cNvCxnSpPr>
              <a:stCxn id="25" idx="4"/>
              <a:endCxn id="33" idx="0"/>
            </p:cNvCxnSpPr>
            <p:nvPr/>
          </p:nvCxnSpPr>
          <p:spPr>
            <a:xfrm rot="5400000">
              <a:off x="3468947" y="3046363"/>
              <a:ext cx="636642" cy="537820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5"/>
            <p:cNvCxnSpPr>
              <a:stCxn id="25" idx="4"/>
              <a:endCxn id="42" idx="0"/>
            </p:cNvCxnSpPr>
            <p:nvPr/>
          </p:nvCxnSpPr>
          <p:spPr>
            <a:xfrm rot="16200000" flipH="1">
              <a:off x="4010649" y="3042481"/>
              <a:ext cx="636642" cy="545584"/>
            </a:xfrm>
            <a:prstGeom prst="bentConnector3">
              <a:avLst>
                <a:gd name="adj1" fmla="val 27259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 flipH="1">
              <a:off x="3183254" y="3250892"/>
              <a:ext cx="76251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[conflict]</a:t>
              </a:r>
              <a:endParaRPr lang="fr-BE" sz="1600" b="1" baseline="-25000" noProof="1"/>
            </a:p>
          </p:txBody>
        </p:sp>
        <p:sp>
          <p:nvSpPr>
            <p:cNvPr id="55" name="ZoneTexte 54"/>
            <p:cNvSpPr txBox="1"/>
            <p:nvPr/>
          </p:nvSpPr>
          <p:spPr>
            <a:xfrm flipH="1">
              <a:off x="4188826" y="3242389"/>
              <a:ext cx="95487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b="1" noProof="1" smtClean="0"/>
                <a:t>[</a:t>
              </a:r>
              <a:r>
                <a:rPr lang="fr-BE" sz="1600" b="1" noProof="1" smtClean="0">
                  <a:sym typeface="Symbol"/>
                </a:rPr>
                <a:t> </a:t>
              </a:r>
              <a:r>
                <a:rPr lang="fr-BE" sz="1600" b="1" noProof="1" smtClean="0"/>
                <a:t>conflict]</a:t>
              </a:r>
              <a:endParaRPr lang="fr-BE" sz="1600" b="1" baseline="-25000" noProof="1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2162277" y="4746915"/>
            <a:ext cx="4573346" cy="1047900"/>
            <a:chOff x="2378301" y="5342029"/>
            <a:chExt cx="4573346" cy="1047900"/>
          </a:xfrm>
        </p:grpSpPr>
        <p:sp>
          <p:nvSpPr>
            <p:cNvPr id="59" name="Ellipse 58"/>
            <p:cNvSpPr/>
            <p:nvPr/>
          </p:nvSpPr>
          <p:spPr>
            <a:xfrm flipH="1">
              <a:off x="262778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0" name="Ellipse 59"/>
            <p:cNvSpPr/>
            <p:nvPr/>
          </p:nvSpPr>
          <p:spPr>
            <a:xfrm flipH="1">
              <a:off x="334786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 flipH="1">
              <a:off x="3851920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2" name="Connecteur droit avec flèche 55"/>
            <p:cNvCxnSpPr>
              <a:stCxn id="59" idx="1"/>
              <a:endCxn id="60" idx="6"/>
            </p:cNvCxnSpPr>
            <p:nvPr/>
          </p:nvCxnSpPr>
          <p:spPr>
            <a:xfrm rot="5400000" flipH="1" flipV="1">
              <a:off x="2938186" y="5446272"/>
              <a:ext cx="283664" cy="53569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55"/>
            <p:cNvCxnSpPr>
              <a:stCxn id="60" idx="2"/>
              <a:endCxn id="61" idx="6"/>
            </p:cNvCxnSpPr>
            <p:nvPr/>
          </p:nvCxnSpPr>
          <p:spPr>
            <a:xfrm>
              <a:off x="3563888" y="5572286"/>
              <a:ext cx="28803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/>
            <p:cNvSpPr txBox="1"/>
            <p:nvPr/>
          </p:nvSpPr>
          <p:spPr>
            <a:xfrm>
              <a:off x="2378301" y="5536282"/>
              <a:ext cx="82554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65" name="Ellipse 64"/>
            <p:cNvSpPr/>
            <p:nvPr/>
          </p:nvSpPr>
          <p:spPr>
            <a:xfrm flipH="1">
              <a:off x="5076056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55"/>
            <p:cNvCxnSpPr>
              <a:stCxn id="61" idx="2"/>
              <a:endCxn id="65" idx="6"/>
            </p:cNvCxnSpPr>
            <p:nvPr/>
          </p:nvCxnSpPr>
          <p:spPr>
            <a:xfrm>
              <a:off x="4067944" y="5572286"/>
              <a:ext cx="1008112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4175328" y="5449760"/>
              <a:ext cx="77848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Collect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68" name="Ellipse 67"/>
            <p:cNvSpPr/>
            <p:nvPr/>
          </p:nvSpPr>
          <p:spPr>
            <a:xfrm flipH="1">
              <a:off x="6588224" y="546427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9" name="Connecteur droit avec flèche 55"/>
            <p:cNvCxnSpPr>
              <a:stCxn id="65" idx="2"/>
              <a:endCxn id="68" idx="6"/>
            </p:cNvCxnSpPr>
            <p:nvPr/>
          </p:nvCxnSpPr>
          <p:spPr>
            <a:xfrm>
              <a:off x="5292080" y="5572286"/>
              <a:ext cx="1296144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/>
            <p:cNvSpPr txBox="1"/>
            <p:nvPr/>
          </p:nvSpPr>
          <p:spPr>
            <a:xfrm flipH="1">
              <a:off x="5404763" y="5455848"/>
              <a:ext cx="100316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sp>
          <p:nvSpPr>
            <p:cNvPr id="71" name="Ellipse 70"/>
            <p:cNvSpPr/>
            <p:nvPr/>
          </p:nvSpPr>
          <p:spPr>
            <a:xfrm flipH="1">
              <a:off x="5148064" y="582431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2" name="Connecteur droit avec flèche 55"/>
            <p:cNvCxnSpPr>
              <a:stCxn id="68" idx="4"/>
              <a:endCxn id="71" idx="2"/>
            </p:cNvCxnSpPr>
            <p:nvPr/>
          </p:nvCxnSpPr>
          <p:spPr>
            <a:xfrm rot="5400000">
              <a:off x="5904148" y="5140238"/>
              <a:ext cx="252028" cy="1332148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 flipH="1">
              <a:off x="3635896" y="5342029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sp>
          <p:nvSpPr>
            <p:cNvPr id="74" name="ZoneTexte 73"/>
            <p:cNvSpPr txBox="1"/>
            <p:nvPr/>
          </p:nvSpPr>
          <p:spPr>
            <a:xfrm flipH="1">
              <a:off x="5580112" y="5824894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75" name="Connecteur droit avec flèche 55"/>
            <p:cNvCxnSpPr>
              <a:stCxn id="71" idx="6"/>
              <a:endCxn id="59" idx="2"/>
            </p:cNvCxnSpPr>
            <p:nvPr/>
          </p:nvCxnSpPr>
          <p:spPr>
            <a:xfrm rot="10800000">
              <a:off x="2843808" y="5932326"/>
              <a:ext cx="2304256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/>
            <p:cNvSpPr/>
            <p:nvPr/>
          </p:nvSpPr>
          <p:spPr>
            <a:xfrm flipH="1">
              <a:off x="291581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77" name="Ellipse 76"/>
            <p:cNvSpPr/>
            <p:nvPr/>
          </p:nvSpPr>
          <p:spPr>
            <a:xfrm flipH="1">
              <a:off x="4788024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78" name="Connecteur droit avec flèche 55"/>
            <p:cNvCxnSpPr>
              <a:stCxn id="81" idx="6"/>
              <a:endCxn id="77" idx="2"/>
            </p:cNvCxnSpPr>
            <p:nvPr/>
          </p:nvCxnSpPr>
          <p:spPr>
            <a:xfrm rot="10800000">
              <a:off x="5004048" y="6273316"/>
              <a:ext cx="432048" cy="1588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ZoneTexte 78"/>
            <p:cNvSpPr txBox="1"/>
            <p:nvPr/>
          </p:nvSpPr>
          <p:spPr>
            <a:xfrm flipH="1">
              <a:off x="5162578" y="6174485"/>
              <a:ext cx="159783" cy="215444"/>
            </a:xfrm>
            <a:prstGeom prst="rect">
              <a:avLst/>
            </a:prstGeom>
            <a:noFill/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…</a:t>
              </a:r>
              <a:endParaRPr lang="fr-BE" sz="1400" noProof="1"/>
            </a:p>
          </p:txBody>
        </p:sp>
        <p:cxnSp>
          <p:nvCxnSpPr>
            <p:cNvPr id="80" name="Connecteur droit avec flèche 55"/>
            <p:cNvCxnSpPr>
              <a:stCxn id="77" idx="6"/>
              <a:endCxn id="76" idx="2"/>
            </p:cNvCxnSpPr>
            <p:nvPr/>
          </p:nvCxnSpPr>
          <p:spPr>
            <a:xfrm rot="10800000">
              <a:off x="3131840" y="6273316"/>
              <a:ext cx="165618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 flipH="1">
              <a:off x="5436096" y="6165304"/>
              <a:ext cx="216024" cy="216024"/>
            </a:xfrm>
            <a:prstGeom prst="ellipse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82" name="Connecteur droit avec flèche 55"/>
            <p:cNvCxnSpPr>
              <a:stCxn id="68" idx="3"/>
              <a:endCxn id="81" idx="2"/>
            </p:cNvCxnSpPr>
            <p:nvPr/>
          </p:nvCxnSpPr>
          <p:spPr>
            <a:xfrm rot="5400000">
              <a:off x="5900039" y="5400743"/>
              <a:ext cx="624654" cy="1120492"/>
            </a:xfrm>
            <a:prstGeom prst="curvedConnector2">
              <a:avLst/>
            </a:prstGeom>
            <a:ln w="222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ZoneTexte 82"/>
            <p:cNvSpPr txBox="1"/>
            <p:nvPr/>
          </p:nvSpPr>
          <p:spPr>
            <a:xfrm flipH="1">
              <a:off x="5940152" y="6040338"/>
              <a:ext cx="101149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start</a:t>
              </a:r>
              <a:endParaRPr lang="fr-BE" sz="1600" baseline="-25000" noProof="1"/>
            </a:p>
          </p:txBody>
        </p:sp>
        <p:cxnSp>
          <p:nvCxnSpPr>
            <p:cNvPr id="84" name="Connecteur droit avec flèche 7"/>
            <p:cNvCxnSpPr>
              <a:endCxn id="59" idx="5"/>
            </p:cNvCxnSpPr>
            <p:nvPr/>
          </p:nvCxnSpPr>
          <p:spPr>
            <a:xfrm flipV="1">
              <a:off x="2483768" y="6008702"/>
              <a:ext cx="175652" cy="15660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 flipH="1">
              <a:off x="3571145" y="5795848"/>
              <a:ext cx="95827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Arbitrate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  <p:sp>
          <p:nvSpPr>
            <p:cNvPr id="57" name="ZoneTexte 56"/>
            <p:cNvSpPr txBox="1"/>
            <p:nvPr/>
          </p:nvSpPr>
          <p:spPr>
            <a:xfrm flipH="1">
              <a:off x="3605389" y="6141374"/>
              <a:ext cx="96661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600" noProof="1" smtClean="0"/>
                <a:t>Schedule</a:t>
              </a:r>
              <a:r>
                <a:rPr lang="fr-BE" sz="1600" baseline="-25000" noProof="1" smtClean="0"/>
                <a:t>end</a:t>
              </a:r>
              <a:endParaRPr lang="fr-BE" sz="1600" baseline="-25000" noProof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/>
          <p:cNvGrpSpPr/>
          <p:nvPr/>
        </p:nvGrpSpPr>
        <p:grpSpPr>
          <a:xfrm>
            <a:off x="500034" y="288032"/>
            <a:ext cx="7312326" cy="6453336"/>
            <a:chOff x="500034" y="288032"/>
            <a:chExt cx="7312326" cy="6453336"/>
          </a:xfrm>
        </p:grpSpPr>
        <p:sp>
          <p:nvSpPr>
            <p:cNvPr id="88" name="Rectangle 87"/>
            <p:cNvSpPr/>
            <p:nvPr/>
          </p:nvSpPr>
          <p:spPr>
            <a:xfrm>
              <a:off x="500034" y="288032"/>
              <a:ext cx="7312326" cy="645333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683568" y="3185046"/>
              <a:ext cx="21382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err="1" smtClean="0"/>
                <a:t>Guarded</a:t>
              </a:r>
              <a:r>
                <a:rPr lang="fr-BE" sz="2400" dirty="0" smtClean="0"/>
                <a:t> 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Analyses based</a:t>
              </a:r>
              <a:br>
                <a:rPr lang="fr-BE" sz="2000" smtClean="0"/>
              </a:br>
              <a:r>
                <a:rPr lang="fr-BE" sz="2000" smtClean="0"/>
                <a:t>on symbolic </a:t>
              </a:r>
              <a:br>
                <a:rPr lang="fr-BE" sz="2000" smtClean="0"/>
              </a:br>
              <a:r>
                <a:rPr lang="fr-BE" sz="2000" smtClean="0"/>
                <a:t>execution</a:t>
              </a:r>
              <a:endParaRPr lang="fr-BE" sz="2000" dirty="0" smtClean="0"/>
            </a:p>
          </p:txBody>
        </p:sp>
        <p:sp>
          <p:nvSpPr>
            <p:cNvPr id="97" name="Forme libre 96"/>
            <p:cNvSpPr/>
            <p:nvPr/>
          </p:nvSpPr>
          <p:spPr>
            <a:xfrm>
              <a:off x="5260838" y="198884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1" name="Forme libre 100"/>
            <p:cNvSpPr/>
            <p:nvPr/>
          </p:nvSpPr>
          <p:spPr>
            <a:xfrm>
              <a:off x="5260838" y="4509120"/>
              <a:ext cx="142876" cy="857256"/>
            </a:xfrm>
            <a:custGeom>
              <a:avLst/>
              <a:gdLst>
                <a:gd name="connsiteX0" fmla="*/ 13855 w 417945"/>
                <a:gd name="connsiteY0" fmla="*/ 0 h 1731818"/>
                <a:gd name="connsiteX1" fmla="*/ 415636 w 417945"/>
                <a:gd name="connsiteY1" fmla="*/ 831272 h 1731818"/>
                <a:gd name="connsiteX2" fmla="*/ 0 w 417945"/>
                <a:gd name="connsiteY2" fmla="*/ 1731818 h 173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7945" h="1731818">
                  <a:moveTo>
                    <a:pt x="13855" y="0"/>
                  </a:moveTo>
                  <a:cubicBezTo>
                    <a:pt x="215900" y="271318"/>
                    <a:pt x="417945" y="542636"/>
                    <a:pt x="415636" y="831272"/>
                  </a:cubicBezTo>
                  <a:cubicBezTo>
                    <a:pt x="413327" y="1119908"/>
                    <a:pt x="206663" y="1425863"/>
                    <a:pt x="0" y="1731818"/>
                  </a:cubicBezTo>
                </a:path>
              </a:pathLst>
            </a:custGeom>
            <a:ln w="38100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683568" y="5431903"/>
              <a:ext cx="225927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LTS</a:t>
              </a:r>
            </a:p>
            <a:p>
              <a:pPr marL="360363" indent="-180975">
                <a:buFont typeface="Arial" charset="0"/>
                <a:buChar char="•"/>
              </a:pPr>
              <a:r>
                <a:rPr lang="fr-BE" sz="2000" dirty="0" smtClean="0"/>
                <a:t>Trace-</a:t>
              </a:r>
              <a:r>
                <a:rPr lang="fr-BE" sz="2000" dirty="0" err="1" smtClean="0"/>
                <a:t>based</a:t>
              </a:r>
              <a:r>
                <a:rPr lang="fr-BE" sz="2000" dirty="0" smtClean="0"/>
                <a:t>  </a:t>
              </a:r>
              <a:br>
                <a:rPr lang="fr-BE" sz="2000" dirty="0" smtClean="0"/>
              </a:br>
              <a:r>
                <a:rPr lang="fr-BE" sz="2000" smtClean="0"/>
                <a:t>model-</a:t>
              </a:r>
              <a:r>
                <a:rPr lang="fr-BE" sz="2000" err="1" smtClean="0"/>
                <a:t>checking</a:t>
              </a:r>
              <a:r>
                <a:rPr lang="fr-BE" sz="2000" smtClean="0"/>
                <a:t> </a:t>
              </a:r>
              <a:endParaRPr lang="fr-BE" sz="2000" dirty="0" smtClean="0"/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683568" y="782017"/>
              <a:ext cx="237539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err="1" smtClean="0"/>
                <a:t>Guarded</a:t>
              </a:r>
              <a:r>
                <a:rPr lang="fr-BE" sz="2400" smtClean="0"/>
                <a:t> hMSC</a:t>
              </a:r>
              <a:endParaRPr lang="fr-BE" sz="2400" dirty="0" smtClean="0"/>
            </a:p>
            <a:p>
              <a:pPr marL="360363" indent="-180975">
                <a:buFont typeface="Arial" charset="0"/>
                <a:buChar char="•"/>
              </a:pPr>
              <a:r>
                <a:rPr lang="fr-BE" sz="2000" smtClean="0"/>
                <a:t>Process modeling</a:t>
              </a:r>
              <a:br>
                <a:rPr lang="fr-BE" sz="2000" smtClean="0"/>
              </a:br>
              <a:r>
                <a:rPr lang="fr-BE" sz="2000" smtClean="0"/>
                <a:t>language</a:t>
              </a:r>
              <a:endParaRPr lang="fr-BE" sz="2000" dirty="0" smtClean="0"/>
            </a:p>
          </p:txBody>
        </p:sp>
        <p:pic>
          <p:nvPicPr>
            <p:cNvPr id="1026" name="Picture 2" descr="D:\blambeau\thesis\writing\src\3-deductive\images\g-hmsc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62970" y="436389"/>
              <a:ext cx="4138613" cy="1768475"/>
            </a:xfrm>
            <a:prstGeom prst="rect">
              <a:avLst/>
            </a:prstGeom>
            <a:noFill/>
          </p:spPr>
        </p:pic>
        <p:pic>
          <p:nvPicPr>
            <p:cNvPr id="1027" name="Picture 3" descr="D:\blambeau\thesis\writing\src\3-deductive\images\g-lts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74864" y="2813918"/>
              <a:ext cx="4314825" cy="2127250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thesis\writing\src\3-deductive\images\lts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951820" y="5415681"/>
              <a:ext cx="4760913" cy="110966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à coins arrondis 26"/>
          <p:cNvSpPr/>
          <p:nvPr/>
        </p:nvSpPr>
        <p:spPr>
          <a:xfrm>
            <a:off x="2687933" y="1266480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Initiate 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Meeting</a:t>
            </a:r>
            <a:endParaRPr lang="fr-BE" sz="1200" noProof="1">
              <a:latin typeface="+mj-lt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2687933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Acquire </a:t>
            </a:r>
          </a:p>
          <a:p>
            <a:pPr algn="ctr"/>
            <a:r>
              <a:rPr lang="fr-BE" sz="1200" noProof="1" smtClean="0">
                <a:latin typeface="+mj-lt"/>
              </a:rPr>
              <a:t>Constraints</a:t>
            </a:r>
            <a:endParaRPr lang="fr-BE" sz="1200" noProof="1">
              <a:latin typeface="+mj-lt"/>
            </a:endParaRPr>
          </a:p>
        </p:txBody>
      </p:sp>
      <p:cxnSp>
        <p:nvCxnSpPr>
          <p:cNvPr id="29" name="Connecteur droit avec flèche 74"/>
          <p:cNvCxnSpPr>
            <a:stCxn id="27" idx="2"/>
            <a:endCxn id="28" idx="0"/>
          </p:cNvCxnSpPr>
          <p:nvPr/>
        </p:nvCxnSpPr>
        <p:spPr>
          <a:xfrm rot="5400000">
            <a:off x="2997434" y="1874799"/>
            <a:ext cx="424638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Losange 29"/>
          <p:cNvSpPr/>
          <p:nvPr/>
        </p:nvSpPr>
        <p:spPr>
          <a:xfrm>
            <a:off x="2949316" y="3233064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338575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Arbitrate</a:t>
            </a:r>
            <a:endParaRPr lang="fr-BE" sz="1200" noProof="1">
              <a:latin typeface="+mj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2687933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Weaken</a:t>
            </a:r>
            <a:br>
              <a:rPr lang="fr-BE" sz="1200" noProof="1" smtClean="0">
                <a:latin typeface="+mj-lt"/>
              </a:rPr>
            </a:br>
            <a:r>
              <a:rPr lang="fr-BE" sz="1200" noProof="1" smtClean="0">
                <a:latin typeface="+mj-lt"/>
              </a:rPr>
              <a:t>Constraints</a:t>
            </a:r>
          </a:p>
        </p:txBody>
      </p:sp>
      <p:sp>
        <p:nvSpPr>
          <p:cNvPr id="33" name="Rectangle à coins arrondis 32"/>
          <p:cNvSpPr/>
          <p:nvPr/>
        </p:nvSpPr>
        <p:spPr>
          <a:xfrm>
            <a:off x="4177540" y="423200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Schedule</a:t>
            </a:r>
          </a:p>
          <a:p>
            <a:pPr algn="ctr"/>
            <a:r>
              <a:rPr lang="fr-BE" sz="1200" noProof="1" smtClean="0">
                <a:latin typeface="+mj-lt"/>
              </a:rPr>
              <a:t>Meeting</a:t>
            </a:r>
          </a:p>
        </p:txBody>
      </p:sp>
      <p:sp>
        <p:nvSpPr>
          <p:cNvPr id="34" name="Rectangle à coins arrondis 33"/>
          <p:cNvSpPr/>
          <p:nvPr/>
        </p:nvSpPr>
        <p:spPr>
          <a:xfrm>
            <a:off x="195567" y="2087118"/>
            <a:ext cx="1043640" cy="396000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fr-BE" sz="1200" noProof="1" smtClean="0">
                <a:latin typeface="+mj-lt"/>
              </a:rPr>
              <a:t>Extend</a:t>
            </a:r>
          </a:p>
          <a:p>
            <a:pPr algn="ctr"/>
            <a:r>
              <a:rPr lang="fr-BE" sz="1200" noProof="1" smtClean="0">
                <a:latin typeface="+mj-lt"/>
              </a:rPr>
              <a:t>Date Range</a:t>
            </a:r>
          </a:p>
        </p:txBody>
      </p:sp>
      <p:sp>
        <p:nvSpPr>
          <p:cNvPr id="35" name="Losange 34"/>
          <p:cNvSpPr/>
          <p:nvPr/>
        </p:nvSpPr>
        <p:spPr>
          <a:xfrm>
            <a:off x="1599958" y="5304058"/>
            <a:ext cx="520874" cy="357190"/>
          </a:xfrm>
          <a:prstGeom prst="diamond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3173753" y="980728"/>
            <a:ext cx="72000" cy="72000"/>
          </a:xfrm>
          <a:prstGeom prst="ellipse">
            <a:avLst/>
          </a:prstGeom>
          <a:ln w="222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200" noProof="1">
              <a:latin typeface="+mj-lt"/>
            </a:endParaRPr>
          </a:p>
        </p:txBody>
      </p:sp>
      <p:cxnSp>
        <p:nvCxnSpPr>
          <p:cNvPr id="37" name="Connecteur droit avec flèche 36"/>
          <p:cNvCxnSpPr>
            <a:stCxn id="36" idx="4"/>
            <a:endCxn id="27" idx="0"/>
          </p:cNvCxnSpPr>
          <p:nvPr/>
        </p:nvCxnSpPr>
        <p:spPr>
          <a:xfrm rot="5400000">
            <a:off x="3102877" y="1159604"/>
            <a:ext cx="213752" cy="1588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>
            <a:stCxn id="33" idx="2"/>
          </p:cNvCxnSpPr>
          <p:nvPr/>
        </p:nvCxnSpPr>
        <p:spPr>
          <a:xfrm rot="16200000" flipH="1">
            <a:off x="4426031" y="4901337"/>
            <a:ext cx="549851" cy="3192"/>
          </a:xfrm>
          <a:prstGeom prst="straightConnector1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e 109"/>
          <p:cNvGrpSpPr/>
          <p:nvPr/>
        </p:nvGrpSpPr>
        <p:grpSpPr>
          <a:xfrm>
            <a:off x="4612552" y="5177859"/>
            <a:ext cx="180000" cy="180000"/>
            <a:chOff x="2786050" y="6143644"/>
            <a:chExt cx="180000" cy="180000"/>
          </a:xfrm>
        </p:grpSpPr>
        <p:sp>
          <p:nvSpPr>
            <p:cNvPr id="53" name="Ellipse 52"/>
            <p:cNvSpPr/>
            <p:nvPr/>
          </p:nvSpPr>
          <p:spPr>
            <a:xfrm>
              <a:off x="2786050" y="6143644"/>
              <a:ext cx="180000" cy="18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2840050" y="6207169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</p:grpSp>
      <p:cxnSp>
        <p:nvCxnSpPr>
          <p:cNvPr id="40" name="Connecteur droit avec flèche 74"/>
          <p:cNvCxnSpPr>
            <a:stCxn id="30" idx="3"/>
            <a:endCxn id="33" idx="0"/>
          </p:cNvCxnSpPr>
          <p:nvPr/>
        </p:nvCxnSpPr>
        <p:spPr>
          <a:xfrm>
            <a:off x="3470190" y="3411659"/>
            <a:ext cx="1229170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74"/>
          <p:cNvCxnSpPr>
            <a:stCxn id="30" idx="1"/>
            <a:endCxn id="31" idx="0"/>
          </p:cNvCxnSpPr>
          <p:nvPr/>
        </p:nvCxnSpPr>
        <p:spPr>
          <a:xfrm rot="10800000" flipV="1">
            <a:off x="1860396" y="3411658"/>
            <a:ext cx="1088921" cy="820349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74"/>
          <p:cNvCxnSpPr>
            <a:stCxn id="31" idx="2"/>
            <a:endCxn id="35" idx="0"/>
          </p:cNvCxnSpPr>
          <p:nvPr/>
        </p:nvCxnSpPr>
        <p:spPr>
          <a:xfrm rot="5400000">
            <a:off x="1522370" y="4966033"/>
            <a:ext cx="676050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74"/>
          <p:cNvCxnSpPr>
            <a:stCxn id="35" idx="1"/>
            <a:endCxn id="34" idx="2"/>
          </p:cNvCxnSpPr>
          <p:nvPr/>
        </p:nvCxnSpPr>
        <p:spPr>
          <a:xfrm rot="10800000">
            <a:off x="717388" y="2483119"/>
            <a:ext cx="882571" cy="299953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74"/>
          <p:cNvCxnSpPr>
            <a:stCxn id="35" idx="3"/>
            <a:endCxn id="32" idx="2"/>
          </p:cNvCxnSpPr>
          <p:nvPr/>
        </p:nvCxnSpPr>
        <p:spPr>
          <a:xfrm flipV="1">
            <a:off x="2120832" y="4628008"/>
            <a:ext cx="1088921" cy="854645"/>
          </a:xfrm>
          <a:prstGeom prst="bentConnector2">
            <a:avLst/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74"/>
          <p:cNvCxnSpPr>
            <a:stCxn id="32" idx="0"/>
            <a:endCxn id="30" idx="2"/>
          </p:cNvCxnSpPr>
          <p:nvPr/>
        </p:nvCxnSpPr>
        <p:spPr>
          <a:xfrm rot="5400000" flipH="1" flipV="1">
            <a:off x="2888876" y="3911131"/>
            <a:ext cx="641754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avec flèche 74"/>
          <p:cNvCxnSpPr>
            <a:stCxn id="28" idx="2"/>
            <a:endCxn id="30" idx="0"/>
          </p:cNvCxnSpPr>
          <p:nvPr/>
        </p:nvCxnSpPr>
        <p:spPr>
          <a:xfrm rot="5400000">
            <a:off x="2834780" y="2858091"/>
            <a:ext cx="74994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1422698" y="3316342"/>
            <a:ext cx="908454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[date_conflict]</a:t>
            </a:r>
            <a:endParaRPr lang="fr-BE" sz="1200" noProof="1"/>
          </a:p>
        </p:txBody>
      </p:sp>
      <p:sp>
        <p:nvSpPr>
          <p:cNvPr id="48" name="ZoneTexte 47"/>
          <p:cNvSpPr txBox="1"/>
          <p:nvPr/>
        </p:nvSpPr>
        <p:spPr>
          <a:xfrm>
            <a:off x="4149610" y="3306817"/>
            <a:ext cx="1087990" cy="184666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date_conflict]</a:t>
            </a:r>
            <a:endParaRPr lang="fr-BE" sz="1200" noProof="1"/>
          </a:p>
        </p:txBody>
      </p:sp>
      <p:sp>
        <p:nvSpPr>
          <p:cNvPr id="49" name="ZoneTexte 48"/>
          <p:cNvSpPr txBox="1"/>
          <p:nvPr/>
        </p:nvSpPr>
        <p:spPr>
          <a:xfrm>
            <a:off x="35496" y="5115484"/>
            <a:ext cx="1659750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50" name="ZoneTexte 49"/>
          <p:cNvSpPr txBox="1"/>
          <p:nvPr/>
        </p:nvSpPr>
        <p:spPr>
          <a:xfrm>
            <a:off x="2456777" y="5115484"/>
            <a:ext cx="151547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sp>
        <p:nvSpPr>
          <p:cNvPr id="51" name="Ellipse 50"/>
          <p:cNvSpPr/>
          <p:nvPr/>
        </p:nvSpPr>
        <p:spPr>
          <a:xfrm>
            <a:off x="552757" y="3343312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52" name="Connecteur droit avec flèche 74"/>
          <p:cNvCxnSpPr>
            <a:stCxn id="34" idx="3"/>
            <a:endCxn id="28" idx="1"/>
          </p:cNvCxnSpPr>
          <p:nvPr/>
        </p:nvCxnSpPr>
        <p:spPr>
          <a:xfrm>
            <a:off x="1239207" y="2285118"/>
            <a:ext cx="1448726" cy="1588"/>
          </a:xfrm>
          <a:prstGeom prst="bentConnector3">
            <a:avLst>
              <a:gd name="adj1" fmla="val 50000"/>
            </a:avLst>
          </a:prstGeom>
          <a:ln w="222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Ellipse 54"/>
          <p:cNvSpPr/>
          <p:nvPr/>
        </p:nvSpPr>
        <p:spPr>
          <a:xfrm>
            <a:off x="3131840" y="1758791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" name="Ellipse 55"/>
          <p:cNvSpPr/>
          <p:nvPr/>
        </p:nvSpPr>
        <p:spPr>
          <a:xfrm>
            <a:off x="3131840" y="25706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Ellipse 56"/>
          <p:cNvSpPr/>
          <p:nvPr/>
        </p:nvSpPr>
        <p:spPr>
          <a:xfrm>
            <a:off x="2318544" y="220486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Ellipse 57"/>
          <p:cNvSpPr/>
          <p:nvPr/>
        </p:nvSpPr>
        <p:spPr>
          <a:xfrm>
            <a:off x="645468" y="285845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9" name="Ellipse 58"/>
          <p:cNvSpPr/>
          <p:nvPr/>
        </p:nvSpPr>
        <p:spPr>
          <a:xfrm>
            <a:off x="1782738" y="387991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0" name="Ellipse 59"/>
          <p:cNvSpPr/>
          <p:nvPr/>
        </p:nvSpPr>
        <p:spPr>
          <a:xfrm>
            <a:off x="3131840" y="4821935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Ellipse 60"/>
          <p:cNvSpPr/>
          <p:nvPr/>
        </p:nvSpPr>
        <p:spPr>
          <a:xfrm>
            <a:off x="4624958" y="3578532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2" name="ZoneTexte 61"/>
          <p:cNvSpPr txBox="1"/>
          <p:nvPr/>
        </p:nvSpPr>
        <p:spPr>
          <a:xfrm>
            <a:off x="5076056" y="1692300"/>
            <a:ext cx="3190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</a:rPr>
              <a:t>(m) 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 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Connecteur droit avec flèche 63"/>
          <p:cNvCxnSpPr>
            <a:stCxn id="55" idx="6"/>
            <a:endCxn id="62" idx="1"/>
          </p:cNvCxnSpPr>
          <p:nvPr/>
        </p:nvCxnSpPr>
        <p:spPr>
          <a:xfrm>
            <a:off x="3275856" y="1830799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/>
          <p:cNvSpPr txBox="1"/>
          <p:nvPr/>
        </p:nvSpPr>
        <p:spPr>
          <a:xfrm>
            <a:off x="5076056" y="2503929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67" name="Connecteur droit avec flèche 66"/>
          <p:cNvCxnSpPr>
            <a:stCxn id="56" idx="6"/>
            <a:endCxn id="66" idx="1"/>
          </p:cNvCxnSpPr>
          <p:nvPr/>
        </p:nvCxnSpPr>
        <p:spPr>
          <a:xfrm flipV="1">
            <a:off x="3275856" y="2642429"/>
            <a:ext cx="1800200" cy="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5076056" y="351204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Connecteur droit avec flèche 69"/>
          <p:cNvCxnSpPr>
            <a:stCxn id="61" idx="6"/>
            <a:endCxn id="69" idx="1"/>
          </p:cNvCxnSpPr>
          <p:nvPr/>
        </p:nvCxnSpPr>
        <p:spPr>
          <a:xfrm>
            <a:off x="4768974" y="3650540"/>
            <a:ext cx="30708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5076056" y="4755444"/>
            <a:ext cx="3615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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Connecteur droit avec flèche 72"/>
          <p:cNvCxnSpPr>
            <a:stCxn id="60" idx="6"/>
            <a:endCxn id="72" idx="1"/>
          </p:cNvCxnSpPr>
          <p:nvPr/>
        </p:nvCxnSpPr>
        <p:spPr>
          <a:xfrm>
            <a:off x="3275856" y="4893943"/>
            <a:ext cx="18002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ZoneTexte 76"/>
          <p:cNvSpPr txBox="1"/>
          <p:nvPr/>
        </p:nvSpPr>
        <p:spPr>
          <a:xfrm>
            <a:off x="5076056" y="3813423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Connecteur droit avec flèche 77"/>
          <p:cNvCxnSpPr>
            <a:stCxn id="59" idx="6"/>
            <a:endCxn id="77" idx="1"/>
          </p:cNvCxnSpPr>
          <p:nvPr/>
        </p:nvCxnSpPr>
        <p:spPr>
          <a:xfrm>
            <a:off x="1926754" y="3951922"/>
            <a:ext cx="314930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5076056" y="2791961"/>
            <a:ext cx="3785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DateConflict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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ResolveByWeakening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1" name="Connecteur droit avec flèche 80"/>
          <p:cNvCxnSpPr>
            <a:stCxn id="58" idx="6"/>
            <a:endCxn id="80" idx="1"/>
          </p:cNvCxnSpPr>
          <p:nvPr/>
        </p:nvCxnSpPr>
        <p:spPr>
          <a:xfrm>
            <a:off x="789484" y="2930460"/>
            <a:ext cx="4286572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467544" y="6093296"/>
            <a:ext cx="5416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Initiated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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InvitationsSent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  </a:t>
            </a:r>
            <a:endParaRPr lang="fr-BE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5076056" y="2132856"/>
            <a:ext cx="224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 </a:t>
            </a:r>
            <a:r>
              <a:rPr lang="fr-BE" sz="1200" b="1" dirty="0" err="1" smtClean="0">
                <a:latin typeface="Consolas" pitchFamily="49" charset="0"/>
                <a:cs typeface="Consolas" pitchFamily="49" charset="0"/>
                <a:sym typeface="Symbol"/>
              </a:rPr>
              <a:t>AllConstraintsKnown</a:t>
            </a:r>
            <a:r>
              <a:rPr lang="fr-BE" sz="1200" b="1" dirty="0" smtClean="0">
                <a:latin typeface="Consolas" pitchFamily="49" charset="0"/>
                <a:cs typeface="Consolas" pitchFamily="49" charset="0"/>
                <a:sym typeface="Symbol"/>
              </a:rPr>
              <a:t>(m)</a:t>
            </a:r>
          </a:p>
        </p:txBody>
      </p:sp>
      <p:cxnSp>
        <p:nvCxnSpPr>
          <p:cNvPr id="85" name="Connecteur droit avec flèche 84"/>
          <p:cNvCxnSpPr>
            <a:stCxn id="57" idx="6"/>
            <a:endCxn id="84" idx="1"/>
          </p:cNvCxnSpPr>
          <p:nvPr/>
        </p:nvCxnSpPr>
        <p:spPr>
          <a:xfrm flipV="1">
            <a:off x="2462560" y="2271356"/>
            <a:ext cx="2613496" cy="55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e 133"/>
          <p:cNvGrpSpPr/>
          <p:nvPr/>
        </p:nvGrpSpPr>
        <p:grpSpPr>
          <a:xfrm>
            <a:off x="315230" y="188640"/>
            <a:ext cx="8073194" cy="3744416"/>
            <a:chOff x="315230" y="188640"/>
            <a:chExt cx="8073194" cy="3744416"/>
          </a:xfrm>
        </p:grpSpPr>
        <p:sp>
          <p:nvSpPr>
            <p:cNvPr id="93" name="Rectangle 92"/>
            <p:cNvSpPr/>
            <p:nvPr/>
          </p:nvSpPr>
          <p:spPr>
            <a:xfrm>
              <a:off x="323528" y="188640"/>
              <a:ext cx="8064896" cy="374441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3395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839094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35846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" name="Connecteur droit avec flèche 8"/>
            <p:cNvCxnSpPr>
              <a:stCxn id="5" idx="2"/>
            </p:cNvCxnSpPr>
            <p:nvPr/>
          </p:nvCxnSpPr>
          <p:spPr>
            <a:xfrm rot="5400000">
              <a:off x="42831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>
              <a:stCxn id="6" idx="2"/>
            </p:cNvCxnSpPr>
            <p:nvPr/>
          </p:nvCxnSpPr>
          <p:spPr>
            <a:xfrm rot="5400000">
              <a:off x="1906577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>
              <a:stCxn id="8" idx="2"/>
            </p:cNvCxnSpPr>
            <p:nvPr/>
          </p:nvCxnSpPr>
          <p:spPr>
            <a:xfrm rot="5400000">
              <a:off x="3274729" y="123225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>
              <a:off x="1004714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ZoneTexte 13"/>
            <p:cNvSpPr txBox="1"/>
            <p:nvPr/>
          </p:nvSpPr>
          <p:spPr>
            <a:xfrm>
              <a:off x="1301894" y="754052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0" name="Connecteur droit avec flèche 39"/>
            <p:cNvCxnSpPr/>
            <p:nvPr/>
          </p:nvCxnSpPr>
          <p:spPr>
            <a:xfrm>
              <a:off x="1004714" y="103824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1302694" y="927180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42" name="Connecteur droit avec flèche 41"/>
            <p:cNvCxnSpPr/>
            <p:nvPr/>
          </p:nvCxnSpPr>
          <p:spPr>
            <a:xfrm>
              <a:off x="1004714" y="1211371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1531669" y="1100308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>
              <a:off x="1004714" y="138449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1540260" y="1273436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46" name="Connecteur droit avec flèche 45"/>
            <p:cNvCxnSpPr/>
            <p:nvPr/>
          </p:nvCxnSpPr>
          <p:spPr>
            <a:xfrm>
              <a:off x="1004714" y="15576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>
              <a:off x="1531669" y="144656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14189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839888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436640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51" name="Connecteur droit avec flèche 50"/>
            <p:cNvCxnSpPr>
              <a:stCxn id="48" idx="2"/>
            </p:cNvCxnSpPr>
            <p:nvPr/>
          </p:nvCxnSpPr>
          <p:spPr>
            <a:xfrm rot="5400000">
              <a:off x="37511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>
              <a:stCxn id="49" idx="2"/>
            </p:cNvCxnSpPr>
            <p:nvPr/>
          </p:nvCxnSpPr>
          <p:spPr>
            <a:xfrm rot="5400000">
              <a:off x="1853371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>
              <a:stCxn id="50" idx="2"/>
            </p:cNvCxnSpPr>
            <p:nvPr/>
          </p:nvCxnSpPr>
          <p:spPr>
            <a:xfrm rot="5400000">
              <a:off x="3221523" y="3230651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>
              <a:off x="1005508" y="2809507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1538371" y="269844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56" name="Connecteur droit avec flèche 55"/>
            <p:cNvCxnSpPr/>
            <p:nvPr/>
          </p:nvCxnSpPr>
          <p:spPr>
            <a:xfrm>
              <a:off x="1005508" y="298263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546963" y="2871572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 flipH="1">
              <a:off x="2509601" y="3155763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2689520" y="3033096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60" name="Connecteur droit avec flèche 59"/>
            <p:cNvCxnSpPr/>
            <p:nvPr/>
          </p:nvCxnSpPr>
          <p:spPr>
            <a:xfrm>
              <a:off x="1005508" y="3468874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ZoneTexte 60"/>
            <p:cNvSpPr txBox="1"/>
            <p:nvPr/>
          </p:nvSpPr>
          <p:spPr>
            <a:xfrm>
              <a:off x="1154878" y="3357811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62" name="Connecteur droit avec flèche 61"/>
            <p:cNvCxnSpPr/>
            <p:nvPr/>
          </p:nvCxnSpPr>
          <p:spPr>
            <a:xfrm>
              <a:off x="1005508" y="3651529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ZoneTexte 62"/>
            <p:cNvSpPr txBox="1"/>
            <p:nvPr/>
          </p:nvSpPr>
          <p:spPr>
            <a:xfrm>
              <a:off x="1337972" y="3540466"/>
              <a:ext cx="80617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close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 flipH="1">
              <a:off x="1011411" y="328817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1119099" y="3177112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>
              <a:off x="4794374" y="3141144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446637" y="2277048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72336" y="2277048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469088" y="2277048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30" name="Connecteur droit avec flèche 29"/>
            <p:cNvCxnSpPr>
              <a:stCxn id="27" idx="2"/>
            </p:cNvCxnSpPr>
            <p:nvPr/>
          </p:nvCxnSpPr>
          <p:spPr>
            <a:xfrm rot="5400000">
              <a:off x="446155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8" idx="2"/>
            </p:cNvCxnSpPr>
            <p:nvPr/>
          </p:nvCxnSpPr>
          <p:spPr>
            <a:xfrm rot="5400000">
              <a:off x="5939819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>
              <a:stCxn id="29" idx="2"/>
            </p:cNvCxnSpPr>
            <p:nvPr/>
          </p:nvCxnSpPr>
          <p:spPr>
            <a:xfrm rot="5400000">
              <a:off x="7307971" y="3176651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>
              <a:off x="5037956" y="287610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5037956" y="3494577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5392286" y="3400438"/>
              <a:ext cx="8077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open </a:t>
              </a:r>
              <a:r>
                <a:rPr lang="fr-BE" sz="1300" dirty="0" err="1" smtClean="0"/>
                <a:t>doors</a:t>
              </a:r>
              <a:endParaRPr lang="fr-BE" sz="1300" dirty="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5091130" y="3265853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X</a:t>
              </a:r>
              <a:endParaRPr lang="fr-BE" sz="2400" dirty="0"/>
            </a:p>
          </p:txBody>
        </p:sp>
        <p:sp>
          <p:nvSpPr>
            <p:cNvPr id="66" name="ZoneTexte 65"/>
            <p:cNvSpPr txBox="1"/>
            <p:nvPr/>
          </p:nvSpPr>
          <p:spPr>
            <a:xfrm>
              <a:off x="5622061" y="278110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46637" y="33265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872336" y="33265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469088" y="33265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70" name="Connecteur droit avec flèche 69"/>
            <p:cNvCxnSpPr>
              <a:stCxn id="67" idx="2"/>
            </p:cNvCxnSpPr>
            <p:nvPr/>
          </p:nvCxnSpPr>
          <p:spPr>
            <a:xfrm rot="5400000">
              <a:off x="440755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>
              <a:stCxn id="68" idx="2"/>
            </p:cNvCxnSpPr>
            <p:nvPr/>
          </p:nvCxnSpPr>
          <p:spPr>
            <a:xfrm rot="5400000">
              <a:off x="5885819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avec flèche 71"/>
            <p:cNvCxnSpPr>
              <a:stCxn id="69" idx="2"/>
            </p:cNvCxnSpPr>
            <p:nvPr/>
          </p:nvCxnSpPr>
          <p:spPr>
            <a:xfrm rot="5400000">
              <a:off x="7253971" y="1286259"/>
              <a:ext cx="1260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>
              <a:off x="5037956" y="86511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5570819" y="754052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77" name="Connecteur droit avec flèche 76"/>
            <p:cNvCxnSpPr/>
            <p:nvPr/>
          </p:nvCxnSpPr>
          <p:spPr>
            <a:xfrm flipH="1">
              <a:off x="6542049" y="1211371"/>
              <a:ext cx="133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ZoneTexte 77"/>
            <p:cNvSpPr txBox="1"/>
            <p:nvPr/>
          </p:nvSpPr>
          <p:spPr>
            <a:xfrm>
              <a:off x="6721968" y="1088704"/>
              <a:ext cx="99437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79" name="Connecteur droit avec flèche 78"/>
            <p:cNvCxnSpPr/>
            <p:nvPr/>
          </p:nvCxnSpPr>
          <p:spPr>
            <a:xfrm>
              <a:off x="5037956" y="150543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ZoneTexte 79"/>
            <p:cNvSpPr txBox="1"/>
            <p:nvPr/>
          </p:nvSpPr>
          <p:spPr>
            <a:xfrm>
              <a:off x="5185331" y="1394369"/>
              <a:ext cx="111921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stop</a:t>
              </a:r>
              <a:endParaRPr lang="fr-BE" sz="1300" dirty="0"/>
            </a:p>
          </p:txBody>
        </p:sp>
        <p:cxnSp>
          <p:nvCxnSpPr>
            <p:cNvPr id="81" name="Connecteur droit avec flèche 80"/>
            <p:cNvCxnSpPr/>
            <p:nvPr/>
          </p:nvCxnSpPr>
          <p:spPr>
            <a:xfrm>
              <a:off x="5037956" y="1678562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ZoneTexte 81"/>
            <p:cNvSpPr txBox="1"/>
            <p:nvPr/>
          </p:nvSpPr>
          <p:spPr>
            <a:xfrm>
              <a:off x="5158751" y="1567499"/>
              <a:ext cx="117236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emergency open</a:t>
              </a:r>
              <a:endParaRPr lang="fr-BE" sz="1300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5043859" y="1343783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ZoneTexte 83"/>
            <p:cNvSpPr txBox="1"/>
            <p:nvPr/>
          </p:nvSpPr>
          <p:spPr>
            <a:xfrm>
              <a:off x="5151547" y="1232720"/>
              <a:ext cx="124392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 </a:t>
              </a:r>
              <a:r>
                <a:rPr lang="fr-BE" sz="1300" dirty="0" err="1" smtClean="0"/>
                <a:t>propagated</a:t>
              </a:r>
              <a:endParaRPr lang="fr-BE" sz="1300" dirty="0"/>
            </a:p>
          </p:txBody>
        </p:sp>
        <p:cxnSp>
          <p:nvCxnSpPr>
            <p:cNvPr id="90" name="Connecteur droit 89"/>
            <p:cNvCxnSpPr/>
            <p:nvPr/>
          </p:nvCxnSpPr>
          <p:spPr>
            <a:xfrm rot="5400000">
              <a:off x="2483976" y="2060640"/>
              <a:ext cx="37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>
            <a:xfrm rot="10800000" flipV="1">
              <a:off x="315230" y="2060848"/>
              <a:ext cx="80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e 134"/>
          <p:cNvGrpSpPr/>
          <p:nvPr/>
        </p:nvGrpSpPr>
        <p:grpSpPr>
          <a:xfrm>
            <a:off x="2483768" y="4509120"/>
            <a:ext cx="4032448" cy="1728192"/>
            <a:chOff x="2483768" y="4509120"/>
            <a:chExt cx="4032448" cy="1728192"/>
          </a:xfrm>
        </p:grpSpPr>
        <p:sp>
          <p:nvSpPr>
            <p:cNvPr id="110" name="Rectangle 109"/>
            <p:cNvSpPr/>
            <p:nvPr/>
          </p:nvSpPr>
          <p:spPr>
            <a:xfrm>
              <a:off x="2483768" y="4509120"/>
              <a:ext cx="4032448" cy="172819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95" name="Connecteur droit 94"/>
            <p:cNvCxnSpPr/>
            <p:nvPr/>
          </p:nvCxnSpPr>
          <p:spPr>
            <a:xfrm>
              <a:off x="2926358" y="5623148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2578621" y="4653136"/>
              <a:ext cx="1182638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fr-BE" sz="1300" dirty="0" smtClean="0"/>
                <a:t>Train Controller</a:t>
              </a:r>
              <a:endParaRPr lang="fr-BE" sz="13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4320" y="4653136"/>
              <a:ext cx="12877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Actuator</a:t>
              </a:r>
              <a:r>
                <a:rPr lang="fr-BE" sz="1300" dirty="0" smtClean="0"/>
                <a:t>/</a:t>
              </a:r>
              <a:r>
                <a:rPr lang="fr-BE" sz="1300" dirty="0" err="1" smtClean="0"/>
                <a:t>Sensor</a:t>
              </a:r>
              <a:endParaRPr lang="fr-BE" sz="13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601072" y="4653136"/>
              <a:ext cx="83056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 smtClean="0"/>
            </a:p>
          </p:txBody>
        </p:sp>
        <p:cxnSp>
          <p:nvCxnSpPr>
            <p:cNvPr id="99" name="Connecteur droit avec flèche 98"/>
            <p:cNvCxnSpPr>
              <a:stCxn id="96" idx="2"/>
            </p:cNvCxnSpPr>
            <p:nvPr/>
          </p:nvCxnSpPr>
          <p:spPr>
            <a:xfrm rot="5400000">
              <a:off x="259354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7" idx="2"/>
            </p:cNvCxnSpPr>
            <p:nvPr/>
          </p:nvCxnSpPr>
          <p:spPr>
            <a:xfrm rot="5400000">
              <a:off x="4071803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/>
            <p:cNvCxnSpPr>
              <a:stCxn id="98" idx="2"/>
            </p:cNvCxnSpPr>
            <p:nvPr/>
          </p:nvCxnSpPr>
          <p:spPr>
            <a:xfrm rot="5400000">
              <a:off x="5439955" y="5552739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necteur droit avec flèche 101"/>
            <p:cNvCxnSpPr/>
            <p:nvPr/>
          </p:nvCxnSpPr>
          <p:spPr>
            <a:xfrm>
              <a:off x="3169940" y="5180185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 flipV="1">
              <a:off x="3169940" y="5870665"/>
              <a:ext cx="147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3754045" y="5776526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sp>
          <p:nvSpPr>
            <p:cNvPr id="106" name="ZoneTexte 105"/>
            <p:cNvSpPr txBox="1"/>
            <p:nvPr/>
          </p:nvSpPr>
          <p:spPr>
            <a:xfrm>
              <a:off x="3754045" y="5085184"/>
              <a:ext cx="34823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endParaRPr lang="fr-BE" sz="1300" dirty="0"/>
            </a:p>
          </p:txBody>
        </p:sp>
        <p:cxnSp>
          <p:nvCxnSpPr>
            <p:cNvPr id="107" name="Connecteur droit avec flèche 106"/>
            <p:cNvCxnSpPr/>
            <p:nvPr/>
          </p:nvCxnSpPr>
          <p:spPr>
            <a:xfrm>
              <a:off x="3166095" y="5370948"/>
              <a:ext cx="1471563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ZoneTexte 107"/>
            <p:cNvSpPr txBox="1"/>
            <p:nvPr/>
          </p:nvSpPr>
          <p:spPr>
            <a:xfrm>
              <a:off x="3758792" y="5275947"/>
              <a:ext cx="331049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smtClean="0"/>
                <a:t>stop</a:t>
              </a:r>
              <a:endParaRPr lang="fr-BE" sz="1300" dirty="0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4540250" y="5445224"/>
              <a:ext cx="2153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r>
                <a:rPr lang="fr-BE" sz="2400" dirty="0" smtClean="0"/>
                <a:t>?</a:t>
              </a:r>
              <a:endParaRPr lang="fr-BE" sz="24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/>
        </p:nvGrpSpPr>
        <p:grpSpPr>
          <a:xfrm>
            <a:off x="1979712" y="404664"/>
            <a:ext cx="6048672" cy="5904656"/>
            <a:chOff x="1979712" y="404664"/>
            <a:chExt cx="6048672" cy="5904656"/>
          </a:xfrm>
        </p:grpSpPr>
        <p:sp>
          <p:nvSpPr>
            <p:cNvPr id="15" name="Rectangle 14"/>
            <p:cNvSpPr/>
            <p:nvPr/>
          </p:nvSpPr>
          <p:spPr>
            <a:xfrm>
              <a:off x="1979712" y="404664"/>
              <a:ext cx="6048672" cy="590465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1" name="Forme libre 10"/>
            <p:cNvSpPr/>
            <p:nvPr/>
          </p:nvSpPr>
          <p:spPr>
            <a:xfrm flipH="1">
              <a:off x="2555776" y="2484388"/>
              <a:ext cx="651644" cy="936104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7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2607" y="4820758"/>
              <a:ext cx="4409753" cy="1416554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4-inductive\images\algo-step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4615" y="198884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3" name="Forme libre 12"/>
            <p:cNvSpPr/>
            <p:nvPr/>
          </p:nvSpPr>
          <p:spPr>
            <a:xfrm>
              <a:off x="6804248" y="4005064"/>
              <a:ext cx="723652" cy="1152128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pic>
          <p:nvPicPr>
            <p:cNvPr id="1028" name="Picture 4" descr="C:\Users\blambeau\Documents\thesis\writing\src\4-inductive\images\algo-step1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50479" y="620688"/>
              <a:ext cx="4409753" cy="1140035"/>
            </a:xfrm>
            <a:prstGeom prst="rect">
              <a:avLst/>
            </a:prstGeom>
            <a:noFill/>
          </p:spPr>
        </p:pic>
        <p:sp>
          <p:nvSpPr>
            <p:cNvPr id="9" name="ZoneTexte 8"/>
            <p:cNvSpPr txBox="1"/>
            <p:nvPr/>
          </p:nvSpPr>
          <p:spPr>
            <a:xfrm>
              <a:off x="6516216" y="620688"/>
              <a:ext cx="1228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</a:t>
              </a:r>
              <a:br>
                <a:rPr lang="fr-BE" sz="1400" noProof="1" smtClean="0">
                  <a:latin typeface="Arial" pitchFamily="34" charset="0"/>
                  <a:cs typeface="Arial" pitchFamily="34" charset="0"/>
                </a:rPr>
              </a:b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q=3 and q’=0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26" name="Picture 2" descr="C:\Users\blambeau\Documents\thesis\writing\src\4-inductive\images\algo-step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50479" y="3429000"/>
              <a:ext cx="4409753" cy="1203101"/>
            </a:xfrm>
            <a:prstGeom prst="rect">
              <a:avLst/>
            </a:prstGeom>
            <a:noFill/>
          </p:spPr>
        </p:pic>
        <p:sp>
          <p:nvSpPr>
            <p:cNvPr id="14" name="ZoneTexte 13"/>
            <p:cNvSpPr txBox="1"/>
            <p:nvPr/>
          </p:nvSpPr>
          <p:spPr>
            <a:xfrm>
              <a:off x="6300192" y="4351714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5 and 9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045022" y="2773581"/>
              <a:ext cx="166288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36000" bIns="0" rtlCol="0">
              <a:spAutoFit/>
            </a:bodyPr>
            <a:lstStyle/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Merging 2 and 6</a:t>
              </a:r>
            </a:p>
            <a:p>
              <a:pPr algn="ctr"/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(for determinization)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orme libre 9"/>
            <p:cNvSpPr/>
            <p:nvPr/>
          </p:nvSpPr>
          <p:spPr>
            <a:xfrm>
              <a:off x="6156176" y="1187227"/>
              <a:ext cx="962174" cy="771525"/>
            </a:xfrm>
            <a:custGeom>
              <a:avLst/>
              <a:gdLst>
                <a:gd name="connsiteX0" fmla="*/ 0 w 1155700"/>
                <a:gd name="connsiteY0" fmla="*/ 28575 h 771525"/>
                <a:gd name="connsiteX1" fmla="*/ 1000125 w 1155700"/>
                <a:gd name="connsiteY1" fmla="*/ 123825 h 771525"/>
                <a:gd name="connsiteX2" fmla="*/ 933450 w 1155700"/>
                <a:gd name="connsiteY2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5700" h="771525">
                  <a:moveTo>
                    <a:pt x="0" y="28575"/>
                  </a:moveTo>
                  <a:cubicBezTo>
                    <a:pt x="422275" y="14287"/>
                    <a:pt x="844550" y="0"/>
                    <a:pt x="1000125" y="123825"/>
                  </a:cubicBezTo>
                  <a:cubicBezTo>
                    <a:pt x="1155700" y="247650"/>
                    <a:pt x="1044575" y="509587"/>
                    <a:pt x="933450" y="771525"/>
                  </a:cubicBezTo>
                </a:path>
              </a:pathLst>
            </a:cu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323528" y="1387376"/>
            <a:ext cx="8064896" cy="2880320"/>
            <a:chOff x="323528" y="1387376"/>
            <a:chExt cx="8064896" cy="2880320"/>
          </a:xfrm>
        </p:grpSpPr>
        <p:sp>
          <p:nvSpPr>
            <p:cNvPr id="9" name="Rectangle 8"/>
            <p:cNvSpPr/>
            <p:nvPr/>
          </p:nvSpPr>
          <p:spPr>
            <a:xfrm>
              <a:off x="323528" y="1387376"/>
              <a:ext cx="8064896" cy="288032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387314" y="1537047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blue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 fringe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4" name="Picture 3" descr="C:\Users\blambeau\Documents\thesis\writing\src\4-inductive\images\algo-step4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99592" y="1844824"/>
              <a:ext cx="7359491" cy="2364105"/>
            </a:xfrm>
            <a:prstGeom prst="rect">
              <a:avLst/>
            </a:prstGeom>
            <a:noFill/>
          </p:spPr>
        </p:pic>
        <p:sp>
          <p:nvSpPr>
            <p:cNvPr id="5" name="Forme libre 4"/>
            <p:cNvSpPr/>
            <p:nvPr/>
          </p:nvSpPr>
          <p:spPr>
            <a:xfrm>
              <a:off x="813597" y="1730188"/>
              <a:ext cx="2117460" cy="1575233"/>
            </a:xfrm>
            <a:custGeom>
              <a:avLst/>
              <a:gdLst>
                <a:gd name="connsiteX0" fmla="*/ 205509 w 2262909"/>
                <a:gd name="connsiteY0" fmla="*/ 226290 h 1849581"/>
                <a:gd name="connsiteX1" fmla="*/ 288636 w 2262909"/>
                <a:gd name="connsiteY1" fmla="*/ 198581 h 1849581"/>
                <a:gd name="connsiteX2" fmla="*/ 1216891 w 2262909"/>
                <a:gd name="connsiteY2" fmla="*/ 60036 h 1849581"/>
                <a:gd name="connsiteX3" fmla="*/ 2117436 w 2262909"/>
                <a:gd name="connsiteY3" fmla="*/ 115454 h 1849581"/>
                <a:gd name="connsiteX4" fmla="*/ 2089727 w 2262909"/>
                <a:gd name="connsiteY4" fmla="*/ 752763 h 1849581"/>
                <a:gd name="connsiteX5" fmla="*/ 1978891 w 2262909"/>
                <a:gd name="connsiteY5" fmla="*/ 974436 h 1849581"/>
                <a:gd name="connsiteX6" fmla="*/ 2159000 w 2262909"/>
                <a:gd name="connsiteY6" fmla="*/ 1390072 h 1849581"/>
                <a:gd name="connsiteX7" fmla="*/ 1895763 w 2262909"/>
                <a:gd name="connsiteY7" fmla="*/ 1819563 h 1849581"/>
                <a:gd name="connsiteX8" fmla="*/ 288636 w 2262909"/>
                <a:gd name="connsiteY8" fmla="*/ 1209963 h 1849581"/>
                <a:gd name="connsiteX9" fmla="*/ 205509 w 2262909"/>
                <a:gd name="connsiteY9" fmla="*/ 226290 h 1849581"/>
                <a:gd name="connsiteX0" fmla="*/ 205509 w 2262909"/>
                <a:gd name="connsiteY0" fmla="*/ 226290 h 1849581"/>
                <a:gd name="connsiteX1" fmla="*/ 1216891 w 2262909"/>
                <a:gd name="connsiteY1" fmla="*/ 60036 h 1849581"/>
                <a:gd name="connsiteX2" fmla="*/ 2117436 w 2262909"/>
                <a:gd name="connsiteY2" fmla="*/ 115454 h 1849581"/>
                <a:gd name="connsiteX3" fmla="*/ 2089727 w 2262909"/>
                <a:gd name="connsiteY3" fmla="*/ 752763 h 1849581"/>
                <a:gd name="connsiteX4" fmla="*/ 1978891 w 2262909"/>
                <a:gd name="connsiteY4" fmla="*/ 974436 h 1849581"/>
                <a:gd name="connsiteX5" fmla="*/ 2159000 w 2262909"/>
                <a:gd name="connsiteY5" fmla="*/ 1390072 h 1849581"/>
                <a:gd name="connsiteX6" fmla="*/ 1895763 w 2262909"/>
                <a:gd name="connsiteY6" fmla="*/ 1819563 h 1849581"/>
                <a:gd name="connsiteX7" fmla="*/ 288636 w 2262909"/>
                <a:gd name="connsiteY7" fmla="*/ 1209963 h 1849581"/>
                <a:gd name="connsiteX8" fmla="*/ 205509 w 2262909"/>
                <a:gd name="connsiteY8" fmla="*/ 226290 h 1849581"/>
                <a:gd name="connsiteX0" fmla="*/ 232424 w 2249214"/>
                <a:gd name="connsiteY0" fmla="*/ 430629 h 1849581"/>
                <a:gd name="connsiteX1" fmla="*/ 1203196 w 2249214"/>
                <a:gd name="connsiteY1" fmla="*/ 60036 h 1849581"/>
                <a:gd name="connsiteX2" fmla="*/ 2103741 w 2249214"/>
                <a:gd name="connsiteY2" fmla="*/ 115454 h 1849581"/>
                <a:gd name="connsiteX3" fmla="*/ 2076032 w 2249214"/>
                <a:gd name="connsiteY3" fmla="*/ 752763 h 1849581"/>
                <a:gd name="connsiteX4" fmla="*/ 1965196 w 2249214"/>
                <a:gd name="connsiteY4" fmla="*/ 974436 h 1849581"/>
                <a:gd name="connsiteX5" fmla="*/ 2145305 w 2249214"/>
                <a:gd name="connsiteY5" fmla="*/ 1390072 h 1849581"/>
                <a:gd name="connsiteX6" fmla="*/ 1882068 w 2249214"/>
                <a:gd name="connsiteY6" fmla="*/ 1819563 h 1849581"/>
                <a:gd name="connsiteX7" fmla="*/ 274941 w 2249214"/>
                <a:gd name="connsiteY7" fmla="*/ 1209963 h 1849581"/>
                <a:gd name="connsiteX8" fmla="*/ 232424 w 2249214"/>
                <a:gd name="connsiteY8" fmla="*/ 430629 h 1849581"/>
                <a:gd name="connsiteX0" fmla="*/ 232424 w 2230741"/>
                <a:gd name="connsiteY0" fmla="*/ 467575 h 1886527"/>
                <a:gd name="connsiteX1" fmla="*/ 1203196 w 2230741"/>
                <a:gd name="connsiteY1" fmla="*/ 96982 h 1886527"/>
                <a:gd name="connsiteX2" fmla="*/ 2103741 w 2230741"/>
                <a:gd name="connsiteY2" fmla="*/ 152400 h 1886527"/>
                <a:gd name="connsiteX3" fmla="*/ 1965196 w 2230741"/>
                <a:gd name="connsiteY3" fmla="*/ 1011382 h 1886527"/>
                <a:gd name="connsiteX4" fmla="*/ 2145305 w 2230741"/>
                <a:gd name="connsiteY4" fmla="*/ 1427018 h 1886527"/>
                <a:gd name="connsiteX5" fmla="*/ 1882068 w 2230741"/>
                <a:gd name="connsiteY5" fmla="*/ 1856509 h 1886527"/>
                <a:gd name="connsiteX6" fmla="*/ 274941 w 2230741"/>
                <a:gd name="connsiteY6" fmla="*/ 1246909 h 1886527"/>
                <a:gd name="connsiteX7" fmla="*/ 232424 w 2230741"/>
                <a:gd name="connsiteY7" fmla="*/ 467575 h 1886527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36769"/>
                <a:gd name="connsiteY0" fmla="*/ 447363 h 1866315"/>
                <a:gd name="connsiteX1" fmla="*/ 1203196 w 2236769"/>
                <a:gd name="connsiteY1" fmla="*/ 76770 h 1866315"/>
                <a:gd name="connsiteX2" fmla="*/ 2103741 w 2236769"/>
                <a:gd name="connsiteY2" fmla="*/ 132188 h 1866315"/>
                <a:gd name="connsiteX3" fmla="*/ 2001364 w 2236769"/>
                <a:gd name="connsiteY3" fmla="*/ 869899 h 1866315"/>
                <a:gd name="connsiteX4" fmla="*/ 2145305 w 2236769"/>
                <a:gd name="connsiteY4" fmla="*/ 1406806 h 1866315"/>
                <a:gd name="connsiteX5" fmla="*/ 1882068 w 2236769"/>
                <a:gd name="connsiteY5" fmla="*/ 1836297 h 1866315"/>
                <a:gd name="connsiteX6" fmla="*/ 274941 w 2236769"/>
                <a:gd name="connsiteY6" fmla="*/ 1226697 h 1866315"/>
                <a:gd name="connsiteX7" fmla="*/ 232424 w 2236769"/>
                <a:gd name="connsiteY7" fmla="*/ 447363 h 18663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32424 w 2288342"/>
                <a:gd name="connsiteY0" fmla="*/ 456963 h 1875915"/>
                <a:gd name="connsiteX1" fmla="*/ 1203196 w 2288342"/>
                <a:gd name="connsiteY1" fmla="*/ 86370 h 1875915"/>
                <a:gd name="connsiteX2" fmla="*/ 2155314 w 2288342"/>
                <a:gd name="connsiteY2" fmla="*/ 132188 h 1875915"/>
                <a:gd name="connsiteX3" fmla="*/ 2001364 w 2288342"/>
                <a:gd name="connsiteY3" fmla="*/ 879499 h 1875915"/>
                <a:gd name="connsiteX4" fmla="*/ 2145305 w 2288342"/>
                <a:gd name="connsiteY4" fmla="*/ 1416406 h 1875915"/>
                <a:gd name="connsiteX5" fmla="*/ 1882068 w 2288342"/>
                <a:gd name="connsiteY5" fmla="*/ 1845897 h 1875915"/>
                <a:gd name="connsiteX6" fmla="*/ 274941 w 2288342"/>
                <a:gd name="connsiteY6" fmla="*/ 1236297 h 1875915"/>
                <a:gd name="connsiteX7" fmla="*/ 232424 w 2288342"/>
                <a:gd name="connsiteY7" fmla="*/ 456963 h 1875915"/>
                <a:gd name="connsiteX0" fmla="*/ 207616 w 2263534"/>
                <a:gd name="connsiteY0" fmla="*/ 456963 h 1822898"/>
                <a:gd name="connsiteX1" fmla="*/ 1178388 w 2263534"/>
                <a:gd name="connsiteY1" fmla="*/ 86370 h 1822898"/>
                <a:gd name="connsiteX2" fmla="*/ 2130506 w 2263534"/>
                <a:gd name="connsiteY2" fmla="*/ 132188 h 1822898"/>
                <a:gd name="connsiteX3" fmla="*/ 1976556 w 2263534"/>
                <a:gd name="connsiteY3" fmla="*/ 879499 h 1822898"/>
                <a:gd name="connsiteX4" fmla="*/ 2120497 w 2263534"/>
                <a:gd name="connsiteY4" fmla="*/ 1416406 h 1822898"/>
                <a:gd name="connsiteX5" fmla="*/ 1708414 w 2263534"/>
                <a:gd name="connsiteY5" fmla="*/ 1792880 h 1822898"/>
                <a:gd name="connsiteX6" fmla="*/ 250133 w 2263534"/>
                <a:gd name="connsiteY6" fmla="*/ 1236297 h 1822898"/>
                <a:gd name="connsiteX7" fmla="*/ 207616 w 2263534"/>
                <a:gd name="connsiteY7" fmla="*/ 456963 h 1822898"/>
                <a:gd name="connsiteX0" fmla="*/ 207616 w 2263534"/>
                <a:gd name="connsiteY0" fmla="*/ 456963 h 1816449"/>
                <a:gd name="connsiteX1" fmla="*/ 1178388 w 2263534"/>
                <a:gd name="connsiteY1" fmla="*/ 86370 h 1816449"/>
                <a:gd name="connsiteX2" fmla="*/ 2130506 w 2263534"/>
                <a:gd name="connsiteY2" fmla="*/ 132188 h 1816449"/>
                <a:gd name="connsiteX3" fmla="*/ 1976556 w 2263534"/>
                <a:gd name="connsiteY3" fmla="*/ 879499 h 1816449"/>
                <a:gd name="connsiteX4" fmla="*/ 2093291 w 2263534"/>
                <a:gd name="connsiteY4" fmla="*/ 1377708 h 1816449"/>
                <a:gd name="connsiteX5" fmla="*/ 1708414 w 2263534"/>
                <a:gd name="connsiteY5" fmla="*/ 1792880 h 1816449"/>
                <a:gd name="connsiteX6" fmla="*/ 250133 w 2263534"/>
                <a:gd name="connsiteY6" fmla="*/ 1236297 h 1816449"/>
                <a:gd name="connsiteX7" fmla="*/ 207616 w 2263534"/>
                <a:gd name="connsiteY7" fmla="*/ 456963 h 181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63534" h="1816449">
                  <a:moveTo>
                    <a:pt x="207616" y="456963"/>
                  </a:moveTo>
                  <a:cubicBezTo>
                    <a:pt x="362325" y="265309"/>
                    <a:pt x="857906" y="140499"/>
                    <a:pt x="1178388" y="86370"/>
                  </a:cubicBezTo>
                  <a:cubicBezTo>
                    <a:pt x="1498870" y="32241"/>
                    <a:pt x="1997478" y="0"/>
                    <a:pt x="2130506" y="132188"/>
                  </a:cubicBezTo>
                  <a:cubicBezTo>
                    <a:pt x="2263534" y="264376"/>
                    <a:pt x="1982758" y="671912"/>
                    <a:pt x="1976556" y="879499"/>
                  </a:cubicBezTo>
                  <a:cubicBezTo>
                    <a:pt x="1970354" y="1087086"/>
                    <a:pt x="2058164" y="1225858"/>
                    <a:pt x="2093291" y="1377708"/>
                  </a:cubicBezTo>
                  <a:cubicBezTo>
                    <a:pt x="2119811" y="1611260"/>
                    <a:pt x="2015607" y="1816449"/>
                    <a:pt x="1708414" y="1792880"/>
                  </a:cubicBezTo>
                  <a:cubicBezTo>
                    <a:pt x="1401221" y="1769311"/>
                    <a:pt x="500266" y="1458950"/>
                    <a:pt x="250133" y="1236297"/>
                  </a:cubicBezTo>
                  <a:cubicBezTo>
                    <a:pt x="0" y="1013644"/>
                    <a:pt x="52907" y="648618"/>
                    <a:pt x="207616" y="45696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Forme libre 5"/>
            <p:cNvSpPr/>
            <p:nvPr/>
          </p:nvSpPr>
          <p:spPr>
            <a:xfrm>
              <a:off x="1665392" y="1549171"/>
              <a:ext cx="2285628" cy="2179861"/>
            </a:xfrm>
            <a:custGeom>
              <a:avLst/>
              <a:gdLst>
                <a:gd name="connsiteX0" fmla="*/ 0 w 2379980"/>
                <a:gd name="connsiteY0" fmla="*/ 146050 h 2223770"/>
                <a:gd name="connsiteX1" fmla="*/ 1287780 w 2379980"/>
                <a:gd name="connsiteY1" fmla="*/ 69850 h 2223770"/>
                <a:gd name="connsiteX2" fmla="*/ 2118360 w 2379980"/>
                <a:gd name="connsiteY2" fmla="*/ 565150 h 2223770"/>
                <a:gd name="connsiteX3" fmla="*/ 2179320 w 2379980"/>
                <a:gd name="connsiteY3" fmla="*/ 1578610 h 2223770"/>
                <a:gd name="connsiteX4" fmla="*/ 2156460 w 2379980"/>
                <a:gd name="connsiteY4" fmla="*/ 2150110 h 2223770"/>
                <a:gd name="connsiteX5" fmla="*/ 838200 w 2379980"/>
                <a:gd name="connsiteY5" fmla="*/ 2020570 h 2223770"/>
                <a:gd name="connsiteX6" fmla="*/ 15240 w 2379980"/>
                <a:gd name="connsiteY6" fmla="*/ 1769110 h 2223770"/>
                <a:gd name="connsiteX0" fmla="*/ 0 w 2293124"/>
                <a:gd name="connsiteY0" fmla="*/ 146050 h 2169512"/>
                <a:gd name="connsiteX1" fmla="*/ 1287780 w 2293124"/>
                <a:gd name="connsiteY1" fmla="*/ 69850 h 2169512"/>
                <a:gd name="connsiteX2" fmla="*/ 2118360 w 2293124"/>
                <a:gd name="connsiteY2" fmla="*/ 565150 h 2169512"/>
                <a:gd name="connsiteX3" fmla="*/ 2179320 w 2293124"/>
                <a:gd name="connsiteY3" fmla="*/ 1578610 h 2169512"/>
                <a:gd name="connsiteX4" fmla="*/ 2069604 w 2293124"/>
                <a:gd name="connsiteY4" fmla="*/ 2095852 h 2169512"/>
                <a:gd name="connsiteX5" fmla="*/ 838200 w 2293124"/>
                <a:gd name="connsiteY5" fmla="*/ 2020570 h 2169512"/>
                <a:gd name="connsiteX6" fmla="*/ 15240 w 2293124"/>
                <a:gd name="connsiteY6" fmla="*/ 1769110 h 2169512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94325"/>
                <a:gd name="connsiteY0" fmla="*/ 146050 h 2215320"/>
                <a:gd name="connsiteX1" fmla="*/ 1287780 w 2294325"/>
                <a:gd name="connsiteY1" fmla="*/ 69850 h 2215320"/>
                <a:gd name="connsiteX2" fmla="*/ 2118360 w 2294325"/>
                <a:gd name="connsiteY2" fmla="*/ 565150 h 2215320"/>
                <a:gd name="connsiteX3" fmla="*/ 2186528 w 2294325"/>
                <a:gd name="connsiteY3" fmla="*/ 1303764 h 2215320"/>
                <a:gd name="connsiteX4" fmla="*/ 2069604 w 2294325"/>
                <a:gd name="connsiteY4" fmla="*/ 2095852 h 2215320"/>
                <a:gd name="connsiteX5" fmla="*/ 838200 w 2294325"/>
                <a:gd name="connsiteY5" fmla="*/ 2020570 h 2215320"/>
                <a:gd name="connsiteX6" fmla="*/ 15240 w 2294325"/>
                <a:gd name="connsiteY6" fmla="*/ 1769110 h 2215320"/>
                <a:gd name="connsiteX0" fmla="*/ 0 w 2282324"/>
                <a:gd name="connsiteY0" fmla="*/ 146050 h 2203318"/>
                <a:gd name="connsiteX1" fmla="*/ 1287780 w 2282324"/>
                <a:gd name="connsiteY1" fmla="*/ 69850 h 2203318"/>
                <a:gd name="connsiteX2" fmla="*/ 2118360 w 2282324"/>
                <a:gd name="connsiteY2" fmla="*/ 565150 h 2203318"/>
                <a:gd name="connsiteX3" fmla="*/ 2114520 w 2282324"/>
                <a:gd name="connsiteY3" fmla="*/ 1375772 h 2203318"/>
                <a:gd name="connsiteX4" fmla="*/ 2069604 w 2282324"/>
                <a:gd name="connsiteY4" fmla="*/ 2095852 h 2203318"/>
                <a:gd name="connsiteX5" fmla="*/ 838200 w 2282324"/>
                <a:gd name="connsiteY5" fmla="*/ 2020570 h 2203318"/>
                <a:gd name="connsiteX6" fmla="*/ 15240 w 2282324"/>
                <a:gd name="connsiteY6" fmla="*/ 1769110 h 2203318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  <a:gd name="connsiteX0" fmla="*/ 0 w 2285628"/>
                <a:gd name="connsiteY0" fmla="*/ 146050 h 2179861"/>
                <a:gd name="connsiteX1" fmla="*/ 1287780 w 2285628"/>
                <a:gd name="connsiteY1" fmla="*/ 69850 h 2179861"/>
                <a:gd name="connsiteX2" fmla="*/ 2118360 w 2285628"/>
                <a:gd name="connsiteY2" fmla="*/ 565150 h 2179861"/>
                <a:gd name="connsiteX3" fmla="*/ 2114520 w 2285628"/>
                <a:gd name="connsiteY3" fmla="*/ 1375772 h 2179861"/>
                <a:gd name="connsiteX4" fmla="*/ 2069604 w 2285628"/>
                <a:gd name="connsiteY4" fmla="*/ 2095852 h 2179861"/>
                <a:gd name="connsiteX5" fmla="*/ 818376 w 2285628"/>
                <a:gd name="connsiteY5" fmla="*/ 1879828 h 2179861"/>
                <a:gd name="connsiteX6" fmla="*/ 15240 w 2285628"/>
                <a:gd name="connsiteY6" fmla="*/ 1769110 h 217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5628" h="2179861">
                  <a:moveTo>
                    <a:pt x="0" y="146050"/>
                  </a:moveTo>
                  <a:cubicBezTo>
                    <a:pt x="467360" y="73025"/>
                    <a:pt x="934720" y="0"/>
                    <a:pt x="1287780" y="69850"/>
                  </a:cubicBezTo>
                  <a:cubicBezTo>
                    <a:pt x="1640840" y="139700"/>
                    <a:pt x="1980570" y="347496"/>
                    <a:pt x="2118360" y="565150"/>
                  </a:cubicBezTo>
                  <a:cubicBezTo>
                    <a:pt x="2256150" y="782804"/>
                    <a:pt x="2156926" y="1097403"/>
                    <a:pt x="2114520" y="1375772"/>
                  </a:cubicBezTo>
                  <a:cubicBezTo>
                    <a:pt x="2155914" y="1670889"/>
                    <a:pt x="2285628" y="2011843"/>
                    <a:pt x="2069604" y="2095852"/>
                  </a:cubicBezTo>
                  <a:cubicBezTo>
                    <a:pt x="1853580" y="2179861"/>
                    <a:pt x="1160770" y="1934285"/>
                    <a:pt x="818376" y="1879828"/>
                  </a:cubicBezTo>
                  <a:cubicBezTo>
                    <a:pt x="475982" y="1825371"/>
                    <a:pt x="298921" y="1764030"/>
                    <a:pt x="15240" y="176911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539552" y="2782089"/>
              <a:ext cx="116005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36000" bIns="0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red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</a:p>
            <a:p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(consolidated)</a:t>
              </a:r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7164288" y="3573016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400" i="1" noProof="1" smtClean="0">
                  <a:latin typeface="Arial" pitchFamily="34" charset="0"/>
                  <a:cs typeface="Arial" pitchFamily="34" charset="0"/>
                </a:rPr>
                <a:t>white </a:t>
              </a:r>
              <a:r>
                <a:rPr lang="fr-BE" sz="1400" noProof="1" smtClean="0">
                  <a:latin typeface="Arial" pitchFamily="34" charset="0"/>
                  <a:cs typeface="Arial" pitchFamily="34" charset="0"/>
                </a:rPr>
                <a:t>states</a:t>
              </a:r>
              <a:endParaRPr lang="fr-BE" sz="1400" noProof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1763688" y="836712"/>
            <a:ext cx="4320480" cy="1368152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58" name="Groupe 57"/>
          <p:cNvGrpSpPr/>
          <p:nvPr/>
        </p:nvGrpSpPr>
        <p:grpSpPr>
          <a:xfrm>
            <a:off x="1867508" y="948916"/>
            <a:ext cx="4112840" cy="1143744"/>
            <a:chOff x="1899320" y="980728"/>
            <a:chExt cx="4112840" cy="1143744"/>
          </a:xfrm>
        </p:grpSpPr>
        <p:sp>
          <p:nvSpPr>
            <p:cNvPr id="30" name="Rectangle à coins arrondis 29"/>
            <p:cNvSpPr/>
            <p:nvPr/>
          </p:nvSpPr>
          <p:spPr>
            <a:xfrm>
              <a:off x="1899320" y="980728"/>
              <a:ext cx="4112840" cy="1143744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/>
            <a:lstStyle/>
            <a:p>
              <a:r>
                <a:rPr lang="fr-BE" b="1" noProof="1" smtClean="0">
                  <a:latin typeface="+mj-lt"/>
                </a:rPr>
                <a:t>H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212372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3923928" y="1124752"/>
              <a:ext cx="108000" cy="108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5" name="Connecteur droit avec flèche 14"/>
            <p:cNvCxnSpPr>
              <a:stCxn id="14" idx="2"/>
              <a:endCxn id="5" idx="0"/>
            </p:cNvCxnSpPr>
            <p:nvPr/>
          </p:nvCxnSpPr>
          <p:spPr>
            <a:xfrm rot="10800000" flipV="1">
              <a:off x="2377344" y="1178752"/>
              <a:ext cx="1546584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 à coins arrondis 20"/>
            <p:cNvSpPr/>
            <p:nvPr/>
          </p:nvSpPr>
          <p:spPr>
            <a:xfrm>
              <a:off x="2771800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22" name="Rectangle à coins arrondis 21"/>
            <p:cNvSpPr/>
            <p:nvPr/>
          </p:nvSpPr>
          <p:spPr>
            <a:xfrm>
              <a:off x="3419872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H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23" name="Connecteur droit avec flèche 22"/>
            <p:cNvCxnSpPr>
              <a:stCxn id="14" idx="3"/>
              <a:endCxn id="21" idx="0"/>
            </p:cNvCxnSpPr>
            <p:nvPr/>
          </p:nvCxnSpPr>
          <p:spPr>
            <a:xfrm rot="5400000">
              <a:off x="3276648" y="965704"/>
              <a:ext cx="411864" cy="91432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14" idx="4"/>
              <a:endCxn id="22" idx="0"/>
            </p:cNvCxnSpPr>
            <p:nvPr/>
          </p:nvCxnSpPr>
          <p:spPr>
            <a:xfrm rot="5400000">
              <a:off x="3627684" y="1278556"/>
              <a:ext cx="396048" cy="30444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à coins arrondis 31"/>
            <p:cNvSpPr/>
            <p:nvPr/>
          </p:nvSpPr>
          <p:spPr>
            <a:xfrm>
              <a:off x="4067944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1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3" name="Connecteur droit avec flèche 32"/>
            <p:cNvCxnSpPr>
              <a:stCxn id="14" idx="4"/>
              <a:endCxn id="32" idx="0"/>
            </p:cNvCxnSpPr>
            <p:nvPr/>
          </p:nvCxnSpPr>
          <p:spPr>
            <a:xfrm rot="16200000" flipH="1">
              <a:off x="3951720" y="1258960"/>
              <a:ext cx="396048" cy="343632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à coins arrondis 36"/>
            <p:cNvSpPr/>
            <p:nvPr/>
          </p:nvSpPr>
          <p:spPr>
            <a:xfrm>
              <a:off x="4716016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baseline="-25000" noProof="1" smtClean="0">
                  <a:latin typeface="+mj-lt"/>
                </a:rPr>
                <a:t>…</a:t>
              </a:r>
              <a:endParaRPr lang="fr-BE" b="1" baseline="-25000" noProof="1">
                <a:latin typeface="+mj-lt"/>
              </a:endParaRPr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5364088" y="1628800"/>
              <a:ext cx="507232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b="1" noProof="1" smtClean="0">
                  <a:latin typeface="+mj-lt"/>
                </a:rPr>
                <a:t>S</a:t>
              </a:r>
              <a:r>
                <a:rPr lang="fr-BE" b="1" baseline="30000" noProof="1" smtClean="0">
                  <a:latin typeface="+mj-lt"/>
                </a:rPr>
                <a:t>+</a:t>
              </a:r>
              <a:r>
                <a:rPr lang="fr-BE" b="1" baseline="-25000" noProof="1" smtClean="0">
                  <a:latin typeface="+mj-lt"/>
                </a:rPr>
                <a:t>n</a:t>
              </a:r>
              <a:endParaRPr lang="fr-BE" b="1" baseline="-25000" noProof="1">
                <a:latin typeface="+mj-lt"/>
              </a:endParaRPr>
            </a:p>
          </p:txBody>
        </p:sp>
        <p:cxnSp>
          <p:nvCxnSpPr>
            <p:cNvPr id="39" name="Connecteur droit avec flèche 38"/>
            <p:cNvCxnSpPr>
              <a:stCxn id="14" idx="5"/>
              <a:endCxn id="37" idx="0"/>
            </p:cNvCxnSpPr>
            <p:nvPr/>
          </p:nvCxnSpPr>
          <p:spPr>
            <a:xfrm rot="16200000" flipH="1">
              <a:off x="4286940" y="946108"/>
              <a:ext cx="411864" cy="953520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>
              <a:stCxn id="14" idx="6"/>
              <a:endCxn id="38" idx="0"/>
            </p:cNvCxnSpPr>
            <p:nvPr/>
          </p:nvCxnSpPr>
          <p:spPr>
            <a:xfrm>
              <a:off x="4031928" y="1178752"/>
              <a:ext cx="1585776" cy="450048"/>
            </a:xfrm>
            <a:prstGeom prst="straightConnector1">
              <a:avLst/>
            </a:prstGeom>
            <a:ln w="2222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79512" y="332656"/>
            <a:ext cx="8784976" cy="626469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4" name="Image 4" descr="too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3528" y="476672"/>
            <a:ext cx="8501062" cy="5616575"/>
          </a:xfrm>
          <a:prstGeom prst="rect">
            <a:avLst/>
          </a:prstGeom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Connecteur droit 15"/>
          <p:cNvCxnSpPr>
            <a:cxnSpLocks noChangeShapeType="1"/>
          </p:cNvCxnSpPr>
          <p:nvPr/>
        </p:nvCxnSpPr>
        <p:spPr bwMode="auto">
          <a:xfrm flipV="1">
            <a:off x="3635896" y="2924946"/>
            <a:ext cx="1440160" cy="576062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cxnSp>
        <p:nvCxnSpPr>
          <p:cNvPr id="9" name="Connecteur droit 15"/>
          <p:cNvCxnSpPr>
            <a:cxnSpLocks noChangeShapeType="1"/>
          </p:cNvCxnSpPr>
          <p:nvPr/>
        </p:nvCxnSpPr>
        <p:spPr bwMode="auto">
          <a:xfrm rot="16200000" flipH="1">
            <a:off x="2984314" y="4368614"/>
            <a:ext cx="2747268" cy="1444104"/>
          </a:xfrm>
          <a:prstGeom prst="line">
            <a:avLst/>
          </a:prstGeom>
          <a:noFill/>
          <a:ln w="57150" algn="ctr">
            <a:solidFill>
              <a:schemeClr val="tx2"/>
            </a:solidFill>
            <a:prstDash val="sysDash"/>
            <a:round/>
            <a:headEnd/>
            <a:tailEnd/>
          </a:ln>
        </p:spPr>
      </p:cxnSp>
      <p:pic>
        <p:nvPicPr>
          <p:cNvPr id="5" name="Picture 9" descr="C:\Documents and Settings\blambeau\Mes documents\Downloads\guard_hmsc.png"/>
          <p:cNvPicPr>
            <a:picLocks noChangeAspect="1" noChangeArrowheads="1"/>
          </p:cNvPicPr>
          <p:nvPr/>
        </p:nvPicPr>
        <p:blipFill>
          <a:blip r:embed="rId3" cstate="print"/>
          <a:srcRect t="-2687"/>
          <a:stretch>
            <a:fillRect/>
          </a:stretch>
        </p:blipFill>
        <p:spPr bwMode="auto">
          <a:xfrm>
            <a:off x="5076056" y="2924944"/>
            <a:ext cx="2460625" cy="3541712"/>
          </a:xfrm>
          <a:prstGeom prst="rect">
            <a:avLst/>
          </a:prstGeom>
          <a:solidFill>
            <a:schemeClr val="bg1"/>
          </a:solidFill>
          <a:ln w="31750">
            <a:solidFill>
              <a:schemeClr val="tx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e 121"/>
          <p:cNvGrpSpPr/>
          <p:nvPr/>
        </p:nvGrpSpPr>
        <p:grpSpPr>
          <a:xfrm>
            <a:off x="683568" y="116632"/>
            <a:ext cx="5976664" cy="2736304"/>
            <a:chOff x="-108520" y="288206"/>
            <a:chExt cx="5976664" cy="2736304"/>
          </a:xfrm>
        </p:grpSpPr>
        <p:sp>
          <p:nvSpPr>
            <p:cNvPr id="120" name="Rectangle 119"/>
            <p:cNvSpPr/>
            <p:nvPr/>
          </p:nvSpPr>
          <p:spPr>
            <a:xfrm>
              <a:off x="107504" y="288206"/>
              <a:ext cx="5760640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27584" y="332656"/>
              <a:ext cx="720080" cy="216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Machine</a:t>
              </a:r>
              <a:endParaRPr lang="fr-BE" sz="13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9592" y="561636"/>
              <a:ext cx="3130252" cy="23040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4" name="Rectangle 3"/>
            <p:cNvSpPr/>
            <p:nvPr/>
          </p:nvSpPr>
          <p:spPr>
            <a:xfrm>
              <a:off x="-108520" y="705653"/>
              <a:ext cx="8512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Passenger</a:t>
              </a:r>
              <a:endParaRPr lang="fr-BE" sz="13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085628" y="705653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smtClean="0"/>
                <a:t>Controller</a:t>
              </a:r>
              <a:endParaRPr lang="fr-BE" sz="13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16574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Actuators</a:t>
              </a:r>
              <a:endParaRPr lang="fr-BE" sz="13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037956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73860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3588" y="705653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Sensors</a:t>
              </a:r>
            </a:p>
          </p:txBody>
        </p:sp>
        <p:cxnSp>
          <p:nvCxnSpPr>
            <p:cNvPr id="13" name="Connecteur droit avec flèche 12"/>
            <p:cNvCxnSpPr>
              <a:stCxn id="5" idx="2"/>
            </p:cNvCxnSpPr>
            <p:nvPr/>
          </p:nvCxnSpPr>
          <p:spPr>
            <a:xfrm rot="5400000">
              <a:off x="165327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4" idx="2"/>
            </p:cNvCxnSpPr>
            <p:nvPr/>
          </p:nvCxnSpPr>
          <p:spPr>
            <a:xfrm rot="5400000">
              <a:off x="-54726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7" idx="2"/>
            </p:cNvCxnSpPr>
            <p:nvPr/>
          </p:nvCxnSpPr>
          <p:spPr>
            <a:xfrm rot="5400000">
              <a:off x="266139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>
              <a:stCxn id="11" idx="2"/>
            </p:cNvCxnSpPr>
            <p:nvPr/>
          </p:nvCxnSpPr>
          <p:spPr>
            <a:xfrm rot="5400000">
              <a:off x="619231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/>
            <p:cNvCxnSpPr>
              <a:stCxn id="10" idx="2"/>
            </p:cNvCxnSpPr>
            <p:nvPr/>
          </p:nvCxnSpPr>
          <p:spPr>
            <a:xfrm rot="5400000">
              <a:off x="3669503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/>
            <p:cNvCxnSpPr>
              <a:stCxn id="9" idx="2"/>
            </p:cNvCxnSpPr>
            <p:nvPr/>
          </p:nvCxnSpPr>
          <p:spPr>
            <a:xfrm rot="5400000">
              <a:off x="4533599" y="1893256"/>
              <a:ext cx="1728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318281" y="1672752"/>
              <a:ext cx="1152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67864" y="1571401"/>
              <a:ext cx="97084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</a:t>
              </a:r>
              <a:r>
                <a:rPr lang="fr-BE" sz="1300" dirty="0" err="1" smtClean="0"/>
                <a:t>pressed</a:t>
              </a:r>
              <a:endParaRPr lang="fr-BE" sz="1300" dirty="0"/>
            </a:p>
          </p:txBody>
        </p:sp>
        <p:cxnSp>
          <p:nvCxnSpPr>
            <p:cNvPr id="32" name="Connecteur droit avec flèche 31"/>
            <p:cNvCxnSpPr/>
            <p:nvPr/>
          </p:nvCxnSpPr>
          <p:spPr>
            <a:xfrm>
              <a:off x="2517676" y="1304710"/>
              <a:ext cx="1005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>
              <a:off x="2601192" y="1204758"/>
              <a:ext cx="75270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start-signal</a:t>
              </a:r>
              <a:endParaRPr lang="fr-BE" sz="1300"/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>
              <a:off x="3525788" y="1452424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370429" y="1357168"/>
              <a:ext cx="311881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2517676" y="2024790"/>
              <a:ext cx="100811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609784" y="1929789"/>
              <a:ext cx="73552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stop-signal</a:t>
              </a:r>
              <a:endParaRPr lang="fr-BE" sz="1300"/>
            </a:p>
          </p:txBody>
        </p:sp>
        <p:cxnSp>
          <p:nvCxnSpPr>
            <p:cNvPr id="48" name="Connecteur droit avec flèche 47"/>
            <p:cNvCxnSpPr/>
            <p:nvPr/>
          </p:nvCxnSpPr>
          <p:spPr>
            <a:xfrm>
              <a:off x="3525788" y="2207806"/>
              <a:ext cx="1872208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ZoneTexte 48"/>
            <p:cNvSpPr txBox="1"/>
            <p:nvPr/>
          </p:nvSpPr>
          <p:spPr>
            <a:xfrm>
              <a:off x="4379022" y="2112550"/>
              <a:ext cx="294696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stop</a:t>
              </a:r>
              <a:endParaRPr lang="fr-BE" sz="130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V="1">
              <a:off x="2517676" y="2366456"/>
              <a:ext cx="1008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ZoneTexte 54"/>
            <p:cNvSpPr txBox="1"/>
            <p:nvPr/>
          </p:nvSpPr>
          <p:spPr>
            <a:xfrm>
              <a:off x="2583206" y="2272317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open-signal</a:t>
              </a:r>
              <a:endParaRPr lang="fr-BE" sz="1300"/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3525788" y="2510472"/>
              <a:ext cx="1008112" cy="3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3866428" y="2408584"/>
              <a:ext cx="347852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smtClean="0"/>
                <a:t>open</a:t>
              </a:r>
              <a:endParaRPr lang="fr-BE" sz="130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494706" y="1847764"/>
              <a:ext cx="1008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ZoneTexte 66"/>
            <p:cNvSpPr txBox="1"/>
            <p:nvPr/>
          </p:nvSpPr>
          <p:spPr>
            <a:xfrm>
              <a:off x="1530544" y="1744637"/>
              <a:ext cx="83035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err="1" smtClean="0"/>
                <a:t>alarm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</p:grpSp>
      <p:grpSp>
        <p:nvGrpSpPr>
          <p:cNvPr id="123" name="Groupe 122"/>
          <p:cNvGrpSpPr/>
          <p:nvPr/>
        </p:nvGrpSpPr>
        <p:grpSpPr>
          <a:xfrm>
            <a:off x="2051720" y="3356992"/>
            <a:ext cx="3888432" cy="1728192"/>
            <a:chOff x="2051720" y="3356992"/>
            <a:chExt cx="3888432" cy="1728192"/>
          </a:xfrm>
        </p:grpSpPr>
        <p:sp>
          <p:nvSpPr>
            <p:cNvPr id="121" name="Rectangle 120"/>
            <p:cNvSpPr/>
            <p:nvPr/>
          </p:nvSpPr>
          <p:spPr>
            <a:xfrm>
              <a:off x="2051720" y="3356992"/>
              <a:ext cx="3888432" cy="1728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81" name="Connecteur droit 80"/>
            <p:cNvCxnSpPr/>
            <p:nvPr/>
          </p:nvCxnSpPr>
          <p:spPr>
            <a:xfrm>
              <a:off x="2346102" y="4462512"/>
              <a:ext cx="33480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157636" y="3513965"/>
              <a:ext cx="864096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dirty="0" smtClean="0"/>
                <a:t>Controller</a:t>
              </a:r>
              <a:endParaRPr lang="fr-BE" sz="13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329583" y="3513965"/>
              <a:ext cx="756642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dirty="0" err="1" smtClean="0"/>
                <a:t>Actuators</a:t>
              </a:r>
              <a:endParaRPr lang="fr-BE" sz="13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109964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Engine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245868" y="3513965"/>
              <a:ext cx="72008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smtClean="0"/>
                <a:t>Doors</a:t>
              </a:r>
            </a:p>
          </p:txBody>
        </p:sp>
        <p:cxnSp>
          <p:nvCxnSpPr>
            <p:cNvPr id="95" name="Connecteur droit avec flèche 94"/>
            <p:cNvCxnSpPr>
              <a:stCxn id="90" idx="2"/>
            </p:cNvCxnSpPr>
            <p:nvPr/>
          </p:nvCxnSpPr>
          <p:spPr>
            <a:xfrm rot="5400000">
              <a:off x="201328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>
              <a:stCxn id="91" idx="2"/>
            </p:cNvCxnSpPr>
            <p:nvPr/>
          </p:nvCxnSpPr>
          <p:spPr>
            <a:xfrm rot="5400000">
              <a:off x="31315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avec flèche 98"/>
            <p:cNvCxnSpPr>
              <a:stCxn id="93" idx="2"/>
            </p:cNvCxnSpPr>
            <p:nvPr/>
          </p:nvCxnSpPr>
          <p:spPr>
            <a:xfrm rot="5400000">
              <a:off x="4029511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/>
            <p:cNvCxnSpPr>
              <a:stCxn id="92" idx="2"/>
            </p:cNvCxnSpPr>
            <p:nvPr/>
          </p:nvCxnSpPr>
          <p:spPr>
            <a:xfrm rot="5400000">
              <a:off x="4893607" y="4413568"/>
              <a:ext cx="1152000" cy="7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eur droit avec flèche 102"/>
            <p:cNvCxnSpPr/>
            <p:nvPr/>
          </p:nvCxnSpPr>
          <p:spPr>
            <a:xfrm>
              <a:off x="2589684" y="4113022"/>
              <a:ext cx="1116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ZoneTexte 103"/>
            <p:cNvSpPr txBox="1"/>
            <p:nvPr/>
          </p:nvSpPr>
          <p:spPr>
            <a:xfrm>
              <a:off x="2721699" y="4013070"/>
              <a:ext cx="789058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dirty="0" err="1" smtClean="0"/>
                <a:t>start</a:t>
              </a:r>
              <a:r>
                <a:rPr lang="fr-BE" sz="1300" dirty="0" smtClean="0"/>
                <a:t>-signal</a:t>
              </a:r>
              <a:endParaRPr lang="fr-BE" sz="1300" dirty="0"/>
            </a:p>
          </p:txBody>
        </p:sp>
        <p:cxnSp>
          <p:nvCxnSpPr>
            <p:cNvPr id="105" name="Connecteur droit avec flèche 104"/>
            <p:cNvCxnSpPr/>
            <p:nvPr/>
          </p:nvCxnSpPr>
          <p:spPr>
            <a:xfrm>
              <a:off x="3708096" y="4260736"/>
              <a:ext cx="1764000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ZoneTexte 105"/>
            <p:cNvSpPr txBox="1"/>
            <p:nvPr/>
          </p:nvSpPr>
          <p:spPr>
            <a:xfrm>
              <a:off x="4424262" y="4165480"/>
              <a:ext cx="348233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smtClean="0"/>
                <a:t>start</a:t>
              </a:r>
              <a:endParaRPr lang="fr-BE" sz="1300"/>
            </a:p>
          </p:txBody>
        </p:sp>
        <p:cxnSp>
          <p:nvCxnSpPr>
            <p:cNvPr id="117" name="Connecteur droit avec flèche 116"/>
            <p:cNvCxnSpPr/>
            <p:nvPr/>
          </p:nvCxnSpPr>
          <p:spPr>
            <a:xfrm flipV="1">
              <a:off x="2589684" y="4731494"/>
              <a:ext cx="1116000" cy="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ZoneTexte 117"/>
            <p:cNvSpPr txBox="1"/>
            <p:nvPr/>
          </p:nvSpPr>
          <p:spPr>
            <a:xfrm>
              <a:off x="2809469" y="4627830"/>
              <a:ext cx="788677" cy="20005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BE" sz="1300" dirty="0" smtClean="0"/>
                <a:t>open-signal</a:t>
              </a:r>
              <a:endParaRPr lang="fr-BE" sz="1300" dirty="0"/>
            </a:p>
          </p:txBody>
        </p:sp>
        <p:sp>
          <p:nvSpPr>
            <p:cNvPr id="119" name="ZoneTexte 118"/>
            <p:cNvSpPr txBox="1"/>
            <p:nvPr/>
          </p:nvSpPr>
          <p:spPr>
            <a:xfrm>
              <a:off x="2570850" y="450277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smtClean="0"/>
                <a:t>X</a:t>
              </a:r>
              <a:endParaRPr lang="fr-BE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179512" y="908720"/>
            <a:ext cx="8784976" cy="4824536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grpSp>
        <p:nvGrpSpPr>
          <p:cNvPr id="92" name="Groupe 91"/>
          <p:cNvGrpSpPr/>
          <p:nvPr/>
        </p:nvGrpSpPr>
        <p:grpSpPr>
          <a:xfrm>
            <a:off x="323528" y="1124744"/>
            <a:ext cx="8568952" cy="4464496"/>
            <a:chOff x="323528" y="1124744"/>
            <a:chExt cx="8568952" cy="4464496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4932040" y="2001638"/>
              <a:ext cx="396000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 </a:t>
              </a:r>
              <a:br>
                <a:rPr lang="fr-BE" noProof="1" smtClean="0"/>
              </a:br>
              <a:r>
                <a:rPr lang="fr-BE" noProof="1" smtClean="0"/>
                <a:t>(Stamina)</a:t>
              </a:r>
              <a:endParaRPr lang="fr-BE" noProof="1"/>
            </a:p>
          </p:txBody>
        </p:sp>
        <p:sp>
          <p:nvSpPr>
            <p:cNvPr id="5" name="Rectangle à coins arrondis 4"/>
            <p:cNvSpPr/>
            <p:nvPr/>
          </p:nvSpPr>
          <p:spPr>
            <a:xfrm>
              <a:off x="4932040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 Toolkit </a:t>
              </a:r>
            </a:p>
            <a:p>
              <a:pPr algn="ctr"/>
              <a:r>
                <a:rPr lang="fr-BE" noProof="1" smtClean="0"/>
                <a:t>(Yargi)</a:t>
              </a:r>
              <a:endParaRPr lang="fr-BE" noProof="1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323528" y="1124744"/>
              <a:ext cx="1008112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Web GUI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4932040" y="1124744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  <a:br>
                <a:rPr lang="fr-BE" noProof="1" smtClean="0"/>
              </a:br>
              <a:r>
                <a:rPr lang="fr-BE" noProof="1" smtClean="0"/>
                <a:t>(Buddy)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6732286" y="3658680"/>
              <a:ext cx="215975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generator +  AST tools (Anagram)</a:t>
              </a:r>
              <a:endParaRPr lang="fr-BE" noProof="1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112474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analyzer</a:t>
              </a:r>
            </a:p>
          </p:txBody>
        </p:sp>
        <p:sp>
          <p:nvSpPr>
            <p:cNvPr id="12" name="Rectangle à coins arrondis 11"/>
            <p:cNvSpPr/>
            <p:nvPr/>
          </p:nvSpPr>
          <p:spPr>
            <a:xfrm>
              <a:off x="6732240" y="2816968"/>
              <a:ext cx="2159985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Graphviz dot </a:t>
              </a:r>
            </a:p>
            <a:p>
              <a:pPr algn="ctr"/>
              <a:r>
                <a:rPr lang="fr-BE" noProof="1" smtClean="0"/>
                <a:t>(graphviz.org)</a:t>
              </a:r>
              <a:endParaRPr lang="fr-BE" noProof="1"/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3059832" y="2816968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converter</a:t>
              </a:r>
            </a:p>
          </p:txBody>
        </p:sp>
        <p:cxnSp>
          <p:nvCxnSpPr>
            <p:cNvPr id="16" name="Connecteur en angle 15"/>
            <p:cNvCxnSpPr>
              <a:stCxn id="5" idx="3"/>
              <a:endCxn id="12" idx="1"/>
            </p:cNvCxnSpPr>
            <p:nvPr/>
          </p:nvCxnSpPr>
          <p:spPr>
            <a:xfrm>
              <a:off x="6444208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en angle 16"/>
            <p:cNvCxnSpPr>
              <a:stCxn id="13" idx="3"/>
              <a:endCxn id="5" idx="1"/>
            </p:cNvCxnSpPr>
            <p:nvPr/>
          </p:nvCxnSpPr>
          <p:spPr>
            <a:xfrm>
              <a:off x="4572000" y="3140968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en angle 26"/>
            <p:cNvCxnSpPr>
              <a:stCxn id="13" idx="2"/>
              <a:endCxn id="64" idx="1"/>
            </p:cNvCxnSpPr>
            <p:nvPr/>
          </p:nvCxnSpPr>
          <p:spPr>
            <a:xfrm rot="16200000" flipH="1">
              <a:off x="4115122" y="3165762"/>
              <a:ext cx="51771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6"/>
            <p:cNvCxnSpPr>
              <a:stCxn id="13" idx="0"/>
            </p:cNvCxnSpPr>
            <p:nvPr/>
          </p:nvCxnSpPr>
          <p:spPr>
            <a:xfrm rot="5400000" flipH="1" flipV="1">
              <a:off x="4211942" y="2096870"/>
              <a:ext cx="32407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 en angle 26"/>
            <p:cNvCxnSpPr>
              <a:stCxn id="11" idx="2"/>
            </p:cNvCxnSpPr>
            <p:nvPr/>
          </p:nvCxnSpPr>
          <p:spPr>
            <a:xfrm rot="16200000" flipH="1">
              <a:off x="4157918" y="1430742"/>
              <a:ext cx="43212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en angle 26"/>
            <p:cNvCxnSpPr>
              <a:stCxn id="11" idx="3"/>
              <a:endCxn id="8" idx="1"/>
            </p:cNvCxnSpPr>
            <p:nvPr/>
          </p:nvCxnSpPr>
          <p:spPr>
            <a:xfrm>
              <a:off x="4572000" y="1448744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en angle 26"/>
            <p:cNvCxnSpPr>
              <a:endCxn id="11" idx="1"/>
            </p:cNvCxnSpPr>
            <p:nvPr/>
          </p:nvCxnSpPr>
          <p:spPr>
            <a:xfrm>
              <a:off x="2699657" y="144874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eur en angle 26"/>
            <p:cNvCxnSpPr>
              <a:stCxn id="7" idx="3"/>
              <a:endCxn id="13" idx="1"/>
            </p:cNvCxnSpPr>
            <p:nvPr/>
          </p:nvCxnSpPr>
          <p:spPr>
            <a:xfrm>
              <a:off x="2771800" y="3140968"/>
              <a:ext cx="288032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en angle 26"/>
            <p:cNvCxnSpPr>
              <a:endCxn id="56" idx="1"/>
            </p:cNvCxnSpPr>
            <p:nvPr/>
          </p:nvCxnSpPr>
          <p:spPr>
            <a:xfrm>
              <a:off x="2695575" y="4829175"/>
              <a:ext cx="223646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à coins arrondis 55"/>
            <p:cNvSpPr/>
            <p:nvPr/>
          </p:nvSpPr>
          <p:spPr>
            <a:xfrm>
              <a:off x="4932040" y="4509120"/>
              <a:ext cx="3960440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SQL Persistence </a:t>
              </a:r>
              <a:br>
                <a:rPr lang="fr-BE" noProof="1" smtClean="0"/>
              </a:br>
              <a:r>
                <a:rPr lang="fr-BE" noProof="1" smtClean="0"/>
                <a:t>(sqlite)</a:t>
              </a:r>
            </a:p>
          </p:txBody>
        </p:sp>
        <p:sp>
          <p:nvSpPr>
            <p:cNvPr id="64" name="Rectangle à coins arrondis 63"/>
            <p:cNvSpPr/>
            <p:nvPr/>
          </p:nvSpPr>
          <p:spPr>
            <a:xfrm>
              <a:off x="4932040" y="3658680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Parser + AST rewriting</a:t>
              </a:r>
              <a:endParaRPr lang="fr-BE" noProof="1"/>
            </a:p>
          </p:txBody>
        </p:sp>
        <p:cxnSp>
          <p:nvCxnSpPr>
            <p:cNvPr id="83" name="Connecteur en angle 82"/>
            <p:cNvCxnSpPr>
              <a:stCxn id="64" idx="3"/>
              <a:endCxn id="10" idx="1"/>
            </p:cNvCxnSpPr>
            <p:nvPr/>
          </p:nvCxnSpPr>
          <p:spPr>
            <a:xfrm>
              <a:off x="6444208" y="3982680"/>
              <a:ext cx="288078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e 89"/>
            <p:cNvGrpSpPr/>
            <p:nvPr/>
          </p:nvGrpSpPr>
          <p:grpSpPr>
            <a:xfrm>
              <a:off x="7740352" y="5219908"/>
              <a:ext cx="1152128" cy="369332"/>
              <a:chOff x="899592" y="5219908"/>
              <a:chExt cx="1152128" cy="369332"/>
            </a:xfrm>
          </p:grpSpPr>
          <p:cxnSp>
            <p:nvCxnSpPr>
              <p:cNvPr id="86" name="Connecteur en angle 26"/>
              <p:cNvCxnSpPr/>
              <p:nvPr/>
            </p:nvCxnSpPr>
            <p:spPr>
              <a:xfrm>
                <a:off x="899592" y="5579948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ZoneTexte 88"/>
              <p:cNvSpPr txBox="1"/>
              <p:nvPr/>
            </p:nvSpPr>
            <p:spPr>
              <a:xfrm>
                <a:off x="1187624" y="521990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7" name="Rectangle à coins arrondis 6"/>
            <p:cNvSpPr/>
            <p:nvPr/>
          </p:nvSpPr>
          <p:spPr>
            <a:xfrm>
              <a:off x="1547664" y="1124744"/>
              <a:ext cx="1224136" cy="403244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Proactive</a:t>
              </a:r>
            </a:p>
            <a:p>
              <a:pPr algn="ctr"/>
              <a:r>
                <a:rPr lang="fr-BE" noProof="1" smtClean="0"/>
                <a:t>Process</a:t>
              </a:r>
            </a:p>
            <a:p>
              <a:pPr algn="ctr"/>
              <a:r>
                <a:rPr lang="fr-BE" noProof="1" smtClean="0"/>
                <a:t>Model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87624" y="1412776"/>
            <a:ext cx="6408712" cy="3672408"/>
            <a:chOff x="1403648" y="1700808"/>
            <a:chExt cx="6408712" cy="3672408"/>
          </a:xfrm>
        </p:grpSpPr>
        <p:sp>
          <p:nvSpPr>
            <p:cNvPr id="5" name="Rectangle 4"/>
            <p:cNvSpPr/>
            <p:nvPr/>
          </p:nvSpPr>
          <p:spPr>
            <a:xfrm>
              <a:off x="1403648" y="1700808"/>
              <a:ext cx="6408712" cy="36724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à coins arrondis 5"/>
            <p:cNvSpPr/>
            <p:nvPr/>
          </p:nvSpPr>
          <p:spPr>
            <a:xfrm>
              <a:off x="4932040" y="3573016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Automaton Toolkit</a:t>
              </a:r>
            </a:p>
            <a:p>
              <a:pPr algn="ctr"/>
              <a:r>
                <a:rPr lang="fr-BE" noProof="1" smtClean="0"/>
                <a:t>(Jail)</a:t>
              </a:r>
              <a:endParaRPr lang="fr-BE" noProof="1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932040" y="4509192"/>
              <a:ext cx="2664296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LTL2Buchi</a:t>
              </a:r>
            </a:p>
          </p:txBody>
        </p:sp>
        <p:sp>
          <p:nvSpPr>
            <p:cNvPr id="8" name="Rectangle à coins arrondis 7"/>
            <p:cNvSpPr/>
            <p:nvPr/>
          </p:nvSpPr>
          <p:spPr>
            <a:xfrm>
              <a:off x="1619672" y="1916832"/>
              <a:ext cx="1080120" cy="324036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Model</a:t>
              </a:r>
            </a:p>
            <a:p>
              <a:pPr algn="ctr"/>
              <a:r>
                <a:rPr lang="fr-BE" noProof="1" smtClean="0"/>
                <a:t>Checker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4932040" y="2636984"/>
              <a:ext cx="2664592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Binary Decision Diagrams  </a:t>
              </a:r>
            </a:p>
            <a:p>
              <a:pPr algn="ctr"/>
              <a:r>
                <a:rPr lang="fr-BE" noProof="1" smtClean="0"/>
                <a:t>(JBuddy)</a:t>
              </a:r>
              <a:endParaRPr lang="fr-BE" noProof="1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3059832" y="3112084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g-LTS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3059832" y="450919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FLTL</a:t>
              </a:r>
            </a:p>
          </p:txBody>
        </p:sp>
        <p:cxnSp>
          <p:nvCxnSpPr>
            <p:cNvPr id="12" name="Connecteur en angle 11"/>
            <p:cNvCxnSpPr>
              <a:stCxn id="11" idx="3"/>
              <a:endCxn id="7" idx="1"/>
            </p:cNvCxnSpPr>
            <p:nvPr/>
          </p:nvCxnSpPr>
          <p:spPr>
            <a:xfrm>
              <a:off x="4572000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en angle 26"/>
            <p:cNvCxnSpPr>
              <a:stCxn id="10" idx="2"/>
              <a:endCxn id="6" idx="1"/>
            </p:cNvCxnSpPr>
            <p:nvPr/>
          </p:nvCxnSpPr>
          <p:spPr>
            <a:xfrm rot="16200000" flipH="1">
              <a:off x="4305512" y="3270488"/>
              <a:ext cx="136932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en angle 26"/>
            <p:cNvCxnSpPr>
              <a:stCxn id="10" idx="0"/>
              <a:endCxn id="9" idx="1"/>
            </p:cNvCxnSpPr>
            <p:nvPr/>
          </p:nvCxnSpPr>
          <p:spPr>
            <a:xfrm rot="5400000" flipH="1" flipV="1">
              <a:off x="4298428" y="2478472"/>
              <a:ext cx="151100" cy="111612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en angle 26"/>
            <p:cNvCxnSpPr>
              <a:endCxn id="10" idx="1"/>
            </p:cNvCxnSpPr>
            <p:nvPr/>
          </p:nvCxnSpPr>
          <p:spPr>
            <a:xfrm>
              <a:off x="2699657" y="3436084"/>
              <a:ext cx="360175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en angle 26"/>
            <p:cNvCxnSpPr>
              <a:endCxn id="11" idx="1"/>
            </p:cNvCxnSpPr>
            <p:nvPr/>
          </p:nvCxnSpPr>
          <p:spPr>
            <a:xfrm>
              <a:off x="2699792" y="4833192"/>
              <a:ext cx="36004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e 89"/>
            <p:cNvGrpSpPr/>
            <p:nvPr/>
          </p:nvGrpSpPr>
          <p:grpSpPr>
            <a:xfrm>
              <a:off x="6444208" y="1844824"/>
              <a:ext cx="1152128" cy="369332"/>
              <a:chOff x="899592" y="5445224"/>
              <a:chExt cx="1152128" cy="369332"/>
            </a:xfrm>
          </p:grpSpPr>
          <p:cxnSp>
            <p:nvCxnSpPr>
              <p:cNvPr id="20" name="Connecteur en angle 26"/>
              <p:cNvCxnSpPr/>
              <p:nvPr/>
            </p:nvCxnSpPr>
            <p:spPr>
              <a:xfrm>
                <a:off x="899592" y="5805264"/>
                <a:ext cx="1152128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ZoneTexte 20"/>
              <p:cNvSpPr txBox="1"/>
              <p:nvPr/>
            </p:nvSpPr>
            <p:spPr>
              <a:xfrm>
                <a:off x="1187624" y="5445224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BE" dirty="0" smtClean="0"/>
                  <a:t>Use</a:t>
                </a:r>
                <a:endParaRPr lang="fr-BE" dirty="0"/>
              </a:p>
            </p:txBody>
          </p:sp>
        </p:grpSp>
        <p:sp>
          <p:nvSpPr>
            <p:cNvPr id="18" name="Rectangle à coins arrondis 17"/>
            <p:cNvSpPr/>
            <p:nvPr/>
          </p:nvSpPr>
          <p:spPr>
            <a:xfrm>
              <a:off x="3059832" y="1916832"/>
              <a:ext cx="1512168" cy="64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BE" noProof="1" smtClean="0"/>
                <a:t>g-hMSC</a:t>
              </a:r>
            </a:p>
          </p:txBody>
        </p:sp>
        <p:cxnSp>
          <p:nvCxnSpPr>
            <p:cNvPr id="19" name="Connecteur en angle 26"/>
            <p:cNvCxnSpPr>
              <a:endCxn id="18" idx="1"/>
            </p:cNvCxnSpPr>
            <p:nvPr/>
          </p:nvCxnSpPr>
          <p:spPr>
            <a:xfrm flipV="1">
              <a:off x="2699792" y="2240832"/>
              <a:ext cx="360040" cy="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1547664" y="188640"/>
            <a:ext cx="6408712" cy="3384376"/>
            <a:chOff x="1547664" y="188640"/>
            <a:chExt cx="6408712" cy="3384376"/>
          </a:xfrm>
        </p:grpSpPr>
        <p:sp>
          <p:nvSpPr>
            <p:cNvPr id="380" name="Rectangle 379"/>
            <p:cNvSpPr/>
            <p:nvPr/>
          </p:nvSpPr>
          <p:spPr>
            <a:xfrm>
              <a:off x="1547664" y="188640"/>
              <a:ext cx="6408712" cy="3384376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117" name="Groupe 116"/>
            <p:cNvGrpSpPr/>
            <p:nvPr/>
          </p:nvGrpSpPr>
          <p:grpSpPr>
            <a:xfrm>
              <a:off x="1990216" y="332656"/>
              <a:ext cx="5848976" cy="3096344"/>
              <a:chOff x="1990216" y="332656"/>
              <a:chExt cx="5848976" cy="3096344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3213457" y="332656"/>
                <a:ext cx="1512000" cy="612000"/>
                <a:chOff x="206642" y="386696"/>
                <a:chExt cx="1080000" cy="61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Scenarios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+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 / L</a:t>
                  </a:r>
                  <a:r>
                    <a:rPr lang="fr-BE" sz="1600" baseline="300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-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Sc</a:t>
                  </a:r>
                  <a:r>
                    <a:rPr lang="fr-BE" sz="1600" noProof="1" smtClean="0">
                      <a:solidFill>
                        <a:schemeClr val="tx1"/>
                      </a:solidFill>
                      <a:latin typeface="+mj-lt"/>
                      <a:cs typeface="Arial" pitchFamily="34" charset="0"/>
                    </a:rPr>
                    <a:t>)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Connecteur droit 38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Ellipse 93"/>
              <p:cNvSpPr/>
              <p:nvPr/>
            </p:nvSpPr>
            <p:spPr>
              <a:xfrm>
                <a:off x="1990216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RPNI</a:t>
                </a:r>
                <a:br>
                  <a:rPr lang="fr-BE" sz="1600" dirty="0" smtClean="0"/>
                </a:br>
                <a:r>
                  <a:rPr lang="fr-BE" sz="1600" dirty="0" smtClean="0"/>
                  <a:t>QSM </a:t>
                </a:r>
                <a:br>
                  <a:rPr lang="fr-BE" sz="1600" dirty="0" smtClean="0"/>
                </a:br>
                <a:r>
                  <a:rPr lang="fr-BE" sz="1600" dirty="0" smtClean="0"/>
                  <a:t>ASM </a:t>
                </a:r>
              </a:p>
            </p:txBody>
          </p:sp>
          <p:grpSp>
            <p:nvGrpSpPr>
              <p:cNvPr id="240" name="Groupe 239"/>
              <p:cNvGrpSpPr/>
              <p:nvPr/>
            </p:nvGrpSpPr>
            <p:grpSpPr>
              <a:xfrm>
                <a:off x="3213457" y="1448772"/>
                <a:ext cx="1512000" cy="612000"/>
                <a:chOff x="2843928" y="386696"/>
                <a:chExt cx="1080000" cy="612000"/>
              </a:xfrm>
            </p:grpSpPr>
            <p:sp>
              <p:nvSpPr>
                <p:cNvPr id="104" name="Rectangle 103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System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System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7" name="Connecteur droit 106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necteur droit 107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avec flèche 108"/>
              <p:cNvCxnSpPr>
                <a:stCxn id="94" idx="6"/>
                <a:endCxn id="104" idx="1"/>
              </p:cNvCxnSpPr>
              <p:nvPr/>
            </p:nvCxnSpPr>
            <p:spPr>
              <a:xfrm flipV="1">
                <a:off x="2962424" y="1754772"/>
                <a:ext cx="251033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7" name="Groupe 76"/>
              <p:cNvGrpSpPr/>
              <p:nvPr/>
            </p:nvGrpSpPr>
            <p:grpSpPr>
              <a:xfrm>
                <a:off x="6327192" y="1448864"/>
                <a:ext cx="1512000" cy="612000"/>
                <a:chOff x="2843928" y="386696"/>
                <a:chExt cx="1080000" cy="612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Agent LTSs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i="1" baseline="-25000" noProof="1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cxnSp>
              <p:nvCxnSpPr>
                <p:cNvPr id="79" name="Connecteur droit 78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Ellipse 80"/>
              <p:cNvSpPr/>
              <p:nvPr/>
            </p:nvSpPr>
            <p:spPr>
              <a:xfrm>
                <a:off x="5058004" y="1268760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err="1" smtClean="0"/>
                  <a:t>hiding</a:t>
                </a:r>
                <a:endParaRPr lang="fr-BE" sz="1600" dirty="0" smtClean="0"/>
              </a:p>
              <a:p>
                <a:pPr algn="ctr"/>
                <a:r>
                  <a:rPr lang="fr-BE" sz="1100" dirty="0" smtClean="0"/>
                  <a:t>+ </a:t>
                </a:r>
                <a:r>
                  <a:rPr lang="fr-BE" sz="1100" dirty="0" err="1" smtClean="0"/>
                  <a:t>minimization</a:t>
                </a:r>
                <a:endParaRPr lang="fr-BE" sz="1000" dirty="0" smtClean="0"/>
              </a:p>
            </p:txBody>
          </p:sp>
          <p:cxnSp>
            <p:nvCxnSpPr>
              <p:cNvPr id="84" name="Connecteur droit avec flèche 83"/>
              <p:cNvCxnSpPr>
                <a:stCxn id="104" idx="3"/>
                <a:endCxn id="81" idx="2"/>
              </p:cNvCxnSpPr>
              <p:nvPr/>
            </p:nvCxnSpPr>
            <p:spPr>
              <a:xfrm>
                <a:off x="4725457" y="1754772"/>
                <a:ext cx="332547" cy="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cteur droit avec flèche 88"/>
              <p:cNvCxnSpPr>
                <a:stCxn id="81" idx="6"/>
                <a:endCxn id="78" idx="1"/>
              </p:cNvCxnSpPr>
              <p:nvPr/>
            </p:nvCxnSpPr>
            <p:spPr>
              <a:xfrm>
                <a:off x="6030212" y="1754864"/>
                <a:ext cx="2969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Ellipse 91"/>
              <p:cNvSpPr/>
              <p:nvPr/>
            </p:nvSpPr>
            <p:spPr>
              <a:xfrm>
                <a:off x="5058004" y="2456792"/>
                <a:ext cx="972208" cy="9722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3600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dirty="0" smtClean="0">
                    <a:latin typeface="Arial" pitchFamily="34" charset="0"/>
                    <a:cs typeface="Arial" pitchFamily="34" charset="0"/>
                  </a:rPr>
                  <a:t>||</a:t>
                </a:r>
                <a:endParaRPr lang="fr-BE" sz="1600" dirty="0" smtClean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3" name="Connecteur droit avec flèche 92"/>
              <p:cNvCxnSpPr>
                <a:stCxn id="78" idx="2"/>
                <a:endCxn id="92" idx="6"/>
              </p:cNvCxnSpPr>
              <p:nvPr/>
            </p:nvCxnSpPr>
            <p:spPr>
              <a:xfrm rot="5400000">
                <a:off x="6115686" y="1975390"/>
                <a:ext cx="882032" cy="105298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" name="Groupe 97"/>
              <p:cNvGrpSpPr/>
              <p:nvPr/>
            </p:nvGrpSpPr>
            <p:grpSpPr>
              <a:xfrm>
                <a:off x="3213457" y="2636896"/>
                <a:ext cx="1512000" cy="612000"/>
                <a:chOff x="2843928" y="386696"/>
                <a:chExt cx="1080000" cy="61200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Composed LTS</a:t>
                  </a:r>
                </a:p>
                <a:p>
                  <a:pPr algn="ctr"/>
                  <a:r>
                    <a:rPr lang="fr-BE" sz="1600" noProof="1" smtClean="0">
                      <a:solidFill>
                        <a:schemeClr val="tx1"/>
                      </a:solidFill>
                    </a:rPr>
                    <a:t>L(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1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… 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rPr>
                    <a:t>||</a:t>
                  </a:r>
                  <a:r>
                    <a:rPr lang="fr-BE" sz="1600" i="1" noProof="1" smtClean="0">
                      <a:solidFill>
                        <a:schemeClr val="tx1"/>
                      </a:solidFill>
                    </a:rPr>
                    <a:t> Ag</a:t>
                  </a:r>
                  <a:r>
                    <a:rPr lang="fr-BE" sz="1600" i="1" baseline="-25000" noProof="1" smtClean="0">
                      <a:solidFill>
                        <a:schemeClr val="tx1"/>
                      </a:solidFill>
                    </a:rPr>
                    <a:t>n</a:t>
                  </a:r>
                  <a:r>
                    <a:rPr lang="fr-BE" sz="1600" noProof="1" smtClean="0">
                      <a:solidFill>
                        <a:schemeClr val="tx1"/>
                      </a:solidFill>
                    </a:rPr>
                    <a:t>)</a:t>
                  </a:r>
                  <a:endParaRPr lang="fr-BE" noProof="1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0" name="Connecteur droit 99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necteur droit 100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Connecteur droit avec flèche 101"/>
              <p:cNvCxnSpPr>
                <a:stCxn id="92" idx="2"/>
              </p:cNvCxnSpPr>
              <p:nvPr/>
            </p:nvCxnSpPr>
            <p:spPr>
              <a:xfrm rot="10800000">
                <a:off x="4735066" y="2942896"/>
                <a:ext cx="3229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avec flèche 95"/>
              <p:cNvCxnSpPr>
                <a:stCxn id="42" idx="1"/>
                <a:endCxn id="94" idx="2"/>
              </p:cNvCxnSpPr>
              <p:nvPr/>
            </p:nvCxnSpPr>
            <p:spPr>
              <a:xfrm rot="10800000" flipV="1">
                <a:off x="1990217" y="638656"/>
                <a:ext cx="1223241" cy="1116208"/>
              </a:xfrm>
              <a:prstGeom prst="bentConnector3">
                <a:avLst>
                  <a:gd name="adj1" fmla="val 12569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60040" y="332656"/>
            <a:ext cx="8460432" cy="4608512"/>
            <a:chOff x="0" y="836712"/>
            <a:chExt cx="8460432" cy="4608512"/>
          </a:xfrm>
        </p:grpSpPr>
        <p:sp>
          <p:nvSpPr>
            <p:cNvPr id="5" name="Rectangle 4"/>
            <p:cNvSpPr/>
            <p:nvPr/>
          </p:nvSpPr>
          <p:spPr>
            <a:xfrm>
              <a:off x="0" y="836712"/>
              <a:ext cx="8460432" cy="4608512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6" name="Groupe 377"/>
            <p:cNvGrpSpPr/>
            <p:nvPr/>
          </p:nvGrpSpPr>
          <p:grpSpPr>
            <a:xfrm>
              <a:off x="179512" y="944824"/>
              <a:ext cx="8094480" cy="4356384"/>
              <a:chOff x="179512" y="944824"/>
              <a:chExt cx="8094480" cy="4356384"/>
            </a:xfrm>
          </p:grpSpPr>
          <p:cxnSp>
            <p:nvCxnSpPr>
              <p:cNvPr id="7" name="Connecteur droit avec flèche 6"/>
              <p:cNvCxnSpPr>
                <a:stCxn id="19" idx="6"/>
                <a:endCxn id="57" idx="1"/>
              </p:cNvCxnSpPr>
              <p:nvPr/>
            </p:nvCxnSpPr>
            <p:spPr>
              <a:xfrm>
                <a:off x="5436184" y="1934784"/>
                <a:ext cx="21605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>
                <a:stCxn id="16" idx="6"/>
              </p:cNvCxnSpPr>
              <p:nvPr/>
            </p:nvCxnSpPr>
            <p:spPr>
              <a:xfrm>
                <a:off x="2422264" y="2654864"/>
                <a:ext cx="23252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" name="Groupe 234"/>
              <p:cNvGrpSpPr/>
              <p:nvPr/>
            </p:nvGrpSpPr>
            <p:grpSpPr>
              <a:xfrm>
                <a:off x="179512" y="1088824"/>
                <a:ext cx="1116000" cy="612000"/>
                <a:chOff x="206642" y="386696"/>
                <a:chExt cx="1080000" cy="6120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206642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g-hMSC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Connecteur droit 72"/>
                <p:cNvCxnSpPr/>
                <p:nvPr/>
              </p:nvCxnSpPr>
              <p:spPr>
                <a:xfrm>
                  <a:off x="206642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206642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e 235"/>
              <p:cNvGrpSpPr/>
              <p:nvPr/>
            </p:nvGrpSpPr>
            <p:grpSpPr>
              <a:xfrm>
                <a:off x="179512" y="2348864"/>
                <a:ext cx="1116000" cy="612000"/>
                <a:chOff x="206642" y="1610832"/>
                <a:chExt cx="1080000" cy="61200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206642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definitions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Connecteur droit 69"/>
                <p:cNvCxnSpPr/>
                <p:nvPr/>
              </p:nvCxnSpPr>
              <p:spPr>
                <a:xfrm>
                  <a:off x="206642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206642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236"/>
              <p:cNvGrpSpPr/>
              <p:nvPr/>
            </p:nvGrpSpPr>
            <p:grpSpPr>
              <a:xfrm>
                <a:off x="179512" y="4545224"/>
                <a:ext cx="1116000" cy="612000"/>
                <a:chOff x="206642" y="2780928"/>
                <a:chExt cx="1080000" cy="612000"/>
              </a:xfrm>
            </p:grpSpPr>
            <p:sp>
              <p:nvSpPr>
                <p:cNvPr id="66" name="Organigramme : Processus 65"/>
                <p:cNvSpPr/>
                <p:nvPr/>
              </p:nvSpPr>
              <p:spPr>
                <a:xfrm>
                  <a:off x="206642" y="2780928"/>
                  <a:ext cx="1080000" cy="612000"/>
                </a:xfrm>
                <a:prstGeom prst="flowChartProcess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FLTL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) </a:t>
                  </a:r>
                  <a:b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Property 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>
                  <a:off x="206642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>
                  <a:off x="206642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Ellipse 11"/>
              <p:cNvSpPr/>
              <p:nvPr/>
            </p:nvSpPr>
            <p:spPr>
              <a:xfrm>
                <a:off x="1522264" y="94482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err="1" smtClean="0"/>
                  <a:t>Algo</a:t>
                </a:r>
                <a:endParaRPr lang="fr-BE" sz="1600" dirty="0" smtClean="0"/>
              </a:p>
              <a:p>
                <a:pPr algn="ctr"/>
                <a:r>
                  <a:rPr lang="fr-BE" sz="1600" dirty="0" smtClean="0"/>
                  <a:t>Chap. 3</a:t>
                </a:r>
              </a:p>
            </p:txBody>
          </p:sp>
          <p:cxnSp>
            <p:nvCxnSpPr>
              <p:cNvPr id="13" name="Connecteur droit avec flèche 12"/>
              <p:cNvCxnSpPr>
                <a:endCxn id="12" idx="2"/>
              </p:cNvCxnSpPr>
              <p:nvPr/>
            </p:nvCxnSpPr>
            <p:spPr>
              <a:xfrm>
                <a:off x="1270112" y="1394824"/>
                <a:ext cx="2521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" name="Groupe 239"/>
              <p:cNvGrpSpPr/>
              <p:nvPr/>
            </p:nvGrpSpPr>
            <p:grpSpPr>
              <a:xfrm>
                <a:off x="2654784" y="1088824"/>
                <a:ext cx="1188000" cy="612000"/>
                <a:chOff x="2843928" y="386696"/>
                <a:chExt cx="1080000" cy="61200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843928" y="386696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g-LTS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</a:p>
              </p:txBody>
            </p:sp>
            <p:cxnSp>
              <p:nvCxnSpPr>
                <p:cNvPr id="64" name="Connecteur droit 63"/>
                <p:cNvCxnSpPr/>
                <p:nvPr/>
              </p:nvCxnSpPr>
              <p:spPr>
                <a:xfrm>
                  <a:off x="2843928" y="4046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64"/>
                <p:cNvCxnSpPr/>
                <p:nvPr/>
              </p:nvCxnSpPr>
              <p:spPr>
                <a:xfrm>
                  <a:off x="28439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Connecteur droit avec flèche 14"/>
              <p:cNvCxnSpPr>
                <a:stCxn id="12" idx="6"/>
              </p:cNvCxnSpPr>
              <p:nvPr/>
            </p:nvCxnSpPr>
            <p:spPr>
              <a:xfrm>
                <a:off x="2422264" y="1394824"/>
                <a:ext cx="2521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Ellipse 15"/>
              <p:cNvSpPr/>
              <p:nvPr/>
            </p:nvSpPr>
            <p:spPr>
              <a:xfrm>
                <a:off x="1522264" y="220486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err="1" smtClean="0"/>
                  <a:t>Def</a:t>
                </a:r>
                <a:r>
                  <a:rPr lang="fr-BE" sz="1600" dirty="0" smtClean="0"/>
                  <a:t>. 3.1</a:t>
                </a:r>
                <a:endParaRPr lang="fr-BE" sz="1600" dirty="0"/>
              </a:p>
            </p:txBody>
          </p:sp>
          <p:cxnSp>
            <p:nvCxnSpPr>
              <p:cNvPr id="17" name="Connecteur droit avec flèche 16"/>
              <p:cNvCxnSpPr>
                <a:endCxn id="16" idx="2"/>
              </p:cNvCxnSpPr>
              <p:nvPr/>
            </p:nvCxnSpPr>
            <p:spPr>
              <a:xfrm>
                <a:off x="1295512" y="2654864"/>
                <a:ext cx="226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8" name="Groupe 240"/>
              <p:cNvGrpSpPr/>
              <p:nvPr/>
            </p:nvGrpSpPr>
            <p:grpSpPr>
              <a:xfrm>
                <a:off x="2654784" y="2348864"/>
                <a:ext cx="1188000" cy="612000"/>
                <a:chOff x="2843928" y="1610832"/>
                <a:chExt cx="1080000" cy="6120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2843928" y="1610832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Fluent  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automata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Connecteur droit 60"/>
                <p:cNvCxnSpPr/>
                <p:nvPr/>
              </p:nvCxnSpPr>
              <p:spPr>
                <a:xfrm>
                  <a:off x="2843928" y="162880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eur droit 61"/>
                <p:cNvCxnSpPr/>
                <p:nvPr/>
              </p:nvCxnSpPr>
              <p:spPr>
                <a:xfrm>
                  <a:off x="2843928" y="2204864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Ellipse 18"/>
              <p:cNvSpPr/>
              <p:nvPr/>
            </p:nvSpPr>
            <p:spPr>
              <a:xfrm>
                <a:off x="4536184" y="148478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0" name="Connecteur droit avec flèche 149"/>
              <p:cNvCxnSpPr>
                <a:stCxn id="63" idx="3"/>
                <a:endCxn id="39" idx="0"/>
              </p:cNvCxnSpPr>
              <p:nvPr/>
            </p:nvCxnSpPr>
            <p:spPr>
              <a:xfrm>
                <a:off x="3842784" y="1394824"/>
                <a:ext cx="315168" cy="52200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154"/>
              <p:cNvCxnSpPr>
                <a:stCxn id="43" idx="6"/>
                <a:endCxn id="39" idx="4"/>
              </p:cNvCxnSpPr>
              <p:nvPr/>
            </p:nvCxnSpPr>
            <p:spPr>
              <a:xfrm flipV="1">
                <a:off x="3806201" y="1952832"/>
                <a:ext cx="351751" cy="612072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" name="Groupe 244"/>
              <p:cNvGrpSpPr/>
              <p:nvPr/>
            </p:nvGrpSpPr>
            <p:grpSpPr>
              <a:xfrm>
                <a:off x="5652240" y="1628784"/>
                <a:ext cx="1080000" cy="612000"/>
                <a:chOff x="5724128" y="962760"/>
                <a:chExt cx="1080000" cy="612000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5724128" y="96276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LTS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model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Connecteur droit 57"/>
                <p:cNvCxnSpPr/>
                <p:nvPr/>
              </p:nvCxnSpPr>
              <p:spPr>
                <a:xfrm>
                  <a:off x="5724128" y="98072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>
                <a:xfrm>
                  <a:off x="5724128" y="155679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Ellipse 22"/>
              <p:cNvSpPr/>
              <p:nvPr/>
            </p:nvSpPr>
            <p:spPr>
              <a:xfrm>
                <a:off x="1522264" y="440120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fr-BE" sz="1600" dirty="0" smtClean="0"/>
                  <a:t>LTL2</a:t>
                </a:r>
                <a:br>
                  <a:rPr lang="fr-BE" sz="1600" dirty="0" smtClean="0"/>
                </a:br>
                <a:r>
                  <a:rPr lang="fr-BE" sz="1600" dirty="0" err="1" smtClean="0"/>
                  <a:t>Buchi</a:t>
                </a:r>
                <a:endParaRPr lang="fr-BE" sz="1600" dirty="0"/>
              </a:p>
            </p:txBody>
          </p:sp>
          <p:grpSp>
            <p:nvGrpSpPr>
              <p:cNvPr id="24" name="Groupe 241"/>
              <p:cNvGrpSpPr/>
              <p:nvPr/>
            </p:nvGrpSpPr>
            <p:grpSpPr>
              <a:xfrm>
                <a:off x="2654784" y="4545224"/>
                <a:ext cx="1188000" cy="612000"/>
                <a:chOff x="2843928" y="2780928"/>
                <a:chExt cx="1080000" cy="612000"/>
              </a:xfrm>
            </p:grpSpPr>
            <p:sp>
              <p:nvSpPr>
                <p:cNvPr id="54" name="Rectangle 53"/>
                <p:cNvSpPr/>
                <p:nvPr/>
              </p:nvSpPr>
              <p:spPr>
                <a:xfrm>
                  <a:off x="2843928" y="2780928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Buchi (</a:t>
                  </a:r>
                  <a:r>
                    <a:rPr lang="fr-BE" noProof="1" smtClean="0">
                      <a:solidFill>
                        <a:schemeClr val="tx1"/>
                      </a:solidFill>
                      <a:sym typeface="Symbol"/>
                    </a:rPr>
                    <a:t></a:t>
                  </a:r>
                  <a:r>
                    <a:rPr lang="fr-BE" noProof="1" smtClean="0">
                      <a:solidFill>
                        <a:schemeClr val="tx1"/>
                      </a:solidFill>
                    </a:rPr>
                    <a:t>)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Connecteur droit 54"/>
                <p:cNvCxnSpPr/>
                <p:nvPr/>
              </p:nvCxnSpPr>
              <p:spPr>
                <a:xfrm>
                  <a:off x="2843928" y="2798896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>
                <a:xfrm>
                  <a:off x="2843928" y="3374960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Connecteur droit avec flèche 187"/>
              <p:cNvCxnSpPr>
                <a:endCxn id="23" idx="2"/>
              </p:cNvCxnSpPr>
              <p:nvPr/>
            </p:nvCxnSpPr>
            <p:spPr>
              <a:xfrm flipV="1">
                <a:off x="1295512" y="4851208"/>
                <a:ext cx="226752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" name="Groupe 242"/>
              <p:cNvGrpSpPr/>
              <p:nvPr/>
            </p:nvGrpSpPr>
            <p:grpSpPr>
              <a:xfrm>
                <a:off x="2654784" y="3609088"/>
                <a:ext cx="1188000" cy="612000"/>
                <a:chOff x="2771800" y="3861048"/>
                <a:chExt cx="1152000" cy="612000"/>
              </a:xfrm>
            </p:grpSpPr>
            <p:sp>
              <p:nvSpPr>
                <p:cNvPr id="51" name="Rectangle 50"/>
                <p:cNvSpPr/>
                <p:nvPr/>
              </p:nvSpPr>
              <p:spPr>
                <a:xfrm>
                  <a:off x="2771800" y="3861048"/>
                  <a:ext cx="1152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Synchronizer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2" name="Connecteur droit 51"/>
                <p:cNvCxnSpPr/>
                <p:nvPr/>
              </p:nvCxnSpPr>
              <p:spPr>
                <a:xfrm>
                  <a:off x="2771800" y="3879016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>
                <a:xfrm>
                  <a:off x="2771800" y="4455080"/>
                  <a:ext cx="1152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Ellipse 26"/>
              <p:cNvSpPr/>
              <p:nvPr/>
            </p:nvSpPr>
            <p:spPr>
              <a:xfrm>
                <a:off x="4536184" y="3465104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g-LTS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r>
                  <a:rPr lang="fr-BE" sz="1600" dirty="0" smtClean="0"/>
                  <a:t/>
                </a:r>
                <a:br>
                  <a:rPr lang="fr-BE" sz="1600" dirty="0" smtClean="0"/>
                </a:br>
                <a:r>
                  <a:rPr lang="fr-BE" sz="1600" dirty="0" smtClean="0"/>
                  <a:t>+</a:t>
                </a:r>
                <a:r>
                  <a:rPr lang="fr-BE" sz="1600" dirty="0" err="1" smtClean="0"/>
                  <a:t>hiding</a:t>
                </a:r>
                <a:endParaRPr lang="fr-BE" sz="1600" dirty="0"/>
              </a:p>
            </p:txBody>
          </p:sp>
          <p:cxnSp>
            <p:nvCxnSpPr>
              <p:cNvPr id="28" name="Connecteur droit avec flèche 200"/>
              <p:cNvCxnSpPr>
                <a:stCxn id="44" idx="6"/>
                <a:endCxn id="40" idx="0"/>
              </p:cNvCxnSpPr>
              <p:nvPr/>
            </p:nvCxnSpPr>
            <p:spPr>
              <a:xfrm>
                <a:off x="3806201" y="2780928"/>
                <a:ext cx="351751" cy="111612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03"/>
              <p:cNvCxnSpPr>
                <a:stCxn id="54" idx="3"/>
                <a:endCxn id="40" idx="4"/>
              </p:cNvCxnSpPr>
              <p:nvPr/>
            </p:nvCxnSpPr>
            <p:spPr>
              <a:xfrm flipV="1">
                <a:off x="3842784" y="3933056"/>
                <a:ext cx="315168" cy="918168"/>
              </a:xfrm>
              <a:prstGeom prst="bentConnector2">
                <a:avLst/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>
                <a:stCxn id="40" idx="6"/>
                <a:endCxn id="27" idx="2"/>
              </p:cNvCxnSpPr>
              <p:nvPr/>
            </p:nvCxnSpPr>
            <p:spPr>
              <a:xfrm>
                <a:off x="4175952" y="3915056"/>
                <a:ext cx="360232" cy="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e 245"/>
              <p:cNvGrpSpPr/>
              <p:nvPr/>
            </p:nvGrpSpPr>
            <p:grpSpPr>
              <a:xfrm>
                <a:off x="5652240" y="3609104"/>
                <a:ext cx="1080000" cy="612000"/>
                <a:chOff x="5688124" y="2708920"/>
                <a:chExt cx="1080000" cy="612000"/>
              </a:xfrm>
            </p:grpSpPr>
            <p:sp>
              <p:nvSpPr>
                <p:cNvPr id="48" name="Rectangle 47"/>
                <p:cNvSpPr/>
                <p:nvPr/>
              </p:nvSpPr>
              <p:spPr>
                <a:xfrm>
                  <a:off x="5688124" y="2708920"/>
                  <a:ext cx="1080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Tester</a:t>
                  </a:r>
                </a:p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9" name="Connecteur droit 48"/>
                <p:cNvCxnSpPr/>
                <p:nvPr/>
              </p:nvCxnSpPr>
              <p:spPr>
                <a:xfrm>
                  <a:off x="5688124" y="2726888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cteur droit 49"/>
                <p:cNvCxnSpPr/>
                <p:nvPr/>
              </p:nvCxnSpPr>
              <p:spPr>
                <a:xfrm>
                  <a:off x="5688124" y="3302952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avec flèche 214"/>
              <p:cNvCxnSpPr>
                <a:stCxn id="27" idx="6"/>
                <a:endCxn id="48" idx="1"/>
              </p:cNvCxnSpPr>
              <p:nvPr/>
            </p:nvCxnSpPr>
            <p:spPr>
              <a:xfrm>
                <a:off x="5436184" y="3915104"/>
                <a:ext cx="216056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e 246"/>
              <p:cNvGrpSpPr/>
              <p:nvPr/>
            </p:nvGrpSpPr>
            <p:grpSpPr>
              <a:xfrm>
                <a:off x="6977992" y="2605568"/>
                <a:ext cx="1296000" cy="612000"/>
                <a:chOff x="7463402" y="1844824"/>
                <a:chExt cx="1296000" cy="61200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7463402" y="1844824"/>
                  <a:ext cx="1296000" cy="61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fr-BE" noProof="1" smtClean="0">
                      <a:solidFill>
                        <a:schemeClr val="tx1"/>
                      </a:solidFill>
                    </a:rPr>
                    <a:t>Search space </a:t>
                  </a:r>
                  <a:br>
                    <a:rPr lang="fr-BE" noProof="1" smtClean="0">
                      <a:solidFill>
                        <a:schemeClr val="tx1"/>
                      </a:solidFill>
                    </a:rPr>
                  </a:br>
                  <a:r>
                    <a:rPr lang="fr-BE" noProof="1" smtClean="0">
                      <a:solidFill>
                        <a:schemeClr val="tx1"/>
                      </a:solidFill>
                    </a:rPr>
                    <a:t>automaton</a:t>
                  </a:r>
                  <a:endParaRPr lang="fr-BE" noProof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Connecteur droit 45"/>
                <p:cNvCxnSpPr/>
                <p:nvPr/>
              </p:nvCxnSpPr>
              <p:spPr>
                <a:xfrm>
                  <a:off x="7463402" y="1862792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necteur droit 46"/>
                <p:cNvCxnSpPr/>
                <p:nvPr/>
              </p:nvCxnSpPr>
              <p:spPr>
                <a:xfrm>
                  <a:off x="7463402" y="2438856"/>
                  <a:ext cx="129600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Ellipse 33"/>
              <p:cNvSpPr/>
              <p:nvPr/>
            </p:nvSpPr>
            <p:spPr>
              <a:xfrm>
                <a:off x="5742240" y="2461568"/>
                <a:ext cx="900000" cy="90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BE" sz="1600" dirty="0" smtClean="0"/>
                  <a:t>LTS </a:t>
                </a:r>
                <a:r>
                  <a:rPr lang="fr-BE" sz="1600" dirty="0" smtClean="0">
                    <a:latin typeface="Arial" pitchFamily="34" charset="0"/>
                    <a:cs typeface="Arial" pitchFamily="34" charset="0"/>
                  </a:rPr>
                  <a:t> ||</a:t>
                </a:r>
                <a:endParaRPr lang="fr-BE" sz="1600" dirty="0"/>
              </a:p>
            </p:txBody>
          </p:sp>
          <p:cxnSp>
            <p:nvCxnSpPr>
              <p:cNvPr id="35" name="Connecteur droit avec flèche 34"/>
              <p:cNvCxnSpPr>
                <a:endCxn id="34" idx="0"/>
              </p:cNvCxnSpPr>
              <p:nvPr/>
            </p:nvCxnSpPr>
            <p:spPr>
              <a:xfrm rot="5400000">
                <a:off x="6081848" y="2351176"/>
                <a:ext cx="2207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avec flèche 35"/>
              <p:cNvCxnSpPr>
                <a:endCxn id="34" idx="4"/>
              </p:cNvCxnSpPr>
              <p:nvPr/>
            </p:nvCxnSpPr>
            <p:spPr>
              <a:xfrm rot="5400000" flipH="1" flipV="1">
                <a:off x="6067678" y="3485336"/>
                <a:ext cx="248330" cy="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4" idx="6"/>
                <a:endCxn id="45" idx="1"/>
              </p:cNvCxnSpPr>
              <p:nvPr/>
            </p:nvCxnSpPr>
            <p:spPr>
              <a:xfrm>
                <a:off x="6642240" y="2911568"/>
                <a:ext cx="33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191"/>
              <p:cNvCxnSpPr>
                <a:stCxn id="23" idx="6"/>
              </p:cNvCxnSpPr>
              <p:nvPr/>
            </p:nvCxnSpPr>
            <p:spPr>
              <a:xfrm>
                <a:off x="2422264" y="4851208"/>
                <a:ext cx="232520" cy="1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4139952" y="1916832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139952" y="3897056"/>
                <a:ext cx="36000" cy="36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41" name="Connecteur droit avec flèche 149"/>
              <p:cNvCxnSpPr>
                <a:stCxn id="39" idx="6"/>
                <a:endCxn id="19" idx="2"/>
              </p:cNvCxnSpPr>
              <p:nvPr/>
            </p:nvCxnSpPr>
            <p:spPr>
              <a:xfrm flipV="1">
                <a:off x="4175952" y="1934784"/>
                <a:ext cx="360232" cy="4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200"/>
              <p:cNvCxnSpPr>
                <a:stCxn id="51" idx="3"/>
                <a:endCxn id="40" idx="2"/>
              </p:cNvCxnSpPr>
              <p:nvPr/>
            </p:nvCxnSpPr>
            <p:spPr>
              <a:xfrm flipV="1">
                <a:off x="3842784" y="3915056"/>
                <a:ext cx="297168" cy="32"/>
              </a:xfrm>
              <a:prstGeom prst="bentConnector3">
                <a:avLst>
                  <a:gd name="adj1" fmla="val 50000"/>
                </a:avLst>
              </a:prstGeom>
              <a:ln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Ellipse 42"/>
              <p:cNvSpPr/>
              <p:nvPr/>
            </p:nvSpPr>
            <p:spPr>
              <a:xfrm flipV="1">
                <a:off x="3806201" y="2564904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44" name="Ellipse 43"/>
              <p:cNvSpPr/>
              <p:nvPr/>
            </p:nvSpPr>
            <p:spPr>
              <a:xfrm flipV="1">
                <a:off x="3806201" y="278092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e 306"/>
          <p:cNvGrpSpPr/>
          <p:nvPr/>
        </p:nvGrpSpPr>
        <p:grpSpPr>
          <a:xfrm>
            <a:off x="1115616" y="908720"/>
            <a:ext cx="6912768" cy="4032448"/>
            <a:chOff x="1115616" y="908720"/>
            <a:chExt cx="6912768" cy="4032448"/>
          </a:xfrm>
        </p:grpSpPr>
        <p:sp>
          <p:nvSpPr>
            <p:cNvPr id="306" name="Rectangle 305"/>
            <p:cNvSpPr/>
            <p:nvPr/>
          </p:nvSpPr>
          <p:spPr>
            <a:xfrm>
              <a:off x="1115616" y="908720"/>
              <a:ext cx="6912768" cy="4032448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305" name="Groupe 304"/>
            <p:cNvGrpSpPr/>
            <p:nvPr/>
          </p:nvGrpSpPr>
          <p:grpSpPr>
            <a:xfrm>
              <a:off x="1187624" y="986781"/>
              <a:ext cx="6768752" cy="3882082"/>
              <a:chOff x="179512" y="188640"/>
              <a:chExt cx="6768752" cy="3882082"/>
            </a:xfrm>
          </p:grpSpPr>
          <p:grpSp>
            <p:nvGrpSpPr>
              <p:cNvPr id="301" name="Groupe 300"/>
              <p:cNvGrpSpPr/>
              <p:nvPr/>
            </p:nvGrpSpPr>
            <p:grpSpPr>
              <a:xfrm>
                <a:off x="232470" y="204168"/>
                <a:ext cx="2736304" cy="1136600"/>
                <a:chOff x="232470" y="204168"/>
                <a:chExt cx="2736304" cy="1136600"/>
              </a:xfrm>
            </p:grpSpPr>
            <p:grpSp>
              <p:nvGrpSpPr>
                <p:cNvPr id="144" name="Groupe 143"/>
                <p:cNvGrpSpPr/>
                <p:nvPr/>
              </p:nvGrpSpPr>
              <p:grpSpPr>
                <a:xfrm>
                  <a:off x="232470" y="204168"/>
                  <a:ext cx="2736304" cy="936000"/>
                  <a:chOff x="2123728" y="296688"/>
                  <a:chExt cx="2736304" cy="9360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123728" y="296688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3203848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47" name="Rectangle 146"/>
                  <p:cNvSpPr/>
                  <p:nvPr/>
                </p:nvSpPr>
                <p:spPr>
                  <a:xfrm>
                    <a:off x="4139952" y="296688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cxnSp>
                <p:nvCxnSpPr>
                  <p:cNvPr id="148" name="Connecteur droit avec flèche 147"/>
                  <p:cNvCxnSpPr>
                    <a:stCxn id="145" idx="2"/>
                  </p:cNvCxnSpPr>
                  <p:nvPr/>
                </p:nvCxnSpPr>
                <p:spPr>
                  <a:xfrm rot="5400000">
                    <a:off x="2249379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Connecteur droit avec flèche 148"/>
                  <p:cNvCxnSpPr>
                    <a:stCxn id="146" idx="2"/>
                  </p:cNvCxnSpPr>
                  <p:nvPr/>
                </p:nvCxnSpPr>
                <p:spPr>
                  <a:xfrm rot="5400000">
                    <a:off x="3257491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Connecteur droit avec flèche 149"/>
                  <p:cNvCxnSpPr>
                    <a:stCxn id="147" idx="2"/>
                  </p:cNvCxnSpPr>
                  <p:nvPr/>
                </p:nvCxnSpPr>
                <p:spPr>
                  <a:xfrm rot="5400000">
                    <a:off x="4193595" y="926291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Connecteur droit avec flèche 150"/>
                  <p:cNvCxnSpPr/>
                  <p:nvPr/>
                </p:nvCxnSpPr>
                <p:spPr>
                  <a:xfrm>
                    <a:off x="2555776" y="828688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2655645" y="728736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start-signal</a:t>
                    </a:r>
                    <a:endParaRPr lang="fr-BE" sz="1100"/>
                  </a:p>
                </p:txBody>
              </p:sp>
              <p:cxnSp>
                <p:nvCxnSpPr>
                  <p:cNvPr id="153" name="Connecteur droit avec flèche 152"/>
                  <p:cNvCxnSpPr/>
                  <p:nvPr/>
                </p:nvCxnSpPr>
                <p:spPr>
                  <a:xfrm>
                    <a:off x="3563888" y="976402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3851920" y="881146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start</a:t>
                    </a:r>
                    <a:endParaRPr lang="fr-BE" sz="1100"/>
                  </a:p>
                </p:txBody>
              </p:sp>
            </p:grpSp>
            <p:sp>
              <p:nvSpPr>
                <p:cNvPr id="256" name="ZoneTexte 255"/>
                <p:cNvSpPr txBox="1"/>
                <p:nvPr/>
              </p:nvSpPr>
              <p:spPr>
                <a:xfrm>
                  <a:off x="1220969" y="1186880"/>
                  <a:ext cx="759306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Starting train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95" name="Groupe 294"/>
              <p:cNvGrpSpPr/>
              <p:nvPr/>
            </p:nvGrpSpPr>
            <p:grpSpPr>
              <a:xfrm>
                <a:off x="3563888" y="1772816"/>
                <a:ext cx="2449860" cy="2094582"/>
                <a:chOff x="3059832" y="254298"/>
                <a:chExt cx="2449860" cy="2094582"/>
              </a:xfrm>
            </p:grpSpPr>
            <p:sp>
              <p:nvSpPr>
                <p:cNvPr id="263" name="Rectangle à coins arrondis 262"/>
                <p:cNvSpPr/>
                <p:nvPr/>
              </p:nvSpPr>
              <p:spPr>
                <a:xfrm>
                  <a:off x="4427984" y="54868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Starting train</a:t>
                  </a:r>
                  <a:endParaRPr lang="fr-BE" sz="1200"/>
                </a:p>
              </p:txBody>
            </p:sp>
            <p:sp>
              <p:nvSpPr>
                <p:cNvPr id="264" name="Rectangle à coins arrondis 263"/>
                <p:cNvSpPr/>
                <p:nvPr/>
              </p:nvSpPr>
              <p:spPr>
                <a:xfrm>
                  <a:off x="3059832" y="126876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Pressing alarm</a:t>
                  </a:r>
                  <a:endParaRPr lang="fr-BE" sz="1200"/>
                </a:p>
              </p:txBody>
            </p:sp>
            <p:sp>
              <p:nvSpPr>
                <p:cNvPr id="265" name="Rectangle à coins arrondis 264"/>
                <p:cNvSpPr/>
                <p:nvPr/>
              </p:nvSpPr>
              <p:spPr>
                <a:xfrm>
                  <a:off x="4427984" y="1196752"/>
                  <a:ext cx="1080120" cy="504056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Stopping &amp; </a:t>
                  </a:r>
                  <a:br>
                    <a:rPr lang="fr-BE" sz="1200" smtClean="0"/>
                  </a:br>
                  <a:r>
                    <a:rPr lang="fr-BE" sz="1200" smtClean="0"/>
                    <a:t>Opening doors</a:t>
                  </a:r>
                </a:p>
              </p:txBody>
            </p:sp>
            <p:sp>
              <p:nvSpPr>
                <p:cNvPr id="266" name="Rectangle à coins arrondis 265"/>
                <p:cNvSpPr/>
                <p:nvPr/>
              </p:nvSpPr>
              <p:spPr>
                <a:xfrm>
                  <a:off x="4427984" y="1988840"/>
                  <a:ext cx="1080120" cy="36004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fr-BE" sz="1200" smtClean="0"/>
                    <a:t>Closing doors</a:t>
                  </a:r>
                  <a:endParaRPr lang="fr-BE" sz="1200"/>
                </a:p>
              </p:txBody>
            </p:sp>
            <p:cxnSp>
              <p:nvCxnSpPr>
                <p:cNvPr id="268" name="Connecteur droit avec flèche 267"/>
                <p:cNvCxnSpPr>
                  <a:stCxn id="263" idx="2"/>
                  <a:endCxn id="265" idx="0"/>
                </p:cNvCxnSpPr>
                <p:nvPr/>
              </p:nvCxnSpPr>
              <p:spPr>
                <a:xfrm rot="5400000">
                  <a:off x="4824028" y="1052736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Connecteur droit avec flèche 268"/>
                <p:cNvCxnSpPr>
                  <a:stCxn id="265" idx="2"/>
                  <a:endCxn id="266" idx="0"/>
                </p:cNvCxnSpPr>
                <p:nvPr/>
              </p:nvCxnSpPr>
              <p:spPr>
                <a:xfrm rot="5400000">
                  <a:off x="4824028" y="1844824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Connecteur droit avec flèche 271"/>
                <p:cNvCxnSpPr>
                  <a:stCxn id="264" idx="3"/>
                  <a:endCxn id="265" idx="1"/>
                </p:cNvCxnSpPr>
                <p:nvPr/>
              </p:nvCxnSpPr>
              <p:spPr>
                <a:xfrm>
                  <a:off x="4139952" y="1448780"/>
                  <a:ext cx="28803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Connecteur en angle 279"/>
                <p:cNvCxnSpPr>
                  <a:stCxn id="266" idx="3"/>
                  <a:endCxn id="263" idx="3"/>
                </p:cNvCxnSpPr>
                <p:nvPr/>
              </p:nvCxnSpPr>
              <p:spPr>
                <a:xfrm flipV="1">
                  <a:off x="5508104" y="728700"/>
                  <a:ext cx="1588" cy="1440160"/>
                </a:xfrm>
                <a:prstGeom prst="bentConnector3">
                  <a:avLst>
                    <a:gd name="adj1" fmla="val 21193332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Connecteur en angle 281"/>
                <p:cNvCxnSpPr>
                  <a:stCxn id="263" idx="1"/>
                  <a:endCxn id="264" idx="0"/>
                </p:cNvCxnSpPr>
                <p:nvPr/>
              </p:nvCxnSpPr>
              <p:spPr>
                <a:xfrm rot="10800000" flipV="1">
                  <a:off x="3599892" y="728700"/>
                  <a:ext cx="828092" cy="540060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Ellipse 290"/>
                <p:cNvSpPr/>
                <p:nvPr/>
              </p:nvSpPr>
              <p:spPr>
                <a:xfrm>
                  <a:off x="4932040" y="254298"/>
                  <a:ext cx="72000" cy="72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  <p:cxnSp>
              <p:nvCxnSpPr>
                <p:cNvPr id="292" name="Connecteur droit avec flèche 291"/>
                <p:cNvCxnSpPr>
                  <a:stCxn id="291" idx="4"/>
                  <a:endCxn id="263" idx="0"/>
                </p:cNvCxnSpPr>
                <p:nvPr/>
              </p:nvCxnSpPr>
              <p:spPr>
                <a:xfrm rot="16200000" flipH="1">
                  <a:off x="4856851" y="437487"/>
                  <a:ext cx="222382" cy="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2" name="Groupe 301"/>
              <p:cNvGrpSpPr/>
              <p:nvPr/>
            </p:nvGrpSpPr>
            <p:grpSpPr>
              <a:xfrm>
                <a:off x="179512" y="1556792"/>
                <a:ext cx="2842220" cy="1152128"/>
                <a:chOff x="179512" y="1556792"/>
                <a:chExt cx="2842220" cy="1152128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79512" y="1556792"/>
                  <a:ext cx="2842220" cy="972000"/>
                  <a:chOff x="251520" y="2276872"/>
                  <a:chExt cx="2842220" cy="972000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51520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Passenger</a:t>
                    </a:r>
                    <a:endParaRPr lang="fr-BE" sz="1100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2229644" y="2276872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343804" y="2276872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Sensors</a:t>
                    </a:r>
                  </a:p>
                </p:txBody>
              </p:sp>
              <p:cxnSp>
                <p:nvCxnSpPr>
                  <p:cNvPr id="203" name="Connecteur droit avec flèche 202"/>
                  <p:cNvCxnSpPr>
                    <a:stCxn id="198" idx="2"/>
                  </p:cNvCxnSpPr>
                  <p:nvPr/>
                </p:nvCxnSpPr>
                <p:spPr>
                  <a:xfrm rot="5400000">
                    <a:off x="2337295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Connecteur droit avec flèche 203"/>
                  <p:cNvCxnSpPr>
                    <a:stCxn id="197" idx="2"/>
                  </p:cNvCxnSpPr>
                  <p:nvPr/>
                </p:nvCxnSpPr>
                <p:spPr>
                  <a:xfrm rot="5400000">
                    <a:off x="287163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onnecteur droit avec flèche 205"/>
                  <p:cNvCxnSpPr>
                    <a:stCxn id="202" idx="2"/>
                  </p:cNvCxnSpPr>
                  <p:nvPr/>
                </p:nvCxnSpPr>
                <p:spPr>
                  <a:xfrm rot="5400000">
                    <a:off x="1379447" y="2924475"/>
                    <a:ext cx="648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onnecteur droit avec flèche 208"/>
                  <p:cNvCxnSpPr/>
                  <p:nvPr/>
                </p:nvCxnSpPr>
                <p:spPr>
                  <a:xfrm>
                    <a:off x="611560" y="2818273"/>
                    <a:ext cx="1080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ZoneTexte 209"/>
                  <p:cNvSpPr txBox="1"/>
                  <p:nvPr/>
                </p:nvSpPr>
                <p:spPr>
                  <a:xfrm>
                    <a:off x="707260" y="2716922"/>
                    <a:ext cx="864000" cy="1800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alarm-pressed</a:t>
                    </a:r>
                    <a:endParaRPr lang="fr-BE" sz="1100"/>
                  </a:p>
                </p:txBody>
              </p:sp>
              <p:cxnSp>
                <p:nvCxnSpPr>
                  <p:cNvPr id="223" name="Connecteur droit avec flèche 222"/>
                  <p:cNvCxnSpPr/>
                  <p:nvPr/>
                </p:nvCxnSpPr>
                <p:spPr>
                  <a:xfrm>
                    <a:off x="1719342" y="2993285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ZoneTexte 223"/>
                  <p:cNvSpPr txBox="1"/>
                  <p:nvPr/>
                </p:nvSpPr>
                <p:spPr>
                  <a:xfrm>
                    <a:off x="1768889" y="2899683"/>
                    <a:ext cx="756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alarm-signal</a:t>
                    </a:r>
                    <a:endParaRPr lang="fr-BE" sz="1100"/>
                  </a:p>
                </p:txBody>
              </p:sp>
            </p:grpSp>
            <p:sp>
              <p:nvSpPr>
                <p:cNvPr id="296" name="ZoneTexte 295"/>
                <p:cNvSpPr txBox="1"/>
                <p:nvPr/>
              </p:nvSpPr>
              <p:spPr>
                <a:xfrm>
                  <a:off x="1156048" y="2555032"/>
                  <a:ext cx="889149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Pressing alarm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0" name="Groupe 299"/>
              <p:cNvGrpSpPr/>
              <p:nvPr/>
            </p:nvGrpSpPr>
            <p:grpSpPr>
              <a:xfrm>
                <a:off x="232470" y="2940472"/>
                <a:ext cx="2736304" cy="1130250"/>
                <a:chOff x="232470" y="2940472"/>
                <a:chExt cx="2736304" cy="1130250"/>
              </a:xfrm>
            </p:grpSpPr>
            <p:grpSp>
              <p:nvGrpSpPr>
                <p:cNvPr id="298" name="Groupe 297"/>
                <p:cNvGrpSpPr/>
                <p:nvPr/>
              </p:nvGrpSpPr>
              <p:grpSpPr>
                <a:xfrm>
                  <a:off x="232470" y="2940472"/>
                  <a:ext cx="2736304" cy="936000"/>
                  <a:chOff x="329878" y="3679036"/>
                  <a:chExt cx="2736304" cy="936000"/>
                </a:xfrm>
              </p:grpSpPr>
              <p:sp>
                <p:nvSpPr>
                  <p:cNvPr id="134" name="Rectangle 133"/>
                  <p:cNvSpPr/>
                  <p:nvPr/>
                </p:nvSpPr>
                <p:spPr>
                  <a:xfrm>
                    <a:off x="329878" y="367903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>
                  <a:xfrm>
                    <a:off x="1409998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2346102" y="367903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137" name="Connecteur droit avec flèche 136"/>
                  <p:cNvCxnSpPr>
                    <a:stCxn id="134" idx="2"/>
                  </p:cNvCxnSpPr>
                  <p:nvPr/>
                </p:nvCxnSpPr>
                <p:spPr>
                  <a:xfrm rot="5400000">
                    <a:off x="455529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Connecteur droit avec flèche 137"/>
                  <p:cNvCxnSpPr>
                    <a:stCxn id="135" idx="2"/>
                  </p:cNvCxnSpPr>
                  <p:nvPr/>
                </p:nvCxnSpPr>
                <p:spPr>
                  <a:xfrm rot="5400000">
                    <a:off x="1463641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>
                    <a:stCxn id="136" idx="2"/>
                  </p:cNvCxnSpPr>
                  <p:nvPr/>
                </p:nvCxnSpPr>
                <p:spPr>
                  <a:xfrm rot="5400000">
                    <a:off x="2399745" y="4308639"/>
                    <a:ext cx="612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Connecteur droit avec flèche 139"/>
                  <p:cNvCxnSpPr/>
                  <p:nvPr/>
                </p:nvCxnSpPr>
                <p:spPr>
                  <a:xfrm>
                    <a:off x="761926" y="4211036"/>
                    <a:ext cx="1005025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ZoneTexte 140"/>
                  <p:cNvSpPr txBox="1"/>
                  <p:nvPr/>
                </p:nvSpPr>
                <p:spPr>
                  <a:xfrm>
                    <a:off x="861795" y="411108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close-signal</a:t>
                    </a:r>
                    <a:endParaRPr lang="fr-BE" sz="1100"/>
                  </a:p>
                </p:txBody>
              </p:sp>
              <p:cxnSp>
                <p:nvCxnSpPr>
                  <p:cNvPr id="142" name="Connecteur droit avec flèche 141"/>
                  <p:cNvCxnSpPr/>
                  <p:nvPr/>
                </p:nvCxnSpPr>
                <p:spPr>
                  <a:xfrm>
                    <a:off x="1770038" y="4358750"/>
                    <a:ext cx="936000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3" name="ZoneTexte 142"/>
                  <p:cNvSpPr txBox="1"/>
                  <p:nvPr/>
                </p:nvSpPr>
                <p:spPr>
                  <a:xfrm>
                    <a:off x="2058070" y="4263494"/>
                    <a:ext cx="385554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close</a:t>
                    </a:r>
                    <a:endParaRPr lang="fr-BE" sz="1100"/>
                  </a:p>
                </p:txBody>
              </p:sp>
            </p:grpSp>
            <p:sp>
              <p:nvSpPr>
                <p:cNvPr id="299" name="ZoneTexte 298"/>
                <p:cNvSpPr txBox="1"/>
                <p:nvPr/>
              </p:nvSpPr>
              <p:spPr>
                <a:xfrm>
                  <a:off x="1192115" y="3916834"/>
                  <a:ext cx="817014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Closing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04" name="Groupe 303"/>
              <p:cNvGrpSpPr/>
              <p:nvPr/>
            </p:nvGrpSpPr>
            <p:grpSpPr>
              <a:xfrm>
                <a:off x="3275856" y="188640"/>
                <a:ext cx="3672408" cy="1450032"/>
                <a:chOff x="3419872" y="188640"/>
                <a:chExt cx="3672408" cy="1450032"/>
              </a:xfrm>
            </p:grpSpPr>
            <p:grpSp>
              <p:nvGrpSpPr>
                <p:cNvPr id="226" name="Groupe 225"/>
                <p:cNvGrpSpPr/>
                <p:nvPr/>
              </p:nvGrpSpPr>
              <p:grpSpPr>
                <a:xfrm>
                  <a:off x="3419872" y="188640"/>
                  <a:ext cx="3672408" cy="1224000"/>
                  <a:chOff x="2146266" y="3249016"/>
                  <a:chExt cx="3672408" cy="1224000"/>
                </a:xfrm>
              </p:grpSpPr>
              <p:sp>
                <p:nvSpPr>
                  <p:cNvPr id="228" name="Rectangle 227"/>
                  <p:cNvSpPr/>
                  <p:nvPr/>
                </p:nvSpPr>
                <p:spPr>
                  <a:xfrm>
                    <a:off x="2146266" y="3249016"/>
                    <a:ext cx="864096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fr-BE" sz="1100" smtClean="0"/>
                      <a:t>Controller</a:t>
                    </a:r>
                    <a:endParaRPr lang="fr-BE" sz="1100"/>
                  </a:p>
                </p:txBody>
              </p:sp>
              <p:sp>
                <p:nvSpPr>
                  <p:cNvPr id="229" name="Rectangle 228"/>
                  <p:cNvSpPr/>
                  <p:nvPr/>
                </p:nvSpPr>
                <p:spPr>
                  <a:xfrm>
                    <a:off x="3226386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Actuators</a:t>
                    </a:r>
                    <a:endParaRPr lang="fr-BE" sz="1100"/>
                  </a:p>
                </p:txBody>
              </p:sp>
              <p:sp>
                <p:nvSpPr>
                  <p:cNvPr id="230" name="Rectangle 229"/>
                  <p:cNvSpPr/>
                  <p:nvPr/>
                </p:nvSpPr>
                <p:spPr>
                  <a:xfrm>
                    <a:off x="5098594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Engine</a:t>
                    </a:r>
                  </a:p>
                </p:txBody>
              </p:sp>
              <p:sp>
                <p:nvSpPr>
                  <p:cNvPr id="231" name="Rectangle 230"/>
                  <p:cNvSpPr/>
                  <p:nvPr/>
                </p:nvSpPr>
                <p:spPr>
                  <a:xfrm>
                    <a:off x="4234498" y="3249016"/>
                    <a:ext cx="720080" cy="324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fr-BE" sz="1100" smtClean="0"/>
                      <a:t>Doors</a:t>
                    </a:r>
                  </a:p>
                </p:txBody>
              </p:sp>
              <p:cxnSp>
                <p:nvCxnSpPr>
                  <p:cNvPr id="233" name="Connecteur droit avec flèche 232"/>
                  <p:cNvCxnSpPr>
                    <a:stCxn id="228" idx="2"/>
                  </p:cNvCxnSpPr>
                  <p:nvPr/>
                </p:nvCxnSpPr>
                <p:spPr>
                  <a:xfrm rot="5400000">
                    <a:off x="212791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Connecteur droit avec flèche 234"/>
                  <p:cNvCxnSpPr>
                    <a:stCxn id="229" idx="2"/>
                  </p:cNvCxnSpPr>
                  <p:nvPr/>
                </p:nvCxnSpPr>
                <p:spPr>
                  <a:xfrm rot="5400000">
                    <a:off x="3136029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Connecteur droit avec flèche 236"/>
                  <p:cNvCxnSpPr>
                    <a:stCxn id="231" idx="2"/>
                  </p:cNvCxnSpPr>
                  <p:nvPr/>
                </p:nvCxnSpPr>
                <p:spPr>
                  <a:xfrm rot="5400000">
                    <a:off x="4144141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Connecteur droit avec flèche 237"/>
                  <p:cNvCxnSpPr>
                    <a:stCxn id="230" idx="2"/>
                  </p:cNvCxnSpPr>
                  <p:nvPr/>
                </p:nvCxnSpPr>
                <p:spPr>
                  <a:xfrm rot="5400000">
                    <a:off x="5008237" y="4022619"/>
                    <a:ext cx="900000" cy="7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Connecteur droit avec flèche 244"/>
                  <p:cNvCxnSpPr/>
                  <p:nvPr/>
                </p:nvCxnSpPr>
                <p:spPr>
                  <a:xfrm>
                    <a:off x="2578314" y="3776065"/>
                    <a:ext cx="1008112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6" name="ZoneTexte 245"/>
                  <p:cNvSpPr txBox="1"/>
                  <p:nvPr/>
                </p:nvSpPr>
                <p:spPr>
                  <a:xfrm>
                    <a:off x="2678183" y="3681064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stop-signal</a:t>
                    </a:r>
                    <a:endParaRPr lang="fr-BE" sz="1100"/>
                  </a:p>
                </p:txBody>
              </p:sp>
              <p:cxnSp>
                <p:nvCxnSpPr>
                  <p:cNvPr id="247" name="Connecteur droit avec flèche 246"/>
                  <p:cNvCxnSpPr/>
                  <p:nvPr/>
                </p:nvCxnSpPr>
                <p:spPr>
                  <a:xfrm>
                    <a:off x="3586426" y="3959081"/>
                    <a:ext cx="1872208" cy="15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" name="ZoneTexte 247"/>
                  <p:cNvSpPr txBox="1"/>
                  <p:nvPr/>
                </p:nvSpPr>
                <p:spPr>
                  <a:xfrm>
                    <a:off x="4425008" y="3863825"/>
                    <a:ext cx="324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stop</a:t>
                    </a:r>
                    <a:endParaRPr lang="fr-BE" sz="1100"/>
                  </a:p>
                </p:txBody>
              </p:sp>
              <p:cxnSp>
                <p:nvCxnSpPr>
                  <p:cNvPr id="249" name="Connecteur droit avec flèche 248"/>
                  <p:cNvCxnSpPr/>
                  <p:nvPr/>
                </p:nvCxnSpPr>
                <p:spPr>
                  <a:xfrm flipV="1">
                    <a:off x="2578314" y="4117731"/>
                    <a:ext cx="1008000" cy="86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ZoneTexte 249"/>
                  <p:cNvSpPr txBox="1"/>
                  <p:nvPr/>
                </p:nvSpPr>
                <p:spPr>
                  <a:xfrm>
                    <a:off x="2678183" y="4023592"/>
                    <a:ext cx="72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open-signal</a:t>
                    </a:r>
                    <a:endParaRPr lang="fr-BE" sz="1100"/>
                  </a:p>
                </p:txBody>
              </p:sp>
              <p:cxnSp>
                <p:nvCxnSpPr>
                  <p:cNvPr id="251" name="Connecteur droit avec flèche 250"/>
                  <p:cNvCxnSpPr/>
                  <p:nvPr/>
                </p:nvCxnSpPr>
                <p:spPr>
                  <a:xfrm>
                    <a:off x="3586426" y="4261747"/>
                    <a:ext cx="1008112" cy="31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ZoneTexte 251"/>
                  <p:cNvSpPr txBox="1"/>
                  <p:nvPr/>
                </p:nvSpPr>
                <p:spPr>
                  <a:xfrm>
                    <a:off x="3920992" y="4159859"/>
                    <a:ext cx="360000" cy="169277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wrap="square" lIns="18000" tIns="0" rIns="18000" bIns="0" rtlCol="0">
                    <a:spAutoFit/>
                  </a:bodyPr>
                  <a:lstStyle/>
                  <a:p>
                    <a:pPr algn="ctr"/>
                    <a:r>
                      <a:rPr lang="fr-BE" sz="1100" smtClean="0"/>
                      <a:t>open</a:t>
                    </a:r>
                    <a:endParaRPr lang="fr-BE" sz="1100"/>
                  </a:p>
                </p:txBody>
              </p:sp>
            </p:grpSp>
            <p:sp>
              <p:nvSpPr>
                <p:cNvPr id="303" name="ZoneTexte 302"/>
                <p:cNvSpPr txBox="1"/>
                <p:nvPr/>
              </p:nvSpPr>
              <p:spPr>
                <a:xfrm>
                  <a:off x="4491702" y="1484784"/>
                  <a:ext cx="1528748" cy="153888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wrap="none" lIns="18000" tIns="0" rIns="18000" bIns="0" rtlCol="0">
                  <a:spAutoFit/>
                </a:bodyPr>
                <a:lstStyle/>
                <a:p>
                  <a:r>
                    <a:rPr lang="fr-BE" sz="1000" smtClean="0">
                      <a:latin typeface="Arial" pitchFamily="34" charset="0"/>
                      <a:cs typeface="Arial" pitchFamily="34" charset="0"/>
                    </a:rPr>
                    <a:t>Stopping &amp; Opening doors</a:t>
                  </a:r>
                  <a:endParaRPr lang="fr-BE" sz="100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294"/>
          <p:cNvGrpSpPr/>
          <p:nvPr/>
        </p:nvGrpSpPr>
        <p:grpSpPr>
          <a:xfrm>
            <a:off x="251520" y="4293096"/>
            <a:ext cx="2449860" cy="2094582"/>
            <a:chOff x="3059832" y="254298"/>
            <a:chExt cx="2449860" cy="2094582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4427984" y="54868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dirty="0" err="1" smtClean="0"/>
                <a:t>Starting</a:t>
              </a:r>
              <a:r>
                <a:rPr lang="fr-BE" sz="1200" dirty="0" smtClean="0"/>
                <a:t> train</a:t>
              </a:r>
              <a:endParaRPr lang="fr-BE" sz="1200" dirty="0"/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3059832" y="126876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Pressing alarm</a:t>
              </a:r>
              <a:endParaRPr lang="fr-BE" sz="1200"/>
            </a:p>
          </p:txBody>
        </p:sp>
        <p:sp>
          <p:nvSpPr>
            <p:cNvPr id="60" name="Rectangle à coins arrondis 59"/>
            <p:cNvSpPr/>
            <p:nvPr/>
          </p:nvSpPr>
          <p:spPr>
            <a:xfrm>
              <a:off x="4427984" y="1196752"/>
              <a:ext cx="1080120" cy="50405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Stopping &amp; </a:t>
              </a:r>
              <a:br>
                <a:rPr lang="fr-BE" sz="1200" smtClean="0"/>
              </a:br>
              <a:r>
                <a:rPr lang="fr-BE" sz="1200" smtClean="0"/>
                <a:t>Opening doors</a:t>
              </a:r>
            </a:p>
          </p:txBody>
        </p:sp>
        <p:sp>
          <p:nvSpPr>
            <p:cNvPr id="61" name="Rectangle à coins arrondis 60"/>
            <p:cNvSpPr/>
            <p:nvPr/>
          </p:nvSpPr>
          <p:spPr>
            <a:xfrm>
              <a:off x="4427984" y="1988840"/>
              <a:ext cx="1080120" cy="3600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200" smtClean="0"/>
                <a:t>Closing doors</a:t>
              </a:r>
              <a:endParaRPr lang="fr-BE" sz="1200"/>
            </a:p>
          </p:txBody>
        </p:sp>
        <p:cxnSp>
          <p:nvCxnSpPr>
            <p:cNvPr id="62" name="Connecteur droit avec flèche 61"/>
            <p:cNvCxnSpPr>
              <a:stCxn id="58" idx="2"/>
              <a:endCxn id="60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/>
            <p:cNvCxnSpPr>
              <a:stCxn id="60" idx="2"/>
              <a:endCxn id="61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63"/>
            <p:cNvCxnSpPr>
              <a:stCxn id="59" idx="3"/>
              <a:endCxn id="60" idx="1"/>
            </p:cNvCxnSpPr>
            <p:nvPr/>
          </p:nvCxnSpPr>
          <p:spPr>
            <a:xfrm>
              <a:off x="4139952" y="1448780"/>
              <a:ext cx="2880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en angle 64"/>
            <p:cNvCxnSpPr>
              <a:stCxn id="61" idx="3"/>
              <a:endCxn id="58" idx="3"/>
            </p:cNvCxnSpPr>
            <p:nvPr/>
          </p:nvCxnSpPr>
          <p:spPr>
            <a:xfrm flipV="1">
              <a:off x="5508104" y="728700"/>
              <a:ext cx="1588" cy="1440160"/>
            </a:xfrm>
            <a:prstGeom prst="bentConnector3">
              <a:avLst>
                <a:gd name="adj1" fmla="val 21193332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en angle 281"/>
            <p:cNvCxnSpPr>
              <a:stCxn id="58" idx="1"/>
              <a:endCxn id="59" idx="0"/>
            </p:cNvCxnSpPr>
            <p:nvPr/>
          </p:nvCxnSpPr>
          <p:spPr>
            <a:xfrm rot="10800000" flipV="1">
              <a:off x="3599892" y="728700"/>
              <a:ext cx="828092" cy="54006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66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cxnSp>
          <p:nvCxnSpPr>
            <p:cNvPr id="68" name="Connecteur droit avec flèche 67"/>
            <p:cNvCxnSpPr>
              <a:stCxn id="67" idx="4"/>
              <a:endCxn id="58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Groupe 102"/>
          <p:cNvGrpSpPr/>
          <p:nvPr/>
        </p:nvGrpSpPr>
        <p:grpSpPr>
          <a:xfrm>
            <a:off x="357158" y="357166"/>
            <a:ext cx="4949082" cy="2713153"/>
            <a:chOff x="1448857" y="1147895"/>
            <a:chExt cx="4949082" cy="2713153"/>
          </a:xfrm>
        </p:grpSpPr>
        <p:sp>
          <p:nvSpPr>
            <p:cNvPr id="83" name="Rectangle à coins arrondis 82"/>
            <p:cNvSpPr/>
            <p:nvPr/>
          </p:nvSpPr>
          <p:spPr>
            <a:xfrm>
              <a:off x="3851920" y="2401838"/>
              <a:ext cx="2200498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Stopping &amp; Opening doors</a:t>
              </a:r>
              <a:endParaRPr lang="fr-BE" sz="1000"/>
            </a:p>
          </p:txBody>
        </p:sp>
        <p:sp>
          <p:nvSpPr>
            <p:cNvPr id="82" name="Rectangle à coins arrondis 81"/>
            <p:cNvSpPr/>
            <p:nvPr/>
          </p:nvSpPr>
          <p:spPr>
            <a:xfrm>
              <a:off x="1750988" y="240818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Pressing alarm</a:t>
              </a:r>
              <a:endParaRPr lang="fr-BE" sz="1000"/>
            </a:p>
          </p:txBody>
        </p:sp>
        <p:sp>
          <p:nvSpPr>
            <p:cNvPr id="81" name="Rectangle à coins arrondis 80"/>
            <p:cNvSpPr/>
            <p:nvPr/>
          </p:nvSpPr>
          <p:spPr>
            <a:xfrm>
              <a:off x="2987824" y="1340768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Starting train</a:t>
              </a:r>
              <a:endParaRPr lang="fr-BE" sz="1000"/>
            </a:p>
          </p:txBody>
        </p:sp>
        <p:pic>
          <p:nvPicPr>
            <p:cNvPr id="1026" name="Picture 2" descr="D:\blambeau\Work\ucl\thesis\writing\src\2-framework\images\controller-stopping-and-open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67944" y="2636911"/>
              <a:ext cx="1936216" cy="314702"/>
            </a:xfrm>
            <a:prstGeom prst="rect">
              <a:avLst/>
            </a:prstGeom>
            <a:noFill/>
          </p:spPr>
        </p:pic>
        <p:pic>
          <p:nvPicPr>
            <p:cNvPr id="1028" name="Picture 4" descr="D:\blambeau\Work\ucl\thesis\writing\src\2-framework\images\controller-pressing-alar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79712" y="2636911"/>
              <a:ext cx="1168130" cy="314702"/>
            </a:xfrm>
            <a:prstGeom prst="rect">
              <a:avLst/>
            </a:prstGeom>
            <a:noFill/>
          </p:spPr>
        </p:pic>
        <p:pic>
          <p:nvPicPr>
            <p:cNvPr id="1029" name="Picture 5" descr="D:\blambeau\Work\ucl\thesis\writing\src\2-framework\images\controller-starting-trai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1919" y="1575842"/>
              <a:ext cx="1109457" cy="314702"/>
            </a:xfrm>
            <a:prstGeom prst="rect">
              <a:avLst/>
            </a:prstGeom>
            <a:noFill/>
          </p:spPr>
        </p:pic>
        <p:sp>
          <p:nvSpPr>
            <p:cNvPr id="84" name="Rectangle à coins arrondis 83"/>
            <p:cNvSpPr/>
            <p:nvPr/>
          </p:nvSpPr>
          <p:spPr>
            <a:xfrm>
              <a:off x="2915816" y="3284984"/>
              <a:ext cx="1440160" cy="57606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0" bIns="0" rtlCol="0" anchor="t" anchorCtr="0"/>
            <a:lstStyle/>
            <a:p>
              <a:r>
                <a:rPr lang="fr-BE" sz="1000" smtClean="0"/>
                <a:t>Closing doors</a:t>
              </a:r>
              <a:endParaRPr lang="fr-BE" sz="1000"/>
            </a:p>
          </p:txBody>
        </p:sp>
        <p:pic>
          <p:nvPicPr>
            <p:cNvPr id="1027" name="Picture 3" descr="D:\blambeau\Work\ucl\thesis\writing\src\2-framework\images\controller-closing-door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50890" y="3533943"/>
              <a:ext cx="1152128" cy="314702"/>
            </a:xfrm>
            <a:prstGeom prst="rect">
              <a:avLst/>
            </a:prstGeom>
            <a:noFill/>
          </p:spPr>
        </p:pic>
        <p:sp>
          <p:nvSpPr>
            <p:cNvPr id="85" name="Forme libre 84"/>
            <p:cNvSpPr/>
            <p:nvPr/>
          </p:nvSpPr>
          <p:spPr>
            <a:xfrm>
              <a:off x="1448857" y="1842707"/>
              <a:ext cx="2798516" cy="1053951"/>
            </a:xfrm>
            <a:custGeom>
              <a:avLst/>
              <a:gdLst>
                <a:gd name="connsiteX0" fmla="*/ 2894542 w 3352800"/>
                <a:gd name="connsiteY0" fmla="*/ 4233 h 1167341"/>
                <a:gd name="connsiteX1" fmla="*/ 3148542 w 3352800"/>
                <a:gd name="connsiteY1" fmla="*/ 55033 h 1167341"/>
                <a:gd name="connsiteX2" fmla="*/ 3129492 w 3352800"/>
                <a:gd name="connsiteY2" fmla="*/ 334433 h 1167341"/>
                <a:gd name="connsiteX3" fmla="*/ 1808692 w 3352800"/>
                <a:gd name="connsiteY3" fmla="*/ 366183 h 1167341"/>
                <a:gd name="connsiteX4" fmla="*/ 805392 w 3352800"/>
                <a:gd name="connsiteY4" fmla="*/ 429683 h 1167341"/>
                <a:gd name="connsiteX5" fmla="*/ 113242 w 3352800"/>
                <a:gd name="connsiteY5" fmla="*/ 626533 h 1167341"/>
                <a:gd name="connsiteX6" fmla="*/ 125942 w 3352800"/>
                <a:gd name="connsiteY6" fmla="*/ 1090083 h 1167341"/>
                <a:gd name="connsiteX7" fmla="*/ 551392 w 3352800"/>
                <a:gd name="connsiteY7" fmla="*/ 1090083 h 1167341"/>
                <a:gd name="connsiteX0" fmla="*/ 2894542 w 3266459"/>
                <a:gd name="connsiteY0" fmla="*/ 3750 h 1166858"/>
                <a:gd name="connsiteX1" fmla="*/ 3148542 w 3266459"/>
                <a:gd name="connsiteY1" fmla="*/ 54550 h 1166858"/>
                <a:gd name="connsiteX2" fmla="*/ 2187038 w 3266459"/>
                <a:gd name="connsiteY2" fmla="*/ 331048 h 1166858"/>
                <a:gd name="connsiteX3" fmla="*/ 1808692 w 3266459"/>
                <a:gd name="connsiteY3" fmla="*/ 365700 h 1166858"/>
                <a:gd name="connsiteX4" fmla="*/ 805392 w 3266459"/>
                <a:gd name="connsiteY4" fmla="*/ 429200 h 1166858"/>
                <a:gd name="connsiteX5" fmla="*/ 113242 w 3266459"/>
                <a:gd name="connsiteY5" fmla="*/ 626050 h 1166858"/>
                <a:gd name="connsiteX6" fmla="*/ 125942 w 3266459"/>
                <a:gd name="connsiteY6" fmla="*/ 1089600 h 1166858"/>
                <a:gd name="connsiteX7" fmla="*/ 551392 w 3266459"/>
                <a:gd name="connsiteY7" fmla="*/ 1089600 h 1166858"/>
                <a:gd name="connsiteX0" fmla="*/ 2894542 w 3329517"/>
                <a:gd name="connsiteY0" fmla="*/ 9525 h 1172633"/>
                <a:gd name="connsiteX1" fmla="*/ 3148542 w 3329517"/>
                <a:gd name="connsiteY1" fmla="*/ 60325 h 1172633"/>
                <a:gd name="connsiteX2" fmla="*/ 1808692 w 3329517"/>
                <a:gd name="connsiteY2" fmla="*/ 371475 h 1172633"/>
                <a:gd name="connsiteX3" fmla="*/ 805392 w 3329517"/>
                <a:gd name="connsiteY3" fmla="*/ 434975 h 1172633"/>
                <a:gd name="connsiteX4" fmla="*/ 113242 w 3329517"/>
                <a:gd name="connsiteY4" fmla="*/ 631825 h 1172633"/>
                <a:gd name="connsiteX5" fmla="*/ 125942 w 3329517"/>
                <a:gd name="connsiteY5" fmla="*/ 1095375 h 1172633"/>
                <a:gd name="connsiteX6" fmla="*/ 551392 w 3329517"/>
                <a:gd name="connsiteY6" fmla="*/ 1095375 h 1172633"/>
                <a:gd name="connsiteX0" fmla="*/ 2894542 w 3001963"/>
                <a:gd name="connsiteY0" fmla="*/ 2117 h 1165225"/>
                <a:gd name="connsiteX1" fmla="*/ 2331055 w 3001963"/>
                <a:gd name="connsiteY1" fmla="*/ 329415 h 1165225"/>
                <a:gd name="connsiteX2" fmla="*/ 1808692 w 3001963"/>
                <a:gd name="connsiteY2" fmla="*/ 364067 h 1165225"/>
                <a:gd name="connsiteX3" fmla="*/ 805392 w 3001963"/>
                <a:gd name="connsiteY3" fmla="*/ 427567 h 1165225"/>
                <a:gd name="connsiteX4" fmla="*/ 113242 w 3001963"/>
                <a:gd name="connsiteY4" fmla="*/ 624417 h 1165225"/>
                <a:gd name="connsiteX5" fmla="*/ 125942 w 3001963"/>
                <a:gd name="connsiteY5" fmla="*/ 1087967 h 1165225"/>
                <a:gd name="connsiteX6" fmla="*/ 551392 w 3001963"/>
                <a:gd name="connsiteY6" fmla="*/ 1087967 h 1165225"/>
                <a:gd name="connsiteX0" fmla="*/ 2691095 w 2798516"/>
                <a:gd name="connsiteY0" fmla="*/ 2117 h 1053951"/>
                <a:gd name="connsiteX1" fmla="*/ 2331055 w 2798516"/>
                <a:gd name="connsiteY1" fmla="*/ 218141 h 1053951"/>
                <a:gd name="connsiteX2" fmla="*/ 1808692 w 2798516"/>
                <a:gd name="connsiteY2" fmla="*/ 252793 h 1053951"/>
                <a:gd name="connsiteX3" fmla="*/ 805392 w 2798516"/>
                <a:gd name="connsiteY3" fmla="*/ 316293 h 1053951"/>
                <a:gd name="connsiteX4" fmla="*/ 113242 w 2798516"/>
                <a:gd name="connsiteY4" fmla="*/ 513143 h 1053951"/>
                <a:gd name="connsiteX5" fmla="*/ 125942 w 2798516"/>
                <a:gd name="connsiteY5" fmla="*/ 976693 h 1053951"/>
                <a:gd name="connsiteX6" fmla="*/ 551392 w 2798516"/>
                <a:gd name="connsiteY6" fmla="*/ 976693 h 105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516" h="1053951">
                  <a:moveTo>
                    <a:pt x="2691095" y="2117"/>
                  </a:moveTo>
                  <a:cubicBezTo>
                    <a:pt x="2798516" y="0"/>
                    <a:pt x="2478122" y="176362"/>
                    <a:pt x="2331055" y="218141"/>
                  </a:cubicBezTo>
                  <a:cubicBezTo>
                    <a:pt x="2183988" y="259920"/>
                    <a:pt x="2062969" y="236434"/>
                    <a:pt x="1808692" y="252793"/>
                  </a:cubicBezTo>
                  <a:cubicBezTo>
                    <a:pt x="1554415" y="269152"/>
                    <a:pt x="1087967" y="272901"/>
                    <a:pt x="805392" y="316293"/>
                  </a:cubicBezTo>
                  <a:cubicBezTo>
                    <a:pt x="522817" y="359685"/>
                    <a:pt x="226484" y="403076"/>
                    <a:pt x="113242" y="513143"/>
                  </a:cubicBezTo>
                  <a:cubicBezTo>
                    <a:pt x="0" y="623210"/>
                    <a:pt x="52917" y="899435"/>
                    <a:pt x="125942" y="976693"/>
                  </a:cubicBezTo>
                  <a:cubicBezTo>
                    <a:pt x="198967" y="1053951"/>
                    <a:pt x="375179" y="1015322"/>
                    <a:pt x="551392" y="976693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6" name="Forme libre 85"/>
            <p:cNvSpPr/>
            <p:nvPr/>
          </p:nvSpPr>
          <p:spPr>
            <a:xfrm>
              <a:off x="3111500" y="2787650"/>
              <a:ext cx="990600" cy="12700"/>
            </a:xfrm>
            <a:custGeom>
              <a:avLst/>
              <a:gdLst>
                <a:gd name="connsiteX0" fmla="*/ 0 w 990600"/>
                <a:gd name="connsiteY0" fmla="*/ 12700 h 12700"/>
                <a:gd name="connsiteX1" fmla="*/ 381000 w 990600"/>
                <a:gd name="connsiteY1" fmla="*/ 0 h 12700"/>
                <a:gd name="connsiteX2" fmla="*/ 990600 w 990600"/>
                <a:gd name="connsiteY2" fmla="*/ 6350 h 12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0600" h="12700">
                  <a:moveTo>
                    <a:pt x="0" y="12700"/>
                  </a:moveTo>
                  <a:cubicBezTo>
                    <a:pt x="107950" y="6879"/>
                    <a:pt x="381000" y="0"/>
                    <a:pt x="381000" y="0"/>
                  </a:cubicBezTo>
                  <a:lnTo>
                    <a:pt x="990600" y="6350"/>
                  </a:ln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7" name="Forme libre 86"/>
            <p:cNvSpPr/>
            <p:nvPr/>
          </p:nvSpPr>
          <p:spPr>
            <a:xfrm>
              <a:off x="3701033" y="1854200"/>
              <a:ext cx="644484" cy="854720"/>
            </a:xfrm>
            <a:custGeom>
              <a:avLst/>
              <a:gdLst>
                <a:gd name="connsiteX0" fmla="*/ 558800 w 643467"/>
                <a:gd name="connsiteY0" fmla="*/ 0 h 831850"/>
                <a:gd name="connsiteX1" fmla="*/ 590550 w 643467"/>
                <a:gd name="connsiteY1" fmla="*/ 273050 h 831850"/>
                <a:gd name="connsiteX2" fmla="*/ 241300 w 643467"/>
                <a:gd name="connsiteY2" fmla="*/ 381000 h 831850"/>
                <a:gd name="connsiteX3" fmla="*/ 31750 w 643467"/>
                <a:gd name="connsiteY3" fmla="*/ 755650 h 831850"/>
                <a:gd name="connsiteX4" fmla="*/ 431800 w 643467"/>
                <a:gd name="connsiteY4" fmla="*/ 831850 h 83185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  <a:gd name="connsiteX0" fmla="*/ 559817 w 644484"/>
                <a:gd name="connsiteY0" fmla="*/ 0 h 854720"/>
                <a:gd name="connsiteX1" fmla="*/ 591567 w 644484"/>
                <a:gd name="connsiteY1" fmla="*/ 273050 h 854720"/>
                <a:gd name="connsiteX2" fmla="*/ 242317 w 644484"/>
                <a:gd name="connsiteY2" fmla="*/ 381000 h 854720"/>
                <a:gd name="connsiteX3" fmla="*/ 32767 w 644484"/>
                <a:gd name="connsiteY3" fmla="*/ 755650 h 854720"/>
                <a:gd name="connsiteX4" fmla="*/ 438919 w 644484"/>
                <a:gd name="connsiteY4" fmla="*/ 854720 h 85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84" h="854720">
                  <a:moveTo>
                    <a:pt x="559817" y="0"/>
                  </a:moveTo>
                  <a:cubicBezTo>
                    <a:pt x="602150" y="104775"/>
                    <a:pt x="644484" y="209550"/>
                    <a:pt x="591567" y="273050"/>
                  </a:cubicBezTo>
                  <a:cubicBezTo>
                    <a:pt x="538650" y="336550"/>
                    <a:pt x="335450" y="300567"/>
                    <a:pt x="242317" y="381000"/>
                  </a:cubicBezTo>
                  <a:cubicBezTo>
                    <a:pt x="149184" y="461433"/>
                    <a:pt x="0" y="676697"/>
                    <a:pt x="32767" y="755650"/>
                  </a:cubicBezTo>
                  <a:cubicBezTo>
                    <a:pt x="65534" y="834603"/>
                    <a:pt x="280541" y="742421"/>
                    <a:pt x="438919" y="85472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8" name="Forme libre 87"/>
            <p:cNvSpPr/>
            <p:nvPr/>
          </p:nvSpPr>
          <p:spPr>
            <a:xfrm>
              <a:off x="2639785" y="2921000"/>
              <a:ext cx="3321071" cy="816479"/>
            </a:xfrm>
            <a:custGeom>
              <a:avLst/>
              <a:gdLst>
                <a:gd name="connsiteX0" fmla="*/ 3565525 w 4005792"/>
                <a:gd name="connsiteY0" fmla="*/ 0 h 818092"/>
                <a:gd name="connsiteX1" fmla="*/ 3495675 w 4005792"/>
                <a:gd name="connsiteY1" fmla="*/ 209550 h 818092"/>
                <a:gd name="connsiteX2" fmla="*/ 504825 w 4005792"/>
                <a:gd name="connsiteY2" fmla="*/ 247650 h 818092"/>
                <a:gd name="connsiteX3" fmla="*/ 466725 w 4005792"/>
                <a:gd name="connsiteY3" fmla="*/ 730250 h 818092"/>
                <a:gd name="connsiteX4" fmla="*/ 892175 w 4005792"/>
                <a:gd name="connsiteY4" fmla="*/ 774700 h 818092"/>
                <a:gd name="connsiteX0" fmla="*/ 3496456 w 3716589"/>
                <a:gd name="connsiteY0" fmla="*/ 0 h 818092"/>
                <a:gd name="connsiteX1" fmla="*/ 3012194 w 3716589"/>
                <a:gd name="connsiteY1" fmla="*/ 219968 h 818092"/>
                <a:gd name="connsiteX2" fmla="*/ 435756 w 3716589"/>
                <a:gd name="connsiteY2" fmla="*/ 247650 h 818092"/>
                <a:gd name="connsiteX3" fmla="*/ 397656 w 3716589"/>
                <a:gd name="connsiteY3" fmla="*/ 730250 h 818092"/>
                <a:gd name="connsiteX4" fmla="*/ 823106 w 3716589"/>
                <a:gd name="connsiteY4" fmla="*/ 774700 h 818092"/>
                <a:gd name="connsiteX0" fmla="*/ 3496456 w 3596960"/>
                <a:gd name="connsiteY0" fmla="*/ 0 h 818092"/>
                <a:gd name="connsiteX1" fmla="*/ 3516250 w 3596960"/>
                <a:gd name="connsiteY1" fmla="*/ 219968 h 818092"/>
                <a:gd name="connsiteX2" fmla="*/ 3012194 w 3596960"/>
                <a:gd name="connsiteY2" fmla="*/ 219968 h 818092"/>
                <a:gd name="connsiteX3" fmla="*/ 435756 w 3596960"/>
                <a:gd name="connsiteY3" fmla="*/ 247650 h 818092"/>
                <a:gd name="connsiteX4" fmla="*/ 397656 w 3596960"/>
                <a:gd name="connsiteY4" fmla="*/ 730250 h 818092"/>
                <a:gd name="connsiteX5" fmla="*/ 823106 w 3596960"/>
                <a:gd name="connsiteY5" fmla="*/ 774700 h 818092"/>
                <a:gd name="connsiteX0" fmla="*/ 3492748 w 3593252"/>
                <a:gd name="connsiteY0" fmla="*/ 0 h 811866"/>
                <a:gd name="connsiteX1" fmla="*/ 3512542 w 3593252"/>
                <a:gd name="connsiteY1" fmla="*/ 219968 h 811866"/>
                <a:gd name="connsiteX2" fmla="*/ 3008486 w 3593252"/>
                <a:gd name="connsiteY2" fmla="*/ 219968 h 811866"/>
                <a:gd name="connsiteX3" fmla="*/ 432048 w 3593252"/>
                <a:gd name="connsiteY3" fmla="*/ 247650 h 811866"/>
                <a:gd name="connsiteX4" fmla="*/ 416198 w 3593252"/>
                <a:gd name="connsiteY4" fmla="*/ 724024 h 811866"/>
                <a:gd name="connsiteX5" fmla="*/ 819398 w 3593252"/>
                <a:gd name="connsiteY5" fmla="*/ 774700 h 811866"/>
                <a:gd name="connsiteX0" fmla="*/ 3220566 w 3321070"/>
                <a:gd name="connsiteY0" fmla="*/ 0 h 816479"/>
                <a:gd name="connsiteX1" fmla="*/ 3240360 w 3321070"/>
                <a:gd name="connsiteY1" fmla="*/ 219968 h 816479"/>
                <a:gd name="connsiteX2" fmla="*/ 2736304 w 3321070"/>
                <a:gd name="connsiteY2" fmla="*/ 219968 h 816479"/>
                <a:gd name="connsiteX3" fmla="*/ 432048 w 3321070"/>
                <a:gd name="connsiteY3" fmla="*/ 219968 h 816479"/>
                <a:gd name="connsiteX4" fmla="*/ 144016 w 3321070"/>
                <a:gd name="connsiteY4" fmla="*/ 724024 h 816479"/>
                <a:gd name="connsiteX5" fmla="*/ 547216 w 3321070"/>
                <a:gd name="connsiteY5" fmla="*/ 774700 h 816479"/>
                <a:gd name="connsiteX0" fmla="*/ 3208565 w 3321071"/>
                <a:gd name="connsiteY0" fmla="*/ 0 h 816479"/>
                <a:gd name="connsiteX1" fmla="*/ 3228359 w 3321071"/>
                <a:gd name="connsiteY1" fmla="*/ 219968 h 816479"/>
                <a:gd name="connsiteX2" fmla="*/ 2652295 w 3321071"/>
                <a:gd name="connsiteY2" fmla="*/ 291976 h 816479"/>
                <a:gd name="connsiteX3" fmla="*/ 420047 w 3321071"/>
                <a:gd name="connsiteY3" fmla="*/ 219968 h 816479"/>
                <a:gd name="connsiteX4" fmla="*/ 132015 w 3321071"/>
                <a:gd name="connsiteY4" fmla="*/ 724024 h 816479"/>
                <a:gd name="connsiteX5" fmla="*/ 535215 w 3321071"/>
                <a:gd name="connsiteY5" fmla="*/ 774700 h 816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1071" h="816479">
                  <a:moveTo>
                    <a:pt x="3208565" y="0"/>
                  </a:moveTo>
                  <a:cubicBezTo>
                    <a:pt x="3200098" y="25400"/>
                    <a:pt x="3321071" y="171305"/>
                    <a:pt x="3228359" y="219968"/>
                  </a:cubicBezTo>
                  <a:cubicBezTo>
                    <a:pt x="3135647" y="268631"/>
                    <a:pt x="3120347" y="291976"/>
                    <a:pt x="2652295" y="291976"/>
                  </a:cubicBezTo>
                  <a:cubicBezTo>
                    <a:pt x="2184243" y="291976"/>
                    <a:pt x="840094" y="147960"/>
                    <a:pt x="420047" y="219968"/>
                  </a:cubicBezTo>
                  <a:cubicBezTo>
                    <a:pt x="0" y="291976"/>
                    <a:pt x="112820" y="631569"/>
                    <a:pt x="132015" y="724024"/>
                  </a:cubicBezTo>
                  <a:cubicBezTo>
                    <a:pt x="151210" y="816479"/>
                    <a:pt x="354769" y="796396"/>
                    <a:pt x="535215" y="7747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1" name="Forme libre 90"/>
            <p:cNvSpPr/>
            <p:nvPr/>
          </p:nvSpPr>
          <p:spPr>
            <a:xfrm>
              <a:off x="2647975" y="1147895"/>
              <a:ext cx="3749964" cy="2663709"/>
            </a:xfrm>
            <a:custGeom>
              <a:avLst/>
              <a:gdLst>
                <a:gd name="connsiteX0" fmla="*/ 1797050 w 3971925"/>
                <a:gd name="connsiteY0" fmla="*/ 2588683 h 2893483"/>
                <a:gd name="connsiteX1" fmla="*/ 3651250 w 3971925"/>
                <a:gd name="connsiteY1" fmla="*/ 2588683 h 2893483"/>
                <a:gd name="connsiteX2" fmla="*/ 3721100 w 3971925"/>
                <a:gd name="connsiteY2" fmla="*/ 759883 h 2893483"/>
                <a:gd name="connsiteX3" fmla="*/ 2838450 w 3971925"/>
                <a:gd name="connsiteY3" fmla="*/ 143933 h 2893483"/>
                <a:gd name="connsiteX4" fmla="*/ 419100 w 3971925"/>
                <a:gd name="connsiteY4" fmla="*/ 86783 h 2893483"/>
                <a:gd name="connsiteX5" fmla="*/ 323850 w 3971925"/>
                <a:gd name="connsiteY5" fmla="*/ 664633 h 2893483"/>
                <a:gd name="connsiteX6" fmla="*/ 819150 w 3971925"/>
                <a:gd name="connsiteY6" fmla="*/ 626533 h 2893483"/>
                <a:gd name="connsiteX0" fmla="*/ 1797050 w 4072359"/>
                <a:gd name="connsiteY0" fmla="*/ 2588683 h 2741083"/>
                <a:gd name="connsiteX1" fmla="*/ 3751684 w 4072359"/>
                <a:gd name="connsiteY1" fmla="*/ 2381291 h 2741083"/>
                <a:gd name="connsiteX2" fmla="*/ 3721100 w 4072359"/>
                <a:gd name="connsiteY2" fmla="*/ 759883 h 2741083"/>
                <a:gd name="connsiteX3" fmla="*/ 2838450 w 4072359"/>
                <a:gd name="connsiteY3" fmla="*/ 143933 h 2741083"/>
                <a:gd name="connsiteX4" fmla="*/ 419100 w 4072359"/>
                <a:gd name="connsiteY4" fmla="*/ 86783 h 2741083"/>
                <a:gd name="connsiteX5" fmla="*/ 323850 w 4072359"/>
                <a:gd name="connsiteY5" fmla="*/ 664633 h 2741083"/>
                <a:gd name="connsiteX6" fmla="*/ 819150 w 4072359"/>
                <a:gd name="connsiteY6" fmla="*/ 626533 h 274108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714500 w 3989809"/>
                <a:gd name="connsiteY0" fmla="*/ 2582333 h 2734733"/>
                <a:gd name="connsiteX1" fmla="*/ 3669134 w 3989809"/>
                <a:gd name="connsiteY1" fmla="*/ 2374941 h 2734733"/>
                <a:gd name="connsiteX2" fmla="*/ 3638550 w 3989809"/>
                <a:gd name="connsiteY2" fmla="*/ 753533 h 2734733"/>
                <a:gd name="connsiteX3" fmla="*/ 2755900 w 3989809"/>
                <a:gd name="connsiteY3" fmla="*/ 137583 h 2734733"/>
                <a:gd name="connsiteX4" fmla="*/ 336550 w 3989809"/>
                <a:gd name="connsiteY4" fmla="*/ 80433 h 2734733"/>
                <a:gd name="connsiteX5" fmla="*/ 736600 w 3989809"/>
                <a:gd name="connsiteY5" fmla="*/ 620183 h 2734733"/>
                <a:gd name="connsiteX0" fmla="*/ 1694284 w 3969593"/>
                <a:gd name="connsiteY0" fmla="*/ 2546557 h 2698957"/>
                <a:gd name="connsiteX1" fmla="*/ 3648918 w 3969593"/>
                <a:gd name="connsiteY1" fmla="*/ 2339165 h 2698957"/>
                <a:gd name="connsiteX2" fmla="*/ 3618334 w 3969593"/>
                <a:gd name="connsiteY2" fmla="*/ 717757 h 2698957"/>
                <a:gd name="connsiteX3" fmla="*/ 2735684 w 3969593"/>
                <a:gd name="connsiteY3" fmla="*/ 101807 h 2698957"/>
                <a:gd name="connsiteX4" fmla="*/ 336550 w 3969593"/>
                <a:gd name="connsiteY4" fmla="*/ 106917 h 2698957"/>
                <a:gd name="connsiteX5" fmla="*/ 716384 w 3969593"/>
                <a:gd name="connsiteY5" fmla="*/ 58440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685582 w 3960891"/>
                <a:gd name="connsiteY0" fmla="*/ 2546557 h 2698957"/>
                <a:gd name="connsiteX1" fmla="*/ 3640216 w 3960891"/>
                <a:gd name="connsiteY1" fmla="*/ 2339165 h 2698957"/>
                <a:gd name="connsiteX2" fmla="*/ 3609632 w 3960891"/>
                <a:gd name="connsiteY2" fmla="*/ 717757 h 2698957"/>
                <a:gd name="connsiteX3" fmla="*/ 2726982 w 3960891"/>
                <a:gd name="connsiteY3" fmla="*/ 101807 h 2698957"/>
                <a:gd name="connsiteX4" fmla="*/ 327848 w 3960891"/>
                <a:gd name="connsiteY4" fmla="*/ 106917 h 2698957"/>
                <a:gd name="connsiteX5" fmla="*/ 759896 w 3960891"/>
                <a:gd name="connsiteY5" fmla="*/ 466957 h 2698957"/>
                <a:gd name="connsiteX0" fmla="*/ 1769591 w 4044900"/>
                <a:gd name="connsiteY0" fmla="*/ 2546557 h 2698957"/>
                <a:gd name="connsiteX1" fmla="*/ 3724225 w 4044900"/>
                <a:gd name="connsiteY1" fmla="*/ 2339165 h 2698957"/>
                <a:gd name="connsiteX2" fmla="*/ 3693641 w 4044900"/>
                <a:gd name="connsiteY2" fmla="*/ 717757 h 2698957"/>
                <a:gd name="connsiteX3" fmla="*/ 2810991 w 4044900"/>
                <a:gd name="connsiteY3" fmla="*/ 101807 h 2698957"/>
                <a:gd name="connsiteX4" fmla="*/ 411857 w 4044900"/>
                <a:gd name="connsiteY4" fmla="*/ 106917 h 2698957"/>
                <a:gd name="connsiteX5" fmla="*/ 339849 w 4044900"/>
                <a:gd name="connsiteY5" fmla="*/ 394949 h 2698957"/>
                <a:gd name="connsiteX6" fmla="*/ 843905 w 4044900"/>
                <a:gd name="connsiteY6" fmla="*/ 466957 h 2698957"/>
                <a:gd name="connsiteX0" fmla="*/ 1625575 w 3900884"/>
                <a:gd name="connsiteY0" fmla="*/ 2560505 h 2712905"/>
                <a:gd name="connsiteX1" fmla="*/ 3580209 w 3900884"/>
                <a:gd name="connsiteY1" fmla="*/ 2353113 h 2712905"/>
                <a:gd name="connsiteX2" fmla="*/ 3549625 w 3900884"/>
                <a:gd name="connsiteY2" fmla="*/ 731705 h 2712905"/>
                <a:gd name="connsiteX3" fmla="*/ 2666975 w 3900884"/>
                <a:gd name="connsiteY3" fmla="*/ 115755 h 2712905"/>
                <a:gd name="connsiteX4" fmla="*/ 411857 w 3900884"/>
                <a:gd name="connsiteY4" fmla="*/ 48857 h 2712905"/>
                <a:gd name="connsiteX5" fmla="*/ 195833 w 3900884"/>
                <a:gd name="connsiteY5" fmla="*/ 408897 h 2712905"/>
                <a:gd name="connsiteX6" fmla="*/ 699889 w 3900884"/>
                <a:gd name="connsiteY6" fmla="*/ 480905 h 2712905"/>
                <a:gd name="connsiteX0" fmla="*/ 1625575 w 3900884"/>
                <a:gd name="connsiteY0" fmla="*/ 2560505 h 2657913"/>
                <a:gd name="connsiteX1" fmla="*/ 3580209 w 3900884"/>
                <a:gd name="connsiteY1" fmla="*/ 2353113 h 2657913"/>
                <a:gd name="connsiteX2" fmla="*/ 3549625 w 3900884"/>
                <a:gd name="connsiteY2" fmla="*/ 731705 h 2657913"/>
                <a:gd name="connsiteX3" fmla="*/ 2666975 w 3900884"/>
                <a:gd name="connsiteY3" fmla="*/ 115755 h 2657913"/>
                <a:gd name="connsiteX4" fmla="*/ 411857 w 3900884"/>
                <a:gd name="connsiteY4" fmla="*/ 48857 h 2657913"/>
                <a:gd name="connsiteX5" fmla="*/ 195833 w 3900884"/>
                <a:gd name="connsiteY5" fmla="*/ 408897 h 2657913"/>
                <a:gd name="connsiteX6" fmla="*/ 699889 w 3900884"/>
                <a:gd name="connsiteY6" fmla="*/ 480905 h 2657913"/>
                <a:gd name="connsiteX0" fmla="*/ 1625575 w 3756868"/>
                <a:gd name="connsiteY0" fmla="*/ 2560505 h 2657913"/>
                <a:gd name="connsiteX1" fmla="*/ 3436193 w 3756868"/>
                <a:gd name="connsiteY1" fmla="*/ 2353113 h 2657913"/>
                <a:gd name="connsiteX2" fmla="*/ 3549625 w 3756868"/>
                <a:gd name="connsiteY2" fmla="*/ 731705 h 2657913"/>
                <a:gd name="connsiteX3" fmla="*/ 2666975 w 3756868"/>
                <a:gd name="connsiteY3" fmla="*/ 115755 h 2657913"/>
                <a:gd name="connsiteX4" fmla="*/ 411857 w 3756868"/>
                <a:gd name="connsiteY4" fmla="*/ 48857 h 2657913"/>
                <a:gd name="connsiteX5" fmla="*/ 195833 w 3756868"/>
                <a:gd name="connsiteY5" fmla="*/ 408897 h 2657913"/>
                <a:gd name="connsiteX6" fmla="*/ 699889 w 3756868"/>
                <a:gd name="connsiteY6" fmla="*/ 480905 h 2657913"/>
                <a:gd name="connsiteX0" fmla="*/ 1625575 w 3749964"/>
                <a:gd name="connsiteY0" fmla="*/ 2560505 h 2663709"/>
                <a:gd name="connsiteX1" fmla="*/ 3436193 w 3749964"/>
                <a:gd name="connsiteY1" fmla="*/ 2353113 h 2663709"/>
                <a:gd name="connsiteX2" fmla="*/ 3508201 w 3749964"/>
                <a:gd name="connsiteY2" fmla="*/ 696929 h 2663709"/>
                <a:gd name="connsiteX3" fmla="*/ 2666975 w 3749964"/>
                <a:gd name="connsiteY3" fmla="*/ 115755 h 2663709"/>
                <a:gd name="connsiteX4" fmla="*/ 411857 w 3749964"/>
                <a:gd name="connsiteY4" fmla="*/ 48857 h 2663709"/>
                <a:gd name="connsiteX5" fmla="*/ 195833 w 3749964"/>
                <a:gd name="connsiteY5" fmla="*/ 408897 h 2663709"/>
                <a:gd name="connsiteX6" fmla="*/ 699889 w 3749964"/>
                <a:gd name="connsiteY6" fmla="*/ 480905 h 2663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9964" h="2663709">
                  <a:moveTo>
                    <a:pt x="1625575" y="2560505"/>
                  </a:moveTo>
                  <a:cubicBezTo>
                    <a:pt x="2421681" y="2541207"/>
                    <a:pt x="3122422" y="2663709"/>
                    <a:pt x="3436193" y="2353113"/>
                  </a:cubicBezTo>
                  <a:cubicBezTo>
                    <a:pt x="3749964" y="2042517"/>
                    <a:pt x="3636404" y="1069822"/>
                    <a:pt x="3508201" y="696929"/>
                  </a:cubicBezTo>
                  <a:cubicBezTo>
                    <a:pt x="3379998" y="324036"/>
                    <a:pt x="3183032" y="223767"/>
                    <a:pt x="2666975" y="115755"/>
                  </a:cubicBezTo>
                  <a:cubicBezTo>
                    <a:pt x="2150918" y="7743"/>
                    <a:pt x="823714" y="0"/>
                    <a:pt x="411857" y="48857"/>
                  </a:cubicBezTo>
                  <a:cubicBezTo>
                    <a:pt x="0" y="97714"/>
                    <a:pt x="147828" y="336889"/>
                    <a:pt x="195833" y="408897"/>
                  </a:cubicBezTo>
                  <a:cubicBezTo>
                    <a:pt x="243838" y="480905"/>
                    <a:pt x="620278" y="446505"/>
                    <a:pt x="699889" y="480905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2" name="ZoneTexte 91"/>
            <p:cNvSpPr txBox="1"/>
            <p:nvPr/>
          </p:nvSpPr>
          <p:spPr>
            <a:xfrm>
              <a:off x="2267744" y="192953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995936" y="1988840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4" name="ZoneTexte 93"/>
            <p:cNvSpPr txBox="1"/>
            <p:nvPr/>
          </p:nvSpPr>
          <p:spPr>
            <a:xfrm>
              <a:off x="3462203" y="259030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5" name="ZoneTexte 94"/>
            <p:cNvSpPr txBox="1"/>
            <p:nvPr/>
          </p:nvSpPr>
          <p:spPr>
            <a:xfrm>
              <a:off x="5220072" y="2996952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6" name="ZoneTexte 95"/>
            <p:cNvSpPr txBox="1"/>
            <p:nvPr/>
          </p:nvSpPr>
          <p:spPr>
            <a:xfrm>
              <a:off x="4644008" y="3501008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smtClean="0">
                  <a:sym typeface="Symbol"/>
                </a:rPr>
                <a:t></a:t>
              </a:r>
              <a:endParaRPr lang="fr-BE"/>
            </a:p>
          </p:txBody>
        </p:sp>
        <p:sp>
          <p:nvSpPr>
            <p:cNvPr id="97" name="Ellipse 96"/>
            <p:cNvSpPr/>
            <p:nvPr/>
          </p:nvSpPr>
          <p:spPr>
            <a:xfrm>
              <a:off x="1954312" y="1478434"/>
              <a:ext cx="234000" cy="234000"/>
            </a:xfrm>
            <a:prstGeom prst="ellipse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8" name="Forme libre 97"/>
            <p:cNvSpPr/>
            <p:nvPr/>
          </p:nvSpPr>
          <p:spPr>
            <a:xfrm>
              <a:off x="2190750" y="1638300"/>
              <a:ext cx="1117600" cy="160867"/>
            </a:xfrm>
            <a:custGeom>
              <a:avLst/>
              <a:gdLst>
                <a:gd name="connsiteX0" fmla="*/ 0 w 1117600"/>
                <a:gd name="connsiteY0" fmla="*/ 0 h 160867"/>
                <a:gd name="connsiteX1" fmla="*/ 577850 w 1117600"/>
                <a:gd name="connsiteY1" fmla="*/ 139700 h 160867"/>
                <a:gd name="connsiteX2" fmla="*/ 1117600 w 1117600"/>
                <a:gd name="connsiteY2" fmla="*/ 127000 h 16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7600" h="160867">
                  <a:moveTo>
                    <a:pt x="0" y="0"/>
                  </a:moveTo>
                  <a:cubicBezTo>
                    <a:pt x="195791" y="59266"/>
                    <a:pt x="391583" y="118533"/>
                    <a:pt x="577850" y="139700"/>
                  </a:cubicBezTo>
                  <a:cubicBezTo>
                    <a:pt x="764117" y="160867"/>
                    <a:pt x="940858" y="143933"/>
                    <a:pt x="1117600" y="12700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9" name="ZoneTexte 98"/>
            <p:cNvSpPr txBox="1"/>
            <p:nvPr/>
          </p:nvSpPr>
          <p:spPr>
            <a:xfrm>
              <a:off x="2339752" y="1497484"/>
              <a:ext cx="173693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 anchor="t" anchorCtr="0">
              <a:spAutoFit/>
            </a:bodyPr>
            <a:lstStyle/>
            <a:p>
              <a:r>
                <a:rPr lang="fr-BE" dirty="0" smtClean="0">
                  <a:sym typeface="Symbol"/>
                </a:rPr>
                <a:t></a:t>
              </a:r>
              <a:endParaRPr lang="fr-BE" dirty="0"/>
            </a:p>
          </p:txBody>
        </p:sp>
        <p:cxnSp>
          <p:nvCxnSpPr>
            <p:cNvPr id="101" name="Connecteur droit avec flèche 100"/>
            <p:cNvCxnSpPr>
              <a:endCxn id="97" idx="2"/>
            </p:cNvCxnSpPr>
            <p:nvPr/>
          </p:nvCxnSpPr>
          <p:spPr>
            <a:xfrm flipV="1">
              <a:off x="1752600" y="1595434"/>
              <a:ext cx="201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57"/>
          <p:cNvGrpSpPr/>
          <p:nvPr/>
        </p:nvGrpSpPr>
        <p:grpSpPr>
          <a:xfrm>
            <a:off x="3610694" y="445968"/>
            <a:ext cx="2113434" cy="1398856"/>
            <a:chOff x="4927823" y="3710729"/>
            <a:chExt cx="3505262" cy="2320092"/>
          </a:xfrm>
        </p:grpSpPr>
        <p:sp>
          <p:nvSpPr>
            <p:cNvPr id="14" name="Parallélogramme 13"/>
            <p:cNvSpPr/>
            <p:nvPr/>
          </p:nvSpPr>
          <p:spPr>
            <a:xfrm>
              <a:off x="4927823" y="5244781"/>
              <a:ext cx="3266402" cy="786040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Maintain[Doors Closed While Moving]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5732179" y="3710729"/>
              <a:ext cx="2342616" cy="767502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Maintain[Safe Transportation]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Ellipse 15"/>
            <p:cNvSpPr/>
            <p:nvPr/>
          </p:nvSpPr>
          <p:spPr>
            <a:xfrm>
              <a:off x="6833761" y="4891627"/>
              <a:ext cx="144016" cy="144016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17" name="Connecteur droit avec flèche 16"/>
            <p:cNvCxnSpPr>
              <a:stCxn id="14" idx="0"/>
              <a:endCxn id="16" idx="3"/>
            </p:cNvCxnSpPr>
            <p:nvPr/>
          </p:nvCxnSpPr>
          <p:spPr>
            <a:xfrm rot="5400000" flipH="1" flipV="1">
              <a:off x="6592825" y="4982755"/>
              <a:ext cx="230227" cy="293828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>
              <a:stCxn id="16" idx="0"/>
              <a:endCxn id="15" idx="3"/>
            </p:cNvCxnSpPr>
            <p:nvPr/>
          </p:nvCxnSpPr>
          <p:spPr>
            <a:xfrm rot="16200000" flipV="1">
              <a:off x="6649963" y="4635819"/>
              <a:ext cx="413395" cy="98220"/>
            </a:xfrm>
            <a:prstGeom prst="straightConnector1">
              <a:avLst/>
            </a:prstGeom>
            <a:ln w="22225"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Parallélogramme 18"/>
            <p:cNvSpPr/>
            <p:nvPr/>
          </p:nvSpPr>
          <p:spPr>
            <a:xfrm>
              <a:off x="7577375" y="4717090"/>
              <a:ext cx="855710" cy="351657"/>
            </a:xfrm>
            <a:prstGeom prst="parallelogram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BE" sz="1300" b="1" noProof="1" smtClean="0">
                  <a:solidFill>
                    <a:schemeClr val="tx1"/>
                  </a:solidFill>
                  <a:latin typeface="+mj-lt"/>
                </a:rPr>
                <a:t>...</a:t>
              </a:r>
              <a:endParaRPr lang="fr-BE" sz="1300" b="1" noProof="1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0" name="Connecteur droit avec flèche 19"/>
            <p:cNvCxnSpPr>
              <a:stCxn id="19" idx="5"/>
              <a:endCxn id="16" idx="6"/>
            </p:cNvCxnSpPr>
            <p:nvPr/>
          </p:nvCxnSpPr>
          <p:spPr>
            <a:xfrm rot="10800000" flipV="1">
              <a:off x="6977779" y="4892920"/>
              <a:ext cx="643554" cy="70714"/>
            </a:xfrm>
            <a:prstGeom prst="straightConnector1">
              <a:avLst/>
            </a:prstGeom>
            <a:ln w="22225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e 294"/>
          <p:cNvGrpSpPr/>
          <p:nvPr/>
        </p:nvGrpSpPr>
        <p:grpSpPr>
          <a:xfrm>
            <a:off x="346323" y="188640"/>
            <a:ext cx="2569493" cy="2094582"/>
            <a:chOff x="3012207" y="254298"/>
            <a:chExt cx="2569493" cy="2094582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4355976" y="54868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Starting train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3012207" y="1268760"/>
              <a:ext cx="1080120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Pressing alarm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355976" y="1196752"/>
              <a:ext cx="1224136" cy="504056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Stopping &amp;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Opening doors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4355976" y="1988840"/>
              <a:ext cx="1224136" cy="36004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Closing doors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26" name="Connecteur droit avec flèche 25"/>
            <p:cNvCxnSpPr>
              <a:stCxn id="22" idx="2"/>
              <a:endCxn id="24" idx="0"/>
            </p:cNvCxnSpPr>
            <p:nvPr/>
          </p:nvCxnSpPr>
          <p:spPr>
            <a:xfrm rot="5400000">
              <a:off x="4824028" y="1052736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>
              <a:stCxn id="24" idx="2"/>
              <a:endCxn id="25" idx="0"/>
            </p:cNvCxnSpPr>
            <p:nvPr/>
          </p:nvCxnSpPr>
          <p:spPr>
            <a:xfrm rot="5400000">
              <a:off x="4824028" y="1844824"/>
              <a:ext cx="28803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/>
            <p:cNvCxnSpPr>
              <a:stCxn id="23" idx="3"/>
              <a:endCxn id="24" idx="1"/>
            </p:cNvCxnSpPr>
            <p:nvPr/>
          </p:nvCxnSpPr>
          <p:spPr>
            <a:xfrm>
              <a:off x="4092327" y="1448780"/>
              <a:ext cx="263649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en angle 28"/>
            <p:cNvCxnSpPr>
              <a:stCxn id="25" idx="3"/>
              <a:endCxn id="22" idx="3"/>
            </p:cNvCxnSpPr>
            <p:nvPr/>
          </p:nvCxnSpPr>
          <p:spPr>
            <a:xfrm flipV="1">
              <a:off x="5580112" y="728700"/>
              <a:ext cx="1588" cy="1440160"/>
            </a:xfrm>
            <a:prstGeom prst="bentConnector3">
              <a:avLst>
                <a:gd name="adj1" fmla="val 17394527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en angle 281"/>
            <p:cNvCxnSpPr>
              <a:stCxn id="22" idx="1"/>
              <a:endCxn id="23" idx="0"/>
            </p:cNvCxnSpPr>
            <p:nvPr/>
          </p:nvCxnSpPr>
          <p:spPr>
            <a:xfrm rot="10800000" flipV="1">
              <a:off x="3552268" y="728700"/>
              <a:ext cx="803709" cy="540060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4932040" y="254298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000" b="1" noProof="1">
                <a:latin typeface="+mj-lt"/>
              </a:endParaRPr>
            </a:p>
          </p:txBody>
        </p:sp>
        <p:cxnSp>
          <p:nvCxnSpPr>
            <p:cNvPr id="32" name="Connecteur droit avec flèche 31"/>
            <p:cNvCxnSpPr>
              <a:stCxn id="31" idx="4"/>
              <a:endCxn id="22" idx="0"/>
            </p:cNvCxnSpPr>
            <p:nvPr/>
          </p:nvCxnSpPr>
          <p:spPr>
            <a:xfrm rot="16200000" flipH="1">
              <a:off x="4856851" y="437487"/>
              <a:ext cx="222382" cy="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4644008" y="3140968"/>
            <a:ext cx="3706316" cy="1512000"/>
            <a:chOff x="2915816" y="3342391"/>
            <a:chExt cx="3706316" cy="1512000"/>
          </a:xfrm>
        </p:grpSpPr>
        <p:sp>
          <p:nvSpPr>
            <p:cNvPr id="37" name="Rectangle 36"/>
            <p:cNvSpPr/>
            <p:nvPr/>
          </p:nvSpPr>
          <p:spPr>
            <a:xfrm>
              <a:off x="2915816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Passenger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39168" y="3342391"/>
              <a:ext cx="864096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fr-BE" sz="1300" b="1" noProof="1" smtClean="0">
                  <a:latin typeface="+mj-lt"/>
                </a:rPr>
                <a:t>Controller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902052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Engine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037956" y="3342391"/>
              <a:ext cx="720080" cy="324000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Doors</a:t>
              </a:r>
            </a:p>
          </p:txBody>
        </p:sp>
        <p:cxnSp>
          <p:nvCxnSpPr>
            <p:cNvPr id="43" name="Connecteur droit avec flèche 42"/>
            <p:cNvCxnSpPr>
              <a:stCxn id="38" idx="2"/>
            </p:cNvCxnSpPr>
            <p:nvPr/>
          </p:nvCxnSpPr>
          <p:spPr>
            <a:xfrm rot="5400000">
              <a:off x="377681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>
              <a:stCxn id="37" idx="2"/>
            </p:cNvCxnSpPr>
            <p:nvPr/>
          </p:nvCxnSpPr>
          <p:spPr>
            <a:xfrm rot="5400000">
              <a:off x="2753467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>
              <a:stCxn id="41" idx="2"/>
            </p:cNvCxnSpPr>
            <p:nvPr/>
          </p:nvCxnSpPr>
          <p:spPr>
            <a:xfrm rot="5400000">
              <a:off x="4803599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>
              <a:stCxn id="40" idx="2"/>
            </p:cNvCxnSpPr>
            <p:nvPr/>
          </p:nvCxnSpPr>
          <p:spPr>
            <a:xfrm rot="5400000">
              <a:off x="5667695" y="4259994"/>
              <a:ext cx="1188000" cy="7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3347864" y="4153162"/>
              <a:ext cx="1008112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585005" y="4051811"/>
              <a:ext cx="43710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alarm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4389884" y="393283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12920" y="3837578"/>
              <a:ext cx="355093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start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57" name="Connecteur droit avec flèche 56"/>
            <p:cNvCxnSpPr/>
            <p:nvPr/>
          </p:nvCxnSpPr>
          <p:spPr>
            <a:xfrm>
              <a:off x="4389884" y="4316344"/>
              <a:ext cx="1872208" cy="15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ZoneTexte 57"/>
            <p:cNvSpPr txBox="1"/>
            <p:nvPr/>
          </p:nvSpPr>
          <p:spPr>
            <a:xfrm>
              <a:off x="5222538" y="4202038"/>
              <a:ext cx="335857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stop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4389884" y="4619010"/>
              <a:ext cx="1008112" cy="313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4709944" y="4517122"/>
              <a:ext cx="389012" cy="200055"/>
            </a:xfrm>
            <a:prstGeom prst="rect">
              <a:avLst/>
            </a:prstGeom>
            <a:solidFill>
              <a:schemeClr val="lt1"/>
            </a:solidFill>
            <a:ln w="22225">
              <a:noFill/>
            </a:ln>
          </p:spPr>
          <p:txBody>
            <a:bodyPr wrap="none" lIns="18000" tIns="0" rIns="18000" bIns="0" rtlCol="0">
              <a:sp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open</a:t>
              </a:r>
              <a:endParaRPr lang="fr-BE" sz="1300" b="1" noProof="1">
                <a:latin typeface="+mj-lt"/>
              </a:endParaRPr>
            </a:p>
          </p:txBody>
        </p:sp>
      </p:grpSp>
      <p:grpSp>
        <p:nvGrpSpPr>
          <p:cNvPr id="112" name="Groupe 111"/>
          <p:cNvGrpSpPr/>
          <p:nvPr/>
        </p:nvGrpSpPr>
        <p:grpSpPr>
          <a:xfrm>
            <a:off x="6156176" y="332656"/>
            <a:ext cx="2286016" cy="2394578"/>
            <a:chOff x="1134426" y="3929066"/>
            <a:chExt cx="2286016" cy="2394578"/>
          </a:xfrm>
        </p:grpSpPr>
        <p:sp>
          <p:nvSpPr>
            <p:cNvPr id="113" name="Rectangle à coins arrondis 112"/>
            <p:cNvSpPr/>
            <p:nvPr/>
          </p:nvSpPr>
          <p:spPr>
            <a:xfrm>
              <a:off x="2376802" y="4214818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Collect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Constraints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4" name="Rectangle à coins arrondis 113"/>
            <p:cNvSpPr/>
            <p:nvPr/>
          </p:nvSpPr>
          <p:spPr>
            <a:xfrm>
              <a:off x="1134426" y="4909793"/>
              <a:ext cx="984448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Weaken </a:t>
              </a:r>
              <a:br>
                <a:rPr lang="fr-BE" sz="1300" b="1" noProof="1" smtClean="0">
                  <a:latin typeface="+mj-lt"/>
                </a:rPr>
              </a:br>
              <a:r>
                <a:rPr lang="fr-BE" sz="1300" b="1" noProof="1" smtClean="0">
                  <a:latin typeface="+mj-lt"/>
                </a:rPr>
                <a:t>Request</a:t>
              </a:r>
              <a:endParaRPr lang="fr-BE" sz="1300" b="1" noProof="1">
                <a:latin typeface="+mj-lt"/>
              </a:endParaRPr>
            </a:p>
          </p:txBody>
        </p:sp>
        <p:sp>
          <p:nvSpPr>
            <p:cNvPr id="115" name="Rectangle à coins arrondis 114"/>
            <p:cNvSpPr/>
            <p:nvPr/>
          </p:nvSpPr>
          <p:spPr>
            <a:xfrm>
              <a:off x="2376802" y="5533330"/>
              <a:ext cx="1043640" cy="396000"/>
            </a:xfrm>
            <a:prstGeom prst="round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fr-BE" sz="1300" b="1" noProof="1" smtClean="0">
                  <a:latin typeface="+mj-lt"/>
                </a:rPr>
                <a:t>Schedule</a:t>
              </a:r>
            </a:p>
          </p:txBody>
        </p:sp>
        <p:cxnSp>
          <p:nvCxnSpPr>
            <p:cNvPr id="116" name="Connecteur droit avec flèche 115"/>
            <p:cNvCxnSpPr>
              <a:stCxn id="113" idx="2"/>
              <a:endCxn id="122" idx="0"/>
            </p:cNvCxnSpPr>
            <p:nvPr/>
          </p:nvCxnSpPr>
          <p:spPr>
            <a:xfrm rot="5400000">
              <a:off x="2775151" y="4734289"/>
              <a:ext cx="24694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/>
            <p:cNvCxnSpPr>
              <a:stCxn id="115" idx="2"/>
              <a:endCxn id="125" idx="0"/>
            </p:cNvCxnSpPr>
            <p:nvPr/>
          </p:nvCxnSpPr>
          <p:spPr>
            <a:xfrm rot="5400000">
              <a:off x="2791465" y="6036487"/>
              <a:ext cx="21431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/>
            <p:cNvCxnSpPr>
              <a:stCxn id="122" idx="2"/>
              <a:endCxn id="115" idx="0"/>
            </p:cNvCxnSpPr>
            <p:nvPr/>
          </p:nvCxnSpPr>
          <p:spPr>
            <a:xfrm rot="5400000">
              <a:off x="2810870" y="5445578"/>
              <a:ext cx="175504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 en angle 281"/>
            <p:cNvCxnSpPr>
              <a:stCxn id="122" idx="1"/>
              <a:endCxn id="114" idx="3"/>
            </p:cNvCxnSpPr>
            <p:nvPr/>
          </p:nvCxnSpPr>
          <p:spPr>
            <a:xfrm rot="10800000">
              <a:off x="2118874" y="5107793"/>
              <a:ext cx="339056" cy="1588"/>
            </a:xfrm>
            <a:prstGeom prst="bentConnector3">
              <a:avLst>
                <a:gd name="adj1" fmla="val 50000"/>
              </a:avLst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Ellipse 119"/>
            <p:cNvSpPr/>
            <p:nvPr/>
          </p:nvSpPr>
          <p:spPr>
            <a:xfrm>
              <a:off x="2862622" y="3929066"/>
              <a:ext cx="72000" cy="72000"/>
            </a:xfrm>
            <a:prstGeom prst="ellipse">
              <a:avLst/>
            </a:prstGeom>
            <a:ln w="2222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 sz="1200" noProof="1">
                <a:latin typeface="+mj-lt"/>
              </a:endParaRPr>
            </a:p>
          </p:txBody>
        </p:sp>
        <p:cxnSp>
          <p:nvCxnSpPr>
            <p:cNvPr id="121" name="Connecteur droit avec flèche 120"/>
            <p:cNvCxnSpPr>
              <a:stCxn id="120" idx="4"/>
              <a:endCxn id="113" idx="0"/>
            </p:cNvCxnSpPr>
            <p:nvPr/>
          </p:nvCxnSpPr>
          <p:spPr>
            <a:xfrm rot="5400000">
              <a:off x="2791746" y="4107942"/>
              <a:ext cx="213752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Losange 121"/>
            <p:cNvSpPr/>
            <p:nvPr/>
          </p:nvSpPr>
          <p:spPr>
            <a:xfrm>
              <a:off x="2457930" y="4857760"/>
              <a:ext cx="881384" cy="500066"/>
            </a:xfrm>
            <a:prstGeom prst="diamond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fr-BE" sz="1300" b="1" noProof="1" smtClean="0">
                  <a:latin typeface="+mj-lt"/>
                </a:rPr>
                <a:t>Conflict?</a:t>
              </a:r>
              <a:endParaRPr lang="fr-BE" sz="1300" b="1" noProof="1">
                <a:latin typeface="+mj-lt"/>
              </a:endParaRPr>
            </a:p>
          </p:txBody>
        </p:sp>
        <p:cxnSp>
          <p:nvCxnSpPr>
            <p:cNvPr id="123" name="Connecteur droit avec flèche 74"/>
            <p:cNvCxnSpPr>
              <a:stCxn id="114" idx="0"/>
              <a:endCxn id="113" idx="1"/>
            </p:cNvCxnSpPr>
            <p:nvPr/>
          </p:nvCxnSpPr>
          <p:spPr>
            <a:xfrm rot="5400000" flipH="1" flipV="1">
              <a:off x="1753239" y="4286230"/>
              <a:ext cx="496975" cy="750152"/>
            </a:xfrm>
            <a:prstGeom prst="bentConnector2">
              <a:avLst/>
            </a:prstGeom>
            <a:ln w="222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e 109"/>
            <p:cNvGrpSpPr/>
            <p:nvPr/>
          </p:nvGrpSpPr>
          <p:grpSpPr>
            <a:xfrm>
              <a:off x="2808622" y="6143644"/>
              <a:ext cx="180000" cy="180000"/>
              <a:chOff x="2786050" y="6143644"/>
              <a:chExt cx="180000" cy="180000"/>
            </a:xfrm>
          </p:grpSpPr>
          <p:sp>
            <p:nvSpPr>
              <p:cNvPr id="125" name="Ellipse 124"/>
              <p:cNvSpPr/>
              <p:nvPr/>
            </p:nvSpPr>
            <p:spPr>
              <a:xfrm>
                <a:off x="2786050" y="6143644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sp>
            <p:nvSpPr>
              <p:cNvPr id="126" name="Ellipse 125"/>
              <p:cNvSpPr/>
              <p:nvPr/>
            </p:nvSpPr>
            <p:spPr>
              <a:xfrm>
                <a:off x="2840050" y="6197644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</p:grpSp>
      </p:grpSp>
      <p:grpSp>
        <p:nvGrpSpPr>
          <p:cNvPr id="66" name="Groupe 65"/>
          <p:cNvGrpSpPr/>
          <p:nvPr/>
        </p:nvGrpSpPr>
        <p:grpSpPr>
          <a:xfrm>
            <a:off x="323528" y="5372904"/>
            <a:ext cx="4800204" cy="1018699"/>
            <a:chOff x="323528" y="5372904"/>
            <a:chExt cx="4800204" cy="1018699"/>
          </a:xfrm>
        </p:grpSpPr>
        <p:pic>
          <p:nvPicPr>
            <p:cNvPr id="2057" name="Picture 9" descr="C:\Users\blambeau\Documents\thesis\writing\src\2-framework\images\controller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3528" y="5372904"/>
              <a:ext cx="3389090" cy="1018699"/>
            </a:xfrm>
            <a:prstGeom prst="rect">
              <a:avLst/>
            </a:prstGeom>
            <a:noFill/>
          </p:spPr>
        </p:pic>
        <p:sp>
          <p:nvSpPr>
            <p:cNvPr id="88" name="ZoneTexte 87"/>
            <p:cNvSpPr txBox="1"/>
            <p:nvPr/>
          </p:nvSpPr>
          <p:spPr>
            <a:xfrm>
              <a:off x="3779912" y="5620643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800" b="1" dirty="0" smtClean="0">
                  <a:latin typeface="Arial" pitchFamily="34" charset="0"/>
                  <a:cs typeface="Arial" pitchFamily="34" charset="0"/>
                </a:rPr>
                <a:t>||</a:t>
              </a:r>
              <a:endParaRPr lang="fr-BE" sz="2800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oupe 63"/>
            <p:cNvGrpSpPr/>
            <p:nvPr/>
          </p:nvGrpSpPr>
          <p:grpSpPr>
            <a:xfrm>
              <a:off x="4148132" y="5397589"/>
              <a:ext cx="975600" cy="969328"/>
              <a:chOff x="4140512" y="5504558"/>
              <a:chExt cx="975600" cy="969328"/>
            </a:xfrm>
          </p:grpSpPr>
          <p:pic>
            <p:nvPicPr>
              <p:cNvPr id="2059" name="Picture 11" descr="C:\Users\blambeau\Documents\thesis\writing\src\2-framework\images\start-stop-2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40870" y="5504558"/>
                <a:ext cx="974884" cy="444722"/>
              </a:xfrm>
              <a:prstGeom prst="rect">
                <a:avLst/>
              </a:prstGeom>
              <a:noFill/>
            </p:spPr>
          </p:pic>
          <p:pic>
            <p:nvPicPr>
              <p:cNvPr id="1026" name="Picture 2" descr="D:\blambeau\thesis\writing\src\2-framework\images\alarm-prop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140512" y="6021288"/>
                <a:ext cx="975600" cy="452598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/>
          <p:cNvGrpSpPr/>
          <p:nvPr/>
        </p:nvGrpSpPr>
        <p:grpSpPr>
          <a:xfrm>
            <a:off x="107504" y="157871"/>
            <a:ext cx="8906340" cy="6326056"/>
            <a:chOff x="107504" y="157871"/>
            <a:chExt cx="8906340" cy="6326056"/>
          </a:xfrm>
        </p:grpSpPr>
        <p:sp>
          <p:nvSpPr>
            <p:cNvPr id="40" name="Rectangle 39"/>
            <p:cNvSpPr/>
            <p:nvPr/>
          </p:nvSpPr>
          <p:spPr>
            <a:xfrm>
              <a:off x="107504" y="157871"/>
              <a:ext cx="8898107" cy="632605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2281002" y="1196752"/>
              <a:ext cx="4464496" cy="4248472"/>
            </a:xfrm>
            <a:prstGeom prst="ellipse">
              <a:avLst/>
            </a:prstGeom>
            <a:ln w="50800">
              <a:solidFill>
                <a:srgbClr val="00B05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798606" y="2204864"/>
              <a:ext cx="1285884" cy="16942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1002" y="550230"/>
              <a:ext cx="4104456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377346" y="4221088"/>
              <a:ext cx="1564592" cy="1251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029853" y="5733256"/>
              <a:ext cx="2795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BE" dirty="0" smtClean="0"/>
                <a:t>High-</a:t>
              </a:r>
              <a:r>
                <a:rPr lang="fr-BE" dirty="0" err="1" smtClean="0"/>
                <a:t>level</a:t>
              </a:r>
              <a:r>
                <a:rPr lang="fr-BE" dirty="0" smtClean="0"/>
                <a:t> scenarios (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870572" y="2276872"/>
              <a:ext cx="2016224" cy="143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727300" y="4429132"/>
              <a:ext cx="1285884" cy="1143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7312737" y="1977268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mtClean="0"/>
                <a:t>Scenarios (MSC)</a:t>
              </a:r>
              <a:endParaRPr lang="fr-BE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35904" y="3204468"/>
              <a:ext cx="25316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Goals &amp; </a:t>
              </a:r>
              <a:br>
                <a:rPr lang="fr-BE" dirty="0" smtClean="0"/>
              </a:br>
              <a:r>
                <a:rPr lang="fr-BE" dirty="0" smtClean="0"/>
                <a:t>Domain </a:t>
              </a:r>
              <a:r>
                <a:rPr lang="fr-BE" dirty="0" err="1" smtClean="0"/>
                <a:t>Properties</a:t>
              </a:r>
              <a:r>
                <a:rPr lang="fr-BE" dirty="0" smtClean="0"/>
                <a:t> (FLTL)</a:t>
              </a:r>
              <a:endParaRPr lang="fr-BE" dirty="0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110773" y="285728"/>
              <a:ext cx="2688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smtClean="0"/>
                <a:t>Agent state machines (LTS)</a:t>
              </a:r>
              <a:endParaRPr lang="fr-BE" dirty="0"/>
            </a:p>
          </p:txBody>
        </p:sp>
        <p:sp>
          <p:nvSpPr>
            <p:cNvPr id="83" name="ZoneTexte 82"/>
            <p:cNvSpPr txBox="1"/>
            <p:nvPr/>
          </p:nvSpPr>
          <p:spPr>
            <a:xfrm>
              <a:off x="1298540" y="5572140"/>
              <a:ext cx="16861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dirty="0" err="1" smtClean="0"/>
                <a:t>Process</a:t>
              </a:r>
              <a:r>
                <a:rPr lang="fr-BE" dirty="0" smtClean="0"/>
                <a:t> </a:t>
              </a:r>
              <a:r>
                <a:rPr lang="fr-BE" dirty="0" err="1" smtClean="0"/>
                <a:t>models</a:t>
              </a:r>
              <a:r>
                <a:rPr lang="fr-BE" dirty="0" smtClean="0"/>
                <a:t> </a:t>
              </a:r>
              <a:br>
                <a:rPr lang="fr-BE" dirty="0" smtClean="0"/>
              </a:br>
              <a:r>
                <a:rPr lang="fr-BE" dirty="0" smtClean="0"/>
                <a:t>(g-</a:t>
              </a:r>
              <a:r>
                <a:rPr lang="fr-BE" dirty="0" err="1" smtClean="0"/>
                <a:t>hMSC</a:t>
              </a:r>
              <a:r>
                <a:rPr lang="fr-BE" dirty="0" smtClean="0"/>
                <a:t>)</a:t>
              </a:r>
              <a:endParaRPr lang="fr-BE" dirty="0"/>
            </a:p>
          </p:txBody>
        </p:sp>
        <p:grpSp>
          <p:nvGrpSpPr>
            <p:cNvPr id="88" name="Groupe 87"/>
            <p:cNvGrpSpPr/>
            <p:nvPr/>
          </p:nvGrpSpPr>
          <p:grpSpPr>
            <a:xfrm>
              <a:off x="3227366" y="2571744"/>
              <a:ext cx="2510020" cy="1214446"/>
              <a:chOff x="3286116" y="2571744"/>
              <a:chExt cx="2510020" cy="1214446"/>
            </a:xfrm>
          </p:grpSpPr>
          <p:grpSp>
            <p:nvGrpSpPr>
              <p:cNvPr id="87" name="Groupe 86"/>
              <p:cNvGrpSpPr/>
              <p:nvPr/>
            </p:nvGrpSpPr>
            <p:grpSpPr>
              <a:xfrm>
                <a:off x="3286116" y="2571744"/>
                <a:ext cx="2510020" cy="1214446"/>
                <a:chOff x="3286116" y="2571744"/>
                <a:chExt cx="2510020" cy="1214446"/>
              </a:xfrm>
            </p:grpSpPr>
            <p:sp>
              <p:nvSpPr>
                <p:cNvPr id="28" name="Nuage 27"/>
                <p:cNvSpPr/>
                <p:nvPr/>
              </p:nvSpPr>
              <p:spPr>
                <a:xfrm>
                  <a:off x="3286116" y="2571744"/>
                  <a:ext cx="2510020" cy="1214446"/>
                </a:xfrm>
                <a:prstGeom prst="clou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tIns="108000" rtlCol="0" anchor="ctr" anchorCtr="1"/>
                <a:lstStyle/>
                <a:p>
                  <a:pPr algn="ctr"/>
                  <a:endParaRPr lang="fr-BE" dirty="0"/>
                </a:p>
              </p:txBody>
            </p:sp>
            <p:sp>
              <p:nvSpPr>
                <p:cNvPr id="86" name="Rectangle à coins arrondis 85"/>
                <p:cNvSpPr/>
                <p:nvPr/>
              </p:nvSpPr>
              <p:spPr>
                <a:xfrm>
                  <a:off x="5000628" y="3000372"/>
                  <a:ext cx="500066" cy="35719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/>
                </a:p>
              </p:txBody>
            </p:sp>
          </p:grpSp>
          <p:sp>
            <p:nvSpPr>
              <p:cNvPr id="38" name="ZoneTexte 37"/>
              <p:cNvSpPr txBox="1"/>
              <p:nvPr/>
            </p:nvSpPr>
            <p:spPr>
              <a:xfrm>
                <a:off x="3500430" y="2714620"/>
                <a:ext cx="20702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tabLst>
                    <a:tab pos="177800" algn="l"/>
                  </a:tabLst>
                </a:pPr>
                <a:r>
                  <a:rPr lang="fr-BE" dirty="0" smtClean="0"/>
                  <a:t> 	Event traces (LTS) </a:t>
                </a:r>
                <a:br>
                  <a:rPr lang="fr-BE" dirty="0" smtClean="0"/>
                </a:br>
                <a:r>
                  <a:rPr lang="fr-BE" dirty="0" smtClean="0"/>
                  <a:t>+ 	State annotations </a:t>
                </a:r>
                <a:br>
                  <a:rPr lang="fr-BE" dirty="0" smtClean="0"/>
                </a:br>
                <a:r>
                  <a:rPr lang="fr-BE" dirty="0" smtClean="0"/>
                  <a:t>(fluents)</a:t>
                </a:r>
                <a:endParaRPr lang="fr-BE" dirty="0"/>
              </a:p>
            </p:txBody>
          </p:sp>
        </p:grpSp>
        <p:pic>
          <p:nvPicPr>
            <p:cNvPr id="1026" name="Picture 2" descr="C:\Users\blambeau\Documents\thesis\writing\src\2-framework\images\goal-graph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3155" y="2273114"/>
              <a:ext cx="1785919" cy="1193986"/>
            </a:xfrm>
            <a:prstGeom prst="rect">
              <a:avLst/>
            </a:prstGeom>
            <a:noFill/>
          </p:spPr>
        </p:pic>
        <p:pic>
          <p:nvPicPr>
            <p:cNvPr id="1027" name="Picture 3" descr="C:\Users\blambeau\Documents\thesis\writing\src\2-framework\images\train-hmsc-single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22801" y="3933056"/>
              <a:ext cx="2458801" cy="1770742"/>
            </a:xfrm>
            <a:prstGeom prst="rect">
              <a:avLst/>
            </a:prstGeom>
            <a:noFill/>
          </p:spPr>
        </p:pic>
        <p:pic>
          <p:nvPicPr>
            <p:cNvPr id="1029" name="Picture 5" descr="C:\Users\blambeau\Documents\thesis\writing\src\2-framework\images\process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2972" y="4293096"/>
              <a:ext cx="1927579" cy="2018645"/>
            </a:xfrm>
            <a:prstGeom prst="rect">
              <a:avLst/>
            </a:prstGeom>
            <a:noFill/>
          </p:spPr>
        </p:pic>
        <p:pic>
          <p:nvPicPr>
            <p:cNvPr id="1030" name="Picture 6" descr="C:\Users\blambeau\Documents\thesis\writing\src\2-framework\images\simple-scenario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53365" y="2385043"/>
              <a:ext cx="3068961" cy="1374535"/>
            </a:xfrm>
            <a:prstGeom prst="rect">
              <a:avLst/>
            </a:prstGeom>
            <a:noFill/>
          </p:spPr>
        </p:pic>
        <p:pic>
          <p:nvPicPr>
            <p:cNvPr id="2" name="Picture 8" descr="C:\Users\blambeau\Documents\thesis\writing\src\2-framework\images\composed-syste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27784" y="778559"/>
              <a:ext cx="3709714" cy="79067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/>
          <p:cNvGrpSpPr/>
          <p:nvPr/>
        </p:nvGrpSpPr>
        <p:grpSpPr>
          <a:xfrm>
            <a:off x="899592" y="72008"/>
            <a:ext cx="7086424" cy="6669360"/>
            <a:chOff x="899592" y="72008"/>
            <a:chExt cx="7086424" cy="6669360"/>
          </a:xfrm>
        </p:grpSpPr>
        <p:sp>
          <p:nvSpPr>
            <p:cNvPr id="28" name="Rectangle 27"/>
            <p:cNvSpPr/>
            <p:nvPr/>
          </p:nvSpPr>
          <p:spPr>
            <a:xfrm>
              <a:off x="899592" y="72008"/>
              <a:ext cx="7086424" cy="666936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5" name="ZoneTexte 4"/>
            <p:cNvSpPr txBox="1"/>
            <p:nvPr/>
          </p:nvSpPr>
          <p:spPr>
            <a:xfrm>
              <a:off x="987901" y="910793"/>
              <a:ext cx="13789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Scenarios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987901" y="3400295"/>
              <a:ext cx="1540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2400" dirty="0" smtClean="0"/>
                <a:t>System LTS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987901" y="5847655"/>
              <a:ext cx="15031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BE" sz="2400" dirty="0" smtClean="0"/>
                <a:t>Agent </a:t>
              </a:r>
              <a:r>
                <a:rPr lang="fr-BE" sz="2400" dirty="0" err="1" smtClean="0"/>
                <a:t>LTSs</a:t>
              </a:r>
              <a:endParaRPr lang="fr-BE" sz="2400" dirty="0" smtClean="0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2774449" y="210774"/>
              <a:ext cx="5037911" cy="6264737"/>
              <a:chOff x="3280680" y="210774"/>
              <a:chExt cx="5037911" cy="6264737"/>
            </a:xfrm>
          </p:grpSpPr>
          <p:sp>
            <p:nvSpPr>
              <p:cNvPr id="25" name="ZoneTexte 24"/>
              <p:cNvSpPr txBox="1"/>
              <p:nvPr/>
            </p:nvSpPr>
            <p:spPr>
              <a:xfrm>
                <a:off x="4897270" y="2084523"/>
                <a:ext cx="277696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Generalization</a:t>
                </a:r>
                <a:endParaRPr lang="fr-BE" sz="2000" i="1" dirty="0" smtClean="0"/>
              </a:p>
              <a:p>
                <a:r>
                  <a:rPr lang="fr-BE" sz="2000" i="1" dirty="0" smtClean="0"/>
                  <a:t>(</a:t>
                </a:r>
                <a:r>
                  <a:rPr lang="fr-BE" sz="2000" i="1" dirty="0" err="1" smtClean="0"/>
                  <a:t>grammar</a:t>
                </a:r>
                <a:r>
                  <a:rPr lang="fr-BE" sz="2000" i="1" dirty="0" smtClean="0"/>
                  <a:t> induction)</a:t>
                </a:r>
                <a:endParaRPr lang="fr-BE" sz="2000" i="1" dirty="0"/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897270" y="4469631"/>
                <a:ext cx="342132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2000" i="1" dirty="0" err="1" smtClean="0"/>
                  <a:t>Decomposition</a:t>
                </a:r>
                <a:endParaRPr lang="fr-BE" sz="2000" i="1" dirty="0" smtClean="0"/>
              </a:p>
              <a:p>
                <a:r>
                  <a:rPr lang="fr-BE" sz="1600" i="1" smtClean="0"/>
                  <a:t>(hiding + determinization + minimization)</a:t>
                </a:r>
                <a:endParaRPr lang="fr-BE" sz="1600" i="1" dirty="0"/>
              </a:p>
            </p:txBody>
          </p:sp>
          <p:sp>
            <p:nvSpPr>
              <p:cNvPr id="22" name="Forme libre 21"/>
              <p:cNvSpPr/>
              <p:nvPr/>
            </p:nvSpPr>
            <p:spPr>
              <a:xfrm>
                <a:off x="4572001" y="2026940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4" name="Forme libre 33"/>
              <p:cNvSpPr/>
              <p:nvPr/>
            </p:nvSpPr>
            <p:spPr>
              <a:xfrm>
                <a:off x="4572000" y="4416242"/>
                <a:ext cx="142876" cy="857256"/>
              </a:xfrm>
              <a:custGeom>
                <a:avLst/>
                <a:gdLst>
                  <a:gd name="connsiteX0" fmla="*/ 13855 w 417945"/>
                  <a:gd name="connsiteY0" fmla="*/ 0 h 1731818"/>
                  <a:gd name="connsiteX1" fmla="*/ 415636 w 417945"/>
                  <a:gd name="connsiteY1" fmla="*/ 831272 h 1731818"/>
                  <a:gd name="connsiteX2" fmla="*/ 0 w 417945"/>
                  <a:gd name="connsiteY2" fmla="*/ 1731818 h 1731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7945" h="1731818">
                    <a:moveTo>
                      <a:pt x="13855" y="0"/>
                    </a:moveTo>
                    <a:cubicBezTo>
                      <a:pt x="215900" y="271318"/>
                      <a:pt x="417945" y="542636"/>
                      <a:pt x="415636" y="831272"/>
                    </a:cubicBezTo>
                    <a:cubicBezTo>
                      <a:pt x="413327" y="1119908"/>
                      <a:pt x="206663" y="1425863"/>
                      <a:pt x="0" y="1731818"/>
                    </a:cubicBezTo>
                  </a:path>
                </a:pathLst>
              </a:custGeom>
              <a:ln w="38100">
                <a:tailEnd type="triangle" w="med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grpSp>
            <p:nvGrpSpPr>
              <p:cNvPr id="29" name="Groupe 28"/>
              <p:cNvGrpSpPr/>
              <p:nvPr/>
            </p:nvGrpSpPr>
            <p:grpSpPr>
              <a:xfrm>
                <a:off x="3762415" y="210774"/>
                <a:ext cx="3851419" cy="1798282"/>
                <a:chOff x="3203848" y="210774"/>
                <a:chExt cx="3851419" cy="1798282"/>
              </a:xfrm>
            </p:grpSpPr>
            <p:pic>
              <p:nvPicPr>
                <p:cNvPr id="27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311942" y="210774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2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 b="79463"/>
                <a:stretch>
                  <a:fillRect/>
                </a:stretch>
              </p:blipFill>
              <p:spPr bwMode="auto">
                <a:xfrm>
                  <a:off x="3261342" y="275272"/>
                  <a:ext cx="3743325" cy="344280"/>
                </a:xfrm>
                <a:prstGeom prst="rect">
                  <a:avLst/>
                </a:prstGeom>
                <a:noFill/>
              </p:spPr>
            </p:pic>
            <p:pic>
              <p:nvPicPr>
                <p:cNvPr id="3074" name="Picture 2" descr="C:\Users\blambeau\Documents\thesis\writing\src\2-framework\images\simple-scenario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203848" y="332656"/>
                  <a:ext cx="3743325" cy="1676400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" name="Picture 3" descr="D:\blambeau\thesis\writing\src\2-framework\images\composed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73652" y="2924943"/>
                <a:ext cx="4628944" cy="1224000"/>
              </a:xfrm>
              <a:prstGeom prst="rect">
                <a:avLst/>
              </a:prstGeom>
              <a:noFill/>
            </p:spPr>
          </p:pic>
          <p:pic>
            <p:nvPicPr>
              <p:cNvPr id="2050" name="Picture 2" descr="D:\blambeau\thesis\writing\src\2-framework\images\composed-system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80680" y="5445224"/>
                <a:ext cx="4814888" cy="1030287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/>
          <p:cNvGrpSpPr/>
          <p:nvPr/>
        </p:nvGrpSpPr>
        <p:grpSpPr>
          <a:xfrm>
            <a:off x="827584" y="260648"/>
            <a:ext cx="7704856" cy="4392488"/>
            <a:chOff x="323528" y="836712"/>
            <a:chExt cx="7704856" cy="4392488"/>
          </a:xfrm>
        </p:grpSpPr>
        <p:sp>
          <p:nvSpPr>
            <p:cNvPr id="31" name="Rectangle 30"/>
            <p:cNvSpPr/>
            <p:nvPr/>
          </p:nvSpPr>
          <p:spPr>
            <a:xfrm>
              <a:off x="323528" y="836712"/>
              <a:ext cx="7704856" cy="439248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grpSp>
          <p:nvGrpSpPr>
            <p:cNvPr id="92" name="Groupe 91"/>
            <p:cNvGrpSpPr/>
            <p:nvPr/>
          </p:nvGrpSpPr>
          <p:grpSpPr>
            <a:xfrm>
              <a:off x="416744" y="1446811"/>
              <a:ext cx="5367662" cy="3643338"/>
              <a:chOff x="1197219" y="714356"/>
              <a:chExt cx="5367662" cy="3643338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3849656" y="100010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Initiate 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Meeting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3849656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Acquire 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Constraints</a:t>
                </a:r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25" name="Connecteur droit avec flèche 74"/>
              <p:cNvCxnSpPr>
                <a:stCxn id="20" idx="2"/>
                <a:endCxn id="21" idx="0"/>
              </p:cNvCxnSpPr>
              <p:nvPr/>
            </p:nvCxnSpPr>
            <p:spPr>
              <a:xfrm rot="5400000">
                <a:off x="4248005" y="1519579"/>
                <a:ext cx="246942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Losange 29"/>
              <p:cNvSpPr/>
              <p:nvPr/>
            </p:nvSpPr>
            <p:spPr>
              <a:xfrm>
                <a:off x="4111039" y="2318620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4" name="Rectangle à coins arrondis 33"/>
              <p:cNvSpPr/>
              <p:nvPr/>
            </p:nvSpPr>
            <p:spPr>
              <a:xfrm>
                <a:off x="2500298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Arbitrate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35" name="Rectangle à coins arrondis 34"/>
              <p:cNvSpPr/>
              <p:nvPr/>
            </p:nvSpPr>
            <p:spPr>
              <a:xfrm>
                <a:off x="3849656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Weaken</a:t>
                </a:r>
                <a:br>
                  <a:rPr lang="fr-BE" sz="1200" noProof="1" smtClean="0">
                    <a:latin typeface="+mj-lt"/>
                  </a:rPr>
                </a:br>
                <a:r>
                  <a:rPr lang="fr-BE" sz="1200" noProof="1" smtClean="0">
                    <a:latin typeface="+mj-lt"/>
                  </a:rPr>
                  <a:t>Constraints</a:t>
                </a:r>
              </a:p>
            </p:txBody>
          </p:sp>
          <p:sp>
            <p:nvSpPr>
              <p:cNvPr id="36" name="Rectangle à coins arrondis 35"/>
              <p:cNvSpPr/>
              <p:nvPr/>
            </p:nvSpPr>
            <p:spPr>
              <a:xfrm>
                <a:off x="5339263" y="3143248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Schedule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Meeting</a:t>
                </a:r>
              </a:p>
            </p:txBody>
          </p:sp>
          <p:sp>
            <p:nvSpPr>
              <p:cNvPr id="37" name="Rectangle à coins arrondis 36"/>
              <p:cNvSpPr/>
              <p:nvPr/>
            </p:nvSpPr>
            <p:spPr>
              <a:xfrm>
                <a:off x="1357290" y="1643050"/>
                <a:ext cx="1043640" cy="396000"/>
              </a:xfrm>
              <a:prstGeom prst="round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Extend</a:t>
                </a:r>
              </a:p>
              <a:p>
                <a:pPr algn="ctr"/>
                <a:r>
                  <a:rPr lang="fr-BE" sz="1200" noProof="1" smtClean="0">
                    <a:latin typeface="+mj-lt"/>
                  </a:rPr>
                  <a:t>Date Range</a:t>
                </a:r>
              </a:p>
            </p:txBody>
          </p:sp>
          <p:sp>
            <p:nvSpPr>
              <p:cNvPr id="39" name="Losange 38"/>
              <p:cNvSpPr/>
              <p:nvPr/>
            </p:nvSpPr>
            <p:spPr>
              <a:xfrm>
                <a:off x="2761681" y="4000504"/>
                <a:ext cx="520874" cy="357190"/>
              </a:xfrm>
              <a:prstGeom prst="diamond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fr-BE" sz="1200" noProof="1" smtClean="0">
                    <a:latin typeface="+mj-lt"/>
                  </a:rPr>
                  <a:t>?</a:t>
                </a:r>
                <a:endParaRPr lang="fr-BE" sz="1200" noProof="1">
                  <a:latin typeface="+mj-lt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4335476" y="714356"/>
                <a:ext cx="72000" cy="72000"/>
              </a:xfrm>
              <a:prstGeom prst="ellipse">
                <a:avLst/>
              </a:prstGeom>
              <a:ln w="222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 sz="1200" noProof="1">
                  <a:latin typeface="+mj-lt"/>
                </a:endParaRPr>
              </a:p>
            </p:txBody>
          </p:sp>
          <p:cxnSp>
            <p:nvCxnSpPr>
              <p:cNvPr id="41" name="Connecteur droit avec flèche 40"/>
              <p:cNvCxnSpPr>
                <a:stCxn id="40" idx="4"/>
                <a:endCxn id="20" idx="0"/>
              </p:cNvCxnSpPr>
              <p:nvPr/>
            </p:nvCxnSpPr>
            <p:spPr>
              <a:xfrm rot="5400000">
                <a:off x="4264600" y="893232"/>
                <a:ext cx="213752" cy="1588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avec flèche 42"/>
              <p:cNvCxnSpPr>
                <a:stCxn id="36" idx="2"/>
                <a:endCxn id="45" idx="0"/>
              </p:cNvCxnSpPr>
              <p:nvPr/>
            </p:nvCxnSpPr>
            <p:spPr>
              <a:xfrm rot="16200000" flipH="1">
                <a:off x="5587754" y="3812577"/>
                <a:ext cx="549851" cy="3192"/>
              </a:xfrm>
              <a:prstGeom prst="straightConnector1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Groupe 109"/>
              <p:cNvGrpSpPr/>
              <p:nvPr/>
            </p:nvGrpSpPr>
            <p:grpSpPr>
              <a:xfrm>
                <a:off x="5774275" y="4089099"/>
                <a:ext cx="180000" cy="180000"/>
                <a:chOff x="2786050" y="6143644"/>
                <a:chExt cx="180000" cy="180000"/>
              </a:xfrm>
            </p:grpSpPr>
            <p:sp>
              <p:nvSpPr>
                <p:cNvPr id="45" name="Ellipse 44"/>
                <p:cNvSpPr/>
                <p:nvPr/>
              </p:nvSpPr>
              <p:spPr>
                <a:xfrm>
                  <a:off x="2786050" y="6143644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  <p:sp>
              <p:nvSpPr>
                <p:cNvPr id="46" name="Ellipse 45"/>
                <p:cNvSpPr/>
                <p:nvPr/>
              </p:nvSpPr>
              <p:spPr>
                <a:xfrm>
                  <a:off x="2840050" y="6197644"/>
                  <a:ext cx="72000" cy="72000"/>
                </a:xfrm>
                <a:prstGeom prst="ellipse">
                  <a:avLst/>
                </a:prstGeom>
                <a:ln w="22225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BE" sz="1200" noProof="1">
                    <a:latin typeface="+mj-lt"/>
                  </a:endParaRPr>
                </a:p>
              </p:txBody>
            </p:sp>
          </p:grpSp>
          <p:cxnSp>
            <p:nvCxnSpPr>
              <p:cNvPr id="48" name="Connecteur droit avec flèche 74"/>
              <p:cNvCxnSpPr>
                <a:stCxn id="30" idx="3"/>
                <a:endCxn id="36" idx="0"/>
              </p:cNvCxnSpPr>
              <p:nvPr/>
            </p:nvCxnSpPr>
            <p:spPr>
              <a:xfrm>
                <a:off x="4631913" y="2497215"/>
                <a:ext cx="1229170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74"/>
              <p:cNvCxnSpPr>
                <a:stCxn id="30" idx="1"/>
                <a:endCxn id="34" idx="0"/>
              </p:cNvCxnSpPr>
              <p:nvPr/>
            </p:nvCxnSpPr>
            <p:spPr>
              <a:xfrm rot="10800000" flipV="1">
                <a:off x="3022119" y="2497214"/>
                <a:ext cx="1088921" cy="646033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74"/>
              <p:cNvCxnSpPr>
                <a:stCxn id="34" idx="2"/>
                <a:endCxn id="39" idx="0"/>
              </p:cNvCxnSpPr>
              <p:nvPr/>
            </p:nvCxnSpPr>
            <p:spPr>
              <a:xfrm rot="5400000">
                <a:off x="2791490" y="3769876"/>
                <a:ext cx="46125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 droit avec flèche 74"/>
              <p:cNvCxnSpPr>
                <a:stCxn id="39" idx="1"/>
                <a:endCxn id="37" idx="2"/>
              </p:cNvCxnSpPr>
              <p:nvPr/>
            </p:nvCxnSpPr>
            <p:spPr>
              <a:xfrm rot="10800000">
                <a:off x="1879111" y="2039051"/>
                <a:ext cx="882571" cy="2140049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74"/>
              <p:cNvCxnSpPr>
                <a:stCxn id="39" idx="3"/>
                <a:endCxn id="35" idx="2"/>
              </p:cNvCxnSpPr>
              <p:nvPr/>
            </p:nvCxnSpPr>
            <p:spPr>
              <a:xfrm flipV="1">
                <a:off x="3282555" y="3539248"/>
                <a:ext cx="1088921" cy="639851"/>
              </a:xfrm>
              <a:prstGeom prst="bentConnector2">
                <a:avLst/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74"/>
              <p:cNvCxnSpPr>
                <a:stCxn id="35" idx="0"/>
                <a:endCxn id="30" idx="2"/>
              </p:cNvCxnSpPr>
              <p:nvPr/>
            </p:nvCxnSpPr>
            <p:spPr>
              <a:xfrm rot="5400000" flipH="1" flipV="1">
                <a:off x="4137757" y="2909529"/>
                <a:ext cx="467438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avec flèche 74"/>
              <p:cNvCxnSpPr>
                <a:stCxn id="21" idx="2"/>
                <a:endCxn id="30" idx="0"/>
              </p:cNvCxnSpPr>
              <p:nvPr/>
            </p:nvCxnSpPr>
            <p:spPr>
              <a:xfrm rot="5400000">
                <a:off x="4231691" y="2178835"/>
                <a:ext cx="279570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ZoneTexte 108"/>
              <p:cNvSpPr txBox="1"/>
              <p:nvPr/>
            </p:nvSpPr>
            <p:spPr>
              <a:xfrm>
                <a:off x="2500298" y="2290755"/>
                <a:ext cx="1199046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[date_conflict </a:t>
                </a:r>
                <a:r>
                  <a:rPr lang="fr-BE" sz="1200" noProof="1" smtClean="0">
                    <a:sym typeface="Symbol"/>
                  </a:rPr>
                  <a:t> </a:t>
                </a:r>
                <a:br>
                  <a:rPr lang="fr-BE" sz="1200" noProof="1" smtClean="0">
                    <a:sym typeface="Symbol"/>
                  </a:rPr>
                </a:br>
                <a:r>
                  <a:rPr lang="fr-BE" sz="1200" noProof="1" smtClean="0">
                    <a:sym typeface="Symbol"/>
                  </a:rPr>
                  <a:t>     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0" name="ZoneTexte 109"/>
              <p:cNvSpPr txBox="1"/>
              <p:nvPr/>
            </p:nvSpPr>
            <p:spPr>
              <a:xfrm>
                <a:off x="5311333" y="2290755"/>
                <a:ext cx="1253548" cy="369332"/>
              </a:xfrm>
              <a:prstGeom prst="rect">
                <a:avLst/>
              </a:prstGeom>
              <a:solidFill>
                <a:schemeClr val="lt1">
                  <a:alpha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date_conflict </a:t>
                </a:r>
                <a:br>
                  <a:rPr lang="fr-BE" sz="1200" noProof="1" smtClean="0"/>
                </a:br>
                <a:r>
                  <a:rPr lang="fr-BE" sz="1200" noProof="1" smtClean="0"/>
                  <a:t>       </a:t>
                </a:r>
                <a:r>
                  <a:rPr lang="fr-BE" sz="1200" noProof="1" smtClean="0">
                    <a:sym typeface="Symbol"/>
                  </a:rPr>
                  <a:t> second_cycle</a:t>
                </a:r>
                <a:r>
                  <a:rPr lang="fr-BE" sz="1200" noProof="1" smtClean="0"/>
                  <a:t>]</a:t>
                </a:r>
                <a:endParaRPr lang="fr-BE" sz="1200" noProof="1"/>
              </a:p>
            </p:txBody>
          </p:sp>
          <p:sp>
            <p:nvSpPr>
              <p:cNvPr id="116" name="ZoneTexte 115"/>
              <p:cNvSpPr txBox="1"/>
              <p:nvPr/>
            </p:nvSpPr>
            <p:spPr>
              <a:xfrm>
                <a:off x="1197219" y="3811930"/>
                <a:ext cx="1659750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</a:t>
                </a:r>
                <a:r>
                  <a:rPr lang="fr-BE" sz="1200" noProof="1" smtClean="0">
                    <a:sym typeface="Symbol"/>
                  </a:rPr>
                  <a:t> </a:t>
                </a:r>
                <a:r>
                  <a:rPr lang="fr-BE" sz="1200" noProof="1" smtClean="0"/>
                  <a:t>resolve_by_weakening]</a:t>
                </a:r>
                <a:endParaRPr lang="fr-BE" sz="1200" noProof="1"/>
              </a:p>
            </p:txBody>
          </p:sp>
          <p:sp>
            <p:nvSpPr>
              <p:cNvPr id="117" name="ZoneTexte 116"/>
              <p:cNvSpPr txBox="1"/>
              <p:nvPr/>
            </p:nvSpPr>
            <p:spPr>
              <a:xfrm>
                <a:off x="3618500" y="3811930"/>
                <a:ext cx="1515479" cy="184666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BE" sz="1200" noProof="1" smtClean="0"/>
                  <a:t>[resolve_by_weakening]</a:t>
                </a:r>
                <a:endParaRPr lang="fr-BE" sz="1200" noProof="1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1714480" y="2428868"/>
                <a:ext cx="0" cy="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cxnSp>
            <p:nvCxnSpPr>
              <p:cNvPr id="53" name="Connecteur droit avec flèche 74"/>
              <p:cNvCxnSpPr>
                <a:stCxn id="37" idx="3"/>
                <a:endCxn id="21" idx="1"/>
              </p:cNvCxnSpPr>
              <p:nvPr/>
            </p:nvCxnSpPr>
            <p:spPr>
              <a:xfrm>
                <a:off x="2400930" y="1841050"/>
                <a:ext cx="1448726" cy="1588"/>
              </a:xfrm>
              <a:prstGeom prst="bentConnector3">
                <a:avLst>
                  <a:gd name="adj1" fmla="val 50000"/>
                </a:avLst>
              </a:prstGeom>
              <a:ln w="2222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e 76"/>
            <p:cNvGrpSpPr/>
            <p:nvPr/>
          </p:nvGrpSpPr>
          <p:grpSpPr>
            <a:xfrm>
              <a:off x="4735512" y="980728"/>
              <a:ext cx="3148856" cy="1523842"/>
              <a:chOff x="5882433" y="1401102"/>
              <a:chExt cx="3148856" cy="1523842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5882433" y="1401102"/>
                <a:ext cx="3148856" cy="1523842"/>
              </a:xfrm>
              <a:prstGeom prst="rect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5959473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Initiator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083291" y="1498639"/>
                <a:ext cx="864096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Scheduler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8220179" y="1498639"/>
                <a:ext cx="720080" cy="324000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Participant</a:t>
                </a:r>
              </a:p>
            </p:txBody>
          </p:sp>
          <p:cxnSp>
            <p:nvCxnSpPr>
              <p:cNvPr id="49" name="Connecteur droit avec flèche 48"/>
              <p:cNvCxnSpPr>
                <a:stCxn id="42" idx="2"/>
              </p:cNvCxnSpPr>
              <p:nvPr/>
            </p:nvCxnSpPr>
            <p:spPr>
              <a:xfrm rot="5400000">
                <a:off x="701094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avec flèche 51"/>
              <p:cNvCxnSpPr>
                <a:stCxn id="38" idx="2"/>
              </p:cNvCxnSpPr>
              <p:nvPr/>
            </p:nvCxnSpPr>
            <p:spPr>
              <a:xfrm rot="5400000">
                <a:off x="5815116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>
                <a:stCxn id="47" idx="2"/>
              </p:cNvCxnSpPr>
              <p:nvPr/>
            </p:nvCxnSpPr>
            <p:spPr>
              <a:xfrm rot="5400000">
                <a:off x="8075822" y="2326242"/>
                <a:ext cx="1008000" cy="7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>
                <a:off x="6312091" y="2022166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ZoneTexte 57"/>
              <p:cNvSpPr txBox="1"/>
              <p:nvPr/>
            </p:nvSpPr>
            <p:spPr>
              <a:xfrm>
                <a:off x="6473550" y="1940430"/>
                <a:ext cx="876325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set_date_range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64" name="Connecteur droit avec flèche 63"/>
              <p:cNvCxnSpPr/>
              <p:nvPr/>
            </p:nvCxnSpPr>
            <p:spPr>
              <a:xfrm>
                <a:off x="7519718" y="2526759"/>
                <a:ext cx="1044000" cy="313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>
                <a:off x="6312091" y="2199869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ZoneTexte 68"/>
              <p:cNvSpPr txBox="1"/>
              <p:nvPr/>
            </p:nvSpPr>
            <p:spPr>
              <a:xfrm>
                <a:off x="6473550" y="2115983"/>
                <a:ext cx="895562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set_participants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0" name="Connecteur droit avec flèche 69"/>
              <p:cNvCxnSpPr/>
              <p:nvPr/>
            </p:nvCxnSpPr>
            <p:spPr>
              <a:xfrm>
                <a:off x="6312091" y="2358391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ZoneTexte 70"/>
              <p:cNvSpPr txBox="1"/>
              <p:nvPr/>
            </p:nvSpPr>
            <p:spPr>
              <a:xfrm>
                <a:off x="6697170" y="2280855"/>
                <a:ext cx="448324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confirm</a:t>
                </a:r>
                <a:endParaRPr lang="fr-BE" sz="1000" b="1" noProof="1">
                  <a:latin typeface="+mj-lt"/>
                </a:endParaRPr>
              </a:p>
            </p:txBody>
          </p:sp>
          <p:cxnSp>
            <p:nvCxnSpPr>
              <p:cNvPr id="72" name="Connecteur droit avec flèche 71"/>
              <p:cNvCxnSpPr/>
              <p:nvPr/>
            </p:nvCxnSpPr>
            <p:spPr>
              <a:xfrm flipH="1">
                <a:off x="6326388" y="2646423"/>
                <a:ext cx="1188000" cy="158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ZoneTexte 72"/>
              <p:cNvSpPr txBox="1"/>
              <p:nvPr/>
            </p:nvSpPr>
            <p:spPr>
              <a:xfrm>
                <a:off x="6481382" y="2568887"/>
                <a:ext cx="990139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meeting_initiated</a:t>
                </a:r>
                <a:endParaRPr lang="fr-BE" sz="1000" b="1" noProof="1">
                  <a:latin typeface="+mj-lt"/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7539055" y="2442682"/>
                <a:ext cx="921210" cy="153888"/>
              </a:xfrm>
              <a:prstGeom prst="rect">
                <a:avLst/>
              </a:prstGeom>
              <a:solidFill>
                <a:schemeClr val="lt1"/>
              </a:solidFill>
              <a:ln w="22225">
                <a:noFill/>
              </a:ln>
            </p:spPr>
            <p:txBody>
              <a:bodyPr wrap="none" lIns="18000" tIns="0" rIns="18000" bIns="0" rtlCol="0">
                <a:spAutoFit/>
              </a:bodyPr>
              <a:lstStyle/>
              <a:p>
                <a:pPr algn="ctr"/>
                <a:r>
                  <a:rPr lang="fr-BE" sz="1000" b="1" noProof="1" smtClean="0">
                    <a:latin typeface="+mj-lt"/>
                  </a:rPr>
                  <a:t>send_invitations</a:t>
                </a:r>
                <a:endParaRPr lang="fr-BE" sz="1000" b="1" noProof="1">
                  <a:latin typeface="+mj-lt"/>
                </a:endParaRPr>
              </a:p>
            </p:txBody>
          </p:sp>
        </p:grpSp>
        <p:cxnSp>
          <p:nvCxnSpPr>
            <p:cNvPr id="79" name="Connecteur droit 78"/>
            <p:cNvCxnSpPr/>
            <p:nvPr/>
          </p:nvCxnSpPr>
          <p:spPr>
            <a:xfrm rot="5400000" flipH="1" flipV="1">
              <a:off x="4043760" y="1051769"/>
              <a:ext cx="743297" cy="601216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/>
            <p:cNvCxnSpPr/>
            <p:nvPr/>
          </p:nvCxnSpPr>
          <p:spPr>
            <a:xfrm>
              <a:off x="4139952" y="2132856"/>
              <a:ext cx="576064" cy="360040"/>
            </a:xfrm>
            <a:prstGeom prst="line">
              <a:avLst/>
            </a:prstGeom>
            <a:ln w="22225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247"/>
          <p:cNvSpPr/>
          <p:nvPr/>
        </p:nvSpPr>
        <p:spPr>
          <a:xfrm>
            <a:off x="611560" y="188640"/>
            <a:ext cx="8208912" cy="619268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sz="2400" noProof="1"/>
          </a:p>
        </p:txBody>
      </p:sp>
      <p:sp>
        <p:nvSpPr>
          <p:cNvPr id="30" name="Losange 29"/>
          <p:cNvSpPr/>
          <p:nvPr/>
        </p:nvSpPr>
        <p:spPr>
          <a:xfrm>
            <a:off x="4826518" y="3286289"/>
            <a:ext cx="818711" cy="561432"/>
          </a:xfrm>
          <a:prstGeom prst="diamond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3667498" y="4365104"/>
            <a:ext cx="248867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Weaken Constraints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6300192" y="4365104"/>
            <a:ext cx="234136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Schedule Meeting</a:t>
            </a:r>
          </a:p>
        </p:txBody>
      </p:sp>
      <p:sp>
        <p:nvSpPr>
          <p:cNvPr id="37" name="Rectangle à coins arrondis 36"/>
          <p:cNvSpPr/>
          <p:nvPr/>
        </p:nvSpPr>
        <p:spPr>
          <a:xfrm>
            <a:off x="787178" y="2446526"/>
            <a:ext cx="2488678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Extend Date Range</a:t>
            </a:r>
          </a:p>
        </p:txBody>
      </p:sp>
      <p:sp>
        <p:nvSpPr>
          <p:cNvPr id="39" name="Losange 38"/>
          <p:cNvSpPr/>
          <p:nvPr/>
        </p:nvSpPr>
        <p:spPr>
          <a:xfrm>
            <a:off x="2306238" y="5712541"/>
            <a:ext cx="818711" cy="561432"/>
          </a:xfrm>
          <a:prstGeom prst="diamond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fr-BE" sz="1200" noProof="1" smtClean="0">
                <a:latin typeface="+mj-lt"/>
              </a:rPr>
              <a:t>?</a:t>
            </a:r>
            <a:endParaRPr lang="fr-BE" sz="1200" noProof="1">
              <a:latin typeface="+mj-lt"/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059602" y="3459577"/>
            <a:ext cx="0" cy="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grpSp>
        <p:nvGrpSpPr>
          <p:cNvPr id="129" name="Groupe 128"/>
          <p:cNvGrpSpPr/>
          <p:nvPr/>
        </p:nvGrpSpPr>
        <p:grpSpPr>
          <a:xfrm>
            <a:off x="842143" y="2782240"/>
            <a:ext cx="2361705" cy="223354"/>
            <a:chOff x="885078" y="897580"/>
            <a:chExt cx="2361705" cy="223354"/>
          </a:xfrm>
        </p:grpSpPr>
        <p:sp>
          <p:nvSpPr>
            <p:cNvPr id="130" name="Ellipse 129"/>
            <p:cNvSpPr/>
            <p:nvPr/>
          </p:nvSpPr>
          <p:spPr>
            <a:xfrm>
              <a:off x="88507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1" name="Ellipse 130"/>
            <p:cNvSpPr/>
            <p:nvPr/>
          </p:nvSpPr>
          <p:spPr>
            <a:xfrm>
              <a:off x="1677121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2" name="Ellipse 131"/>
            <p:cNvSpPr/>
            <p:nvPr/>
          </p:nvSpPr>
          <p:spPr>
            <a:xfrm>
              <a:off x="229260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33" name="Ellipse 132"/>
            <p:cNvSpPr/>
            <p:nvPr/>
          </p:nvSpPr>
          <p:spPr>
            <a:xfrm>
              <a:off x="3030759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34" name="Connecteur droit avec flèche 133"/>
            <p:cNvCxnSpPr>
              <a:stCxn id="130" idx="6"/>
              <a:endCxn id="131" idx="2"/>
            </p:cNvCxnSpPr>
            <p:nvPr/>
          </p:nvCxnSpPr>
          <p:spPr>
            <a:xfrm>
              <a:off x="1101102" y="1012922"/>
              <a:ext cx="57601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avec flèche 134"/>
            <p:cNvCxnSpPr>
              <a:stCxn id="131" idx="6"/>
              <a:endCxn id="132" idx="2"/>
            </p:cNvCxnSpPr>
            <p:nvPr/>
          </p:nvCxnSpPr>
          <p:spPr>
            <a:xfrm>
              <a:off x="1893145" y="1012922"/>
              <a:ext cx="39945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avec flèche 135"/>
            <p:cNvCxnSpPr>
              <a:stCxn id="132" idx="6"/>
              <a:endCxn id="133" idx="2"/>
            </p:cNvCxnSpPr>
            <p:nvPr/>
          </p:nvCxnSpPr>
          <p:spPr>
            <a:xfrm>
              <a:off x="2508627" y="1012922"/>
              <a:ext cx="52213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ZoneTexte 136"/>
            <p:cNvSpPr txBox="1"/>
            <p:nvPr/>
          </p:nvSpPr>
          <p:spPr>
            <a:xfrm>
              <a:off x="1931245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38" name="ZoneTexte 137"/>
            <p:cNvSpPr txBox="1"/>
            <p:nvPr/>
          </p:nvSpPr>
          <p:spPr>
            <a:xfrm>
              <a:off x="1135347" y="916340"/>
              <a:ext cx="44319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EDR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39" name="ZoneTexte 138"/>
            <p:cNvSpPr txBox="1"/>
            <p:nvPr/>
          </p:nvSpPr>
          <p:spPr>
            <a:xfrm>
              <a:off x="2540612" y="916340"/>
              <a:ext cx="41088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EDR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151" name="Groupe 150"/>
          <p:cNvGrpSpPr/>
          <p:nvPr/>
        </p:nvGrpSpPr>
        <p:grpSpPr>
          <a:xfrm>
            <a:off x="3739506" y="4651823"/>
            <a:ext cx="2344514" cy="223354"/>
            <a:chOff x="643163" y="897580"/>
            <a:chExt cx="2344514" cy="223354"/>
          </a:xfrm>
        </p:grpSpPr>
        <p:sp>
          <p:nvSpPr>
            <p:cNvPr id="152" name="Ellipse 151"/>
            <p:cNvSpPr/>
            <p:nvPr/>
          </p:nvSpPr>
          <p:spPr>
            <a:xfrm>
              <a:off x="64316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140834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4" name="Ellipse 153"/>
            <p:cNvSpPr/>
            <p:nvPr/>
          </p:nvSpPr>
          <p:spPr>
            <a:xfrm>
              <a:off x="204384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55" name="Ellipse 154"/>
            <p:cNvSpPr/>
            <p:nvPr/>
          </p:nvSpPr>
          <p:spPr>
            <a:xfrm>
              <a:off x="2771653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56" name="Connecteur droit avec flèche 155"/>
            <p:cNvCxnSpPr>
              <a:stCxn id="152" idx="6"/>
              <a:endCxn id="153" idx="2"/>
            </p:cNvCxnSpPr>
            <p:nvPr/>
          </p:nvCxnSpPr>
          <p:spPr>
            <a:xfrm>
              <a:off x="859187" y="1012922"/>
              <a:ext cx="549159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avec flèche 156"/>
            <p:cNvCxnSpPr>
              <a:stCxn id="153" idx="6"/>
              <a:endCxn id="154" idx="2"/>
            </p:cNvCxnSpPr>
            <p:nvPr/>
          </p:nvCxnSpPr>
          <p:spPr>
            <a:xfrm>
              <a:off x="1624370" y="1012922"/>
              <a:ext cx="41947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cteur droit avec flèche 157"/>
            <p:cNvCxnSpPr>
              <a:stCxn id="154" idx="6"/>
              <a:endCxn id="155" idx="2"/>
            </p:cNvCxnSpPr>
            <p:nvPr/>
          </p:nvCxnSpPr>
          <p:spPr>
            <a:xfrm>
              <a:off x="2259870" y="1012922"/>
              <a:ext cx="51178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ZoneTexte 158"/>
            <p:cNvSpPr txBox="1"/>
            <p:nvPr/>
          </p:nvSpPr>
          <p:spPr>
            <a:xfrm>
              <a:off x="1681520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60" name="ZoneTexte 159"/>
            <p:cNvSpPr txBox="1"/>
            <p:nvPr/>
          </p:nvSpPr>
          <p:spPr>
            <a:xfrm>
              <a:off x="905795" y="916340"/>
              <a:ext cx="40626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WC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61" name="ZoneTexte 160"/>
            <p:cNvSpPr txBox="1"/>
            <p:nvPr/>
          </p:nvSpPr>
          <p:spPr>
            <a:xfrm>
              <a:off x="2305462" y="916340"/>
              <a:ext cx="37664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WC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162" name="Groupe 161"/>
          <p:cNvGrpSpPr/>
          <p:nvPr/>
        </p:nvGrpSpPr>
        <p:grpSpPr>
          <a:xfrm>
            <a:off x="6372200" y="4651823"/>
            <a:ext cx="2215738" cy="223354"/>
            <a:chOff x="683568" y="897580"/>
            <a:chExt cx="2215738" cy="223354"/>
          </a:xfrm>
        </p:grpSpPr>
        <p:sp>
          <p:nvSpPr>
            <p:cNvPr id="163" name="Ellipse 162"/>
            <p:cNvSpPr/>
            <p:nvPr/>
          </p:nvSpPr>
          <p:spPr>
            <a:xfrm>
              <a:off x="68356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4" name="Ellipse 163"/>
            <p:cNvSpPr/>
            <p:nvPr/>
          </p:nvSpPr>
          <p:spPr>
            <a:xfrm>
              <a:off x="1409998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5" name="Ellipse 164"/>
            <p:cNvSpPr/>
            <p:nvPr/>
          </p:nvSpPr>
          <p:spPr>
            <a:xfrm>
              <a:off x="2004095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268328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67" name="Connecteur droit avec flèche 166"/>
            <p:cNvCxnSpPr>
              <a:stCxn id="163" idx="6"/>
              <a:endCxn id="164" idx="2"/>
            </p:cNvCxnSpPr>
            <p:nvPr/>
          </p:nvCxnSpPr>
          <p:spPr>
            <a:xfrm>
              <a:off x="899592" y="1012922"/>
              <a:ext cx="51040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>
              <a:stCxn id="164" idx="6"/>
              <a:endCxn id="165" idx="2"/>
            </p:cNvCxnSpPr>
            <p:nvPr/>
          </p:nvCxnSpPr>
          <p:spPr>
            <a:xfrm>
              <a:off x="1626022" y="1012922"/>
              <a:ext cx="37807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>
              <a:stCxn id="165" idx="6"/>
              <a:endCxn id="166" idx="2"/>
            </p:cNvCxnSpPr>
            <p:nvPr/>
          </p:nvCxnSpPr>
          <p:spPr>
            <a:xfrm>
              <a:off x="2220119" y="1012922"/>
              <a:ext cx="4631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ZoneTexte 169"/>
            <p:cNvSpPr txBox="1"/>
            <p:nvPr/>
          </p:nvSpPr>
          <p:spPr>
            <a:xfrm>
              <a:off x="1657772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71" name="ZoneTexte 170"/>
            <p:cNvSpPr txBox="1"/>
            <p:nvPr/>
          </p:nvSpPr>
          <p:spPr>
            <a:xfrm>
              <a:off x="946200" y="916340"/>
              <a:ext cx="39190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SM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72" name="ZoneTexte 171"/>
            <p:cNvSpPr txBox="1"/>
            <p:nvPr/>
          </p:nvSpPr>
          <p:spPr>
            <a:xfrm>
              <a:off x="2246455" y="916340"/>
              <a:ext cx="36227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SM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sp>
        <p:nvSpPr>
          <p:cNvPr id="173" name="Ellipse 172"/>
          <p:cNvSpPr/>
          <p:nvPr/>
        </p:nvSpPr>
        <p:spPr>
          <a:xfrm>
            <a:off x="1187624" y="1052736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192" name="Connecteur droit avec flèche 191"/>
          <p:cNvCxnSpPr>
            <a:endCxn id="173" idx="1"/>
          </p:cNvCxnSpPr>
          <p:nvPr/>
        </p:nvCxnSpPr>
        <p:spPr>
          <a:xfrm>
            <a:off x="971600" y="908720"/>
            <a:ext cx="247660" cy="1756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Ellipse 201"/>
          <p:cNvSpPr/>
          <p:nvPr/>
        </p:nvSpPr>
        <p:spPr>
          <a:xfrm>
            <a:off x="5122664" y="3454400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06" name="Connecteur en arc 205"/>
          <p:cNvCxnSpPr>
            <a:stCxn id="202" idx="6"/>
          </p:cNvCxnSpPr>
          <p:nvPr/>
        </p:nvCxnSpPr>
        <p:spPr>
          <a:xfrm>
            <a:off x="5338688" y="3562412"/>
            <a:ext cx="1141524" cy="1096741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>
            <a:off x="5868144" y="3707740"/>
            <a:ext cx="1224136" cy="369332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date_conflict </a:t>
            </a:r>
            <a:br>
              <a:rPr lang="fr-BE" sz="1200" noProof="1" smtClean="0"/>
            </a:br>
            <a:r>
              <a:rPr lang="fr-BE" sz="1200" noProof="1" smtClean="0"/>
              <a:t>      </a:t>
            </a:r>
            <a:r>
              <a:rPr lang="fr-BE" sz="1200" noProof="1" smtClean="0">
                <a:sym typeface="Symbol"/>
              </a:rPr>
              <a:t> second_cycle</a:t>
            </a:r>
            <a:r>
              <a:rPr lang="fr-BE" sz="1200" noProof="1" smtClean="0"/>
              <a:t>]</a:t>
            </a:r>
            <a:endParaRPr lang="fr-BE" sz="1200" noProof="1"/>
          </a:p>
        </p:txBody>
      </p:sp>
      <p:sp>
        <p:nvSpPr>
          <p:cNvPr id="209" name="Ellipse 208"/>
          <p:cNvSpPr/>
          <p:nvPr/>
        </p:nvSpPr>
        <p:spPr>
          <a:xfrm>
            <a:off x="7439620" y="5803951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10" name="Connecteur en arc 209"/>
          <p:cNvCxnSpPr>
            <a:endCxn id="209" idx="0"/>
          </p:cNvCxnSpPr>
          <p:nvPr/>
        </p:nvCxnSpPr>
        <p:spPr>
          <a:xfrm rot="5400000">
            <a:off x="7546217" y="4876592"/>
            <a:ext cx="928774" cy="925944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en arc 212"/>
          <p:cNvCxnSpPr>
            <a:endCxn id="202" idx="4"/>
          </p:cNvCxnSpPr>
          <p:nvPr/>
        </p:nvCxnSpPr>
        <p:spPr>
          <a:xfrm rot="16200000" flipV="1">
            <a:off x="5108978" y="3792123"/>
            <a:ext cx="988729" cy="74533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Ellipse 226"/>
          <p:cNvSpPr/>
          <p:nvPr/>
        </p:nvSpPr>
        <p:spPr>
          <a:xfrm>
            <a:off x="2607581" y="5885245"/>
            <a:ext cx="216024" cy="216024"/>
          </a:xfrm>
          <a:prstGeom prst="ellipse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 noProof="1"/>
          </a:p>
        </p:txBody>
      </p:sp>
      <p:cxnSp>
        <p:nvCxnSpPr>
          <p:cNvPr id="232" name="Connecteur en arc 231"/>
          <p:cNvCxnSpPr>
            <a:stCxn id="227" idx="6"/>
          </p:cNvCxnSpPr>
          <p:nvPr/>
        </p:nvCxnSpPr>
        <p:spPr>
          <a:xfrm flipV="1">
            <a:off x="2823605" y="4875177"/>
            <a:ext cx="1023913" cy="1118080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/>
          <p:cNvSpPr txBox="1"/>
          <p:nvPr/>
        </p:nvSpPr>
        <p:spPr>
          <a:xfrm>
            <a:off x="3390012" y="5496250"/>
            <a:ext cx="1515479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[resolve_by_weakening]</a:t>
            </a:r>
            <a:endParaRPr lang="fr-BE" sz="1200" noProof="1"/>
          </a:p>
        </p:txBody>
      </p:sp>
      <p:cxnSp>
        <p:nvCxnSpPr>
          <p:cNvPr id="235" name="Connecteur en arc 231"/>
          <p:cNvCxnSpPr>
            <a:stCxn id="227" idx="2"/>
          </p:cNvCxnSpPr>
          <p:nvPr/>
        </p:nvCxnSpPr>
        <p:spPr>
          <a:xfrm rot="10800000">
            <a:off x="950155" y="3005595"/>
            <a:ext cx="1657426" cy="2987663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789797" y="5496250"/>
            <a:ext cx="1659749" cy="184666"/>
          </a:xfrm>
          <a:prstGeom prst="rect">
            <a:avLst/>
          </a:prstGeom>
          <a:solidFill>
            <a:schemeClr val="lt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</a:t>
            </a:r>
            <a:r>
              <a:rPr lang="fr-BE" sz="1200" noProof="1" smtClean="0">
                <a:sym typeface="Symbol"/>
              </a:rPr>
              <a:t> </a:t>
            </a:r>
            <a:r>
              <a:rPr lang="fr-BE" sz="1200" noProof="1" smtClean="0"/>
              <a:t>resolve_by_weakening]</a:t>
            </a:r>
            <a:endParaRPr lang="fr-BE" sz="1200" noProof="1"/>
          </a:p>
        </p:txBody>
      </p:sp>
      <p:sp>
        <p:nvSpPr>
          <p:cNvPr id="244" name="ZoneTexte 243"/>
          <p:cNvSpPr txBox="1"/>
          <p:nvPr/>
        </p:nvSpPr>
        <p:spPr>
          <a:xfrm>
            <a:off x="5478427" y="3942581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45" name="ZoneTexte 244"/>
          <p:cNvSpPr txBox="1"/>
          <p:nvPr/>
        </p:nvSpPr>
        <p:spPr>
          <a:xfrm>
            <a:off x="7884368" y="5157192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1" name="Rectangle à coins arrondis 20"/>
          <p:cNvSpPr/>
          <p:nvPr/>
        </p:nvSpPr>
        <p:spPr>
          <a:xfrm>
            <a:off x="4171554" y="2446526"/>
            <a:ext cx="2416670" cy="622434"/>
          </a:xfrm>
          <a:prstGeom prst="roundRect">
            <a:avLst/>
          </a:prstGeom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Acquire  Constraints</a:t>
            </a:r>
            <a:endParaRPr lang="fr-BE" sz="1400" noProof="1">
              <a:latin typeface="+mj-lt"/>
            </a:endParaRPr>
          </a:p>
        </p:txBody>
      </p:sp>
      <p:grpSp>
        <p:nvGrpSpPr>
          <p:cNvPr id="118" name="Groupe 117"/>
          <p:cNvGrpSpPr/>
          <p:nvPr/>
        </p:nvGrpSpPr>
        <p:grpSpPr>
          <a:xfrm>
            <a:off x="4244345" y="2782240"/>
            <a:ext cx="2275972" cy="223354"/>
            <a:chOff x="899592" y="897580"/>
            <a:chExt cx="2275972" cy="223354"/>
          </a:xfrm>
        </p:grpSpPr>
        <p:sp>
          <p:nvSpPr>
            <p:cNvPr id="119" name="Ellipse 118"/>
            <p:cNvSpPr/>
            <p:nvPr/>
          </p:nvSpPr>
          <p:spPr>
            <a:xfrm>
              <a:off x="89959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0" name="Ellipse 119"/>
            <p:cNvSpPr/>
            <p:nvPr/>
          </p:nvSpPr>
          <p:spPr>
            <a:xfrm>
              <a:off x="163752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225397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2959540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23" name="Connecteur droit avec flèche 122"/>
            <p:cNvCxnSpPr>
              <a:stCxn id="119" idx="6"/>
              <a:endCxn id="120" idx="2"/>
            </p:cNvCxnSpPr>
            <p:nvPr/>
          </p:nvCxnSpPr>
          <p:spPr>
            <a:xfrm>
              <a:off x="1115616" y="1012922"/>
              <a:ext cx="5219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avec flèche 123"/>
            <p:cNvCxnSpPr>
              <a:stCxn id="120" idx="6"/>
              <a:endCxn id="121" idx="2"/>
            </p:cNvCxnSpPr>
            <p:nvPr/>
          </p:nvCxnSpPr>
          <p:spPr>
            <a:xfrm>
              <a:off x="1853548" y="1012922"/>
              <a:ext cx="40042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cteur droit avec flèche 124"/>
            <p:cNvCxnSpPr>
              <a:stCxn id="121" idx="6"/>
              <a:endCxn id="122" idx="2"/>
            </p:cNvCxnSpPr>
            <p:nvPr/>
          </p:nvCxnSpPr>
          <p:spPr>
            <a:xfrm>
              <a:off x="2469998" y="1012922"/>
              <a:ext cx="48954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ZoneTexte 125"/>
            <p:cNvSpPr txBox="1"/>
            <p:nvPr/>
          </p:nvSpPr>
          <p:spPr>
            <a:xfrm>
              <a:off x="1891648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27" name="ZoneTexte 126"/>
            <p:cNvSpPr txBox="1"/>
            <p:nvPr/>
          </p:nvSpPr>
          <p:spPr>
            <a:xfrm>
              <a:off x="1171632" y="916340"/>
              <a:ext cx="36029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AC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28" name="ZoneTexte 127"/>
            <p:cNvSpPr txBox="1"/>
            <p:nvPr/>
          </p:nvSpPr>
          <p:spPr>
            <a:xfrm>
              <a:off x="2535093" y="916340"/>
              <a:ext cx="3306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AC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grpSp>
        <p:nvGrpSpPr>
          <p:cNvPr id="205" name="Groupe 204"/>
          <p:cNvGrpSpPr/>
          <p:nvPr/>
        </p:nvGrpSpPr>
        <p:grpSpPr>
          <a:xfrm>
            <a:off x="1835696" y="908720"/>
            <a:ext cx="5688632" cy="1152128"/>
            <a:chOff x="1547664" y="764704"/>
            <a:chExt cx="5688632" cy="1152128"/>
          </a:xfrm>
        </p:grpSpPr>
        <p:sp>
          <p:nvSpPr>
            <p:cNvPr id="20" name="Rectangle à coins arrondis 19"/>
            <p:cNvSpPr/>
            <p:nvPr/>
          </p:nvSpPr>
          <p:spPr>
            <a:xfrm>
              <a:off x="1547664" y="764704"/>
              <a:ext cx="5688632" cy="1152128"/>
            </a:xfrm>
            <a:prstGeom prst="roundRect">
              <a:avLst/>
            </a:prstGeom>
            <a:ln w="9525"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36000" tIns="0" rIns="36000" bIns="36000" rtlCol="0" anchor="t"/>
            <a:lstStyle/>
            <a:p>
              <a:pPr algn="r"/>
              <a:r>
                <a:rPr lang="fr-BE" sz="1400" noProof="1" smtClean="0">
                  <a:latin typeface="+mj-lt"/>
                </a:rPr>
                <a:t>Initiate Meeting</a:t>
              </a:r>
              <a:endParaRPr lang="fr-BE" sz="1400" noProof="1">
                <a:latin typeface="+mj-lt"/>
              </a:endParaRPr>
            </a:p>
          </p:txBody>
        </p:sp>
        <p:sp>
          <p:nvSpPr>
            <p:cNvPr id="56" name="Ellipse 55"/>
            <p:cNvSpPr/>
            <p:nvPr/>
          </p:nvSpPr>
          <p:spPr>
            <a:xfrm>
              <a:off x="1757973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59" name="Ellipse 58"/>
            <p:cNvSpPr/>
            <p:nvPr/>
          </p:nvSpPr>
          <p:spPr>
            <a:xfrm>
              <a:off x="2897648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1" name="Ellipse 60"/>
            <p:cNvSpPr/>
            <p:nvPr/>
          </p:nvSpPr>
          <p:spPr>
            <a:xfrm>
              <a:off x="4323294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62" name="Ellipse 61"/>
            <p:cNvSpPr/>
            <p:nvPr/>
          </p:nvSpPr>
          <p:spPr>
            <a:xfrm>
              <a:off x="5580112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66" name="Connecteur droit avec flèche 65"/>
            <p:cNvCxnSpPr>
              <a:stCxn id="56" idx="6"/>
              <a:endCxn id="59" idx="2"/>
            </p:cNvCxnSpPr>
            <p:nvPr/>
          </p:nvCxnSpPr>
          <p:spPr>
            <a:xfrm>
              <a:off x="1973997" y="1249604"/>
              <a:ext cx="9236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/>
            <p:cNvCxnSpPr>
              <a:stCxn id="59" idx="6"/>
              <a:endCxn id="61" idx="2"/>
            </p:cNvCxnSpPr>
            <p:nvPr/>
          </p:nvCxnSpPr>
          <p:spPr>
            <a:xfrm>
              <a:off x="3113672" y="1249604"/>
              <a:ext cx="120962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>
              <a:stCxn id="61" idx="6"/>
              <a:endCxn id="107" idx="2"/>
            </p:cNvCxnSpPr>
            <p:nvPr/>
          </p:nvCxnSpPr>
          <p:spPr>
            <a:xfrm>
              <a:off x="4539318" y="1249604"/>
              <a:ext cx="125681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ZoneTexte 84"/>
            <p:cNvSpPr txBox="1"/>
            <p:nvPr/>
          </p:nvSpPr>
          <p:spPr>
            <a:xfrm>
              <a:off x="3179049" y="1145069"/>
              <a:ext cx="100905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set_date_range</a:t>
              </a:r>
              <a:endParaRPr lang="fr-BE" sz="1200" noProof="1"/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2044826" y="1052736"/>
              <a:ext cx="71327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Initiate</a:t>
              </a:r>
              <a:br>
                <a:rPr lang="fr-BE" sz="1200" noProof="1" smtClean="0"/>
              </a:br>
              <a:r>
                <a:rPr lang="fr-BE" sz="1200" noProof="1" smtClean="0"/>
                <a:t>Meeting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5796136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732240" y="1141592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4611326" y="1145069"/>
              <a:ext cx="10407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set_participants</a:t>
              </a:r>
              <a:endParaRPr lang="fr-BE" sz="1200" noProof="1"/>
            </a:p>
          </p:txBody>
        </p:sp>
        <p:cxnSp>
          <p:nvCxnSpPr>
            <p:cNvPr id="174" name="Connecteur droit avec flèche 173"/>
            <p:cNvCxnSpPr>
              <a:stCxn id="107" idx="6"/>
              <a:endCxn id="111" idx="2"/>
            </p:cNvCxnSpPr>
            <p:nvPr/>
          </p:nvCxnSpPr>
          <p:spPr>
            <a:xfrm>
              <a:off x="6012160" y="1249604"/>
              <a:ext cx="72008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/>
            <p:cNvSpPr txBox="1"/>
            <p:nvPr/>
          </p:nvSpPr>
          <p:spPr>
            <a:xfrm>
              <a:off x="6084168" y="1145069"/>
              <a:ext cx="51988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confirm</a:t>
              </a:r>
              <a:endParaRPr lang="fr-BE" sz="1200" noProof="1"/>
            </a:p>
          </p:txBody>
        </p:sp>
        <p:cxnSp>
          <p:nvCxnSpPr>
            <p:cNvPr id="179" name="Connecteur droit avec flèche 178"/>
            <p:cNvCxnSpPr>
              <a:stCxn id="111" idx="4"/>
              <a:endCxn id="62" idx="6"/>
            </p:cNvCxnSpPr>
            <p:nvPr/>
          </p:nvCxnSpPr>
          <p:spPr>
            <a:xfrm rot="5400000">
              <a:off x="6187539" y="966213"/>
              <a:ext cx="261311" cy="104411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Ellipse 182"/>
            <p:cNvSpPr/>
            <p:nvPr/>
          </p:nvSpPr>
          <p:spPr>
            <a:xfrm>
              <a:off x="2771800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84" name="Connecteur droit avec flèche 183"/>
            <p:cNvCxnSpPr>
              <a:stCxn id="191" idx="2"/>
              <a:endCxn id="183" idx="6"/>
            </p:cNvCxnSpPr>
            <p:nvPr/>
          </p:nvCxnSpPr>
          <p:spPr>
            <a:xfrm rot="10800000">
              <a:off x="2987825" y="1618927"/>
              <a:ext cx="99800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ZoneTexte 186"/>
            <p:cNvSpPr txBox="1"/>
            <p:nvPr/>
          </p:nvSpPr>
          <p:spPr>
            <a:xfrm>
              <a:off x="3169554" y="1435285"/>
              <a:ext cx="6823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Initiate</a:t>
              </a:r>
              <a:br>
                <a:rPr lang="fr-BE" sz="1200" noProof="1" smtClean="0"/>
              </a:br>
              <a:r>
                <a:rPr lang="fr-BE" sz="1200" noProof="1" smtClean="0"/>
                <a:t>Meeting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  <p:sp>
          <p:nvSpPr>
            <p:cNvPr id="191" name="Ellipse 190"/>
            <p:cNvSpPr/>
            <p:nvPr/>
          </p:nvSpPr>
          <p:spPr>
            <a:xfrm>
              <a:off x="3985825" y="1510915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94" name="Connecteur droit avec flèche 193"/>
            <p:cNvCxnSpPr>
              <a:stCxn id="62" idx="2"/>
              <a:endCxn id="191" idx="6"/>
            </p:cNvCxnSpPr>
            <p:nvPr/>
          </p:nvCxnSpPr>
          <p:spPr>
            <a:xfrm rot="10800000">
              <a:off x="4201850" y="1618927"/>
              <a:ext cx="137826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ZoneTexte 189"/>
            <p:cNvSpPr txBox="1"/>
            <p:nvPr/>
          </p:nvSpPr>
          <p:spPr>
            <a:xfrm>
              <a:off x="4363179" y="1527618"/>
              <a:ext cx="114492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meeting_initiated</a:t>
              </a:r>
              <a:endParaRPr lang="fr-BE" sz="1200" noProof="1"/>
            </a:p>
          </p:txBody>
        </p:sp>
        <p:sp>
          <p:nvSpPr>
            <p:cNvPr id="204" name="ZoneTexte 203"/>
            <p:cNvSpPr txBox="1"/>
            <p:nvPr/>
          </p:nvSpPr>
          <p:spPr>
            <a:xfrm>
              <a:off x="5932895" y="1527618"/>
              <a:ext cx="10596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200" noProof="1" smtClean="0"/>
                <a:t>send_invitations</a:t>
              </a:r>
              <a:endParaRPr lang="fr-BE" sz="1200" noProof="1"/>
            </a:p>
          </p:txBody>
        </p:sp>
      </p:grpSp>
      <p:cxnSp>
        <p:nvCxnSpPr>
          <p:cNvPr id="178" name="Connecteur en arc 177"/>
          <p:cNvCxnSpPr>
            <a:stCxn id="173" idx="6"/>
          </p:cNvCxnSpPr>
          <p:nvPr/>
        </p:nvCxnSpPr>
        <p:spPr>
          <a:xfrm>
            <a:off x="1403648" y="1160748"/>
            <a:ext cx="642357" cy="232872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ZoneTexte 240"/>
          <p:cNvSpPr txBox="1"/>
          <p:nvPr/>
        </p:nvSpPr>
        <p:spPr>
          <a:xfrm>
            <a:off x="1513756" y="988348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cxnSp>
        <p:nvCxnSpPr>
          <p:cNvPr id="182" name="Connecteur en arc 181"/>
          <p:cNvCxnSpPr/>
          <p:nvPr/>
        </p:nvCxnSpPr>
        <p:spPr>
          <a:xfrm rot="16200000" flipH="1">
            <a:off x="3300793" y="1738005"/>
            <a:ext cx="918615" cy="1184513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ZoneTexte 241"/>
          <p:cNvSpPr txBox="1"/>
          <p:nvPr/>
        </p:nvSpPr>
        <p:spPr>
          <a:xfrm>
            <a:off x="3779912" y="2170956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cxnSp>
        <p:nvCxnSpPr>
          <p:cNvPr id="203" name="Connecteur en arc 202"/>
          <p:cNvCxnSpPr>
            <a:endCxn id="202" idx="0"/>
          </p:cNvCxnSpPr>
          <p:nvPr/>
        </p:nvCxnSpPr>
        <p:spPr>
          <a:xfrm rot="5400000">
            <a:off x="5597088" y="2639183"/>
            <a:ext cx="448806" cy="118162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en arc 194"/>
          <p:cNvCxnSpPr/>
          <p:nvPr/>
        </p:nvCxnSpPr>
        <p:spPr>
          <a:xfrm>
            <a:off x="3203848" y="2897582"/>
            <a:ext cx="1040497" cy="1588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ZoneTexte 242"/>
          <p:cNvSpPr txBox="1"/>
          <p:nvPr/>
        </p:nvSpPr>
        <p:spPr>
          <a:xfrm>
            <a:off x="3635896" y="2719258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247" name="ZoneTexte 246"/>
          <p:cNvSpPr txBox="1"/>
          <p:nvPr/>
        </p:nvSpPr>
        <p:spPr>
          <a:xfrm>
            <a:off x="5652120" y="3043560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  <p:sp>
        <p:nvSpPr>
          <p:cNvPr id="34" name="Rectangle à coins arrondis 33"/>
          <p:cNvSpPr/>
          <p:nvPr/>
        </p:nvSpPr>
        <p:spPr>
          <a:xfrm>
            <a:off x="1187624" y="4365104"/>
            <a:ext cx="2232248" cy="622434"/>
          </a:xfrm>
          <a:prstGeom prst="roundRect">
            <a:avLst/>
          </a:prstGeom>
          <a:solidFill>
            <a:schemeClr val="bg1"/>
          </a:solidFill>
          <a:ln w="9525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0" rIns="36000" bIns="36000" rtlCol="0" anchor="t"/>
          <a:lstStyle/>
          <a:p>
            <a:pPr algn="r"/>
            <a:r>
              <a:rPr lang="fr-BE" sz="1400" noProof="1" smtClean="0">
                <a:latin typeface="+mj-lt"/>
              </a:rPr>
              <a:t>Arbitrate</a:t>
            </a:r>
            <a:endParaRPr lang="fr-BE" sz="1400" noProof="1">
              <a:latin typeface="+mj-lt"/>
            </a:endParaRPr>
          </a:p>
        </p:txBody>
      </p:sp>
      <p:grpSp>
        <p:nvGrpSpPr>
          <p:cNvPr id="140" name="Groupe 139"/>
          <p:cNvGrpSpPr/>
          <p:nvPr/>
        </p:nvGrpSpPr>
        <p:grpSpPr>
          <a:xfrm>
            <a:off x="1259632" y="4651823"/>
            <a:ext cx="2090772" cy="223354"/>
            <a:chOff x="802184" y="897580"/>
            <a:chExt cx="2090772" cy="223354"/>
          </a:xfrm>
        </p:grpSpPr>
        <p:sp>
          <p:nvSpPr>
            <p:cNvPr id="141" name="Ellipse 140"/>
            <p:cNvSpPr/>
            <p:nvPr/>
          </p:nvSpPr>
          <p:spPr>
            <a:xfrm>
              <a:off x="802184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2" name="Ellipse 141"/>
            <p:cNvSpPr/>
            <p:nvPr/>
          </p:nvSpPr>
          <p:spPr>
            <a:xfrm>
              <a:off x="145025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2076236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2676932" y="904910"/>
              <a:ext cx="216024" cy="216024"/>
            </a:xfrm>
            <a:prstGeom prst="ellipse">
              <a:avLst/>
            </a:prstGeom>
            <a:ln w="158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 noProof="1"/>
            </a:p>
          </p:txBody>
        </p:sp>
        <p:cxnSp>
          <p:nvCxnSpPr>
            <p:cNvPr id="145" name="Connecteur droit avec flèche 144"/>
            <p:cNvCxnSpPr>
              <a:stCxn id="141" idx="6"/>
              <a:endCxn id="142" idx="2"/>
            </p:cNvCxnSpPr>
            <p:nvPr/>
          </p:nvCxnSpPr>
          <p:spPr>
            <a:xfrm>
              <a:off x="1018208" y="1012922"/>
              <a:ext cx="43204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eur droit avec flèche 145"/>
            <p:cNvCxnSpPr>
              <a:stCxn id="142" idx="6"/>
              <a:endCxn id="143" idx="2"/>
            </p:cNvCxnSpPr>
            <p:nvPr/>
          </p:nvCxnSpPr>
          <p:spPr>
            <a:xfrm>
              <a:off x="1666280" y="1012922"/>
              <a:ext cx="409956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avec flèche 146"/>
            <p:cNvCxnSpPr>
              <a:stCxn id="143" idx="6"/>
              <a:endCxn id="144" idx="2"/>
            </p:cNvCxnSpPr>
            <p:nvPr/>
          </p:nvCxnSpPr>
          <p:spPr>
            <a:xfrm>
              <a:off x="2292260" y="1012922"/>
              <a:ext cx="38467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ZoneTexte 147"/>
            <p:cNvSpPr txBox="1"/>
            <p:nvPr/>
          </p:nvSpPr>
          <p:spPr>
            <a:xfrm>
              <a:off x="1713910" y="897580"/>
              <a:ext cx="27199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8000" tIns="0" rIns="18000" bIns="0" rtlCol="0">
              <a:spAutoFit/>
            </a:bodyPr>
            <a:lstStyle/>
            <a:p>
              <a:r>
                <a:rPr lang="fr-BE" sz="1400" noProof="1" smtClean="0"/>
                <a:t>{…}</a:t>
              </a:r>
              <a:endParaRPr lang="fr-BE" sz="1400" noProof="1"/>
            </a:p>
          </p:txBody>
        </p:sp>
        <p:sp>
          <p:nvSpPr>
            <p:cNvPr id="149" name="ZoneTexte 148"/>
            <p:cNvSpPr txBox="1"/>
            <p:nvPr/>
          </p:nvSpPr>
          <p:spPr>
            <a:xfrm>
              <a:off x="1061979" y="916340"/>
              <a:ext cx="2796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</a:t>
              </a:r>
              <a:r>
                <a:rPr lang="fr-BE" sz="1200" baseline="-25000" noProof="1" smtClean="0"/>
                <a:t>start</a:t>
              </a:r>
              <a:endParaRPr lang="fr-BE" sz="1200" baseline="-25000" noProof="1"/>
            </a:p>
          </p:txBody>
        </p:sp>
        <p:sp>
          <p:nvSpPr>
            <p:cNvPr id="150" name="ZoneTexte 149"/>
            <p:cNvSpPr txBox="1"/>
            <p:nvPr/>
          </p:nvSpPr>
          <p:spPr>
            <a:xfrm>
              <a:off x="2348323" y="916340"/>
              <a:ext cx="2500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fr-BE" sz="1200" noProof="1" smtClean="0"/>
                <a:t>A</a:t>
              </a:r>
              <a:r>
                <a:rPr lang="fr-BE" sz="1200" baseline="-25000" noProof="1" smtClean="0"/>
                <a:t>end</a:t>
              </a:r>
              <a:endParaRPr lang="fr-BE" sz="1200" baseline="-25000" noProof="1"/>
            </a:p>
          </p:txBody>
        </p:sp>
      </p:grpSp>
      <p:cxnSp>
        <p:nvCxnSpPr>
          <p:cNvPr id="216" name="Connecteur en arc 215"/>
          <p:cNvCxnSpPr>
            <a:stCxn id="202" idx="2"/>
          </p:cNvCxnSpPr>
          <p:nvPr/>
        </p:nvCxnSpPr>
        <p:spPr>
          <a:xfrm rot="10800000" flipV="1">
            <a:off x="1367644" y="3562411"/>
            <a:ext cx="3755020" cy="1096741"/>
          </a:xfrm>
          <a:prstGeom prst="curvedConnector2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eur en arc 227"/>
          <p:cNvCxnSpPr>
            <a:endCxn id="227" idx="0"/>
          </p:cNvCxnSpPr>
          <p:nvPr/>
        </p:nvCxnSpPr>
        <p:spPr>
          <a:xfrm rot="5400000">
            <a:off x="2473959" y="5116812"/>
            <a:ext cx="1010068" cy="526799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555776" y="3645024"/>
            <a:ext cx="1164437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BE" sz="1200" noProof="1" smtClean="0"/>
              <a:t>[date_conflict </a:t>
            </a:r>
            <a:r>
              <a:rPr lang="fr-BE" sz="1200" noProof="1" smtClean="0">
                <a:sym typeface="Symbol"/>
              </a:rPr>
              <a:t> </a:t>
            </a:r>
            <a:br>
              <a:rPr lang="fr-BE" sz="1200" noProof="1" smtClean="0">
                <a:sym typeface="Symbol"/>
              </a:rPr>
            </a:br>
            <a:r>
              <a:rPr lang="fr-BE" sz="1200" noProof="1" smtClean="0">
                <a:sym typeface="Symbol"/>
              </a:rPr>
              <a:t>     second_cycle</a:t>
            </a:r>
            <a:r>
              <a:rPr lang="fr-BE" sz="1200" noProof="1" smtClean="0"/>
              <a:t>]</a:t>
            </a:r>
            <a:endParaRPr lang="fr-BE" sz="1200" noProof="1"/>
          </a:p>
        </p:txBody>
      </p:sp>
      <p:sp>
        <p:nvSpPr>
          <p:cNvPr id="246" name="ZoneTexte 245"/>
          <p:cNvSpPr txBox="1"/>
          <p:nvPr/>
        </p:nvSpPr>
        <p:spPr>
          <a:xfrm>
            <a:off x="2843808" y="5195292"/>
            <a:ext cx="173693" cy="34970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 anchor="t" anchorCtr="0">
            <a:spAutoFit/>
          </a:bodyPr>
          <a:lstStyle/>
          <a:p>
            <a:r>
              <a:rPr lang="fr-BE" i="1" noProof="1" smtClean="0">
                <a:sym typeface="Symbol"/>
              </a:rPr>
              <a:t></a:t>
            </a:r>
            <a:endParaRPr lang="fr-BE" i="1" noProof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717</Words>
  <Application>Microsoft Office PowerPoint</Application>
  <PresentationFormat>Affichage à l'écran (4:3)</PresentationFormat>
  <Paragraphs>404</Paragraphs>
  <Slides>23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</vt:vector>
  </TitlesOfParts>
  <Company>Chefbe.net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Lambeau Bernard</dc:creator>
  <cp:lastModifiedBy>blambeau</cp:lastModifiedBy>
  <cp:revision>374</cp:revision>
  <dcterms:created xsi:type="dcterms:W3CDTF">2011-05-10T13:18:41Z</dcterms:created>
  <dcterms:modified xsi:type="dcterms:W3CDTF">2011-10-07T14:51:47Z</dcterms:modified>
</cp:coreProperties>
</file>