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365" r:id="rId4"/>
    <p:sldId id="265" r:id="rId5"/>
    <p:sldId id="346" r:id="rId6"/>
    <p:sldId id="354" r:id="rId7"/>
    <p:sldId id="356" r:id="rId8"/>
    <p:sldId id="412" r:id="rId9"/>
    <p:sldId id="435" r:id="rId10"/>
    <p:sldId id="436" r:id="rId11"/>
    <p:sldId id="357" r:id="rId12"/>
    <p:sldId id="362" r:id="rId13"/>
    <p:sldId id="363" r:id="rId14"/>
    <p:sldId id="364" r:id="rId15"/>
    <p:sldId id="367" r:id="rId16"/>
    <p:sldId id="431" r:id="rId17"/>
    <p:sldId id="432" r:id="rId18"/>
    <p:sldId id="366" r:id="rId19"/>
    <p:sldId id="378" r:id="rId20"/>
    <p:sldId id="368" r:id="rId21"/>
    <p:sldId id="369" r:id="rId22"/>
    <p:sldId id="371" r:id="rId23"/>
    <p:sldId id="377" r:id="rId24"/>
    <p:sldId id="383" r:id="rId25"/>
    <p:sldId id="413" r:id="rId26"/>
    <p:sldId id="376" r:id="rId27"/>
    <p:sldId id="372" r:id="rId28"/>
    <p:sldId id="374" r:id="rId29"/>
    <p:sldId id="382" r:id="rId30"/>
    <p:sldId id="375" r:id="rId31"/>
    <p:sldId id="414" r:id="rId32"/>
    <p:sldId id="379" r:id="rId33"/>
    <p:sldId id="415" r:id="rId34"/>
    <p:sldId id="380" r:id="rId35"/>
    <p:sldId id="416" r:id="rId36"/>
    <p:sldId id="381" r:id="rId37"/>
    <p:sldId id="370" r:id="rId38"/>
    <p:sldId id="434" r:id="rId39"/>
    <p:sldId id="385" r:id="rId40"/>
    <p:sldId id="386" r:id="rId41"/>
    <p:sldId id="387" r:id="rId42"/>
    <p:sldId id="398" r:id="rId43"/>
    <p:sldId id="399" r:id="rId44"/>
    <p:sldId id="400" r:id="rId45"/>
    <p:sldId id="388" r:id="rId46"/>
    <p:sldId id="395" r:id="rId47"/>
    <p:sldId id="402" r:id="rId48"/>
    <p:sldId id="389" r:id="rId49"/>
    <p:sldId id="390" r:id="rId50"/>
    <p:sldId id="391" r:id="rId51"/>
    <p:sldId id="396" r:id="rId52"/>
    <p:sldId id="392" r:id="rId53"/>
    <p:sldId id="394" r:id="rId54"/>
    <p:sldId id="397" r:id="rId55"/>
    <p:sldId id="403" r:id="rId56"/>
    <p:sldId id="409" r:id="rId57"/>
    <p:sldId id="404" r:id="rId58"/>
    <p:sldId id="405" r:id="rId59"/>
    <p:sldId id="406" r:id="rId60"/>
    <p:sldId id="407" r:id="rId61"/>
    <p:sldId id="411" r:id="rId62"/>
    <p:sldId id="418" r:id="rId63"/>
    <p:sldId id="419" r:id="rId64"/>
    <p:sldId id="421" r:id="rId65"/>
    <p:sldId id="422" r:id="rId66"/>
    <p:sldId id="423" r:id="rId67"/>
    <p:sldId id="430" r:id="rId68"/>
    <p:sldId id="433" r:id="rId69"/>
    <p:sldId id="424" r:id="rId70"/>
    <p:sldId id="425" r:id="rId71"/>
    <p:sldId id="426" r:id="rId72"/>
    <p:sldId id="427" r:id="rId73"/>
    <p:sldId id="355" r:id="rId74"/>
    <p:sldId id="428" r:id="rId75"/>
    <p:sldId id="429" r:id="rId7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  <a:srgbClr val="009900"/>
    <a:srgbClr val="FF0000"/>
    <a:srgbClr val="421C5E"/>
    <a:srgbClr val="5DBAFF"/>
    <a:srgbClr val="0000CC"/>
    <a:srgbClr val="0000FF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51792" autoAdjust="0"/>
  </p:normalViewPr>
  <p:slideViewPr>
    <p:cSldViewPr showGuides="1">
      <p:cViewPr varScale="1">
        <p:scale>
          <a:sx n="69" d="100"/>
          <a:sy n="69" d="100"/>
        </p:scale>
        <p:origin x="-414" y="-108"/>
      </p:cViewPr>
      <p:guideLst>
        <p:guide orient="horz" pos="2160"/>
        <p:guide pos="5012"/>
      </p:guideLst>
    </p:cSldViewPr>
  </p:slideViewPr>
  <p:outlineViewPr>
    <p:cViewPr>
      <p:scale>
        <a:sx n="33" d="100"/>
        <a:sy n="33" d="100"/>
      </p:scale>
      <p:origin x="0" y="155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6543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AD5AFF0F-79E6-4980-B074-0E712C24C061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264A-134A-4337-9926-6E5E9D0DB4DD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7D7A-170D-4A8D-9223-2FF9AA13EFF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728-1E9F-4210-8F12-E063892DAB8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6E7C-57B0-4D42-8AF4-8C9B5DFCEE3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C47B-43A2-448B-90AA-86DBED151E2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A9BA-D926-4060-885E-B7EE807C4D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EAC-78EE-4310-83F4-5FE3FDCCBF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16C-5143-4B00-95E5-DEC40B4D8969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CB-D176-4F47-9DB7-31F8C33FC01E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fld id="{5B9646D1-CA9D-4C33-9D88-82B3F8153F8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rlin Sans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PhD.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Private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Defense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 </a:t>
            </a:r>
          </a:p>
          <a:p>
            <a:pPr>
              <a:spcBef>
                <a:spcPts val="600"/>
              </a:spcBef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/>
          <p:cNvSpPr/>
          <p:nvPr/>
        </p:nvSpPr>
        <p:spPr>
          <a:xfrm>
            <a:off x="1882728" y="1636839"/>
            <a:ext cx="5150644" cy="4604476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Rectangle 51"/>
          <p:cNvSpPr/>
          <p:nvPr/>
        </p:nvSpPr>
        <p:spPr>
          <a:xfrm>
            <a:off x="1522687" y="2636912"/>
            <a:ext cx="1033089" cy="180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Rectangle 55"/>
          <p:cNvSpPr/>
          <p:nvPr/>
        </p:nvSpPr>
        <p:spPr>
          <a:xfrm>
            <a:off x="5766168" y="2708920"/>
            <a:ext cx="1943135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ZoneTexte 58"/>
          <p:cNvSpPr txBox="1"/>
          <p:nvPr/>
        </p:nvSpPr>
        <p:spPr>
          <a:xfrm>
            <a:off x="186471" y="2155503"/>
            <a:ext cx="2225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smtClean="0">
                <a:latin typeface="Berlin Sans FB" pitchFamily="34" charset="0"/>
              </a:rPr>
              <a:t>Goals &amp; Domain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err="1" smtClean="0">
                <a:latin typeface="Berlin Sans FB" pitchFamily="34" charset="0"/>
              </a:rPr>
              <a:t>Properties</a:t>
            </a:r>
            <a:r>
              <a:rPr lang="fr-BE" sz="2200" dirty="0" smtClean="0">
                <a:latin typeface="Berlin Sans FB" pitchFamily="34" charset="0"/>
              </a:rPr>
              <a:t> (FLTL)</a:t>
            </a:r>
            <a:endParaRPr lang="fr-BE" sz="2200" dirty="0">
              <a:latin typeface="Berlin Sans FB" pitchFamily="34" charset="0"/>
            </a:endParaRPr>
          </a:p>
        </p:txBody>
      </p:sp>
      <p:pic>
        <p:nvPicPr>
          <p:cNvPr id="63" name="Picture 2" descr="C:\Users\blambeau\Documents\thesis\writing\src\2-framework\images\goal-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94" y="2996952"/>
            <a:ext cx="2046429" cy="1368152"/>
          </a:xfrm>
          <a:prstGeom prst="rect">
            <a:avLst/>
          </a:prstGeom>
          <a:noFill/>
        </p:spPr>
      </p:pic>
      <p:grpSp>
        <p:nvGrpSpPr>
          <p:cNvPr id="3" name="Groupe 87"/>
          <p:cNvGrpSpPr/>
          <p:nvPr/>
        </p:nvGrpSpPr>
        <p:grpSpPr>
          <a:xfrm>
            <a:off x="2818831" y="2920922"/>
            <a:ext cx="2849621" cy="1588198"/>
            <a:chOff x="2871126" y="2264537"/>
            <a:chExt cx="2956808" cy="1647936"/>
          </a:xfrm>
        </p:grpSpPr>
        <p:grpSp>
          <p:nvGrpSpPr>
            <p:cNvPr id="4" name="Groupe 86"/>
            <p:cNvGrpSpPr/>
            <p:nvPr/>
          </p:nvGrpSpPr>
          <p:grpSpPr>
            <a:xfrm>
              <a:off x="2871126" y="2264537"/>
              <a:ext cx="2956808" cy="1647936"/>
              <a:chOff x="2871126" y="2264537"/>
              <a:chExt cx="2956808" cy="1647936"/>
            </a:xfrm>
          </p:grpSpPr>
          <p:sp>
            <p:nvSpPr>
              <p:cNvPr id="70" name="Nuage 69"/>
              <p:cNvSpPr/>
              <p:nvPr/>
            </p:nvSpPr>
            <p:spPr>
              <a:xfrm>
                <a:off x="2871126" y="2264537"/>
                <a:ext cx="2956808" cy="1647936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108000" rtlCol="0" anchor="ctr" anchorCtr="1"/>
              <a:lstStyle/>
              <a:p>
                <a:pPr algn="ctr"/>
                <a:endParaRPr lang="fr-BE" dirty="0"/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5000630" y="3000373"/>
                <a:ext cx="500066" cy="3571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3028535" y="2463935"/>
              <a:ext cx="2649968" cy="114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  <p:sp>
        <p:nvSpPr>
          <p:cNvPr id="61" name="ZoneTexte 60"/>
          <p:cNvSpPr txBox="1"/>
          <p:nvPr/>
        </p:nvSpPr>
        <p:spPr>
          <a:xfrm>
            <a:off x="395536" y="5827911"/>
            <a:ext cx="2201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err="1" smtClean="0">
                <a:latin typeface="Berlin Sans FB" pitchFamily="34" charset="0"/>
              </a:rPr>
              <a:t>Process</a:t>
            </a:r>
            <a:r>
              <a:rPr lang="fr-BE" sz="2200" dirty="0" smtClean="0">
                <a:latin typeface="Berlin Sans FB" pitchFamily="34" charset="0"/>
              </a:rPr>
              <a:t> </a:t>
            </a:r>
          </a:p>
          <a:p>
            <a:r>
              <a:rPr lang="fr-BE" sz="2200" dirty="0" err="1" smtClean="0">
                <a:latin typeface="Berlin Sans FB" pitchFamily="34" charset="0"/>
              </a:rPr>
              <a:t>models</a:t>
            </a:r>
            <a:r>
              <a:rPr lang="fr-BE" sz="2200" dirty="0" smtClean="0">
                <a:latin typeface="Berlin Sans FB" pitchFamily="34" charset="0"/>
              </a:rPr>
              <a:t> (g-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  <a:endParaRPr lang="fr-BE" sz="2200" dirty="0">
              <a:latin typeface="Berlin Sans FB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47664" y="5007050"/>
            <a:ext cx="2428446" cy="1101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5" name="Picture 5" descr="C:\Users\blambeau\Documents\thesis\writing\src\2-framework\images\pro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653136"/>
            <a:ext cx="1857704" cy="1945468"/>
          </a:xfrm>
          <a:prstGeom prst="rect">
            <a:avLst/>
          </a:prstGeom>
          <a:noFill/>
        </p:spPr>
      </p:pic>
      <p:sp>
        <p:nvSpPr>
          <p:cNvPr id="54" name="Rectangle 53"/>
          <p:cNvSpPr/>
          <p:nvPr/>
        </p:nvSpPr>
        <p:spPr>
          <a:xfrm>
            <a:off x="5267103" y="4797152"/>
            <a:ext cx="1872208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ZoneTexte 54"/>
          <p:cNvSpPr txBox="1"/>
          <p:nvPr/>
        </p:nvSpPr>
        <p:spPr>
          <a:xfrm>
            <a:off x="7212594" y="5034816"/>
            <a:ext cx="1463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High-</a:t>
            </a:r>
            <a:r>
              <a:rPr lang="fr-BE" sz="2200" dirty="0" err="1" smtClean="0">
                <a:latin typeface="Berlin Sans FB" pitchFamily="34" charset="0"/>
              </a:rPr>
              <a:t>level</a:t>
            </a:r>
            <a:r>
              <a:rPr lang="fr-BE" sz="2200" dirty="0" smtClean="0">
                <a:latin typeface="Berlin Sans FB" pitchFamily="34" charset="0"/>
              </a:rPr>
              <a:t>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scenarios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</a:p>
        </p:txBody>
      </p:sp>
      <p:pic>
        <p:nvPicPr>
          <p:cNvPr id="64" name="Picture 3" descr="C:\Users\blambeau\Documents\thesis\writing\src\2-framework\images\train-hmsc-si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8338" y="4890800"/>
            <a:ext cx="2369669" cy="1706552"/>
          </a:xfrm>
          <a:prstGeom prst="rect">
            <a:avLst/>
          </a:prstGeom>
          <a:noFill/>
        </p:spPr>
      </p:pic>
      <p:sp>
        <p:nvSpPr>
          <p:cNvPr id="72" name="Rectangle 71"/>
          <p:cNvSpPr/>
          <p:nvPr/>
        </p:nvSpPr>
        <p:spPr>
          <a:xfrm>
            <a:off x="0" y="1412776"/>
            <a:ext cx="9144000" cy="525658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Rectangle 52"/>
          <p:cNvSpPr/>
          <p:nvPr/>
        </p:nvSpPr>
        <p:spPr>
          <a:xfrm>
            <a:off x="2411760" y="1268760"/>
            <a:ext cx="3960439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" name="Groupe 27"/>
          <p:cNvGrpSpPr/>
          <p:nvPr/>
        </p:nvGrpSpPr>
        <p:grpSpPr>
          <a:xfrm>
            <a:off x="2555776" y="1507431"/>
            <a:ext cx="6491239" cy="2958245"/>
            <a:chOff x="2555776" y="1507431"/>
            <a:chExt cx="6491239" cy="2958245"/>
          </a:xfrm>
        </p:grpSpPr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Inductive Synthesis of State Machines from Scenarios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Framework</a:t>
            </a:r>
            <a:endParaRPr lang="fr-BE" dirty="0"/>
          </a:p>
        </p:txBody>
      </p:sp>
      <p:grpSp>
        <p:nvGrpSpPr>
          <p:cNvPr id="28" name="Groupe 27"/>
          <p:cNvGrpSpPr/>
          <p:nvPr/>
        </p:nvGrpSpPr>
        <p:grpSpPr>
          <a:xfrm>
            <a:off x="161494" y="1268760"/>
            <a:ext cx="8885521" cy="5329844"/>
            <a:chOff x="161494" y="1268760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18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24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1" name="Rectangle à coins arrondis 70"/>
            <p:cNvSpPr/>
            <p:nvPr/>
          </p:nvSpPr>
          <p:spPr>
            <a:xfrm>
              <a:off x="4871139" y="3630084"/>
              <a:ext cx="481938" cy="3442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grpSp>
        <p:nvGrpSpPr>
          <p:cNvPr id="26" name="Groupe 87"/>
          <p:cNvGrpSpPr/>
          <p:nvPr/>
        </p:nvGrpSpPr>
        <p:grpSpPr>
          <a:xfrm>
            <a:off x="2818831" y="2920922"/>
            <a:ext cx="2849621" cy="1588198"/>
            <a:chOff x="2871126" y="2264537"/>
            <a:chExt cx="2956808" cy="1647936"/>
          </a:xfrm>
        </p:grpSpPr>
        <p:grpSp>
          <p:nvGrpSpPr>
            <p:cNvPr id="28" name="Groupe 86"/>
            <p:cNvGrpSpPr/>
            <p:nvPr/>
          </p:nvGrpSpPr>
          <p:grpSpPr>
            <a:xfrm>
              <a:off x="2871126" y="2264537"/>
              <a:ext cx="2956808" cy="1647936"/>
              <a:chOff x="2871126" y="2264537"/>
              <a:chExt cx="2956808" cy="1647936"/>
            </a:xfrm>
          </p:grpSpPr>
          <p:sp>
            <p:nvSpPr>
              <p:cNvPr id="30" name="Nuage 29"/>
              <p:cNvSpPr/>
              <p:nvPr/>
            </p:nvSpPr>
            <p:spPr>
              <a:xfrm>
                <a:off x="2871126" y="2264537"/>
                <a:ext cx="2956808" cy="1647936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108000" rtlCol="0" anchor="ctr" anchorCtr="1"/>
              <a:lstStyle/>
              <a:p>
                <a:pPr algn="ctr"/>
                <a:endParaRPr lang="fr-BE" dirty="0"/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5000630" y="3000373"/>
                <a:ext cx="500066" cy="3571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29" name="ZoneTexte 28"/>
            <p:cNvSpPr txBox="1"/>
            <p:nvPr/>
          </p:nvSpPr>
          <p:spPr>
            <a:xfrm>
              <a:off x="3028535" y="2463935"/>
              <a:ext cx="2649968" cy="114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Focus on agent and system </a:t>
            </a:r>
            <a:r>
              <a:rPr lang="fr-BE" i="1" dirty="0" err="1" smtClean="0"/>
              <a:t>behaviors</a:t>
            </a:r>
            <a:endParaRPr lang="fr-BE" i="1" dirty="0" smtClean="0"/>
          </a:p>
          <a:p>
            <a:pPr lvl="1"/>
            <a:r>
              <a:rPr lang="fr-BE" dirty="0" err="1" smtClean="0"/>
              <a:t>Defined</a:t>
            </a:r>
            <a:r>
              <a:rPr lang="fr-BE" dirty="0" smtClean="0"/>
              <a:t> as (</a:t>
            </a:r>
            <a:r>
              <a:rPr lang="fr-BE" dirty="0" err="1" smtClean="0"/>
              <a:t>infinite</a:t>
            </a:r>
            <a:r>
              <a:rPr lang="fr-BE" dirty="0" smtClean="0"/>
              <a:t>) sets of (</a:t>
            </a:r>
            <a:r>
              <a:rPr lang="fr-BE" dirty="0" err="1" smtClean="0"/>
              <a:t>finite</a:t>
            </a:r>
            <a:r>
              <a:rPr lang="fr-BE" dirty="0" smtClean="0"/>
              <a:t>) traces </a:t>
            </a:r>
            <a:r>
              <a:rPr lang="fr-BE" dirty="0" err="1" smtClean="0"/>
              <a:t>exhibited</a:t>
            </a:r>
            <a:r>
              <a:rPr lang="fr-BE" dirty="0" smtClean="0"/>
              <a:t> by the system / agents</a:t>
            </a:r>
          </a:p>
          <a:p>
            <a:pPr lvl="1"/>
            <a:r>
              <a:rPr lang="fr-BE" dirty="0" smtClean="0"/>
              <a:t>Traces are </a:t>
            </a:r>
            <a:r>
              <a:rPr lang="fr-BE" dirty="0" err="1" smtClean="0"/>
              <a:t>sequences</a:t>
            </a:r>
            <a:r>
              <a:rPr lang="fr-BE" dirty="0" smtClean="0"/>
              <a:t> of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smtClean="0"/>
              <a:t>As </a:t>
            </a:r>
            <a:r>
              <a:rPr lang="fr-BE" dirty="0" err="1" smtClean="0"/>
              <a:t>observed</a:t>
            </a:r>
            <a:r>
              <a:rPr lang="fr-BE" dirty="0" smtClean="0"/>
              <a:t> by the </a:t>
            </a:r>
            <a:r>
              <a:rPr lang="fr-BE" dirty="0" err="1" smtClean="0"/>
              <a:t>environment</a:t>
            </a:r>
            <a:endParaRPr lang="fr-BE" dirty="0" smtClean="0"/>
          </a:p>
          <a:p>
            <a:pPr lvl="1"/>
            <a:r>
              <a:rPr lang="fr-BE" dirty="0" smtClean="0"/>
              <a:t>Trace </a:t>
            </a:r>
            <a:r>
              <a:rPr lang="fr-BE" dirty="0" err="1" smtClean="0"/>
              <a:t>behavioral</a:t>
            </a:r>
            <a:r>
              <a:rPr lang="fr-BE" dirty="0" smtClean="0"/>
              <a:t> </a:t>
            </a:r>
            <a:r>
              <a:rPr lang="fr-BE" dirty="0" err="1" smtClean="0"/>
              <a:t>equivalence</a:t>
            </a:r>
            <a:r>
              <a:rPr lang="fr-BE" dirty="0" smtClean="0"/>
              <a:t> [Hoa85]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395536" y="5009154"/>
            <a:ext cx="2849621" cy="1588198"/>
            <a:chOff x="2818831" y="2920922"/>
            <a:chExt cx="2849621" cy="1588198"/>
          </a:xfrm>
        </p:grpSpPr>
        <p:sp>
          <p:nvSpPr>
            <p:cNvPr id="27" name="Nuage 26"/>
            <p:cNvSpPr/>
            <p:nvPr/>
          </p:nvSpPr>
          <p:spPr>
            <a:xfrm>
              <a:off x="2818831" y="2920922"/>
              <a:ext cx="2849621" cy="1588198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tIns="108000" rtlCol="0" anchor="ctr" anchorCtr="1"/>
            <a:lstStyle/>
            <a:p>
              <a:pPr algn="ctr"/>
              <a:endParaRPr lang="fr-BE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970534" y="3113092"/>
              <a:ext cx="25539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lambeau\Documents\thesis\writing\src\2-framework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2972" y="3311474"/>
            <a:ext cx="4320480" cy="13265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r>
              <a:rPr lang="fr-BE" dirty="0" smtClean="0"/>
              <a:t> </a:t>
            </a:r>
            <a:r>
              <a:rPr lang="fr-BE" dirty="0" err="1" smtClean="0"/>
              <a:t>through</a:t>
            </a:r>
            <a:r>
              <a:rPr lang="fr-BE" dirty="0" smtClean="0"/>
              <a:t> LTS </a:t>
            </a:r>
            <a:r>
              <a:rPr lang="fr-BE" sz="2800" dirty="0" smtClean="0"/>
              <a:t>[Kel76, Mag99]</a:t>
            </a:r>
            <a:endParaRPr lang="fr-BE" dirty="0" smtClean="0"/>
          </a:p>
          <a:p>
            <a:pPr lvl="1"/>
            <a:r>
              <a:rPr lang="fr-BE" dirty="0" smtClean="0"/>
              <a:t>Set of traces </a:t>
            </a:r>
            <a:r>
              <a:rPr lang="fr-BE" b="1" dirty="0" smtClean="0">
                <a:sym typeface="Symbol"/>
              </a:rPr>
              <a:t></a:t>
            </a:r>
            <a:r>
              <a:rPr lang="fr-BE" dirty="0" smtClean="0"/>
              <a:t>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paths</a:t>
            </a:r>
            <a:r>
              <a:rPr lang="fr-BE" dirty="0" smtClean="0"/>
              <a:t> in the graph</a:t>
            </a:r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subclass</a:t>
            </a:r>
            <a:r>
              <a:rPr lang="fr-BE" dirty="0" smtClean="0"/>
              <a:t> of standard </a:t>
            </a:r>
            <a:r>
              <a:rPr lang="fr-BE" dirty="0" err="1" smtClean="0"/>
              <a:t>automata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all </a:t>
            </a:r>
            <a:r>
              <a:rPr lang="fr-BE" dirty="0" err="1" smtClean="0"/>
              <a:t>accepting</a:t>
            </a:r>
            <a:r>
              <a:rPr lang="fr-BE" dirty="0" smtClean="0"/>
              <a:t> states [Hop79]</a:t>
            </a:r>
          </a:p>
          <a:p>
            <a:pPr>
              <a:spcBef>
                <a:spcPts val="8400"/>
              </a:spcBef>
            </a:pPr>
            <a:r>
              <a:rPr lang="fr-BE" dirty="0" err="1" smtClean="0"/>
              <a:t>Operators</a:t>
            </a:r>
            <a:r>
              <a:rPr lang="fr-BE" dirty="0" smtClean="0"/>
              <a:t> and </a:t>
            </a:r>
            <a:r>
              <a:rPr lang="fr-BE" dirty="0" err="1" smtClean="0"/>
              <a:t>algorithms</a:t>
            </a:r>
            <a:endParaRPr lang="fr-BE" dirty="0" smtClean="0"/>
          </a:p>
          <a:p>
            <a:pPr lvl="1"/>
            <a:r>
              <a:rPr lang="fr-BE" dirty="0" err="1" smtClean="0"/>
              <a:t>Inherited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regular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</a:t>
            </a:r>
            <a:r>
              <a:rPr lang="fr-BE" dirty="0" err="1" smtClean="0"/>
              <a:t>theory</a:t>
            </a:r>
            <a:r>
              <a:rPr lang="fr-BE" dirty="0" smtClean="0"/>
              <a:t> (union, intersection, </a:t>
            </a:r>
            <a:r>
              <a:rPr lang="fr-BE" dirty="0" err="1" smtClean="0"/>
              <a:t>difference</a:t>
            </a:r>
            <a:r>
              <a:rPr lang="fr-BE" dirty="0" smtClean="0"/>
              <a:t>, </a:t>
            </a:r>
            <a:r>
              <a:rPr lang="fr-BE" dirty="0" err="1" smtClean="0"/>
              <a:t>complement</a:t>
            </a:r>
            <a:r>
              <a:rPr lang="fr-BE" dirty="0" smtClean="0"/>
              <a:t>) [Hop79]</a:t>
            </a:r>
          </a:p>
          <a:p>
            <a:pPr lvl="1"/>
            <a:r>
              <a:rPr lang="fr-BE" dirty="0" smtClean="0"/>
              <a:t>Composition and </a:t>
            </a:r>
            <a:r>
              <a:rPr lang="fr-BE" dirty="0" err="1" smtClean="0"/>
              <a:t>hiding</a:t>
            </a:r>
            <a:r>
              <a:rPr lang="fr-BE" dirty="0" smtClean="0"/>
              <a:t> [Mag99]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8"/>
          <p:cNvGrpSpPr/>
          <p:nvPr/>
        </p:nvGrpSpPr>
        <p:grpSpPr>
          <a:xfrm>
            <a:off x="161494" y="1268760"/>
            <a:ext cx="8885521" cy="5329844"/>
            <a:chOff x="258479" y="1484784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979713" y="1852863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852936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8745" y="1484784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4088" y="5013176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309579" y="5250840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3153" y="2924944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4649" y="5223074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096645" y="2820866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83456" y="2371527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426027" y="1723455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92521" y="6043935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915816" y="3136946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479" y="3212976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5323" y="5106824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8665" y="4869160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66958" y="3356992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52761" y="1730883"/>
              <a:ext cx="3575236" cy="762013"/>
            </a:xfrm>
            <a:prstGeom prst="rect">
              <a:avLst/>
            </a:prstGeom>
            <a:noFill/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Semantics</a:t>
            </a:r>
            <a:r>
              <a:rPr lang="fr-BE" dirty="0" smtClean="0"/>
              <a:t> of the </a:t>
            </a:r>
            <a:r>
              <a:rPr lang="fr-BE" dirty="0" err="1" smtClean="0"/>
              <a:t>Various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/>
          </a:p>
        </p:txBody>
      </p:sp>
      <p:sp>
        <p:nvSpPr>
          <p:cNvPr id="28" name="Forme libre 27"/>
          <p:cNvSpPr/>
          <p:nvPr/>
        </p:nvSpPr>
        <p:spPr>
          <a:xfrm>
            <a:off x="3570515" y="4760686"/>
            <a:ext cx="1149048" cy="1165980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048" h="1165980">
                <a:moveTo>
                  <a:pt x="0" y="1016000"/>
                </a:moveTo>
                <a:cubicBezTo>
                  <a:pt x="310847" y="1165980"/>
                  <a:pt x="853924" y="997887"/>
                  <a:pt x="1001486" y="828554"/>
                </a:cubicBezTo>
                <a:cubicBezTo>
                  <a:pt x="1149048" y="659221"/>
                  <a:pt x="901095" y="488647"/>
                  <a:pt x="885372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Forme libre 29"/>
          <p:cNvSpPr/>
          <p:nvPr/>
        </p:nvSpPr>
        <p:spPr>
          <a:xfrm>
            <a:off x="1407886" y="4383314"/>
            <a:ext cx="1233714" cy="435429"/>
          </a:xfrm>
          <a:custGeom>
            <a:avLst/>
            <a:gdLst>
              <a:gd name="connsiteX0" fmla="*/ 0 w 1233714"/>
              <a:gd name="connsiteY0" fmla="*/ 87086 h 435429"/>
              <a:gd name="connsiteX1" fmla="*/ 420914 w 1233714"/>
              <a:gd name="connsiteY1" fmla="*/ 420915 h 435429"/>
              <a:gd name="connsiteX2" fmla="*/ 1233714 w 1233714"/>
              <a:gd name="connsiteY2" fmla="*/ 0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714" h="435429">
                <a:moveTo>
                  <a:pt x="0" y="87086"/>
                </a:moveTo>
                <a:cubicBezTo>
                  <a:pt x="107647" y="261257"/>
                  <a:pt x="215295" y="435429"/>
                  <a:pt x="420914" y="420915"/>
                </a:cubicBezTo>
                <a:cubicBezTo>
                  <a:pt x="626533" y="406401"/>
                  <a:pt x="930123" y="203200"/>
                  <a:pt x="1233714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Forme libre 30"/>
          <p:cNvSpPr/>
          <p:nvPr/>
        </p:nvSpPr>
        <p:spPr>
          <a:xfrm>
            <a:off x="3413276" y="2351314"/>
            <a:ext cx="128210" cy="508000"/>
          </a:xfrm>
          <a:custGeom>
            <a:avLst/>
            <a:gdLst>
              <a:gd name="connsiteX0" fmla="*/ 55638 w 128210"/>
              <a:gd name="connsiteY0" fmla="*/ 0 h 508000"/>
              <a:gd name="connsiteX1" fmla="*/ 12095 w 128210"/>
              <a:gd name="connsiteY1" fmla="*/ 246743 h 508000"/>
              <a:gd name="connsiteX2" fmla="*/ 128210 w 12821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10" h="508000">
                <a:moveTo>
                  <a:pt x="55638" y="0"/>
                </a:moveTo>
                <a:cubicBezTo>
                  <a:pt x="27819" y="81038"/>
                  <a:pt x="0" y="162076"/>
                  <a:pt x="12095" y="246743"/>
                </a:cubicBezTo>
                <a:cubicBezTo>
                  <a:pt x="24190" y="331410"/>
                  <a:pt x="76200" y="419705"/>
                  <a:pt x="128210" y="50800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Forme libre 31"/>
          <p:cNvSpPr/>
          <p:nvPr/>
        </p:nvSpPr>
        <p:spPr>
          <a:xfrm>
            <a:off x="5254171" y="4397829"/>
            <a:ext cx="478972" cy="740228"/>
          </a:xfrm>
          <a:custGeom>
            <a:avLst/>
            <a:gdLst>
              <a:gd name="connsiteX0" fmla="*/ 478972 w 478972"/>
              <a:gd name="connsiteY0" fmla="*/ 740228 h 740228"/>
              <a:gd name="connsiteX1" fmla="*/ 319315 w 478972"/>
              <a:gd name="connsiteY1" fmla="*/ 304800 h 740228"/>
              <a:gd name="connsiteX2" fmla="*/ 0 w 478972"/>
              <a:gd name="connsiteY2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740228">
                <a:moveTo>
                  <a:pt x="478972" y="740228"/>
                </a:moveTo>
                <a:cubicBezTo>
                  <a:pt x="439058" y="584199"/>
                  <a:pt x="399144" y="428171"/>
                  <a:pt x="319315" y="304800"/>
                </a:cubicBezTo>
                <a:cubicBezTo>
                  <a:pt x="239486" y="181429"/>
                  <a:pt x="119743" y="90714"/>
                  <a:pt x="0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Forme libre 32"/>
          <p:cNvSpPr/>
          <p:nvPr/>
        </p:nvSpPr>
        <p:spPr>
          <a:xfrm>
            <a:off x="5573486" y="2699657"/>
            <a:ext cx="1016000" cy="319314"/>
          </a:xfrm>
          <a:custGeom>
            <a:avLst/>
            <a:gdLst>
              <a:gd name="connsiteX0" fmla="*/ 1016000 w 1016000"/>
              <a:gd name="connsiteY0" fmla="*/ 319314 h 319314"/>
              <a:gd name="connsiteX1" fmla="*/ 493485 w 1016000"/>
              <a:gd name="connsiteY1" fmla="*/ 14514 h 319314"/>
              <a:gd name="connsiteX2" fmla="*/ 0 w 1016000"/>
              <a:gd name="connsiteY2" fmla="*/ 232229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19314">
                <a:moveTo>
                  <a:pt x="1016000" y="319314"/>
                </a:moveTo>
                <a:cubicBezTo>
                  <a:pt x="839409" y="174171"/>
                  <a:pt x="662818" y="29028"/>
                  <a:pt x="493485" y="14514"/>
                </a:cubicBezTo>
                <a:cubicBezTo>
                  <a:pt x="324152" y="0"/>
                  <a:pt x="162076" y="116114"/>
                  <a:pt x="0" y="232229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Semantics</a:t>
            </a:r>
            <a:r>
              <a:rPr lang="fr-BE" dirty="0" smtClean="0"/>
              <a:t> of the </a:t>
            </a:r>
            <a:r>
              <a:rPr lang="fr-BE" dirty="0" err="1" smtClean="0"/>
              <a:t>Various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-65267" y="4315743"/>
            <a:ext cx="2507470" cy="7498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High-</a:t>
            </a:r>
            <a:r>
              <a:rPr lang="fr-BE" sz="2200" dirty="0" err="1" smtClean="0">
                <a:latin typeface="Berlin Sans FB" pitchFamily="34" charset="0"/>
              </a:rPr>
              <a:t>level</a:t>
            </a:r>
            <a:r>
              <a:rPr lang="fr-BE" sz="2200" dirty="0" smtClean="0">
                <a:latin typeface="Berlin Sans FB" pitchFamily="34" charset="0"/>
              </a:rPr>
              <a:t> scenarios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97091" y="2970403"/>
            <a:ext cx="1145112" cy="74981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Scenarios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(MSC)</a:t>
            </a:r>
            <a:endParaRPr lang="fr-BE" sz="22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47124" y="5899919"/>
            <a:ext cx="2195079" cy="74981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Goals &amp; </a:t>
            </a:r>
            <a:r>
              <a:rPr lang="fr-BE" sz="2200" dirty="0" err="1" smtClean="0">
                <a:latin typeface="Berlin Sans FB" pitchFamily="34" charset="0"/>
              </a:rPr>
              <a:t>DomProp</a:t>
            </a:r>
            <a:r>
              <a:rPr lang="fr-BE" sz="2200" dirty="0" smtClean="0">
                <a:latin typeface="Berlin Sans FB" pitchFamily="34" charset="0"/>
              </a:rPr>
              <a:t/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 (FLTL)</a:t>
            </a:r>
            <a:endParaRPr lang="fr-BE" sz="2200" dirty="0">
              <a:latin typeface="Berlin Sans FB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94976" y="1963863"/>
            <a:ext cx="1847227" cy="74981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State machines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(LTS)</a:t>
            </a:r>
            <a:endParaRPr lang="fr-BE" sz="2200" dirty="0">
              <a:latin typeface="Berlin Sans FB" pitchFamily="34" charset="0"/>
            </a:endParaRPr>
          </a:p>
        </p:txBody>
      </p:sp>
      <p:pic>
        <p:nvPicPr>
          <p:cNvPr id="17" name="Picture 2" descr="C:\Users\blambeau\Documents\thesis\writing\src\2-framework\images\goal-graph.png"/>
          <p:cNvPicPr>
            <a:picLocks noChangeAspect="1" noChangeArrowheads="1"/>
          </p:cNvPicPr>
          <p:nvPr/>
        </p:nvPicPr>
        <p:blipFill>
          <a:blip r:embed="rId2" cstate="print"/>
          <a:srcRect t="65066" r="5019"/>
          <a:stretch>
            <a:fillRect/>
          </a:stretch>
        </p:blipFill>
        <p:spPr bwMode="auto">
          <a:xfrm>
            <a:off x="2893187" y="6107624"/>
            <a:ext cx="1991544" cy="489728"/>
          </a:xfrm>
          <a:prstGeom prst="rect">
            <a:avLst/>
          </a:prstGeom>
          <a:noFill/>
        </p:spPr>
      </p:pic>
      <p:pic>
        <p:nvPicPr>
          <p:cNvPr id="18" name="Picture 3" descr="C:\Users\blambeau\Documents\thesis\writing\src\2-framework\images\train-hmsc-single.png"/>
          <p:cNvPicPr>
            <a:picLocks noChangeAspect="1" noChangeArrowheads="1"/>
          </p:cNvPicPr>
          <p:nvPr/>
        </p:nvPicPr>
        <p:blipFill>
          <a:blip r:embed="rId3" cstate="print"/>
          <a:srcRect t="6750"/>
          <a:stretch>
            <a:fillRect/>
          </a:stretch>
        </p:blipFill>
        <p:spPr bwMode="auto">
          <a:xfrm>
            <a:off x="2757560" y="4411252"/>
            <a:ext cx="2048082" cy="1375386"/>
          </a:xfrm>
          <a:prstGeom prst="rect">
            <a:avLst/>
          </a:prstGeom>
          <a:noFill/>
        </p:spPr>
      </p:pic>
      <p:pic>
        <p:nvPicPr>
          <p:cNvPr id="20" name="Picture 6" descr="C:\Users\blambeau\Documents\thesis\writing\src\2-framework\images\simple-scenar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3204" y="3068960"/>
            <a:ext cx="2382244" cy="1066965"/>
          </a:xfrm>
          <a:prstGeom prst="rect">
            <a:avLst/>
          </a:prstGeom>
          <a:noFill/>
        </p:spPr>
      </p:pic>
      <p:pic>
        <p:nvPicPr>
          <p:cNvPr id="21" name="Picture 8" descr="C:\Users\blambeau\Documents\thesis\writing\src\2-framework\images\composed-syste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83486" y="2077805"/>
            <a:ext cx="2506040" cy="534130"/>
          </a:xfrm>
          <a:prstGeom prst="rect">
            <a:avLst/>
          </a:prstGeom>
          <a:noFill/>
        </p:spPr>
      </p:pic>
      <p:cxnSp>
        <p:nvCxnSpPr>
          <p:cNvPr id="27" name="Connecteur droit 26"/>
          <p:cNvCxnSpPr/>
          <p:nvPr/>
        </p:nvCxnSpPr>
        <p:spPr>
          <a:xfrm>
            <a:off x="179512" y="2897234"/>
            <a:ext cx="87480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79512" y="4334661"/>
            <a:ext cx="87480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179512" y="5877272"/>
            <a:ext cx="87480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5192362" y="1521352"/>
            <a:ext cx="0" cy="507600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79512" y="1919565"/>
            <a:ext cx="87480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878372" y="1936153"/>
            <a:ext cx="24320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L(Ag)</a:t>
            </a:r>
          </a:p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L(Ag</a:t>
            </a:r>
            <a:r>
              <a:rPr lang="en-US" sz="2600" baseline="-25000" dirty="0" smtClean="0">
                <a:solidFill>
                  <a:srgbClr val="008000"/>
                </a:solidFill>
                <a:latin typeface="Berlin Sans FB" pitchFamily="34" charset="0"/>
              </a:rPr>
              <a:t>1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 || … || </a:t>
            </a:r>
            <a:r>
              <a:rPr lang="en-US" sz="2600" dirty="0" err="1" smtClean="0">
                <a:solidFill>
                  <a:srgbClr val="008000"/>
                </a:solidFill>
                <a:latin typeface="Berlin Sans FB" pitchFamily="34" charset="0"/>
              </a:rPr>
              <a:t>Ag</a:t>
            </a:r>
            <a:r>
              <a:rPr lang="en-US" sz="2600" baseline="-25000" dirty="0" err="1" smtClean="0">
                <a:solidFill>
                  <a:srgbClr val="008000"/>
                </a:solidFill>
                <a:latin typeface="Berlin Sans FB" pitchFamily="34" charset="0"/>
              </a:rPr>
              <a:t>n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)</a:t>
            </a:r>
            <a:endParaRPr lang="en-US" sz="2600" dirty="0">
              <a:solidFill>
                <a:srgbClr val="008000"/>
              </a:solidFill>
              <a:latin typeface="Berlin Sans FB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 flipV="1">
            <a:off x="2486501" y="1521352"/>
            <a:ext cx="0" cy="507600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732499" y="2955387"/>
            <a:ext cx="27238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(M), L</a:t>
            </a:r>
            <a:r>
              <a:rPr lang="en-US" sz="2600" baseline="30000" dirty="0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(N)</a:t>
            </a:r>
            <a:r>
              <a:rPr lang="en-US" sz="2600" dirty="0" smtClean="0">
                <a:latin typeface="Berlin Sans FB" pitchFamily="34" charset="0"/>
              </a:rPr>
              <a:t>, 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FF0000"/>
                </a:solidFill>
                <a:latin typeface="Berlin Sans FB" pitchFamily="34" charset="0"/>
              </a:rPr>
              <a:t>-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(N)</a:t>
            </a:r>
          </a:p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(Sc)</a:t>
            </a:r>
            <a:r>
              <a:rPr lang="en-US" sz="2600" dirty="0" smtClean="0">
                <a:latin typeface="Berlin Sans FB" pitchFamily="34" charset="0"/>
              </a:rPr>
              <a:t>, 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FF0000"/>
                </a:solidFill>
                <a:latin typeface="Berlin Sans FB" pitchFamily="34" charset="0"/>
              </a:rPr>
              <a:t>-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(Sc)</a:t>
            </a:r>
            <a:endParaRPr lang="en-US" sz="26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193890" y="3837901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</a:t>
            </a:r>
            <a:r>
              <a:rPr lang="en-US" dirty="0" smtClean="0"/>
              <a:t>SC, </a:t>
            </a:r>
            <a:r>
              <a:rPr lang="en-US" u="sng" dirty="0" smtClean="0"/>
              <a:t>N</a:t>
            </a:r>
            <a:r>
              <a:rPr lang="en-US" dirty="0" smtClean="0"/>
              <a:t>egative MSC, </a:t>
            </a:r>
            <a:r>
              <a:rPr lang="en-US" u="sng" dirty="0" smtClean="0"/>
              <a:t>Sc</a:t>
            </a:r>
            <a:r>
              <a:rPr lang="en-US" dirty="0" smtClean="0"/>
              <a:t> collection</a:t>
            </a:r>
            <a:endParaRPr lang="en-US" dirty="0"/>
          </a:p>
        </p:txBody>
      </p:sp>
      <p:sp>
        <p:nvSpPr>
          <p:cNvPr id="41" name="ZoneTexte 40"/>
          <p:cNvSpPr txBox="1"/>
          <p:nvPr/>
        </p:nvSpPr>
        <p:spPr>
          <a:xfrm>
            <a:off x="6204583" y="6021288"/>
            <a:ext cx="1779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(G)</a:t>
            </a:r>
            <a:r>
              <a:rPr lang="en-US" sz="2600" dirty="0" smtClean="0">
                <a:latin typeface="Berlin Sans FB" pitchFamily="34" charset="0"/>
              </a:rPr>
              <a:t>, 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FF0000"/>
                </a:solidFill>
                <a:latin typeface="Berlin Sans FB" pitchFamily="34" charset="0"/>
              </a:rPr>
              <a:t>-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(G)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573000" y="4437112"/>
            <a:ext cx="30428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noProof="1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noProof="1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baseline="-25000" noProof="1" smtClean="0">
                <a:solidFill>
                  <a:srgbClr val="008000"/>
                </a:solidFill>
                <a:latin typeface="Berlin Sans FB" pitchFamily="34" charset="0"/>
              </a:rPr>
              <a:t>strong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(H)</a:t>
            </a:r>
            <a:r>
              <a:rPr lang="en-US" sz="2600" noProof="1" smtClean="0">
                <a:solidFill>
                  <a:srgbClr val="008000"/>
                </a:solidFill>
                <a:latin typeface="Berlin Sans FB" pitchFamily="34" charset="0"/>
              </a:rPr>
              <a:t>, L</a:t>
            </a:r>
            <a:r>
              <a:rPr lang="en-US" sz="2600" baseline="30000" noProof="1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baseline="-25000" noProof="1" smtClean="0">
                <a:solidFill>
                  <a:srgbClr val="008000"/>
                </a:solidFill>
                <a:latin typeface="Berlin Sans FB" pitchFamily="34" charset="0"/>
              </a:rPr>
              <a:t>weak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(H), </a:t>
            </a:r>
            <a:b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</a:br>
            <a:r>
              <a:rPr lang="en-US" sz="2600" noProof="1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noProof="1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baseline="-25000" noProof="1" smtClean="0">
                <a:solidFill>
                  <a:srgbClr val="008000"/>
                </a:solidFill>
                <a:latin typeface="Berlin Sans FB" pitchFamily="34" charset="0"/>
              </a:rPr>
              <a:t>arch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(H)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5694027" y="537321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possible semantics</a:t>
            </a:r>
            <a:endParaRPr lang="en-US" dirty="0"/>
          </a:p>
        </p:txBody>
      </p:sp>
      <p:sp>
        <p:nvSpPr>
          <p:cNvPr id="45" name="ZoneTexte 44"/>
          <p:cNvSpPr txBox="1"/>
          <p:nvPr/>
        </p:nvSpPr>
        <p:spPr>
          <a:xfrm>
            <a:off x="5218867" y="1412776"/>
            <a:ext cx="3650606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fr-BE" sz="2400" dirty="0" smtClean="0">
                <a:latin typeface="Berlin Sans FB" pitchFamily="34" charset="0"/>
              </a:rPr>
              <a:t>Positive and </a:t>
            </a:r>
            <a:r>
              <a:rPr lang="fr-BE" sz="2400" dirty="0" err="1" smtClean="0">
                <a:latin typeface="Berlin Sans FB" pitchFamily="34" charset="0"/>
              </a:rPr>
              <a:t>negative</a:t>
            </a:r>
            <a:r>
              <a:rPr lang="fr-BE" sz="2400" dirty="0" smtClean="0">
                <a:latin typeface="Berlin Sans FB" pitchFamily="34" charset="0"/>
              </a:rPr>
              <a:t> traces</a:t>
            </a:r>
            <a:endParaRPr lang="fr-BE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028825" y="3419475"/>
            <a:ext cx="5279479" cy="2889845"/>
          </a:xfrm>
          <a:custGeom>
            <a:avLst/>
            <a:gdLst>
              <a:gd name="connsiteX0" fmla="*/ 0 w 6924675"/>
              <a:gd name="connsiteY0" fmla="*/ 0 h 2495550"/>
              <a:gd name="connsiteX1" fmla="*/ 1809750 w 6924675"/>
              <a:gd name="connsiteY1" fmla="*/ 9525 h 2495550"/>
              <a:gd name="connsiteX2" fmla="*/ 1809750 w 6924675"/>
              <a:gd name="connsiteY2" fmla="*/ 1038225 h 2495550"/>
              <a:gd name="connsiteX3" fmla="*/ 3733800 w 6924675"/>
              <a:gd name="connsiteY3" fmla="*/ 1038225 h 2495550"/>
              <a:gd name="connsiteX4" fmla="*/ 3733800 w 6924675"/>
              <a:gd name="connsiteY4" fmla="*/ 2247900 h 2495550"/>
              <a:gd name="connsiteX5" fmla="*/ 5276850 w 6924675"/>
              <a:gd name="connsiteY5" fmla="*/ 2247900 h 2495550"/>
              <a:gd name="connsiteX6" fmla="*/ 6924675 w 6924675"/>
              <a:gd name="connsiteY6" fmla="*/ 2247900 h 2495550"/>
              <a:gd name="connsiteX7" fmla="*/ 6924675 w 6924675"/>
              <a:gd name="connsiteY7" fmla="*/ 2495550 h 2495550"/>
              <a:gd name="connsiteX8" fmla="*/ 9525 w 6924675"/>
              <a:gd name="connsiteY8" fmla="*/ 2466975 h 2495550"/>
              <a:gd name="connsiteX9" fmla="*/ 0 w 6924675"/>
              <a:gd name="connsiteY9" fmla="*/ 0 h 2495550"/>
              <a:gd name="connsiteX0" fmla="*/ 0 w 6935663"/>
              <a:gd name="connsiteY0" fmla="*/ 0 h 2817837"/>
              <a:gd name="connsiteX1" fmla="*/ 1809750 w 6935663"/>
              <a:gd name="connsiteY1" fmla="*/ 9525 h 2817837"/>
              <a:gd name="connsiteX2" fmla="*/ 1809750 w 6935663"/>
              <a:gd name="connsiteY2" fmla="*/ 1038225 h 2817837"/>
              <a:gd name="connsiteX3" fmla="*/ 3733800 w 6935663"/>
              <a:gd name="connsiteY3" fmla="*/ 1038225 h 2817837"/>
              <a:gd name="connsiteX4" fmla="*/ 3733800 w 6935663"/>
              <a:gd name="connsiteY4" fmla="*/ 2247900 h 2817837"/>
              <a:gd name="connsiteX5" fmla="*/ 5276850 w 6935663"/>
              <a:gd name="connsiteY5" fmla="*/ 2247900 h 2817837"/>
              <a:gd name="connsiteX6" fmla="*/ 6924675 w 6935663"/>
              <a:gd name="connsiteY6" fmla="*/ 2247900 h 2817837"/>
              <a:gd name="connsiteX7" fmla="*/ 6935663 w 6935663"/>
              <a:gd name="connsiteY7" fmla="*/ 2817837 h 2817837"/>
              <a:gd name="connsiteX8" fmla="*/ 9525 w 6935663"/>
              <a:gd name="connsiteY8" fmla="*/ 2466975 h 2817837"/>
              <a:gd name="connsiteX9" fmla="*/ 0 w 6935663"/>
              <a:gd name="connsiteY9" fmla="*/ 0 h 2817837"/>
              <a:gd name="connsiteX0" fmla="*/ 0 w 6935663"/>
              <a:gd name="connsiteY0" fmla="*/ 0 h 2889845"/>
              <a:gd name="connsiteX1" fmla="*/ 1809750 w 6935663"/>
              <a:gd name="connsiteY1" fmla="*/ 9525 h 2889845"/>
              <a:gd name="connsiteX2" fmla="*/ 1809750 w 6935663"/>
              <a:gd name="connsiteY2" fmla="*/ 1038225 h 2889845"/>
              <a:gd name="connsiteX3" fmla="*/ 3733800 w 6935663"/>
              <a:gd name="connsiteY3" fmla="*/ 1038225 h 2889845"/>
              <a:gd name="connsiteX4" fmla="*/ 3733800 w 6935663"/>
              <a:gd name="connsiteY4" fmla="*/ 2247900 h 2889845"/>
              <a:gd name="connsiteX5" fmla="*/ 5276850 w 6935663"/>
              <a:gd name="connsiteY5" fmla="*/ 2247900 h 2889845"/>
              <a:gd name="connsiteX6" fmla="*/ 6924675 w 6935663"/>
              <a:gd name="connsiteY6" fmla="*/ 2247900 h 2889845"/>
              <a:gd name="connsiteX7" fmla="*/ 6935663 w 6935663"/>
              <a:gd name="connsiteY7" fmla="*/ 2817837 h 2889845"/>
              <a:gd name="connsiteX8" fmla="*/ 22895 w 6935663"/>
              <a:gd name="connsiteY8" fmla="*/ 2889845 h 2889845"/>
              <a:gd name="connsiteX9" fmla="*/ 0 w 6935663"/>
              <a:gd name="connsiteY9" fmla="*/ 0 h 2889845"/>
              <a:gd name="connsiteX0" fmla="*/ 0 w 6935663"/>
              <a:gd name="connsiteY0" fmla="*/ 0 h 2889845"/>
              <a:gd name="connsiteX1" fmla="*/ 1809750 w 6935663"/>
              <a:gd name="connsiteY1" fmla="*/ 9525 h 2889845"/>
              <a:gd name="connsiteX2" fmla="*/ 1809750 w 6935663"/>
              <a:gd name="connsiteY2" fmla="*/ 1038225 h 2889845"/>
              <a:gd name="connsiteX3" fmla="*/ 3733800 w 6935663"/>
              <a:gd name="connsiteY3" fmla="*/ 1038225 h 2889845"/>
              <a:gd name="connsiteX4" fmla="*/ 3733800 w 6935663"/>
              <a:gd name="connsiteY4" fmla="*/ 2247900 h 2889845"/>
              <a:gd name="connsiteX5" fmla="*/ 5276850 w 6935663"/>
              <a:gd name="connsiteY5" fmla="*/ 2247900 h 2889845"/>
              <a:gd name="connsiteX6" fmla="*/ 6924675 w 6935663"/>
              <a:gd name="connsiteY6" fmla="*/ 2247900 h 2889845"/>
              <a:gd name="connsiteX7" fmla="*/ 6935663 w 6935663"/>
              <a:gd name="connsiteY7" fmla="*/ 2889845 h 2889845"/>
              <a:gd name="connsiteX8" fmla="*/ 22895 w 6935663"/>
              <a:gd name="connsiteY8" fmla="*/ 2889845 h 2889845"/>
              <a:gd name="connsiteX9" fmla="*/ 0 w 6935663"/>
              <a:gd name="connsiteY9" fmla="*/ 0 h 2889845"/>
              <a:gd name="connsiteX0" fmla="*/ 0 w 6935663"/>
              <a:gd name="connsiteY0" fmla="*/ 0 h 2889845"/>
              <a:gd name="connsiteX1" fmla="*/ 1809750 w 6935663"/>
              <a:gd name="connsiteY1" fmla="*/ 9525 h 2889845"/>
              <a:gd name="connsiteX2" fmla="*/ 1809750 w 6935663"/>
              <a:gd name="connsiteY2" fmla="*/ 1038225 h 2889845"/>
              <a:gd name="connsiteX3" fmla="*/ 3733800 w 6935663"/>
              <a:gd name="connsiteY3" fmla="*/ 1038225 h 2889845"/>
              <a:gd name="connsiteX4" fmla="*/ 3733800 w 6935663"/>
              <a:gd name="connsiteY4" fmla="*/ 2247900 h 2889845"/>
              <a:gd name="connsiteX5" fmla="*/ 5276850 w 6935663"/>
              <a:gd name="connsiteY5" fmla="*/ 2247900 h 2889845"/>
              <a:gd name="connsiteX6" fmla="*/ 5279479 w 6935663"/>
              <a:gd name="connsiteY6" fmla="*/ 2241773 h 2889845"/>
              <a:gd name="connsiteX7" fmla="*/ 6935663 w 6935663"/>
              <a:gd name="connsiteY7" fmla="*/ 2889845 h 2889845"/>
              <a:gd name="connsiteX8" fmla="*/ 22895 w 6935663"/>
              <a:gd name="connsiteY8" fmla="*/ 2889845 h 2889845"/>
              <a:gd name="connsiteX9" fmla="*/ 0 w 6935663"/>
              <a:gd name="connsiteY9" fmla="*/ 0 h 2889845"/>
              <a:gd name="connsiteX0" fmla="*/ 0 w 5279479"/>
              <a:gd name="connsiteY0" fmla="*/ 0 h 2889845"/>
              <a:gd name="connsiteX1" fmla="*/ 1809750 w 5279479"/>
              <a:gd name="connsiteY1" fmla="*/ 9525 h 2889845"/>
              <a:gd name="connsiteX2" fmla="*/ 1809750 w 5279479"/>
              <a:gd name="connsiteY2" fmla="*/ 1038225 h 2889845"/>
              <a:gd name="connsiteX3" fmla="*/ 3733800 w 5279479"/>
              <a:gd name="connsiteY3" fmla="*/ 1038225 h 2889845"/>
              <a:gd name="connsiteX4" fmla="*/ 3733800 w 5279479"/>
              <a:gd name="connsiteY4" fmla="*/ 2247900 h 2889845"/>
              <a:gd name="connsiteX5" fmla="*/ 5276850 w 5279479"/>
              <a:gd name="connsiteY5" fmla="*/ 2247900 h 2889845"/>
              <a:gd name="connsiteX6" fmla="*/ 5279479 w 5279479"/>
              <a:gd name="connsiteY6" fmla="*/ 2241773 h 2889845"/>
              <a:gd name="connsiteX7" fmla="*/ 5279479 w 5279479"/>
              <a:gd name="connsiteY7" fmla="*/ 2889845 h 2889845"/>
              <a:gd name="connsiteX8" fmla="*/ 22895 w 5279479"/>
              <a:gd name="connsiteY8" fmla="*/ 2889845 h 2889845"/>
              <a:gd name="connsiteX9" fmla="*/ 0 w 5279479"/>
              <a:gd name="connsiteY9" fmla="*/ 0 h 288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9479" h="2889845">
                <a:moveTo>
                  <a:pt x="0" y="0"/>
                </a:moveTo>
                <a:lnTo>
                  <a:pt x="1809750" y="9525"/>
                </a:lnTo>
                <a:lnTo>
                  <a:pt x="1809750" y="1038225"/>
                </a:lnTo>
                <a:lnTo>
                  <a:pt x="3733800" y="1038225"/>
                </a:lnTo>
                <a:lnTo>
                  <a:pt x="3733800" y="2247900"/>
                </a:lnTo>
                <a:lnTo>
                  <a:pt x="5276850" y="2247900"/>
                </a:lnTo>
                <a:lnTo>
                  <a:pt x="5279479" y="2241773"/>
                </a:lnTo>
                <a:lnTo>
                  <a:pt x="5279479" y="2889845"/>
                </a:lnTo>
                <a:lnTo>
                  <a:pt x="22895" y="288984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Consistency</a:t>
            </a:r>
            <a:r>
              <a:rPr lang="fr-BE" dirty="0" smtClean="0"/>
              <a:t> </a:t>
            </a:r>
            <a:r>
              <a:rPr lang="fr-BE" dirty="0" err="1" smtClean="0"/>
              <a:t>rules</a:t>
            </a:r>
            <a:endParaRPr lang="en-US" dirty="0"/>
          </a:p>
        </p:txBody>
      </p:sp>
      <p:grpSp>
        <p:nvGrpSpPr>
          <p:cNvPr id="61" name="Groupe 60"/>
          <p:cNvGrpSpPr/>
          <p:nvPr/>
        </p:nvGrpSpPr>
        <p:grpSpPr>
          <a:xfrm>
            <a:off x="179512" y="1700808"/>
            <a:ext cx="8748000" cy="4611215"/>
            <a:chOff x="179512" y="1337561"/>
            <a:chExt cx="8748000" cy="4611215"/>
          </a:xfrm>
        </p:grpSpPr>
        <p:pic>
          <p:nvPicPr>
            <p:cNvPr id="17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 t="65066" r="5019"/>
            <a:stretch>
              <a:fillRect/>
            </a:stretch>
          </p:blipFill>
          <p:spPr bwMode="auto">
            <a:xfrm>
              <a:off x="7411741" y="1741899"/>
              <a:ext cx="1464151" cy="360040"/>
            </a:xfrm>
            <a:prstGeom prst="rect">
              <a:avLst/>
            </a:prstGeom>
            <a:noFill/>
          </p:spPr>
        </p:pic>
        <p:pic>
          <p:nvPicPr>
            <p:cNvPr id="18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 t="6750"/>
            <a:stretch>
              <a:fillRect/>
            </a:stretch>
          </p:blipFill>
          <p:spPr bwMode="auto">
            <a:xfrm>
              <a:off x="5796136" y="1337561"/>
              <a:ext cx="1403502" cy="942518"/>
            </a:xfrm>
            <a:prstGeom prst="rect">
              <a:avLst/>
            </a:prstGeom>
            <a:noFill/>
          </p:spPr>
        </p:pic>
        <p:pic>
          <p:nvPicPr>
            <p:cNvPr id="2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3928" y="1525875"/>
              <a:ext cx="1768520" cy="792088"/>
            </a:xfrm>
            <a:prstGeom prst="rect">
              <a:avLst/>
            </a:prstGeom>
            <a:noFill/>
          </p:spPr>
        </p:pic>
        <p:pic>
          <p:nvPicPr>
            <p:cNvPr id="21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 r="28301"/>
            <a:stretch>
              <a:fillRect/>
            </a:stretch>
          </p:blipFill>
          <p:spPr bwMode="auto">
            <a:xfrm>
              <a:off x="2093285" y="1695416"/>
              <a:ext cx="1700482" cy="505506"/>
            </a:xfrm>
            <a:prstGeom prst="rect">
              <a:avLst/>
            </a:prstGeom>
            <a:noFill/>
          </p:spPr>
        </p:pic>
        <p:cxnSp>
          <p:nvCxnSpPr>
            <p:cNvPr id="27" name="Connecteur droit 26"/>
            <p:cNvCxnSpPr/>
            <p:nvPr/>
          </p:nvCxnSpPr>
          <p:spPr>
            <a:xfrm>
              <a:off x="179512" y="3063494"/>
              <a:ext cx="8748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79512" y="4090927"/>
              <a:ext cx="8748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9512" y="5301208"/>
              <a:ext cx="8748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79512" y="2360002"/>
              <a:ext cx="8748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2040598" y="1412776"/>
              <a:ext cx="0" cy="45360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 t="65066" r="5019"/>
            <a:stretch>
              <a:fillRect/>
            </a:stretch>
          </p:blipFill>
          <p:spPr bwMode="auto">
            <a:xfrm>
              <a:off x="333682" y="5517232"/>
              <a:ext cx="1464151" cy="360040"/>
            </a:xfrm>
            <a:prstGeom prst="rect">
              <a:avLst/>
            </a:prstGeom>
            <a:noFill/>
          </p:spPr>
        </p:pic>
        <p:pic>
          <p:nvPicPr>
            <p:cNvPr id="55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 t="6750"/>
            <a:stretch>
              <a:fillRect/>
            </a:stretch>
          </p:blipFill>
          <p:spPr bwMode="auto">
            <a:xfrm>
              <a:off x="364006" y="4214674"/>
              <a:ext cx="1403502" cy="942518"/>
            </a:xfrm>
            <a:prstGeom prst="rect">
              <a:avLst/>
            </a:prstGeom>
            <a:noFill/>
          </p:spPr>
        </p:pic>
        <p:pic>
          <p:nvPicPr>
            <p:cNvPr id="5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497" y="3212976"/>
              <a:ext cx="1768520" cy="792088"/>
            </a:xfrm>
            <a:prstGeom prst="rect">
              <a:avLst/>
            </a:prstGeom>
            <a:noFill/>
          </p:spPr>
        </p:pic>
        <p:pic>
          <p:nvPicPr>
            <p:cNvPr id="5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 r="28301"/>
            <a:stretch>
              <a:fillRect/>
            </a:stretch>
          </p:blipFill>
          <p:spPr bwMode="auto">
            <a:xfrm>
              <a:off x="215516" y="2433293"/>
              <a:ext cx="1700482" cy="505506"/>
            </a:xfrm>
            <a:prstGeom prst="rect">
              <a:avLst/>
            </a:prstGeom>
            <a:noFill/>
          </p:spPr>
        </p:pic>
        <p:cxnSp>
          <p:nvCxnSpPr>
            <p:cNvPr id="58" name="Connecteur droit 57"/>
            <p:cNvCxnSpPr/>
            <p:nvPr/>
          </p:nvCxnSpPr>
          <p:spPr>
            <a:xfrm flipV="1">
              <a:off x="3838065" y="1412776"/>
              <a:ext cx="0" cy="45360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V="1">
              <a:off x="5765693" y="1412776"/>
              <a:ext cx="0" cy="45360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7308304" y="1412776"/>
              <a:ext cx="0" cy="45360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ZoneTexte 62"/>
          <p:cNvSpPr txBox="1"/>
          <p:nvPr/>
        </p:nvSpPr>
        <p:spPr>
          <a:xfrm>
            <a:off x="2737892" y="270892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572000" y="270892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300192" y="270892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884368" y="270892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4572000" y="354084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300192" y="354084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7884368" y="354084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300192" y="465487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7884368" y="465487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884368" y="5590981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1259632" y="3861048"/>
            <a:ext cx="6522409" cy="1872208"/>
          </a:xfrm>
          <a:prstGeom prst="roundRect">
            <a:avLst/>
          </a:prstGeom>
          <a:effectLst>
            <a:outerShdw blurRad="63500" dist="63500" dir="36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 system S = (Ag</a:t>
            </a:r>
            <a:r>
              <a:rPr lang="en-US" sz="2800" baseline="-25000" dirty="0" smtClean="0">
                <a:latin typeface="Berlin Sans FB" pitchFamily="34" charset="0"/>
              </a:rPr>
              <a:t>1</a:t>
            </a:r>
            <a:r>
              <a:rPr lang="en-US" sz="2800" dirty="0" smtClean="0">
                <a:latin typeface="Berlin Sans FB" pitchFamily="34" charset="0"/>
              </a:rPr>
              <a:t> || … || </a:t>
            </a:r>
            <a:r>
              <a:rPr lang="en-US" sz="2800" dirty="0" err="1" smtClean="0">
                <a:latin typeface="Berlin Sans FB" pitchFamily="34" charset="0"/>
              </a:rPr>
              <a:t>Ag</a:t>
            </a:r>
            <a:r>
              <a:rPr lang="en-US" sz="2800" baseline="-25000" dirty="0" err="1" smtClean="0">
                <a:latin typeface="Berlin Sans FB" pitchFamily="34" charset="0"/>
              </a:rPr>
              <a:t>n</a:t>
            </a:r>
            <a:r>
              <a:rPr lang="en-US" sz="2800" dirty="0" smtClean="0">
                <a:latin typeface="Berlin Sans FB" pitchFamily="34" charset="0"/>
              </a:rPr>
              <a:t>) is consistent with a goal G (safety property) if</a:t>
            </a:r>
          </a:p>
          <a:p>
            <a:pPr algn="ctr">
              <a:spcBef>
                <a:spcPts val="1200"/>
              </a:spcBef>
            </a:pPr>
            <a:r>
              <a:rPr lang="en-US" sz="2800" dirty="0" smtClean="0">
                <a:latin typeface="Berlin Sans FB" pitchFamily="34" charset="0"/>
              </a:rPr>
              <a:t>L(Ag</a:t>
            </a:r>
            <a:r>
              <a:rPr lang="en-US" sz="2800" baseline="-25000" dirty="0" smtClean="0">
                <a:latin typeface="Berlin Sans FB" pitchFamily="34" charset="0"/>
              </a:rPr>
              <a:t>1</a:t>
            </a:r>
            <a:r>
              <a:rPr lang="en-US" sz="2800" dirty="0" smtClean="0">
                <a:latin typeface="Berlin Sans FB" pitchFamily="34" charset="0"/>
              </a:rPr>
              <a:t> || … || </a:t>
            </a:r>
            <a:r>
              <a:rPr lang="en-US" sz="2800" dirty="0" err="1" smtClean="0">
                <a:latin typeface="Berlin Sans FB" pitchFamily="34" charset="0"/>
              </a:rPr>
              <a:t>Ag</a:t>
            </a:r>
            <a:r>
              <a:rPr lang="en-US" sz="2800" baseline="-25000" dirty="0" err="1" smtClean="0">
                <a:latin typeface="Berlin Sans FB" pitchFamily="34" charset="0"/>
              </a:rPr>
              <a:t>n</a:t>
            </a:r>
            <a:r>
              <a:rPr lang="en-US" sz="2800" dirty="0" smtClean="0">
                <a:latin typeface="Berlin Sans FB" pitchFamily="34" charset="0"/>
              </a:rPr>
              <a:t>) </a:t>
            </a:r>
            <a:r>
              <a:rPr lang="en-US" sz="2800" b="1" dirty="0" smtClean="0">
                <a:latin typeface="Berlin Sans FB" pitchFamily="34" charset="0"/>
                <a:sym typeface="Symbol"/>
              </a:rPr>
              <a:t></a:t>
            </a:r>
            <a:r>
              <a:rPr lang="en-US" sz="2800" dirty="0" smtClean="0">
                <a:latin typeface="Berlin Sans FB" pitchFamily="34" charset="0"/>
                <a:sym typeface="Symbol"/>
              </a:rPr>
              <a:t> L</a:t>
            </a:r>
            <a:r>
              <a:rPr lang="en-US" sz="2800" baseline="30000" dirty="0" smtClean="0">
                <a:latin typeface="Berlin Sans FB" pitchFamily="34" charset="0"/>
                <a:sym typeface="Symbol"/>
              </a:rPr>
              <a:t>-</a:t>
            </a:r>
            <a:r>
              <a:rPr lang="en-US" sz="2800" dirty="0" smtClean="0">
                <a:latin typeface="Berlin Sans FB" pitchFamily="34" charset="0"/>
                <a:sym typeface="Symbol"/>
              </a:rPr>
              <a:t>(G) = </a:t>
            </a:r>
            <a:r>
              <a:rPr lang="en-US" sz="2800" b="1" dirty="0" smtClean="0">
                <a:latin typeface="Berlin Sans FB" pitchFamily="34" charset="0"/>
                <a:sym typeface="Symbol"/>
              </a:rPr>
              <a:t></a:t>
            </a:r>
            <a:r>
              <a:rPr lang="en-US" sz="2800" dirty="0" smtClean="0">
                <a:latin typeface="Berlin Sans FB" pitchFamily="34" charset="0"/>
              </a:rPr>
              <a:t> 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74" name="Forme libre 73"/>
          <p:cNvSpPr/>
          <p:nvPr/>
        </p:nvSpPr>
        <p:spPr>
          <a:xfrm>
            <a:off x="6228184" y="2971800"/>
            <a:ext cx="1468016" cy="1177280"/>
          </a:xfrm>
          <a:custGeom>
            <a:avLst/>
            <a:gdLst>
              <a:gd name="connsiteX0" fmla="*/ 2044700 w 2044700"/>
              <a:gd name="connsiteY0" fmla="*/ 0 h 1346200"/>
              <a:gd name="connsiteX1" fmla="*/ 342900 w 2044700"/>
              <a:gd name="connsiteY1" fmla="*/ 596900 h 1346200"/>
              <a:gd name="connsiteX2" fmla="*/ 0 w 2044700"/>
              <a:gd name="connsiteY2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1346200">
                <a:moveTo>
                  <a:pt x="2044700" y="0"/>
                </a:moveTo>
                <a:cubicBezTo>
                  <a:pt x="1364191" y="186266"/>
                  <a:pt x="683683" y="372533"/>
                  <a:pt x="342900" y="596900"/>
                </a:cubicBezTo>
                <a:cubicBezTo>
                  <a:pt x="2117" y="821267"/>
                  <a:pt x="1058" y="1083733"/>
                  <a:pt x="0" y="1346200"/>
                </a:cubicBezTo>
              </a:path>
            </a:pathLst>
          </a:custGeom>
          <a:ln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74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570515" y="4760686"/>
              <a:ext cx="1149048" cy="1165980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048" h="1165980">
                  <a:moveTo>
                    <a:pt x="0" y="1016000"/>
                  </a:moveTo>
                  <a:cubicBezTo>
                    <a:pt x="310847" y="1165980"/>
                    <a:pt x="853924" y="997887"/>
                    <a:pt x="1001486" y="828554"/>
                  </a:cubicBezTo>
                  <a:cubicBezTo>
                    <a:pt x="1149048" y="659221"/>
                    <a:pt x="901095" y="488647"/>
                    <a:pt x="88537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Derivation of State Machine Models from Process Models</a:t>
            </a:r>
            <a:endParaRPr lang="fr-BE" sz="4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851920" y="5157192"/>
            <a:ext cx="481469" cy="123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fr-BE" sz="8000" dirty="0" smtClean="0">
                <a:solidFill>
                  <a:srgbClr val="7030A0"/>
                </a:solidFill>
                <a:latin typeface="Berlin Sans FB" pitchFamily="34" charset="0"/>
              </a:rPr>
              <a:t>?</a:t>
            </a:r>
            <a:endParaRPr lang="fr-BE" sz="8000" dirty="0">
              <a:solidFill>
                <a:srgbClr val="7030A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deriving</a:t>
            </a:r>
            <a:r>
              <a:rPr lang="fr-BE" dirty="0" smtClean="0"/>
              <a:t> state machines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Flawed process models can have dreadful consequences in safety critical </a:t>
            </a:r>
            <a:r>
              <a:rPr lang="fr-BE" dirty="0" smtClean="0"/>
              <a:t>areas</a:t>
            </a:r>
          </a:p>
          <a:p>
            <a:pPr lvl="1"/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en-US" dirty="0" smtClean="0"/>
              <a:t>process modeling to improve medical </a:t>
            </a:r>
            <a:r>
              <a:rPr lang="fr-BE" dirty="0" err="1" smtClean="0"/>
              <a:t>safety</a:t>
            </a:r>
            <a:endParaRPr lang="fr-BE" dirty="0" smtClean="0"/>
          </a:p>
          <a:p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en-US" dirty="0" smtClean="0"/>
              <a:t>should be as error-free as possible</a:t>
            </a:r>
          </a:p>
          <a:p>
            <a:pPr lvl="1"/>
            <a:r>
              <a:rPr lang="en-US" dirty="0" smtClean="0"/>
              <a:t>Techniques for building them and detecting </a:t>
            </a:r>
            <a:r>
              <a:rPr lang="en-US" dirty="0" err="1" smtClean="0"/>
              <a:t>sereve</a:t>
            </a:r>
            <a:r>
              <a:rPr lang="en-US" dirty="0" smtClean="0"/>
              <a:t> flaws, e.g. model checking</a:t>
            </a:r>
          </a:p>
          <a:p>
            <a:pPr lvl="1"/>
            <a:r>
              <a:rPr lang="en-US" dirty="0" smtClean="0"/>
              <a:t>A formal semantics is therefore required</a:t>
            </a:r>
          </a:p>
          <a:p>
            <a:pPr lvl="1"/>
            <a:r>
              <a:rPr lang="en-US" dirty="0" smtClean="0"/>
              <a:t>Enabling analysis techniques from [Dam11]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Tr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322" y="836712"/>
            <a:ext cx="2978150" cy="2152650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/>
              <a:t>Little</a:t>
            </a:r>
            <a:r>
              <a:rPr lang="fr-FR" dirty="0"/>
              <a:t> Train System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/>
              <a:t>The system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composed</a:t>
            </a:r>
            <a:r>
              <a:rPr lang="fr-FR" sz="2800" dirty="0" smtClean="0"/>
              <a:t> of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controller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actuator</a:t>
            </a:r>
            <a:r>
              <a:rPr lang="fr-FR" sz="2400" dirty="0" smtClean="0"/>
              <a:t>/</a:t>
            </a:r>
            <a:r>
              <a:rPr lang="fr-FR" sz="2400" dirty="0" err="1" smtClean="0"/>
              <a:t>sensor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</a:t>
            </a:r>
            <a:r>
              <a:rPr lang="fr-FR" sz="2400" dirty="0" err="1" smtClean="0"/>
              <a:t>passenger</a:t>
            </a:r>
            <a:endParaRPr lang="fr-FR" sz="24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The train </a:t>
            </a:r>
            <a:r>
              <a:rPr lang="fr-FR" sz="2800" dirty="0" err="1" smtClean="0"/>
              <a:t>controller</a:t>
            </a:r>
            <a:r>
              <a:rPr lang="fr-FR" sz="2800" dirty="0" smtClean="0"/>
              <a:t> </a:t>
            </a:r>
            <a:r>
              <a:rPr lang="fr-FR" sz="2800" dirty="0" err="1" smtClean="0"/>
              <a:t>controls</a:t>
            </a:r>
            <a:r>
              <a:rPr lang="fr-FR" sz="2800" dirty="0" smtClean="0"/>
              <a:t> </a:t>
            </a:r>
            <a:r>
              <a:rPr lang="fr-FR" sz="2800" dirty="0" err="1" smtClean="0"/>
              <a:t>operations</a:t>
            </a:r>
            <a:r>
              <a:rPr lang="fr-FR" sz="2800" dirty="0" smtClean="0"/>
              <a:t> </a:t>
            </a:r>
            <a:r>
              <a:rPr lang="fr-FR" sz="2800" dirty="0" err="1" smtClean="0"/>
              <a:t>such</a:t>
            </a:r>
            <a:r>
              <a:rPr lang="fr-FR" sz="2800" dirty="0" smtClean="0"/>
              <a:t> as </a:t>
            </a:r>
            <a:r>
              <a:rPr lang="fr-FR" sz="2800" dirty="0" err="1" smtClean="0"/>
              <a:t>start</a:t>
            </a:r>
            <a:r>
              <a:rPr lang="fr-FR" sz="2800" dirty="0" smtClean="0"/>
              <a:t>, stop, open </a:t>
            </a:r>
            <a:r>
              <a:rPr lang="fr-FR" sz="2800" dirty="0" err="1" smtClean="0"/>
              <a:t>doors</a:t>
            </a:r>
            <a:r>
              <a:rPr lang="fr-FR" sz="2800" dirty="0" smtClean="0"/>
              <a:t>, and close </a:t>
            </a:r>
            <a:r>
              <a:rPr lang="fr-FR" sz="2800" dirty="0" err="1" smtClean="0"/>
              <a:t>doors</a:t>
            </a:r>
            <a:endParaRPr lang="fr-FR" sz="28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A </a:t>
            </a:r>
            <a:r>
              <a:rPr lang="fr-FR" sz="2800" dirty="0" err="1" smtClean="0"/>
              <a:t>safety</a:t>
            </a:r>
            <a:r>
              <a:rPr lang="fr-FR" sz="2800" dirty="0" smtClean="0"/>
              <a:t> goal </a:t>
            </a:r>
            <a:r>
              <a:rPr lang="fr-FR" sz="2800" dirty="0" err="1" smtClean="0"/>
              <a:t>requires</a:t>
            </a:r>
            <a:r>
              <a:rPr lang="fr-FR" sz="2800" dirty="0" smtClean="0"/>
              <a:t> train </a:t>
            </a:r>
            <a:r>
              <a:rPr lang="fr-FR" sz="2800" dirty="0" err="1" smtClean="0"/>
              <a:t>doors</a:t>
            </a:r>
            <a:r>
              <a:rPr lang="fr-FR" sz="2800" dirty="0" smtClean="0"/>
              <a:t> to </a:t>
            </a:r>
            <a:r>
              <a:rPr lang="fr-FR" sz="2800" dirty="0" err="1" smtClean="0"/>
              <a:t>remain</a:t>
            </a:r>
            <a:r>
              <a:rPr lang="fr-FR" sz="2800" dirty="0" smtClean="0"/>
              <a:t> </a:t>
            </a:r>
            <a:r>
              <a:rPr lang="fr-FR" sz="2800" dirty="0" err="1" smtClean="0"/>
              <a:t>closed</a:t>
            </a:r>
            <a:r>
              <a:rPr lang="fr-FR" sz="2800" dirty="0" smtClean="0"/>
              <a:t> </a:t>
            </a:r>
            <a:r>
              <a:rPr lang="fr-FR" sz="2800" dirty="0" err="1" smtClean="0"/>
              <a:t>while</a:t>
            </a:r>
            <a:r>
              <a:rPr lang="fr-FR" sz="2800" dirty="0" smtClean="0"/>
              <a:t> the train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moving</a:t>
            </a:r>
            <a:endParaRPr lang="fr-FR" sz="28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a </a:t>
            </a:r>
            <a:r>
              <a:rPr lang="fr-FR" sz="2400" dirty="0" err="1" smtClean="0"/>
              <a:t>passenger</a:t>
            </a:r>
            <a:r>
              <a:rPr lang="fr-FR" sz="2400" dirty="0" smtClean="0"/>
              <a:t> presses the </a:t>
            </a:r>
            <a:r>
              <a:rPr lang="fr-FR" sz="2400" dirty="0" err="1" smtClean="0"/>
              <a:t>alarm</a:t>
            </a:r>
            <a:r>
              <a:rPr lang="fr-FR" sz="2400" dirty="0" smtClean="0"/>
              <a:t> </a:t>
            </a:r>
            <a:r>
              <a:rPr lang="fr-FR" sz="2400" dirty="0" err="1" smtClean="0"/>
              <a:t>button</a:t>
            </a:r>
            <a:r>
              <a:rPr lang="fr-FR" sz="2400" dirty="0" smtClean="0"/>
              <a:t>, the </a:t>
            </a:r>
            <a:r>
              <a:rPr lang="fr-FR" sz="2400" dirty="0" err="1" smtClean="0"/>
              <a:t>controller</a:t>
            </a:r>
            <a:r>
              <a:rPr lang="fr-FR" sz="2400" dirty="0" smtClean="0"/>
              <a:t> must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…, </a:t>
            </a:r>
            <a:r>
              <a:rPr lang="fr-FR" sz="2400" dirty="0" err="1" smtClean="0"/>
              <a:t>it</a:t>
            </a:r>
            <a:r>
              <a:rPr lang="fr-FR" sz="2400" dirty="0" smtClean="0"/>
              <a:t> must stop the train first and </a:t>
            </a:r>
            <a:r>
              <a:rPr lang="fr-FR" sz="2400" dirty="0" err="1" smtClean="0"/>
              <a:t>then</a:t>
            </a:r>
            <a:r>
              <a:rPr lang="fr-FR" sz="2400" dirty="0" smtClean="0"/>
              <a:t>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sz="4000" dirty="0"/>
          </a:p>
        </p:txBody>
      </p:sp>
      <p:sp>
        <p:nvSpPr>
          <p:cNvPr id="184" name="ZoneTexte 183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  <p:grpSp>
        <p:nvGrpSpPr>
          <p:cNvPr id="188" name="Groupe 187"/>
          <p:cNvGrpSpPr/>
          <p:nvPr/>
        </p:nvGrpSpPr>
        <p:grpSpPr>
          <a:xfrm>
            <a:off x="323528" y="1556792"/>
            <a:ext cx="8452646" cy="4292770"/>
            <a:chOff x="323528" y="1556792"/>
            <a:chExt cx="8452646" cy="429277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3491880" y="1556792"/>
              <a:ext cx="3744416" cy="2304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4565706" y="1988836"/>
              <a:ext cx="1446454" cy="54884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Invite &amp;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Collect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05" name="Connecteur droit avec flèche 104"/>
            <p:cNvCxnSpPr>
              <a:stCxn id="102" idx="1"/>
              <a:endCxn id="103" idx="0"/>
            </p:cNvCxnSpPr>
            <p:nvPr/>
          </p:nvCxnSpPr>
          <p:spPr>
            <a:xfrm rot="10800000" flipV="1">
              <a:off x="4321842" y="2263259"/>
              <a:ext cx="243865" cy="421998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>
              <a:stCxn id="104" idx="2"/>
              <a:endCxn id="114" idx="6"/>
            </p:cNvCxnSpPr>
            <p:nvPr/>
          </p:nvCxnSpPr>
          <p:spPr>
            <a:xfrm rot="5400000">
              <a:off x="5654621" y="2905015"/>
              <a:ext cx="319631" cy="977807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>
              <a:stCxn id="102" idx="3"/>
              <a:endCxn id="104" idx="0"/>
            </p:cNvCxnSpPr>
            <p:nvPr/>
          </p:nvCxnSpPr>
          <p:spPr>
            <a:xfrm>
              <a:off x="6012160" y="2263259"/>
              <a:ext cx="291179" cy="42200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5239038" y="1700806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10" name="Connecteur droit avec flèche 109"/>
            <p:cNvCxnSpPr>
              <a:stCxn id="109" idx="4"/>
              <a:endCxn id="102" idx="0"/>
            </p:cNvCxnSpPr>
            <p:nvPr/>
          </p:nvCxnSpPr>
          <p:spPr>
            <a:xfrm>
              <a:off x="5288933" y="1800596"/>
              <a:ext cx="0" cy="18824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e 109"/>
            <p:cNvGrpSpPr/>
            <p:nvPr/>
          </p:nvGrpSpPr>
          <p:grpSpPr>
            <a:xfrm>
              <a:off x="5076057" y="3428996"/>
              <a:ext cx="249475" cy="249475"/>
              <a:chOff x="2769873" y="5314018"/>
              <a:chExt cx="180000" cy="180000"/>
            </a:xfrm>
          </p:grpSpPr>
          <p:sp>
            <p:nvSpPr>
              <p:cNvPr id="114" name="Ellipse 113"/>
              <p:cNvSpPr/>
              <p:nvPr/>
            </p:nvSpPr>
            <p:spPr>
              <a:xfrm>
                <a:off x="2769873" y="531401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2823873" y="5368018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cxnSp>
          <p:nvCxnSpPr>
            <p:cNvPr id="130" name="Connecteur droit 129"/>
            <p:cNvCxnSpPr/>
            <p:nvPr/>
          </p:nvCxnSpPr>
          <p:spPr>
            <a:xfrm flipV="1">
              <a:off x="2987824" y="1582291"/>
              <a:ext cx="469751" cy="55056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3000375" y="2677666"/>
              <a:ext cx="457200" cy="116205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05"/>
            <p:cNvCxnSpPr>
              <a:stCxn id="103" idx="2"/>
              <a:endCxn id="114" idx="2"/>
            </p:cNvCxnSpPr>
            <p:nvPr/>
          </p:nvCxnSpPr>
          <p:spPr>
            <a:xfrm rot="16200000" flipH="1">
              <a:off x="4539134" y="3016810"/>
              <a:ext cx="319631" cy="754216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 flipH="1" flipV="1">
              <a:off x="6040582" y="2050473"/>
              <a:ext cx="2707882" cy="20266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 flipV="1">
              <a:off x="4599710" y="2493818"/>
              <a:ext cx="476346" cy="316743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à coins arrondis 102"/>
            <p:cNvSpPr/>
            <p:nvPr/>
          </p:nvSpPr>
          <p:spPr>
            <a:xfrm>
              <a:off x="3639633" y="2685257"/>
              <a:ext cx="1364415" cy="548846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Conflict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Notification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5514398" y="2685259"/>
              <a:ext cx="1577882" cy="5488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AllCstrKnown</a:t>
              </a:r>
            </a:p>
            <a:p>
              <a:pPr algn="ctr"/>
              <a:r>
                <a:rPr lang="fr-BE" b="1" noProof="1" smtClean="0">
                  <a:latin typeface="+mj-lt"/>
                </a:rPr>
                <a:t>Notification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959750" y="4121370"/>
              <a:ext cx="3816424" cy="1728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12504" y="4268859"/>
              <a:ext cx="927366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Initiator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22366" y="4268859"/>
              <a:ext cx="114164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b="1" noProof="1" smtClean="0">
                  <a:latin typeface="+mj-lt"/>
                </a:rPr>
                <a:t>Scheduler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408022" y="4268859"/>
              <a:ext cx="120220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Participant</a:t>
              </a:r>
            </a:p>
          </p:txBody>
        </p:sp>
        <p:cxnSp>
          <p:nvCxnSpPr>
            <p:cNvPr id="76" name="Connecteur droit avec flèche 75"/>
            <p:cNvCxnSpPr>
              <a:stCxn id="74" idx="2"/>
            </p:cNvCxnSpPr>
            <p:nvPr/>
          </p:nvCxnSpPr>
          <p:spPr>
            <a:xfrm flipH="1">
              <a:off x="6691986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>
              <a:stCxn id="73" idx="2"/>
            </p:cNvCxnSpPr>
            <p:nvPr/>
          </p:nvCxnSpPr>
          <p:spPr>
            <a:xfrm flipH="1">
              <a:off x="5574987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5588772" y="5060503"/>
              <a:ext cx="1080000" cy="24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6695147" y="52227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ZoneTexte 87"/>
            <p:cNvSpPr txBox="1"/>
            <p:nvPr/>
          </p:nvSpPr>
          <p:spPr>
            <a:xfrm>
              <a:off x="7084017" y="5070174"/>
              <a:ext cx="57047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invite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5758188" y="4898600"/>
              <a:ext cx="71269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initiate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2" name="Connecteur droit avec flèche 91"/>
            <p:cNvCxnSpPr/>
            <p:nvPr/>
          </p:nvCxnSpPr>
          <p:spPr>
            <a:xfrm flipH="1">
              <a:off x="6703182" y="54894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6831958" y="5338029"/>
              <a:ext cx="108663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8" name="Connecteur droit avec flèche 97"/>
            <p:cNvCxnSpPr>
              <a:stCxn id="75" idx="2"/>
            </p:cNvCxnSpPr>
            <p:nvPr/>
          </p:nvCxnSpPr>
          <p:spPr>
            <a:xfrm flipH="1">
              <a:off x="7987724" y="4758791"/>
              <a:ext cx="0" cy="10080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5661981" y="6165304"/>
            <a:ext cx="3302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Cfr. [Dam09, Dam11]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360886" y="286679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yes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281599" y="34197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no</a:t>
            </a: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sp>
        <p:nvSpPr>
          <p:cNvPr id="50" name="Espace réservé du contenu 49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618856" cy="5069160"/>
          </a:xfrm>
        </p:spPr>
        <p:txBody>
          <a:bodyPr>
            <a:normAutofit lnSpcReduction="10000"/>
          </a:bodyPr>
          <a:lstStyle/>
          <a:p>
            <a:r>
              <a:rPr lang="fr-BE" dirty="0" err="1" smtClean="0"/>
              <a:t>Tasks</a:t>
            </a:r>
            <a:r>
              <a:rPr lang="fr-BE" dirty="0" smtClean="0"/>
              <a:t> as </a:t>
            </a:r>
            <a:r>
              <a:rPr lang="fr-BE" dirty="0" err="1" smtClean="0"/>
              <a:t>MSCs</a:t>
            </a:r>
            <a:r>
              <a:rPr lang="fr-BE" dirty="0" smtClean="0"/>
              <a:t> or </a:t>
            </a:r>
            <a:r>
              <a:rPr lang="fr-BE" dirty="0" err="1" smtClean="0"/>
              <a:t>finer</a:t>
            </a:r>
            <a:r>
              <a:rPr lang="fr-BE" dirty="0" smtClean="0"/>
              <a:t>-</a:t>
            </a:r>
            <a:r>
              <a:rPr lang="fr-BE" dirty="0" err="1" smtClean="0"/>
              <a:t>grained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 smtClean="0"/>
          </a:p>
          <a:p>
            <a:r>
              <a:rPr lang="fr-BE" dirty="0" err="1" smtClean="0"/>
              <a:t>Decisions</a:t>
            </a:r>
            <a:r>
              <a:rPr lang="fr-BE" dirty="0" smtClean="0"/>
              <a:t> on fluents</a:t>
            </a:r>
          </a:p>
          <a:p>
            <a:r>
              <a:rPr lang="fr-BE" dirty="0" smtClean="0"/>
              <a:t>Initial condition C</a:t>
            </a:r>
            <a:r>
              <a:rPr lang="fr-BE" baseline="-25000" dirty="0" smtClean="0"/>
              <a:t>0</a:t>
            </a:r>
            <a:r>
              <a:rPr lang="fr-BE" dirty="0" smtClean="0"/>
              <a:t> on </a:t>
            </a:r>
            <a:r>
              <a:rPr lang="fr-BE" dirty="0" err="1" smtClean="0"/>
              <a:t>process</a:t>
            </a:r>
            <a:r>
              <a:rPr lang="fr-BE" dirty="0" smtClean="0"/>
              <a:t> instances</a:t>
            </a:r>
          </a:p>
          <a:p>
            <a:r>
              <a:rPr lang="fr-BE" dirty="0" smtClean="0"/>
              <a:t>Total </a:t>
            </a:r>
            <a:r>
              <a:rPr lang="fr-BE" dirty="0" err="1" smtClean="0"/>
              <a:t>order</a:t>
            </a:r>
            <a:r>
              <a:rPr lang="fr-BE" dirty="0" smtClean="0"/>
              <a:t> </a:t>
            </a:r>
            <a:r>
              <a:rPr lang="fr-BE" dirty="0" err="1" smtClean="0"/>
              <a:t>among</a:t>
            </a:r>
            <a:r>
              <a:rPr lang="fr-BE" dirty="0" smtClean="0"/>
              <a:t> MSC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err="1" smtClean="0"/>
              <a:t>We</a:t>
            </a:r>
            <a:r>
              <a:rPr lang="fr-BE" dirty="0" smtClean="0"/>
              <a:t> focus on global </a:t>
            </a:r>
            <a:r>
              <a:rPr lang="fr-BE" dirty="0" err="1" smtClean="0"/>
              <a:t>event</a:t>
            </a:r>
            <a:r>
              <a:rPr lang="fr-BE" dirty="0" smtClean="0"/>
              <a:t> traces </a:t>
            </a:r>
            <a:r>
              <a:rPr lang="fr-BE" dirty="0" err="1" smtClean="0"/>
              <a:t>exhibited</a:t>
            </a:r>
            <a:r>
              <a:rPr lang="fr-BE" dirty="0" smtClean="0"/>
              <a:t> by the </a:t>
            </a:r>
            <a:r>
              <a:rPr lang="fr-BE" dirty="0" err="1" smtClean="0"/>
              <a:t>process</a:t>
            </a:r>
            <a:r>
              <a:rPr lang="fr-BE" dirty="0" smtClean="0"/>
              <a:t>, not on </a:t>
            </a:r>
            <a:r>
              <a:rPr lang="fr-BE" dirty="0" err="1" smtClean="0"/>
              <a:t>specific</a:t>
            </a:r>
            <a:r>
              <a:rPr lang="fr-BE" dirty="0" smtClean="0"/>
              <a:t> agent </a:t>
            </a:r>
            <a:r>
              <a:rPr lang="fr-BE" dirty="0" err="1" smtClean="0"/>
              <a:t>behaviors</a:t>
            </a:r>
            <a:endParaRPr lang="fr-BE" dirty="0" smtClean="0"/>
          </a:p>
        </p:txBody>
      </p:sp>
      <p:grpSp>
        <p:nvGrpSpPr>
          <p:cNvPr id="19" name="Groupe 18"/>
          <p:cNvGrpSpPr/>
          <p:nvPr/>
        </p:nvGrpSpPr>
        <p:grpSpPr>
          <a:xfrm>
            <a:off x="323528" y="1844824"/>
            <a:ext cx="2664296" cy="2908100"/>
            <a:chOff x="323528" y="1844824"/>
            <a:chExt cx="2664296" cy="290810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51" name="ZoneTexte 50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360886" y="286679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yes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281599" y="34197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no</a:t>
            </a: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Operational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grpSp>
        <p:nvGrpSpPr>
          <p:cNvPr id="44" name="Groupe 43"/>
          <p:cNvGrpSpPr/>
          <p:nvPr/>
        </p:nvGrpSpPr>
        <p:grpSpPr>
          <a:xfrm>
            <a:off x="539552" y="1772816"/>
            <a:ext cx="8502068" cy="4843700"/>
            <a:chOff x="539552" y="1772816"/>
            <a:chExt cx="8502068" cy="4843700"/>
          </a:xfrm>
        </p:grpSpPr>
        <p:grpSp>
          <p:nvGrpSpPr>
            <p:cNvPr id="77" name="Groupe 76"/>
            <p:cNvGrpSpPr/>
            <p:nvPr/>
          </p:nvGrpSpPr>
          <p:grpSpPr>
            <a:xfrm>
              <a:off x="539552" y="2564904"/>
              <a:ext cx="8082446" cy="2664296"/>
              <a:chOff x="539552" y="1880928"/>
              <a:chExt cx="6552728" cy="2160040"/>
            </a:xfrm>
          </p:grpSpPr>
          <p:cxnSp>
            <p:nvCxnSpPr>
              <p:cNvPr id="9" name="Connecteur droit avec flèche 8"/>
              <p:cNvCxnSpPr>
                <a:stCxn id="21" idx="6"/>
                <a:endCxn id="59" idx="1"/>
              </p:cNvCxnSpPr>
              <p:nvPr/>
            </p:nvCxnSpPr>
            <p:spPr>
              <a:xfrm>
                <a:off x="5796224" y="2870888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>
                <a:stCxn id="18" idx="6"/>
              </p:cNvCxnSpPr>
              <p:nvPr/>
            </p:nvCxnSpPr>
            <p:spPr>
              <a:xfrm>
                <a:off x="2782304" y="3590968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oupe 234"/>
              <p:cNvGrpSpPr/>
              <p:nvPr/>
            </p:nvGrpSpPr>
            <p:grpSpPr>
              <a:xfrm>
                <a:off x="539552" y="2024928"/>
                <a:ext cx="1116000" cy="612000"/>
                <a:chOff x="206642" y="386696"/>
                <a:chExt cx="1080000" cy="612000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g-hMSC  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model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75" name="Connecteur droit 74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e 235"/>
              <p:cNvGrpSpPr/>
              <p:nvPr/>
            </p:nvGrpSpPr>
            <p:grpSpPr>
              <a:xfrm>
                <a:off x="539552" y="3284968"/>
                <a:ext cx="1116000" cy="612000"/>
                <a:chOff x="206642" y="1610832"/>
                <a:chExt cx="1080000" cy="6120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Fluent  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definitions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72" name="Connecteur droit 71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Ellipse 13"/>
              <p:cNvSpPr/>
              <p:nvPr/>
            </p:nvSpPr>
            <p:spPr>
              <a:xfrm>
                <a:off x="1882304" y="188092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fr-BE" sz="2400" dirty="0" smtClean="0">
                  <a:latin typeface="Berlin Sans FB" pitchFamily="34" charset="0"/>
                </a:endParaRPr>
              </a:p>
            </p:txBody>
          </p:sp>
          <p:cxnSp>
            <p:nvCxnSpPr>
              <p:cNvPr id="15" name="Connecteur droit avec flèche 14"/>
              <p:cNvCxnSpPr>
                <a:endCxn id="14" idx="2"/>
              </p:cNvCxnSpPr>
              <p:nvPr/>
            </p:nvCxnSpPr>
            <p:spPr>
              <a:xfrm>
                <a:off x="1630152" y="2330928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" name="Groupe 239"/>
              <p:cNvGrpSpPr/>
              <p:nvPr/>
            </p:nvGrpSpPr>
            <p:grpSpPr>
              <a:xfrm>
                <a:off x="3014824" y="2024928"/>
                <a:ext cx="1188000" cy="612000"/>
                <a:chOff x="2843928" y="386696"/>
                <a:chExt cx="1080000" cy="6120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g-LTS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model</a:t>
                  </a:r>
                </a:p>
              </p:txBody>
            </p:sp>
            <p:cxnSp>
              <p:nvCxnSpPr>
                <p:cNvPr id="66" name="Connecteur droit 65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Connecteur droit avec flèche 16"/>
              <p:cNvCxnSpPr>
                <a:stCxn id="14" idx="6"/>
              </p:cNvCxnSpPr>
              <p:nvPr/>
            </p:nvCxnSpPr>
            <p:spPr>
              <a:xfrm>
                <a:off x="2782304" y="2330928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>
                <a:off x="1882304" y="31409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BE" sz="2400" dirty="0">
                  <a:latin typeface="Berlin Sans FB" pitchFamily="34" charset="0"/>
                </a:endParaRPr>
              </a:p>
            </p:txBody>
          </p:sp>
          <p:cxnSp>
            <p:nvCxnSpPr>
              <p:cNvPr id="19" name="Connecteur droit avec flèche 18"/>
              <p:cNvCxnSpPr>
                <a:endCxn id="18" idx="2"/>
              </p:cNvCxnSpPr>
              <p:nvPr/>
            </p:nvCxnSpPr>
            <p:spPr>
              <a:xfrm>
                <a:off x="1655552" y="3590968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Groupe 240"/>
              <p:cNvGrpSpPr/>
              <p:nvPr/>
            </p:nvGrpSpPr>
            <p:grpSpPr>
              <a:xfrm>
                <a:off x="3014824" y="3284968"/>
                <a:ext cx="1188000" cy="612000"/>
                <a:chOff x="2843928" y="1610832"/>
                <a:chExt cx="1080000" cy="6120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Fluent  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g-LTSs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63" name="Connecteur droit 6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Ellipse 20"/>
              <p:cNvSpPr/>
              <p:nvPr/>
            </p:nvSpPr>
            <p:spPr>
              <a:xfrm>
                <a:off x="4896224" y="242088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BE" sz="2400" dirty="0">
                  <a:latin typeface="Berlin Sans FB" pitchFamily="34" charset="0"/>
                </a:endParaRPr>
              </a:p>
            </p:txBody>
          </p:sp>
          <p:cxnSp>
            <p:nvCxnSpPr>
              <p:cNvPr id="22" name="Connecteur droit avec flèche 149"/>
              <p:cNvCxnSpPr>
                <a:stCxn id="65" idx="3"/>
                <a:endCxn id="41" idx="0"/>
              </p:cNvCxnSpPr>
              <p:nvPr/>
            </p:nvCxnSpPr>
            <p:spPr>
              <a:xfrm>
                <a:off x="4202824" y="2330928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154"/>
              <p:cNvCxnSpPr>
                <a:stCxn id="45" idx="6"/>
                <a:endCxn id="41" idx="4"/>
              </p:cNvCxnSpPr>
              <p:nvPr/>
            </p:nvCxnSpPr>
            <p:spPr>
              <a:xfrm flipV="1">
                <a:off x="4166241" y="2888936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Groupe 244"/>
              <p:cNvGrpSpPr/>
              <p:nvPr/>
            </p:nvGrpSpPr>
            <p:grpSpPr>
              <a:xfrm>
                <a:off x="6012280" y="2564888"/>
                <a:ext cx="1080000" cy="612000"/>
                <a:chOff x="5724128" y="962760"/>
                <a:chExt cx="1080000" cy="612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LTS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model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60" name="Connecteur droit 59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Ellipse 40"/>
              <p:cNvSpPr/>
              <p:nvPr/>
            </p:nvSpPr>
            <p:spPr>
              <a:xfrm>
                <a:off x="4499992" y="285293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>
                  <a:latin typeface="Berlin Sans FB" pitchFamily="34" charset="0"/>
                </a:endParaRPr>
              </a:p>
            </p:txBody>
          </p:sp>
          <p:cxnSp>
            <p:nvCxnSpPr>
              <p:cNvPr id="43" name="Connecteur droit avec flèche 149"/>
              <p:cNvCxnSpPr>
                <a:stCxn id="41" idx="6"/>
                <a:endCxn id="21" idx="2"/>
              </p:cNvCxnSpPr>
              <p:nvPr/>
            </p:nvCxnSpPr>
            <p:spPr>
              <a:xfrm flipV="1">
                <a:off x="4535992" y="2870888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Ellipse 44"/>
              <p:cNvSpPr/>
              <p:nvPr/>
            </p:nvSpPr>
            <p:spPr>
              <a:xfrm flipV="1">
                <a:off x="4166241" y="350100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>
                  <a:latin typeface="Berlin Sans FB" pitchFamily="34" charset="0"/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>
              <a:xfrm flipV="1">
                <a:off x="4166241" y="3717032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>
                  <a:latin typeface="Berlin Sans FB" pitchFamily="34" charset="0"/>
                </a:endParaRPr>
              </a:p>
            </p:txBody>
          </p:sp>
        </p:grpSp>
        <p:sp>
          <p:nvSpPr>
            <p:cNvPr id="78" name="ZoneTexte 77"/>
            <p:cNvSpPr txBox="1"/>
            <p:nvPr/>
          </p:nvSpPr>
          <p:spPr>
            <a:xfrm>
              <a:off x="3347864" y="1772816"/>
              <a:ext cx="426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1) Rewrite g-</a:t>
              </a:r>
              <a:r>
                <a:rPr lang="fr-BE" sz="2800" dirty="0" err="1" smtClean="0">
                  <a:latin typeface="Berlin Sans FB" pitchFamily="34" charset="0"/>
                </a:rPr>
                <a:t>hMSC</a:t>
              </a:r>
              <a:r>
                <a:rPr lang="fr-BE" sz="2800" dirty="0" smtClean="0">
                  <a:latin typeface="Berlin Sans FB" pitchFamily="34" charset="0"/>
                </a:rPr>
                <a:t> as g-LTS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4499992" y="5445224"/>
              <a:ext cx="4541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3) g-LTS composition + </a:t>
              </a:r>
              <a:r>
                <a:rPr lang="fr-BE" sz="2800" dirty="0" err="1" smtClean="0">
                  <a:latin typeface="Berlin Sans FB" pitchFamily="34" charset="0"/>
                </a:rPr>
                <a:t>hiding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80" name="Forme libre 79"/>
            <p:cNvSpPr/>
            <p:nvPr/>
          </p:nvSpPr>
          <p:spPr>
            <a:xfrm>
              <a:off x="2443018" y="2177899"/>
              <a:ext cx="826655" cy="858982"/>
            </a:xfrm>
            <a:custGeom>
              <a:avLst/>
              <a:gdLst>
                <a:gd name="connsiteX0" fmla="*/ 189346 w 826655"/>
                <a:gd name="connsiteY0" fmla="*/ 858982 h 858982"/>
                <a:gd name="connsiteX1" fmla="*/ 106218 w 826655"/>
                <a:gd name="connsiteY1" fmla="*/ 554182 h 858982"/>
                <a:gd name="connsiteX2" fmla="*/ 826655 w 826655"/>
                <a:gd name="connsiteY2" fmla="*/ 0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655" h="858982">
                  <a:moveTo>
                    <a:pt x="189346" y="858982"/>
                  </a:moveTo>
                  <a:cubicBezTo>
                    <a:pt x="94673" y="778164"/>
                    <a:pt x="0" y="697346"/>
                    <a:pt x="106218" y="554182"/>
                  </a:cubicBezTo>
                  <a:cubicBezTo>
                    <a:pt x="212436" y="411018"/>
                    <a:pt x="519545" y="205509"/>
                    <a:pt x="826655" y="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1" name="Forme libre 80"/>
            <p:cNvSpPr/>
            <p:nvPr/>
          </p:nvSpPr>
          <p:spPr>
            <a:xfrm>
              <a:off x="5948218" y="3785026"/>
              <a:ext cx="508000" cy="1704109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Forme libre 81"/>
            <p:cNvSpPr/>
            <p:nvPr/>
          </p:nvSpPr>
          <p:spPr>
            <a:xfrm>
              <a:off x="1849583" y="4837973"/>
              <a:ext cx="782781" cy="1496290"/>
            </a:xfrm>
            <a:custGeom>
              <a:avLst/>
              <a:gdLst>
                <a:gd name="connsiteX0" fmla="*/ 782781 w 782781"/>
                <a:gd name="connsiteY0" fmla="*/ 0 h 1496290"/>
                <a:gd name="connsiteX1" fmla="*/ 62345 w 782781"/>
                <a:gd name="connsiteY1" fmla="*/ 955963 h 1496290"/>
                <a:gd name="connsiteX2" fmla="*/ 408708 w 782781"/>
                <a:gd name="connsiteY2" fmla="*/ 1496290 h 149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781" h="1496290">
                  <a:moveTo>
                    <a:pt x="782781" y="0"/>
                  </a:moveTo>
                  <a:cubicBezTo>
                    <a:pt x="453735" y="353290"/>
                    <a:pt x="124690" y="706581"/>
                    <a:pt x="62345" y="955963"/>
                  </a:cubicBezTo>
                  <a:cubicBezTo>
                    <a:pt x="0" y="1205345"/>
                    <a:pt x="281708" y="1373908"/>
                    <a:pt x="408708" y="149629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2312042" y="6093296"/>
              <a:ext cx="4859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2) Fluent </a:t>
              </a:r>
              <a:r>
                <a:rPr lang="fr-BE" sz="2800" dirty="0" err="1" smtClean="0">
                  <a:latin typeface="Berlin Sans FB" pitchFamily="34" charset="0"/>
                </a:rPr>
                <a:t>operational</a:t>
              </a:r>
              <a:r>
                <a:rPr lang="fr-BE" sz="2800" dirty="0" smtClean="0">
                  <a:latin typeface="Berlin Sans FB" pitchFamily="34" charset="0"/>
                </a:rPr>
                <a:t> </a:t>
              </a:r>
              <a:r>
                <a:rPr lang="fr-BE" sz="2800" dirty="0" err="1" smtClean="0">
                  <a:latin typeface="Berlin Sans FB" pitchFamily="34" charset="0"/>
                </a:rPr>
                <a:t>semantics</a:t>
              </a:r>
              <a:endParaRPr lang="fr-BE" sz="28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Introducing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LTS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Transition system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en-US" dirty="0" smtClean="0"/>
              <a:t>transitions labeled either by a guard, an event, or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structured</a:t>
            </a:r>
            <a:r>
              <a:rPr lang="fr-BE" dirty="0" smtClean="0"/>
              <a:t> </a:t>
            </a:r>
            <a:r>
              <a:rPr lang="fr-BE" dirty="0" err="1" smtClean="0"/>
              <a:t>form</a:t>
            </a:r>
            <a:r>
              <a:rPr lang="fr-BE" dirty="0" smtClean="0"/>
              <a:t> of LTS </a:t>
            </a:r>
            <a:r>
              <a:rPr lang="fr-BE" dirty="0" err="1" smtClean="0"/>
              <a:t>whose</a:t>
            </a:r>
            <a:r>
              <a:rPr lang="fr-BE" dirty="0" smtClean="0"/>
              <a:t> states </a:t>
            </a:r>
            <a:r>
              <a:rPr lang="fr-BE" dirty="0" err="1" smtClean="0"/>
              <a:t>denote</a:t>
            </a:r>
            <a:r>
              <a:rPr lang="fr-BE" dirty="0" smtClean="0"/>
              <a:t> classes of pure LTS states</a:t>
            </a:r>
          </a:p>
          <a:p>
            <a:r>
              <a:rPr lang="en-US" dirty="0" smtClean="0"/>
              <a:t>A guard is a propositional formula over </a:t>
            </a:r>
            <a:r>
              <a:rPr lang="en-US" dirty="0" err="1" smtClean="0"/>
              <a:t>fluents</a:t>
            </a:r>
            <a:endParaRPr lang="en-US" dirty="0" smtClean="0"/>
          </a:p>
          <a:p>
            <a:r>
              <a:rPr lang="en-US" dirty="0" smtClean="0"/>
              <a:t>A condition C</a:t>
            </a:r>
            <a:r>
              <a:rPr lang="en-US" baseline="-25000" dirty="0" smtClean="0"/>
              <a:t>0</a:t>
            </a:r>
            <a:r>
              <a:rPr lang="en-US" dirty="0" smtClean="0"/>
              <a:t> restricts the admissible fluent assignments in the initial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g-LTS</a:t>
            </a:r>
            <a:endParaRPr lang="fr-BE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fr-BE" dirty="0" smtClean="0"/>
              <a:t>A g-LTS </a:t>
            </a:r>
            <a:r>
              <a:rPr lang="fr-BE" dirty="0" err="1" smtClean="0"/>
              <a:t>execution</a:t>
            </a:r>
            <a:r>
              <a:rPr lang="fr-BE" dirty="0" smtClean="0"/>
              <a:t> (</a:t>
            </a:r>
            <a:r>
              <a:rPr lang="fr-BE" dirty="0" err="1" smtClean="0"/>
              <a:t>Init</a:t>
            </a:r>
            <a:r>
              <a:rPr lang="fr-BE" dirty="0" smtClean="0"/>
              <a:t>, &lt;l</a:t>
            </a:r>
            <a:r>
              <a:rPr lang="fr-BE" baseline="-25000" dirty="0" smtClean="0"/>
              <a:t>0</a:t>
            </a:r>
            <a:r>
              <a:rPr lang="fr-BE" dirty="0" smtClean="0"/>
              <a:t>, …, l</a:t>
            </a:r>
            <a:r>
              <a:rPr lang="fr-BE" baseline="-25000" dirty="0" smtClean="0"/>
              <a:t>n</a:t>
            </a:r>
            <a:r>
              <a:rPr lang="fr-BE" dirty="0" smtClean="0"/>
              <a:t>&gt;) </a:t>
            </a:r>
            <a:r>
              <a:rPr lang="en-US" dirty="0" smtClean="0"/>
              <a:t>accepted </a:t>
            </a:r>
            <a:r>
              <a:rPr lang="fr-BE" dirty="0" smtClean="0"/>
              <a:t>if</a:t>
            </a:r>
          </a:p>
          <a:p>
            <a:pPr lvl="1"/>
            <a:r>
              <a:rPr lang="en-US" dirty="0" smtClean="0"/>
              <a:t>Trace inclusion:  </a:t>
            </a:r>
            <a:r>
              <a:rPr lang="fr-BE" dirty="0" smtClean="0"/>
              <a:t>&lt;l</a:t>
            </a:r>
            <a:r>
              <a:rPr lang="fr-BE" baseline="-25000" dirty="0" smtClean="0"/>
              <a:t>0</a:t>
            </a:r>
            <a:r>
              <a:rPr lang="fr-BE" dirty="0" smtClean="0"/>
              <a:t>, …, l</a:t>
            </a:r>
            <a:r>
              <a:rPr lang="fr-BE" baseline="-25000" dirty="0" smtClean="0"/>
              <a:t>n</a:t>
            </a:r>
            <a:r>
              <a:rPr lang="fr-BE" dirty="0" smtClean="0"/>
              <a:t>&gt; </a:t>
            </a:r>
            <a:r>
              <a:rPr lang="fr-BE" dirty="0" err="1" smtClean="0"/>
              <a:t>denotes</a:t>
            </a:r>
            <a:r>
              <a:rPr lang="fr-BE" dirty="0" smtClean="0"/>
              <a:t> an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</a:t>
            </a:r>
            <a:endParaRPr lang="fr-BE" dirty="0" smtClean="0"/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start</a:t>
            </a:r>
            <a:r>
              <a:rPr lang="fr-BE" dirty="0" smtClean="0"/>
              <a:t>: </a:t>
            </a:r>
            <a:r>
              <a:rPr lang="fr-BE" dirty="0" err="1" smtClean="0"/>
              <a:t>Init</a:t>
            </a:r>
            <a:r>
              <a:rPr lang="fr-BE" dirty="0" smtClean="0"/>
              <a:t> |= C</a:t>
            </a:r>
            <a:r>
              <a:rPr lang="fr-BE" baseline="-25000" dirty="0" smtClean="0"/>
              <a:t>0</a:t>
            </a:r>
          </a:p>
          <a:p>
            <a:pPr lvl="1"/>
            <a:r>
              <a:rPr lang="fr-BE" dirty="0" err="1" smtClean="0"/>
              <a:t>Guards</a:t>
            </a:r>
            <a:r>
              <a:rPr lang="fr-BE" dirty="0" smtClean="0"/>
              <a:t> satisfaction:	</a:t>
            </a:r>
            <a:r>
              <a:rPr lang="fr-BE" dirty="0" err="1" smtClean="0"/>
              <a:t>guards</a:t>
            </a:r>
            <a:r>
              <a:rPr lang="fr-BE" dirty="0" smtClean="0"/>
              <a:t> are </a:t>
            </a:r>
            <a:r>
              <a:rPr lang="fr-BE" dirty="0" err="1" smtClean="0"/>
              <a:t>satisfied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encountered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g-LTS traces (</a:t>
            </a:r>
            <a:r>
              <a:rPr lang="fr-BE" dirty="0" err="1" smtClean="0"/>
              <a:t>Init</a:t>
            </a:r>
            <a:r>
              <a:rPr lang="fr-BE" dirty="0" smtClean="0"/>
              <a:t>,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&gt;)</a:t>
            </a:r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executions</a:t>
            </a:r>
            <a:r>
              <a:rPr lang="fr-BE" dirty="0" smtClean="0"/>
              <a:t> </a:t>
            </a:r>
            <a:r>
              <a:rPr lang="fr-BE" dirty="0" err="1" smtClean="0"/>
              <a:t>where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r>
              <a:rPr lang="fr-BE" dirty="0" smtClean="0"/>
              <a:t> are </a:t>
            </a:r>
            <a:r>
              <a:rPr lang="fr-BE" dirty="0" err="1" smtClean="0"/>
              <a:t>hidden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LTS traces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</a:t>
            </a:r>
          </a:p>
          <a:p>
            <a:pPr lvl="1"/>
            <a:r>
              <a:rPr lang="fr-BE" dirty="0" smtClean="0"/>
              <a:t>Existential quantification over admissible </a:t>
            </a:r>
            <a:r>
              <a:rPr lang="fr-BE" dirty="0" err="1" smtClean="0"/>
              <a:t>Init</a:t>
            </a:r>
            <a:endParaRPr lang="fr-B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44" name="Groupe 43"/>
          <p:cNvGrpSpPr/>
          <p:nvPr/>
        </p:nvGrpSpPr>
        <p:grpSpPr>
          <a:xfrm>
            <a:off x="539552" y="1772816"/>
            <a:ext cx="8502068" cy="4843700"/>
            <a:chOff x="539552" y="1772816"/>
            <a:chExt cx="8502068" cy="484370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7023381" y="3785968"/>
              <a:ext cx="266494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3305869" y="4674149"/>
              <a:ext cx="286801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742520"/>
              <a:ext cx="1376527" cy="75487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4296714"/>
              <a:ext cx="1376527" cy="75487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2195766" y="2564904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884750" y="3119955"/>
              <a:ext cx="311016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592670" y="2742520"/>
              <a:ext cx="1465336" cy="75487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3305869" y="3119955"/>
              <a:ext cx="310987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2195766" y="4119097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916079" y="4674149"/>
              <a:ext cx="279687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592670" y="4296714"/>
              <a:ext cx="1465336" cy="75487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5913278" y="3230916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5058006" y="3119955"/>
              <a:ext cx="388743" cy="64386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5012882" y="3808229"/>
              <a:ext cx="433866" cy="75495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7289875" y="3408533"/>
              <a:ext cx="1332123" cy="75487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5424547" y="3763825"/>
              <a:ext cx="44404" cy="444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5468951" y="3785968"/>
              <a:ext cx="444327" cy="5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5012882" y="456318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5012882" y="482964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347864" y="1772816"/>
              <a:ext cx="426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1) Rewrite g-</a:t>
              </a:r>
              <a:r>
                <a:rPr lang="fr-BE" sz="2800" dirty="0" err="1" smtClean="0">
                  <a:latin typeface="Berlin Sans FB" pitchFamily="34" charset="0"/>
                </a:rPr>
                <a:t>hMSC</a:t>
              </a:r>
              <a:r>
                <a:rPr lang="fr-BE" sz="2800" dirty="0" smtClean="0">
                  <a:latin typeface="Berlin Sans FB" pitchFamily="34" charset="0"/>
                </a:rPr>
                <a:t> as g-LTS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4499992" y="5445224"/>
              <a:ext cx="4541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3) g-LTS composition + </a:t>
              </a:r>
              <a:r>
                <a:rPr lang="fr-BE" sz="2800" dirty="0" err="1" smtClean="0">
                  <a:latin typeface="Berlin Sans FB" pitchFamily="34" charset="0"/>
                </a:rPr>
                <a:t>hiding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80" name="Forme libre 79"/>
            <p:cNvSpPr/>
            <p:nvPr/>
          </p:nvSpPr>
          <p:spPr>
            <a:xfrm>
              <a:off x="2443018" y="2177899"/>
              <a:ext cx="826655" cy="858982"/>
            </a:xfrm>
            <a:custGeom>
              <a:avLst/>
              <a:gdLst>
                <a:gd name="connsiteX0" fmla="*/ 189346 w 826655"/>
                <a:gd name="connsiteY0" fmla="*/ 858982 h 858982"/>
                <a:gd name="connsiteX1" fmla="*/ 106218 w 826655"/>
                <a:gd name="connsiteY1" fmla="*/ 554182 h 858982"/>
                <a:gd name="connsiteX2" fmla="*/ 826655 w 826655"/>
                <a:gd name="connsiteY2" fmla="*/ 0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655" h="858982">
                  <a:moveTo>
                    <a:pt x="189346" y="858982"/>
                  </a:moveTo>
                  <a:cubicBezTo>
                    <a:pt x="94673" y="778164"/>
                    <a:pt x="0" y="697346"/>
                    <a:pt x="106218" y="554182"/>
                  </a:cubicBezTo>
                  <a:cubicBezTo>
                    <a:pt x="212436" y="411018"/>
                    <a:pt x="519545" y="205509"/>
                    <a:pt x="826655" y="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1" name="Forme libre 80"/>
            <p:cNvSpPr/>
            <p:nvPr/>
          </p:nvSpPr>
          <p:spPr>
            <a:xfrm>
              <a:off x="5948218" y="3785026"/>
              <a:ext cx="508000" cy="1704109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Forme libre 81"/>
            <p:cNvSpPr/>
            <p:nvPr/>
          </p:nvSpPr>
          <p:spPr>
            <a:xfrm>
              <a:off x="1849583" y="4837973"/>
              <a:ext cx="782781" cy="1496290"/>
            </a:xfrm>
            <a:custGeom>
              <a:avLst/>
              <a:gdLst>
                <a:gd name="connsiteX0" fmla="*/ 782781 w 782781"/>
                <a:gd name="connsiteY0" fmla="*/ 0 h 1496290"/>
                <a:gd name="connsiteX1" fmla="*/ 62345 w 782781"/>
                <a:gd name="connsiteY1" fmla="*/ 955963 h 1496290"/>
                <a:gd name="connsiteX2" fmla="*/ 408708 w 782781"/>
                <a:gd name="connsiteY2" fmla="*/ 1496290 h 149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781" h="1496290">
                  <a:moveTo>
                    <a:pt x="782781" y="0"/>
                  </a:moveTo>
                  <a:cubicBezTo>
                    <a:pt x="453735" y="353290"/>
                    <a:pt x="124690" y="706581"/>
                    <a:pt x="62345" y="955963"/>
                  </a:cubicBezTo>
                  <a:cubicBezTo>
                    <a:pt x="0" y="1205345"/>
                    <a:pt x="281708" y="1373908"/>
                    <a:pt x="408708" y="149629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2312042" y="6093296"/>
              <a:ext cx="4859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2) Fluent </a:t>
              </a:r>
              <a:r>
                <a:rPr lang="fr-BE" sz="2800" dirty="0" err="1" smtClean="0">
                  <a:latin typeface="Berlin Sans FB" pitchFamily="34" charset="0"/>
                </a:rPr>
                <a:t>operational</a:t>
              </a:r>
              <a:r>
                <a:rPr lang="fr-BE" sz="2800" dirty="0" smtClean="0">
                  <a:latin typeface="Berlin Sans FB" pitchFamily="34" charset="0"/>
                </a:rPr>
                <a:t> </a:t>
              </a:r>
              <a:r>
                <a:rPr lang="fr-BE" sz="2800" dirty="0" err="1" smtClean="0">
                  <a:latin typeface="Berlin Sans FB" pitchFamily="34" charset="0"/>
                </a:rPr>
                <a:t>semantics</a:t>
              </a:r>
              <a:endParaRPr lang="fr-BE" sz="2800" dirty="0">
                <a:latin typeface="Berlin Sans FB" pitchFamily="34" charset="0"/>
              </a:endParaRPr>
            </a:p>
          </p:txBody>
        </p:sp>
      </p:grpSp>
      <p:sp>
        <p:nvSpPr>
          <p:cNvPr id="47" name="Forme libre 46"/>
          <p:cNvSpPr/>
          <p:nvPr/>
        </p:nvSpPr>
        <p:spPr>
          <a:xfrm>
            <a:off x="391886" y="2960914"/>
            <a:ext cx="8592457" cy="3672115"/>
          </a:xfrm>
          <a:custGeom>
            <a:avLst/>
            <a:gdLst>
              <a:gd name="connsiteX0" fmla="*/ 8592457 w 8592457"/>
              <a:gd name="connsiteY0" fmla="*/ 3672115 h 3672115"/>
              <a:gd name="connsiteX1" fmla="*/ 0 w 8592457"/>
              <a:gd name="connsiteY1" fmla="*/ 3672115 h 3672115"/>
              <a:gd name="connsiteX2" fmla="*/ 0 w 8592457"/>
              <a:gd name="connsiteY2" fmla="*/ 1088572 h 3672115"/>
              <a:gd name="connsiteX3" fmla="*/ 4746171 w 8592457"/>
              <a:gd name="connsiteY3" fmla="*/ 1030515 h 3672115"/>
              <a:gd name="connsiteX4" fmla="*/ 4760685 w 8592457"/>
              <a:gd name="connsiteY4" fmla="*/ 333829 h 3672115"/>
              <a:gd name="connsiteX5" fmla="*/ 4586514 w 8592457"/>
              <a:gd name="connsiteY5" fmla="*/ 319315 h 3672115"/>
              <a:gd name="connsiteX6" fmla="*/ 4528457 w 8592457"/>
              <a:gd name="connsiteY6" fmla="*/ 0 h 3672115"/>
              <a:gd name="connsiteX7" fmla="*/ 8592457 w 8592457"/>
              <a:gd name="connsiteY7" fmla="*/ 58057 h 3672115"/>
              <a:gd name="connsiteX8" fmla="*/ 8592457 w 8592457"/>
              <a:gd name="connsiteY8" fmla="*/ 3672115 h 367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92457" h="3672115">
                <a:moveTo>
                  <a:pt x="8592457" y="3672115"/>
                </a:moveTo>
                <a:lnTo>
                  <a:pt x="0" y="3672115"/>
                </a:lnTo>
                <a:lnTo>
                  <a:pt x="0" y="1088572"/>
                </a:lnTo>
                <a:lnTo>
                  <a:pt x="4746171" y="1030515"/>
                </a:lnTo>
                <a:lnTo>
                  <a:pt x="4760685" y="333829"/>
                </a:lnTo>
                <a:lnTo>
                  <a:pt x="4586514" y="319315"/>
                </a:lnTo>
                <a:lnTo>
                  <a:pt x="4528457" y="0"/>
                </a:lnTo>
                <a:lnTo>
                  <a:pt x="8592457" y="58057"/>
                </a:lnTo>
                <a:lnTo>
                  <a:pt x="8592457" y="367211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4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09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54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65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0" name="Rectangle 129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6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19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3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4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4" name="Connecteur en arc 103"/>
          <p:cNvCxnSpPr>
            <a:endCxn id="87" idx="2"/>
          </p:cNvCxnSpPr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9" name="Groupe 34"/>
          <p:cNvGrpSpPr/>
          <p:nvPr/>
        </p:nvGrpSpPr>
        <p:grpSpPr>
          <a:xfrm>
            <a:off x="5436096" y="2647073"/>
            <a:ext cx="3209547" cy="349887"/>
            <a:chOff x="1157852" y="904907"/>
            <a:chExt cx="1981654" cy="216028"/>
          </a:xfrm>
        </p:grpSpPr>
        <p:sp>
          <p:nvSpPr>
            <p:cNvPr id="36" name="Ellipse 35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40" name="Connecteur droit avec flèche 39"/>
            <p:cNvCxnSpPr>
              <a:stCxn id="36" idx="6"/>
              <a:endCxn id="37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7" idx="6"/>
              <a:endCxn id="38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38" idx="6"/>
              <a:endCxn id="39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406405" y="916340"/>
              <a:ext cx="346407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1978" y="928431"/>
              <a:ext cx="31572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grpSp>
        <p:nvGrpSpPr>
          <p:cNvPr id="21" name="Groupe 64"/>
          <p:cNvGrpSpPr/>
          <p:nvPr/>
        </p:nvGrpSpPr>
        <p:grpSpPr>
          <a:xfrm>
            <a:off x="3946788" y="3590797"/>
            <a:ext cx="1567663" cy="1069960"/>
            <a:chOff x="1068933" y="904907"/>
            <a:chExt cx="967914" cy="660617"/>
          </a:xfrm>
        </p:grpSpPr>
        <p:sp>
          <p:nvSpPr>
            <p:cNvPr id="66" name="Ellipse 65"/>
            <p:cNvSpPr/>
            <p:nvPr/>
          </p:nvSpPr>
          <p:spPr>
            <a:xfrm>
              <a:off x="1068933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1816904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1068933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70" name="Connecteur droit avec flèche 69"/>
            <p:cNvCxnSpPr>
              <a:stCxn id="66" idx="6"/>
              <a:endCxn id="67" idx="2"/>
            </p:cNvCxnSpPr>
            <p:nvPr/>
          </p:nvCxnSpPr>
          <p:spPr>
            <a:xfrm>
              <a:off x="1284957" y="1012919"/>
              <a:ext cx="535866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7" idx="4"/>
              <a:endCxn id="68" idx="0"/>
            </p:cNvCxnSpPr>
            <p:nvPr/>
          </p:nvCxnSpPr>
          <p:spPr>
            <a:xfrm flipH="1">
              <a:off x="1924917" y="1120934"/>
              <a:ext cx="3919" cy="22856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8" idx="2"/>
              <a:endCxn id="69" idx="6"/>
            </p:cNvCxnSpPr>
            <p:nvPr/>
          </p:nvCxnSpPr>
          <p:spPr>
            <a:xfrm flipH="1">
              <a:off x="1284957" y="1457512"/>
              <a:ext cx="53194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1843564" y="1148139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1345871" y="930454"/>
              <a:ext cx="38995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380150" y="1349500"/>
              <a:ext cx="359274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7" name="Ellipse 86"/>
          <p:cNvSpPr/>
          <p:nvPr/>
        </p:nvSpPr>
        <p:spPr>
          <a:xfrm>
            <a:off x="6876256" y="1638961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6876256" y="3943217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876256" y="6175465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2" name="Connecteur en arc 101"/>
          <p:cNvCxnSpPr/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707904" y="609329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sp>
        <p:nvSpPr>
          <p:cNvPr id="88" name="ZoneTexte 87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grpSp>
        <p:nvGrpSpPr>
          <p:cNvPr id="20" name="Groupe 53"/>
          <p:cNvGrpSpPr/>
          <p:nvPr/>
        </p:nvGrpSpPr>
        <p:grpSpPr>
          <a:xfrm>
            <a:off x="5436096" y="5311369"/>
            <a:ext cx="3209547" cy="349887"/>
            <a:chOff x="1157852" y="904907"/>
            <a:chExt cx="1981654" cy="216028"/>
          </a:xfrm>
        </p:grpSpPr>
        <p:sp>
          <p:nvSpPr>
            <p:cNvPr id="55" name="Ellipse 54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8" name="Ellipse 57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59" name="Connecteur droit avec flèche 58"/>
            <p:cNvCxnSpPr>
              <a:stCxn id="55" idx="6"/>
              <a:endCxn id="56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56" idx="6"/>
              <a:endCxn id="57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7" idx="6"/>
              <a:endCxn id="58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1398564" y="916340"/>
              <a:ext cx="376099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2541978" y="928431"/>
              <a:ext cx="345418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The Meeting </a:t>
            </a:r>
            <a:r>
              <a:rPr lang="fr-BE" dirty="0" err="1" smtClean="0"/>
              <a:t>Scheduler</a:t>
            </a:r>
            <a:r>
              <a:rPr lang="fr-BE" dirty="0" smtClean="0"/>
              <a:t> System </a:t>
            </a:r>
            <a:r>
              <a:rPr lang="fr-BE" sz="4000" dirty="0" smtClean="0"/>
              <a:t>[Fea97]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smtClean="0"/>
              <a:t>The system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of</a:t>
            </a:r>
          </a:p>
          <a:p>
            <a:pPr lvl="1"/>
            <a:r>
              <a:rPr lang="fr-BE" dirty="0" smtClean="0"/>
              <a:t>A meeting </a:t>
            </a:r>
            <a:r>
              <a:rPr lang="fr-BE" dirty="0" err="1" smtClean="0"/>
              <a:t>initiator</a:t>
            </a:r>
            <a:r>
              <a:rPr lang="fr-BE" dirty="0" smtClean="0"/>
              <a:t> </a:t>
            </a:r>
          </a:p>
          <a:p>
            <a:pPr lvl="1"/>
            <a:r>
              <a:rPr lang="fr-BE" dirty="0" smtClean="0"/>
              <a:t>Participants</a:t>
            </a:r>
          </a:p>
          <a:p>
            <a:pPr lvl="1"/>
            <a:r>
              <a:rPr lang="fr-BE" dirty="0" smtClean="0"/>
              <a:t>An </a:t>
            </a:r>
            <a:r>
              <a:rPr lang="fr-BE" dirty="0" err="1" smtClean="0"/>
              <a:t>automated</a:t>
            </a:r>
            <a:r>
              <a:rPr lang="fr-BE" dirty="0" smtClean="0"/>
              <a:t> </a:t>
            </a:r>
            <a:r>
              <a:rPr lang="fr-BE" dirty="0" err="1" smtClean="0"/>
              <a:t>scheduler</a:t>
            </a:r>
            <a:endParaRPr lang="fr-BE" dirty="0" smtClean="0"/>
          </a:p>
          <a:p>
            <a:r>
              <a:rPr lang="en-US" dirty="0" smtClean="0"/>
              <a:t>Typical ideal scenario</a:t>
            </a:r>
          </a:p>
          <a:p>
            <a:pPr lvl="1"/>
            <a:r>
              <a:rPr lang="en-US" dirty="0" smtClean="0"/>
              <a:t>An initiator issues a meeting request, specifying the expected participants and a date range for the meeting</a:t>
            </a:r>
          </a:p>
          <a:p>
            <a:pPr lvl="1"/>
            <a:r>
              <a:rPr lang="en-US" dirty="0" smtClean="0"/>
              <a:t>The scheduler then sends an electronic invitation to </a:t>
            </a:r>
            <a:r>
              <a:rPr lang="en-US" dirty="0" smtClean="0"/>
              <a:t>participants, </a:t>
            </a:r>
            <a:r>
              <a:rPr lang="en-US" dirty="0" smtClean="0"/>
              <a:t>requesting them to provide their date constraints</a:t>
            </a:r>
          </a:p>
          <a:p>
            <a:pPr lvl="1"/>
            <a:r>
              <a:rPr lang="en-US" dirty="0" smtClean="0"/>
              <a:t>The meeting is automatically planned at a date meeting all constraints</a:t>
            </a:r>
            <a:endParaRPr lang="fr-BE" dirty="0"/>
          </a:p>
        </p:txBody>
      </p:sp>
      <p:pic>
        <p:nvPicPr>
          <p:cNvPr id="3075" name="Picture 3" descr="C:\Users\blambeau\Documents\thesis\private-defense\calendar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04248" y="1484784"/>
            <a:ext cx="1943100" cy="194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9" name="Groupe 34"/>
          <p:cNvGrpSpPr/>
          <p:nvPr/>
        </p:nvGrpSpPr>
        <p:grpSpPr>
          <a:xfrm>
            <a:off x="5436096" y="2647073"/>
            <a:ext cx="3209547" cy="349887"/>
            <a:chOff x="1157852" y="904907"/>
            <a:chExt cx="1981654" cy="216028"/>
          </a:xfrm>
        </p:grpSpPr>
        <p:sp>
          <p:nvSpPr>
            <p:cNvPr id="36" name="Ellipse 35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40" name="Connecteur droit avec flèche 39"/>
            <p:cNvCxnSpPr>
              <a:stCxn id="36" idx="6"/>
              <a:endCxn id="37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7" idx="6"/>
              <a:endCxn id="38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38" idx="6"/>
              <a:endCxn id="39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406405" y="916340"/>
              <a:ext cx="346407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1978" y="928431"/>
              <a:ext cx="31572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grpSp>
        <p:nvGrpSpPr>
          <p:cNvPr id="24" name="Groupe 64"/>
          <p:cNvGrpSpPr/>
          <p:nvPr/>
        </p:nvGrpSpPr>
        <p:grpSpPr>
          <a:xfrm>
            <a:off x="3946788" y="3590797"/>
            <a:ext cx="1567663" cy="1069960"/>
            <a:chOff x="1068933" y="904907"/>
            <a:chExt cx="967914" cy="660617"/>
          </a:xfrm>
        </p:grpSpPr>
        <p:sp>
          <p:nvSpPr>
            <p:cNvPr id="66" name="Ellipse 65"/>
            <p:cNvSpPr/>
            <p:nvPr/>
          </p:nvSpPr>
          <p:spPr>
            <a:xfrm>
              <a:off x="1068933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1816904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1068933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70" name="Connecteur droit avec flèche 69"/>
            <p:cNvCxnSpPr>
              <a:stCxn id="66" idx="6"/>
              <a:endCxn id="67" idx="2"/>
            </p:cNvCxnSpPr>
            <p:nvPr/>
          </p:nvCxnSpPr>
          <p:spPr>
            <a:xfrm>
              <a:off x="1284957" y="1012919"/>
              <a:ext cx="535866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7" idx="4"/>
              <a:endCxn id="68" idx="0"/>
            </p:cNvCxnSpPr>
            <p:nvPr/>
          </p:nvCxnSpPr>
          <p:spPr>
            <a:xfrm flipH="1">
              <a:off x="1924917" y="1120934"/>
              <a:ext cx="3919" cy="22856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8" idx="2"/>
              <a:endCxn id="69" idx="6"/>
            </p:cNvCxnSpPr>
            <p:nvPr/>
          </p:nvCxnSpPr>
          <p:spPr>
            <a:xfrm flipH="1">
              <a:off x="1284957" y="1457512"/>
              <a:ext cx="53194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1843564" y="1148139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1345871" y="930454"/>
              <a:ext cx="38995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380150" y="1349500"/>
              <a:ext cx="359274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7" name="Ellipse 86"/>
          <p:cNvSpPr/>
          <p:nvPr/>
        </p:nvSpPr>
        <p:spPr>
          <a:xfrm>
            <a:off x="6876256" y="1638961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6876256" y="3943217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876256" y="6175465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2" name="ZoneTexte 81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cxnSp>
        <p:nvCxnSpPr>
          <p:cNvPr id="98" name="Connecteur en arc 97"/>
          <p:cNvCxnSpPr>
            <a:stCxn id="86" idx="6"/>
          </p:cNvCxnSpPr>
          <p:nvPr/>
        </p:nvCxnSpPr>
        <p:spPr>
          <a:xfrm>
            <a:off x="4777863" y="1731732"/>
            <a:ext cx="2098393" cy="82169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4932040" y="1556792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707904" y="6093296"/>
            <a:ext cx="130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true</a:t>
            </a:r>
            <a:endParaRPr lang="fr-BE" sz="2400" dirty="0"/>
          </a:p>
        </p:txBody>
      </p:sp>
      <p:grpSp>
        <p:nvGrpSpPr>
          <p:cNvPr id="23" name="Groupe 53"/>
          <p:cNvGrpSpPr/>
          <p:nvPr/>
        </p:nvGrpSpPr>
        <p:grpSpPr>
          <a:xfrm>
            <a:off x="5436096" y="5311369"/>
            <a:ext cx="3209547" cy="349887"/>
            <a:chOff x="1157852" y="904907"/>
            <a:chExt cx="1981654" cy="216028"/>
          </a:xfrm>
        </p:grpSpPr>
        <p:sp>
          <p:nvSpPr>
            <p:cNvPr id="55" name="Ellipse 54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8" name="Ellipse 57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59" name="Connecteur droit avec flèche 58"/>
            <p:cNvCxnSpPr>
              <a:stCxn id="55" idx="6"/>
              <a:endCxn id="56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56" idx="6"/>
              <a:endCxn id="57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7" idx="6"/>
              <a:endCxn id="58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1398564" y="916340"/>
              <a:ext cx="376099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2541978" y="928431"/>
              <a:ext cx="345418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6" name="Ellipse 85"/>
          <p:cNvSpPr/>
          <p:nvPr/>
        </p:nvSpPr>
        <p:spPr>
          <a:xfrm>
            <a:off x="4427984" y="1556792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2) Fluents as g-LTS </a:t>
            </a:r>
            <a:r>
              <a:rPr lang="fr-BE" dirty="0" err="1" smtClean="0"/>
              <a:t>automata</a:t>
            </a:r>
            <a:endParaRPr lang="fr-BE" dirty="0"/>
          </a:p>
        </p:txBody>
      </p:sp>
      <p:grpSp>
        <p:nvGrpSpPr>
          <p:cNvPr id="3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Rewrite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operational</a:t>
            </a:r>
            <a:r>
              <a:rPr lang="fr-BE" sz="2800" dirty="0" smtClean="0">
                <a:latin typeface="Berlin Sans FB" pitchFamily="34" charset="0"/>
              </a:rPr>
              <a:t>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47" name="Forme libre 46"/>
          <p:cNvSpPr/>
          <p:nvPr/>
        </p:nvSpPr>
        <p:spPr>
          <a:xfrm>
            <a:off x="333829" y="1582057"/>
            <a:ext cx="8694057" cy="4470400"/>
          </a:xfrm>
          <a:custGeom>
            <a:avLst/>
            <a:gdLst>
              <a:gd name="connsiteX0" fmla="*/ 29028 w 8694057"/>
              <a:gd name="connsiteY0" fmla="*/ 145143 h 4470400"/>
              <a:gd name="connsiteX1" fmla="*/ 0 w 8694057"/>
              <a:gd name="connsiteY1" fmla="*/ 2322286 h 4470400"/>
              <a:gd name="connsiteX2" fmla="*/ 4818742 w 8694057"/>
              <a:gd name="connsiteY2" fmla="*/ 2467429 h 4470400"/>
              <a:gd name="connsiteX3" fmla="*/ 4876800 w 8694057"/>
              <a:gd name="connsiteY3" fmla="*/ 2830286 h 4470400"/>
              <a:gd name="connsiteX4" fmla="*/ 4557485 w 8694057"/>
              <a:gd name="connsiteY4" fmla="*/ 2873829 h 4470400"/>
              <a:gd name="connsiteX5" fmla="*/ 4586514 w 8694057"/>
              <a:gd name="connsiteY5" fmla="*/ 3164114 h 4470400"/>
              <a:gd name="connsiteX6" fmla="*/ 5152571 w 8694057"/>
              <a:gd name="connsiteY6" fmla="*/ 3280229 h 4470400"/>
              <a:gd name="connsiteX7" fmla="*/ 4992914 w 8694057"/>
              <a:gd name="connsiteY7" fmla="*/ 3715657 h 4470400"/>
              <a:gd name="connsiteX8" fmla="*/ 3730171 w 8694057"/>
              <a:gd name="connsiteY8" fmla="*/ 3744686 h 4470400"/>
              <a:gd name="connsiteX9" fmla="*/ 3889828 w 8694057"/>
              <a:gd name="connsiteY9" fmla="*/ 4470400 h 4470400"/>
              <a:gd name="connsiteX10" fmla="*/ 8694057 w 8694057"/>
              <a:gd name="connsiteY10" fmla="*/ 4455886 h 4470400"/>
              <a:gd name="connsiteX11" fmla="*/ 8694057 w 8694057"/>
              <a:gd name="connsiteY11" fmla="*/ 0 h 4470400"/>
              <a:gd name="connsiteX12" fmla="*/ 29028 w 8694057"/>
              <a:gd name="connsiteY12" fmla="*/ 145143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94057" h="4470400">
                <a:moveTo>
                  <a:pt x="29028" y="145143"/>
                </a:moveTo>
                <a:lnTo>
                  <a:pt x="0" y="2322286"/>
                </a:lnTo>
                <a:lnTo>
                  <a:pt x="4818742" y="2467429"/>
                </a:lnTo>
                <a:lnTo>
                  <a:pt x="4876800" y="2830286"/>
                </a:lnTo>
                <a:lnTo>
                  <a:pt x="4557485" y="2873829"/>
                </a:lnTo>
                <a:lnTo>
                  <a:pt x="4586514" y="3164114"/>
                </a:lnTo>
                <a:lnTo>
                  <a:pt x="5152571" y="3280229"/>
                </a:lnTo>
                <a:lnTo>
                  <a:pt x="4992914" y="3715657"/>
                </a:lnTo>
                <a:lnTo>
                  <a:pt x="3730171" y="3744686"/>
                </a:lnTo>
                <a:lnTo>
                  <a:pt x="3889828" y="4470400"/>
                </a:lnTo>
                <a:lnTo>
                  <a:pt x="8694057" y="4455886"/>
                </a:lnTo>
                <a:lnTo>
                  <a:pt x="8694057" y="0"/>
                </a:lnTo>
                <a:lnTo>
                  <a:pt x="29028" y="14514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2) Fluents as g-LTS </a:t>
            </a:r>
            <a:r>
              <a:rPr lang="fr-BE" dirty="0" err="1" smtClean="0"/>
              <a:t>automata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556792"/>
            <a:ext cx="48910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800" dirty="0" smtClean="0">
                <a:latin typeface="Berlin Sans FB" pitchFamily="34" charset="0"/>
              </a:rPr>
              <a:t>Fluent </a:t>
            </a:r>
            <a:r>
              <a:rPr lang="fr-BE" sz="2800" dirty="0" err="1" smtClean="0">
                <a:latin typeface="Berlin Sans FB" pitchFamily="34" charset="0"/>
              </a:rPr>
              <a:t>Conflict</a:t>
            </a:r>
            <a:r>
              <a:rPr lang="fr-BE" sz="28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800" dirty="0" smtClean="0">
                <a:latin typeface="Berlin Sans FB" pitchFamily="34" charset="0"/>
              </a:rPr>
              <a:t>	&lt;	{ </a:t>
            </a:r>
            <a:r>
              <a:rPr lang="fr-BE" sz="2800" dirty="0" err="1" smtClean="0">
                <a:latin typeface="Berlin Sans FB" pitchFamily="34" charset="0"/>
              </a:rPr>
              <a:t>conflict_detected</a:t>
            </a:r>
            <a:r>
              <a:rPr lang="fr-BE" sz="28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800" dirty="0" smtClean="0">
                <a:latin typeface="Berlin Sans FB" pitchFamily="34" charset="0"/>
              </a:rPr>
              <a:t>	{ </a:t>
            </a:r>
            <a:r>
              <a:rPr lang="fr-BE" sz="2800" dirty="0" err="1" smtClean="0">
                <a:latin typeface="Berlin Sans FB" pitchFamily="34" charset="0"/>
              </a:rPr>
              <a:t>all_constraints_known</a:t>
            </a:r>
            <a:r>
              <a:rPr lang="fr-BE" sz="2800" dirty="0" smtClean="0">
                <a:latin typeface="Berlin Sans FB" pitchFamily="34" charset="0"/>
              </a:rPr>
              <a:t> } &gt; </a:t>
            </a:r>
            <a:endParaRPr lang="fr-BE" sz="2800" dirty="0">
              <a:latin typeface="Berlin Sans FB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36208" y="3525078"/>
            <a:ext cx="8756272" cy="2928254"/>
            <a:chOff x="1591340" y="3697194"/>
            <a:chExt cx="5051696" cy="1689378"/>
          </a:xfrm>
        </p:grpSpPr>
        <p:sp>
          <p:nvSpPr>
            <p:cNvPr id="7" name="Ellipse 3"/>
            <p:cNvSpPr/>
            <p:nvPr/>
          </p:nvSpPr>
          <p:spPr>
            <a:xfrm>
              <a:off x="3939287" y="3697194"/>
              <a:ext cx="360000" cy="360000"/>
            </a:xfrm>
            <a:prstGeom prst="ellipse">
              <a:avLst/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u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t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f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cxnSp>
          <p:nvCxnSpPr>
            <p:cNvPr id="10" name="Connecteur droit avec flèche 7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7"/>
            <p:cNvCxnSpPr>
              <a:stCxn id="8" idx="3"/>
              <a:endCxn id="9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7"/>
            <p:cNvCxnSpPr>
              <a:stCxn id="7" idx="5"/>
              <a:endCxn id="8" idx="0"/>
            </p:cNvCxnSpPr>
            <p:nvPr/>
          </p:nvCxnSpPr>
          <p:spPr>
            <a:xfrm>
              <a:off x="4246566" y="4004473"/>
              <a:ext cx="937482" cy="760652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7"/>
            <p:cNvCxnSpPr>
              <a:stCxn id="7" idx="3"/>
              <a:endCxn id="9" idx="0"/>
            </p:cNvCxnSpPr>
            <p:nvPr/>
          </p:nvCxnSpPr>
          <p:spPr>
            <a:xfrm flipH="1">
              <a:off x="3087399" y="4004473"/>
              <a:ext cx="904609" cy="767002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7"/>
            <p:cNvCxnSpPr>
              <a:stCxn id="8" idx="4"/>
              <a:endCxn id="8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8" idx="0"/>
              <a:endCxn id="8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7"/>
            <p:cNvCxnSpPr>
              <a:stCxn id="9" idx="0"/>
              <a:endCxn id="9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7"/>
            <p:cNvCxnSpPr>
              <a:stCxn id="9" idx="4"/>
              <a:endCxn id="9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7"/>
            <p:cNvCxnSpPr>
              <a:endCxn id="7" idx="2"/>
            </p:cNvCxnSpPr>
            <p:nvPr/>
          </p:nvCxnSpPr>
          <p:spPr>
            <a:xfrm>
              <a:off x="3735020" y="3766393"/>
              <a:ext cx="204267" cy="110802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355976" y="4232815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113975" y="4232815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491820" y="4509120"/>
              <a:ext cx="1284888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345232" y="5173496"/>
              <a:ext cx="164556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400092" y="4633436"/>
              <a:ext cx="124294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591340" y="4425721"/>
              <a:ext cx="1603620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075399" y="5095773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436096" y="5054230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3) Compose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err="1" smtClean="0"/>
              <a:t>hide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endParaRPr lang="fr-BE" dirty="0"/>
          </a:p>
        </p:txBody>
      </p:sp>
      <p:grpSp>
        <p:nvGrpSpPr>
          <p:cNvPr id="3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</a:t>
            </a:r>
            <a:r>
              <a:rPr lang="fr-BE" sz="2800" dirty="0" err="1" smtClean="0">
                <a:latin typeface="Berlin Sans FB" pitchFamily="34" charset="0"/>
              </a:rPr>
              <a:t>Derive</a:t>
            </a:r>
            <a:r>
              <a:rPr lang="fr-BE" sz="2800" dirty="0" smtClean="0">
                <a:latin typeface="Berlin Sans FB" pitchFamily="34" charset="0"/>
              </a:rPr>
              <a:t>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operational</a:t>
            </a:r>
            <a:r>
              <a:rPr lang="fr-BE" sz="2800" dirty="0" smtClean="0">
                <a:latin typeface="Berlin Sans FB" pitchFamily="34" charset="0"/>
              </a:rPr>
              <a:t>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44" name="Forme libre 43"/>
          <p:cNvSpPr/>
          <p:nvPr/>
        </p:nvSpPr>
        <p:spPr>
          <a:xfrm>
            <a:off x="348343" y="1451429"/>
            <a:ext cx="7503886" cy="5181600"/>
          </a:xfrm>
          <a:custGeom>
            <a:avLst/>
            <a:gdLst>
              <a:gd name="connsiteX0" fmla="*/ 0 w 7503886"/>
              <a:gd name="connsiteY0" fmla="*/ 261257 h 5181600"/>
              <a:gd name="connsiteX1" fmla="*/ 29028 w 7503886"/>
              <a:gd name="connsiteY1" fmla="*/ 5181600 h 5181600"/>
              <a:gd name="connsiteX2" fmla="*/ 6966857 w 7503886"/>
              <a:gd name="connsiteY2" fmla="*/ 5167085 h 5181600"/>
              <a:gd name="connsiteX3" fmla="*/ 6952343 w 7503886"/>
              <a:gd name="connsiteY3" fmla="*/ 4586514 h 5181600"/>
              <a:gd name="connsiteX4" fmla="*/ 3846286 w 7503886"/>
              <a:gd name="connsiteY4" fmla="*/ 4528457 h 5181600"/>
              <a:gd name="connsiteX5" fmla="*/ 3788228 w 7503886"/>
              <a:gd name="connsiteY5" fmla="*/ 3831771 h 5181600"/>
              <a:gd name="connsiteX6" fmla="*/ 3120571 w 7503886"/>
              <a:gd name="connsiteY6" fmla="*/ 3846285 h 5181600"/>
              <a:gd name="connsiteX7" fmla="*/ 3106057 w 7503886"/>
              <a:gd name="connsiteY7" fmla="*/ 3396342 h 5181600"/>
              <a:gd name="connsiteX8" fmla="*/ 3396343 w 7503886"/>
              <a:gd name="connsiteY8" fmla="*/ 3367314 h 5181600"/>
              <a:gd name="connsiteX9" fmla="*/ 3367314 w 7503886"/>
              <a:gd name="connsiteY9" fmla="*/ 3091542 h 5181600"/>
              <a:gd name="connsiteX10" fmla="*/ 3091543 w 7503886"/>
              <a:gd name="connsiteY10" fmla="*/ 3018971 h 5181600"/>
              <a:gd name="connsiteX11" fmla="*/ 3106057 w 7503886"/>
              <a:gd name="connsiteY11" fmla="*/ 1930400 h 5181600"/>
              <a:gd name="connsiteX12" fmla="*/ 3381828 w 7503886"/>
              <a:gd name="connsiteY12" fmla="*/ 1872342 h 5181600"/>
              <a:gd name="connsiteX13" fmla="*/ 3352800 w 7503886"/>
              <a:gd name="connsiteY13" fmla="*/ 1509485 h 5181600"/>
              <a:gd name="connsiteX14" fmla="*/ 3048000 w 7503886"/>
              <a:gd name="connsiteY14" fmla="*/ 1465942 h 5181600"/>
              <a:gd name="connsiteX15" fmla="*/ 3106057 w 7503886"/>
              <a:gd name="connsiteY15" fmla="*/ 1088571 h 5181600"/>
              <a:gd name="connsiteX16" fmla="*/ 7503886 w 7503886"/>
              <a:gd name="connsiteY16" fmla="*/ 1059542 h 5181600"/>
              <a:gd name="connsiteX17" fmla="*/ 7170057 w 7503886"/>
              <a:gd name="connsiteY17" fmla="*/ 0 h 5181600"/>
              <a:gd name="connsiteX18" fmla="*/ 0 w 7503886"/>
              <a:gd name="connsiteY18" fmla="*/ 261257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03886" h="5181600">
                <a:moveTo>
                  <a:pt x="0" y="261257"/>
                </a:moveTo>
                <a:lnTo>
                  <a:pt x="29028" y="5181600"/>
                </a:lnTo>
                <a:lnTo>
                  <a:pt x="6966857" y="5167085"/>
                </a:lnTo>
                <a:lnTo>
                  <a:pt x="6952343" y="4586514"/>
                </a:lnTo>
                <a:lnTo>
                  <a:pt x="3846286" y="4528457"/>
                </a:lnTo>
                <a:lnTo>
                  <a:pt x="3788228" y="3831771"/>
                </a:lnTo>
                <a:lnTo>
                  <a:pt x="3120571" y="3846285"/>
                </a:lnTo>
                <a:lnTo>
                  <a:pt x="3106057" y="3396342"/>
                </a:lnTo>
                <a:lnTo>
                  <a:pt x="3396343" y="3367314"/>
                </a:lnTo>
                <a:lnTo>
                  <a:pt x="3367314" y="3091542"/>
                </a:lnTo>
                <a:lnTo>
                  <a:pt x="3091543" y="3018971"/>
                </a:lnTo>
                <a:lnTo>
                  <a:pt x="3106057" y="1930400"/>
                </a:lnTo>
                <a:lnTo>
                  <a:pt x="3381828" y="1872342"/>
                </a:lnTo>
                <a:lnTo>
                  <a:pt x="3352800" y="1509485"/>
                </a:lnTo>
                <a:lnTo>
                  <a:pt x="3048000" y="1465942"/>
                </a:lnTo>
                <a:lnTo>
                  <a:pt x="3106057" y="1088571"/>
                </a:lnTo>
                <a:lnTo>
                  <a:pt x="7503886" y="1059542"/>
                </a:lnTo>
                <a:lnTo>
                  <a:pt x="7170057" y="0"/>
                </a:lnTo>
                <a:lnTo>
                  <a:pt x="0" y="26125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3) Compose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err="1" smtClean="0"/>
              <a:t>hide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endParaRPr lang="fr-BE" dirty="0"/>
          </a:p>
        </p:txBody>
      </p:sp>
      <p:sp>
        <p:nvSpPr>
          <p:cNvPr id="48" name="Espace réservé du contenu 47"/>
          <p:cNvSpPr>
            <a:spLocks noGrp="1"/>
          </p:cNvSpPr>
          <p:nvPr>
            <p:ph sz="half" idx="2"/>
          </p:nvPr>
        </p:nvSpPr>
        <p:spPr>
          <a:xfrm>
            <a:off x="2915816" y="3356992"/>
            <a:ext cx="5832648" cy="3284984"/>
          </a:xfrm>
        </p:spPr>
        <p:txBody>
          <a:bodyPr>
            <a:noAutofit/>
          </a:bodyPr>
          <a:lstStyle/>
          <a:p>
            <a:r>
              <a:rPr lang="fr-BE" dirty="0" smtClean="0"/>
              <a:t>g-LTS composition</a:t>
            </a:r>
          </a:p>
          <a:p>
            <a:pPr lvl="1"/>
            <a:r>
              <a:rPr lang="fr-BE" dirty="0" err="1" smtClean="0"/>
              <a:t>Synchronize</a:t>
            </a:r>
            <a:r>
              <a:rPr lang="fr-BE" dirty="0" smtClean="0"/>
              <a:t> on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err="1" smtClean="0"/>
              <a:t>Boolean</a:t>
            </a:r>
            <a:r>
              <a:rPr lang="fr-BE" dirty="0" smtClean="0"/>
              <a:t> </a:t>
            </a:r>
            <a:r>
              <a:rPr lang="fr-BE" dirty="0" err="1" smtClean="0"/>
              <a:t>conjunction</a:t>
            </a:r>
            <a:r>
              <a:rPr lang="fr-BE" dirty="0" smtClean="0"/>
              <a:t> on </a:t>
            </a:r>
            <a:r>
              <a:rPr lang="fr-BE" dirty="0" err="1" smtClean="0"/>
              <a:t>guards</a:t>
            </a:r>
            <a:r>
              <a:rPr lang="fr-BE" dirty="0" smtClean="0"/>
              <a:t>, </a:t>
            </a:r>
            <a:r>
              <a:rPr lang="fr-BE" dirty="0" err="1" smtClean="0"/>
              <a:t>pruned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unsatisfiable</a:t>
            </a:r>
            <a:endParaRPr lang="fr-BE" dirty="0" smtClean="0"/>
          </a:p>
          <a:p>
            <a:r>
              <a:rPr lang="fr-BE" dirty="0" smtClean="0"/>
              <a:t>g-LTS </a:t>
            </a:r>
            <a:r>
              <a:rPr lang="fr-BE" dirty="0" err="1" smtClean="0"/>
              <a:t>hiding</a:t>
            </a:r>
            <a:endParaRPr lang="fr-BE" dirty="0" smtClean="0"/>
          </a:p>
          <a:p>
            <a:pPr lvl="1"/>
            <a:r>
              <a:rPr lang="fr-BE" dirty="0" smtClean="0"/>
              <a:t>Replace </a:t>
            </a:r>
            <a:r>
              <a:rPr lang="fr-BE" dirty="0" err="1" smtClean="0"/>
              <a:t>guards</a:t>
            </a:r>
            <a:r>
              <a:rPr lang="fr-BE" dirty="0" smtClean="0"/>
              <a:t> by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en-US" dirty="0" smtClean="0">
                <a:sym typeface="Symbol"/>
              </a:rPr>
              <a:t>Yields a pure LTS</a:t>
            </a:r>
            <a:endParaRPr lang="fr-BE" dirty="0" smtClean="0"/>
          </a:p>
          <a:p>
            <a:pPr lvl="1">
              <a:buNone/>
            </a:pPr>
            <a:endParaRPr lang="fr-BE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95536" y="1484784"/>
            <a:ext cx="5029328" cy="2309065"/>
            <a:chOff x="395536" y="1484784"/>
            <a:chExt cx="5029328" cy="2309065"/>
          </a:xfrm>
        </p:grpSpPr>
        <p:grpSp>
          <p:nvGrpSpPr>
            <p:cNvPr id="7" name="Groupe 240"/>
            <p:cNvGrpSpPr/>
            <p:nvPr/>
          </p:nvGrpSpPr>
          <p:grpSpPr>
            <a:xfrm>
              <a:off x="395536" y="3038978"/>
              <a:ext cx="1465336" cy="75487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1860872" y="1862219"/>
              <a:ext cx="388743" cy="64386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1815748" y="2550493"/>
              <a:ext cx="433866" cy="75495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4092741" y="2150797"/>
              <a:ext cx="1332123" cy="75487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2227413" y="2506089"/>
              <a:ext cx="44404" cy="444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2271817" y="2528232"/>
              <a:ext cx="444327" cy="5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1815748" y="330545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1815748" y="3571906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4" name="Forme libre 43"/>
            <p:cNvSpPr/>
            <p:nvPr/>
          </p:nvSpPr>
          <p:spPr>
            <a:xfrm>
              <a:off x="2411760" y="2641721"/>
              <a:ext cx="508000" cy="1152128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946371" y="2059108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2716144" y="1973180"/>
              <a:ext cx="1110103" cy="111010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3826247" y="2528232"/>
              <a:ext cx="266494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95536" y="1484784"/>
              <a:ext cx="1465336" cy="75487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outline</a:t>
            </a:r>
            <a:endParaRPr lang="en-US" dirty="0"/>
          </a:p>
        </p:txBody>
      </p:sp>
      <p:grpSp>
        <p:nvGrpSpPr>
          <p:cNvPr id="6" name="Groupe 5"/>
          <p:cNvGrpSpPr/>
          <p:nvPr/>
        </p:nvGrpSpPr>
        <p:grpSpPr>
          <a:xfrm>
            <a:off x="2843808" y="4077072"/>
            <a:ext cx="5965854" cy="2421349"/>
            <a:chOff x="2166818" y="970000"/>
            <a:chExt cx="3576677" cy="1451659"/>
          </a:xfrm>
        </p:grpSpPr>
        <p:sp>
          <p:nvSpPr>
            <p:cNvPr id="8" name="Ellipse 7"/>
            <p:cNvSpPr/>
            <p:nvPr/>
          </p:nvSpPr>
          <p:spPr>
            <a:xfrm>
              <a:off x="3834994" y="97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q</a:t>
              </a:r>
              <a:r>
                <a:rPr lang="fr-BE" sz="2800" baseline="-25000" noProof="1" smtClean="0">
                  <a:latin typeface="Berlin Sans FB" pitchFamily="34" charset="0"/>
                </a:rPr>
                <a:t>u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q</a:t>
              </a:r>
              <a:r>
                <a:rPr lang="fr-BE" sz="2800" baseline="-25000" noProof="1" smtClean="0">
                  <a:latin typeface="Berlin Sans FB" pitchFamily="34" charset="0"/>
                </a:rPr>
                <a:t>t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q</a:t>
              </a:r>
              <a:r>
                <a:rPr lang="fr-BE" sz="2800" baseline="-25000" noProof="1" smtClean="0">
                  <a:latin typeface="Berlin Sans FB" pitchFamily="34" charset="0"/>
                </a:rPr>
                <a:t>f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1" name="Connecteur droit avec flèche 7"/>
            <p:cNvCxnSpPr>
              <a:stCxn id="10" idx="7"/>
              <a:endCxn id="9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1891409"/>
              </a:avLst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7"/>
            <p:cNvCxnSpPr>
              <a:stCxn id="9" idx="3"/>
              <a:endCxn id="10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1637416"/>
              </a:avLst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7"/>
            <p:cNvCxnSpPr>
              <a:stCxn id="8" idx="5"/>
              <a:endCxn id="9" idx="0"/>
            </p:cNvCxnSpPr>
            <p:nvPr/>
          </p:nvCxnSpPr>
          <p:spPr>
            <a:xfrm>
              <a:off x="4142273" y="1277279"/>
              <a:ext cx="752935" cy="60752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7"/>
            <p:cNvCxnSpPr>
              <a:stCxn id="8" idx="3"/>
              <a:endCxn id="10" idx="0"/>
            </p:cNvCxnSpPr>
            <p:nvPr/>
          </p:nvCxnSpPr>
          <p:spPr>
            <a:xfrm flipH="1">
              <a:off x="3087399" y="1277279"/>
              <a:ext cx="800316" cy="61387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9" idx="4"/>
              <a:endCxn id="9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300832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7"/>
            <p:cNvCxnSpPr>
              <a:stCxn id="9" idx="0"/>
              <a:endCxn id="9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91603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7"/>
            <p:cNvCxnSpPr>
              <a:stCxn id="10" idx="0"/>
              <a:endCxn id="10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86989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7"/>
            <p:cNvCxnSpPr>
              <a:stCxn id="10" idx="4"/>
              <a:endCxn id="10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86989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7"/>
            <p:cNvCxnSpPr>
              <a:endCxn id="8" idx="2"/>
            </p:cNvCxnSpPr>
            <p:nvPr/>
          </p:nvCxnSpPr>
          <p:spPr>
            <a:xfrm>
              <a:off x="3584966" y="1002616"/>
              <a:ext cx="250028" cy="147384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4331422" y="1416341"/>
              <a:ext cx="422857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246083" y="1416341"/>
              <a:ext cx="576624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</a:t>
              </a:r>
              <a:r>
                <a:rPr lang="fr-BE" sz="2800" noProof="1" smtClean="0">
                  <a:latin typeface="Berlin Sans FB" pitchFamily="34" charset="0"/>
                  <a:sym typeface="Symbol"/>
                </a:rPr>
                <a:t></a:t>
              </a:r>
              <a:r>
                <a:rPr lang="fr-BE" sz="2800" noProof="1" smtClean="0">
                  <a:latin typeface="Berlin Sans FB" pitchFamily="34" charset="0"/>
                </a:rPr>
                <a:t>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742616" y="1737482"/>
              <a:ext cx="582731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{Init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677789" y="2150937"/>
              <a:ext cx="765329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{Term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160764" y="1722567"/>
              <a:ext cx="582731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{Init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166818" y="1722567"/>
              <a:ext cx="765329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{Term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199520" y="2163331"/>
              <a:ext cx="422857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339752" y="2163331"/>
              <a:ext cx="576624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</a:t>
              </a:r>
              <a:r>
                <a:rPr lang="fr-BE" sz="2800" noProof="1" smtClean="0">
                  <a:latin typeface="Berlin Sans FB" pitchFamily="34" charset="0"/>
                  <a:sym typeface="Symbol"/>
                </a:rPr>
                <a:t></a:t>
              </a:r>
              <a:r>
                <a:rPr lang="fr-BE" sz="2800" noProof="1" smtClean="0">
                  <a:latin typeface="Berlin Sans FB" pitchFamily="34" charset="0"/>
                </a:rPr>
                <a:t>Fl ]</a:t>
              </a:r>
              <a:endParaRPr lang="fr-BE" sz="2800" noProof="1">
                <a:latin typeface="Berlin Sans FB" pitchFamily="34" charset="0"/>
              </a:endParaRPr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4112585" y="3573016"/>
            <a:ext cx="819455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6600" b="1" dirty="0" smtClean="0">
                <a:latin typeface="Berlin Sans FB" pitchFamily="34" charset="0"/>
                <a:cs typeface="Arial" pitchFamily="34" charset="0"/>
              </a:rPr>
              <a:t>||</a:t>
            </a:r>
            <a:endParaRPr lang="fr-BE" sz="6600" b="1" dirty="0">
              <a:latin typeface="Berlin Sans FB" pitchFamily="34" charset="0"/>
              <a:cs typeface="Arial" pitchFamily="34" charset="0"/>
            </a:endParaRPr>
          </a:p>
        </p:txBody>
      </p:sp>
      <p:grpSp>
        <p:nvGrpSpPr>
          <p:cNvPr id="70" name="Groupe 69"/>
          <p:cNvGrpSpPr/>
          <p:nvPr/>
        </p:nvGrpSpPr>
        <p:grpSpPr>
          <a:xfrm>
            <a:off x="179512" y="1412776"/>
            <a:ext cx="8856984" cy="2376266"/>
            <a:chOff x="179512" y="1412776"/>
            <a:chExt cx="8856984" cy="2376266"/>
          </a:xfrm>
        </p:grpSpPr>
        <p:grpSp>
          <p:nvGrpSpPr>
            <p:cNvPr id="28" name="Groupe 27"/>
            <p:cNvGrpSpPr/>
            <p:nvPr/>
          </p:nvGrpSpPr>
          <p:grpSpPr>
            <a:xfrm>
              <a:off x="179512" y="1700809"/>
              <a:ext cx="6746279" cy="2088233"/>
              <a:chOff x="1475656" y="5266582"/>
              <a:chExt cx="4366939" cy="1351735"/>
            </a:xfrm>
          </p:grpSpPr>
          <p:sp>
            <p:nvSpPr>
              <p:cNvPr id="30" name="Forme libre 29"/>
              <p:cNvSpPr/>
              <p:nvPr/>
            </p:nvSpPr>
            <p:spPr>
              <a:xfrm>
                <a:off x="2870714" y="5266582"/>
                <a:ext cx="2971881" cy="1351735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 w="349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800" dirty="0">
                  <a:latin typeface="Berlin Sans FB" pitchFamily="34" charset="0"/>
                </a:endParaRPr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1667011" y="5588967"/>
                <a:ext cx="568436" cy="5684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r>
                  <a:rPr lang="fr-BE" sz="2800" noProof="1" smtClean="0">
                    <a:latin typeface="Berlin Sans FB" pitchFamily="34" charset="0"/>
                  </a:rPr>
                  <a:t>q</a:t>
                </a:r>
                <a:r>
                  <a:rPr lang="fr-BE" sz="2800" baseline="-25000" noProof="1" smtClean="0">
                    <a:latin typeface="Berlin Sans FB" pitchFamily="34" charset="0"/>
                  </a:rPr>
                  <a:t>start</a:t>
                </a:r>
                <a:endParaRPr lang="fr-BE" sz="28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32" name="Connecteur droit avec flèche 7"/>
              <p:cNvCxnSpPr>
                <a:endCxn id="31" idx="1"/>
              </p:cNvCxnSpPr>
              <p:nvPr/>
            </p:nvCxnSpPr>
            <p:spPr>
              <a:xfrm>
                <a:off x="1475656" y="5448901"/>
                <a:ext cx="274601" cy="223311"/>
              </a:xfrm>
              <a:prstGeom prst="straightConnector1">
                <a:avLst/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Ellipse 32"/>
              <p:cNvSpPr/>
              <p:nvPr/>
            </p:nvSpPr>
            <p:spPr>
              <a:xfrm>
                <a:off x="3131840" y="56931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r>
                  <a:rPr lang="fr-BE" sz="2800" noProof="1" smtClean="0">
                    <a:latin typeface="Berlin Sans FB" pitchFamily="34" charset="0"/>
                  </a:rPr>
                  <a:t>q</a:t>
                </a:r>
                <a:r>
                  <a:rPr lang="fr-BE" sz="2800" baseline="-25000" noProof="1" smtClean="0">
                    <a:latin typeface="Berlin Sans FB" pitchFamily="34" charset="0"/>
                  </a:rPr>
                  <a:t>0</a:t>
                </a:r>
                <a:endParaRPr lang="fr-BE" sz="28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34" name="Connecteur droit avec flèche 7"/>
              <p:cNvCxnSpPr>
                <a:stCxn id="31" idx="6"/>
                <a:endCxn id="33" idx="2"/>
              </p:cNvCxnSpPr>
              <p:nvPr/>
            </p:nvCxnSpPr>
            <p:spPr>
              <a:xfrm>
                <a:off x="2235447" y="5873185"/>
                <a:ext cx="896393" cy="1588"/>
              </a:xfrm>
              <a:prstGeom prst="straightConnector1">
                <a:avLst/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2341371" y="5736411"/>
                <a:ext cx="512594" cy="278918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800" noProof="1" smtClean="0">
                    <a:latin typeface="Berlin Sans FB" pitchFamily="34" charset="0"/>
                  </a:rPr>
                  <a:t>[ C</a:t>
                </a:r>
                <a:r>
                  <a:rPr lang="fr-BE" sz="28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800" noProof="1" smtClean="0">
                    <a:latin typeface="Berlin Sans FB" pitchFamily="34" charset="0"/>
                  </a:rPr>
                  <a:t> ]</a:t>
                </a:r>
                <a:endParaRPr lang="fr-BE" sz="2800" noProof="1">
                  <a:latin typeface="Berlin Sans FB" pitchFamily="34" charset="0"/>
                </a:endParaRPr>
              </a:p>
            </p:txBody>
          </p:sp>
          <p:cxnSp>
            <p:nvCxnSpPr>
              <p:cNvPr id="36" name="Connecteur droit avec flèche 7"/>
              <p:cNvCxnSpPr/>
              <p:nvPr/>
            </p:nvCxnSpPr>
            <p:spPr>
              <a:xfrm>
                <a:off x="3491882" y="5805263"/>
                <a:ext cx="314352" cy="160492"/>
              </a:xfrm>
              <a:prstGeom prst="curvedConnector3">
                <a:avLst>
                  <a:gd name="adj1" fmla="val 27177"/>
                </a:avLst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ZoneTexte 45"/>
            <p:cNvSpPr txBox="1"/>
            <p:nvPr/>
          </p:nvSpPr>
          <p:spPr>
            <a:xfrm>
              <a:off x="5641015" y="1412776"/>
              <a:ext cx="339548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Initial g-LTS model</a:t>
              </a:r>
              <a:endParaRPr lang="en-US" sz="3200" dirty="0">
                <a:latin typeface="Berlin Sans FB" pitchFamily="34" charset="0"/>
              </a:endParaRPr>
            </a:p>
          </p:txBody>
        </p:sp>
        <p:sp>
          <p:nvSpPr>
            <p:cNvPr id="48" name="Forme libre 47"/>
            <p:cNvSpPr/>
            <p:nvPr/>
          </p:nvSpPr>
          <p:spPr>
            <a:xfrm>
              <a:off x="6948264" y="2060848"/>
              <a:ext cx="1041439" cy="1355184"/>
            </a:xfrm>
            <a:custGeom>
              <a:avLst/>
              <a:gdLst>
                <a:gd name="connsiteX0" fmla="*/ 1205345 w 1239982"/>
                <a:gd name="connsiteY0" fmla="*/ 0 h 607291"/>
                <a:gd name="connsiteX1" fmla="*/ 1039091 w 1239982"/>
                <a:gd name="connsiteY1" fmla="*/ 526473 h 607291"/>
                <a:gd name="connsiteX2" fmla="*/ 0 w 1239982"/>
                <a:gd name="connsiteY2" fmla="*/ 484909 h 607291"/>
                <a:gd name="connsiteX0" fmla="*/ 1205345 w 1239982"/>
                <a:gd name="connsiteY0" fmla="*/ 0 h 632786"/>
                <a:gd name="connsiteX1" fmla="*/ 1039091 w 1239982"/>
                <a:gd name="connsiteY1" fmla="*/ 526473 h 632786"/>
                <a:gd name="connsiteX2" fmla="*/ 0 w 1239982"/>
                <a:gd name="connsiteY2" fmla="*/ 571595 h 63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9982" h="632786">
                  <a:moveTo>
                    <a:pt x="1205345" y="0"/>
                  </a:moveTo>
                  <a:cubicBezTo>
                    <a:pt x="1222663" y="222827"/>
                    <a:pt x="1239982" y="431207"/>
                    <a:pt x="1039091" y="526473"/>
                  </a:cubicBezTo>
                  <a:cubicBezTo>
                    <a:pt x="838200" y="621739"/>
                    <a:pt x="419100" y="632786"/>
                    <a:pt x="0" y="571595"/>
                  </a:cubicBezTo>
                </a:path>
              </a:pathLst>
            </a:custGeom>
            <a:ln w="5080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18"/>
            <p:cNvSpPr/>
            <p:nvPr/>
          </p:nvSpPr>
          <p:spPr>
            <a:xfrm>
              <a:off x="4211960" y="2492896"/>
              <a:ext cx="420235" cy="4202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2000" baseline="-25000" noProof="1">
                <a:latin typeface="Berlin Sans FB" pitchFamily="34" charset="0"/>
              </a:endParaRPr>
            </a:p>
          </p:txBody>
        </p:sp>
        <p:cxnSp>
          <p:nvCxnSpPr>
            <p:cNvPr id="50" name="Connecteur droit avec flèche 7"/>
            <p:cNvCxnSpPr>
              <a:stCxn id="49" idx="7"/>
            </p:cNvCxnSpPr>
            <p:nvPr/>
          </p:nvCxnSpPr>
          <p:spPr>
            <a:xfrm flipV="1">
              <a:off x="4570653" y="2276872"/>
              <a:ext cx="1513515" cy="27756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avec flèche 7"/>
            <p:cNvCxnSpPr>
              <a:stCxn id="49" idx="5"/>
            </p:cNvCxnSpPr>
            <p:nvPr/>
          </p:nvCxnSpPr>
          <p:spPr>
            <a:xfrm>
              <a:off x="4570653" y="2851589"/>
              <a:ext cx="1513515" cy="433395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4860032" y="2132856"/>
              <a:ext cx="705321" cy="43088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760314" y="2805905"/>
              <a:ext cx="961802" cy="43088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</a:t>
              </a:r>
              <a:r>
                <a:rPr lang="fr-BE" sz="2800" noProof="1" smtClean="0">
                  <a:latin typeface="Berlin Sans FB" pitchFamily="34" charset="0"/>
                  <a:sym typeface="Symbol"/>
                </a:rPr>
                <a:t></a:t>
              </a:r>
              <a:r>
                <a:rPr lang="fr-BE" sz="2800" noProof="1" smtClean="0">
                  <a:latin typeface="Berlin Sans FB" pitchFamily="34" charset="0"/>
                </a:rPr>
                <a:t>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779912" y="2420888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…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Trace </a:t>
            </a:r>
            <a:r>
              <a:rPr lang="fr-BE" dirty="0" err="1" smtClean="0"/>
              <a:t>equivalent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g-LTS</a:t>
            </a:r>
            <a:endParaRPr lang="fr-BE" dirty="0"/>
          </a:p>
        </p:txBody>
      </p:sp>
      <p:grpSp>
        <p:nvGrpSpPr>
          <p:cNvPr id="63" name="Groupe 62"/>
          <p:cNvGrpSpPr/>
          <p:nvPr/>
        </p:nvGrpSpPr>
        <p:grpSpPr>
          <a:xfrm>
            <a:off x="539552" y="1515983"/>
            <a:ext cx="8352928" cy="5176827"/>
            <a:chOff x="539552" y="1515983"/>
            <a:chExt cx="8352928" cy="5176827"/>
          </a:xfrm>
        </p:grpSpPr>
        <p:grpSp>
          <p:nvGrpSpPr>
            <p:cNvPr id="7" name="Groupe 6"/>
            <p:cNvGrpSpPr/>
            <p:nvPr/>
          </p:nvGrpSpPr>
          <p:grpSpPr>
            <a:xfrm>
              <a:off x="610319" y="1515983"/>
              <a:ext cx="8282161" cy="5176827"/>
              <a:chOff x="-794345" y="435863"/>
              <a:chExt cx="8282161" cy="5176827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726692" y="3140968"/>
                <a:ext cx="568436" cy="5684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sz="1600" noProof="1">
                  <a:latin typeface="Berlin Sans FB" pitchFamily="34" charset="0"/>
                </a:endParaRPr>
              </a:p>
            </p:txBody>
          </p:sp>
          <p:cxnSp>
            <p:nvCxnSpPr>
              <p:cNvPr id="10" name="Connecteur droit avec flèche 9"/>
              <p:cNvCxnSpPr>
                <a:endCxn id="9" idx="1"/>
              </p:cNvCxnSpPr>
              <p:nvPr/>
            </p:nvCxnSpPr>
            <p:spPr>
              <a:xfrm>
                <a:off x="535337" y="3000902"/>
                <a:ext cx="274601" cy="223311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7"/>
              <p:cNvCxnSpPr>
                <a:stCxn id="9" idx="0"/>
                <a:endCxn id="37" idx="2"/>
              </p:cNvCxnSpPr>
              <p:nvPr/>
            </p:nvCxnSpPr>
            <p:spPr>
              <a:xfrm flipV="1">
                <a:off x="1010910" y="1209675"/>
                <a:ext cx="3668594" cy="1931293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1439144" y="2468513"/>
                <a:ext cx="2027799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 C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 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1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2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289048" y="4005064"/>
                <a:ext cx="15789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(q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start</a:t>
                </a:r>
                <a:r>
                  <a:rPr lang="fr-BE" sz="2000" noProof="1" smtClean="0">
                    <a:latin typeface="Berlin Sans FB" pitchFamily="34" charset="0"/>
                  </a:rPr>
                  <a:t>,q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u1</a:t>
                </a:r>
                <a:r>
                  <a:rPr lang="fr-BE" sz="2000" noProof="1" smtClean="0">
                    <a:latin typeface="Berlin Sans FB" pitchFamily="34" charset="0"/>
                  </a:rPr>
                  <a:t>,q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u2</a:t>
                </a:r>
                <a:r>
                  <a:rPr lang="fr-BE" sz="2000" noProof="1" smtClean="0">
                    <a:latin typeface="Berlin Sans FB" pitchFamily="34" charset="0"/>
                  </a:rPr>
                  <a:t>,...)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14" name="Connecteur droit 50"/>
              <p:cNvCxnSpPr>
                <a:stCxn id="13" idx="0"/>
              </p:cNvCxnSpPr>
              <p:nvPr/>
            </p:nvCxnSpPr>
            <p:spPr>
              <a:xfrm flipV="1">
                <a:off x="500431" y="3429002"/>
                <a:ext cx="506664" cy="57606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7"/>
              <p:cNvCxnSpPr>
                <a:stCxn id="9" idx="7"/>
                <a:endCxn id="49" idx="2"/>
              </p:cNvCxnSpPr>
              <p:nvPr/>
            </p:nvCxnSpPr>
            <p:spPr>
              <a:xfrm flipV="1">
                <a:off x="1211882" y="2865859"/>
                <a:ext cx="3467622" cy="358354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ZoneTexte 15"/>
              <p:cNvSpPr txBox="1"/>
              <p:nvPr/>
            </p:nvSpPr>
            <p:spPr>
              <a:xfrm>
                <a:off x="1582933" y="2911594"/>
                <a:ext cx="2210542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 C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 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 Fl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1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2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grpSp>
            <p:nvGrpSpPr>
              <p:cNvPr id="17" name="Groupe 92"/>
              <p:cNvGrpSpPr/>
              <p:nvPr/>
            </p:nvGrpSpPr>
            <p:grpSpPr>
              <a:xfrm>
                <a:off x="4463480" y="3645024"/>
                <a:ext cx="1899775" cy="864096"/>
                <a:chOff x="4042628" y="3717032"/>
                <a:chExt cx="3121660" cy="1419860"/>
              </a:xfrm>
            </p:grpSpPr>
            <p:sp>
              <p:nvSpPr>
                <p:cNvPr id="60" name="Forme libre 59"/>
                <p:cNvSpPr/>
                <p:nvPr/>
              </p:nvSpPr>
              <p:spPr>
                <a:xfrm>
                  <a:off x="4042628" y="3717032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4355976" y="4221088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62" name="Connecteur droit avec flèche 7"/>
                <p:cNvCxnSpPr>
                  <a:stCxn id="61" idx="6"/>
                </p:cNvCxnSpPr>
                <p:nvPr/>
              </p:nvCxnSpPr>
              <p:spPr>
                <a:xfrm>
                  <a:off x="4773269" y="4429735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e 93"/>
              <p:cNvGrpSpPr/>
              <p:nvPr/>
            </p:nvGrpSpPr>
            <p:grpSpPr>
              <a:xfrm>
                <a:off x="4463480" y="4725144"/>
                <a:ext cx="1899775" cy="864096"/>
                <a:chOff x="4042628" y="3717032"/>
                <a:chExt cx="3121660" cy="1419860"/>
              </a:xfrm>
            </p:grpSpPr>
            <p:sp>
              <p:nvSpPr>
                <p:cNvPr id="57" name="Forme libre 56"/>
                <p:cNvSpPr/>
                <p:nvPr/>
              </p:nvSpPr>
              <p:spPr>
                <a:xfrm>
                  <a:off x="4042628" y="3717032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4355976" y="4221088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59" name="Connecteur droit avec flèche 7"/>
                <p:cNvCxnSpPr>
                  <a:stCxn id="58" idx="6"/>
                </p:cNvCxnSpPr>
                <p:nvPr/>
              </p:nvCxnSpPr>
              <p:spPr>
                <a:xfrm>
                  <a:off x="4773269" y="4429735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ZoneTexte 18"/>
              <p:cNvSpPr txBox="1"/>
              <p:nvPr/>
            </p:nvSpPr>
            <p:spPr>
              <a:xfrm>
                <a:off x="3635896" y="5059764"/>
                <a:ext cx="34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2000" dirty="0" smtClean="0">
                    <a:latin typeface="Berlin Sans FB" pitchFamily="34" charset="0"/>
                  </a:rPr>
                  <a:t>...</a:t>
                </a:r>
                <a:endParaRPr lang="fr-BE" sz="2000" dirty="0">
                  <a:latin typeface="Berlin Sans FB" pitchFamily="34" charset="0"/>
                </a:endParaRPr>
              </a:p>
            </p:txBody>
          </p:sp>
          <p:cxnSp>
            <p:nvCxnSpPr>
              <p:cNvPr id="20" name="Connecteur droit avec flèche 7"/>
              <p:cNvCxnSpPr>
                <a:stCxn id="9" idx="6"/>
                <a:endCxn id="61" idx="2"/>
              </p:cNvCxnSpPr>
              <p:nvPr/>
            </p:nvCxnSpPr>
            <p:spPr>
              <a:xfrm>
                <a:off x="1295128" y="3425186"/>
                <a:ext cx="3359049" cy="653574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7"/>
              <p:cNvCxnSpPr>
                <a:stCxn id="9" idx="5"/>
                <a:endCxn id="58" idx="2"/>
              </p:cNvCxnSpPr>
              <p:nvPr/>
            </p:nvCxnSpPr>
            <p:spPr>
              <a:xfrm>
                <a:off x="1211882" y="3626159"/>
                <a:ext cx="3442295" cy="1532721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7"/>
              <p:cNvCxnSpPr>
                <a:stCxn id="9" idx="4"/>
                <a:endCxn id="19" idx="1"/>
              </p:cNvCxnSpPr>
              <p:nvPr/>
            </p:nvCxnSpPr>
            <p:spPr>
              <a:xfrm>
                <a:off x="1010910" y="3709404"/>
                <a:ext cx="2624986" cy="1550415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" name="Groupe 164"/>
              <p:cNvGrpSpPr/>
              <p:nvPr/>
            </p:nvGrpSpPr>
            <p:grpSpPr>
              <a:xfrm>
                <a:off x="3913388" y="2071747"/>
                <a:ext cx="3574428" cy="1501269"/>
                <a:chOff x="3913388" y="2215763"/>
                <a:chExt cx="3574428" cy="1501269"/>
              </a:xfrm>
            </p:grpSpPr>
            <p:grpSp>
              <p:nvGrpSpPr>
                <p:cNvPr id="45" name="Groupe 123"/>
                <p:cNvGrpSpPr/>
                <p:nvPr/>
              </p:nvGrpSpPr>
              <p:grpSpPr>
                <a:xfrm>
                  <a:off x="4366156" y="2297172"/>
                  <a:ext cx="3121660" cy="1419860"/>
                  <a:chOff x="4042628" y="2132856"/>
                  <a:chExt cx="3121660" cy="1419860"/>
                </a:xfrm>
              </p:grpSpPr>
              <p:sp>
                <p:nvSpPr>
                  <p:cNvPr id="48" name="Forme libre 47"/>
                  <p:cNvSpPr/>
                  <p:nvPr/>
                </p:nvSpPr>
                <p:spPr>
                  <a:xfrm>
                    <a:off x="4042628" y="2132856"/>
                    <a:ext cx="3121660" cy="1419860"/>
                  </a:xfrm>
                  <a:custGeom>
                    <a:avLst/>
                    <a:gdLst>
                      <a:gd name="connsiteX0" fmla="*/ 615950 w 3121660"/>
                      <a:gd name="connsiteY0" fmla="*/ 88900 h 1419860"/>
                      <a:gd name="connsiteX1" fmla="*/ 143510 w 3121660"/>
                      <a:gd name="connsiteY1" fmla="*/ 294640 h 1419860"/>
                      <a:gd name="connsiteX2" fmla="*/ 44450 w 3121660"/>
                      <a:gd name="connsiteY2" fmla="*/ 668020 h 1419860"/>
                      <a:gd name="connsiteX3" fmla="*/ 410210 w 3121660"/>
                      <a:gd name="connsiteY3" fmla="*/ 1148080 h 1419860"/>
                      <a:gd name="connsiteX4" fmla="*/ 1781810 w 3121660"/>
                      <a:gd name="connsiteY4" fmla="*/ 1170940 h 1419860"/>
                      <a:gd name="connsiteX5" fmla="*/ 2909570 w 3121660"/>
                      <a:gd name="connsiteY5" fmla="*/ 1300480 h 1419860"/>
                      <a:gd name="connsiteX6" fmla="*/ 3054350 w 3121660"/>
                      <a:gd name="connsiteY6" fmla="*/ 454660 h 1419860"/>
                      <a:gd name="connsiteX7" fmla="*/ 2734310 w 3121660"/>
                      <a:gd name="connsiteY7" fmla="*/ 35560 h 1419860"/>
                      <a:gd name="connsiteX8" fmla="*/ 1652270 w 3121660"/>
                      <a:gd name="connsiteY8" fmla="*/ 241300 h 1419860"/>
                      <a:gd name="connsiteX9" fmla="*/ 1217930 w 3121660"/>
                      <a:gd name="connsiteY9" fmla="*/ 43180 h 1419860"/>
                      <a:gd name="connsiteX10" fmla="*/ 615950 w 3121660"/>
                      <a:gd name="connsiteY10" fmla="*/ 88900 h 1419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121660" h="1419860">
                        <a:moveTo>
                          <a:pt x="615950" y="88900"/>
                        </a:moveTo>
                        <a:cubicBezTo>
                          <a:pt x="436880" y="130810"/>
                          <a:pt x="238760" y="198120"/>
                          <a:pt x="143510" y="294640"/>
                        </a:cubicBezTo>
                        <a:cubicBezTo>
                          <a:pt x="48260" y="391160"/>
                          <a:pt x="0" y="525780"/>
                          <a:pt x="44450" y="668020"/>
                        </a:cubicBezTo>
                        <a:cubicBezTo>
                          <a:pt x="88900" y="810260"/>
                          <a:pt x="120650" y="1064260"/>
                          <a:pt x="410210" y="1148080"/>
                        </a:cubicBezTo>
                        <a:cubicBezTo>
                          <a:pt x="699770" y="1231900"/>
                          <a:pt x="1365250" y="1145540"/>
                          <a:pt x="1781810" y="1170940"/>
                        </a:cubicBezTo>
                        <a:cubicBezTo>
                          <a:pt x="2198370" y="1196340"/>
                          <a:pt x="2697480" y="1419860"/>
                          <a:pt x="2909570" y="1300480"/>
                        </a:cubicBezTo>
                        <a:cubicBezTo>
                          <a:pt x="3121660" y="1181100"/>
                          <a:pt x="3083560" y="665480"/>
                          <a:pt x="3054350" y="454660"/>
                        </a:cubicBezTo>
                        <a:cubicBezTo>
                          <a:pt x="3025140" y="243840"/>
                          <a:pt x="2967990" y="71120"/>
                          <a:pt x="2734310" y="35560"/>
                        </a:cubicBezTo>
                        <a:cubicBezTo>
                          <a:pt x="2500630" y="0"/>
                          <a:pt x="1905000" y="240030"/>
                          <a:pt x="1652270" y="241300"/>
                        </a:cubicBezTo>
                        <a:cubicBezTo>
                          <a:pt x="1399540" y="242570"/>
                          <a:pt x="1393190" y="67310"/>
                          <a:pt x="1217930" y="43180"/>
                        </a:cubicBezTo>
                        <a:cubicBezTo>
                          <a:pt x="1042670" y="19050"/>
                          <a:pt x="795020" y="46990"/>
                          <a:pt x="615950" y="88900"/>
                        </a:cubicBezTo>
                        <a:close/>
                      </a:path>
                    </a:pathLst>
                  </a:cu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 sz="2000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49" name="Ellipse 48"/>
                  <p:cNvSpPr/>
                  <p:nvPr/>
                </p:nvSpPr>
                <p:spPr>
                  <a:xfrm>
                    <a:off x="4355976" y="2636912"/>
                    <a:ext cx="417293" cy="41729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50" name="Connecteur droit avec flèche 7"/>
                  <p:cNvCxnSpPr>
                    <a:stCxn id="49" idx="6"/>
                  </p:cNvCxnSpPr>
                  <p:nvPr/>
                </p:nvCxnSpPr>
                <p:spPr>
                  <a:xfrm>
                    <a:off x="4773269" y="2845559"/>
                    <a:ext cx="518811" cy="295409"/>
                  </a:xfrm>
                  <a:prstGeom prst="curvedConnector3">
                    <a:avLst>
                      <a:gd name="adj1" fmla="val 50000"/>
                    </a:avLst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Ellipse 50"/>
                  <p:cNvSpPr/>
                  <p:nvPr/>
                </p:nvSpPr>
                <p:spPr>
                  <a:xfrm>
                    <a:off x="5373611" y="2719953"/>
                    <a:ext cx="266696" cy="26669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52" name="Connecteur droit avec flèche 7"/>
                  <p:cNvCxnSpPr>
                    <a:stCxn id="51" idx="7"/>
                  </p:cNvCxnSpPr>
                  <p:nvPr/>
                </p:nvCxnSpPr>
                <p:spPr>
                  <a:xfrm rot="5400000" flipH="1" flipV="1">
                    <a:off x="5889672" y="2132466"/>
                    <a:ext cx="338122" cy="914966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eur droit avec flèche 7"/>
                  <p:cNvCxnSpPr>
                    <a:stCxn id="51" idx="5"/>
                  </p:cNvCxnSpPr>
                  <p:nvPr/>
                </p:nvCxnSpPr>
                <p:spPr>
                  <a:xfrm rot="16200000" flipH="1">
                    <a:off x="6034053" y="2514789"/>
                    <a:ext cx="121368" cy="986974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ZoneTexte 53"/>
                  <p:cNvSpPr txBox="1"/>
                  <p:nvPr/>
                </p:nvSpPr>
                <p:spPr>
                  <a:xfrm>
                    <a:off x="5796136" y="2420888"/>
                    <a:ext cx="551433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55" name="ZoneTexte 54"/>
                  <p:cNvSpPr txBox="1"/>
                  <p:nvPr/>
                </p:nvSpPr>
                <p:spPr>
                  <a:xfrm>
                    <a:off x="5724128" y="2852936"/>
                    <a:ext cx="734175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</a:t>
                    </a:r>
                    <a:r>
                      <a:rPr lang="fr-BE" sz="2000" noProof="1" smtClean="0">
                        <a:latin typeface="Berlin Sans FB" pitchFamily="34" charset="0"/>
                        <a:sym typeface="Symbol"/>
                      </a:rPr>
                      <a:t>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56" name="ZoneTexte 55"/>
                  <p:cNvSpPr txBox="1"/>
                  <p:nvPr/>
                </p:nvSpPr>
                <p:spPr>
                  <a:xfrm>
                    <a:off x="4932040" y="2780928"/>
                    <a:ext cx="163506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...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913388" y="2215763"/>
                  <a:ext cx="1545863" cy="38048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/>
                  <a:r>
                    <a:rPr lang="fr-BE" sz="2000" noProof="1" smtClean="0">
                      <a:latin typeface="Berlin Sans FB" pitchFamily="34" charset="0"/>
                    </a:rPr>
                    <a:t>(q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0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f1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t2</a:t>
                  </a:r>
                  <a:r>
                    <a:rPr lang="fr-BE" sz="2000" noProof="1" smtClean="0">
                      <a:latin typeface="Berlin Sans FB" pitchFamily="34" charset="0"/>
                    </a:rPr>
                    <a:t>, ...)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47" name="Connecteur droit 50"/>
                <p:cNvCxnSpPr>
                  <a:stCxn id="46" idx="2"/>
                </p:cNvCxnSpPr>
                <p:nvPr/>
              </p:nvCxnSpPr>
              <p:spPr>
                <a:xfrm>
                  <a:off x="4686320" y="2596243"/>
                  <a:ext cx="173714" cy="4727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dash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e 163"/>
              <p:cNvGrpSpPr/>
              <p:nvPr/>
            </p:nvGrpSpPr>
            <p:grpSpPr>
              <a:xfrm>
                <a:off x="3906977" y="435863"/>
                <a:ext cx="3580839" cy="1480969"/>
                <a:chOff x="3906977" y="775603"/>
                <a:chExt cx="3580839" cy="1480969"/>
              </a:xfrm>
            </p:grpSpPr>
            <p:grpSp>
              <p:nvGrpSpPr>
                <p:cNvPr id="33" name="Groupe 122"/>
                <p:cNvGrpSpPr/>
                <p:nvPr/>
              </p:nvGrpSpPr>
              <p:grpSpPr>
                <a:xfrm>
                  <a:off x="4366156" y="836712"/>
                  <a:ext cx="3121660" cy="1419860"/>
                  <a:chOff x="3945304" y="548680"/>
                  <a:chExt cx="3121660" cy="1419860"/>
                </a:xfrm>
              </p:grpSpPr>
              <p:sp>
                <p:nvSpPr>
                  <p:cNvPr id="36" name="Forme libre 35"/>
                  <p:cNvSpPr/>
                  <p:nvPr/>
                </p:nvSpPr>
                <p:spPr>
                  <a:xfrm>
                    <a:off x="3945304" y="548680"/>
                    <a:ext cx="3121660" cy="1419860"/>
                  </a:xfrm>
                  <a:custGeom>
                    <a:avLst/>
                    <a:gdLst>
                      <a:gd name="connsiteX0" fmla="*/ 615950 w 3121660"/>
                      <a:gd name="connsiteY0" fmla="*/ 88900 h 1419860"/>
                      <a:gd name="connsiteX1" fmla="*/ 143510 w 3121660"/>
                      <a:gd name="connsiteY1" fmla="*/ 294640 h 1419860"/>
                      <a:gd name="connsiteX2" fmla="*/ 44450 w 3121660"/>
                      <a:gd name="connsiteY2" fmla="*/ 668020 h 1419860"/>
                      <a:gd name="connsiteX3" fmla="*/ 410210 w 3121660"/>
                      <a:gd name="connsiteY3" fmla="*/ 1148080 h 1419860"/>
                      <a:gd name="connsiteX4" fmla="*/ 1781810 w 3121660"/>
                      <a:gd name="connsiteY4" fmla="*/ 1170940 h 1419860"/>
                      <a:gd name="connsiteX5" fmla="*/ 2909570 w 3121660"/>
                      <a:gd name="connsiteY5" fmla="*/ 1300480 h 1419860"/>
                      <a:gd name="connsiteX6" fmla="*/ 3054350 w 3121660"/>
                      <a:gd name="connsiteY6" fmla="*/ 454660 h 1419860"/>
                      <a:gd name="connsiteX7" fmla="*/ 2734310 w 3121660"/>
                      <a:gd name="connsiteY7" fmla="*/ 35560 h 1419860"/>
                      <a:gd name="connsiteX8" fmla="*/ 1652270 w 3121660"/>
                      <a:gd name="connsiteY8" fmla="*/ 241300 h 1419860"/>
                      <a:gd name="connsiteX9" fmla="*/ 1217930 w 3121660"/>
                      <a:gd name="connsiteY9" fmla="*/ 43180 h 1419860"/>
                      <a:gd name="connsiteX10" fmla="*/ 615950 w 3121660"/>
                      <a:gd name="connsiteY10" fmla="*/ 88900 h 1419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121660" h="1419860">
                        <a:moveTo>
                          <a:pt x="615950" y="88900"/>
                        </a:moveTo>
                        <a:cubicBezTo>
                          <a:pt x="436880" y="130810"/>
                          <a:pt x="238760" y="198120"/>
                          <a:pt x="143510" y="294640"/>
                        </a:cubicBezTo>
                        <a:cubicBezTo>
                          <a:pt x="48260" y="391160"/>
                          <a:pt x="0" y="525780"/>
                          <a:pt x="44450" y="668020"/>
                        </a:cubicBezTo>
                        <a:cubicBezTo>
                          <a:pt x="88900" y="810260"/>
                          <a:pt x="120650" y="1064260"/>
                          <a:pt x="410210" y="1148080"/>
                        </a:cubicBezTo>
                        <a:cubicBezTo>
                          <a:pt x="699770" y="1231900"/>
                          <a:pt x="1365250" y="1145540"/>
                          <a:pt x="1781810" y="1170940"/>
                        </a:cubicBezTo>
                        <a:cubicBezTo>
                          <a:pt x="2198370" y="1196340"/>
                          <a:pt x="2697480" y="1419860"/>
                          <a:pt x="2909570" y="1300480"/>
                        </a:cubicBezTo>
                        <a:cubicBezTo>
                          <a:pt x="3121660" y="1181100"/>
                          <a:pt x="3083560" y="665480"/>
                          <a:pt x="3054350" y="454660"/>
                        </a:cubicBezTo>
                        <a:cubicBezTo>
                          <a:pt x="3025140" y="243840"/>
                          <a:pt x="2967990" y="71120"/>
                          <a:pt x="2734310" y="35560"/>
                        </a:cubicBezTo>
                        <a:cubicBezTo>
                          <a:pt x="2500630" y="0"/>
                          <a:pt x="1905000" y="240030"/>
                          <a:pt x="1652270" y="241300"/>
                        </a:cubicBezTo>
                        <a:cubicBezTo>
                          <a:pt x="1399540" y="242570"/>
                          <a:pt x="1393190" y="67310"/>
                          <a:pt x="1217930" y="43180"/>
                        </a:cubicBezTo>
                        <a:cubicBezTo>
                          <a:pt x="1042670" y="19050"/>
                          <a:pt x="795020" y="46990"/>
                          <a:pt x="615950" y="88900"/>
                        </a:cubicBezTo>
                        <a:close/>
                      </a:path>
                    </a:pathLst>
                  </a:cu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 sz="2000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37" name="Ellipse 36"/>
                  <p:cNvSpPr/>
                  <p:nvPr/>
                </p:nvSpPr>
                <p:spPr>
                  <a:xfrm>
                    <a:off x="4258652" y="1052736"/>
                    <a:ext cx="417293" cy="41729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38" name="Connecteur droit avec flèche 7"/>
                  <p:cNvCxnSpPr>
                    <a:stCxn id="37" idx="6"/>
                  </p:cNvCxnSpPr>
                  <p:nvPr/>
                </p:nvCxnSpPr>
                <p:spPr>
                  <a:xfrm>
                    <a:off x="4675945" y="1261383"/>
                    <a:ext cx="518811" cy="295409"/>
                  </a:xfrm>
                  <a:prstGeom prst="curvedConnector3">
                    <a:avLst>
                      <a:gd name="adj1" fmla="val 50000"/>
                    </a:avLst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Ellipse 18"/>
                  <p:cNvSpPr/>
                  <p:nvPr/>
                </p:nvSpPr>
                <p:spPr>
                  <a:xfrm>
                    <a:off x="5276287" y="1135777"/>
                    <a:ext cx="266696" cy="26669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40" name="Connecteur droit avec flèche 7"/>
                  <p:cNvCxnSpPr/>
                  <p:nvPr/>
                </p:nvCxnSpPr>
                <p:spPr>
                  <a:xfrm rot="5400000" flipH="1" flipV="1">
                    <a:off x="5792348" y="548290"/>
                    <a:ext cx="338122" cy="914966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avec flèche 7"/>
                  <p:cNvCxnSpPr/>
                  <p:nvPr/>
                </p:nvCxnSpPr>
                <p:spPr>
                  <a:xfrm rot="16200000" flipH="1">
                    <a:off x="5936729" y="930613"/>
                    <a:ext cx="121368" cy="986974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ZoneTexte 41"/>
                  <p:cNvSpPr txBox="1"/>
                  <p:nvPr/>
                </p:nvSpPr>
                <p:spPr>
                  <a:xfrm>
                    <a:off x="5698812" y="836712"/>
                    <a:ext cx="551433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5626804" y="1268760"/>
                    <a:ext cx="734175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</a:t>
                    </a:r>
                    <a:r>
                      <a:rPr lang="fr-BE" sz="2000" noProof="1" smtClean="0">
                        <a:latin typeface="Berlin Sans FB" pitchFamily="34" charset="0"/>
                        <a:sym typeface="Symbol"/>
                      </a:rPr>
                      <a:t>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4834716" y="1196752"/>
                    <a:ext cx="163506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...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3906977" y="775603"/>
                  <a:ext cx="1553878" cy="38048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/>
                  <a:r>
                    <a:rPr lang="fr-BE" sz="2000" noProof="1" smtClean="0">
                      <a:latin typeface="Berlin Sans FB" pitchFamily="34" charset="0"/>
                    </a:rPr>
                    <a:t>(q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0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t1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t2</a:t>
                  </a:r>
                  <a:r>
                    <a:rPr lang="fr-BE" sz="2000" noProof="1" smtClean="0">
                      <a:latin typeface="Berlin Sans FB" pitchFamily="34" charset="0"/>
                    </a:rPr>
                    <a:t>, ...)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35" name="Connecteur droit 50"/>
                <p:cNvCxnSpPr>
                  <a:stCxn id="34" idx="2"/>
                </p:cNvCxnSpPr>
                <p:nvPr/>
              </p:nvCxnSpPr>
              <p:spPr>
                <a:xfrm>
                  <a:off x="4683916" y="1156083"/>
                  <a:ext cx="181837" cy="41365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dash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ZoneTexte 24"/>
              <p:cNvSpPr txBox="1"/>
              <p:nvPr/>
            </p:nvSpPr>
            <p:spPr>
              <a:xfrm>
                <a:off x="1655168" y="3369930"/>
                <a:ext cx="2210542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 C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 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1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Fl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2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1727176" y="3764657"/>
                <a:ext cx="346249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1655168" y="4124697"/>
                <a:ext cx="346249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28" name="Étoile à 4 branches 27"/>
              <p:cNvSpPr/>
              <p:nvPr/>
            </p:nvSpPr>
            <p:spPr>
              <a:xfrm rot="1979839">
                <a:off x="6123713" y="1181103"/>
                <a:ext cx="576000" cy="504000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 rot="1979839">
                <a:off x="6051704" y="2393068"/>
                <a:ext cx="576000" cy="504000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 rot="1979839">
                <a:off x="2270777" y="3376798"/>
                <a:ext cx="576000" cy="504000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31" name="Étoile à 4 branches 30"/>
              <p:cNvSpPr/>
              <p:nvPr/>
            </p:nvSpPr>
            <p:spPr>
              <a:xfrm rot="1979839">
                <a:off x="-794345" y="5190055"/>
                <a:ext cx="506539" cy="409915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-303562" y="5151025"/>
                <a:ext cx="32512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2400" dirty="0" smtClean="0">
                    <a:latin typeface="Berlin Sans FB" pitchFamily="34" charset="0"/>
                  </a:rPr>
                  <a:t>= </a:t>
                </a:r>
                <a:r>
                  <a:rPr lang="fr-BE" sz="2400" dirty="0" err="1" smtClean="0">
                    <a:latin typeface="Berlin Sans FB" pitchFamily="34" charset="0"/>
                  </a:rPr>
                  <a:t>pruning</a:t>
                </a:r>
                <a:r>
                  <a:rPr lang="fr-BE" sz="2400" dirty="0" smtClean="0">
                    <a:latin typeface="Berlin Sans FB" pitchFamily="34" charset="0"/>
                  </a:rPr>
                  <a:t> (</a:t>
                </a:r>
                <a:r>
                  <a:rPr lang="fr-BE" sz="2400" dirty="0" err="1" smtClean="0">
                    <a:latin typeface="Berlin Sans FB" pitchFamily="34" charset="0"/>
                  </a:rPr>
                  <a:t>unsatisfiable</a:t>
                </a:r>
                <a:r>
                  <a:rPr lang="fr-BE" sz="2400" dirty="0" smtClean="0">
                    <a:latin typeface="Berlin Sans FB" pitchFamily="34" charset="0"/>
                  </a:rPr>
                  <a:t>)</a:t>
                </a:r>
                <a:endParaRPr lang="fr-BE" sz="2400" dirty="0">
                  <a:latin typeface="Berlin Sans FB" pitchFamily="34" charset="0"/>
                </a:endParaRPr>
              </a:p>
            </p:txBody>
          </p:sp>
        </p:grpSp>
        <p:sp>
          <p:nvSpPr>
            <p:cNvPr id="65" name="ZoneTexte 64"/>
            <p:cNvSpPr txBox="1"/>
            <p:nvPr/>
          </p:nvSpPr>
          <p:spPr>
            <a:xfrm>
              <a:off x="539552" y="2564904"/>
              <a:ext cx="28408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Admissible start</a:t>
              </a:r>
              <a:endParaRPr lang="en-US" sz="3200" dirty="0">
                <a:latin typeface="Berlin Sans FB" pitchFamily="34" charset="0"/>
              </a:endParaRPr>
            </a:p>
          </p:txBody>
        </p:sp>
        <p:sp>
          <p:nvSpPr>
            <p:cNvPr id="66" name="Forme libre 65"/>
            <p:cNvSpPr/>
            <p:nvPr/>
          </p:nvSpPr>
          <p:spPr>
            <a:xfrm>
              <a:off x="579842" y="3140968"/>
              <a:ext cx="2136883" cy="1200134"/>
            </a:xfrm>
            <a:custGeom>
              <a:avLst/>
              <a:gdLst>
                <a:gd name="connsiteX0" fmla="*/ 0 w 585410"/>
                <a:gd name="connsiteY0" fmla="*/ 91923 h 1688495"/>
                <a:gd name="connsiteX1" fmla="*/ 493486 w 585410"/>
                <a:gd name="connsiteY1" fmla="*/ 266095 h 1688495"/>
                <a:gd name="connsiteX2" fmla="*/ 551543 w 585410"/>
                <a:gd name="connsiteY2" fmla="*/ 1688495 h 1688495"/>
                <a:gd name="connsiteX0" fmla="*/ 307948 w 876424"/>
                <a:gd name="connsiteY0" fmla="*/ 45962 h 1642534"/>
                <a:gd name="connsiteX1" fmla="*/ 91924 w 876424"/>
                <a:gd name="connsiteY1" fmla="*/ 1034159 h 1642534"/>
                <a:gd name="connsiteX2" fmla="*/ 859491 w 876424"/>
                <a:gd name="connsiteY2" fmla="*/ 1642534 h 1642534"/>
                <a:gd name="connsiteX0" fmla="*/ 7915 w 936431"/>
                <a:gd name="connsiteY0" fmla="*/ 45962 h 1734458"/>
                <a:gd name="connsiteX1" fmla="*/ 151931 w 936431"/>
                <a:gd name="connsiteY1" fmla="*/ 1126083 h 1734458"/>
                <a:gd name="connsiteX2" fmla="*/ 919498 w 936431"/>
                <a:gd name="connsiteY2" fmla="*/ 1734458 h 1734458"/>
                <a:gd name="connsiteX0" fmla="*/ 247741 w 1176257"/>
                <a:gd name="connsiteY0" fmla="*/ 0 h 1688496"/>
                <a:gd name="connsiteX1" fmla="*/ 391757 w 1176257"/>
                <a:gd name="connsiteY1" fmla="*/ 1080121 h 1688496"/>
                <a:gd name="connsiteX2" fmla="*/ 1159324 w 1176257"/>
                <a:gd name="connsiteY2" fmla="*/ 1688496 h 1688496"/>
                <a:gd name="connsiteX0" fmla="*/ 247741 w 2136883"/>
                <a:gd name="connsiteY0" fmla="*/ 0 h 1200134"/>
                <a:gd name="connsiteX1" fmla="*/ 391757 w 2136883"/>
                <a:gd name="connsiteY1" fmla="*/ 1080121 h 1200134"/>
                <a:gd name="connsiteX2" fmla="*/ 2119950 w 2136883"/>
                <a:gd name="connsiteY2" fmla="*/ 720080 h 12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6883" h="1200134">
                  <a:moveTo>
                    <a:pt x="247741" y="0"/>
                  </a:moveTo>
                  <a:cubicBezTo>
                    <a:pt x="0" y="252956"/>
                    <a:pt x="79722" y="960108"/>
                    <a:pt x="391757" y="1080121"/>
                  </a:cubicBezTo>
                  <a:cubicBezTo>
                    <a:pt x="703792" y="1200134"/>
                    <a:pt x="2136883" y="141927"/>
                    <a:pt x="2119950" y="7200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1187624" y="1556792"/>
              <a:ext cx="3256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Guard satisfaction</a:t>
              </a:r>
              <a:endParaRPr lang="en-US" sz="3200" dirty="0">
                <a:latin typeface="Berlin Sans FB" pitchFamily="34" charset="0"/>
              </a:endParaRPr>
            </a:p>
          </p:txBody>
        </p:sp>
        <p:sp>
          <p:nvSpPr>
            <p:cNvPr id="68" name="Forme libre 67"/>
            <p:cNvSpPr/>
            <p:nvPr/>
          </p:nvSpPr>
          <p:spPr>
            <a:xfrm>
              <a:off x="3748196" y="2132856"/>
              <a:ext cx="3793066" cy="1224136"/>
            </a:xfrm>
            <a:custGeom>
              <a:avLst/>
              <a:gdLst>
                <a:gd name="connsiteX0" fmla="*/ 0 w 585410"/>
                <a:gd name="connsiteY0" fmla="*/ 91923 h 1688495"/>
                <a:gd name="connsiteX1" fmla="*/ 493486 w 585410"/>
                <a:gd name="connsiteY1" fmla="*/ 266095 h 1688495"/>
                <a:gd name="connsiteX2" fmla="*/ 551543 w 585410"/>
                <a:gd name="connsiteY2" fmla="*/ 1688495 h 1688495"/>
                <a:gd name="connsiteX0" fmla="*/ 307948 w 876424"/>
                <a:gd name="connsiteY0" fmla="*/ 45962 h 1642534"/>
                <a:gd name="connsiteX1" fmla="*/ 91924 w 876424"/>
                <a:gd name="connsiteY1" fmla="*/ 1034159 h 1642534"/>
                <a:gd name="connsiteX2" fmla="*/ 859491 w 876424"/>
                <a:gd name="connsiteY2" fmla="*/ 1642534 h 1642534"/>
                <a:gd name="connsiteX0" fmla="*/ 7915 w 936431"/>
                <a:gd name="connsiteY0" fmla="*/ 45962 h 1734458"/>
                <a:gd name="connsiteX1" fmla="*/ 151931 w 936431"/>
                <a:gd name="connsiteY1" fmla="*/ 1126083 h 1734458"/>
                <a:gd name="connsiteX2" fmla="*/ 919498 w 936431"/>
                <a:gd name="connsiteY2" fmla="*/ 1734458 h 1734458"/>
                <a:gd name="connsiteX0" fmla="*/ 247741 w 1176257"/>
                <a:gd name="connsiteY0" fmla="*/ 0 h 1688496"/>
                <a:gd name="connsiteX1" fmla="*/ 391757 w 1176257"/>
                <a:gd name="connsiteY1" fmla="*/ 1080121 h 1688496"/>
                <a:gd name="connsiteX2" fmla="*/ 1159324 w 1176257"/>
                <a:gd name="connsiteY2" fmla="*/ 1688496 h 1688496"/>
                <a:gd name="connsiteX0" fmla="*/ 247741 w 2136883"/>
                <a:gd name="connsiteY0" fmla="*/ 0 h 1200134"/>
                <a:gd name="connsiteX1" fmla="*/ 391757 w 2136883"/>
                <a:gd name="connsiteY1" fmla="*/ 1080121 h 1200134"/>
                <a:gd name="connsiteX2" fmla="*/ 2119950 w 2136883"/>
                <a:gd name="connsiteY2" fmla="*/ 720080 h 1200134"/>
                <a:gd name="connsiteX0" fmla="*/ 247741 w 2136883"/>
                <a:gd name="connsiteY0" fmla="*/ 0 h 720080"/>
                <a:gd name="connsiteX1" fmla="*/ 1615894 w 2136883"/>
                <a:gd name="connsiteY1" fmla="*/ 216024 h 720080"/>
                <a:gd name="connsiteX2" fmla="*/ 2119950 w 2136883"/>
                <a:gd name="connsiteY2" fmla="*/ 720080 h 720080"/>
                <a:gd name="connsiteX0" fmla="*/ 247741 w 6313347"/>
                <a:gd name="connsiteY0" fmla="*/ 0 h 1224136"/>
                <a:gd name="connsiteX1" fmla="*/ 1615894 w 6313347"/>
                <a:gd name="connsiteY1" fmla="*/ 216024 h 1224136"/>
                <a:gd name="connsiteX2" fmla="*/ 6296414 w 6313347"/>
                <a:gd name="connsiteY2" fmla="*/ 1224136 h 1224136"/>
                <a:gd name="connsiteX0" fmla="*/ 247741 w 6313347"/>
                <a:gd name="connsiteY0" fmla="*/ 0 h 1224136"/>
                <a:gd name="connsiteX1" fmla="*/ 4640230 w 6313347"/>
                <a:gd name="connsiteY1" fmla="*/ 792088 h 1224136"/>
                <a:gd name="connsiteX2" fmla="*/ 6296414 w 6313347"/>
                <a:gd name="connsiteY2" fmla="*/ 1224136 h 1224136"/>
                <a:gd name="connsiteX0" fmla="*/ 247741 w 3793066"/>
                <a:gd name="connsiteY0" fmla="*/ 0 h 1224136"/>
                <a:gd name="connsiteX1" fmla="*/ 2119949 w 3793066"/>
                <a:gd name="connsiteY1" fmla="*/ 792088 h 1224136"/>
                <a:gd name="connsiteX2" fmla="*/ 3776133 w 3793066"/>
                <a:gd name="connsiteY2" fmla="*/ 1224136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3066" h="1224136">
                  <a:moveTo>
                    <a:pt x="247741" y="0"/>
                  </a:moveTo>
                  <a:cubicBezTo>
                    <a:pt x="0" y="252956"/>
                    <a:pt x="1531884" y="588065"/>
                    <a:pt x="2119949" y="792088"/>
                  </a:cubicBezTo>
                  <a:cubicBezTo>
                    <a:pt x="2708014" y="996111"/>
                    <a:pt x="3793066" y="645983"/>
                    <a:pt x="3776133" y="1224136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rme libre 79"/>
          <p:cNvSpPr/>
          <p:nvPr/>
        </p:nvSpPr>
        <p:spPr>
          <a:xfrm>
            <a:off x="251520" y="1707158"/>
            <a:ext cx="7140680" cy="2513930"/>
          </a:xfrm>
          <a:custGeom>
            <a:avLst/>
            <a:gdLst>
              <a:gd name="connsiteX0" fmla="*/ 0 w 7153275"/>
              <a:gd name="connsiteY0" fmla="*/ 0 h 2438400"/>
              <a:gd name="connsiteX1" fmla="*/ 9525 w 7153275"/>
              <a:gd name="connsiteY1" fmla="*/ 2438400 h 2438400"/>
              <a:gd name="connsiteX2" fmla="*/ 5753100 w 7153275"/>
              <a:gd name="connsiteY2" fmla="*/ 2438400 h 2438400"/>
              <a:gd name="connsiteX3" fmla="*/ 5753100 w 7153275"/>
              <a:gd name="connsiteY3" fmla="*/ 1543050 h 2438400"/>
              <a:gd name="connsiteX4" fmla="*/ 7153275 w 7153275"/>
              <a:gd name="connsiteY4" fmla="*/ 1543050 h 2438400"/>
              <a:gd name="connsiteX5" fmla="*/ 7153275 w 7153275"/>
              <a:gd name="connsiteY5" fmla="*/ 76200 h 2438400"/>
              <a:gd name="connsiteX6" fmla="*/ 0 w 7153275"/>
              <a:gd name="connsiteY6" fmla="*/ 0 h 2438400"/>
              <a:gd name="connsiteX0" fmla="*/ 0 w 7170762"/>
              <a:gd name="connsiteY0" fmla="*/ 8359 h 2446759"/>
              <a:gd name="connsiteX1" fmla="*/ 9525 w 7170762"/>
              <a:gd name="connsiteY1" fmla="*/ 2446759 h 2446759"/>
              <a:gd name="connsiteX2" fmla="*/ 5753100 w 7170762"/>
              <a:gd name="connsiteY2" fmla="*/ 2446759 h 2446759"/>
              <a:gd name="connsiteX3" fmla="*/ 5753100 w 7170762"/>
              <a:gd name="connsiteY3" fmla="*/ 1551409 h 2446759"/>
              <a:gd name="connsiteX4" fmla="*/ 7153275 w 7170762"/>
              <a:gd name="connsiteY4" fmla="*/ 1551409 h 2446759"/>
              <a:gd name="connsiteX5" fmla="*/ 7170762 w 7170762"/>
              <a:gd name="connsiteY5" fmla="*/ 0 h 2446759"/>
              <a:gd name="connsiteX6" fmla="*/ 0 w 7170762"/>
              <a:gd name="connsiteY6" fmla="*/ 8359 h 2446759"/>
              <a:gd name="connsiteX0" fmla="*/ 32444 w 7161237"/>
              <a:gd name="connsiteY0" fmla="*/ 0 h 2518766"/>
              <a:gd name="connsiteX1" fmla="*/ 0 w 7161237"/>
              <a:gd name="connsiteY1" fmla="*/ 2518766 h 2518766"/>
              <a:gd name="connsiteX2" fmla="*/ 5743575 w 7161237"/>
              <a:gd name="connsiteY2" fmla="*/ 2518766 h 2518766"/>
              <a:gd name="connsiteX3" fmla="*/ 5743575 w 7161237"/>
              <a:gd name="connsiteY3" fmla="*/ 1623416 h 2518766"/>
              <a:gd name="connsiteX4" fmla="*/ 7143750 w 7161237"/>
              <a:gd name="connsiteY4" fmla="*/ 1623416 h 2518766"/>
              <a:gd name="connsiteX5" fmla="*/ 7161237 w 7161237"/>
              <a:gd name="connsiteY5" fmla="*/ 72007 h 2518766"/>
              <a:gd name="connsiteX6" fmla="*/ 32444 w 7161237"/>
              <a:gd name="connsiteY6" fmla="*/ 0 h 2518766"/>
              <a:gd name="connsiteX0" fmla="*/ 0 w 7128793"/>
              <a:gd name="connsiteY0" fmla="*/ 0 h 2520280"/>
              <a:gd name="connsiteX1" fmla="*/ 0 w 7128793"/>
              <a:gd name="connsiteY1" fmla="*/ 2520280 h 2520280"/>
              <a:gd name="connsiteX2" fmla="*/ 5711131 w 7128793"/>
              <a:gd name="connsiteY2" fmla="*/ 2518766 h 2520280"/>
              <a:gd name="connsiteX3" fmla="*/ 5711131 w 7128793"/>
              <a:gd name="connsiteY3" fmla="*/ 1623416 h 2520280"/>
              <a:gd name="connsiteX4" fmla="*/ 7111306 w 7128793"/>
              <a:gd name="connsiteY4" fmla="*/ 1623416 h 2520280"/>
              <a:gd name="connsiteX5" fmla="*/ 7128793 w 7128793"/>
              <a:gd name="connsiteY5" fmla="*/ 72007 h 2520280"/>
              <a:gd name="connsiteX6" fmla="*/ 0 w 7128793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11306 w 7128792"/>
              <a:gd name="connsiteY4" fmla="*/ 162341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656184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688632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60640 w 7128792"/>
              <a:gd name="connsiteY2" fmla="*/ 2520280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128792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36527 w 7200800"/>
              <a:gd name="connsiteY3" fmla="*/ 1670128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809141 w 7200800"/>
              <a:gd name="connsiteY3" fmla="*/ 1670128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41499"/>
              <a:gd name="connsiteX1" fmla="*/ 0 w 7200800"/>
              <a:gd name="connsiteY1" fmla="*/ 2520280 h 2541499"/>
              <a:gd name="connsiteX2" fmla="*/ 5809141 w 7200800"/>
              <a:gd name="connsiteY2" fmla="*/ 2541499 h 2541499"/>
              <a:gd name="connsiteX3" fmla="*/ 5809141 w 7200800"/>
              <a:gd name="connsiteY3" fmla="*/ 1670128 h 2541499"/>
              <a:gd name="connsiteX4" fmla="*/ 7200800 w 7200800"/>
              <a:gd name="connsiteY4" fmla="*/ 1584176 h 2541499"/>
              <a:gd name="connsiteX5" fmla="*/ 7200800 w 7200800"/>
              <a:gd name="connsiteY5" fmla="*/ 0 h 2541499"/>
              <a:gd name="connsiteX6" fmla="*/ 0 w 7200800"/>
              <a:gd name="connsiteY6" fmla="*/ 0 h 2541499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809141 w 7200800"/>
              <a:gd name="connsiteY2" fmla="*/ 2468885 h 2520280"/>
              <a:gd name="connsiteX3" fmla="*/ 5809141 w 7200800"/>
              <a:gd name="connsiteY3" fmla="*/ 1670128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468885"/>
              <a:gd name="connsiteX1" fmla="*/ 0 w 7200800"/>
              <a:gd name="connsiteY1" fmla="*/ 2468885 h 2468885"/>
              <a:gd name="connsiteX2" fmla="*/ 5809141 w 7200800"/>
              <a:gd name="connsiteY2" fmla="*/ 2468885 h 2468885"/>
              <a:gd name="connsiteX3" fmla="*/ 5809141 w 7200800"/>
              <a:gd name="connsiteY3" fmla="*/ 1670128 h 2468885"/>
              <a:gd name="connsiteX4" fmla="*/ 7200800 w 7200800"/>
              <a:gd name="connsiteY4" fmla="*/ 1584176 h 2468885"/>
              <a:gd name="connsiteX5" fmla="*/ 7200800 w 7200800"/>
              <a:gd name="connsiteY5" fmla="*/ 0 h 2468885"/>
              <a:gd name="connsiteX6" fmla="*/ 0 w 7200800"/>
              <a:gd name="connsiteY6" fmla="*/ 0 h 2468885"/>
              <a:gd name="connsiteX0" fmla="*/ 0 w 7200800"/>
              <a:gd name="connsiteY0" fmla="*/ 0 h 2468885"/>
              <a:gd name="connsiteX1" fmla="*/ 0 w 7200800"/>
              <a:gd name="connsiteY1" fmla="*/ 2468885 h 2468885"/>
              <a:gd name="connsiteX2" fmla="*/ 5809141 w 7200800"/>
              <a:gd name="connsiteY2" fmla="*/ 2468885 h 2468885"/>
              <a:gd name="connsiteX3" fmla="*/ 5809141 w 7200800"/>
              <a:gd name="connsiteY3" fmla="*/ 1670128 h 2468885"/>
              <a:gd name="connsiteX4" fmla="*/ 7188812 w 7200800"/>
              <a:gd name="connsiteY4" fmla="*/ 1670128 h 2468885"/>
              <a:gd name="connsiteX5" fmla="*/ 7200800 w 7200800"/>
              <a:gd name="connsiteY5" fmla="*/ 0 h 2468885"/>
              <a:gd name="connsiteX6" fmla="*/ 0 w 7200800"/>
              <a:gd name="connsiteY6" fmla="*/ 0 h 2468885"/>
              <a:gd name="connsiteX0" fmla="*/ 0 w 7200800"/>
              <a:gd name="connsiteY0" fmla="*/ 0 h 2535096"/>
              <a:gd name="connsiteX1" fmla="*/ 0 w 7200800"/>
              <a:gd name="connsiteY1" fmla="*/ 2468885 h 2535096"/>
              <a:gd name="connsiteX2" fmla="*/ 5809141 w 7200800"/>
              <a:gd name="connsiteY2" fmla="*/ 2535096 h 2535096"/>
              <a:gd name="connsiteX3" fmla="*/ 5809141 w 7200800"/>
              <a:gd name="connsiteY3" fmla="*/ 1670128 h 2535096"/>
              <a:gd name="connsiteX4" fmla="*/ 7188812 w 7200800"/>
              <a:gd name="connsiteY4" fmla="*/ 1670128 h 2535096"/>
              <a:gd name="connsiteX5" fmla="*/ 7200800 w 7200800"/>
              <a:gd name="connsiteY5" fmla="*/ 0 h 2535096"/>
              <a:gd name="connsiteX6" fmla="*/ 0 w 7200800"/>
              <a:gd name="connsiteY6" fmla="*/ 0 h 2535096"/>
              <a:gd name="connsiteX0" fmla="*/ 0 w 7200800"/>
              <a:gd name="connsiteY0" fmla="*/ 0 h 2535096"/>
              <a:gd name="connsiteX1" fmla="*/ 0 w 7200800"/>
              <a:gd name="connsiteY1" fmla="*/ 2535096 h 2535096"/>
              <a:gd name="connsiteX2" fmla="*/ 5809141 w 7200800"/>
              <a:gd name="connsiteY2" fmla="*/ 2535096 h 2535096"/>
              <a:gd name="connsiteX3" fmla="*/ 5809141 w 7200800"/>
              <a:gd name="connsiteY3" fmla="*/ 1670128 h 2535096"/>
              <a:gd name="connsiteX4" fmla="*/ 7188812 w 7200800"/>
              <a:gd name="connsiteY4" fmla="*/ 1670128 h 2535096"/>
              <a:gd name="connsiteX5" fmla="*/ 7200800 w 7200800"/>
              <a:gd name="connsiteY5" fmla="*/ 0 h 2535096"/>
              <a:gd name="connsiteX6" fmla="*/ 0 w 7200800"/>
              <a:gd name="connsiteY6" fmla="*/ 0 h 253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0800" h="2535096">
                <a:moveTo>
                  <a:pt x="0" y="0"/>
                </a:moveTo>
                <a:lnTo>
                  <a:pt x="0" y="2535096"/>
                </a:lnTo>
                <a:lnTo>
                  <a:pt x="5809141" y="2535096"/>
                </a:lnTo>
                <a:lnTo>
                  <a:pt x="5809141" y="1670128"/>
                </a:lnTo>
                <a:lnTo>
                  <a:pt x="7188812" y="1670128"/>
                </a:lnTo>
                <a:lnTo>
                  <a:pt x="72008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16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operational</a:t>
            </a:r>
            <a:r>
              <a:rPr lang="fr-BE" dirty="0" smtClean="0"/>
              <a:t> </a:t>
            </a:r>
            <a:r>
              <a:rPr lang="fr-BE" dirty="0" err="1" smtClean="0"/>
              <a:t>semantics</a:t>
            </a:r>
            <a:r>
              <a:rPr lang="fr-BE" dirty="0" smtClean="0"/>
              <a:t> to trace-</a:t>
            </a:r>
            <a:r>
              <a:rPr lang="fr-BE" dirty="0" err="1" smtClean="0"/>
              <a:t>based</a:t>
            </a:r>
            <a:r>
              <a:rPr lang="fr-BE" dirty="0" smtClean="0"/>
              <a:t> model </a:t>
            </a:r>
            <a:r>
              <a:rPr lang="fr-BE" dirty="0" err="1" smtClean="0"/>
              <a:t>checking</a:t>
            </a:r>
            <a:r>
              <a:rPr lang="fr-BE" dirty="0" smtClean="0"/>
              <a:t> [Gia03]</a:t>
            </a:r>
            <a:endParaRPr lang="fr-BE" dirty="0"/>
          </a:p>
        </p:txBody>
      </p:sp>
      <p:cxnSp>
        <p:nvCxnSpPr>
          <p:cNvPr id="9" name="Connecteur droit avec flèche 8"/>
          <p:cNvCxnSpPr>
            <a:stCxn id="21" idx="6"/>
            <a:endCxn id="59" idx="1"/>
          </p:cNvCxnSpPr>
          <p:nvPr/>
        </p:nvCxnSpPr>
        <p:spPr>
          <a:xfrm>
            <a:off x="5866811" y="2875199"/>
            <a:ext cx="224876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8" idx="6"/>
          </p:cNvCxnSpPr>
          <p:nvPr/>
        </p:nvCxnSpPr>
        <p:spPr>
          <a:xfrm>
            <a:off x="2729848" y="3624676"/>
            <a:ext cx="242013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e 234"/>
          <p:cNvGrpSpPr/>
          <p:nvPr/>
        </p:nvGrpSpPr>
        <p:grpSpPr>
          <a:xfrm>
            <a:off x="395536" y="1994703"/>
            <a:ext cx="1161561" cy="636985"/>
            <a:chOff x="206642" y="386696"/>
            <a:chExt cx="1080000" cy="612000"/>
          </a:xfrm>
        </p:grpSpPr>
        <p:sp>
          <p:nvSpPr>
            <p:cNvPr id="74" name="Rectangle 73"/>
            <p:cNvSpPr/>
            <p:nvPr/>
          </p:nvSpPr>
          <p:spPr>
            <a:xfrm>
              <a:off x="206642" y="386696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g-hMSC  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model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206642" y="4046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206642" y="98072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e 235"/>
          <p:cNvGrpSpPr/>
          <p:nvPr/>
        </p:nvGrpSpPr>
        <p:grpSpPr>
          <a:xfrm>
            <a:off x="395536" y="3306184"/>
            <a:ext cx="1161561" cy="636985"/>
            <a:chOff x="206642" y="1610832"/>
            <a:chExt cx="1080000" cy="612000"/>
          </a:xfrm>
        </p:grpSpPr>
        <p:sp>
          <p:nvSpPr>
            <p:cNvPr id="71" name="Rectangle 70"/>
            <p:cNvSpPr/>
            <p:nvPr/>
          </p:nvSpPr>
          <p:spPr>
            <a:xfrm>
              <a:off x="206642" y="1610832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Fluent  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definitions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2" name="Connecteur droit 71"/>
            <p:cNvCxnSpPr/>
            <p:nvPr/>
          </p:nvCxnSpPr>
          <p:spPr>
            <a:xfrm>
              <a:off x="206642" y="162880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206642" y="22048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e 236"/>
          <p:cNvGrpSpPr/>
          <p:nvPr/>
        </p:nvGrpSpPr>
        <p:grpSpPr>
          <a:xfrm>
            <a:off x="395536" y="5738497"/>
            <a:ext cx="1161561" cy="636985"/>
            <a:chOff x="206642" y="2780928"/>
            <a:chExt cx="1080000" cy="612000"/>
          </a:xfrm>
        </p:grpSpPr>
        <p:sp>
          <p:nvSpPr>
            <p:cNvPr id="68" name="Organigramme : Processus 67"/>
            <p:cNvSpPr/>
            <p:nvPr/>
          </p:nvSpPr>
          <p:spPr>
            <a:xfrm>
              <a:off x="206642" y="2780928"/>
              <a:ext cx="1080000" cy="61200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FLTL (</a:t>
              </a: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) </a:t>
              </a:r>
              <a:br>
                <a:rPr lang="fr-BE" noProof="1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</a:b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Property 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69" name="Connecteur droit 68"/>
            <p:cNvCxnSpPr/>
            <p:nvPr/>
          </p:nvCxnSpPr>
          <p:spPr>
            <a:xfrm>
              <a:off x="206642" y="2798896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206642" y="337496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Ellipse 13"/>
          <p:cNvSpPr/>
          <p:nvPr/>
        </p:nvSpPr>
        <p:spPr>
          <a:xfrm>
            <a:off x="1793106" y="1844824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0" rIns="0" bIns="36000" rtlCol="0" anchor="ctr"/>
          <a:lstStyle/>
          <a:p>
            <a:pPr algn="ctr"/>
            <a:r>
              <a:rPr lang="fr-BE" sz="3200" dirty="0" smtClean="0">
                <a:latin typeface="Berlin Sans FB" pitchFamily="34" charset="0"/>
              </a:rPr>
              <a:t>1)</a:t>
            </a:r>
          </a:p>
        </p:txBody>
      </p:sp>
      <p:cxnSp>
        <p:nvCxnSpPr>
          <p:cNvPr id="15" name="Connecteur droit avec flèche 14"/>
          <p:cNvCxnSpPr>
            <a:endCxn id="14" idx="2"/>
          </p:cNvCxnSpPr>
          <p:nvPr/>
        </p:nvCxnSpPr>
        <p:spPr>
          <a:xfrm>
            <a:off x="1530660" y="2313195"/>
            <a:ext cx="262446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e 239"/>
          <p:cNvGrpSpPr/>
          <p:nvPr/>
        </p:nvGrpSpPr>
        <p:grpSpPr>
          <a:xfrm>
            <a:off x="2971861" y="1994703"/>
            <a:ext cx="1236500" cy="636985"/>
            <a:chOff x="2843928" y="386696"/>
            <a:chExt cx="1080000" cy="612000"/>
          </a:xfrm>
        </p:grpSpPr>
        <p:sp>
          <p:nvSpPr>
            <p:cNvPr id="65" name="Rectangle 64"/>
            <p:cNvSpPr/>
            <p:nvPr/>
          </p:nvSpPr>
          <p:spPr>
            <a:xfrm>
              <a:off x="2843928" y="386696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g-LTS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model</a:t>
              </a:r>
            </a:p>
          </p:txBody>
        </p:sp>
        <p:cxnSp>
          <p:nvCxnSpPr>
            <p:cNvPr id="66" name="Connecteur droit 65"/>
            <p:cNvCxnSpPr/>
            <p:nvPr/>
          </p:nvCxnSpPr>
          <p:spPr>
            <a:xfrm>
              <a:off x="2843928" y="4046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2843928" y="98072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/>
          <p:cNvCxnSpPr>
            <a:stCxn id="14" idx="6"/>
          </p:cNvCxnSpPr>
          <p:nvPr/>
        </p:nvCxnSpPr>
        <p:spPr>
          <a:xfrm>
            <a:off x="2729848" y="2313195"/>
            <a:ext cx="262421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1793106" y="3156305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r>
              <a:rPr lang="fr-BE" sz="3200" dirty="0" smtClean="0">
                <a:latin typeface="Berlin Sans FB" pitchFamily="34" charset="0"/>
              </a:rPr>
              <a:t>2)</a:t>
            </a:r>
            <a:endParaRPr lang="fr-BE" sz="3200" dirty="0">
              <a:latin typeface="Berlin Sans FB" pitchFamily="34" charset="0"/>
            </a:endParaRPr>
          </a:p>
        </p:txBody>
      </p:sp>
      <p:cxnSp>
        <p:nvCxnSpPr>
          <p:cNvPr id="19" name="Connecteur droit avec flèche 18"/>
          <p:cNvCxnSpPr>
            <a:endCxn id="18" idx="2"/>
          </p:cNvCxnSpPr>
          <p:nvPr/>
        </p:nvCxnSpPr>
        <p:spPr>
          <a:xfrm>
            <a:off x="1557097" y="3624676"/>
            <a:ext cx="236009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e 240"/>
          <p:cNvGrpSpPr/>
          <p:nvPr/>
        </p:nvGrpSpPr>
        <p:grpSpPr>
          <a:xfrm>
            <a:off x="2971861" y="3306184"/>
            <a:ext cx="1236500" cy="636985"/>
            <a:chOff x="2843928" y="1610832"/>
            <a:chExt cx="1080000" cy="612000"/>
          </a:xfrm>
        </p:grpSpPr>
        <p:sp>
          <p:nvSpPr>
            <p:cNvPr id="62" name="Rectangle 61"/>
            <p:cNvSpPr/>
            <p:nvPr/>
          </p:nvSpPr>
          <p:spPr>
            <a:xfrm>
              <a:off x="2843928" y="1610832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Fluent  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g-LTSs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2843928" y="162880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2843928" y="22048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Ellipse 20"/>
          <p:cNvSpPr/>
          <p:nvPr/>
        </p:nvSpPr>
        <p:spPr>
          <a:xfrm>
            <a:off x="4930069" y="2406828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r>
              <a:rPr lang="fr-BE" sz="3200" dirty="0" smtClean="0">
                <a:latin typeface="Berlin Sans FB" pitchFamily="34" charset="0"/>
              </a:rPr>
              <a:t>3)</a:t>
            </a:r>
            <a:endParaRPr lang="fr-BE" sz="3200" dirty="0">
              <a:latin typeface="Berlin Sans FB" pitchFamily="34" charset="0"/>
            </a:endParaRPr>
          </a:p>
        </p:txBody>
      </p:sp>
      <p:cxnSp>
        <p:nvCxnSpPr>
          <p:cNvPr id="22" name="Connecteur droit avec flèche 149"/>
          <p:cNvCxnSpPr>
            <a:stCxn id="65" idx="3"/>
            <a:endCxn id="41" idx="0"/>
          </p:cNvCxnSpPr>
          <p:nvPr/>
        </p:nvCxnSpPr>
        <p:spPr>
          <a:xfrm>
            <a:off x="4208361" y="2313195"/>
            <a:ext cx="328035" cy="54331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154"/>
          <p:cNvCxnSpPr>
            <a:stCxn id="45" idx="6"/>
            <a:endCxn id="41" idx="4"/>
          </p:cNvCxnSpPr>
          <p:nvPr/>
        </p:nvCxnSpPr>
        <p:spPr>
          <a:xfrm flipV="1">
            <a:off x="4170284" y="2893984"/>
            <a:ext cx="366111" cy="637060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e 244"/>
          <p:cNvGrpSpPr/>
          <p:nvPr/>
        </p:nvGrpSpPr>
        <p:grpSpPr>
          <a:xfrm>
            <a:off x="6091687" y="2556707"/>
            <a:ext cx="1124091" cy="636985"/>
            <a:chOff x="5724128" y="962760"/>
            <a:chExt cx="1080000" cy="612000"/>
          </a:xfrm>
        </p:grpSpPr>
        <p:sp>
          <p:nvSpPr>
            <p:cNvPr id="59" name="Rectangle 58"/>
            <p:cNvSpPr/>
            <p:nvPr/>
          </p:nvSpPr>
          <p:spPr>
            <a:xfrm>
              <a:off x="5724128" y="962760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LTS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model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60" name="Connecteur droit 59"/>
            <p:cNvCxnSpPr/>
            <p:nvPr/>
          </p:nvCxnSpPr>
          <p:spPr>
            <a:xfrm>
              <a:off x="5724128" y="98072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24128" y="1556792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Ellipse 24"/>
          <p:cNvSpPr/>
          <p:nvPr/>
        </p:nvSpPr>
        <p:spPr>
          <a:xfrm>
            <a:off x="1793106" y="5588602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dirty="0" smtClean="0">
                <a:latin typeface="Berlin Sans FB" pitchFamily="34" charset="0"/>
              </a:rPr>
              <a:t>LTL2</a:t>
            </a:r>
            <a:br>
              <a:rPr lang="fr-BE" dirty="0" smtClean="0">
                <a:latin typeface="Berlin Sans FB" pitchFamily="34" charset="0"/>
              </a:rPr>
            </a:br>
            <a:r>
              <a:rPr lang="fr-BE" dirty="0" err="1" smtClean="0">
                <a:latin typeface="Berlin Sans FB" pitchFamily="34" charset="0"/>
              </a:rPr>
              <a:t>Buchi</a:t>
            </a:r>
            <a:endParaRPr lang="fr-BE" dirty="0">
              <a:latin typeface="Berlin Sans FB" pitchFamily="34" charset="0"/>
            </a:endParaRPr>
          </a:p>
        </p:txBody>
      </p:sp>
      <p:grpSp>
        <p:nvGrpSpPr>
          <p:cNvPr id="26" name="Groupe 241"/>
          <p:cNvGrpSpPr/>
          <p:nvPr/>
        </p:nvGrpSpPr>
        <p:grpSpPr>
          <a:xfrm>
            <a:off x="2971861" y="5738497"/>
            <a:ext cx="1236500" cy="636985"/>
            <a:chOff x="2843928" y="2780928"/>
            <a:chExt cx="1080000" cy="612000"/>
          </a:xfrm>
        </p:grpSpPr>
        <p:sp>
          <p:nvSpPr>
            <p:cNvPr id="56" name="Rectangle 55"/>
            <p:cNvSpPr/>
            <p:nvPr/>
          </p:nvSpPr>
          <p:spPr>
            <a:xfrm>
              <a:off x="2843928" y="2780928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Buchi (</a:t>
              </a: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</a:t>
              </a: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2843928" y="2798896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2843928" y="337496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187"/>
          <p:cNvCxnSpPr>
            <a:endCxn id="25" idx="2"/>
          </p:cNvCxnSpPr>
          <p:nvPr/>
        </p:nvCxnSpPr>
        <p:spPr>
          <a:xfrm flipV="1">
            <a:off x="1557097" y="6056973"/>
            <a:ext cx="236009" cy="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oupe 242"/>
          <p:cNvGrpSpPr/>
          <p:nvPr/>
        </p:nvGrpSpPr>
        <p:grpSpPr>
          <a:xfrm>
            <a:off x="2971861" y="4764143"/>
            <a:ext cx="1236500" cy="636985"/>
            <a:chOff x="2771800" y="3861048"/>
            <a:chExt cx="1152000" cy="612000"/>
          </a:xfrm>
        </p:grpSpPr>
        <p:sp>
          <p:nvSpPr>
            <p:cNvPr id="53" name="Rectangle 52"/>
            <p:cNvSpPr/>
            <p:nvPr/>
          </p:nvSpPr>
          <p:spPr>
            <a:xfrm>
              <a:off x="2771800" y="3861048"/>
              <a:ext cx="1152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Synchronizer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4" name="Connecteur droit 53"/>
            <p:cNvCxnSpPr/>
            <p:nvPr/>
          </p:nvCxnSpPr>
          <p:spPr>
            <a:xfrm>
              <a:off x="2771800" y="3879016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2771800" y="4455080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Ellipse 28"/>
          <p:cNvSpPr/>
          <p:nvPr/>
        </p:nvSpPr>
        <p:spPr>
          <a:xfrm>
            <a:off x="4930069" y="4614281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BE" sz="4400" b="1" dirty="0" smtClean="0">
                <a:latin typeface="Berlin Sans FB" pitchFamily="34" charset="0"/>
              </a:rPr>
              <a:t>||</a:t>
            </a:r>
            <a:endParaRPr lang="fr-BE" sz="4400" b="1" dirty="0">
              <a:latin typeface="Berlin Sans FB" pitchFamily="34" charset="0"/>
            </a:endParaRPr>
          </a:p>
        </p:txBody>
      </p:sp>
      <p:cxnSp>
        <p:nvCxnSpPr>
          <p:cNvPr id="30" name="Connecteur droit avec flèche 200"/>
          <p:cNvCxnSpPr>
            <a:stCxn id="46" idx="6"/>
            <a:endCxn id="42" idx="0"/>
          </p:cNvCxnSpPr>
          <p:nvPr/>
        </p:nvCxnSpPr>
        <p:spPr>
          <a:xfrm>
            <a:off x="4170284" y="3755887"/>
            <a:ext cx="366111" cy="1307981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203"/>
          <p:cNvCxnSpPr>
            <a:stCxn id="56" idx="3"/>
            <a:endCxn id="42" idx="4"/>
          </p:cNvCxnSpPr>
          <p:nvPr/>
        </p:nvCxnSpPr>
        <p:spPr>
          <a:xfrm flipV="1">
            <a:off x="4208361" y="5101337"/>
            <a:ext cx="328035" cy="955652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42" idx="6"/>
            <a:endCxn id="29" idx="2"/>
          </p:cNvCxnSpPr>
          <p:nvPr/>
        </p:nvCxnSpPr>
        <p:spPr>
          <a:xfrm>
            <a:off x="4555130" y="5082602"/>
            <a:ext cx="374938" cy="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e 245"/>
          <p:cNvGrpSpPr/>
          <p:nvPr/>
        </p:nvGrpSpPr>
        <p:grpSpPr>
          <a:xfrm>
            <a:off x="6091687" y="4764160"/>
            <a:ext cx="1124091" cy="636985"/>
            <a:chOff x="5688124" y="2708920"/>
            <a:chExt cx="1080000" cy="612000"/>
          </a:xfrm>
        </p:grpSpPr>
        <p:sp>
          <p:nvSpPr>
            <p:cNvPr id="50" name="Rectangle 49"/>
            <p:cNvSpPr/>
            <p:nvPr/>
          </p:nvSpPr>
          <p:spPr>
            <a:xfrm>
              <a:off x="5688124" y="2708920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Tester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1" name="Connecteur droit 50"/>
            <p:cNvCxnSpPr/>
            <p:nvPr/>
          </p:nvCxnSpPr>
          <p:spPr>
            <a:xfrm>
              <a:off x="5688124" y="272688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5688124" y="3302952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Connecteur droit avec flèche 214"/>
          <p:cNvCxnSpPr>
            <a:stCxn id="29" idx="6"/>
            <a:endCxn id="50" idx="1"/>
          </p:cNvCxnSpPr>
          <p:nvPr/>
        </p:nvCxnSpPr>
        <p:spPr>
          <a:xfrm>
            <a:off x="5866811" y="5082652"/>
            <a:ext cx="224876" cy="16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oupe 246"/>
          <p:cNvGrpSpPr/>
          <p:nvPr/>
        </p:nvGrpSpPr>
        <p:grpSpPr>
          <a:xfrm>
            <a:off x="7471563" y="3719655"/>
            <a:ext cx="1348909" cy="636985"/>
            <a:chOff x="7463402" y="1844824"/>
            <a:chExt cx="1296000" cy="612000"/>
          </a:xfrm>
        </p:grpSpPr>
        <p:sp>
          <p:nvSpPr>
            <p:cNvPr id="47" name="Rectangle 46"/>
            <p:cNvSpPr/>
            <p:nvPr/>
          </p:nvSpPr>
          <p:spPr>
            <a:xfrm>
              <a:off x="7463402" y="1844824"/>
              <a:ext cx="1296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Search space </a:t>
              </a:r>
              <a:b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</a:b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7463402" y="1862792"/>
              <a:ext cx="12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7463402" y="2438856"/>
              <a:ext cx="12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Ellipse 35"/>
          <p:cNvSpPr/>
          <p:nvPr/>
        </p:nvSpPr>
        <p:spPr>
          <a:xfrm>
            <a:off x="6185362" y="3569776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BE" sz="4400" b="1" dirty="0" smtClean="0">
                <a:latin typeface="Berlin Sans FB" pitchFamily="34" charset="0"/>
              </a:rPr>
              <a:t>||</a:t>
            </a:r>
            <a:endParaRPr lang="fr-BE" sz="4400" b="1" dirty="0">
              <a:latin typeface="Berlin Sans FB" pitchFamily="34" charset="0"/>
            </a:endParaRPr>
          </a:p>
        </p:txBody>
      </p:sp>
      <p:cxnSp>
        <p:nvCxnSpPr>
          <p:cNvPr id="37" name="Connecteur droit avec flèche 36"/>
          <p:cNvCxnSpPr>
            <a:stCxn id="59" idx="2"/>
            <a:endCxn id="36" idx="0"/>
          </p:cNvCxnSpPr>
          <p:nvPr/>
        </p:nvCxnSpPr>
        <p:spPr>
          <a:xfrm>
            <a:off x="6653733" y="3193692"/>
            <a:ext cx="0" cy="376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36" idx="4"/>
          </p:cNvCxnSpPr>
          <p:nvPr/>
        </p:nvCxnSpPr>
        <p:spPr>
          <a:xfrm rot="5400000" flipH="1" flipV="1">
            <a:off x="6524086" y="4635339"/>
            <a:ext cx="258468" cy="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36" idx="6"/>
            <a:endCxn id="47" idx="1"/>
          </p:cNvCxnSpPr>
          <p:nvPr/>
        </p:nvCxnSpPr>
        <p:spPr>
          <a:xfrm>
            <a:off x="7122104" y="4038147"/>
            <a:ext cx="349459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191"/>
          <p:cNvCxnSpPr>
            <a:stCxn id="25" idx="6"/>
          </p:cNvCxnSpPr>
          <p:nvPr/>
        </p:nvCxnSpPr>
        <p:spPr>
          <a:xfrm>
            <a:off x="2729848" y="6056973"/>
            <a:ext cx="242013" cy="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4517660" y="2856514"/>
            <a:ext cx="37470" cy="3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4517660" y="5063868"/>
            <a:ext cx="37470" cy="3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cxnSp>
        <p:nvCxnSpPr>
          <p:cNvPr id="43" name="Connecteur droit avec flèche 149"/>
          <p:cNvCxnSpPr>
            <a:stCxn id="41" idx="6"/>
            <a:endCxn id="21" idx="2"/>
          </p:cNvCxnSpPr>
          <p:nvPr/>
        </p:nvCxnSpPr>
        <p:spPr>
          <a:xfrm flipV="1">
            <a:off x="4555130" y="2875199"/>
            <a:ext cx="374938" cy="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200"/>
          <p:cNvCxnSpPr>
            <a:stCxn id="53" idx="3"/>
            <a:endCxn id="42" idx="2"/>
          </p:cNvCxnSpPr>
          <p:nvPr/>
        </p:nvCxnSpPr>
        <p:spPr>
          <a:xfrm flipV="1">
            <a:off x="4208361" y="5082602"/>
            <a:ext cx="309300" cy="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 flipV="1">
            <a:off x="4170284" y="3531044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46" name="Ellipse 45"/>
          <p:cNvSpPr/>
          <p:nvPr/>
        </p:nvSpPr>
        <p:spPr>
          <a:xfrm flipV="1">
            <a:off x="4170284" y="3755887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5361507" y="5877272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Tool support </a:t>
            </a:r>
            <a:endParaRPr lang="fr-BE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74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570515" y="4760686"/>
              <a:ext cx="1149048" cy="1165980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048" h="1165980">
                  <a:moveTo>
                    <a:pt x="0" y="1016000"/>
                  </a:moveTo>
                  <a:cubicBezTo>
                    <a:pt x="310847" y="1165980"/>
                    <a:pt x="853924" y="997887"/>
                    <a:pt x="1001486" y="828554"/>
                  </a:cubicBezTo>
                  <a:cubicBezTo>
                    <a:pt x="1149048" y="659221"/>
                    <a:pt x="901095" y="488647"/>
                    <a:pt x="88537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Derivation of State Machine Models from Process Models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/>
          <p:cNvSpPr/>
          <p:nvPr/>
        </p:nvSpPr>
        <p:spPr>
          <a:xfrm>
            <a:off x="1882728" y="1636839"/>
            <a:ext cx="5150644" cy="4604476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Rectangle 51"/>
          <p:cNvSpPr/>
          <p:nvPr/>
        </p:nvSpPr>
        <p:spPr>
          <a:xfrm>
            <a:off x="1522687" y="2636912"/>
            <a:ext cx="1033089" cy="180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Rectangle 55"/>
          <p:cNvSpPr/>
          <p:nvPr/>
        </p:nvSpPr>
        <p:spPr>
          <a:xfrm>
            <a:off x="5766168" y="2708920"/>
            <a:ext cx="1943135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ZoneTexte 58"/>
          <p:cNvSpPr txBox="1"/>
          <p:nvPr/>
        </p:nvSpPr>
        <p:spPr>
          <a:xfrm>
            <a:off x="186471" y="2155503"/>
            <a:ext cx="2225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smtClean="0">
                <a:latin typeface="Berlin Sans FB" pitchFamily="34" charset="0"/>
              </a:rPr>
              <a:t>Goals &amp; Domain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err="1" smtClean="0">
                <a:latin typeface="Berlin Sans FB" pitchFamily="34" charset="0"/>
              </a:rPr>
              <a:t>Properties</a:t>
            </a:r>
            <a:r>
              <a:rPr lang="fr-BE" sz="2200" dirty="0" smtClean="0">
                <a:latin typeface="Berlin Sans FB" pitchFamily="34" charset="0"/>
              </a:rPr>
              <a:t> (FLTL)</a:t>
            </a:r>
            <a:endParaRPr lang="fr-BE" sz="2200" dirty="0">
              <a:latin typeface="Berlin Sans FB" pitchFamily="34" charset="0"/>
            </a:endParaRPr>
          </a:p>
        </p:txBody>
      </p:sp>
      <p:pic>
        <p:nvPicPr>
          <p:cNvPr id="63" name="Picture 2" descr="C:\Users\blambeau\Documents\thesis\writing\src\2-framework\images\goal-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94" y="2996952"/>
            <a:ext cx="2046429" cy="1368152"/>
          </a:xfrm>
          <a:prstGeom prst="rect">
            <a:avLst/>
          </a:prstGeom>
          <a:noFill/>
        </p:spPr>
      </p:pic>
      <p:grpSp>
        <p:nvGrpSpPr>
          <p:cNvPr id="4" name="Groupe 87"/>
          <p:cNvGrpSpPr/>
          <p:nvPr/>
        </p:nvGrpSpPr>
        <p:grpSpPr>
          <a:xfrm>
            <a:off x="2818831" y="2920922"/>
            <a:ext cx="2849621" cy="1588198"/>
            <a:chOff x="2871126" y="2264537"/>
            <a:chExt cx="2956808" cy="1647936"/>
          </a:xfrm>
        </p:grpSpPr>
        <p:grpSp>
          <p:nvGrpSpPr>
            <p:cNvPr id="5" name="Groupe 86"/>
            <p:cNvGrpSpPr/>
            <p:nvPr/>
          </p:nvGrpSpPr>
          <p:grpSpPr>
            <a:xfrm>
              <a:off x="2871126" y="2264537"/>
              <a:ext cx="2956808" cy="1647936"/>
              <a:chOff x="2871126" y="2264537"/>
              <a:chExt cx="2956808" cy="1647936"/>
            </a:xfrm>
          </p:grpSpPr>
          <p:sp>
            <p:nvSpPr>
              <p:cNvPr id="70" name="Nuage 69"/>
              <p:cNvSpPr/>
              <p:nvPr/>
            </p:nvSpPr>
            <p:spPr>
              <a:xfrm>
                <a:off x="2871126" y="2264537"/>
                <a:ext cx="2956808" cy="1647936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108000" rtlCol="0" anchor="ctr" anchorCtr="1"/>
              <a:lstStyle/>
              <a:p>
                <a:pPr algn="ctr"/>
                <a:endParaRPr lang="fr-BE" dirty="0"/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5000630" y="3000373"/>
                <a:ext cx="500066" cy="3571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3028535" y="2463935"/>
              <a:ext cx="2649968" cy="114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  <p:sp>
        <p:nvSpPr>
          <p:cNvPr id="61" name="ZoneTexte 60"/>
          <p:cNvSpPr txBox="1"/>
          <p:nvPr/>
        </p:nvSpPr>
        <p:spPr>
          <a:xfrm>
            <a:off x="395536" y="5827911"/>
            <a:ext cx="2201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err="1" smtClean="0">
                <a:latin typeface="Berlin Sans FB" pitchFamily="34" charset="0"/>
              </a:rPr>
              <a:t>Process</a:t>
            </a:r>
            <a:r>
              <a:rPr lang="fr-BE" sz="2200" dirty="0" smtClean="0">
                <a:latin typeface="Berlin Sans FB" pitchFamily="34" charset="0"/>
              </a:rPr>
              <a:t> </a:t>
            </a:r>
          </a:p>
          <a:p>
            <a:r>
              <a:rPr lang="fr-BE" sz="2200" dirty="0" err="1" smtClean="0">
                <a:latin typeface="Berlin Sans FB" pitchFamily="34" charset="0"/>
              </a:rPr>
              <a:t>models</a:t>
            </a:r>
            <a:r>
              <a:rPr lang="fr-BE" sz="2200" dirty="0" smtClean="0">
                <a:latin typeface="Berlin Sans FB" pitchFamily="34" charset="0"/>
              </a:rPr>
              <a:t> (g-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  <a:endParaRPr lang="fr-BE" sz="2200" dirty="0">
              <a:latin typeface="Berlin Sans FB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47664" y="5007050"/>
            <a:ext cx="2428446" cy="1101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5" name="Picture 5" descr="C:\Users\blambeau\Documents\thesis\writing\src\2-framework\images\pro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653136"/>
            <a:ext cx="1857704" cy="1945468"/>
          </a:xfrm>
          <a:prstGeom prst="rect">
            <a:avLst/>
          </a:prstGeom>
          <a:noFill/>
        </p:spPr>
      </p:pic>
      <p:sp>
        <p:nvSpPr>
          <p:cNvPr id="54" name="Rectangle 53"/>
          <p:cNvSpPr/>
          <p:nvPr/>
        </p:nvSpPr>
        <p:spPr>
          <a:xfrm>
            <a:off x="5267103" y="4797152"/>
            <a:ext cx="1872208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ZoneTexte 54"/>
          <p:cNvSpPr txBox="1"/>
          <p:nvPr/>
        </p:nvSpPr>
        <p:spPr>
          <a:xfrm>
            <a:off x="7212594" y="5034816"/>
            <a:ext cx="1463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High-</a:t>
            </a:r>
            <a:r>
              <a:rPr lang="fr-BE" sz="2200" dirty="0" err="1" smtClean="0">
                <a:latin typeface="Berlin Sans FB" pitchFamily="34" charset="0"/>
              </a:rPr>
              <a:t>level</a:t>
            </a:r>
            <a:r>
              <a:rPr lang="fr-BE" sz="2200" dirty="0" smtClean="0">
                <a:latin typeface="Berlin Sans FB" pitchFamily="34" charset="0"/>
              </a:rPr>
              <a:t>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scenarios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</a:p>
        </p:txBody>
      </p:sp>
      <p:pic>
        <p:nvPicPr>
          <p:cNvPr id="64" name="Picture 3" descr="C:\Users\blambeau\Documents\thesis\writing\src\2-framework\images\train-hmsc-si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8338" y="4890800"/>
            <a:ext cx="2369669" cy="1706552"/>
          </a:xfrm>
          <a:prstGeom prst="rect">
            <a:avLst/>
          </a:prstGeom>
          <a:noFill/>
        </p:spPr>
      </p:pic>
      <p:sp>
        <p:nvSpPr>
          <p:cNvPr id="72" name="Rectangle 71"/>
          <p:cNvSpPr/>
          <p:nvPr/>
        </p:nvSpPr>
        <p:spPr>
          <a:xfrm>
            <a:off x="0" y="1412776"/>
            <a:ext cx="9144000" cy="525658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Rectangle 52"/>
          <p:cNvSpPr/>
          <p:nvPr/>
        </p:nvSpPr>
        <p:spPr>
          <a:xfrm>
            <a:off x="2411760" y="1268760"/>
            <a:ext cx="3960439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8" name="Groupe 27"/>
          <p:cNvGrpSpPr/>
          <p:nvPr/>
        </p:nvGrpSpPr>
        <p:grpSpPr>
          <a:xfrm>
            <a:off x="2555776" y="1507431"/>
            <a:ext cx="6491239" cy="2958245"/>
            <a:chOff x="2555776" y="1507431"/>
            <a:chExt cx="6491239" cy="2958245"/>
          </a:xfrm>
        </p:grpSpPr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Inductive Synthesis of State Machines from Scenarios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Software Systems</a:t>
            </a:r>
            <a:endParaRPr lang="fr-F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5040014"/>
          </a:xfrm>
        </p:spPr>
        <p:txBody>
          <a:bodyPr>
            <a:normAutofit fontScale="925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?</a:t>
            </a:r>
          </a:p>
          <a:p>
            <a:pPr lvl="1"/>
            <a:r>
              <a:rPr lang="fr-BE" dirty="0" err="1" smtClean="0"/>
              <a:t>Elaborating</a:t>
            </a:r>
            <a:r>
              <a:rPr lang="fr-BE" dirty="0" smtClean="0"/>
              <a:t> </a:t>
            </a:r>
            <a:r>
              <a:rPr lang="fr-BE" dirty="0" err="1" smtClean="0"/>
              <a:t>requirements</a:t>
            </a:r>
            <a:r>
              <a:rPr lang="fr-BE" dirty="0" smtClean="0"/>
              <a:t> and </a:t>
            </a:r>
            <a:r>
              <a:rPr lang="fr-BE" dirty="0" err="1" smtClean="0"/>
              <a:t>exploring</a:t>
            </a:r>
            <a:r>
              <a:rPr lang="fr-BE" dirty="0" smtClean="0"/>
              <a:t> design</a:t>
            </a:r>
          </a:p>
          <a:p>
            <a:pPr lvl="1"/>
            <a:r>
              <a:rPr lang="en-US" dirty="0" smtClean="0"/>
              <a:t>Reasoning about, verifying and documenting systems</a:t>
            </a:r>
          </a:p>
          <a:p>
            <a:pPr lvl="1"/>
            <a:r>
              <a:rPr lang="en-US" dirty="0" smtClean="0"/>
              <a:t>Generating code, </a:t>
            </a:r>
            <a:r>
              <a:rPr lang="en-US" dirty="0" smtClean="0"/>
              <a:t>software prototypes</a:t>
            </a:r>
            <a:r>
              <a:rPr lang="en-US" dirty="0" smtClean="0"/>
              <a:t>, etc.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Models have many advantages</a:t>
            </a:r>
          </a:p>
          <a:p>
            <a:pPr lvl="1"/>
            <a:r>
              <a:rPr lang="en-US" dirty="0" smtClean="0"/>
              <a:t>Forcing </a:t>
            </a:r>
            <a:r>
              <a:rPr lang="en-US" dirty="0" smtClean="0"/>
              <a:t>stakeholders to be precise in their descriptions</a:t>
            </a:r>
          </a:p>
          <a:p>
            <a:pPr lvl="1"/>
            <a:r>
              <a:rPr lang="en-US" dirty="0" smtClean="0"/>
              <a:t>Abstracting </a:t>
            </a:r>
            <a:r>
              <a:rPr lang="en-US" dirty="0" smtClean="0"/>
              <a:t>from unnecessary details while enforcing separation of concerns</a:t>
            </a:r>
          </a:p>
          <a:p>
            <a:pPr lvl="1"/>
            <a:r>
              <a:rPr lang="en-US" dirty="0" smtClean="0"/>
              <a:t>Enabling </a:t>
            </a:r>
            <a:r>
              <a:rPr lang="en-US" dirty="0" smtClean="0"/>
              <a:t>the early detection and fixing of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(simplest)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Given a consistent collection of MSC scenarios showing examples and counterexamples of system behavior</a:t>
            </a:r>
          </a:p>
          <a:p>
            <a:pPr lvl="1" algn="ctr"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r>
              <a:rPr lang="en-US" dirty="0" smtClean="0"/>
              <a:t>Synthesize the system as a composition of agent LTSs</a:t>
            </a:r>
          </a:p>
          <a:p>
            <a:pPr lvl="1" algn="ctr"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 and System 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post-conditions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Structural consistency</a:t>
            </a:r>
          </a:p>
          <a:p>
            <a:pPr lvl="1"/>
            <a:r>
              <a:rPr lang="en-US" sz="2400" dirty="0" smtClean="0"/>
              <a:t>Synthesized state machines agree with scenarios on the agent decomposition and their respective interface</a:t>
            </a:r>
          </a:p>
          <a:p>
            <a:r>
              <a:rPr lang="en-US" sz="2800" dirty="0" smtClean="0"/>
              <a:t>Consistent agent view</a:t>
            </a:r>
          </a:p>
          <a:p>
            <a:pPr lvl="1"/>
            <a:r>
              <a:rPr lang="en-US" sz="2400" dirty="0" smtClean="0"/>
              <a:t>Timelines of positive scenarios and prefixes of negative ones specify existing paths in the corresponding agent state machines</a:t>
            </a:r>
          </a:p>
          <a:p>
            <a:r>
              <a:rPr lang="en-US" sz="2800" dirty="0" smtClean="0"/>
              <a:t>Consistent system view</a:t>
            </a:r>
          </a:p>
          <a:p>
            <a:pPr lvl="1"/>
            <a:r>
              <a:rPr lang="en-US" sz="2400" dirty="0" smtClean="0"/>
              <a:t>The system covers all positive scenarios and the preconditions of all negatives ones; it also excludes all negative scenarios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agent view</a:t>
            </a:r>
            <a:endParaRPr lang="en-US" dirty="0"/>
          </a:p>
        </p:txBody>
      </p:sp>
      <p:grpSp>
        <p:nvGrpSpPr>
          <p:cNvPr id="33" name="Groupe 32"/>
          <p:cNvGrpSpPr/>
          <p:nvPr/>
        </p:nvGrpSpPr>
        <p:grpSpPr>
          <a:xfrm>
            <a:off x="1272780" y="1268760"/>
            <a:ext cx="6696744" cy="2906899"/>
            <a:chOff x="971600" y="1556792"/>
            <a:chExt cx="7317760" cy="3176467"/>
          </a:xfrm>
        </p:grpSpPr>
        <p:sp>
          <p:nvSpPr>
            <p:cNvPr id="15" name="Rectangle 14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15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6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7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2094652" y="3702926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520663" y="3491992"/>
              <a:ext cx="1833419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stop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2013985" y="2522666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2013985" y="2970098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>
              <a:off x="2013985" y="3418622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013985" y="3781989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2013985" y="4187662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1914676" y="1556792"/>
              <a:ext cx="396096" cy="3176467"/>
            </a:xfrm>
            <a:custGeom>
              <a:avLst/>
              <a:gdLst>
                <a:gd name="connsiteX0" fmla="*/ 0 w 408819"/>
                <a:gd name="connsiteY0" fmla="*/ 2931886 h 2931886"/>
                <a:gd name="connsiteX1" fmla="*/ 333829 w 408819"/>
                <a:gd name="connsiteY1" fmla="*/ 2670629 h 2931886"/>
                <a:gd name="connsiteX2" fmla="*/ 29029 w 408819"/>
                <a:gd name="connsiteY2" fmla="*/ 2177143 h 2931886"/>
                <a:gd name="connsiteX3" fmla="*/ 406400 w 408819"/>
                <a:gd name="connsiteY3" fmla="*/ 1843314 h 2931886"/>
                <a:gd name="connsiteX4" fmla="*/ 14514 w 408819"/>
                <a:gd name="connsiteY4" fmla="*/ 1422400 h 2931886"/>
                <a:gd name="connsiteX5" fmla="*/ 362857 w 408819"/>
                <a:gd name="connsiteY5" fmla="*/ 943429 h 2931886"/>
                <a:gd name="connsiteX6" fmla="*/ 116114 w 408819"/>
                <a:gd name="connsiteY6" fmla="*/ 754743 h 2931886"/>
                <a:gd name="connsiteX7" fmla="*/ 116114 w 408819"/>
                <a:gd name="connsiteY7" fmla="*/ 0 h 2931886"/>
                <a:gd name="connsiteX0" fmla="*/ 10946 w 419765"/>
                <a:gd name="connsiteY0" fmla="*/ 2931886 h 2931886"/>
                <a:gd name="connsiteX1" fmla="*/ 344775 w 419765"/>
                <a:gd name="connsiteY1" fmla="*/ 2670629 h 2931886"/>
                <a:gd name="connsiteX2" fmla="*/ 39975 w 419765"/>
                <a:gd name="connsiteY2" fmla="*/ 2177143 h 2931886"/>
                <a:gd name="connsiteX3" fmla="*/ 417346 w 419765"/>
                <a:gd name="connsiteY3" fmla="*/ 1843314 h 2931886"/>
                <a:gd name="connsiteX4" fmla="*/ 25460 w 419765"/>
                <a:gd name="connsiteY4" fmla="*/ 1422400 h 2931886"/>
                <a:gd name="connsiteX5" fmla="*/ 264585 w 419765"/>
                <a:gd name="connsiteY5" fmla="*/ 1037095 h 2931886"/>
                <a:gd name="connsiteX6" fmla="*/ 127060 w 419765"/>
                <a:gd name="connsiteY6" fmla="*/ 754743 h 2931886"/>
                <a:gd name="connsiteX7" fmla="*/ 127060 w 419765"/>
                <a:gd name="connsiteY7" fmla="*/ 0 h 2931886"/>
                <a:gd name="connsiteX0" fmla="*/ 0 w 407831"/>
                <a:gd name="connsiteY0" fmla="*/ 2931886 h 2931886"/>
                <a:gd name="connsiteX1" fmla="*/ 333829 w 407831"/>
                <a:gd name="connsiteY1" fmla="*/ 2670629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253639 w 407831"/>
                <a:gd name="connsiteY5" fmla="*/ 1037095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07831"/>
                <a:gd name="connsiteY0" fmla="*/ 2931886 h 2931886"/>
                <a:gd name="connsiteX1" fmla="*/ 333829 w 407831"/>
                <a:gd name="connsiteY1" fmla="*/ 2670629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181631 w 407831"/>
                <a:gd name="connsiteY5" fmla="*/ 1109103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07831"/>
                <a:gd name="connsiteY0" fmla="*/ 2931886 h 2931886"/>
                <a:gd name="connsiteX1" fmla="*/ 325647 w 407831"/>
                <a:gd name="connsiteY1" fmla="*/ 2549263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181631 w 407831"/>
                <a:gd name="connsiteY5" fmla="*/ 1109103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42224"/>
                <a:gd name="connsiteY0" fmla="*/ 2981311 h 2981311"/>
                <a:gd name="connsiteX1" fmla="*/ 360040 w 442224"/>
                <a:gd name="connsiteY1" fmla="*/ 2549263 h 2981311"/>
                <a:gd name="connsiteX2" fmla="*/ 63422 w 442224"/>
                <a:gd name="connsiteY2" fmla="*/ 2177143 h 2981311"/>
                <a:gd name="connsiteX3" fmla="*/ 440793 w 442224"/>
                <a:gd name="connsiteY3" fmla="*/ 1843314 h 2981311"/>
                <a:gd name="connsiteX4" fmla="*/ 72008 w 442224"/>
                <a:gd name="connsiteY4" fmla="*/ 1397135 h 2981311"/>
                <a:gd name="connsiteX5" fmla="*/ 216024 w 442224"/>
                <a:gd name="connsiteY5" fmla="*/ 1109103 h 2981311"/>
                <a:gd name="connsiteX6" fmla="*/ 150507 w 442224"/>
                <a:gd name="connsiteY6" fmla="*/ 754743 h 2981311"/>
                <a:gd name="connsiteX7" fmla="*/ 150507 w 442224"/>
                <a:gd name="connsiteY7" fmla="*/ 0 h 2981311"/>
                <a:gd name="connsiteX0" fmla="*/ 769 w 442993"/>
                <a:gd name="connsiteY0" fmla="*/ 2981311 h 3629383"/>
                <a:gd name="connsiteX1" fmla="*/ 72777 w 442993"/>
                <a:gd name="connsiteY1" fmla="*/ 3557375 h 3629383"/>
                <a:gd name="connsiteX2" fmla="*/ 360809 w 442993"/>
                <a:gd name="connsiteY2" fmla="*/ 2549263 h 3629383"/>
                <a:gd name="connsiteX3" fmla="*/ 64191 w 442993"/>
                <a:gd name="connsiteY3" fmla="*/ 2177143 h 3629383"/>
                <a:gd name="connsiteX4" fmla="*/ 441562 w 442993"/>
                <a:gd name="connsiteY4" fmla="*/ 1843314 h 3629383"/>
                <a:gd name="connsiteX5" fmla="*/ 72777 w 442993"/>
                <a:gd name="connsiteY5" fmla="*/ 1397135 h 3629383"/>
                <a:gd name="connsiteX6" fmla="*/ 216793 w 442993"/>
                <a:gd name="connsiteY6" fmla="*/ 1109103 h 3629383"/>
                <a:gd name="connsiteX7" fmla="*/ 151276 w 442993"/>
                <a:gd name="connsiteY7" fmla="*/ 754743 h 3629383"/>
                <a:gd name="connsiteX8" fmla="*/ 151276 w 442993"/>
                <a:gd name="connsiteY8" fmla="*/ 0 h 3629383"/>
                <a:gd name="connsiteX0" fmla="*/ 769 w 515000"/>
                <a:gd name="connsiteY0" fmla="*/ 3341351 h 3689390"/>
                <a:gd name="connsiteX1" fmla="*/ 144784 w 515000"/>
                <a:gd name="connsiteY1" fmla="*/ 3557375 h 3689390"/>
                <a:gd name="connsiteX2" fmla="*/ 432816 w 515000"/>
                <a:gd name="connsiteY2" fmla="*/ 2549263 h 3689390"/>
                <a:gd name="connsiteX3" fmla="*/ 136198 w 515000"/>
                <a:gd name="connsiteY3" fmla="*/ 2177143 h 3689390"/>
                <a:gd name="connsiteX4" fmla="*/ 513569 w 515000"/>
                <a:gd name="connsiteY4" fmla="*/ 1843314 h 3689390"/>
                <a:gd name="connsiteX5" fmla="*/ 144784 w 515000"/>
                <a:gd name="connsiteY5" fmla="*/ 1397135 h 3689390"/>
                <a:gd name="connsiteX6" fmla="*/ 288800 w 515000"/>
                <a:gd name="connsiteY6" fmla="*/ 1109103 h 3689390"/>
                <a:gd name="connsiteX7" fmla="*/ 223283 w 515000"/>
                <a:gd name="connsiteY7" fmla="*/ 754743 h 3689390"/>
                <a:gd name="connsiteX8" fmla="*/ 223283 w 515000"/>
                <a:gd name="connsiteY8" fmla="*/ 0 h 3689390"/>
                <a:gd name="connsiteX0" fmla="*/ 769 w 515000"/>
                <a:gd name="connsiteY0" fmla="*/ 3341351 h 3341351"/>
                <a:gd name="connsiteX1" fmla="*/ 144785 w 515000"/>
                <a:gd name="connsiteY1" fmla="*/ 2981310 h 3341351"/>
                <a:gd name="connsiteX2" fmla="*/ 432816 w 515000"/>
                <a:gd name="connsiteY2" fmla="*/ 2549263 h 3341351"/>
                <a:gd name="connsiteX3" fmla="*/ 136198 w 515000"/>
                <a:gd name="connsiteY3" fmla="*/ 2177143 h 3341351"/>
                <a:gd name="connsiteX4" fmla="*/ 513569 w 515000"/>
                <a:gd name="connsiteY4" fmla="*/ 1843314 h 3341351"/>
                <a:gd name="connsiteX5" fmla="*/ 144784 w 515000"/>
                <a:gd name="connsiteY5" fmla="*/ 1397135 h 3341351"/>
                <a:gd name="connsiteX6" fmla="*/ 288800 w 515000"/>
                <a:gd name="connsiteY6" fmla="*/ 1109103 h 3341351"/>
                <a:gd name="connsiteX7" fmla="*/ 223283 w 515000"/>
                <a:gd name="connsiteY7" fmla="*/ 754743 h 3341351"/>
                <a:gd name="connsiteX8" fmla="*/ 223283 w 515000"/>
                <a:gd name="connsiteY8" fmla="*/ 0 h 3341351"/>
                <a:gd name="connsiteX0" fmla="*/ 253486 w 407677"/>
                <a:gd name="connsiteY0" fmla="*/ 3269343 h 3269343"/>
                <a:gd name="connsiteX1" fmla="*/ 37462 w 407677"/>
                <a:gd name="connsiteY1" fmla="*/ 2981310 h 3269343"/>
                <a:gd name="connsiteX2" fmla="*/ 325493 w 407677"/>
                <a:gd name="connsiteY2" fmla="*/ 2549263 h 3269343"/>
                <a:gd name="connsiteX3" fmla="*/ 28875 w 407677"/>
                <a:gd name="connsiteY3" fmla="*/ 2177143 h 3269343"/>
                <a:gd name="connsiteX4" fmla="*/ 406246 w 407677"/>
                <a:gd name="connsiteY4" fmla="*/ 1843314 h 3269343"/>
                <a:gd name="connsiteX5" fmla="*/ 37461 w 407677"/>
                <a:gd name="connsiteY5" fmla="*/ 1397135 h 3269343"/>
                <a:gd name="connsiteX6" fmla="*/ 181477 w 407677"/>
                <a:gd name="connsiteY6" fmla="*/ 1109103 h 3269343"/>
                <a:gd name="connsiteX7" fmla="*/ 115960 w 407677"/>
                <a:gd name="connsiteY7" fmla="*/ 754743 h 3269343"/>
                <a:gd name="connsiteX8" fmla="*/ 115960 w 407677"/>
                <a:gd name="connsiteY8" fmla="*/ 0 h 326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677" h="3269343">
                  <a:moveTo>
                    <a:pt x="253486" y="3269343"/>
                  </a:moveTo>
                  <a:cubicBezTo>
                    <a:pt x="252717" y="3268136"/>
                    <a:pt x="25461" y="3101323"/>
                    <a:pt x="37462" y="2981310"/>
                  </a:cubicBezTo>
                  <a:cubicBezTo>
                    <a:pt x="49463" y="2861297"/>
                    <a:pt x="326924" y="2683291"/>
                    <a:pt x="325493" y="2549263"/>
                  </a:cubicBezTo>
                  <a:cubicBezTo>
                    <a:pt x="324062" y="2415235"/>
                    <a:pt x="15416" y="2294801"/>
                    <a:pt x="28875" y="2177143"/>
                  </a:cubicBezTo>
                  <a:cubicBezTo>
                    <a:pt x="42334" y="2059485"/>
                    <a:pt x="404815" y="1973315"/>
                    <a:pt x="406246" y="1843314"/>
                  </a:cubicBezTo>
                  <a:cubicBezTo>
                    <a:pt x="407677" y="1713313"/>
                    <a:pt x="74922" y="1519503"/>
                    <a:pt x="37461" y="1397135"/>
                  </a:cubicBezTo>
                  <a:cubicBezTo>
                    <a:pt x="0" y="1274767"/>
                    <a:pt x="168394" y="1216168"/>
                    <a:pt x="181477" y="1109103"/>
                  </a:cubicBezTo>
                  <a:cubicBezTo>
                    <a:pt x="194560" y="1002038"/>
                    <a:pt x="126879" y="939593"/>
                    <a:pt x="115960" y="754743"/>
                  </a:cubicBezTo>
                  <a:cubicBezTo>
                    <a:pt x="105041" y="569893"/>
                    <a:pt x="95398" y="298752"/>
                    <a:pt x="115960" y="0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C:\Users\blambeau\Documents\thesis\private-defense\consistent-agent-view-r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889" y="4149080"/>
            <a:ext cx="7390527" cy="728764"/>
          </a:xfrm>
          <a:prstGeom prst="rect">
            <a:avLst/>
          </a:prstGeom>
          <a:noFill/>
        </p:spPr>
      </p:pic>
      <p:grpSp>
        <p:nvGrpSpPr>
          <p:cNvPr id="36" name="Groupe 35"/>
          <p:cNvGrpSpPr/>
          <p:nvPr/>
        </p:nvGrpSpPr>
        <p:grpSpPr>
          <a:xfrm>
            <a:off x="1402044" y="4941168"/>
            <a:ext cx="6626339" cy="1690867"/>
            <a:chOff x="1402044" y="4941168"/>
            <a:chExt cx="6626339" cy="1690867"/>
          </a:xfrm>
        </p:grpSpPr>
        <p:pic>
          <p:nvPicPr>
            <p:cNvPr id="34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4941168"/>
              <a:ext cx="6167119" cy="1690867"/>
            </a:xfrm>
            <a:prstGeom prst="rect">
              <a:avLst/>
            </a:prstGeom>
            <a:noFill/>
          </p:spPr>
        </p:pic>
        <p:sp>
          <p:nvSpPr>
            <p:cNvPr id="35" name="Forme libre 34"/>
            <p:cNvSpPr/>
            <p:nvPr/>
          </p:nvSpPr>
          <p:spPr>
            <a:xfrm>
              <a:off x="1402044" y="5718728"/>
              <a:ext cx="6626339" cy="650667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7481454 w 7481454"/>
                <a:gd name="connsiteY11" fmla="*/ 69273 h 577272"/>
                <a:gd name="connsiteX0" fmla="*/ 0 w 5848106"/>
                <a:gd name="connsiteY0" fmla="*/ 263236 h 577272"/>
                <a:gd name="connsiteX1" fmla="*/ 55418 w 5848106"/>
                <a:gd name="connsiteY1" fmla="*/ 263236 h 577272"/>
                <a:gd name="connsiteX2" fmla="*/ 484909 w 5848106"/>
                <a:gd name="connsiteY2" fmla="*/ 263236 h 577272"/>
                <a:gd name="connsiteX3" fmla="*/ 886691 w 5848106"/>
                <a:gd name="connsiteY3" fmla="*/ 568036 h 577272"/>
                <a:gd name="connsiteX4" fmla="*/ 1413163 w 5848106"/>
                <a:gd name="connsiteY4" fmla="*/ 318655 h 577272"/>
                <a:gd name="connsiteX5" fmla="*/ 1579418 w 5848106"/>
                <a:gd name="connsiteY5" fmla="*/ 235527 h 577272"/>
                <a:gd name="connsiteX6" fmla="*/ 2604654 w 5848106"/>
                <a:gd name="connsiteY6" fmla="*/ 263236 h 577272"/>
                <a:gd name="connsiteX7" fmla="*/ 3657600 w 5848106"/>
                <a:gd name="connsiteY7" fmla="*/ 124691 h 577272"/>
                <a:gd name="connsiteX8" fmla="*/ 4294909 w 5848106"/>
                <a:gd name="connsiteY8" fmla="*/ 13855 h 577272"/>
                <a:gd name="connsiteX9" fmla="*/ 4807527 w 5848106"/>
                <a:gd name="connsiteY9" fmla="*/ 41564 h 577272"/>
                <a:gd name="connsiteX10" fmla="*/ 5848106 w 5848106"/>
                <a:gd name="connsiteY10" fmla="*/ 166464 h 577272"/>
                <a:gd name="connsiteX0" fmla="*/ 0 w 5160610"/>
                <a:gd name="connsiteY0" fmla="*/ 263236 h 577272"/>
                <a:gd name="connsiteX1" fmla="*/ 55418 w 5160610"/>
                <a:gd name="connsiteY1" fmla="*/ 263236 h 577272"/>
                <a:gd name="connsiteX2" fmla="*/ 484909 w 5160610"/>
                <a:gd name="connsiteY2" fmla="*/ 263236 h 577272"/>
                <a:gd name="connsiteX3" fmla="*/ 886691 w 5160610"/>
                <a:gd name="connsiteY3" fmla="*/ 568036 h 577272"/>
                <a:gd name="connsiteX4" fmla="*/ 1413163 w 5160610"/>
                <a:gd name="connsiteY4" fmla="*/ 318655 h 577272"/>
                <a:gd name="connsiteX5" fmla="*/ 1579418 w 5160610"/>
                <a:gd name="connsiteY5" fmla="*/ 235527 h 577272"/>
                <a:gd name="connsiteX6" fmla="*/ 2604654 w 5160610"/>
                <a:gd name="connsiteY6" fmla="*/ 263236 h 577272"/>
                <a:gd name="connsiteX7" fmla="*/ 3657600 w 5160610"/>
                <a:gd name="connsiteY7" fmla="*/ 124691 h 577272"/>
                <a:gd name="connsiteX8" fmla="*/ 4294909 w 5160610"/>
                <a:gd name="connsiteY8" fmla="*/ 13855 h 577272"/>
                <a:gd name="connsiteX9" fmla="*/ 4807527 w 5160610"/>
                <a:gd name="connsiteY9" fmla="*/ 41564 h 577272"/>
                <a:gd name="connsiteX10" fmla="*/ 5160610 w 5160610"/>
                <a:gd name="connsiteY10" fmla="*/ 152609 h 577272"/>
                <a:gd name="connsiteX0" fmla="*/ 0 w 5160610"/>
                <a:gd name="connsiteY0" fmla="*/ 233728 h 547764"/>
                <a:gd name="connsiteX1" fmla="*/ 55418 w 5160610"/>
                <a:gd name="connsiteY1" fmla="*/ 233728 h 547764"/>
                <a:gd name="connsiteX2" fmla="*/ 484909 w 5160610"/>
                <a:gd name="connsiteY2" fmla="*/ 233728 h 547764"/>
                <a:gd name="connsiteX3" fmla="*/ 886691 w 5160610"/>
                <a:gd name="connsiteY3" fmla="*/ 538528 h 547764"/>
                <a:gd name="connsiteX4" fmla="*/ 1413163 w 5160610"/>
                <a:gd name="connsiteY4" fmla="*/ 289147 h 547764"/>
                <a:gd name="connsiteX5" fmla="*/ 1579418 w 5160610"/>
                <a:gd name="connsiteY5" fmla="*/ 206019 h 547764"/>
                <a:gd name="connsiteX6" fmla="*/ 2604654 w 5160610"/>
                <a:gd name="connsiteY6" fmla="*/ 233728 h 547764"/>
                <a:gd name="connsiteX7" fmla="*/ 3657600 w 5160610"/>
                <a:gd name="connsiteY7" fmla="*/ 95183 h 547764"/>
                <a:gd name="connsiteX8" fmla="*/ 4276845 w 5160610"/>
                <a:gd name="connsiteY8" fmla="*/ 50767 h 547764"/>
                <a:gd name="connsiteX9" fmla="*/ 4807527 w 5160610"/>
                <a:gd name="connsiteY9" fmla="*/ 12056 h 547764"/>
                <a:gd name="connsiteX10" fmla="*/ 5160610 w 5160610"/>
                <a:gd name="connsiteY10" fmla="*/ 123101 h 547764"/>
                <a:gd name="connsiteX0" fmla="*/ 0 w 5160610"/>
                <a:gd name="connsiteY0" fmla="*/ 194311 h 508347"/>
                <a:gd name="connsiteX1" fmla="*/ 55418 w 5160610"/>
                <a:gd name="connsiteY1" fmla="*/ 194311 h 508347"/>
                <a:gd name="connsiteX2" fmla="*/ 484909 w 5160610"/>
                <a:gd name="connsiteY2" fmla="*/ 194311 h 508347"/>
                <a:gd name="connsiteX3" fmla="*/ 886691 w 5160610"/>
                <a:gd name="connsiteY3" fmla="*/ 499111 h 508347"/>
                <a:gd name="connsiteX4" fmla="*/ 1413163 w 5160610"/>
                <a:gd name="connsiteY4" fmla="*/ 249730 h 508347"/>
                <a:gd name="connsiteX5" fmla="*/ 1579418 w 5160610"/>
                <a:gd name="connsiteY5" fmla="*/ 166602 h 508347"/>
                <a:gd name="connsiteX6" fmla="*/ 2604654 w 5160610"/>
                <a:gd name="connsiteY6" fmla="*/ 194311 h 508347"/>
                <a:gd name="connsiteX7" fmla="*/ 3657600 w 5160610"/>
                <a:gd name="connsiteY7" fmla="*/ 55766 h 508347"/>
                <a:gd name="connsiteX8" fmla="*/ 4276845 w 5160610"/>
                <a:gd name="connsiteY8" fmla="*/ 11350 h 508347"/>
                <a:gd name="connsiteX9" fmla="*/ 4783165 w 5160610"/>
                <a:gd name="connsiteY9" fmla="*/ 123866 h 508347"/>
                <a:gd name="connsiteX10" fmla="*/ 5160610 w 5160610"/>
                <a:gd name="connsiteY10" fmla="*/ 83684 h 508347"/>
                <a:gd name="connsiteX0" fmla="*/ 0 w 5402000"/>
                <a:gd name="connsiteY0" fmla="*/ 194311 h 508347"/>
                <a:gd name="connsiteX1" fmla="*/ 55418 w 5402000"/>
                <a:gd name="connsiteY1" fmla="*/ 194311 h 508347"/>
                <a:gd name="connsiteX2" fmla="*/ 484909 w 5402000"/>
                <a:gd name="connsiteY2" fmla="*/ 194311 h 508347"/>
                <a:gd name="connsiteX3" fmla="*/ 886691 w 5402000"/>
                <a:gd name="connsiteY3" fmla="*/ 499111 h 508347"/>
                <a:gd name="connsiteX4" fmla="*/ 1413163 w 5402000"/>
                <a:gd name="connsiteY4" fmla="*/ 249730 h 508347"/>
                <a:gd name="connsiteX5" fmla="*/ 1579418 w 5402000"/>
                <a:gd name="connsiteY5" fmla="*/ 166602 h 508347"/>
                <a:gd name="connsiteX6" fmla="*/ 2604654 w 5402000"/>
                <a:gd name="connsiteY6" fmla="*/ 194311 h 508347"/>
                <a:gd name="connsiteX7" fmla="*/ 3657600 w 5402000"/>
                <a:gd name="connsiteY7" fmla="*/ 55766 h 508347"/>
                <a:gd name="connsiteX8" fmla="*/ 4276845 w 5402000"/>
                <a:gd name="connsiteY8" fmla="*/ 11350 h 508347"/>
                <a:gd name="connsiteX9" fmla="*/ 4783165 w 5402000"/>
                <a:gd name="connsiteY9" fmla="*/ 123866 h 508347"/>
                <a:gd name="connsiteX10" fmla="*/ 5402000 w 5402000"/>
                <a:gd name="connsiteY10" fmla="*/ 67608 h 508347"/>
                <a:gd name="connsiteX0" fmla="*/ 0 w 5176968"/>
                <a:gd name="connsiteY0" fmla="*/ 194311 h 508347"/>
                <a:gd name="connsiteX1" fmla="*/ 55418 w 5176968"/>
                <a:gd name="connsiteY1" fmla="*/ 194311 h 508347"/>
                <a:gd name="connsiteX2" fmla="*/ 484909 w 5176968"/>
                <a:gd name="connsiteY2" fmla="*/ 194311 h 508347"/>
                <a:gd name="connsiteX3" fmla="*/ 886691 w 5176968"/>
                <a:gd name="connsiteY3" fmla="*/ 499111 h 508347"/>
                <a:gd name="connsiteX4" fmla="*/ 1413163 w 5176968"/>
                <a:gd name="connsiteY4" fmla="*/ 249730 h 508347"/>
                <a:gd name="connsiteX5" fmla="*/ 1579418 w 5176968"/>
                <a:gd name="connsiteY5" fmla="*/ 166602 h 508347"/>
                <a:gd name="connsiteX6" fmla="*/ 2604654 w 5176968"/>
                <a:gd name="connsiteY6" fmla="*/ 194311 h 508347"/>
                <a:gd name="connsiteX7" fmla="*/ 3657600 w 5176968"/>
                <a:gd name="connsiteY7" fmla="*/ 55766 h 508347"/>
                <a:gd name="connsiteX8" fmla="*/ 4276845 w 5176968"/>
                <a:gd name="connsiteY8" fmla="*/ 11350 h 508347"/>
                <a:gd name="connsiteX9" fmla="*/ 4783165 w 5176968"/>
                <a:gd name="connsiteY9" fmla="*/ 123866 h 508347"/>
                <a:gd name="connsiteX10" fmla="*/ 5176968 w 5176968"/>
                <a:gd name="connsiteY10" fmla="*/ 67608 h 50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76968" h="508347">
                  <a:moveTo>
                    <a:pt x="0" y="194311"/>
                  </a:moveTo>
                  <a:lnTo>
                    <a:pt x="55418" y="194311"/>
                  </a:lnTo>
                  <a:cubicBezTo>
                    <a:pt x="136236" y="194311"/>
                    <a:pt x="346364" y="143511"/>
                    <a:pt x="484909" y="194311"/>
                  </a:cubicBezTo>
                  <a:cubicBezTo>
                    <a:pt x="623455" y="245111"/>
                    <a:pt x="731982" y="489875"/>
                    <a:pt x="886691" y="499111"/>
                  </a:cubicBezTo>
                  <a:cubicBezTo>
                    <a:pt x="1041400" y="508347"/>
                    <a:pt x="1297709" y="305148"/>
                    <a:pt x="1413163" y="249730"/>
                  </a:cubicBezTo>
                  <a:cubicBezTo>
                    <a:pt x="1528617" y="194312"/>
                    <a:pt x="1380836" y="175838"/>
                    <a:pt x="1579418" y="166602"/>
                  </a:cubicBezTo>
                  <a:cubicBezTo>
                    <a:pt x="1778000" y="157366"/>
                    <a:pt x="2258290" y="212784"/>
                    <a:pt x="2604654" y="194311"/>
                  </a:cubicBezTo>
                  <a:cubicBezTo>
                    <a:pt x="2951018" y="175838"/>
                    <a:pt x="3378902" y="86259"/>
                    <a:pt x="3657600" y="55766"/>
                  </a:cubicBezTo>
                  <a:cubicBezTo>
                    <a:pt x="3936298" y="25273"/>
                    <a:pt x="4089251" y="0"/>
                    <a:pt x="4276845" y="11350"/>
                  </a:cubicBezTo>
                  <a:cubicBezTo>
                    <a:pt x="4464439" y="22700"/>
                    <a:pt x="4633145" y="114490"/>
                    <a:pt x="4783165" y="123866"/>
                  </a:cubicBezTo>
                  <a:cubicBezTo>
                    <a:pt x="4933185" y="133242"/>
                    <a:pt x="4731314" y="62990"/>
                    <a:pt x="5176968" y="67608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system view (1/2)</a:t>
            </a:r>
            <a:endParaRPr lang="en-US" dirty="0"/>
          </a:p>
        </p:txBody>
      </p:sp>
      <p:grpSp>
        <p:nvGrpSpPr>
          <p:cNvPr id="64" name="Groupe 63"/>
          <p:cNvGrpSpPr/>
          <p:nvPr/>
        </p:nvGrpSpPr>
        <p:grpSpPr>
          <a:xfrm>
            <a:off x="1067574" y="5074157"/>
            <a:ext cx="7481454" cy="1321026"/>
            <a:chOff x="1067574" y="5074157"/>
            <a:chExt cx="7481454" cy="1321026"/>
          </a:xfrm>
        </p:grpSpPr>
        <p:grpSp>
          <p:nvGrpSpPr>
            <p:cNvPr id="35" name="Groupe 63"/>
            <p:cNvGrpSpPr/>
            <p:nvPr/>
          </p:nvGrpSpPr>
          <p:grpSpPr>
            <a:xfrm>
              <a:off x="6850383" y="5080973"/>
              <a:ext cx="1287964" cy="1279684"/>
              <a:chOff x="4140512" y="5504558"/>
              <a:chExt cx="975600" cy="969328"/>
            </a:xfrm>
          </p:grpSpPr>
          <p:pic>
            <p:nvPicPr>
              <p:cNvPr id="36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  <p:pic>
          <p:nvPicPr>
            <p:cNvPr id="2051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3193" y="5074157"/>
              <a:ext cx="4818193" cy="1321026"/>
            </a:xfrm>
            <a:prstGeom prst="rect">
              <a:avLst/>
            </a:prstGeom>
            <a:noFill/>
          </p:spPr>
        </p:pic>
        <p:sp>
          <p:nvSpPr>
            <p:cNvPr id="40" name="Forme libre 39"/>
            <p:cNvSpPr/>
            <p:nvPr/>
          </p:nvSpPr>
          <p:spPr>
            <a:xfrm>
              <a:off x="1067574" y="5652655"/>
              <a:ext cx="7481454" cy="577272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81454" h="577272">
                  <a:moveTo>
                    <a:pt x="0" y="263236"/>
                  </a:moveTo>
                  <a:lnTo>
                    <a:pt x="55418" y="263236"/>
                  </a:lnTo>
                  <a:cubicBezTo>
                    <a:pt x="136236" y="263236"/>
                    <a:pt x="346364" y="212436"/>
                    <a:pt x="484909" y="263236"/>
                  </a:cubicBezTo>
                  <a:cubicBezTo>
                    <a:pt x="623455" y="314036"/>
                    <a:pt x="731982" y="558800"/>
                    <a:pt x="886691" y="568036"/>
                  </a:cubicBezTo>
                  <a:cubicBezTo>
                    <a:pt x="1041400" y="577272"/>
                    <a:pt x="1297709" y="374073"/>
                    <a:pt x="1413163" y="318655"/>
                  </a:cubicBezTo>
                  <a:cubicBezTo>
                    <a:pt x="1528617" y="263237"/>
                    <a:pt x="1380836" y="244763"/>
                    <a:pt x="1579418" y="235527"/>
                  </a:cubicBezTo>
                  <a:cubicBezTo>
                    <a:pt x="1778000" y="226291"/>
                    <a:pt x="2258290" y="281709"/>
                    <a:pt x="2604654" y="263236"/>
                  </a:cubicBezTo>
                  <a:cubicBezTo>
                    <a:pt x="2951018" y="244763"/>
                    <a:pt x="3375891" y="166254"/>
                    <a:pt x="3657600" y="124691"/>
                  </a:cubicBezTo>
                  <a:cubicBezTo>
                    <a:pt x="3939309" y="83128"/>
                    <a:pt x="4103254" y="27710"/>
                    <a:pt x="4294909" y="13855"/>
                  </a:cubicBezTo>
                  <a:cubicBezTo>
                    <a:pt x="4486564" y="0"/>
                    <a:pt x="4548661" y="16129"/>
                    <a:pt x="4807527" y="41564"/>
                  </a:cubicBezTo>
                  <a:cubicBezTo>
                    <a:pt x="5066393" y="66999"/>
                    <a:pt x="5486461" y="169650"/>
                    <a:pt x="5848106" y="166464"/>
                  </a:cubicBezTo>
                  <a:cubicBezTo>
                    <a:pt x="6209751" y="163278"/>
                    <a:pt x="6705173" y="38646"/>
                    <a:pt x="6977398" y="22448"/>
                  </a:cubicBezTo>
                  <a:cubicBezTo>
                    <a:pt x="7095162" y="82484"/>
                    <a:pt x="7235536" y="43872"/>
                    <a:pt x="7481454" y="69273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084168" y="5256910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1272780" y="1486605"/>
            <a:ext cx="6696744" cy="2547687"/>
            <a:chOff x="971600" y="1794839"/>
            <a:chExt cx="7317760" cy="2783944"/>
          </a:xfrm>
        </p:grpSpPr>
        <p:sp>
          <p:nvSpPr>
            <p:cNvPr id="42" name="Rectangle 41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45" name="Connecteur droit avec flèche 44"/>
            <p:cNvCxnSpPr>
              <a:stCxn id="42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43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4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0" name="Connecteur droit avec flèche 49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>
              <a:off x="2094652" y="3702926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2520663" y="3491992"/>
              <a:ext cx="1833419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stop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</p:grpSp>
      <p:sp>
        <p:nvSpPr>
          <p:cNvPr id="31" name="Forme libre 30"/>
          <p:cNvSpPr/>
          <p:nvPr/>
        </p:nvSpPr>
        <p:spPr>
          <a:xfrm>
            <a:off x="3312437" y="1700809"/>
            <a:ext cx="2754317" cy="2184688"/>
          </a:xfrm>
          <a:custGeom>
            <a:avLst/>
            <a:gdLst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84019 w 2992582"/>
              <a:gd name="connsiteY8" fmla="*/ 2660073 h 3269673"/>
              <a:gd name="connsiteX9" fmla="*/ 270164 w 2992582"/>
              <a:gd name="connsiteY9" fmla="*/ 3269673 h 3269673"/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73434 w 2992582"/>
              <a:gd name="connsiteY8" fmla="*/ 2757977 h 3269673"/>
              <a:gd name="connsiteX9" fmla="*/ 270164 w 2992582"/>
              <a:gd name="connsiteY9" fmla="*/ 3269673 h 3269673"/>
              <a:gd name="connsiteX0" fmla="*/ 228601 w 2992582"/>
              <a:gd name="connsiteY0" fmla="*/ 0 h 3118017"/>
              <a:gd name="connsiteX1" fmla="*/ 131619 w 2992582"/>
              <a:gd name="connsiteY1" fmla="*/ 914400 h 3118017"/>
              <a:gd name="connsiteX2" fmla="*/ 464128 w 2992582"/>
              <a:gd name="connsiteY2" fmla="*/ 1413164 h 3118017"/>
              <a:gd name="connsiteX3" fmla="*/ 2680855 w 2992582"/>
              <a:gd name="connsiteY3" fmla="*/ 1260764 h 3118017"/>
              <a:gd name="connsiteX4" fmla="*/ 2334491 w 2992582"/>
              <a:gd name="connsiteY4" fmla="*/ 1745673 h 3118017"/>
              <a:gd name="connsiteX5" fmla="*/ 353291 w 2992582"/>
              <a:gd name="connsiteY5" fmla="*/ 1620982 h 3118017"/>
              <a:gd name="connsiteX6" fmla="*/ 214746 w 2992582"/>
              <a:gd name="connsiteY6" fmla="*/ 1967346 h 3118017"/>
              <a:gd name="connsiteX7" fmla="*/ 103910 w 2992582"/>
              <a:gd name="connsiteY7" fmla="*/ 2299855 h 3118017"/>
              <a:gd name="connsiteX8" fmla="*/ 273434 w 2992582"/>
              <a:gd name="connsiteY8" fmla="*/ 2757977 h 3118017"/>
              <a:gd name="connsiteX9" fmla="*/ 273434 w 2992582"/>
              <a:gd name="connsiteY9" fmla="*/ 3118017 h 3118017"/>
              <a:gd name="connsiteX0" fmla="*/ 221129 w 2977638"/>
              <a:gd name="connsiteY0" fmla="*/ 0 h 3118017"/>
              <a:gd name="connsiteX1" fmla="*/ 124147 w 2977638"/>
              <a:gd name="connsiteY1" fmla="*/ 914400 h 3118017"/>
              <a:gd name="connsiteX2" fmla="*/ 456656 w 2977638"/>
              <a:gd name="connsiteY2" fmla="*/ 1413164 h 3118017"/>
              <a:gd name="connsiteX3" fmla="*/ 2673383 w 2977638"/>
              <a:gd name="connsiteY3" fmla="*/ 1260764 h 3118017"/>
              <a:gd name="connsiteX4" fmla="*/ 2282186 w 2977638"/>
              <a:gd name="connsiteY4" fmla="*/ 1677857 h 3118017"/>
              <a:gd name="connsiteX5" fmla="*/ 345819 w 2977638"/>
              <a:gd name="connsiteY5" fmla="*/ 1620982 h 3118017"/>
              <a:gd name="connsiteX6" fmla="*/ 207274 w 2977638"/>
              <a:gd name="connsiteY6" fmla="*/ 1967346 h 3118017"/>
              <a:gd name="connsiteX7" fmla="*/ 96438 w 2977638"/>
              <a:gd name="connsiteY7" fmla="*/ 2299855 h 3118017"/>
              <a:gd name="connsiteX8" fmla="*/ 265962 w 2977638"/>
              <a:gd name="connsiteY8" fmla="*/ 2757977 h 3118017"/>
              <a:gd name="connsiteX9" fmla="*/ 265962 w 2977638"/>
              <a:gd name="connsiteY9" fmla="*/ 3118017 h 3118017"/>
              <a:gd name="connsiteX0" fmla="*/ 239601 w 2996110"/>
              <a:gd name="connsiteY0" fmla="*/ 0 h 3118017"/>
              <a:gd name="connsiteX1" fmla="*/ 142619 w 2996110"/>
              <a:gd name="connsiteY1" fmla="*/ 914400 h 3118017"/>
              <a:gd name="connsiteX2" fmla="*/ 475128 w 2996110"/>
              <a:gd name="connsiteY2" fmla="*/ 1413164 h 3118017"/>
              <a:gd name="connsiteX3" fmla="*/ 2691855 w 2996110"/>
              <a:gd name="connsiteY3" fmla="*/ 1260764 h 3118017"/>
              <a:gd name="connsiteX4" fmla="*/ 2300658 w 2996110"/>
              <a:gd name="connsiteY4" fmla="*/ 1677857 h 3118017"/>
              <a:gd name="connsiteX5" fmla="*/ 364291 w 2996110"/>
              <a:gd name="connsiteY5" fmla="*/ 1620982 h 3118017"/>
              <a:gd name="connsiteX6" fmla="*/ 114910 w 2996110"/>
              <a:gd name="connsiteY6" fmla="*/ 2299855 h 3118017"/>
              <a:gd name="connsiteX7" fmla="*/ 284434 w 2996110"/>
              <a:gd name="connsiteY7" fmla="*/ 2757977 h 3118017"/>
              <a:gd name="connsiteX8" fmla="*/ 284434 w 2996110"/>
              <a:gd name="connsiteY8" fmla="*/ 3118017 h 3118017"/>
              <a:gd name="connsiteX0" fmla="*/ 239601 w 2996110"/>
              <a:gd name="connsiteY0" fmla="*/ 0 h 3118017"/>
              <a:gd name="connsiteX1" fmla="*/ 475128 w 2996110"/>
              <a:gd name="connsiteY1" fmla="*/ 1413164 h 3118017"/>
              <a:gd name="connsiteX2" fmla="*/ 2691855 w 2996110"/>
              <a:gd name="connsiteY2" fmla="*/ 1260764 h 3118017"/>
              <a:gd name="connsiteX3" fmla="*/ 2300658 w 2996110"/>
              <a:gd name="connsiteY3" fmla="*/ 1677857 h 3118017"/>
              <a:gd name="connsiteX4" fmla="*/ 364291 w 2996110"/>
              <a:gd name="connsiteY4" fmla="*/ 1620982 h 3118017"/>
              <a:gd name="connsiteX5" fmla="*/ 114910 w 2996110"/>
              <a:gd name="connsiteY5" fmla="*/ 2299855 h 3118017"/>
              <a:gd name="connsiteX6" fmla="*/ 284434 w 2996110"/>
              <a:gd name="connsiteY6" fmla="*/ 2757977 h 3118017"/>
              <a:gd name="connsiteX7" fmla="*/ 284434 w 2996110"/>
              <a:gd name="connsiteY7" fmla="*/ 3118017 h 3118017"/>
              <a:gd name="connsiteX0" fmla="*/ 187798 w 2996110"/>
              <a:gd name="connsiteY0" fmla="*/ 0 h 2650521"/>
              <a:gd name="connsiteX1" fmla="*/ 475128 w 2996110"/>
              <a:gd name="connsiteY1" fmla="*/ 945668 h 2650521"/>
              <a:gd name="connsiteX2" fmla="*/ 2691855 w 2996110"/>
              <a:gd name="connsiteY2" fmla="*/ 793268 h 2650521"/>
              <a:gd name="connsiteX3" fmla="*/ 2300658 w 2996110"/>
              <a:gd name="connsiteY3" fmla="*/ 1210361 h 2650521"/>
              <a:gd name="connsiteX4" fmla="*/ 364291 w 2996110"/>
              <a:gd name="connsiteY4" fmla="*/ 1153486 h 2650521"/>
              <a:gd name="connsiteX5" fmla="*/ 114910 w 2996110"/>
              <a:gd name="connsiteY5" fmla="*/ 1832359 h 2650521"/>
              <a:gd name="connsiteX6" fmla="*/ 284434 w 2996110"/>
              <a:gd name="connsiteY6" fmla="*/ 2290481 h 2650521"/>
              <a:gd name="connsiteX7" fmla="*/ 284434 w 2996110"/>
              <a:gd name="connsiteY7" fmla="*/ 2650521 h 2650521"/>
              <a:gd name="connsiteX0" fmla="*/ 187798 w 2983992"/>
              <a:gd name="connsiteY0" fmla="*/ 0 h 2650521"/>
              <a:gd name="connsiteX1" fmla="*/ 547838 w 2983992"/>
              <a:gd name="connsiteY1" fmla="*/ 905939 h 2650521"/>
              <a:gd name="connsiteX2" fmla="*/ 2691855 w 2983992"/>
              <a:gd name="connsiteY2" fmla="*/ 793268 h 2650521"/>
              <a:gd name="connsiteX3" fmla="*/ 2300658 w 2983992"/>
              <a:gd name="connsiteY3" fmla="*/ 1210361 h 2650521"/>
              <a:gd name="connsiteX4" fmla="*/ 364291 w 2983992"/>
              <a:gd name="connsiteY4" fmla="*/ 1153486 h 2650521"/>
              <a:gd name="connsiteX5" fmla="*/ 114910 w 2983992"/>
              <a:gd name="connsiteY5" fmla="*/ 1832359 h 2650521"/>
              <a:gd name="connsiteX6" fmla="*/ 284434 w 2983992"/>
              <a:gd name="connsiteY6" fmla="*/ 2290481 h 2650521"/>
              <a:gd name="connsiteX7" fmla="*/ 284434 w 2983992"/>
              <a:gd name="connsiteY7" fmla="*/ 2650521 h 2650521"/>
              <a:gd name="connsiteX0" fmla="*/ 187798 w 2712183"/>
              <a:gd name="connsiteY0" fmla="*/ 0 h 2650521"/>
              <a:gd name="connsiteX1" fmla="*/ 547838 w 2712183"/>
              <a:gd name="connsiteY1" fmla="*/ 905939 h 2650521"/>
              <a:gd name="connsiteX2" fmla="*/ 2420046 w 2712183"/>
              <a:gd name="connsiteY2" fmla="*/ 830444 h 2650521"/>
              <a:gd name="connsiteX3" fmla="*/ 2300658 w 2712183"/>
              <a:gd name="connsiteY3" fmla="*/ 1210361 h 2650521"/>
              <a:gd name="connsiteX4" fmla="*/ 364291 w 2712183"/>
              <a:gd name="connsiteY4" fmla="*/ 1153486 h 2650521"/>
              <a:gd name="connsiteX5" fmla="*/ 114910 w 2712183"/>
              <a:gd name="connsiteY5" fmla="*/ 1832359 h 2650521"/>
              <a:gd name="connsiteX6" fmla="*/ 284434 w 2712183"/>
              <a:gd name="connsiteY6" fmla="*/ 2290481 h 2650521"/>
              <a:gd name="connsiteX7" fmla="*/ 284434 w 2712183"/>
              <a:gd name="connsiteY7" fmla="*/ 2650521 h 2650521"/>
              <a:gd name="connsiteX0" fmla="*/ 207696 w 2782571"/>
              <a:gd name="connsiteY0" fmla="*/ 0 h 2650521"/>
              <a:gd name="connsiteX1" fmla="*/ 567736 w 2782571"/>
              <a:gd name="connsiteY1" fmla="*/ 905939 h 2650521"/>
              <a:gd name="connsiteX2" fmla="*/ 2439944 w 2782571"/>
              <a:gd name="connsiteY2" fmla="*/ 830444 h 2650521"/>
              <a:gd name="connsiteX3" fmla="*/ 2439945 w 2782571"/>
              <a:gd name="connsiteY3" fmla="*/ 1207919 h 2650521"/>
              <a:gd name="connsiteX4" fmla="*/ 384189 w 2782571"/>
              <a:gd name="connsiteY4" fmla="*/ 1153486 h 2650521"/>
              <a:gd name="connsiteX5" fmla="*/ 134808 w 2782571"/>
              <a:gd name="connsiteY5" fmla="*/ 1832359 h 2650521"/>
              <a:gd name="connsiteX6" fmla="*/ 304332 w 2782571"/>
              <a:gd name="connsiteY6" fmla="*/ 2290481 h 2650521"/>
              <a:gd name="connsiteX7" fmla="*/ 304332 w 2782571"/>
              <a:gd name="connsiteY7" fmla="*/ 2650521 h 2650521"/>
              <a:gd name="connsiteX0" fmla="*/ 179442 w 2754317"/>
              <a:gd name="connsiteY0" fmla="*/ 0 h 2650521"/>
              <a:gd name="connsiteX1" fmla="*/ 539482 w 2754317"/>
              <a:gd name="connsiteY1" fmla="*/ 905939 h 2650521"/>
              <a:gd name="connsiteX2" fmla="*/ 2411690 w 2754317"/>
              <a:gd name="connsiteY2" fmla="*/ 830444 h 2650521"/>
              <a:gd name="connsiteX3" fmla="*/ 2411691 w 2754317"/>
              <a:gd name="connsiteY3" fmla="*/ 1207919 h 2650521"/>
              <a:gd name="connsiteX4" fmla="*/ 355935 w 2754317"/>
              <a:gd name="connsiteY4" fmla="*/ 1153486 h 2650521"/>
              <a:gd name="connsiteX5" fmla="*/ 276078 w 2754317"/>
              <a:gd name="connsiteY5" fmla="*/ 2290481 h 2650521"/>
              <a:gd name="connsiteX6" fmla="*/ 276078 w 2754317"/>
              <a:gd name="connsiteY6" fmla="*/ 2650521 h 2650521"/>
              <a:gd name="connsiteX0" fmla="*/ 179442 w 2754317"/>
              <a:gd name="connsiteY0" fmla="*/ 0 h 2290481"/>
              <a:gd name="connsiteX1" fmla="*/ 539482 w 2754317"/>
              <a:gd name="connsiteY1" fmla="*/ 905939 h 2290481"/>
              <a:gd name="connsiteX2" fmla="*/ 2411690 w 2754317"/>
              <a:gd name="connsiteY2" fmla="*/ 830444 h 2290481"/>
              <a:gd name="connsiteX3" fmla="*/ 2411691 w 2754317"/>
              <a:gd name="connsiteY3" fmla="*/ 1207919 h 2290481"/>
              <a:gd name="connsiteX4" fmla="*/ 355935 w 2754317"/>
              <a:gd name="connsiteY4" fmla="*/ 1153486 h 2290481"/>
              <a:gd name="connsiteX5" fmla="*/ 276078 w 2754317"/>
              <a:gd name="connsiteY5" fmla="*/ 2290481 h 229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317" h="2290481">
                <a:moveTo>
                  <a:pt x="179442" y="0"/>
                </a:moveTo>
                <a:cubicBezTo>
                  <a:pt x="228510" y="294409"/>
                  <a:pt x="167441" y="767532"/>
                  <a:pt x="539482" y="905939"/>
                </a:cubicBezTo>
                <a:cubicBezTo>
                  <a:pt x="911523" y="1044346"/>
                  <a:pt x="2099655" y="780114"/>
                  <a:pt x="2411690" y="830444"/>
                </a:cubicBezTo>
                <a:cubicBezTo>
                  <a:pt x="2723725" y="880774"/>
                  <a:pt x="2754317" y="1154079"/>
                  <a:pt x="2411691" y="1207919"/>
                </a:cubicBezTo>
                <a:cubicBezTo>
                  <a:pt x="2069065" y="1261759"/>
                  <a:pt x="711871" y="973059"/>
                  <a:pt x="355935" y="1153486"/>
                </a:cubicBezTo>
                <a:cubicBezTo>
                  <a:pt x="0" y="1333913"/>
                  <a:pt x="289387" y="2040975"/>
                  <a:pt x="276078" y="2290481"/>
                </a:cubicBezTo>
              </a:path>
            </a:pathLst>
          </a:cu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blambeau\Documents\thesis\private-defense\consistent-system-view-rel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3983" y="4140396"/>
            <a:ext cx="5684361" cy="7287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system view (2/2)</a:t>
            </a:r>
            <a:endParaRPr lang="en-US" dirty="0"/>
          </a:p>
        </p:txBody>
      </p:sp>
      <p:grpSp>
        <p:nvGrpSpPr>
          <p:cNvPr id="3" name="Groupe 63"/>
          <p:cNvGrpSpPr/>
          <p:nvPr/>
        </p:nvGrpSpPr>
        <p:grpSpPr>
          <a:xfrm>
            <a:off x="1067574" y="5074157"/>
            <a:ext cx="7481454" cy="1321026"/>
            <a:chOff x="1067574" y="5074157"/>
            <a:chExt cx="7481454" cy="1321026"/>
          </a:xfrm>
        </p:grpSpPr>
        <p:grpSp>
          <p:nvGrpSpPr>
            <p:cNvPr id="4" name="Groupe 63"/>
            <p:cNvGrpSpPr/>
            <p:nvPr/>
          </p:nvGrpSpPr>
          <p:grpSpPr>
            <a:xfrm>
              <a:off x="6850383" y="5080973"/>
              <a:ext cx="1287964" cy="1279684"/>
              <a:chOff x="4140512" y="5504558"/>
              <a:chExt cx="975600" cy="969328"/>
            </a:xfrm>
          </p:grpSpPr>
          <p:pic>
            <p:nvPicPr>
              <p:cNvPr id="36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  <p:pic>
          <p:nvPicPr>
            <p:cNvPr id="2051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3193" y="5074157"/>
              <a:ext cx="4818193" cy="1321026"/>
            </a:xfrm>
            <a:prstGeom prst="rect">
              <a:avLst/>
            </a:prstGeom>
            <a:noFill/>
          </p:spPr>
        </p:pic>
        <p:sp>
          <p:nvSpPr>
            <p:cNvPr id="40" name="Forme libre 39"/>
            <p:cNvSpPr/>
            <p:nvPr/>
          </p:nvSpPr>
          <p:spPr>
            <a:xfrm>
              <a:off x="1067574" y="5652655"/>
              <a:ext cx="7481454" cy="577272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81454" h="577272">
                  <a:moveTo>
                    <a:pt x="0" y="263236"/>
                  </a:moveTo>
                  <a:lnTo>
                    <a:pt x="55418" y="263236"/>
                  </a:lnTo>
                  <a:cubicBezTo>
                    <a:pt x="136236" y="263236"/>
                    <a:pt x="346364" y="212436"/>
                    <a:pt x="484909" y="263236"/>
                  </a:cubicBezTo>
                  <a:cubicBezTo>
                    <a:pt x="623455" y="314036"/>
                    <a:pt x="731982" y="558800"/>
                    <a:pt x="886691" y="568036"/>
                  </a:cubicBezTo>
                  <a:cubicBezTo>
                    <a:pt x="1041400" y="577272"/>
                    <a:pt x="1297709" y="374073"/>
                    <a:pt x="1413163" y="318655"/>
                  </a:cubicBezTo>
                  <a:cubicBezTo>
                    <a:pt x="1528617" y="263237"/>
                    <a:pt x="1380836" y="244763"/>
                    <a:pt x="1579418" y="235527"/>
                  </a:cubicBezTo>
                  <a:cubicBezTo>
                    <a:pt x="1778000" y="226291"/>
                    <a:pt x="2258290" y="281709"/>
                    <a:pt x="2604654" y="263236"/>
                  </a:cubicBezTo>
                  <a:cubicBezTo>
                    <a:pt x="2951018" y="244763"/>
                    <a:pt x="3375891" y="166254"/>
                    <a:pt x="3657600" y="124691"/>
                  </a:cubicBezTo>
                  <a:cubicBezTo>
                    <a:pt x="3939309" y="83128"/>
                    <a:pt x="4103254" y="27710"/>
                    <a:pt x="4294909" y="13855"/>
                  </a:cubicBezTo>
                  <a:cubicBezTo>
                    <a:pt x="4486564" y="0"/>
                    <a:pt x="4548661" y="16129"/>
                    <a:pt x="4807527" y="41564"/>
                  </a:cubicBezTo>
                  <a:cubicBezTo>
                    <a:pt x="5066393" y="66999"/>
                    <a:pt x="5486461" y="169650"/>
                    <a:pt x="5848106" y="166464"/>
                  </a:cubicBezTo>
                  <a:cubicBezTo>
                    <a:pt x="6209751" y="163278"/>
                    <a:pt x="6705173" y="38646"/>
                    <a:pt x="6977398" y="22448"/>
                  </a:cubicBezTo>
                  <a:cubicBezTo>
                    <a:pt x="7095162" y="82484"/>
                    <a:pt x="7235536" y="43872"/>
                    <a:pt x="7481454" y="69273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084168" y="5256910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e 40"/>
          <p:cNvGrpSpPr/>
          <p:nvPr/>
        </p:nvGrpSpPr>
        <p:grpSpPr>
          <a:xfrm>
            <a:off x="1272780" y="1486605"/>
            <a:ext cx="6696744" cy="2547687"/>
            <a:chOff x="971600" y="1794839"/>
            <a:chExt cx="7317760" cy="2783944"/>
          </a:xfrm>
        </p:grpSpPr>
        <p:sp>
          <p:nvSpPr>
            <p:cNvPr id="42" name="Rectangle 41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45" name="Connecteur droit avec flèche 44"/>
            <p:cNvCxnSpPr>
              <a:stCxn id="42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43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4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0" name="Connecteur droit avec flèche 49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</p:grpSp>
      <p:sp>
        <p:nvSpPr>
          <p:cNvPr id="31" name="Forme libre 30"/>
          <p:cNvSpPr/>
          <p:nvPr/>
        </p:nvSpPr>
        <p:spPr>
          <a:xfrm>
            <a:off x="3312437" y="1700809"/>
            <a:ext cx="2754317" cy="2184688"/>
          </a:xfrm>
          <a:custGeom>
            <a:avLst/>
            <a:gdLst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84019 w 2992582"/>
              <a:gd name="connsiteY8" fmla="*/ 2660073 h 3269673"/>
              <a:gd name="connsiteX9" fmla="*/ 270164 w 2992582"/>
              <a:gd name="connsiteY9" fmla="*/ 3269673 h 3269673"/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73434 w 2992582"/>
              <a:gd name="connsiteY8" fmla="*/ 2757977 h 3269673"/>
              <a:gd name="connsiteX9" fmla="*/ 270164 w 2992582"/>
              <a:gd name="connsiteY9" fmla="*/ 3269673 h 3269673"/>
              <a:gd name="connsiteX0" fmla="*/ 228601 w 2992582"/>
              <a:gd name="connsiteY0" fmla="*/ 0 h 3118017"/>
              <a:gd name="connsiteX1" fmla="*/ 131619 w 2992582"/>
              <a:gd name="connsiteY1" fmla="*/ 914400 h 3118017"/>
              <a:gd name="connsiteX2" fmla="*/ 464128 w 2992582"/>
              <a:gd name="connsiteY2" fmla="*/ 1413164 h 3118017"/>
              <a:gd name="connsiteX3" fmla="*/ 2680855 w 2992582"/>
              <a:gd name="connsiteY3" fmla="*/ 1260764 h 3118017"/>
              <a:gd name="connsiteX4" fmla="*/ 2334491 w 2992582"/>
              <a:gd name="connsiteY4" fmla="*/ 1745673 h 3118017"/>
              <a:gd name="connsiteX5" fmla="*/ 353291 w 2992582"/>
              <a:gd name="connsiteY5" fmla="*/ 1620982 h 3118017"/>
              <a:gd name="connsiteX6" fmla="*/ 214746 w 2992582"/>
              <a:gd name="connsiteY6" fmla="*/ 1967346 h 3118017"/>
              <a:gd name="connsiteX7" fmla="*/ 103910 w 2992582"/>
              <a:gd name="connsiteY7" fmla="*/ 2299855 h 3118017"/>
              <a:gd name="connsiteX8" fmla="*/ 273434 w 2992582"/>
              <a:gd name="connsiteY8" fmla="*/ 2757977 h 3118017"/>
              <a:gd name="connsiteX9" fmla="*/ 273434 w 2992582"/>
              <a:gd name="connsiteY9" fmla="*/ 3118017 h 3118017"/>
              <a:gd name="connsiteX0" fmla="*/ 221129 w 2977638"/>
              <a:gd name="connsiteY0" fmla="*/ 0 h 3118017"/>
              <a:gd name="connsiteX1" fmla="*/ 124147 w 2977638"/>
              <a:gd name="connsiteY1" fmla="*/ 914400 h 3118017"/>
              <a:gd name="connsiteX2" fmla="*/ 456656 w 2977638"/>
              <a:gd name="connsiteY2" fmla="*/ 1413164 h 3118017"/>
              <a:gd name="connsiteX3" fmla="*/ 2673383 w 2977638"/>
              <a:gd name="connsiteY3" fmla="*/ 1260764 h 3118017"/>
              <a:gd name="connsiteX4" fmla="*/ 2282186 w 2977638"/>
              <a:gd name="connsiteY4" fmla="*/ 1677857 h 3118017"/>
              <a:gd name="connsiteX5" fmla="*/ 345819 w 2977638"/>
              <a:gd name="connsiteY5" fmla="*/ 1620982 h 3118017"/>
              <a:gd name="connsiteX6" fmla="*/ 207274 w 2977638"/>
              <a:gd name="connsiteY6" fmla="*/ 1967346 h 3118017"/>
              <a:gd name="connsiteX7" fmla="*/ 96438 w 2977638"/>
              <a:gd name="connsiteY7" fmla="*/ 2299855 h 3118017"/>
              <a:gd name="connsiteX8" fmla="*/ 265962 w 2977638"/>
              <a:gd name="connsiteY8" fmla="*/ 2757977 h 3118017"/>
              <a:gd name="connsiteX9" fmla="*/ 265962 w 2977638"/>
              <a:gd name="connsiteY9" fmla="*/ 3118017 h 3118017"/>
              <a:gd name="connsiteX0" fmla="*/ 239601 w 2996110"/>
              <a:gd name="connsiteY0" fmla="*/ 0 h 3118017"/>
              <a:gd name="connsiteX1" fmla="*/ 142619 w 2996110"/>
              <a:gd name="connsiteY1" fmla="*/ 914400 h 3118017"/>
              <a:gd name="connsiteX2" fmla="*/ 475128 w 2996110"/>
              <a:gd name="connsiteY2" fmla="*/ 1413164 h 3118017"/>
              <a:gd name="connsiteX3" fmla="*/ 2691855 w 2996110"/>
              <a:gd name="connsiteY3" fmla="*/ 1260764 h 3118017"/>
              <a:gd name="connsiteX4" fmla="*/ 2300658 w 2996110"/>
              <a:gd name="connsiteY4" fmla="*/ 1677857 h 3118017"/>
              <a:gd name="connsiteX5" fmla="*/ 364291 w 2996110"/>
              <a:gd name="connsiteY5" fmla="*/ 1620982 h 3118017"/>
              <a:gd name="connsiteX6" fmla="*/ 114910 w 2996110"/>
              <a:gd name="connsiteY6" fmla="*/ 2299855 h 3118017"/>
              <a:gd name="connsiteX7" fmla="*/ 284434 w 2996110"/>
              <a:gd name="connsiteY7" fmla="*/ 2757977 h 3118017"/>
              <a:gd name="connsiteX8" fmla="*/ 284434 w 2996110"/>
              <a:gd name="connsiteY8" fmla="*/ 3118017 h 3118017"/>
              <a:gd name="connsiteX0" fmla="*/ 239601 w 2996110"/>
              <a:gd name="connsiteY0" fmla="*/ 0 h 3118017"/>
              <a:gd name="connsiteX1" fmla="*/ 475128 w 2996110"/>
              <a:gd name="connsiteY1" fmla="*/ 1413164 h 3118017"/>
              <a:gd name="connsiteX2" fmla="*/ 2691855 w 2996110"/>
              <a:gd name="connsiteY2" fmla="*/ 1260764 h 3118017"/>
              <a:gd name="connsiteX3" fmla="*/ 2300658 w 2996110"/>
              <a:gd name="connsiteY3" fmla="*/ 1677857 h 3118017"/>
              <a:gd name="connsiteX4" fmla="*/ 364291 w 2996110"/>
              <a:gd name="connsiteY4" fmla="*/ 1620982 h 3118017"/>
              <a:gd name="connsiteX5" fmla="*/ 114910 w 2996110"/>
              <a:gd name="connsiteY5" fmla="*/ 2299855 h 3118017"/>
              <a:gd name="connsiteX6" fmla="*/ 284434 w 2996110"/>
              <a:gd name="connsiteY6" fmla="*/ 2757977 h 3118017"/>
              <a:gd name="connsiteX7" fmla="*/ 284434 w 2996110"/>
              <a:gd name="connsiteY7" fmla="*/ 3118017 h 3118017"/>
              <a:gd name="connsiteX0" fmla="*/ 187798 w 2996110"/>
              <a:gd name="connsiteY0" fmla="*/ 0 h 2650521"/>
              <a:gd name="connsiteX1" fmla="*/ 475128 w 2996110"/>
              <a:gd name="connsiteY1" fmla="*/ 945668 h 2650521"/>
              <a:gd name="connsiteX2" fmla="*/ 2691855 w 2996110"/>
              <a:gd name="connsiteY2" fmla="*/ 793268 h 2650521"/>
              <a:gd name="connsiteX3" fmla="*/ 2300658 w 2996110"/>
              <a:gd name="connsiteY3" fmla="*/ 1210361 h 2650521"/>
              <a:gd name="connsiteX4" fmla="*/ 364291 w 2996110"/>
              <a:gd name="connsiteY4" fmla="*/ 1153486 h 2650521"/>
              <a:gd name="connsiteX5" fmla="*/ 114910 w 2996110"/>
              <a:gd name="connsiteY5" fmla="*/ 1832359 h 2650521"/>
              <a:gd name="connsiteX6" fmla="*/ 284434 w 2996110"/>
              <a:gd name="connsiteY6" fmla="*/ 2290481 h 2650521"/>
              <a:gd name="connsiteX7" fmla="*/ 284434 w 2996110"/>
              <a:gd name="connsiteY7" fmla="*/ 2650521 h 2650521"/>
              <a:gd name="connsiteX0" fmla="*/ 187798 w 2983992"/>
              <a:gd name="connsiteY0" fmla="*/ 0 h 2650521"/>
              <a:gd name="connsiteX1" fmla="*/ 547838 w 2983992"/>
              <a:gd name="connsiteY1" fmla="*/ 905939 h 2650521"/>
              <a:gd name="connsiteX2" fmla="*/ 2691855 w 2983992"/>
              <a:gd name="connsiteY2" fmla="*/ 793268 h 2650521"/>
              <a:gd name="connsiteX3" fmla="*/ 2300658 w 2983992"/>
              <a:gd name="connsiteY3" fmla="*/ 1210361 h 2650521"/>
              <a:gd name="connsiteX4" fmla="*/ 364291 w 2983992"/>
              <a:gd name="connsiteY4" fmla="*/ 1153486 h 2650521"/>
              <a:gd name="connsiteX5" fmla="*/ 114910 w 2983992"/>
              <a:gd name="connsiteY5" fmla="*/ 1832359 h 2650521"/>
              <a:gd name="connsiteX6" fmla="*/ 284434 w 2983992"/>
              <a:gd name="connsiteY6" fmla="*/ 2290481 h 2650521"/>
              <a:gd name="connsiteX7" fmla="*/ 284434 w 2983992"/>
              <a:gd name="connsiteY7" fmla="*/ 2650521 h 2650521"/>
              <a:gd name="connsiteX0" fmla="*/ 187798 w 2712183"/>
              <a:gd name="connsiteY0" fmla="*/ 0 h 2650521"/>
              <a:gd name="connsiteX1" fmla="*/ 547838 w 2712183"/>
              <a:gd name="connsiteY1" fmla="*/ 905939 h 2650521"/>
              <a:gd name="connsiteX2" fmla="*/ 2420046 w 2712183"/>
              <a:gd name="connsiteY2" fmla="*/ 830444 h 2650521"/>
              <a:gd name="connsiteX3" fmla="*/ 2300658 w 2712183"/>
              <a:gd name="connsiteY3" fmla="*/ 1210361 h 2650521"/>
              <a:gd name="connsiteX4" fmla="*/ 364291 w 2712183"/>
              <a:gd name="connsiteY4" fmla="*/ 1153486 h 2650521"/>
              <a:gd name="connsiteX5" fmla="*/ 114910 w 2712183"/>
              <a:gd name="connsiteY5" fmla="*/ 1832359 h 2650521"/>
              <a:gd name="connsiteX6" fmla="*/ 284434 w 2712183"/>
              <a:gd name="connsiteY6" fmla="*/ 2290481 h 2650521"/>
              <a:gd name="connsiteX7" fmla="*/ 284434 w 2712183"/>
              <a:gd name="connsiteY7" fmla="*/ 2650521 h 2650521"/>
              <a:gd name="connsiteX0" fmla="*/ 207696 w 2782571"/>
              <a:gd name="connsiteY0" fmla="*/ 0 h 2650521"/>
              <a:gd name="connsiteX1" fmla="*/ 567736 w 2782571"/>
              <a:gd name="connsiteY1" fmla="*/ 905939 h 2650521"/>
              <a:gd name="connsiteX2" fmla="*/ 2439944 w 2782571"/>
              <a:gd name="connsiteY2" fmla="*/ 830444 h 2650521"/>
              <a:gd name="connsiteX3" fmla="*/ 2439945 w 2782571"/>
              <a:gd name="connsiteY3" fmla="*/ 1207919 h 2650521"/>
              <a:gd name="connsiteX4" fmla="*/ 384189 w 2782571"/>
              <a:gd name="connsiteY4" fmla="*/ 1153486 h 2650521"/>
              <a:gd name="connsiteX5" fmla="*/ 134808 w 2782571"/>
              <a:gd name="connsiteY5" fmla="*/ 1832359 h 2650521"/>
              <a:gd name="connsiteX6" fmla="*/ 304332 w 2782571"/>
              <a:gd name="connsiteY6" fmla="*/ 2290481 h 2650521"/>
              <a:gd name="connsiteX7" fmla="*/ 304332 w 2782571"/>
              <a:gd name="connsiteY7" fmla="*/ 2650521 h 2650521"/>
              <a:gd name="connsiteX0" fmla="*/ 179442 w 2754317"/>
              <a:gd name="connsiteY0" fmla="*/ 0 h 2650521"/>
              <a:gd name="connsiteX1" fmla="*/ 539482 w 2754317"/>
              <a:gd name="connsiteY1" fmla="*/ 905939 h 2650521"/>
              <a:gd name="connsiteX2" fmla="*/ 2411690 w 2754317"/>
              <a:gd name="connsiteY2" fmla="*/ 830444 h 2650521"/>
              <a:gd name="connsiteX3" fmla="*/ 2411691 w 2754317"/>
              <a:gd name="connsiteY3" fmla="*/ 1207919 h 2650521"/>
              <a:gd name="connsiteX4" fmla="*/ 355935 w 2754317"/>
              <a:gd name="connsiteY4" fmla="*/ 1153486 h 2650521"/>
              <a:gd name="connsiteX5" fmla="*/ 276078 w 2754317"/>
              <a:gd name="connsiteY5" fmla="*/ 2290481 h 2650521"/>
              <a:gd name="connsiteX6" fmla="*/ 276078 w 2754317"/>
              <a:gd name="connsiteY6" fmla="*/ 2650521 h 2650521"/>
              <a:gd name="connsiteX0" fmla="*/ 179442 w 2754317"/>
              <a:gd name="connsiteY0" fmla="*/ 0 h 2290481"/>
              <a:gd name="connsiteX1" fmla="*/ 539482 w 2754317"/>
              <a:gd name="connsiteY1" fmla="*/ 905939 h 2290481"/>
              <a:gd name="connsiteX2" fmla="*/ 2411690 w 2754317"/>
              <a:gd name="connsiteY2" fmla="*/ 830444 h 2290481"/>
              <a:gd name="connsiteX3" fmla="*/ 2411691 w 2754317"/>
              <a:gd name="connsiteY3" fmla="*/ 1207919 h 2290481"/>
              <a:gd name="connsiteX4" fmla="*/ 355935 w 2754317"/>
              <a:gd name="connsiteY4" fmla="*/ 1153486 h 2290481"/>
              <a:gd name="connsiteX5" fmla="*/ 276078 w 2754317"/>
              <a:gd name="connsiteY5" fmla="*/ 2290481 h 229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317" h="2290481">
                <a:moveTo>
                  <a:pt x="179442" y="0"/>
                </a:moveTo>
                <a:cubicBezTo>
                  <a:pt x="228510" y="294409"/>
                  <a:pt x="167441" y="767532"/>
                  <a:pt x="539482" y="905939"/>
                </a:cubicBezTo>
                <a:cubicBezTo>
                  <a:pt x="911523" y="1044346"/>
                  <a:pt x="2099655" y="780114"/>
                  <a:pt x="2411690" y="830444"/>
                </a:cubicBezTo>
                <a:cubicBezTo>
                  <a:pt x="2723725" y="880774"/>
                  <a:pt x="2754317" y="1154079"/>
                  <a:pt x="2411691" y="1207919"/>
                </a:cubicBezTo>
                <a:cubicBezTo>
                  <a:pt x="2069065" y="1261759"/>
                  <a:pt x="711871" y="973059"/>
                  <a:pt x="355935" y="1153486"/>
                </a:cubicBezTo>
                <a:cubicBezTo>
                  <a:pt x="0" y="1333913"/>
                  <a:pt x="289387" y="2040975"/>
                  <a:pt x="276078" y="229048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blambeau\Documents\thesis\private-defense\consistent-system-view-rel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2685" y="4187116"/>
            <a:ext cx="6361683" cy="651601"/>
          </a:xfrm>
          <a:prstGeom prst="rect">
            <a:avLst/>
          </a:prstGeom>
          <a:noFill/>
        </p:spPr>
      </p:pic>
      <p:cxnSp>
        <p:nvCxnSpPr>
          <p:cNvPr id="32" name="Connecteur droit 31"/>
          <p:cNvCxnSpPr/>
          <p:nvPr/>
        </p:nvCxnSpPr>
        <p:spPr>
          <a:xfrm>
            <a:off x="1907704" y="3226831"/>
            <a:ext cx="583264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/>
          <p:cNvGrpSpPr/>
          <p:nvPr/>
        </p:nvGrpSpPr>
        <p:grpSpPr>
          <a:xfrm>
            <a:off x="6084168" y="2924944"/>
            <a:ext cx="360040" cy="576064"/>
            <a:chOff x="827584" y="2636912"/>
            <a:chExt cx="216024" cy="432048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5076056" y="5373216"/>
            <a:ext cx="360040" cy="576064"/>
            <a:chOff x="827584" y="2636912"/>
            <a:chExt cx="216024" cy="432048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Approach 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683568" y="1412776"/>
            <a:ext cx="7920880" cy="5256584"/>
            <a:chOff x="683568" y="1412776"/>
            <a:chExt cx="7920880" cy="525658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1556792"/>
              <a:ext cx="17411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Scenarios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83568" y="3933192"/>
              <a:ext cx="20954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System LTS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855097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Agent </a:t>
              </a:r>
              <a:r>
                <a:rPr lang="fr-BE" sz="3200" dirty="0" err="1" smtClean="0">
                  <a:latin typeface="Berlin Sans FB" pitchFamily="34" charset="0"/>
                </a:rPr>
                <a:t>LTSs</a:t>
              </a:r>
              <a:endParaRPr lang="fr-BE" sz="3200" dirty="0" smtClean="0">
                <a:latin typeface="Berlin Sans FB" pitchFamily="34" charset="0"/>
              </a:endParaRPr>
            </a:p>
          </p:txBody>
        </p:sp>
        <p:sp>
          <p:nvSpPr>
            <p:cNvPr id="21" name="Forme libre 20"/>
            <p:cNvSpPr/>
            <p:nvPr/>
          </p:nvSpPr>
          <p:spPr>
            <a:xfrm flipH="1">
              <a:off x="3501528" y="4725144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grpSp>
          <p:nvGrpSpPr>
            <p:cNvPr id="15" name="Groupe 28"/>
            <p:cNvGrpSpPr/>
            <p:nvPr/>
          </p:nvGrpSpPr>
          <p:grpSpPr>
            <a:xfrm>
              <a:off x="4064919" y="1412776"/>
              <a:ext cx="3851419" cy="1798282"/>
              <a:chOff x="3203848" y="210774"/>
              <a:chExt cx="3851419" cy="1798282"/>
            </a:xfrm>
          </p:grpSpPr>
          <p:pic>
            <p:nvPicPr>
              <p:cNvPr id="18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19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0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3" descr="D:\blambeau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7552" y="3573152"/>
              <a:ext cx="4628944" cy="1224000"/>
            </a:xfrm>
            <a:prstGeom prst="rect">
              <a:avLst/>
            </a:prstGeom>
            <a:noFill/>
          </p:spPr>
        </p:pic>
        <p:pic>
          <p:nvPicPr>
            <p:cNvPr id="17" name="Picture 2" descr="D:\blambeau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9560" y="5639073"/>
              <a:ext cx="4814888" cy="1030287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2349400" y="5075892"/>
              <a:ext cx="258404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2) </a:t>
              </a:r>
              <a:r>
                <a:rPr lang="fr-BE" sz="2800" dirty="0" err="1" smtClean="0">
                  <a:latin typeface="Berlin Sans FB" pitchFamily="34" charset="0"/>
                </a:rPr>
                <a:t>Decomposition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 flipH="1">
              <a:off x="3501528" y="2852936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339752" y="3140968"/>
              <a:ext cx="266429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1) </a:t>
              </a:r>
              <a:r>
                <a:rPr lang="fr-BE" sz="2800" dirty="0" err="1" smtClean="0">
                  <a:latin typeface="Berlin Sans FB" pitchFamily="34" charset="0"/>
                </a:rPr>
                <a:t>Generalization</a:t>
              </a:r>
              <a:endParaRPr lang="fr-BE" sz="28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Generalization: QSM algorithm</a:t>
            </a:r>
            <a:endParaRPr lang="en-US" dirty="0"/>
          </a:p>
        </p:txBody>
      </p:sp>
      <p:sp>
        <p:nvSpPr>
          <p:cNvPr id="39" name="Espace réservé du contenu 38"/>
          <p:cNvSpPr>
            <a:spLocks noGrp="1"/>
          </p:cNvSpPr>
          <p:nvPr>
            <p:ph idx="1"/>
          </p:nvPr>
        </p:nvSpPr>
        <p:spPr>
          <a:xfrm>
            <a:off x="179512" y="4941168"/>
            <a:ext cx="8229600" cy="1656184"/>
          </a:xfrm>
        </p:spPr>
        <p:txBody>
          <a:bodyPr/>
          <a:lstStyle/>
          <a:p>
            <a:r>
              <a:rPr lang="en-US" dirty="0" smtClean="0"/>
              <a:t>Weakened form of the “consistent system view” condition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5576" y="1556792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>
                <a:latin typeface="Berlin Sans FB" pitchFamily="34" charset="0"/>
              </a:rPr>
              <a:t>Scenarios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83568" y="3933192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>
                <a:latin typeface="Berlin Sans FB" pitchFamily="34" charset="0"/>
              </a:rPr>
              <a:t>System LTS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4064919" y="1412776"/>
            <a:ext cx="3851419" cy="1798282"/>
            <a:chOff x="3203848" y="210774"/>
            <a:chExt cx="3851419" cy="1798282"/>
          </a:xfrm>
        </p:grpSpPr>
        <p:pic>
          <p:nvPicPr>
            <p:cNvPr id="35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3311942" y="210774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36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3261342" y="275272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37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332656"/>
              <a:ext cx="3743325" cy="1676400"/>
            </a:xfrm>
            <a:prstGeom prst="rect">
              <a:avLst/>
            </a:prstGeom>
            <a:noFill/>
          </p:spPr>
        </p:pic>
      </p:grpSp>
      <p:pic>
        <p:nvPicPr>
          <p:cNvPr id="30" name="Picture 3" descr="D:\blambeau\thesis\writing\src\2-framework\images\compos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7552" y="3573152"/>
            <a:ext cx="4628944" cy="1224000"/>
          </a:xfrm>
          <a:prstGeom prst="rect">
            <a:avLst/>
          </a:prstGeom>
          <a:noFill/>
        </p:spPr>
      </p:pic>
      <p:sp>
        <p:nvSpPr>
          <p:cNvPr id="33" name="Forme libre 32"/>
          <p:cNvSpPr/>
          <p:nvPr/>
        </p:nvSpPr>
        <p:spPr>
          <a:xfrm flipH="1">
            <a:off x="3501528" y="2852936"/>
            <a:ext cx="72008" cy="1152128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232248" y="3140968"/>
            <a:ext cx="673224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BE" sz="2400" dirty="0" err="1" smtClean="0">
                <a:latin typeface="Berlin Sans FB" pitchFamily="34" charset="0"/>
              </a:rPr>
              <a:t>Grammar</a:t>
            </a:r>
            <a:r>
              <a:rPr lang="fr-BE" sz="2400" dirty="0" smtClean="0">
                <a:latin typeface="Berlin Sans FB" pitchFamily="34" charset="0"/>
              </a:rPr>
              <a:t> induction [Onc92], QSM [Dam05, Dup08]</a:t>
            </a:r>
            <a:endParaRPr lang="fr-BE" sz="2400" dirty="0">
              <a:latin typeface="Berlin Sans FB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2" y="5587953"/>
            <a:ext cx="4050506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Decomposition: Hiding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683568" y="3573152"/>
            <a:ext cx="7920880" cy="3096208"/>
            <a:chOff x="683568" y="3573152"/>
            <a:chExt cx="7920880" cy="3096208"/>
          </a:xfrm>
        </p:grpSpPr>
        <p:sp>
          <p:nvSpPr>
            <p:cNvPr id="6" name="ZoneTexte 5"/>
            <p:cNvSpPr txBox="1"/>
            <p:nvPr/>
          </p:nvSpPr>
          <p:spPr>
            <a:xfrm>
              <a:off x="683568" y="3933192"/>
              <a:ext cx="20954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System LTS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755576" y="5855097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Agent </a:t>
              </a:r>
              <a:r>
                <a:rPr lang="fr-BE" sz="3200" dirty="0" err="1" smtClean="0">
                  <a:latin typeface="Berlin Sans FB" pitchFamily="34" charset="0"/>
                </a:rPr>
                <a:t>LTSs</a:t>
              </a:r>
              <a:endParaRPr lang="fr-BE" sz="3200" dirty="0" smtClean="0">
                <a:latin typeface="Berlin Sans FB" pitchFamily="34" charset="0"/>
              </a:endParaRPr>
            </a:p>
          </p:txBody>
        </p:sp>
        <p:sp>
          <p:nvSpPr>
            <p:cNvPr id="8" name="Forme libre 7"/>
            <p:cNvSpPr/>
            <p:nvPr/>
          </p:nvSpPr>
          <p:spPr>
            <a:xfrm flipH="1">
              <a:off x="3501528" y="4725144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pic>
          <p:nvPicPr>
            <p:cNvPr id="10" name="Picture 3" descr="D:\blambeau\thesis\writing\src\2-framework\images\compose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7552" y="3573152"/>
              <a:ext cx="4628944" cy="1224000"/>
            </a:xfrm>
            <a:prstGeom prst="rect">
              <a:avLst/>
            </a:prstGeom>
            <a:noFill/>
          </p:spPr>
        </p:pic>
        <p:pic>
          <p:nvPicPr>
            <p:cNvPr id="11" name="Picture 2" descr="D:\blambeau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9560" y="5639073"/>
              <a:ext cx="4814888" cy="1030287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2349400" y="5075892"/>
              <a:ext cx="4901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dirty="0" err="1" smtClean="0">
                  <a:latin typeface="Berlin Sans FB" pitchFamily="34" charset="0"/>
                </a:rPr>
                <a:t>Decomposition</a:t>
              </a:r>
              <a:r>
                <a:rPr lang="fr-BE" sz="2400" dirty="0" smtClean="0">
                  <a:latin typeface="Berlin Sans FB" pitchFamily="34" charset="0"/>
                </a:rPr>
                <a:t>: </a:t>
              </a:r>
              <a:r>
                <a:rPr lang="fr-BE" sz="2400" dirty="0" err="1" smtClean="0">
                  <a:latin typeface="Berlin Sans FB" pitchFamily="34" charset="0"/>
                </a:rPr>
                <a:t>hiding</a:t>
              </a:r>
              <a:r>
                <a:rPr lang="fr-BE" sz="2400" dirty="0" smtClean="0">
                  <a:latin typeface="Berlin Sans FB" pitchFamily="34" charset="0"/>
                </a:rPr>
                <a:t> [Hop79,Mag99]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/>
          </a:bodyPr>
          <a:lstStyle/>
          <a:p>
            <a:r>
              <a:rPr lang="en-US" dirty="0" smtClean="0"/>
              <a:t>Given a consistent System LTS, hiding ensures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Structural consistency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Consistent agent view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Consistent system view </a:t>
            </a:r>
            <a:r>
              <a:rPr lang="en-US" sz="2000" dirty="0" smtClean="0"/>
              <a:t>(in absence of neg. implied scenarios)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Under user control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Keep it if consistent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the last 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8" name="Forme libre 17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solution: prefix tree acceptor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4860032" y="1556792"/>
            <a:ext cx="3851419" cy="1798282"/>
            <a:chOff x="4064919" y="1556792"/>
            <a:chExt cx="3851419" cy="1798282"/>
          </a:xfrm>
        </p:grpSpPr>
        <p:pic>
          <p:nvPicPr>
            <p:cNvPr id="5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4173013" y="1556792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6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4122413" y="1621290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7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4919" y="1678674"/>
              <a:ext cx="3743325" cy="1676400"/>
            </a:xfrm>
            <a:prstGeom prst="rect">
              <a:avLst/>
            </a:prstGeom>
            <a:noFill/>
          </p:spPr>
        </p:pic>
      </p:grpSp>
      <p:sp>
        <p:nvSpPr>
          <p:cNvPr id="10" name="Forme libre 9"/>
          <p:cNvSpPr/>
          <p:nvPr/>
        </p:nvSpPr>
        <p:spPr>
          <a:xfrm>
            <a:off x="1835696" y="2492896"/>
            <a:ext cx="3256001" cy="1800200"/>
          </a:xfrm>
          <a:custGeom>
            <a:avLst/>
            <a:gdLst>
              <a:gd name="connsiteX0" fmla="*/ 2032000 w 2032000"/>
              <a:gd name="connsiteY0" fmla="*/ 203200 h 1161142"/>
              <a:gd name="connsiteX1" fmla="*/ 653143 w 2032000"/>
              <a:gd name="connsiteY1" fmla="*/ 159657 h 1161142"/>
              <a:gd name="connsiteX2" fmla="*/ 0 w 2032000"/>
              <a:gd name="connsiteY2" fmla="*/ 1161142 h 1161142"/>
              <a:gd name="connsiteX0" fmla="*/ 1887849 w 1887849"/>
              <a:gd name="connsiteY0" fmla="*/ 225670 h 1318433"/>
              <a:gd name="connsiteX1" fmla="*/ 508992 w 1887849"/>
              <a:gd name="connsiteY1" fmla="*/ 182127 h 1318433"/>
              <a:gd name="connsiteX2" fmla="*/ 0 w 1887849"/>
              <a:gd name="connsiteY2" fmla="*/ 1318433 h 131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849" h="1318433">
                <a:moveTo>
                  <a:pt x="1887849" y="225670"/>
                </a:moveTo>
                <a:cubicBezTo>
                  <a:pt x="1367754" y="124070"/>
                  <a:pt x="823633" y="0"/>
                  <a:pt x="508992" y="182127"/>
                </a:cubicBezTo>
                <a:cubicBezTo>
                  <a:pt x="194351" y="364254"/>
                  <a:pt x="157238" y="897519"/>
                  <a:pt x="0" y="1318433"/>
                </a:cubicBezTo>
              </a:path>
            </a:pathLst>
          </a:custGeom>
          <a:ln w="571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4320480" cy="2304256"/>
          </a:xfrm>
          <a:solidFill>
            <a:schemeClr val="bg1">
              <a:alpha val="91000"/>
            </a:schemeClr>
          </a:solidFill>
        </p:spPr>
        <p:txBody>
          <a:bodyPr lIns="36000" rIns="0">
            <a:normAutofit lnSpcReduction="10000"/>
          </a:bodyPr>
          <a:lstStyle/>
          <a:p>
            <a:r>
              <a:rPr lang="en-US" dirty="0" smtClean="0"/>
              <a:t>Largest deterministic automaton accepting </a:t>
            </a:r>
            <a:br>
              <a:rPr lang="en-US" dirty="0" smtClean="0"/>
            </a:br>
            <a:r>
              <a:rPr lang="en-US" dirty="0" smtClean="0"/>
              <a:t>all positive traces and rejecting all negative ones</a:t>
            </a:r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483768" y="3717032"/>
            <a:ext cx="6516216" cy="72008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vert="horz" lIns="36000" tIns="45720" rIns="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All scenarios start in the same system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state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pic>
        <p:nvPicPr>
          <p:cNvPr id="3076" name="Picture 4" descr="C:\Users\blambeau\Documents\thesis\writing\src\4-inductive\images\non-augmented-p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8658225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Multi-View Modeling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focus on </a:t>
            </a:r>
            <a:r>
              <a:rPr lang="fr-BE" dirty="0" err="1" smtClean="0"/>
              <a:t>different</a:t>
            </a:r>
            <a:r>
              <a:rPr lang="fr-BE" dirty="0" smtClean="0"/>
              <a:t> system dimensions</a:t>
            </a:r>
          </a:p>
          <a:p>
            <a:pPr lvl="1"/>
            <a:r>
              <a:rPr lang="fr-BE" dirty="0" err="1" smtClean="0"/>
              <a:t>Intentional</a:t>
            </a:r>
            <a:r>
              <a:rPr lang="fr-BE" dirty="0" smtClean="0"/>
              <a:t>:	goal, </a:t>
            </a:r>
            <a:r>
              <a:rPr lang="fr-BE" dirty="0" err="1" smtClean="0"/>
              <a:t>rule</a:t>
            </a:r>
            <a:r>
              <a:rPr lang="fr-BE" dirty="0" smtClean="0"/>
              <a:t>-</a:t>
            </a:r>
            <a:r>
              <a:rPr lang="fr-BE" dirty="0" err="1" smtClean="0"/>
              <a:t>based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smtClean="0"/>
              <a:t>Structural:	</a:t>
            </a:r>
            <a:r>
              <a:rPr lang="fr-BE" dirty="0" err="1" smtClean="0"/>
              <a:t>object</a:t>
            </a:r>
            <a:r>
              <a:rPr lang="fr-BE" dirty="0" smtClean="0"/>
              <a:t>, agent, architecture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Operational</a:t>
            </a:r>
            <a:r>
              <a:rPr lang="fr-BE" dirty="0" smtClean="0"/>
              <a:t>: 	</a:t>
            </a:r>
            <a:r>
              <a:rPr lang="fr-BE" dirty="0" err="1" smtClean="0"/>
              <a:t>task</a:t>
            </a:r>
            <a:r>
              <a:rPr lang="fr-BE" dirty="0" smtClean="0"/>
              <a:t>, </a:t>
            </a:r>
            <a:r>
              <a:rPr lang="fr-BE" dirty="0" err="1" smtClean="0"/>
              <a:t>process</a:t>
            </a:r>
            <a:r>
              <a:rPr lang="fr-BE" dirty="0" smtClean="0"/>
              <a:t>, </a:t>
            </a:r>
            <a:r>
              <a:rPr lang="fr-BE" dirty="0" err="1" smtClean="0"/>
              <a:t>workflow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Behavioral</a:t>
            </a:r>
            <a:r>
              <a:rPr lang="fr-BE" dirty="0" smtClean="0"/>
              <a:t>: 	scenarios, state machines</a:t>
            </a:r>
          </a:p>
          <a:p>
            <a:pPr>
              <a:spcBef>
                <a:spcPts val="1800"/>
              </a:spcBef>
            </a:pPr>
            <a:r>
              <a:rPr lang="fr-BE" dirty="0" err="1" smtClean="0"/>
              <a:t>Requirements</a:t>
            </a:r>
            <a:r>
              <a:rPr lang="fr-BE" dirty="0" smtClean="0"/>
              <a:t> on 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and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Multi-</a:t>
            </a:r>
            <a:r>
              <a:rPr lang="fr-BE" dirty="0" err="1" smtClean="0"/>
              <a:t>level</a:t>
            </a:r>
            <a:r>
              <a:rPr lang="fr-BE" dirty="0" smtClean="0"/>
              <a:t>, </a:t>
            </a:r>
            <a:r>
              <a:rPr lang="fr-BE" dirty="0" err="1" smtClean="0"/>
              <a:t>analyzable</a:t>
            </a:r>
            <a:r>
              <a:rPr lang="fr-BE" dirty="0" smtClean="0"/>
              <a:t>, </a:t>
            </a:r>
            <a:r>
              <a:rPr lang="fr-BE" dirty="0" err="1" smtClean="0"/>
              <a:t>adequate</a:t>
            </a:r>
            <a:r>
              <a:rPr lang="fr-BE" dirty="0" smtClean="0"/>
              <a:t>, </a:t>
            </a:r>
            <a:r>
              <a:rPr lang="fr-BE" dirty="0" err="1" smtClean="0"/>
              <a:t>complete</a:t>
            </a:r>
            <a:r>
              <a:rPr lang="fr-BE" dirty="0" smtClean="0"/>
              <a:t>, </a:t>
            </a:r>
            <a:r>
              <a:rPr lang="fr-BE" dirty="0" err="1" smtClean="0"/>
              <a:t>precise</a:t>
            </a:r>
            <a:r>
              <a:rPr lang="fr-BE" dirty="0" smtClean="0"/>
              <a:t>, consistent, </a:t>
            </a:r>
            <a:r>
              <a:rPr lang="fr-BE" dirty="0" err="1" smtClean="0"/>
              <a:t>comprehensible</a:t>
            </a:r>
            <a:r>
              <a:rPr lang="fr-BE" dirty="0" smtClean="0"/>
              <a:t>, …</a:t>
            </a:r>
          </a:p>
          <a:p>
            <a:pPr>
              <a:spcBef>
                <a:spcPts val="1800"/>
              </a:spcBef>
            </a:pPr>
            <a:r>
              <a:rPr lang="fr-BE" dirty="0" smtClean="0"/>
              <a:t>Building </a:t>
            </a:r>
            <a:r>
              <a:rPr lang="fr-BE" dirty="0" err="1" smtClean="0"/>
              <a:t>high</a:t>
            </a:r>
            <a:r>
              <a:rPr lang="fr-BE" dirty="0" smtClean="0"/>
              <a:t>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hard</a:t>
            </a:r>
          </a:p>
          <a:p>
            <a:pPr lvl="1">
              <a:spcBef>
                <a:spcPts val="600"/>
              </a:spcBef>
            </a:pPr>
            <a:r>
              <a:rPr lang="fr-BE" dirty="0" err="1" smtClean="0"/>
              <a:t>Tool</a:t>
            </a:r>
            <a:r>
              <a:rPr lang="fr-BE" dirty="0" smtClean="0"/>
              <a:t>-</a:t>
            </a:r>
            <a:r>
              <a:rPr lang="fr-BE" dirty="0" err="1" smtClean="0"/>
              <a:t>supported</a:t>
            </a:r>
            <a:r>
              <a:rPr lang="fr-BE" dirty="0" smtClean="0"/>
              <a:t> techniques are </a:t>
            </a:r>
            <a:r>
              <a:rPr lang="fr-BE" dirty="0" err="1" smtClean="0"/>
              <a:t>needed</a:t>
            </a:r>
            <a:r>
              <a:rPr lang="fr-BE" dirty="0" smtClean="0"/>
              <a:t> for </a:t>
            </a:r>
            <a:r>
              <a:rPr lang="fr-BE" dirty="0" err="1" smtClean="0"/>
              <a:t>supporting</a:t>
            </a:r>
            <a:r>
              <a:rPr lang="fr-BE" dirty="0" smtClean="0"/>
              <a:t> </a:t>
            </a:r>
            <a:r>
              <a:rPr lang="fr-BE" dirty="0" err="1" smtClean="0"/>
              <a:t>analysts</a:t>
            </a:r>
            <a:r>
              <a:rPr lang="fr-BE" dirty="0" smtClean="0"/>
              <a:t> and </a:t>
            </a:r>
            <a:r>
              <a:rPr lang="fr-BE" dirty="0" err="1" smtClean="0"/>
              <a:t>stakeholders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(Semi-)</a:t>
            </a:r>
            <a:r>
              <a:rPr lang="fr-BE" dirty="0" err="1" smtClean="0"/>
              <a:t>formal</a:t>
            </a:r>
            <a:r>
              <a:rPr lang="fr-BE" dirty="0" smtClean="0"/>
              <a:t> </a:t>
            </a:r>
            <a:r>
              <a:rPr lang="fr-BE" dirty="0" err="1"/>
              <a:t>m</a:t>
            </a:r>
            <a:r>
              <a:rPr lang="fr-BE" dirty="0" err="1" smtClean="0"/>
              <a:t>odeling</a:t>
            </a:r>
            <a:r>
              <a:rPr lang="fr-BE" dirty="0" smtClean="0"/>
              <a:t> </a:t>
            </a:r>
            <a:r>
              <a:rPr lang="fr-BE" dirty="0" err="1" smtClean="0"/>
              <a:t>approaches</a:t>
            </a:r>
            <a:r>
              <a:rPr lang="fr-BE" dirty="0" smtClean="0"/>
              <a:t> are </a:t>
            </a:r>
            <a:r>
              <a:rPr lang="fr-BE" dirty="0" err="1" smtClean="0"/>
              <a:t>needed</a:t>
            </a:r>
            <a:r>
              <a:rPr lang="fr-BE" dirty="0" smtClean="0"/>
              <a:t> </a:t>
            </a:r>
            <a:r>
              <a:rPr lang="fr-BE" dirty="0" err="1" smtClean="0"/>
              <a:t>here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3456384" cy="5184576"/>
          </a:xfrm>
          <a:solidFill>
            <a:schemeClr val="bg1">
              <a:alpha val="87000"/>
            </a:schemeClr>
          </a:solidFill>
        </p:spPr>
        <p:txBody>
          <a:bodyPr lIns="36000" rIns="0">
            <a:noAutofit/>
          </a:bodyPr>
          <a:lstStyle/>
          <a:p>
            <a:pPr>
              <a:spcBef>
                <a:spcPts val="4800"/>
              </a:spcBef>
            </a:pPr>
            <a:r>
              <a:rPr lang="en-US" sz="2800" dirty="0" smtClean="0"/>
              <a:t>Merge a candidate pair (q, q’) in A</a:t>
            </a:r>
          </a:p>
          <a:p>
            <a:pPr>
              <a:spcBef>
                <a:spcPts val="7200"/>
              </a:spcBef>
            </a:pPr>
            <a:r>
              <a:rPr lang="en-US" sz="2800" dirty="0" smtClean="0"/>
              <a:t>Merging for </a:t>
            </a:r>
            <a:r>
              <a:rPr lang="en-US" sz="2800" dirty="0" err="1" smtClean="0"/>
              <a:t>determinization</a:t>
            </a:r>
            <a:endParaRPr lang="en-US" sz="2800" dirty="0" smtClean="0"/>
          </a:p>
          <a:p>
            <a:pPr>
              <a:spcBef>
                <a:spcPts val="7200"/>
              </a:spcBef>
            </a:pPr>
            <a:r>
              <a:rPr lang="en-US" sz="2800" dirty="0" smtClean="0"/>
              <a:t>Yields a candidate solution A</a:t>
            </a:r>
            <a:r>
              <a:rPr lang="en-US" sz="2800" baseline="-25000" dirty="0" smtClean="0"/>
              <a:t>new</a:t>
            </a:r>
            <a:r>
              <a:rPr lang="en-US" sz="2800" dirty="0" smtClean="0"/>
              <a:t> generalizing A</a:t>
            </a:r>
            <a:endParaRPr lang="en-US" sz="2800" baseline="-250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through state merging</a:t>
            </a:r>
            <a:endParaRPr lang="en-US" dirty="0"/>
          </a:p>
        </p:txBody>
      </p:sp>
      <p:grpSp>
        <p:nvGrpSpPr>
          <p:cNvPr id="5" name="Groupe 4"/>
          <p:cNvGrpSpPr/>
          <p:nvPr/>
        </p:nvGrpSpPr>
        <p:grpSpPr>
          <a:xfrm>
            <a:off x="3425571" y="1527175"/>
            <a:ext cx="5577173" cy="5258035"/>
            <a:chOff x="2031524" y="665501"/>
            <a:chExt cx="5895870" cy="5558494"/>
          </a:xfrm>
        </p:grpSpPr>
        <p:sp>
          <p:nvSpPr>
            <p:cNvPr id="7" name="Forme libre 6"/>
            <p:cNvSpPr/>
            <p:nvPr/>
          </p:nvSpPr>
          <p:spPr>
            <a:xfrm flipH="1">
              <a:off x="2627783" y="2099983"/>
              <a:ext cx="996294" cy="126401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  <a:gd name="connsiteX0" fmla="*/ 0 w 1155700"/>
                <a:gd name="connsiteY0" fmla="*/ 118222 h 753596"/>
                <a:gd name="connsiteX1" fmla="*/ 1000125 w 1155700"/>
                <a:gd name="connsiteY1" fmla="*/ 105896 h 753596"/>
                <a:gd name="connsiteX2" fmla="*/ 933450 w 1155700"/>
                <a:gd name="connsiteY2" fmla="*/ 753596 h 753596"/>
                <a:gd name="connsiteX0" fmla="*/ 0 w 1155700"/>
                <a:gd name="connsiteY0" fmla="*/ 118222 h 753596"/>
                <a:gd name="connsiteX1" fmla="*/ 1000125 w 1155700"/>
                <a:gd name="connsiteY1" fmla="*/ 105896 h 753596"/>
                <a:gd name="connsiteX2" fmla="*/ 933450 w 1155700"/>
                <a:gd name="connsiteY2" fmla="*/ 753596 h 75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53596">
                  <a:moveTo>
                    <a:pt x="0" y="118222"/>
                  </a:moveTo>
                  <a:cubicBezTo>
                    <a:pt x="303347" y="1680"/>
                    <a:pt x="844550" y="0"/>
                    <a:pt x="1000125" y="105896"/>
                  </a:cubicBezTo>
                  <a:cubicBezTo>
                    <a:pt x="1155700" y="211792"/>
                    <a:pt x="1044575" y="491658"/>
                    <a:pt x="933450" y="753596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8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07440"/>
              <a:ext cx="4409753" cy="1416555"/>
            </a:xfrm>
            <a:prstGeom prst="rect">
              <a:avLst/>
            </a:prstGeom>
            <a:noFill/>
          </p:spPr>
        </p:pic>
        <p:pic>
          <p:nvPicPr>
            <p:cNvPr id="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2143143"/>
              <a:ext cx="4409753" cy="1203102"/>
            </a:xfrm>
            <a:prstGeom prst="rect">
              <a:avLst/>
            </a:prstGeom>
            <a:noFill/>
          </p:spPr>
        </p:pic>
        <p:sp>
          <p:nvSpPr>
            <p:cNvPr id="10" name="Forme libre 9"/>
            <p:cNvSpPr/>
            <p:nvPr/>
          </p:nvSpPr>
          <p:spPr>
            <a:xfrm>
              <a:off x="6804248" y="4005064"/>
              <a:ext cx="723653" cy="1259111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1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92696"/>
              <a:ext cx="4409753" cy="1140035"/>
            </a:xfrm>
            <a:prstGeom prst="rect">
              <a:avLst/>
            </a:prstGeom>
            <a:noFill/>
          </p:spPr>
        </p:pic>
        <p:pic>
          <p:nvPicPr>
            <p:cNvPr id="13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37230"/>
              <a:ext cx="4409753" cy="1203102"/>
            </a:xfrm>
            <a:prstGeom prst="rect">
              <a:avLst/>
            </a:prstGeom>
            <a:noFill/>
          </p:spPr>
        </p:pic>
        <p:sp>
          <p:nvSpPr>
            <p:cNvPr id="15" name="ZoneTexte 14"/>
            <p:cNvSpPr txBox="1"/>
            <p:nvPr/>
          </p:nvSpPr>
          <p:spPr>
            <a:xfrm>
              <a:off x="2031524" y="2295388"/>
              <a:ext cx="1363061" cy="7808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2 and 6</a:t>
              </a:r>
            </a:p>
            <a:p>
              <a:pPr algn="ctr"/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(determ.)</a:t>
              </a:r>
              <a:endParaRPr lang="fr-BE" sz="2400" noProof="1"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288374" y="665501"/>
              <a:ext cx="1639020" cy="4880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(q=3, q’=0)</a:t>
              </a:r>
              <a:endParaRPr lang="fr-BE" sz="2400" noProof="1">
                <a:latin typeface="Berlin Sans FB" pitchFamily="34" charset="0"/>
                <a:cs typeface="Arial" pitchFamily="34" charset="0"/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7596336" y="4869160"/>
            <a:ext cx="1289382" cy="73866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5 and 9</a:t>
            </a:r>
          </a:p>
          <a:p>
            <a:pPr algn="ctr"/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(determ.)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Under user control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Berlin Sans FB" pitchFamily="34" charset="0"/>
              </a:rPr>
              <a:t>Keep it if consistent</a:t>
            </a:r>
            <a:endParaRPr lang="en-US" sz="2400" baseline="-25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the last 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8" name="Forme libre 17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control: scenario questions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4077072"/>
            <a:ext cx="4248472" cy="892696"/>
          </a:xfrm>
        </p:spPr>
        <p:txBody>
          <a:bodyPr/>
          <a:lstStyle/>
          <a:p>
            <a:r>
              <a:rPr lang="en-US" dirty="0" smtClean="0"/>
              <a:t>Prefix of q’, suffix of q</a:t>
            </a:r>
            <a:endParaRPr lang="en-US" dirty="0"/>
          </a:p>
        </p:txBody>
      </p:sp>
      <p:pic>
        <p:nvPicPr>
          <p:cNvPr id="4" name="Picture 4" descr="C:\Users\blambeau\Documents\thesis\writing\src\4-inductive\images\algo-step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783876" cy="2012332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563888" y="1412776"/>
            <a:ext cx="6367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q=3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698460" y="1572599"/>
            <a:ext cx="1953491" cy="600364"/>
          </a:xfrm>
          <a:custGeom>
            <a:avLst/>
            <a:gdLst>
              <a:gd name="connsiteX0" fmla="*/ 1953491 w 1953491"/>
              <a:gd name="connsiteY0" fmla="*/ 323273 h 600364"/>
              <a:gd name="connsiteX1" fmla="*/ 595746 w 1953491"/>
              <a:gd name="connsiteY1" fmla="*/ 46182 h 600364"/>
              <a:gd name="connsiteX2" fmla="*/ 0 w 1953491"/>
              <a:gd name="connsiteY2" fmla="*/ 600364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491" h="600364">
                <a:moveTo>
                  <a:pt x="1953491" y="323273"/>
                </a:moveTo>
                <a:cubicBezTo>
                  <a:pt x="1437409" y="161636"/>
                  <a:pt x="921328" y="0"/>
                  <a:pt x="595746" y="46182"/>
                </a:cubicBezTo>
                <a:cubicBezTo>
                  <a:pt x="270164" y="92364"/>
                  <a:pt x="135082" y="346364"/>
                  <a:pt x="0" y="600364"/>
                </a:cubicBezTo>
              </a:path>
            </a:pathLst>
          </a:custGeom>
          <a:ln w="3492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3080" y="1844824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q’=0</a:t>
            </a:r>
            <a:endParaRPr lang="en-US" sz="24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995936" y="4725144"/>
            <a:ext cx="4934782" cy="1830781"/>
            <a:chOff x="2685269" y="4653136"/>
            <a:chExt cx="3746363" cy="1389883"/>
          </a:xfrm>
        </p:grpSpPr>
        <p:sp>
          <p:nvSpPr>
            <p:cNvPr id="15" name="Rectangle 14"/>
            <p:cNvSpPr/>
            <p:nvPr/>
          </p:nvSpPr>
          <p:spPr>
            <a:xfrm>
              <a:off x="2685269" y="4653136"/>
              <a:ext cx="9693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Controller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Actuator</a:t>
              </a:r>
              <a:r>
                <a:rPr lang="fr-BE" dirty="0" smtClean="0">
                  <a:latin typeface="Berlin Sans FB" pitchFamily="34" charset="0"/>
                </a:rPr>
                <a:t>/</a:t>
              </a:r>
              <a:r>
                <a:rPr lang="fr-BE" dirty="0" err="1" smtClean="0">
                  <a:latin typeface="Berlin Sans FB" pitchFamily="34" charset="0"/>
                </a:rPr>
                <a:t>Sensor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Passenger</a:t>
              </a:r>
              <a:endParaRPr lang="fr-BE" dirty="0" smtClean="0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15" idx="2"/>
            </p:cNvCxnSpPr>
            <p:nvPr/>
          </p:nvCxnSpPr>
          <p:spPr>
            <a:xfrm flipH="1">
              <a:off x="3169147" y="4977136"/>
              <a:ext cx="793" cy="106588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6" idx="2"/>
            </p:cNvCxnSpPr>
            <p:nvPr/>
          </p:nvCxnSpPr>
          <p:spPr>
            <a:xfrm rot="5400000">
              <a:off x="4114862" y="5509680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7" idx="2"/>
            </p:cNvCxnSpPr>
            <p:nvPr/>
          </p:nvCxnSpPr>
          <p:spPr>
            <a:xfrm rot="5400000">
              <a:off x="5483014" y="5509681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3169940" y="5839110"/>
              <a:ext cx="1476000" cy="8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695919" y="5674553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3166095" y="53919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3710328" y="5226566"/>
              <a:ext cx="427977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stop</a:t>
              </a:r>
              <a:endParaRPr lang="fr-BE" sz="2400" dirty="0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695919" y="4993729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cxnSp>
        <p:nvCxnSpPr>
          <p:cNvPr id="30" name="Connecteur droit avec flèche 29"/>
          <p:cNvCxnSpPr>
            <a:stCxn id="5" idx="3"/>
          </p:cNvCxnSpPr>
          <p:nvPr/>
        </p:nvCxnSpPr>
        <p:spPr>
          <a:xfrm>
            <a:off x="4200601" y="1643609"/>
            <a:ext cx="3580005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" idx="1"/>
          </p:cNvCxnSpPr>
          <p:nvPr/>
        </p:nvCxnSpPr>
        <p:spPr>
          <a:xfrm>
            <a:off x="323528" y="2060848"/>
            <a:ext cx="539552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95536" y="2924944"/>
            <a:ext cx="55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lin Sans FB" pitchFamily="34" charset="0"/>
              </a:rPr>
              <a:t>A</a:t>
            </a:r>
            <a:endParaRPr lang="en-US" sz="4400" baseline="-25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" descr="C:\Users\blambeau\Documents\thesis\writing\src\4-inductive\images\algo-step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00" y="1916830"/>
            <a:ext cx="7792403" cy="2503170"/>
          </a:xfrm>
          <a:prstGeom prst="rect">
            <a:avLst/>
          </a:prstGeom>
          <a:noFill/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4077072"/>
            <a:ext cx="4248472" cy="1872208"/>
          </a:xfrm>
        </p:spPr>
        <p:txBody>
          <a:bodyPr>
            <a:normAutofit/>
          </a:bodyPr>
          <a:lstStyle/>
          <a:p>
            <a:r>
              <a:rPr lang="en-US" dirty="0" smtClean="0"/>
              <a:t>Question mark to show the prefix </a:t>
            </a:r>
            <a:br>
              <a:rPr lang="en-US" dirty="0" smtClean="0"/>
            </a:br>
            <a:r>
              <a:rPr lang="en-US" dirty="0" smtClean="0"/>
              <a:t>already accepted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563888" y="1412776"/>
            <a:ext cx="6367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q=3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698460" y="1572599"/>
            <a:ext cx="1953491" cy="600364"/>
          </a:xfrm>
          <a:custGeom>
            <a:avLst/>
            <a:gdLst>
              <a:gd name="connsiteX0" fmla="*/ 1953491 w 1953491"/>
              <a:gd name="connsiteY0" fmla="*/ 323273 h 600364"/>
              <a:gd name="connsiteX1" fmla="*/ 595746 w 1953491"/>
              <a:gd name="connsiteY1" fmla="*/ 46182 h 600364"/>
              <a:gd name="connsiteX2" fmla="*/ 0 w 1953491"/>
              <a:gd name="connsiteY2" fmla="*/ 600364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491" h="600364">
                <a:moveTo>
                  <a:pt x="1953491" y="323273"/>
                </a:moveTo>
                <a:cubicBezTo>
                  <a:pt x="1437409" y="161636"/>
                  <a:pt x="921328" y="0"/>
                  <a:pt x="595746" y="46182"/>
                </a:cubicBezTo>
                <a:cubicBezTo>
                  <a:pt x="270164" y="92364"/>
                  <a:pt x="135082" y="346364"/>
                  <a:pt x="0" y="600364"/>
                </a:cubicBezTo>
              </a:path>
            </a:pathLst>
          </a:custGeom>
          <a:ln w="3492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3080" y="1844824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q’=0</a:t>
            </a:r>
            <a:endParaRPr lang="en-US" sz="24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4283968" y="5301208"/>
            <a:ext cx="0" cy="504056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11"/>
          <p:cNvGrpSpPr/>
          <p:nvPr/>
        </p:nvGrpSpPr>
        <p:grpSpPr>
          <a:xfrm>
            <a:off x="3995936" y="4725144"/>
            <a:ext cx="4934782" cy="1830781"/>
            <a:chOff x="2685269" y="4653136"/>
            <a:chExt cx="3746363" cy="1389883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2926358" y="5570556"/>
              <a:ext cx="3348000" cy="0"/>
            </a:xfrm>
            <a:prstGeom prst="line">
              <a:avLst/>
            </a:prstGeom>
            <a:ln w="31750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85269" y="4653136"/>
              <a:ext cx="9693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Controller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Actuator</a:t>
              </a:r>
              <a:r>
                <a:rPr lang="fr-BE" dirty="0" smtClean="0">
                  <a:latin typeface="Berlin Sans FB" pitchFamily="34" charset="0"/>
                </a:rPr>
                <a:t>/</a:t>
              </a:r>
              <a:r>
                <a:rPr lang="fr-BE" dirty="0" err="1" smtClean="0">
                  <a:latin typeface="Berlin Sans FB" pitchFamily="34" charset="0"/>
                </a:rPr>
                <a:t>Sensor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Passenger</a:t>
              </a:r>
              <a:endParaRPr lang="fr-BE" dirty="0" smtClean="0">
                <a:latin typeface="Berlin Sans FB" pitchFamily="34" charset="0"/>
              </a:endParaRPr>
            </a:p>
          </p:txBody>
        </p:sp>
        <p:cxnSp>
          <p:nvCxnSpPr>
            <p:cNvPr id="50" name="Connecteur droit avec flèche 49"/>
            <p:cNvCxnSpPr>
              <a:stCxn id="47" idx="2"/>
            </p:cNvCxnSpPr>
            <p:nvPr/>
          </p:nvCxnSpPr>
          <p:spPr>
            <a:xfrm flipH="1">
              <a:off x="3169147" y="4977136"/>
              <a:ext cx="793" cy="106588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4114862" y="5509680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5483014" y="5509681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V="1">
              <a:off x="3169940" y="5839110"/>
              <a:ext cx="1476000" cy="8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3695919" y="5674553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3166095" y="53919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710328" y="5226566"/>
              <a:ext cx="427977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stop</a:t>
              </a:r>
              <a:endParaRPr lang="fr-BE" sz="2400" dirty="0">
                <a:latin typeface="Berlin Sans FB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817269" y="5363803"/>
              <a:ext cx="195145" cy="42058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3600" dirty="0" smtClean="0">
                  <a:latin typeface="Berlin Sans FB" pitchFamily="34" charset="0"/>
                </a:rPr>
                <a:t>?</a:t>
              </a:r>
              <a:endParaRPr lang="fr-BE" sz="36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5919" y="4993729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cxnSp>
        <p:nvCxnSpPr>
          <p:cNvPr id="63" name="Connecteur droit avec flèche 62"/>
          <p:cNvCxnSpPr/>
          <p:nvPr/>
        </p:nvCxnSpPr>
        <p:spPr>
          <a:xfrm>
            <a:off x="4283968" y="6021288"/>
            <a:ext cx="0" cy="504056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1547664" y="3902613"/>
            <a:ext cx="2376264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995936" y="4149080"/>
            <a:ext cx="656456" cy="8384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95536" y="2924944"/>
            <a:ext cx="1208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lin Sans FB" pitchFamily="34" charset="0"/>
              </a:rPr>
              <a:t>A</a:t>
            </a:r>
            <a:r>
              <a:rPr lang="en-US" sz="4400" baseline="-25000" dirty="0" smtClean="0">
                <a:latin typeface="Berlin Sans FB" pitchFamily="34" charset="0"/>
              </a:rPr>
              <a:t>new</a:t>
            </a:r>
            <a:endParaRPr lang="en-US" sz="4400" baseline="-25000" dirty="0">
              <a:latin typeface="Berlin Sans FB" pitchFamily="34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User control: scenario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Berlin Sans FB" pitchFamily="34" charset="0"/>
              </a:rPr>
              <a:t>Under user control</a:t>
            </a:r>
            <a:endParaRPr lang="en-US" sz="2400" baseline="-25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Keep it if consistent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the last 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e libre 13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axes of improvement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synthesis technique “smarter”</a:t>
            </a:r>
          </a:p>
          <a:p>
            <a:pPr lvl="1"/>
            <a:r>
              <a:rPr lang="en-US" dirty="0" smtClean="0"/>
              <a:t>Better generalization accuracy</a:t>
            </a:r>
          </a:p>
          <a:p>
            <a:pPr lvl="1"/>
            <a:r>
              <a:rPr lang="en-US" dirty="0" smtClean="0"/>
              <a:t>Reducing the number of scenario questions</a:t>
            </a:r>
          </a:p>
          <a:p>
            <a:r>
              <a:rPr lang="en-US" dirty="0" smtClean="0"/>
              <a:t>Make it more adequate</a:t>
            </a:r>
          </a:p>
          <a:p>
            <a:pPr lvl="1"/>
            <a:r>
              <a:rPr lang="en-US" dirty="0" smtClean="0"/>
              <a:t>Strengthening the specification in the presence of domain knowledge and goals</a:t>
            </a:r>
          </a:p>
          <a:p>
            <a:pPr lvl="1"/>
            <a:r>
              <a:rPr lang="en-US" dirty="0" smtClean="0"/>
              <a:t>Weakening assumptions on input scenarios, notably the fact that they all start in the same system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Injection of goals in the process</a:t>
            </a:r>
            <a:endParaRPr lang="fr-BE" dirty="0"/>
          </a:p>
        </p:txBody>
      </p:sp>
      <p:grpSp>
        <p:nvGrpSpPr>
          <p:cNvPr id="28" name="Groupe 27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of goals in the process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dirty="0" smtClean="0"/>
              <a:t>Given a consistent collection of scenarios and a set of goals to be met by the system</a:t>
            </a:r>
          </a:p>
          <a:p>
            <a:pPr marL="2684463" lvl="1" indent="0">
              <a:spcBef>
                <a:spcPts val="1200"/>
              </a:spcBef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pPr marL="2684463" lvl="1" indent="0">
              <a:spcBef>
                <a:spcPts val="0"/>
              </a:spcBef>
              <a:buNone/>
            </a:pPr>
            <a:r>
              <a:rPr lang="en-US" sz="3200" dirty="0" smtClean="0"/>
              <a:t>G = (G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…, </a:t>
            </a:r>
            <a:r>
              <a:rPr lang="en-US" sz="3200" dirty="0" err="1" smtClean="0"/>
              <a:t>G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)</a:t>
            </a:r>
          </a:p>
          <a:p>
            <a:r>
              <a:rPr lang="en-US" dirty="0" smtClean="0"/>
              <a:t>Synthesize the system as a composition of agent LTSs</a:t>
            </a:r>
          </a:p>
          <a:p>
            <a:pPr marL="3175" lvl="1" indent="-3175" algn="ctr" defTabSz="246063">
              <a:spcBef>
                <a:spcPts val="1200"/>
              </a:spcBef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Sc, G, and System 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 of a system with goals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composed system </a:t>
            </a:r>
          </a:p>
          <a:p>
            <a:pPr algn="ctr">
              <a:buNone/>
            </a:pPr>
            <a:r>
              <a:rPr lang="de-DE" dirty="0" smtClean="0"/>
              <a:t>System = (Ag</a:t>
            </a:r>
            <a:r>
              <a:rPr lang="de-DE" baseline="-25000" dirty="0" smtClean="0"/>
              <a:t>1</a:t>
            </a:r>
            <a:r>
              <a:rPr lang="de-DE" dirty="0" smtClean="0"/>
              <a:t> || … || </a:t>
            </a:r>
            <a:r>
              <a:rPr lang="de-DE" dirty="0" err="1" smtClean="0"/>
              <a:t>Ag</a:t>
            </a:r>
            <a:r>
              <a:rPr lang="de-DE" baseline="-25000" dirty="0" err="1" smtClean="0"/>
              <a:t>n</a:t>
            </a:r>
            <a:r>
              <a:rPr lang="de-DE" dirty="0" smtClean="0"/>
              <a:t>) </a:t>
            </a:r>
            <a:endParaRPr lang="en-US" dirty="0" smtClean="0"/>
          </a:p>
          <a:p>
            <a:r>
              <a:rPr lang="en-US" dirty="0" smtClean="0"/>
              <a:t>Is consistent with a set of goals</a:t>
            </a:r>
          </a:p>
          <a:p>
            <a:pPr algn="ctr">
              <a:buNone/>
            </a:pPr>
            <a:r>
              <a:rPr lang="en-US" dirty="0" smtClean="0"/>
              <a:t>G = (G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following condition holds</a:t>
            </a:r>
          </a:p>
          <a:p>
            <a:pPr algn="ctr">
              <a:buNone/>
            </a:pPr>
            <a:r>
              <a:rPr lang="en-US" dirty="0" smtClean="0"/>
              <a:t>L(System) </a:t>
            </a:r>
            <a:r>
              <a:rPr lang="en-US" b="1" dirty="0" smtClean="0">
                <a:latin typeface="Arial Black" pitchFamily="34" charset="0"/>
                <a:sym typeface="Symbol"/>
              </a:rPr>
              <a:t></a:t>
            </a:r>
            <a:r>
              <a:rPr lang="en-US" dirty="0" smtClean="0">
                <a:sym typeface="Symbol"/>
              </a:rPr>
              <a:t> L</a:t>
            </a:r>
            <a:r>
              <a:rPr lang="en-US" baseline="30000" dirty="0" smtClean="0">
                <a:sym typeface="Symbol"/>
              </a:rPr>
              <a:t>-</a:t>
            </a:r>
            <a:r>
              <a:rPr lang="en-US" dirty="0" smtClean="0">
                <a:sym typeface="Symbol"/>
              </a:rPr>
              <a:t>(G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latin typeface="Arial Black" pitchFamily="34" charset="0"/>
                <a:sym typeface="Symbol"/>
              </a:rPr>
              <a:t></a:t>
            </a:r>
            <a:r>
              <a:rPr lang="en-US" dirty="0" smtClean="0">
                <a:sym typeface="Symbol"/>
              </a:rPr>
              <a:t> … </a:t>
            </a:r>
            <a:r>
              <a:rPr lang="en-US" b="1" dirty="0" smtClean="0">
                <a:latin typeface="Arial Black" pitchFamily="34" charset="0"/>
                <a:sym typeface="Symbol"/>
              </a:rPr>
              <a:t>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=</a:t>
            </a:r>
            <a:r>
              <a:rPr lang="en-US" b="1" dirty="0" smtClean="0">
                <a:latin typeface="Arial Black" pitchFamily="34" charset="0"/>
                <a:sym typeface="Symbol"/>
              </a:rPr>
              <a:t> </a:t>
            </a:r>
          </a:p>
          <a:p>
            <a:r>
              <a:rPr lang="en-US" sz="2800" dirty="0" smtClean="0">
                <a:sym typeface="Symbol"/>
              </a:rPr>
              <a:t>L</a:t>
            </a:r>
            <a:r>
              <a:rPr lang="en-US" sz="2800" baseline="30000" dirty="0" smtClean="0">
                <a:sym typeface="Symbol"/>
              </a:rPr>
              <a:t>-</a:t>
            </a:r>
            <a:r>
              <a:rPr lang="en-US" sz="2800" dirty="0" smtClean="0">
                <a:sym typeface="Symbol"/>
              </a:rPr>
              <a:t>(G) is captured by an LTS using [Gia03] provided that G denotes a safety property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Pruning QSM merging space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Only PTA states sharing the same color are considered for merging by QSM</a:t>
            </a:r>
            <a:endParaRPr lang="en-US" dirty="0"/>
          </a:p>
        </p:txBody>
      </p:sp>
      <p:pic>
        <p:nvPicPr>
          <p:cNvPr id="5122" name="Picture 2" descr="C:\Users\blambeau\Documents\thesis\private-defense\te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3456384" cy="3287436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700808"/>
            <a:ext cx="41148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rme libre 6"/>
          <p:cNvSpPr/>
          <p:nvPr/>
        </p:nvSpPr>
        <p:spPr>
          <a:xfrm>
            <a:off x="4139952" y="2220686"/>
            <a:ext cx="2376263" cy="556381"/>
          </a:xfrm>
          <a:custGeom>
            <a:avLst/>
            <a:gdLst>
              <a:gd name="connsiteX0" fmla="*/ 1683657 w 1790095"/>
              <a:gd name="connsiteY0" fmla="*/ 0 h 556381"/>
              <a:gd name="connsiteX1" fmla="*/ 1509486 w 1790095"/>
              <a:gd name="connsiteY1" fmla="*/ 464457 h 556381"/>
              <a:gd name="connsiteX2" fmla="*/ 0 w 1790095"/>
              <a:gd name="connsiteY2" fmla="*/ 551543 h 55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095" h="556381">
                <a:moveTo>
                  <a:pt x="1683657" y="0"/>
                </a:moveTo>
                <a:cubicBezTo>
                  <a:pt x="1736876" y="186266"/>
                  <a:pt x="1790095" y="372533"/>
                  <a:pt x="1509486" y="464457"/>
                </a:cubicBezTo>
                <a:cubicBezTo>
                  <a:pt x="1228877" y="556381"/>
                  <a:pt x="614438" y="553962"/>
                  <a:pt x="0" y="551543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920" y="2492896"/>
            <a:ext cx="134524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Berlin Sans FB" pitchFamily="34" charset="0"/>
                <a:sym typeface="Symbol"/>
              </a:rPr>
              <a:t>[Gia03]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3599543" y="3284984"/>
            <a:ext cx="1335314" cy="648072"/>
          </a:xfrm>
          <a:custGeom>
            <a:avLst/>
            <a:gdLst>
              <a:gd name="connsiteX0" fmla="*/ 0 w 1335314"/>
              <a:gd name="connsiteY0" fmla="*/ 50800 h 529771"/>
              <a:gd name="connsiteX1" fmla="*/ 841828 w 1335314"/>
              <a:gd name="connsiteY1" fmla="*/ 79828 h 529771"/>
              <a:gd name="connsiteX2" fmla="*/ 1335314 w 1335314"/>
              <a:gd name="connsiteY2" fmla="*/ 529771 h 52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529771">
                <a:moveTo>
                  <a:pt x="0" y="50800"/>
                </a:moveTo>
                <a:cubicBezTo>
                  <a:pt x="309638" y="25400"/>
                  <a:pt x="619276" y="0"/>
                  <a:pt x="841828" y="79828"/>
                </a:cubicBezTo>
                <a:cubicBezTo>
                  <a:pt x="1064380" y="159657"/>
                  <a:pt x="1199847" y="344714"/>
                  <a:pt x="1335314" y="529771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67944" y="3140968"/>
            <a:ext cx="395492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Berlin Sans FB" pitchFamily="34" charset="0"/>
                <a:sym typeface="Symbol"/>
              </a:rPr>
              <a:t>state coloring decoration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5125" name="Picture 5" descr="C:\Users\blambeau\Documents\thesis\private-defense\goal-deco-p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113732"/>
            <a:ext cx="6222278" cy="1447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err="1" smtClean="0"/>
              <a:t>Promising</a:t>
            </a:r>
            <a:r>
              <a:rPr lang="fr-BE" dirty="0" smtClean="0"/>
              <a:t> </a:t>
            </a:r>
            <a:r>
              <a:rPr lang="fr-BE" dirty="0" err="1" smtClean="0"/>
              <a:t>approach</a:t>
            </a:r>
            <a:r>
              <a:rPr lang="fr-BE" dirty="0" smtClean="0"/>
              <a:t> for model building</a:t>
            </a:r>
          </a:p>
          <a:p>
            <a:pPr lvl="1"/>
            <a:r>
              <a:rPr lang="fr-BE" dirty="0" smtClean="0"/>
              <a:t>High-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, </a:t>
            </a:r>
            <a:r>
              <a:rPr lang="fr-BE" dirty="0" err="1" smtClean="0"/>
              <a:t>especially</a:t>
            </a:r>
            <a:r>
              <a:rPr lang="fr-BE" dirty="0" smtClean="0"/>
              <a:t> </a:t>
            </a:r>
            <a:r>
              <a:rPr lang="fr-BE" dirty="0" err="1" smtClean="0"/>
              <a:t>towards</a:t>
            </a:r>
            <a:r>
              <a:rPr lang="fr-BE" dirty="0" smtClean="0"/>
              <a:t> </a:t>
            </a:r>
            <a:r>
              <a:rPr lang="fr-BE" dirty="0" err="1" smtClean="0"/>
              <a:t>increased</a:t>
            </a:r>
            <a:r>
              <a:rPr lang="fr-BE" dirty="0" smtClean="0"/>
              <a:t> </a:t>
            </a:r>
            <a:r>
              <a:rPr lang="fr-BE" dirty="0" err="1" smtClean="0"/>
              <a:t>completeness</a:t>
            </a:r>
            <a:r>
              <a:rPr lang="fr-BE" dirty="0" smtClean="0"/>
              <a:t>, </a:t>
            </a:r>
            <a:r>
              <a:rPr lang="fr-BE" dirty="0" err="1" smtClean="0"/>
              <a:t>consistency</a:t>
            </a:r>
            <a:r>
              <a:rPr lang="fr-BE" dirty="0" smtClean="0"/>
              <a:t> and </a:t>
            </a:r>
            <a:r>
              <a:rPr lang="fr-BE" dirty="0" err="1" smtClean="0"/>
              <a:t>precision</a:t>
            </a:r>
            <a:endParaRPr lang="fr-BE" dirty="0" smtClean="0"/>
          </a:p>
          <a:p>
            <a:pPr lvl="1"/>
            <a:r>
              <a:rPr lang="fr-BE" dirty="0" smtClean="0"/>
              <a:t>Works hand in hand </a:t>
            </a:r>
            <a:r>
              <a:rPr lang="fr-BE" dirty="0" err="1" smtClean="0"/>
              <a:t>with</a:t>
            </a:r>
            <a:r>
              <a:rPr lang="fr-BE" dirty="0" smtClean="0"/>
              <a:t> model </a:t>
            </a:r>
            <a:r>
              <a:rPr lang="fr-BE" i="1" dirty="0" err="1" smtClean="0"/>
              <a:t>analysis</a:t>
            </a:r>
            <a:r>
              <a:rPr lang="fr-BE" i="1" dirty="0" smtClean="0"/>
              <a:t> </a:t>
            </a:r>
            <a:r>
              <a:rPr lang="fr-BE" dirty="0" smtClean="0"/>
              <a:t>[Dam11]</a:t>
            </a:r>
          </a:p>
          <a:p>
            <a:r>
              <a:rPr lang="fr-BE" dirty="0" smtClean="0"/>
              <a:t>Vertical model </a:t>
            </a:r>
            <a:r>
              <a:rPr lang="fr-BE" dirty="0" err="1" smtClean="0"/>
              <a:t>synthesis</a:t>
            </a:r>
            <a:endParaRPr lang="fr-BE" dirty="0" smtClean="0"/>
          </a:p>
          <a:p>
            <a:pPr lvl="1"/>
            <a:r>
              <a:rPr lang="en-US" dirty="0"/>
              <a:t>To derive lower-level models from higher-level </a:t>
            </a:r>
            <a:r>
              <a:rPr lang="en-US" dirty="0" smtClean="0"/>
              <a:t>ones</a:t>
            </a:r>
            <a:endParaRPr lang="en-US" dirty="0"/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semantics </a:t>
            </a:r>
            <a:r>
              <a:rPr lang="en-US" dirty="0" smtClean="0"/>
              <a:t>for the latter; making model </a:t>
            </a:r>
            <a:r>
              <a:rPr lang="en-US" dirty="0" smtClean="0"/>
              <a:t>checking </a:t>
            </a:r>
            <a:r>
              <a:rPr lang="fr-BE" dirty="0" err="1" smtClean="0"/>
              <a:t>tools</a:t>
            </a:r>
            <a:r>
              <a:rPr lang="fr-BE" dirty="0" smtClean="0"/>
              <a:t> </a:t>
            </a:r>
            <a:r>
              <a:rPr lang="fr-BE" dirty="0" err="1"/>
              <a:t>available</a:t>
            </a:r>
            <a:r>
              <a:rPr lang="fr-BE" dirty="0"/>
              <a:t> to </a:t>
            </a:r>
            <a:r>
              <a:rPr lang="fr-BE" dirty="0" err="1"/>
              <a:t>them</a:t>
            </a:r>
            <a:endParaRPr lang="fr-BE" dirty="0" smtClean="0"/>
          </a:p>
          <a:p>
            <a:r>
              <a:rPr lang="fr-BE" dirty="0" smtClean="0"/>
              <a:t>Horizontal model </a:t>
            </a:r>
            <a:r>
              <a:rPr lang="fr-BE" dirty="0" err="1" smtClean="0"/>
              <a:t>synthesis</a:t>
            </a:r>
            <a:r>
              <a:rPr lang="fr-BE" dirty="0" smtClean="0"/>
              <a:t>	</a:t>
            </a:r>
          </a:p>
          <a:p>
            <a:pPr lvl="1"/>
            <a:r>
              <a:rPr lang="en-US" dirty="0" smtClean="0"/>
              <a:t>To build </a:t>
            </a:r>
            <a:r>
              <a:rPr lang="en-US" dirty="0"/>
              <a:t>model </a:t>
            </a:r>
            <a:r>
              <a:rPr lang="en-US" dirty="0" smtClean="0"/>
              <a:t>fragments missing </a:t>
            </a:r>
            <a:r>
              <a:rPr lang="en-US" dirty="0"/>
              <a:t>from a multi-view framework or </a:t>
            </a:r>
            <a:r>
              <a:rPr lang="en-US" dirty="0" smtClean="0"/>
              <a:t>complete </a:t>
            </a:r>
            <a:r>
              <a:rPr lang="en-US" dirty="0"/>
              <a:t>existing </a:t>
            </a:r>
            <a:r>
              <a:rPr lang="en-US" dirty="0" smtClean="0"/>
              <a:t>ones</a:t>
            </a:r>
            <a:endParaRPr lang="fr-BE" dirty="0" smtClean="0"/>
          </a:p>
          <a:p>
            <a:pPr lvl="1"/>
            <a:r>
              <a:rPr lang="fr-BE" dirty="0" smtClean="0"/>
              <a:t>That </a:t>
            </a:r>
            <a:r>
              <a:rPr lang="fr-BE" dirty="0" err="1" smtClean="0"/>
              <a:t>is</a:t>
            </a:r>
            <a:r>
              <a:rPr lang="fr-BE" dirty="0" smtClean="0"/>
              <a:t>, </a:t>
            </a:r>
            <a:r>
              <a:rPr lang="fr-BE" dirty="0" err="1" smtClean="0"/>
              <a:t>using</a:t>
            </a:r>
            <a:r>
              <a:rPr lang="fr-BE" dirty="0" smtClean="0"/>
              <a:t> </a:t>
            </a:r>
            <a:r>
              <a:rPr lang="fr-BE" dirty="0" err="1" smtClean="0"/>
              <a:t>consistency</a:t>
            </a:r>
            <a:r>
              <a:rPr lang="fr-BE" dirty="0" smtClean="0"/>
              <a:t> </a:t>
            </a:r>
            <a:r>
              <a:rPr lang="fr-BE" dirty="0" err="1" smtClean="0"/>
              <a:t>rules</a:t>
            </a:r>
            <a:r>
              <a:rPr lang="fr-BE" dirty="0" smtClean="0"/>
              <a:t> the </a:t>
            </a:r>
            <a:r>
              <a:rPr lang="fr-BE" dirty="0" err="1" smtClean="0"/>
              <a:t>other</a:t>
            </a:r>
            <a:r>
              <a:rPr lang="fr-BE" dirty="0" smtClean="0"/>
              <a:t> </a:t>
            </a:r>
            <a:r>
              <a:rPr lang="fr-BE" dirty="0" err="1" smtClean="0"/>
              <a:t>way</a:t>
            </a:r>
            <a:r>
              <a:rPr lang="fr-BE" dirty="0" smtClean="0"/>
              <a:t> 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knowledge injection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PTA decoration + QSM pruning for</a:t>
            </a:r>
          </a:p>
          <a:p>
            <a:pPr lvl="1"/>
            <a:r>
              <a:rPr lang="en-US" dirty="0" smtClean="0"/>
              <a:t>Agent state variables, i.e. </a:t>
            </a:r>
            <a:r>
              <a:rPr lang="en-US" dirty="0" err="1" smtClean="0"/>
              <a:t>fluents</a:t>
            </a:r>
            <a:endParaRPr lang="en-US" dirty="0" smtClean="0"/>
          </a:p>
          <a:p>
            <a:pPr lvl="1"/>
            <a:r>
              <a:rPr lang="en-US" dirty="0" smtClean="0"/>
              <a:t>Goals and domain properties</a:t>
            </a:r>
          </a:p>
          <a:p>
            <a:pPr lvl="1"/>
            <a:r>
              <a:rPr lang="en-US" dirty="0" smtClean="0"/>
              <a:t>Models of legacy components (known agent LTS)</a:t>
            </a:r>
          </a:p>
          <a:p>
            <a:r>
              <a:rPr lang="en-US" dirty="0" smtClean="0"/>
              <a:t>The technique can be instantiated with any equivalence relation on PTA states</a:t>
            </a:r>
          </a:p>
          <a:p>
            <a:pPr lvl="1"/>
            <a:r>
              <a:rPr lang="en-US" dirty="0" smtClean="0"/>
              <a:t>To further guarantee multi-model consistency, prune the search space and speed up induction</a:t>
            </a:r>
          </a:p>
          <a:p>
            <a:pPr lvl="1"/>
            <a:r>
              <a:rPr lang="en-US" dirty="0" smtClean="0"/>
              <a:t>*Not* limited to equivalence relations that are invariant under state merging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26" name="Forme libre 25"/>
            <p:cNvSpPr/>
            <p:nvPr/>
          </p:nvSpPr>
          <p:spPr>
            <a:xfrm>
              <a:off x="3858045" y="3657600"/>
              <a:ext cx="1290019" cy="1787624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  <a:gd name="connsiteX0" fmla="*/ 1047733 w 1047733"/>
                <a:gd name="connsiteY0" fmla="*/ 4817170 h 4817170"/>
                <a:gd name="connsiteX1" fmla="*/ 840093 w 1047733"/>
                <a:gd name="connsiteY1" fmla="*/ 1728192 h 4817170"/>
                <a:gd name="connsiteX2" fmla="*/ 120013 w 1047733"/>
                <a:gd name="connsiteY2" fmla="*/ 1368152 h 4817170"/>
                <a:gd name="connsiteX3" fmla="*/ 120013 w 1047733"/>
                <a:gd name="connsiteY3" fmla="*/ 0 h 4817170"/>
                <a:gd name="connsiteX0" fmla="*/ 962327 w 962327"/>
                <a:gd name="connsiteY0" fmla="*/ 4817170 h 4817170"/>
                <a:gd name="connsiteX1" fmla="*/ 242247 w 962327"/>
                <a:gd name="connsiteY1" fmla="*/ 2810013 h 4817170"/>
                <a:gd name="connsiteX2" fmla="*/ 34607 w 962327"/>
                <a:gd name="connsiteY2" fmla="*/ 1368152 h 4817170"/>
                <a:gd name="connsiteX3" fmla="*/ 34607 w 962327"/>
                <a:gd name="connsiteY3" fmla="*/ 0 h 4817170"/>
                <a:gd name="connsiteX0" fmla="*/ 1152128 w 1152128"/>
                <a:gd name="connsiteY0" fmla="*/ 5218604 h 5218604"/>
                <a:gd name="connsiteX1" fmla="*/ 432048 w 1152128"/>
                <a:gd name="connsiteY1" fmla="*/ 3211447 h 5218604"/>
                <a:gd name="connsiteX2" fmla="*/ 224408 w 1152128"/>
                <a:gd name="connsiteY2" fmla="*/ 1769586 h 5218604"/>
                <a:gd name="connsiteX3" fmla="*/ 0 w 1152128"/>
                <a:gd name="connsiteY3" fmla="*/ 0 h 5218604"/>
                <a:gd name="connsiteX0" fmla="*/ 1296144 w 1296144"/>
                <a:gd name="connsiteY0" fmla="*/ 5218604 h 5218604"/>
                <a:gd name="connsiteX1" fmla="*/ 576064 w 1296144"/>
                <a:gd name="connsiteY1" fmla="*/ 3211447 h 5218604"/>
                <a:gd name="connsiteX2" fmla="*/ 72008 w 1296144"/>
                <a:gd name="connsiteY2" fmla="*/ 2007157 h 5218604"/>
                <a:gd name="connsiteX3" fmla="*/ 144016 w 1296144"/>
                <a:gd name="connsiteY3" fmla="*/ 0 h 5218604"/>
                <a:gd name="connsiteX0" fmla="*/ 1296144 w 1296144"/>
                <a:gd name="connsiteY0" fmla="*/ 5419317 h 5419317"/>
                <a:gd name="connsiteX1" fmla="*/ 576064 w 1296144"/>
                <a:gd name="connsiteY1" fmla="*/ 3412160 h 5419317"/>
                <a:gd name="connsiteX2" fmla="*/ 72008 w 1296144"/>
                <a:gd name="connsiteY2" fmla="*/ 2207870 h 5419317"/>
                <a:gd name="connsiteX3" fmla="*/ 144016 w 1296144"/>
                <a:gd name="connsiteY3" fmla="*/ 0 h 5419317"/>
                <a:gd name="connsiteX0" fmla="*/ 1289033 w 1289033"/>
                <a:gd name="connsiteY0" fmla="*/ 5173992 h 5173992"/>
                <a:gd name="connsiteX1" fmla="*/ 568953 w 1289033"/>
                <a:gd name="connsiteY1" fmla="*/ 3166835 h 5173992"/>
                <a:gd name="connsiteX2" fmla="*/ 64897 w 1289033"/>
                <a:gd name="connsiteY2" fmla="*/ 1962545 h 5173992"/>
                <a:gd name="connsiteX3" fmla="*/ 179569 w 1289033"/>
                <a:gd name="connsiteY3" fmla="*/ 0 h 5173992"/>
                <a:gd name="connsiteX0" fmla="*/ 1290303 w 1290303"/>
                <a:gd name="connsiteY0" fmla="*/ 5280192 h 5280192"/>
                <a:gd name="connsiteX1" fmla="*/ 570223 w 1290303"/>
                <a:gd name="connsiteY1" fmla="*/ 3273035 h 5280192"/>
                <a:gd name="connsiteX2" fmla="*/ 66167 w 1290303"/>
                <a:gd name="connsiteY2" fmla="*/ 2068745 h 5280192"/>
                <a:gd name="connsiteX3" fmla="*/ 173219 w 1290303"/>
                <a:gd name="connsiteY3" fmla="*/ 0 h 5280192"/>
                <a:gd name="connsiteX0" fmla="*/ 1291573 w 1291573"/>
                <a:gd name="connsiteY0" fmla="*/ 5365152 h 5365152"/>
                <a:gd name="connsiteX1" fmla="*/ 571493 w 1291573"/>
                <a:gd name="connsiteY1" fmla="*/ 3357995 h 5365152"/>
                <a:gd name="connsiteX2" fmla="*/ 67437 w 1291573"/>
                <a:gd name="connsiteY2" fmla="*/ 2153705 h 5365152"/>
                <a:gd name="connsiteX3" fmla="*/ 166869 w 1291573"/>
                <a:gd name="connsiteY3" fmla="*/ 0 h 5365152"/>
                <a:gd name="connsiteX0" fmla="*/ 1290019 w 1290019"/>
                <a:gd name="connsiteY0" fmla="*/ 5327672 h 5327672"/>
                <a:gd name="connsiteX1" fmla="*/ 569939 w 1290019"/>
                <a:gd name="connsiteY1" fmla="*/ 3320515 h 5327672"/>
                <a:gd name="connsiteX2" fmla="*/ 65883 w 1290019"/>
                <a:gd name="connsiteY2" fmla="*/ 2116225 h 5327672"/>
                <a:gd name="connsiteX3" fmla="*/ 174642 w 1290019"/>
                <a:gd name="connsiteY3" fmla="*/ 0 h 53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019" h="5327672">
                  <a:moveTo>
                    <a:pt x="1290019" y="5327672"/>
                  </a:moveTo>
                  <a:cubicBezTo>
                    <a:pt x="1285939" y="5322894"/>
                    <a:pt x="773962" y="3855756"/>
                    <a:pt x="569939" y="3320515"/>
                  </a:cubicBezTo>
                  <a:cubicBezTo>
                    <a:pt x="365916" y="2785274"/>
                    <a:pt x="131766" y="2669644"/>
                    <a:pt x="65883" y="2116225"/>
                  </a:cubicBezTo>
                  <a:cubicBezTo>
                    <a:pt x="0" y="1562806"/>
                    <a:pt x="190365" y="488647"/>
                    <a:pt x="17464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non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Structured forms of scenarios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revisited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dirty="0" smtClean="0"/>
              <a:t>Given a collection of scenarios consistent with a set of </a:t>
            </a:r>
            <a:r>
              <a:rPr lang="en-US" dirty="0" err="1" smtClean="0"/>
              <a:t>hMSCs</a:t>
            </a:r>
            <a:endParaRPr lang="en-US" dirty="0" smtClean="0"/>
          </a:p>
          <a:p>
            <a:pPr marL="2684463" lvl="1" indent="0">
              <a:spcBef>
                <a:spcPts val="1200"/>
              </a:spcBef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pPr marL="2684463" lvl="1" indent="0">
              <a:spcBef>
                <a:spcPts val="0"/>
              </a:spcBef>
              <a:buNone/>
            </a:pPr>
            <a:r>
              <a:rPr lang="en-US" sz="3200" dirty="0" smtClean="0"/>
              <a:t>H = (H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…, </a:t>
            </a:r>
            <a:r>
              <a:rPr lang="en-US" sz="3200" dirty="0" err="1" smtClean="0"/>
              <a:t>H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)</a:t>
            </a:r>
          </a:p>
          <a:p>
            <a:r>
              <a:rPr lang="en-US" dirty="0" smtClean="0"/>
              <a:t>Synthesize the system as a composition of agent LTSs</a:t>
            </a:r>
          </a:p>
          <a:p>
            <a:pPr marL="3175" lvl="1" indent="-3175" algn="ctr" defTabSz="246063">
              <a:spcBef>
                <a:spcPts val="1200"/>
              </a:spcBef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Sc, H, and System 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induction samples?</a:t>
            </a:r>
            <a:endParaRPr lang="en-US" dirty="0"/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2651760" y="5661248"/>
            <a:ext cx="3840480" cy="936104"/>
          </a:xfrm>
        </p:spPr>
        <p:txBody>
          <a:bodyPr>
            <a:normAutofit/>
          </a:bodyPr>
          <a:lstStyle/>
          <a:p>
            <a:pPr lvl="1" algn="ctr">
              <a:spcBef>
                <a:spcPts val="0"/>
              </a:spcBef>
              <a:buNone/>
            </a:pPr>
            <a:r>
              <a:rPr lang="en-US" sz="4400" dirty="0" smtClean="0"/>
              <a:t>S</a:t>
            </a:r>
            <a:r>
              <a:rPr lang="en-US" sz="4400" baseline="30000" dirty="0" smtClean="0"/>
              <a:t>-</a:t>
            </a:r>
            <a:r>
              <a:rPr lang="en-US" sz="4400" baseline="-25000" dirty="0" smtClean="0"/>
              <a:t>1</a:t>
            </a:r>
            <a:r>
              <a:rPr lang="en-US" sz="4400" dirty="0" smtClean="0"/>
              <a:t>, …, S</a:t>
            </a:r>
            <a:r>
              <a:rPr lang="en-US" sz="4400" baseline="30000" dirty="0" smtClean="0"/>
              <a:t>-</a:t>
            </a:r>
            <a:r>
              <a:rPr lang="en-US" sz="4400" baseline="-25000" dirty="0" smtClean="0"/>
              <a:t>n</a:t>
            </a:r>
            <a:endParaRPr lang="en-US" sz="3200" baseline="-25000" dirty="0"/>
          </a:p>
        </p:txBody>
      </p:sp>
      <p:grpSp>
        <p:nvGrpSpPr>
          <p:cNvPr id="5" name="Groupe 4"/>
          <p:cNvGrpSpPr/>
          <p:nvPr/>
        </p:nvGrpSpPr>
        <p:grpSpPr>
          <a:xfrm>
            <a:off x="1828395" y="2348880"/>
            <a:ext cx="5767942" cy="1604012"/>
            <a:chOff x="1899320" y="980728"/>
            <a:chExt cx="4112840" cy="1143744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sz="2800" noProof="1" smtClean="0">
                  <a:latin typeface="Berlin Sans FB" pitchFamily="34" charset="0"/>
                </a:rPr>
                <a:t>H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H</a:t>
              </a:r>
              <a:r>
                <a:rPr lang="fr-BE" sz="2800" baseline="-25000" noProof="1" smtClean="0">
                  <a:latin typeface="Berlin Sans FB" pitchFamily="34" charset="0"/>
                </a:rPr>
                <a:t>1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Berlin Sans FB" pitchFamily="34" charset="0"/>
              </a:endParaRPr>
            </a:p>
          </p:txBody>
        </p:sp>
        <p:cxnSp>
          <p:nvCxnSpPr>
            <p:cNvPr id="9" name="Connecteur droit avec flèche 8"/>
            <p:cNvCxnSpPr>
              <a:stCxn id="8" idx="3"/>
              <a:endCxn id="7" idx="0"/>
            </p:cNvCxnSpPr>
            <p:nvPr/>
          </p:nvCxnSpPr>
          <p:spPr>
            <a:xfrm flipH="1">
              <a:off x="2377344" y="1216935"/>
              <a:ext cx="1562400" cy="411865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baseline="-25000" noProof="1" smtClean="0">
                  <a:latin typeface="Berlin Sans FB" pitchFamily="34" charset="0"/>
                </a:rPr>
                <a:t>…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H</a:t>
              </a:r>
              <a:r>
                <a:rPr lang="fr-BE" sz="2800" baseline="-25000" noProof="1" smtClean="0">
                  <a:latin typeface="Berlin Sans FB" pitchFamily="34" charset="0"/>
                </a:rPr>
                <a:t>n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1"/>
            <p:cNvCxnSpPr>
              <a:stCxn id="8" idx="3"/>
              <a:endCxn id="10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8" idx="4"/>
              <a:endCxn id="11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à coins arrondis 13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S</a:t>
              </a:r>
              <a:r>
                <a:rPr lang="fr-BE" sz="2800" baseline="30000" noProof="1" smtClean="0">
                  <a:latin typeface="Berlin Sans FB" pitchFamily="34" charset="0"/>
                </a:rPr>
                <a:t>+</a:t>
              </a:r>
              <a:r>
                <a:rPr lang="fr-BE" sz="2800" baseline="-25000" noProof="1" smtClean="0">
                  <a:latin typeface="Berlin Sans FB" pitchFamily="34" charset="0"/>
                </a:rPr>
                <a:t>1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stCxn id="8" idx="4"/>
              <a:endCxn id="14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baseline="-25000" noProof="1" smtClean="0">
                  <a:latin typeface="Berlin Sans FB" pitchFamily="34" charset="0"/>
                </a:rPr>
                <a:t>…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S</a:t>
              </a:r>
              <a:r>
                <a:rPr lang="fr-BE" sz="2800" baseline="30000" noProof="1" smtClean="0">
                  <a:latin typeface="Berlin Sans FB" pitchFamily="34" charset="0"/>
                </a:rPr>
                <a:t>+</a:t>
              </a:r>
              <a:r>
                <a:rPr lang="fr-BE" sz="2800" baseline="-25000" noProof="1" smtClean="0">
                  <a:latin typeface="Berlin Sans FB" pitchFamily="34" charset="0"/>
                </a:rPr>
                <a:t>n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8" idx="5"/>
              <a:endCxn id="16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8" idx="5"/>
              <a:endCxn id="17" idx="0"/>
            </p:cNvCxnSpPr>
            <p:nvPr/>
          </p:nvCxnSpPr>
          <p:spPr>
            <a:xfrm>
              <a:off x="4016112" y="1216935"/>
              <a:ext cx="1601592" cy="411865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Espace réservé du contenu 21"/>
          <p:cNvSpPr txBox="1">
            <a:spLocks/>
          </p:cNvSpPr>
          <p:nvPr/>
        </p:nvSpPr>
        <p:spPr>
          <a:xfrm>
            <a:off x="457200" y="1600200"/>
            <a:ext cx="8229600" cy="25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Positive traces: equivalent to only one hMSC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24" name="Espace réservé du contenu 21"/>
          <p:cNvSpPr txBox="1">
            <a:spLocks/>
          </p:cNvSpPr>
          <p:nvPr/>
        </p:nvSpPr>
        <p:spPr>
          <a:xfrm>
            <a:off x="457200" y="4941168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Negative traces, from negative scenarios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induction samples?</a:t>
            </a:r>
            <a:endParaRPr lang="en-US" dirty="0"/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dirty="0" smtClean="0"/>
              <a:t>Positive traces: equivalent to only one </a:t>
            </a:r>
            <a:r>
              <a:rPr lang="en-US" dirty="0" err="1" smtClean="0"/>
              <a:t>hMSC</a:t>
            </a: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i="1" dirty="0" smtClean="0"/>
              <a:t>Infinite</a:t>
            </a:r>
            <a:r>
              <a:rPr lang="en-US" dirty="0" smtClean="0"/>
              <a:t>  sets of traces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languages, not samples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828395" y="2348880"/>
            <a:ext cx="5767942" cy="1604012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err="1" smtClean="0">
                <a:latin typeface="Berlin Sans FB" pitchFamily="34" charset="0"/>
              </a:rPr>
              <a:t>L</a:t>
            </a:r>
            <a:r>
              <a:rPr lang="en-US" sz="3200" baseline="-25000" dirty="0" err="1" smtClean="0">
                <a:latin typeface="Berlin Sans FB" pitchFamily="34" charset="0"/>
              </a:rPr>
              <a:t>weak</a:t>
            </a:r>
            <a:r>
              <a:rPr lang="en-US" sz="3200" dirty="0" smtClean="0">
                <a:latin typeface="Berlin Sans FB" pitchFamily="34" charset="0"/>
              </a:rPr>
              <a:t>(H), </a:t>
            </a:r>
            <a:r>
              <a:rPr lang="en-US" sz="3200" dirty="0" err="1" smtClean="0">
                <a:latin typeface="Berlin Sans FB" pitchFamily="34" charset="0"/>
              </a:rPr>
              <a:t>L</a:t>
            </a:r>
            <a:r>
              <a:rPr lang="en-US" sz="3200" baseline="-25000" dirty="0" err="1" smtClean="0">
                <a:latin typeface="Berlin Sans FB" pitchFamily="34" charset="0"/>
              </a:rPr>
              <a:t>strong</a:t>
            </a:r>
            <a:r>
              <a:rPr lang="en-US" sz="3200" dirty="0" smtClean="0">
                <a:latin typeface="Berlin Sans FB" pitchFamily="34" charset="0"/>
              </a:rPr>
              <a:t>(H) or L</a:t>
            </a:r>
            <a:r>
              <a:rPr lang="en-US" sz="3200" baseline="-25000" dirty="0" smtClean="0">
                <a:latin typeface="Berlin Sans FB" pitchFamily="34" charset="0"/>
              </a:rPr>
              <a:t>arch</a:t>
            </a:r>
            <a:r>
              <a:rPr lang="en-US" sz="3200" dirty="0" smtClean="0">
                <a:latin typeface="Berlin Sans FB" pitchFamily="34" charset="0"/>
              </a:rPr>
              <a:t>(H) ?</a:t>
            </a:r>
            <a:endParaRPr lang="fr-BE" sz="3200" baseline="-25000" noProof="1">
              <a:latin typeface="Berlin Sans FB" pitchFamily="34" charset="0"/>
            </a:endParaRPr>
          </a:p>
        </p:txBody>
      </p:sp>
      <p:sp>
        <p:nvSpPr>
          <p:cNvPr id="21" name="Espace réservé du contenu 21"/>
          <p:cNvSpPr txBox="1">
            <a:spLocks/>
          </p:cNvSpPr>
          <p:nvPr/>
        </p:nvSpPr>
        <p:spPr>
          <a:xfrm>
            <a:off x="457200" y="4941168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Negative traces, from negative scenarios</a:t>
            </a:r>
          </a:p>
          <a:p>
            <a:pPr marL="742950" lvl="1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As in original statement </a:t>
            </a:r>
            <a:r>
              <a:rPr lang="en-US" sz="2800" dirty="0" smtClean="0">
                <a:sym typeface="Symbol"/>
              </a:rPr>
              <a:t>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 negative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Induction from a positive language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*not* fit in the theoretical grammar induction framework</a:t>
            </a:r>
          </a:p>
          <a:p>
            <a:pPr lvl="1"/>
            <a:r>
              <a:rPr lang="en-US" dirty="0" smtClean="0"/>
              <a:t>“Identification in the limit” supposes samples</a:t>
            </a:r>
          </a:p>
          <a:p>
            <a:pPr lvl="1"/>
            <a:r>
              <a:rPr lang="en-US" dirty="0" smtClean="0"/>
              <a:t>Convergence criteria needs to be revisited</a:t>
            </a:r>
          </a:p>
          <a:p>
            <a:r>
              <a:rPr lang="en-US" dirty="0" smtClean="0"/>
              <a:t>*Can* be tackled using state merging </a:t>
            </a:r>
            <a:r>
              <a:rPr lang="en-US" i="1" dirty="0" smtClean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We adapted RPNI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ASM</a:t>
            </a:r>
          </a:p>
          <a:p>
            <a:pPr lvl="1"/>
            <a:r>
              <a:rPr lang="en-US" dirty="0" smtClean="0"/>
              <a:t>No blue-fringe heuristics, no scenario questions, no induction constraints (so far)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RPNI to ASM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5013176"/>
            <a:ext cx="8424936" cy="1844824"/>
          </a:xfrm>
        </p:spPr>
        <p:txBody>
          <a:bodyPr>
            <a:normAutofit fontScale="92500"/>
          </a:bodyPr>
          <a:lstStyle/>
          <a:p>
            <a:r>
              <a:rPr lang="en-US" u="sng" dirty="0" smtClean="0"/>
              <a:t>A</a:t>
            </a:r>
            <a:r>
              <a:rPr lang="en-US" dirty="0" smtClean="0"/>
              <a:t>utomaton </a:t>
            </a:r>
            <a:r>
              <a:rPr lang="en-US" u="sng" dirty="0" smtClean="0"/>
              <a:t>S</a:t>
            </a:r>
            <a:r>
              <a:rPr lang="en-US" dirty="0" smtClean="0"/>
              <a:t>tate </a:t>
            </a:r>
            <a:r>
              <a:rPr lang="en-US" u="sng" dirty="0" smtClean="0"/>
              <a:t>M</a:t>
            </a:r>
            <a:r>
              <a:rPr lang="en-US" dirty="0" smtClean="0"/>
              <a:t>erging: </a:t>
            </a:r>
            <a:r>
              <a:rPr lang="en-US" i="1" dirty="0" smtClean="0"/>
              <a:t>A</a:t>
            </a:r>
            <a:r>
              <a:rPr lang="en-US" dirty="0" smtClean="0"/>
              <a:t> is no longer a PTA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Scenario questions, injection of domain knowledge and goals are further discussed</a:t>
            </a:r>
            <a:endParaRPr lang="en-US" dirty="0"/>
          </a:p>
        </p:txBody>
      </p:sp>
      <p:grpSp>
        <p:nvGrpSpPr>
          <p:cNvPr id="21" name="Groupe 20"/>
          <p:cNvGrpSpPr/>
          <p:nvPr/>
        </p:nvGrpSpPr>
        <p:grpSpPr>
          <a:xfrm>
            <a:off x="395536" y="1421322"/>
            <a:ext cx="8424936" cy="3231814"/>
            <a:chOff x="32763" y="2088558"/>
            <a:chExt cx="8424936" cy="323181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763" y="2088558"/>
              <a:ext cx="5972175" cy="2714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6286337" y="2420888"/>
              <a:ext cx="21713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L(H </a:t>
              </a:r>
              <a:r>
                <a:rPr lang="en-US" sz="2800" dirty="0" smtClean="0">
                  <a:latin typeface="Berlin Sans FB" pitchFamily="34" charset="0"/>
                  <a:sym typeface="Symbol"/>
                </a:rPr>
                <a:t></a:t>
              </a:r>
              <a:r>
                <a:rPr lang="en-US" sz="2800" dirty="0" smtClean="0">
                  <a:latin typeface="Berlin Sans FB" pitchFamily="34" charset="0"/>
                </a:rPr>
                <a:t> Sc</a:t>
              </a:r>
              <a:r>
                <a:rPr lang="en-US" sz="2800" baseline="30000" dirty="0" smtClean="0">
                  <a:latin typeface="Berlin Sans FB" pitchFamily="34" charset="0"/>
                </a:rPr>
                <a:t>+</a:t>
              </a:r>
              <a:r>
                <a:rPr lang="en-US" sz="2800" dirty="0" smtClean="0">
                  <a:latin typeface="Berlin Sans FB" pitchFamily="34" charset="0"/>
                </a:rPr>
                <a:t>) as </a:t>
              </a:r>
              <a:br>
                <a:rPr lang="en-US" sz="2800" dirty="0" smtClean="0">
                  <a:latin typeface="Berlin Sans FB" pitchFamily="34" charset="0"/>
                </a:rPr>
              </a:br>
              <a:r>
                <a:rPr lang="en-US" sz="2800" dirty="0" smtClean="0">
                  <a:latin typeface="Berlin Sans FB" pitchFamily="34" charset="0"/>
                </a:rPr>
                <a:t>LTS [Uch03]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39552" y="4797152"/>
              <a:ext cx="1792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No change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699792" y="4365104"/>
              <a:ext cx="4120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No change </a:t>
              </a:r>
              <a:r>
                <a:rPr lang="en-US" sz="2000" dirty="0" smtClean="0">
                  <a:latin typeface="Berlin Sans FB" pitchFamily="34" charset="0"/>
                </a:rPr>
                <a:t>(but accidental ones)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929307" y="3697868"/>
              <a:ext cx="3469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Order based on a DFS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3934692" y="2341418"/>
              <a:ext cx="2290760" cy="346364"/>
            </a:xfrm>
            <a:custGeom>
              <a:avLst/>
              <a:gdLst>
                <a:gd name="connsiteX0" fmla="*/ 2549236 w 2549236"/>
                <a:gd name="connsiteY0" fmla="*/ 346364 h 346364"/>
                <a:gd name="connsiteX1" fmla="*/ 1593273 w 2549236"/>
                <a:gd name="connsiteY1" fmla="*/ 55418 h 346364"/>
                <a:gd name="connsiteX2" fmla="*/ 0 w 2549236"/>
                <a:gd name="connsiteY2" fmla="*/ 13855 h 34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9236" h="346364">
                  <a:moveTo>
                    <a:pt x="2549236" y="346364"/>
                  </a:moveTo>
                  <a:cubicBezTo>
                    <a:pt x="2283691" y="228600"/>
                    <a:pt x="2018146" y="110836"/>
                    <a:pt x="1593273" y="55418"/>
                  </a:cubicBezTo>
                  <a:cubicBezTo>
                    <a:pt x="1168400" y="0"/>
                    <a:pt x="584200" y="6927"/>
                    <a:pt x="0" y="13855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4585855" y="2881745"/>
              <a:ext cx="1413163" cy="858982"/>
            </a:xfrm>
            <a:custGeom>
              <a:avLst/>
              <a:gdLst>
                <a:gd name="connsiteX0" fmla="*/ 1413163 w 1413163"/>
                <a:gd name="connsiteY0" fmla="*/ 858982 h 858982"/>
                <a:gd name="connsiteX1" fmla="*/ 858981 w 1413163"/>
                <a:gd name="connsiteY1" fmla="*/ 374073 h 858982"/>
                <a:gd name="connsiteX2" fmla="*/ 0 w 1413163"/>
                <a:gd name="connsiteY2" fmla="*/ 0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163" h="858982">
                  <a:moveTo>
                    <a:pt x="1413163" y="858982"/>
                  </a:moveTo>
                  <a:cubicBezTo>
                    <a:pt x="1253835" y="688109"/>
                    <a:pt x="1094508" y="517237"/>
                    <a:pt x="858981" y="374073"/>
                  </a:cubicBezTo>
                  <a:cubicBezTo>
                    <a:pt x="623454" y="230909"/>
                    <a:pt x="311727" y="115454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3823855" y="3117273"/>
              <a:ext cx="914400" cy="1343891"/>
            </a:xfrm>
            <a:custGeom>
              <a:avLst/>
              <a:gdLst>
                <a:gd name="connsiteX0" fmla="*/ 914400 w 914400"/>
                <a:gd name="connsiteY0" fmla="*/ 1343891 h 1343891"/>
                <a:gd name="connsiteX1" fmla="*/ 609600 w 914400"/>
                <a:gd name="connsiteY1" fmla="*/ 346363 h 1343891"/>
                <a:gd name="connsiteX2" fmla="*/ 0 w 914400"/>
                <a:gd name="connsiteY2" fmla="*/ 0 h 13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343891">
                  <a:moveTo>
                    <a:pt x="914400" y="1343891"/>
                  </a:moveTo>
                  <a:cubicBezTo>
                    <a:pt x="838200" y="957118"/>
                    <a:pt x="762000" y="570345"/>
                    <a:pt x="609600" y="346363"/>
                  </a:cubicBezTo>
                  <a:cubicBezTo>
                    <a:pt x="457200" y="122381"/>
                    <a:pt x="228600" y="61190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1842655" y="3643745"/>
              <a:ext cx="549564" cy="1191491"/>
            </a:xfrm>
            <a:custGeom>
              <a:avLst/>
              <a:gdLst>
                <a:gd name="connsiteX0" fmla="*/ 0 w 549564"/>
                <a:gd name="connsiteY0" fmla="*/ 1191491 h 1191491"/>
                <a:gd name="connsiteX1" fmla="*/ 484909 w 549564"/>
                <a:gd name="connsiteY1" fmla="*/ 540328 h 1191491"/>
                <a:gd name="connsiteX2" fmla="*/ 387927 w 549564"/>
                <a:gd name="connsiteY2" fmla="*/ 0 h 119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9564" h="1191491">
                  <a:moveTo>
                    <a:pt x="0" y="1191491"/>
                  </a:moveTo>
                  <a:cubicBezTo>
                    <a:pt x="210127" y="965200"/>
                    <a:pt x="420255" y="738910"/>
                    <a:pt x="484909" y="540328"/>
                  </a:cubicBezTo>
                  <a:cubicBezTo>
                    <a:pt x="549564" y="341746"/>
                    <a:pt x="468745" y="170873"/>
                    <a:pt x="387927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vertical synthesis technique of state machines from process models</a:t>
            </a:r>
          </a:p>
          <a:p>
            <a:pPr lvl="1"/>
            <a:r>
              <a:rPr lang="en-US" dirty="0" smtClean="0"/>
              <a:t>Operational semantics of guarded </a:t>
            </a:r>
            <a:r>
              <a:rPr lang="en-US" dirty="0" err="1" smtClean="0"/>
              <a:t>hMSC</a:t>
            </a:r>
            <a:endParaRPr lang="en-US" dirty="0" smtClean="0"/>
          </a:p>
          <a:p>
            <a:pPr lvl="1"/>
            <a:r>
              <a:rPr lang="en-US" dirty="0" smtClean="0"/>
              <a:t>Supported by two tools: analyzer &amp; model-checker</a:t>
            </a:r>
          </a:p>
          <a:p>
            <a:r>
              <a:rPr lang="en-US" dirty="0" smtClean="0"/>
              <a:t>An horizontal synthesis technique of state machines from scenarios</a:t>
            </a:r>
          </a:p>
          <a:p>
            <a:pPr lvl="1"/>
            <a:r>
              <a:rPr lang="en-US" dirty="0" smtClean="0"/>
              <a:t>Inductive &amp; Interactive </a:t>
            </a:r>
          </a:p>
          <a:p>
            <a:pPr lvl="1"/>
            <a:r>
              <a:rPr lang="en-US" dirty="0" smtClean="0"/>
              <a:t>Taking domain knowledge and goals into account</a:t>
            </a:r>
          </a:p>
          <a:p>
            <a:pPr lvl="1"/>
            <a:r>
              <a:rPr lang="en-US" dirty="0" smtClean="0"/>
              <a:t>Integrated, with other techniques, in the ISIS tool</a:t>
            </a:r>
          </a:p>
          <a:p>
            <a:r>
              <a:rPr lang="en-US" dirty="0" smtClean="0"/>
              <a:t>Contributions to grammar induction</a:t>
            </a:r>
          </a:p>
          <a:p>
            <a:pPr lvl="1"/>
            <a:r>
              <a:rPr lang="en-US" dirty="0" smtClean="0"/>
              <a:t>Query-driven &amp; Automaton State Merging</a:t>
            </a:r>
          </a:p>
          <a:p>
            <a:pPr lvl="1"/>
            <a:r>
              <a:rPr lang="en-US" dirty="0" smtClean="0"/>
              <a:t>New evaluation framework: Stamina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Questions 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72" name="Espace réservé du contenu 71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QSM*, natural successor of QSM and ASM</a:t>
            </a:r>
          </a:p>
          <a:p>
            <a:pPr lvl="1"/>
            <a:r>
              <a:rPr lang="en-US" dirty="0" smtClean="0"/>
              <a:t>All features integrated within a new framework</a:t>
            </a:r>
            <a:endParaRPr lang="en-US" dirty="0"/>
          </a:p>
        </p:txBody>
      </p:sp>
      <p:grpSp>
        <p:nvGrpSpPr>
          <p:cNvPr id="3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6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Manuscript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/>
              <a:t>Evaluation of inductive synthesis</a:t>
            </a:r>
          </a:p>
          <a:p>
            <a:pPr lvl="1"/>
            <a:r>
              <a:rPr lang="en-US" dirty="0" smtClean="0"/>
              <a:t>On case studies and synthetic datasets</a:t>
            </a:r>
          </a:p>
          <a:p>
            <a:pPr lvl="1"/>
            <a:r>
              <a:rPr lang="en-US" dirty="0" smtClean="0"/>
              <a:t>Yielding a novel evaluation protocol and an online platform</a:t>
            </a:r>
          </a:p>
          <a:p>
            <a:r>
              <a:rPr lang="en-US" dirty="0" smtClean="0"/>
              <a:t>Tool support</a:t>
            </a:r>
          </a:p>
          <a:p>
            <a:pPr lvl="1"/>
            <a:r>
              <a:rPr lang="en-US" dirty="0" smtClean="0"/>
              <a:t>A model checker for process models; an interactive state machine synthesizer; a process model analyzer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grpSp>
        <p:nvGrpSpPr>
          <p:cNvPr id="4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7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5749720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39" name="Connecteur droit avec flèche 149"/>
          <p:cNvCxnSpPr>
            <a:stCxn id="151" idx="3"/>
            <a:endCxn id="41" idx="4"/>
          </p:cNvCxnSpPr>
          <p:nvPr/>
        </p:nvCxnSpPr>
        <p:spPr>
          <a:xfrm flipV="1">
            <a:off x="5292272" y="3257233"/>
            <a:ext cx="193822" cy="1107911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154"/>
          <p:cNvCxnSpPr>
            <a:stCxn id="155" idx="3"/>
            <a:endCxn id="41" idx="0"/>
          </p:cNvCxnSpPr>
          <p:nvPr/>
        </p:nvCxnSpPr>
        <p:spPr>
          <a:xfrm>
            <a:off x="5292272" y="2132816"/>
            <a:ext cx="193822" cy="1080013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463892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42" name="Connecteur droit avec flèche 149"/>
          <p:cNvCxnSpPr>
            <a:stCxn id="41" idx="6"/>
            <a:endCxn id="38" idx="2"/>
          </p:cNvCxnSpPr>
          <p:nvPr/>
        </p:nvCxnSpPr>
        <p:spPr>
          <a:xfrm>
            <a:off x="5508296" y="3235031"/>
            <a:ext cx="241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e 144"/>
          <p:cNvGrpSpPr/>
          <p:nvPr/>
        </p:nvGrpSpPr>
        <p:grpSpPr>
          <a:xfrm>
            <a:off x="7092472" y="2857596"/>
            <a:ext cx="1728000" cy="754870"/>
            <a:chOff x="4428176" y="2968069"/>
            <a:chExt cx="1728000" cy="754870"/>
          </a:xfrm>
        </p:grpSpPr>
        <p:sp>
          <p:nvSpPr>
            <p:cNvPr id="50" name="Rectangle 49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12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56" name="Connecteur droit 55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necteur droit avec flèche 149"/>
          <p:cNvCxnSpPr>
            <a:stCxn id="38" idx="6"/>
            <a:endCxn id="50" idx="1"/>
          </p:cNvCxnSpPr>
          <p:nvPr/>
        </p:nvCxnSpPr>
        <p:spPr>
          <a:xfrm flipV="1">
            <a:off x="6859823" y="3235031"/>
            <a:ext cx="23264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space réservé du contenu 71"/>
          <p:cNvSpPr>
            <a:spLocks noGrp="1"/>
          </p:cNvSpPr>
          <p:nvPr>
            <p:ph idx="1"/>
          </p:nvPr>
        </p:nvSpPr>
        <p:spPr>
          <a:xfrm>
            <a:off x="741531" y="5373216"/>
            <a:ext cx="7355160" cy="122413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ym typeface="Wingdings"/>
              </a:rPr>
              <a:t>	Convergence criterion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sym typeface="Wingdings"/>
              </a:rPr>
              <a:t>	Does not trigger a new modeling iteration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644008" y="4999736"/>
            <a:ext cx="8771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9900"/>
                </a:solidFill>
                <a:sym typeface="Wingdings"/>
              </a:rPr>
              <a:t>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251520" y="5531828"/>
            <a:ext cx="8771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sym typeface="Wingdings"/>
              </a:rPr>
              <a:t>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72" name="Espace réservé du contenu 71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Measuring introduced generalization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Implied scenario analysis [Uch04]</a:t>
            </a:r>
            <a:endParaRPr lang="en-US" dirty="0"/>
          </a:p>
        </p:txBody>
      </p:sp>
      <p:grpSp>
        <p:nvGrpSpPr>
          <p:cNvPr id="3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6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Ellipse 38"/>
          <p:cNvSpPr/>
          <p:nvPr/>
        </p:nvSpPr>
        <p:spPr>
          <a:xfrm>
            <a:off x="5749720" y="3255001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?</a:t>
            </a:r>
          </a:p>
        </p:txBody>
      </p:sp>
      <p:cxnSp>
        <p:nvCxnSpPr>
          <p:cNvPr id="40" name="Connecteur droit avec flèche 149"/>
          <p:cNvCxnSpPr>
            <a:stCxn id="151" idx="3"/>
            <a:endCxn id="42" idx="4"/>
          </p:cNvCxnSpPr>
          <p:nvPr/>
        </p:nvCxnSpPr>
        <p:spPr>
          <a:xfrm flipV="1">
            <a:off x="5292272" y="3832254"/>
            <a:ext cx="193822" cy="532890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154"/>
          <p:cNvCxnSpPr>
            <a:stCxn id="67" idx="3"/>
            <a:endCxn id="42" idx="0"/>
          </p:cNvCxnSpPr>
          <p:nvPr/>
        </p:nvCxnSpPr>
        <p:spPr>
          <a:xfrm>
            <a:off x="5292272" y="3235031"/>
            <a:ext cx="193822" cy="55281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5463892" y="3787850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43" name="Connecteur droit avec flèche 149"/>
          <p:cNvCxnSpPr>
            <a:stCxn id="42" idx="6"/>
            <a:endCxn id="39" idx="2"/>
          </p:cNvCxnSpPr>
          <p:nvPr/>
        </p:nvCxnSpPr>
        <p:spPr>
          <a:xfrm>
            <a:off x="5508296" y="3810052"/>
            <a:ext cx="241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49"/>
          <p:cNvCxnSpPr>
            <a:stCxn id="113" idx="2"/>
            <a:endCxn id="39" idx="4"/>
          </p:cNvCxnSpPr>
          <p:nvPr/>
        </p:nvCxnSpPr>
        <p:spPr>
          <a:xfrm rot="5400000" flipH="1" flipV="1">
            <a:off x="3429856" y="2157344"/>
            <a:ext cx="667156" cy="5082675"/>
          </a:xfrm>
          <a:prstGeom prst="bentConnector3">
            <a:avLst>
              <a:gd name="adj1" fmla="val -134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6" name="Groupe 149"/>
          <p:cNvGrpSpPr/>
          <p:nvPr/>
        </p:nvGrpSpPr>
        <p:grpSpPr>
          <a:xfrm>
            <a:off x="7236296" y="4005144"/>
            <a:ext cx="1476000" cy="720000"/>
            <a:chOff x="467544" y="1988840"/>
            <a:chExt cx="1512000" cy="720000"/>
          </a:xfrm>
        </p:grpSpPr>
        <p:sp>
          <p:nvSpPr>
            <p:cNvPr id="71" name="Rectangle 7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3" name="Connecteur droit 72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e 153"/>
          <p:cNvGrpSpPr/>
          <p:nvPr/>
        </p:nvGrpSpPr>
        <p:grpSpPr>
          <a:xfrm>
            <a:off x="7236296" y="2852936"/>
            <a:ext cx="1476000" cy="720000"/>
            <a:chOff x="467544" y="2992648"/>
            <a:chExt cx="1512000" cy="720000"/>
          </a:xfrm>
        </p:grpSpPr>
        <p:sp>
          <p:nvSpPr>
            <p:cNvPr id="76" name="Rectangle 75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7" name="Connecteur droit 76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Connecteur droit avec flèche 149"/>
          <p:cNvCxnSpPr>
            <a:stCxn id="86" idx="0"/>
            <a:endCxn id="76" idx="1"/>
          </p:cNvCxnSpPr>
          <p:nvPr/>
        </p:nvCxnSpPr>
        <p:spPr>
          <a:xfrm rot="5400000" flipH="1" flipV="1">
            <a:off x="6840717" y="3392491"/>
            <a:ext cx="575133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149"/>
          <p:cNvCxnSpPr>
            <a:stCxn id="86" idx="4"/>
            <a:endCxn id="71" idx="1"/>
          </p:cNvCxnSpPr>
          <p:nvPr/>
        </p:nvCxnSpPr>
        <p:spPr>
          <a:xfrm rot="16200000" flipH="1">
            <a:off x="6861948" y="3990795"/>
            <a:ext cx="532671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6998069" y="378806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87" name="Connecteur droit avec flèche 154"/>
          <p:cNvCxnSpPr>
            <a:stCxn id="39" idx="6"/>
            <a:endCxn id="86" idx="2"/>
          </p:cNvCxnSpPr>
          <p:nvPr/>
        </p:nvCxnSpPr>
        <p:spPr>
          <a:xfrm>
            <a:off x="6859823" y="3810053"/>
            <a:ext cx="138246" cy="21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72" name="Espace réservé du contenu 71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Behaviors neither proscribed nor exhibited ?</a:t>
            </a:r>
          </a:p>
          <a:p>
            <a:pPr lvl="1"/>
            <a:r>
              <a:rPr lang="en-US" dirty="0" smtClean="0"/>
              <a:t>Related to the use of partial behavior models (MTS) in [Uch09] </a:t>
            </a:r>
            <a:endParaRPr lang="en-US" dirty="0"/>
          </a:p>
        </p:txBody>
      </p:sp>
      <p:grpSp>
        <p:nvGrpSpPr>
          <p:cNvPr id="3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6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Ellipse 38"/>
          <p:cNvSpPr/>
          <p:nvPr/>
        </p:nvSpPr>
        <p:spPr>
          <a:xfrm>
            <a:off x="5749720" y="2102873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?</a:t>
            </a:r>
          </a:p>
        </p:txBody>
      </p:sp>
      <p:cxnSp>
        <p:nvCxnSpPr>
          <p:cNvPr id="40" name="Connecteur droit avec flèche 149"/>
          <p:cNvCxnSpPr>
            <a:stCxn id="67" idx="3"/>
            <a:endCxn id="42" idx="4"/>
          </p:cNvCxnSpPr>
          <p:nvPr/>
        </p:nvCxnSpPr>
        <p:spPr>
          <a:xfrm flipV="1">
            <a:off x="5292272" y="2680126"/>
            <a:ext cx="193822" cy="55490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154"/>
          <p:cNvCxnSpPr>
            <a:stCxn id="155" idx="3"/>
            <a:endCxn id="42" idx="0"/>
          </p:cNvCxnSpPr>
          <p:nvPr/>
        </p:nvCxnSpPr>
        <p:spPr>
          <a:xfrm>
            <a:off x="5292272" y="2132816"/>
            <a:ext cx="193822" cy="502906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5463892" y="2635722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43" name="Connecteur droit avec flèche 149"/>
          <p:cNvCxnSpPr>
            <a:stCxn id="42" idx="6"/>
            <a:endCxn id="39" idx="2"/>
          </p:cNvCxnSpPr>
          <p:nvPr/>
        </p:nvCxnSpPr>
        <p:spPr>
          <a:xfrm>
            <a:off x="5508296" y="2657924"/>
            <a:ext cx="241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49"/>
          <p:cNvCxnSpPr>
            <a:stCxn id="113" idx="2"/>
            <a:endCxn id="39" idx="4"/>
          </p:cNvCxnSpPr>
          <p:nvPr/>
        </p:nvCxnSpPr>
        <p:spPr>
          <a:xfrm rot="5400000" flipH="1" flipV="1">
            <a:off x="2853792" y="1581280"/>
            <a:ext cx="1819284" cy="5082675"/>
          </a:xfrm>
          <a:prstGeom prst="bentConnector3">
            <a:avLst>
              <a:gd name="adj1" fmla="val -495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e 149"/>
          <p:cNvGrpSpPr/>
          <p:nvPr/>
        </p:nvGrpSpPr>
        <p:grpSpPr>
          <a:xfrm>
            <a:off x="7236296" y="2853016"/>
            <a:ext cx="1476000" cy="720000"/>
            <a:chOff x="467544" y="1988840"/>
            <a:chExt cx="1512000" cy="720000"/>
          </a:xfrm>
        </p:grpSpPr>
        <p:sp>
          <p:nvSpPr>
            <p:cNvPr id="71" name="Rectangle 7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3" name="Connecteur droit 72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e 153"/>
          <p:cNvGrpSpPr/>
          <p:nvPr/>
        </p:nvGrpSpPr>
        <p:grpSpPr>
          <a:xfrm>
            <a:off x="7236296" y="1700808"/>
            <a:ext cx="1476000" cy="720000"/>
            <a:chOff x="467544" y="2992648"/>
            <a:chExt cx="1512000" cy="720000"/>
          </a:xfrm>
        </p:grpSpPr>
        <p:sp>
          <p:nvSpPr>
            <p:cNvPr id="76" name="Rectangle 75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7" name="Connecteur droit 76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Connecteur droit avec flèche 149"/>
          <p:cNvCxnSpPr>
            <a:stCxn id="86" idx="0"/>
            <a:endCxn id="76" idx="1"/>
          </p:cNvCxnSpPr>
          <p:nvPr/>
        </p:nvCxnSpPr>
        <p:spPr>
          <a:xfrm rot="5400000" flipH="1" flipV="1">
            <a:off x="6840717" y="2240363"/>
            <a:ext cx="575133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149"/>
          <p:cNvCxnSpPr>
            <a:stCxn id="86" idx="4"/>
            <a:endCxn id="71" idx="1"/>
          </p:cNvCxnSpPr>
          <p:nvPr/>
        </p:nvCxnSpPr>
        <p:spPr>
          <a:xfrm rot="16200000" flipH="1">
            <a:off x="6861948" y="2838667"/>
            <a:ext cx="532671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6998069" y="2635941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87" name="Connecteur droit avec flèche 154"/>
          <p:cNvCxnSpPr>
            <a:stCxn id="39" idx="6"/>
            <a:endCxn id="86" idx="2"/>
          </p:cNvCxnSpPr>
          <p:nvPr/>
        </p:nvCxnSpPr>
        <p:spPr>
          <a:xfrm>
            <a:off x="6859823" y="2657925"/>
            <a:ext cx="138246" cy="21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u="sng" dirty="0" smtClean="0"/>
              <a:t>V</a:t>
            </a:r>
            <a:r>
              <a:rPr lang="fr-BE" dirty="0" smtClean="0"/>
              <a:t>ertical vs. </a:t>
            </a:r>
            <a:r>
              <a:rPr lang="fr-BE" u="sng" dirty="0" smtClean="0"/>
              <a:t>H</a:t>
            </a:r>
            <a:r>
              <a:rPr lang="fr-BE" dirty="0" smtClean="0"/>
              <a:t>orizontal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 smtClean="0"/>
              <a:t>Abstraction </a:t>
            </a:r>
            <a:r>
              <a:rPr lang="fr-BE" dirty="0" err="1" smtClean="0"/>
              <a:t>level</a:t>
            </a:r>
            <a:endParaRPr lang="fr-BE" dirty="0"/>
          </a:p>
          <a:p>
            <a:pPr lvl="1">
              <a:tabLst>
                <a:tab pos="1163638" algn="l"/>
              </a:tabLst>
            </a:pP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higher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to </a:t>
            </a:r>
            <a:r>
              <a:rPr lang="fr-BE" dirty="0" err="1" smtClean="0"/>
              <a:t>lower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(</a:t>
            </a:r>
            <a:r>
              <a:rPr lang="fr-BE" dirty="0" err="1" smtClean="0"/>
              <a:t>operational</a:t>
            </a:r>
            <a:r>
              <a:rPr lang="fr-BE" dirty="0" smtClean="0"/>
              <a:t> sem.)</a:t>
            </a:r>
          </a:p>
          <a:p>
            <a:pPr lvl="1">
              <a:tabLst>
                <a:tab pos="1163638" algn="l"/>
              </a:tabLst>
            </a:pPr>
            <a:r>
              <a:rPr lang="fr-BE" dirty="0" smtClean="0"/>
              <a:t>Not </a:t>
            </a:r>
            <a:r>
              <a:rPr lang="fr-BE" dirty="0" err="1" smtClean="0"/>
              <a:t>necessarily</a:t>
            </a:r>
            <a:r>
              <a:rPr lang="fr-BE" dirty="0" smtClean="0"/>
              <a:t> the case </a:t>
            </a:r>
            <a:r>
              <a:rPr lang="fr-BE" dirty="0" err="1" smtClean="0"/>
              <a:t>with</a:t>
            </a:r>
            <a:r>
              <a:rPr lang="fr-BE" dirty="0" smtClean="0"/>
              <a:t> horizontal </a:t>
            </a:r>
            <a:r>
              <a:rPr lang="fr-BE" dirty="0" err="1" smtClean="0"/>
              <a:t>synthesis</a:t>
            </a:r>
            <a:endParaRPr lang="fr-BE" dirty="0" smtClean="0"/>
          </a:p>
          <a:p>
            <a:r>
              <a:rPr lang="fr-BE" dirty="0" err="1" smtClean="0"/>
              <a:t>Lifetime</a:t>
            </a:r>
            <a:r>
              <a:rPr lang="fr-BE" dirty="0" smtClean="0"/>
              <a:t> of </a:t>
            </a:r>
            <a:r>
              <a:rPr lang="fr-BE" dirty="0" err="1" smtClean="0"/>
              <a:t>synthesized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Shorter</a:t>
            </a:r>
            <a:r>
              <a:rPr lang="fr-BE" dirty="0" smtClean="0"/>
              <a:t> for vertical </a:t>
            </a:r>
            <a:r>
              <a:rPr lang="fr-BE" dirty="0" err="1" smtClean="0"/>
              <a:t>synthesis</a:t>
            </a:r>
            <a:r>
              <a:rPr lang="fr-BE" dirty="0" smtClean="0"/>
              <a:t>, </a:t>
            </a:r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fr-BE" dirty="0" err="1" smtClean="0"/>
              <a:t>limited</a:t>
            </a:r>
            <a:r>
              <a:rPr lang="fr-BE" dirty="0" smtClean="0"/>
              <a:t> to the </a:t>
            </a:r>
            <a:r>
              <a:rPr lang="fr-BE" dirty="0" err="1" smtClean="0"/>
              <a:t>analysis</a:t>
            </a:r>
            <a:endParaRPr lang="fr-BE" dirty="0" smtClean="0"/>
          </a:p>
          <a:p>
            <a:pPr lvl="1"/>
            <a:r>
              <a:rPr lang="fr-BE" dirty="0" smtClean="0"/>
              <a:t>Horizontal </a:t>
            </a:r>
            <a:r>
              <a:rPr lang="fr-BE" dirty="0" err="1" smtClean="0"/>
              <a:t>synthesis</a:t>
            </a:r>
            <a:r>
              <a:rPr lang="fr-BE" dirty="0" smtClean="0"/>
              <a:t>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 smtClean="0"/>
              <a:t>yield</a:t>
            </a:r>
            <a:r>
              <a:rPr lang="fr-BE" dirty="0" smtClean="0"/>
              <a:t> </a:t>
            </a:r>
            <a:r>
              <a:rPr lang="fr-BE" dirty="0" err="1" smtClean="0"/>
              <a:t>requirement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and system documentation</a:t>
            </a:r>
          </a:p>
          <a:p>
            <a:r>
              <a:rPr lang="en-US" dirty="0" smtClean="0"/>
              <a:t>Vertical synthesis is derivational by </a:t>
            </a:r>
            <a:r>
              <a:rPr lang="en-US" dirty="0"/>
              <a:t>nature whereas horizontal </a:t>
            </a:r>
            <a:r>
              <a:rPr lang="en-US" dirty="0" smtClean="0"/>
              <a:t>synthesis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smtClean="0"/>
              <a:t>inductive</a:t>
            </a:r>
          </a:p>
          <a:p>
            <a:r>
              <a:rPr lang="fr-BE" dirty="0" smtClean="0"/>
              <a:t>User </a:t>
            </a:r>
            <a:r>
              <a:rPr lang="fr-BE" dirty="0" err="1" smtClean="0"/>
              <a:t>involvement</a:t>
            </a:r>
            <a:endParaRPr lang="fr-BE" dirty="0" smtClean="0"/>
          </a:p>
          <a:p>
            <a:pPr lvl="1"/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kept</a:t>
            </a:r>
            <a:r>
              <a:rPr lang="fr-BE" dirty="0" smtClean="0"/>
              <a:t> </a:t>
            </a:r>
            <a:r>
              <a:rPr lang="fr-BE" dirty="0" err="1" smtClean="0"/>
              <a:t>hidden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the user, </a:t>
            </a:r>
            <a:r>
              <a:rPr lang="fr-BE" dirty="0" err="1" smtClean="0"/>
              <a:t>who</a:t>
            </a:r>
            <a:r>
              <a:rPr lang="fr-BE" dirty="0" smtClean="0"/>
              <a:t> has a passive </a:t>
            </a:r>
            <a:r>
              <a:rPr lang="fr-BE" dirty="0" err="1" smtClean="0"/>
              <a:t>role</a:t>
            </a:r>
            <a:endParaRPr lang="fr-BE" dirty="0" smtClean="0"/>
          </a:p>
          <a:p>
            <a:pPr lvl="1"/>
            <a:r>
              <a:rPr lang="fr-BE" dirty="0" smtClean="0"/>
              <a:t>Versus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shown</a:t>
            </a:r>
            <a:r>
              <a:rPr lang="fr-BE" dirty="0" smtClean="0"/>
              <a:t> to </a:t>
            </a:r>
            <a:r>
              <a:rPr lang="fr-BE" dirty="0"/>
              <a:t>(</a:t>
            </a:r>
            <a:r>
              <a:rPr lang="fr-BE" dirty="0" err="1" smtClean="0"/>
              <a:t>validated</a:t>
            </a:r>
            <a:r>
              <a:rPr lang="fr-BE" dirty="0" smtClean="0"/>
              <a:t> by) the user, </a:t>
            </a:r>
            <a:r>
              <a:rPr lang="fr-BE" dirty="0" err="1" smtClean="0"/>
              <a:t>who</a:t>
            </a:r>
            <a:r>
              <a:rPr lang="fr-BE" dirty="0" smtClean="0"/>
              <a:t> has an active </a:t>
            </a:r>
            <a:r>
              <a:rPr lang="fr-BE" dirty="0" err="1" smtClean="0"/>
              <a:t>role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[Dam05] 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Generating annotated behavior models from end-user scenarios.</a:t>
            </a:r>
            <a:r>
              <a:rPr lang="en-US" sz="1600" dirty="0" smtClean="0">
                <a:latin typeface="+mj-lt"/>
                <a:cs typeface="Arial" pitchFamily="34" charset="0"/>
              </a:rPr>
              <a:t> IEEE Transactions on Software Engineering, 31(12):1056-1073, 2005.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[Dam09] 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F. </a:t>
            </a:r>
            <a:r>
              <a:rPr lang="en-US" sz="1600" dirty="0" err="1" smtClean="0">
                <a:latin typeface="+mj-lt"/>
                <a:cs typeface="Arial" pitchFamily="34" charset="0"/>
              </a:rPr>
              <a:t>Roucoux</a:t>
            </a:r>
            <a:r>
              <a:rPr lang="en-US" sz="1600" dirty="0" smtClean="0">
                <a:latin typeface="+mj-lt"/>
                <a:cs typeface="Arial" pitchFamily="34" charset="0"/>
              </a:rPr>
              <a:t>,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. Analyzing critical process models through behavior model synthesis. In ICSE'09: 31th International Conference on Software Engineering, Vancouver, Canada, May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[Dam11] 	Christophe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Analyzing Multi-View Models of Software Systems.</a:t>
            </a:r>
            <a:r>
              <a:rPr lang="en-US" sz="1600" dirty="0" smtClean="0">
                <a:latin typeface="+mj-lt"/>
                <a:cs typeface="Arial" pitchFamily="34" charset="0"/>
              </a:rPr>
              <a:t> PhD thesis, </a:t>
            </a:r>
            <a:r>
              <a:rPr lang="en-US" sz="1600" dirty="0" err="1" smtClean="0">
                <a:latin typeface="+mj-lt"/>
                <a:cs typeface="Arial" pitchFamily="34" charset="0"/>
              </a:rPr>
              <a:t>Universit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catholique</a:t>
            </a:r>
            <a:r>
              <a:rPr lang="en-US" sz="1600" dirty="0" smtClean="0">
                <a:latin typeface="+mj-lt"/>
                <a:cs typeface="Arial" pitchFamily="34" charset="0"/>
              </a:rPr>
              <a:t> de Louvain, Louvain-la-</a:t>
            </a:r>
            <a:r>
              <a:rPr lang="en-US" sz="1600" dirty="0" err="1" smtClean="0">
                <a:latin typeface="+mj-lt"/>
                <a:cs typeface="Arial" pitchFamily="34" charset="0"/>
              </a:rPr>
              <a:t>Neuve</a:t>
            </a:r>
            <a:r>
              <a:rPr lang="en-US" sz="1600" dirty="0" smtClean="0">
                <a:latin typeface="+mj-lt"/>
                <a:cs typeface="Arial" pitchFamily="34" charset="0"/>
              </a:rPr>
              <a:t>, 2011.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[Dup08] 	</a:t>
            </a:r>
            <a:r>
              <a:rPr lang="nl-NL" sz="1600" dirty="0" smtClean="0">
                <a:latin typeface="+mj-lt"/>
                <a:cs typeface="Arial" pitchFamily="34" charset="0"/>
              </a:rPr>
              <a:t>P. </a:t>
            </a:r>
            <a:r>
              <a:rPr lang="nl-NL" sz="1600" dirty="0" err="1" smtClean="0">
                <a:latin typeface="+mj-lt"/>
                <a:cs typeface="Arial" pitchFamily="34" charset="0"/>
              </a:rPr>
              <a:t>Dupont</a:t>
            </a:r>
            <a:r>
              <a:rPr lang="nl-NL" sz="1600" dirty="0" smtClean="0">
                <a:latin typeface="+mj-lt"/>
                <a:cs typeface="Arial" pitchFamily="34" charset="0"/>
              </a:rPr>
              <a:t>, B. </a:t>
            </a:r>
            <a:r>
              <a:rPr lang="nl-NL" sz="1600" dirty="0" err="1" smtClean="0">
                <a:latin typeface="+mj-lt"/>
                <a:cs typeface="Arial" pitchFamily="34" charset="0"/>
              </a:rPr>
              <a:t>Lambeau</a:t>
            </a:r>
            <a:r>
              <a:rPr lang="nl-NL" sz="1600" dirty="0" smtClean="0">
                <a:latin typeface="+mj-lt"/>
                <a:cs typeface="Arial" pitchFamily="34" charset="0"/>
              </a:rPr>
              <a:t>, C. </a:t>
            </a:r>
            <a:r>
              <a:rPr lang="nl-NL" sz="1600" dirty="0" err="1" smtClean="0">
                <a:latin typeface="+mj-lt"/>
                <a:cs typeface="Arial" pitchFamily="34" charset="0"/>
              </a:rPr>
              <a:t>Damas</a:t>
            </a:r>
            <a:r>
              <a:rPr lang="nl-NL" sz="1600" dirty="0" smtClean="0">
                <a:latin typeface="+mj-lt"/>
                <a:cs typeface="Arial" pitchFamily="34" charset="0"/>
              </a:rPr>
              <a:t>, and A. van </a:t>
            </a:r>
            <a:r>
              <a:rPr lang="nl-NL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nl-NL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The QSM algorithm and its application to software behavior model induction. </a:t>
            </a:r>
            <a:r>
              <a:rPr lang="en-US" sz="1600" dirty="0" smtClean="0">
                <a:latin typeface="+mj-lt"/>
                <a:cs typeface="Arial" pitchFamily="34" charset="0"/>
              </a:rPr>
              <a:t>Applied </a:t>
            </a:r>
            <a:r>
              <a:rPr lang="en-US" sz="1600" dirty="0" err="1" smtClean="0">
                <a:latin typeface="+mj-lt"/>
                <a:cs typeface="Arial" pitchFamily="34" charset="0"/>
              </a:rPr>
              <a:t>Articial</a:t>
            </a:r>
            <a:r>
              <a:rPr lang="en-US" sz="1600" dirty="0" smtClean="0">
                <a:latin typeface="+mj-lt"/>
                <a:cs typeface="Arial" pitchFamily="34" charset="0"/>
              </a:rPr>
              <a:t> Intelligence, 22:77-115, 2008.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[Gia03] 	</a:t>
            </a:r>
            <a:r>
              <a:rPr lang="en-US" sz="1600" dirty="0" err="1" smtClean="0">
                <a:latin typeface="+mj-lt"/>
                <a:cs typeface="Arial" pitchFamily="34" charset="0"/>
              </a:rPr>
              <a:t>Dimitra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Giannakopoulou</a:t>
            </a:r>
            <a:r>
              <a:rPr lang="en-US" sz="1600" dirty="0" smtClean="0">
                <a:latin typeface="+mj-lt"/>
                <a:cs typeface="Arial" pitchFamily="34" charset="0"/>
              </a:rPr>
              <a:t> and Je Magee. </a:t>
            </a:r>
            <a:r>
              <a:rPr lang="en-US" sz="1600" i="1" dirty="0" smtClean="0">
                <a:latin typeface="+mj-lt"/>
                <a:cs typeface="Arial" pitchFamily="34" charset="0"/>
              </a:rPr>
              <a:t>Fluent model checking for event-based systems.</a:t>
            </a:r>
            <a:r>
              <a:rPr lang="en-US" sz="1600" dirty="0" smtClean="0">
                <a:latin typeface="+mj-lt"/>
                <a:cs typeface="Arial" pitchFamily="34" charset="0"/>
              </a:rPr>
              <a:t> In ESEC/FSE-11: Proceedings of the 9th European software engineering conference held jointly with 11th ACM SIGSOFT international symposium on Foundations of software engineering, pages  57-266, New York, NY, USA, 2003. ACM.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[Hoa85] 	C. A. R. Hoare.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Communicating Sequential Processes</a:t>
            </a:r>
            <a:r>
              <a:rPr lang="en-US" sz="1600" dirty="0" smtClean="0">
                <a:latin typeface="+mj-lt"/>
                <a:cs typeface="Arial" pitchFamily="34" charset="0"/>
              </a:rPr>
              <a:t> (Prentice Hall International Series in Computing Science). Prentice Hall, April 1985.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[Hop79] 	J.E. </a:t>
            </a:r>
            <a:r>
              <a:rPr lang="en-US" sz="1600" dirty="0" err="1" smtClean="0">
                <a:latin typeface="+mj-lt"/>
                <a:cs typeface="Arial" pitchFamily="34" charset="0"/>
              </a:rPr>
              <a:t>Hopcroft</a:t>
            </a:r>
            <a:r>
              <a:rPr lang="en-US" sz="1600" dirty="0" smtClean="0">
                <a:latin typeface="+mj-lt"/>
                <a:cs typeface="Arial" pitchFamily="34" charset="0"/>
              </a:rPr>
              <a:t> and J.D. </a:t>
            </a:r>
            <a:r>
              <a:rPr lang="en-US" sz="1600" dirty="0" err="1" smtClean="0">
                <a:latin typeface="+mj-lt"/>
                <a:cs typeface="Arial" pitchFamily="34" charset="0"/>
              </a:rPr>
              <a:t>Ullman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Introduction to Automata Theory, Languages and Computation.</a:t>
            </a:r>
            <a:r>
              <a:rPr lang="en-US" sz="1600" dirty="0" smtClean="0">
                <a:latin typeface="+mj-lt"/>
                <a:cs typeface="Arial" pitchFamily="34" charset="0"/>
              </a:rPr>
              <a:t> Addison Wesley, Reading, Massachusetts, 1979.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endParaRPr lang="en-US" sz="16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4997152"/>
          </a:xfrm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[Kel76] 	Robert M. Keller. </a:t>
            </a:r>
            <a:r>
              <a:rPr lang="en-US" sz="1600" i="1" dirty="0" smtClean="0">
                <a:latin typeface="+mj-lt"/>
                <a:cs typeface="Arial" pitchFamily="34" charset="0"/>
              </a:rPr>
              <a:t>Formal 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verication</a:t>
            </a:r>
            <a:r>
              <a:rPr lang="en-US" sz="1600" i="1" dirty="0" smtClean="0">
                <a:latin typeface="+mj-lt"/>
                <a:cs typeface="Arial" pitchFamily="34" charset="0"/>
              </a:rPr>
              <a:t> of parallel programs.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Commun</a:t>
            </a:r>
            <a:r>
              <a:rPr lang="en-US" sz="1600" dirty="0" smtClean="0">
                <a:latin typeface="+mj-lt"/>
                <a:cs typeface="Arial" pitchFamily="34" charset="0"/>
              </a:rPr>
              <a:t>. ACM, 19:371{384, July 1976.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[Mag99] 	J. Magee and J. Kramer.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Concurrency: State Models and Java Programs.</a:t>
            </a:r>
            <a:r>
              <a:rPr lang="en-US" sz="1600" dirty="0" smtClean="0">
                <a:latin typeface="+mj-lt"/>
                <a:cs typeface="Arial" pitchFamily="34" charset="0"/>
              </a:rPr>
              <a:t> Wiley, 1999.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[Onc92] 	J. </a:t>
            </a:r>
            <a:r>
              <a:rPr lang="en-US" sz="1600" dirty="0" err="1" smtClean="0">
                <a:latin typeface="+mj-lt"/>
                <a:cs typeface="Arial" pitchFamily="34" charset="0"/>
              </a:rPr>
              <a:t>Oncina</a:t>
            </a:r>
            <a:r>
              <a:rPr lang="en-US" sz="1600" dirty="0" smtClean="0">
                <a:latin typeface="+mj-lt"/>
                <a:cs typeface="Arial" pitchFamily="34" charset="0"/>
              </a:rPr>
              <a:t> and P. Garcia. </a:t>
            </a:r>
            <a:r>
              <a:rPr lang="en-US" sz="1600" i="1" dirty="0" smtClean="0">
                <a:latin typeface="+mj-lt"/>
                <a:cs typeface="Arial" pitchFamily="34" charset="0"/>
              </a:rPr>
              <a:t>Inferring regular languages in polynomial update time.</a:t>
            </a:r>
            <a:r>
              <a:rPr lang="en-US" sz="1600" dirty="0" smtClean="0">
                <a:latin typeface="+mj-lt"/>
                <a:cs typeface="Arial" pitchFamily="34" charset="0"/>
              </a:rPr>
              <a:t> In N. </a:t>
            </a:r>
            <a:r>
              <a:rPr lang="en-US" sz="1600" dirty="0" err="1" smtClean="0">
                <a:latin typeface="+mj-lt"/>
                <a:cs typeface="Arial" pitchFamily="34" charset="0"/>
              </a:rPr>
              <a:t>Pérez</a:t>
            </a:r>
            <a:r>
              <a:rPr lang="en-US" sz="1600" dirty="0" smtClean="0">
                <a:latin typeface="+mj-lt"/>
                <a:cs typeface="Arial" pitchFamily="34" charset="0"/>
              </a:rPr>
              <a:t> de la Blanca, A.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Sanfeliu</a:t>
            </a:r>
            <a:r>
              <a:rPr lang="en-US" sz="1600" dirty="0" smtClean="0">
                <a:latin typeface="+mj-lt"/>
                <a:cs typeface="Arial" pitchFamily="34" charset="0"/>
              </a:rPr>
              <a:t>, and </a:t>
            </a:r>
            <a:r>
              <a:rPr lang="en-US" sz="1600" dirty="0" err="1" smtClean="0">
                <a:latin typeface="+mj-lt"/>
                <a:cs typeface="Arial" pitchFamily="34" charset="0"/>
              </a:rPr>
              <a:t>E.Vidal</a:t>
            </a:r>
            <a:r>
              <a:rPr lang="en-US" sz="1600" dirty="0" smtClean="0">
                <a:latin typeface="+mj-lt"/>
                <a:cs typeface="Arial" pitchFamily="34" charset="0"/>
              </a:rPr>
              <a:t>, editors, Pattern Recognition and Image Analysis, volume 1 of Series in Machine Perception and Artificial Intelligence, pages 49-61. World </a:t>
            </a:r>
            <a:r>
              <a:rPr lang="en-US" sz="1600" dirty="0" err="1" smtClean="0">
                <a:latin typeface="+mj-lt"/>
                <a:cs typeface="Arial" pitchFamily="34" charset="0"/>
              </a:rPr>
              <a:t>Scientic</a:t>
            </a:r>
            <a:r>
              <a:rPr lang="en-US" sz="1600" dirty="0" smtClean="0">
                <a:latin typeface="+mj-lt"/>
                <a:cs typeface="Arial" pitchFamily="34" charset="0"/>
              </a:rPr>
              <a:t>, Singapore, 1992.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[Uch03] 	S. </a:t>
            </a:r>
            <a:r>
              <a:rPr lang="en-US" sz="1600" dirty="0" err="1" smtClean="0">
                <a:latin typeface="+mj-lt"/>
                <a:cs typeface="Arial" pitchFamily="34" charset="0"/>
              </a:rPr>
              <a:t>Uchitel</a:t>
            </a:r>
            <a:r>
              <a:rPr lang="en-US" sz="1600" dirty="0" smtClean="0">
                <a:latin typeface="+mj-lt"/>
                <a:cs typeface="Arial" pitchFamily="34" charset="0"/>
              </a:rPr>
              <a:t>, J. Kramer, and J. Magee. </a:t>
            </a:r>
            <a:r>
              <a:rPr lang="en-US" sz="1600" i="1" dirty="0" smtClean="0">
                <a:latin typeface="+mj-lt"/>
                <a:cs typeface="Arial" pitchFamily="34" charset="0"/>
              </a:rPr>
              <a:t>Synthesis of 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behavorial</a:t>
            </a:r>
            <a:r>
              <a:rPr lang="en-US" sz="1600" i="1" dirty="0" smtClean="0">
                <a:latin typeface="+mj-lt"/>
                <a:cs typeface="Arial" pitchFamily="34" charset="0"/>
              </a:rPr>
              <a:t> models from scenarios.</a:t>
            </a:r>
            <a:r>
              <a:rPr lang="en-US" sz="1600" dirty="0" smtClean="0">
                <a:latin typeface="+mj-lt"/>
                <a:cs typeface="Arial" pitchFamily="34" charset="0"/>
              </a:rPr>
              <a:t> IEEE Transactions on Software Engineering, 29(2):99-115, 2003.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[Uch04] 	Sebastian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Uchitel</a:t>
            </a:r>
            <a:r>
              <a:rPr lang="en-US" sz="1600" dirty="0" smtClean="0">
                <a:latin typeface="+mj-lt"/>
                <a:cs typeface="Arial" pitchFamily="34" charset="0"/>
              </a:rPr>
              <a:t>, Jeff Kramer, and Jeff Magee. </a:t>
            </a:r>
            <a:r>
              <a:rPr lang="en-US" sz="1600" i="1" dirty="0" smtClean="0">
                <a:latin typeface="+mj-lt"/>
                <a:cs typeface="Arial" pitchFamily="34" charset="0"/>
              </a:rPr>
              <a:t>Incremental elaboration of scenario-based specifications and behavior models using implied scenarios.</a:t>
            </a:r>
            <a:r>
              <a:rPr lang="en-US" sz="1600" dirty="0" smtClean="0">
                <a:latin typeface="+mj-lt"/>
                <a:cs typeface="Arial" pitchFamily="34" charset="0"/>
              </a:rPr>
              <a:t> ACM Trans.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Softw</a:t>
            </a:r>
            <a:r>
              <a:rPr lang="en-US" sz="1600" dirty="0" smtClean="0">
                <a:latin typeface="+mj-lt"/>
                <a:cs typeface="Arial" pitchFamily="34" charset="0"/>
              </a:rPr>
              <a:t>. Eng. </a:t>
            </a:r>
            <a:r>
              <a:rPr lang="en-US" sz="1600" dirty="0" err="1" smtClean="0">
                <a:latin typeface="+mj-lt"/>
                <a:cs typeface="Arial" pitchFamily="34" charset="0"/>
              </a:rPr>
              <a:t>Methodol</a:t>
            </a:r>
            <a:r>
              <a:rPr lang="en-US" sz="1600" dirty="0" smtClean="0">
                <a:latin typeface="+mj-lt"/>
                <a:cs typeface="Arial" pitchFamily="34" charset="0"/>
              </a:rPr>
              <a:t>., 13:37{85, January 2004.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[UBC09] 	Sebastian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Uchitel</a:t>
            </a:r>
            <a:r>
              <a:rPr lang="en-US" sz="1600" dirty="0" smtClean="0">
                <a:latin typeface="+mj-lt"/>
                <a:cs typeface="Arial" pitchFamily="34" charset="0"/>
              </a:rPr>
              <a:t>, Greg Brunet, and Marsha </a:t>
            </a:r>
            <a:r>
              <a:rPr lang="en-US" sz="1600" dirty="0" err="1" smtClean="0">
                <a:latin typeface="+mj-lt"/>
                <a:cs typeface="Arial" pitchFamily="34" charset="0"/>
              </a:rPr>
              <a:t>Chechik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Synthesis of partial behavior models from properties and scenarios.</a:t>
            </a:r>
            <a:r>
              <a:rPr lang="en-US" sz="1600" dirty="0" smtClean="0">
                <a:latin typeface="+mj-lt"/>
                <a:cs typeface="Arial" pitchFamily="34" charset="0"/>
              </a:rPr>
              <a:t> IEEE Trans.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Softw</a:t>
            </a:r>
            <a:r>
              <a:rPr lang="en-US" sz="1600" dirty="0" smtClean="0">
                <a:latin typeface="+mj-lt"/>
                <a:cs typeface="Arial" pitchFamily="34" charset="0"/>
              </a:rPr>
              <a:t>. Eng., 35:384{406, May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endParaRPr lang="en-US" sz="16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Manuscript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of inductive synthesis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On case studies and synthetic datasets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Yielding a novel evaluation protocol and an online platform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model checker for process models; an interactive state machine synthesizer; a process model analyzer</a:t>
            </a:r>
            <a:endParaRPr lang="fr-B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74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570515" y="4760686"/>
              <a:ext cx="1149048" cy="1165980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048" h="1165980">
                  <a:moveTo>
                    <a:pt x="0" y="1016000"/>
                  </a:moveTo>
                  <a:cubicBezTo>
                    <a:pt x="310847" y="1165980"/>
                    <a:pt x="853924" y="997887"/>
                    <a:pt x="1001486" y="828554"/>
                  </a:cubicBezTo>
                  <a:cubicBezTo>
                    <a:pt x="1149048" y="659221"/>
                    <a:pt x="901095" y="488647"/>
                    <a:pt x="88537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Derivation of State Machine Models from Process Models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5635</TotalTime>
  <Words>3014</Words>
  <Application>Microsoft Office PowerPoint</Application>
  <PresentationFormat>Affichage à l'écran (4:3)</PresentationFormat>
  <Paragraphs>789</Paragraphs>
  <Slides>75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75</vt:i4>
      </vt:variant>
    </vt:vector>
  </HeadingPairs>
  <TitlesOfParts>
    <vt:vector size="76" baseType="lpstr">
      <vt:lpstr>Thème Office</vt:lpstr>
      <vt:lpstr>Synthesizing Multi-View Models of Software Systems</vt:lpstr>
      <vt:lpstr>The Little Train System</vt:lpstr>
      <vt:lpstr>The Meeting Scheduler System [Fea97]</vt:lpstr>
      <vt:lpstr>Modeling Software Systems</vt:lpstr>
      <vt:lpstr>Multi-View Modeling</vt:lpstr>
      <vt:lpstr>Multi-view Model Synthesis</vt:lpstr>
      <vt:lpstr>Manuscript Content at a Glance</vt:lpstr>
      <vt:lpstr>Manuscript Content at a Glance</vt:lpstr>
      <vt:lpstr>Derivation of State Machine Models from Process Models</vt:lpstr>
      <vt:lpstr>Inductive Synthesis of State Machines from Scenarios</vt:lpstr>
      <vt:lpstr>Multi-view Modeling Framework</vt:lpstr>
      <vt:lpstr>Traces &amp; Labeled Transition Systems</vt:lpstr>
      <vt:lpstr>Traces &amp; Labeled Transition Systems</vt:lpstr>
      <vt:lpstr>Traces &amp; Labeled Transition Systems</vt:lpstr>
      <vt:lpstr>Semantics of the Various Models</vt:lpstr>
      <vt:lpstr>Semantics of the Various Models</vt:lpstr>
      <vt:lpstr>Consistency rules</vt:lpstr>
      <vt:lpstr>Derivation of State Machine Models from Process Models</vt:lpstr>
      <vt:lpstr>Why deriving state machines from process models ?</vt:lpstr>
      <vt:lpstr>Process models as Guarded hMSC</vt:lpstr>
      <vt:lpstr>Process models as Guarded hMSC</vt:lpstr>
      <vt:lpstr>Operational Trace Semantics of Guarded hMSC</vt:lpstr>
      <vt:lpstr>Introducing guarded LTS</vt:lpstr>
      <vt:lpstr>Declarative trace semantics of g-LTS</vt:lpstr>
      <vt:lpstr>1) From g-hMSC to g-LTS</vt:lpstr>
      <vt:lpstr>1) From g-hMSC to g-LTS</vt:lpstr>
      <vt:lpstr>1) From g-hMSC to g-LTS</vt:lpstr>
      <vt:lpstr>1) From g-hMSC to g-LTS</vt:lpstr>
      <vt:lpstr>1) From g-hMSC to g-LTS</vt:lpstr>
      <vt:lpstr>1) From g-hMSC to g-LTS</vt:lpstr>
      <vt:lpstr>2) Fluents as g-LTS automata</vt:lpstr>
      <vt:lpstr>2) Fluents as g-LTS automata</vt:lpstr>
      <vt:lpstr>3) Compose then hide guards</vt:lpstr>
      <vt:lpstr>3) Compose then hide guards</vt:lpstr>
      <vt:lpstr>Composition outline</vt:lpstr>
      <vt:lpstr>Trace equivalent composed g-LTS</vt:lpstr>
      <vt:lpstr>From operational semantics to trace-based model checking [Gia03]</vt:lpstr>
      <vt:lpstr>Derivation of State Machine Models from Process Models</vt:lpstr>
      <vt:lpstr>Inductive Synthesis of State Machines from Scenarios</vt:lpstr>
      <vt:lpstr>Problem statement (simplest)</vt:lpstr>
      <vt:lpstr>Consistency post-conditions</vt:lpstr>
      <vt:lpstr>Consistency agent view</vt:lpstr>
      <vt:lpstr>Consistency system view (1/2)</vt:lpstr>
      <vt:lpstr>Consistency system view (2/2)</vt:lpstr>
      <vt:lpstr>Synthesis Approach </vt:lpstr>
      <vt:lpstr>1) Generalization: QSM algorithm</vt:lpstr>
      <vt:lpstr>2) Decomposition: Hiding</vt:lpstr>
      <vt:lpstr>Query-driven State Merging (QSM)</vt:lpstr>
      <vt:lpstr>Initial solution: prefix tree acceptor</vt:lpstr>
      <vt:lpstr>Refinement through state merging</vt:lpstr>
      <vt:lpstr>Query-driven State Merging (QSM)</vt:lpstr>
      <vt:lpstr>User control: scenario questions</vt:lpstr>
      <vt:lpstr>User control: scenario questions</vt:lpstr>
      <vt:lpstr>Query-driven State Merging (QSM)</vt:lpstr>
      <vt:lpstr>Two axes of improvement</vt:lpstr>
      <vt:lpstr>Injection of goals in the process</vt:lpstr>
      <vt:lpstr>Injection of goals in the process</vt:lpstr>
      <vt:lpstr>Consistency of a system with goals</vt:lpstr>
      <vt:lpstr>Pruning QSM merging space</vt:lpstr>
      <vt:lpstr>About knowledge injection</vt:lpstr>
      <vt:lpstr>Structured forms of scenarios</vt:lpstr>
      <vt:lpstr>Problem statement revisited</vt:lpstr>
      <vt:lpstr>What about induction samples?</vt:lpstr>
      <vt:lpstr>What about induction samples?</vt:lpstr>
      <vt:lpstr>Induction from a positive language</vt:lpstr>
      <vt:lpstr>From RPNI to ASM</vt:lpstr>
      <vt:lpstr>Main Contributions</vt:lpstr>
      <vt:lpstr>Questions ?</vt:lpstr>
      <vt:lpstr>Perspectives</vt:lpstr>
      <vt:lpstr>Perspectives</vt:lpstr>
      <vt:lpstr>Perspectives</vt:lpstr>
      <vt:lpstr>Perspectives</vt:lpstr>
      <vt:lpstr>Vertical vs. Horizontal Model Synthesis</vt:lpstr>
      <vt:lpstr>References</vt:lpstr>
      <vt:lpstr>References</vt:lpstr>
    </vt:vector>
  </TitlesOfParts>
  <Company>3jConsult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Scenarios, State machines and Goals</dc:title>
  <dc:creator>LAMBEAU Bernard</dc:creator>
  <cp:lastModifiedBy>blambeau</cp:lastModifiedBy>
  <cp:revision>1985</cp:revision>
  <dcterms:created xsi:type="dcterms:W3CDTF">2006-02-08T15:04:34Z</dcterms:created>
  <dcterms:modified xsi:type="dcterms:W3CDTF">2011-10-10T06:53:23Z</dcterms:modified>
</cp:coreProperties>
</file>