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2" r:id="rId3"/>
    <p:sldId id="365" r:id="rId4"/>
    <p:sldId id="265" r:id="rId5"/>
    <p:sldId id="346" r:id="rId6"/>
    <p:sldId id="354" r:id="rId7"/>
    <p:sldId id="356" r:id="rId8"/>
    <p:sldId id="361" r:id="rId9"/>
    <p:sldId id="357" r:id="rId10"/>
    <p:sldId id="362" r:id="rId11"/>
    <p:sldId id="363" r:id="rId12"/>
    <p:sldId id="364" r:id="rId13"/>
    <p:sldId id="367" r:id="rId14"/>
    <p:sldId id="366" r:id="rId15"/>
    <p:sldId id="378" r:id="rId16"/>
    <p:sldId id="368" r:id="rId17"/>
    <p:sldId id="369" r:id="rId18"/>
    <p:sldId id="371" r:id="rId19"/>
    <p:sldId id="377" r:id="rId20"/>
    <p:sldId id="383" r:id="rId21"/>
    <p:sldId id="384" r:id="rId22"/>
    <p:sldId id="376" r:id="rId23"/>
    <p:sldId id="372" r:id="rId24"/>
    <p:sldId id="374" r:id="rId25"/>
    <p:sldId id="382" r:id="rId26"/>
    <p:sldId id="375" r:id="rId27"/>
    <p:sldId id="379" r:id="rId28"/>
    <p:sldId id="380" r:id="rId29"/>
    <p:sldId id="381" r:id="rId30"/>
    <p:sldId id="370" r:id="rId31"/>
    <p:sldId id="385" r:id="rId32"/>
    <p:sldId id="386" r:id="rId33"/>
    <p:sldId id="387" r:id="rId34"/>
    <p:sldId id="398" r:id="rId35"/>
    <p:sldId id="399" r:id="rId36"/>
    <p:sldId id="400" r:id="rId37"/>
    <p:sldId id="388" r:id="rId38"/>
    <p:sldId id="395" r:id="rId39"/>
    <p:sldId id="402" r:id="rId40"/>
    <p:sldId id="389" r:id="rId41"/>
    <p:sldId id="390" r:id="rId42"/>
    <p:sldId id="391" r:id="rId43"/>
    <p:sldId id="396" r:id="rId44"/>
    <p:sldId id="392" r:id="rId45"/>
    <p:sldId id="394" r:id="rId46"/>
    <p:sldId id="397" r:id="rId47"/>
    <p:sldId id="403" r:id="rId48"/>
    <p:sldId id="409" r:id="rId49"/>
    <p:sldId id="410" r:id="rId50"/>
    <p:sldId id="404" r:id="rId51"/>
    <p:sldId id="405" r:id="rId52"/>
    <p:sldId id="406" r:id="rId53"/>
    <p:sldId id="407" r:id="rId54"/>
    <p:sldId id="411" r:id="rId55"/>
    <p:sldId id="401" r:id="rId56"/>
    <p:sldId id="355" r:id="rId57"/>
    <p:sldId id="308" r:id="rId58"/>
    <p:sldId id="358" r:id="rId59"/>
    <p:sldId id="261" r:id="rId60"/>
    <p:sldId id="269" r:id="rId61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0000"/>
    <a:srgbClr val="421C5E"/>
    <a:srgbClr val="5DBAFF"/>
    <a:srgbClr val="0000CC"/>
    <a:srgbClr val="0000FF"/>
    <a:srgbClr val="000066"/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2" autoAdjust="0"/>
    <p:restoredTop sz="51796" autoAdjust="0"/>
  </p:normalViewPr>
  <p:slideViewPr>
    <p:cSldViewPr showGuides="1">
      <p:cViewPr>
        <p:scale>
          <a:sx n="66" d="100"/>
          <a:sy n="66" d="100"/>
        </p:scale>
        <p:origin x="-1356" y="-174"/>
      </p:cViewPr>
      <p:guideLst>
        <p:guide orient="horz" pos="2160"/>
        <p:guide pos="5012"/>
      </p:guideLst>
    </p:cSldViewPr>
  </p:slideViewPr>
  <p:outlineViewPr>
    <p:cViewPr>
      <p:scale>
        <a:sx n="33" d="100"/>
        <a:sy n="33" d="100"/>
      </p:scale>
      <p:origin x="0" y="155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096543"/>
            <a:ext cx="6400800" cy="1752600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Berlin Sans FB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endParaRPr lang="fr-FR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endParaRPr lang="fr-FR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fld id="{AD5AFF0F-79E6-4980-B074-0E712C24C061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264A-134A-4337-9926-6E5E9D0DB4DD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97D7A-170D-4A8D-9223-2FF9AA13EFF8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re et texte sur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557338"/>
            <a:ext cx="8229600" cy="22098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3919538"/>
            <a:ext cx="8229600" cy="221138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647B829-9345-4564-9E6E-8B2A4B2CD664}" type="slidenum">
              <a:rPr lang="fr-FR" altLang="en-US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557338"/>
            <a:ext cx="4038600" cy="457358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557338"/>
            <a:ext cx="4038600" cy="457358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D740642-488E-46FB-9E0E-839377884B88}" type="slidenum">
              <a:rPr lang="fr-FR" altLang="en-US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>
            <a:lvl1pPr>
              <a:defRPr>
                <a:latin typeface="Berlin Sans FB" pitchFamily="34" charset="0"/>
              </a:defRPr>
            </a:lvl1pPr>
            <a:lvl2pPr>
              <a:defRPr>
                <a:latin typeface="Berlin Sans FB" pitchFamily="34" charset="0"/>
              </a:defRPr>
            </a:lvl2pPr>
            <a:lvl3pPr>
              <a:defRPr>
                <a:latin typeface="Berlin Sans FB" pitchFamily="34" charset="0"/>
              </a:defRPr>
            </a:lvl3pPr>
            <a:lvl4pPr>
              <a:defRPr>
                <a:latin typeface="Berlin Sans FB" pitchFamily="34" charset="0"/>
              </a:defRPr>
            </a:lvl4pPr>
            <a:lvl5pPr>
              <a:defRPr>
                <a:latin typeface="Berlin Sans FB" pitchFamily="34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E728-1E9F-4210-8F12-E063892DAB86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6E7C-57B0-4D42-8AF4-8C9B5DFCEE38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C47B-43A2-448B-90AA-86DBED151E26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A9BA-D926-4060-885E-B7EE807C4D2A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EAC-78EE-4310-83F4-5FE3FDCCBF2A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916C-5143-4B00-95E5-DEC40B4D8969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A5CB-D176-4F47-9DB7-31F8C33FC01E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erlin Sans FB" pitchFamily="34" charset="0"/>
              </a:defRPr>
            </a:lvl1pPr>
          </a:lstStyle>
          <a:p>
            <a:endParaRPr lang="fr-FR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erlin Sans FB" pitchFamily="34" charset="0"/>
              </a:defRPr>
            </a:lvl1pPr>
          </a:lstStyle>
          <a:p>
            <a:endParaRPr lang="fr-FR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Berlin Sans FB" pitchFamily="34" charset="0"/>
              </a:defRPr>
            </a:lvl1pPr>
          </a:lstStyle>
          <a:p>
            <a:fld id="{5B9646D1-CA9D-4C33-9D88-82B3F8153F8A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9" r:id="rId12"/>
    <p:sldLayoutId id="2147483700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Berlin Sans FB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tx1"/>
          </a:solidFill>
          <a:latin typeface="Berlin Sans FB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Berlin Sans FB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Berlin Sans FB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Berlin Sans FB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Berlin Sans FB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Synthesizing Multi-View Models </a:t>
            </a:r>
            <a:r>
              <a:rPr lang="en-US" sz="4800" dirty="0" smtClean="0"/>
              <a:t>of Software </a:t>
            </a:r>
            <a:r>
              <a:rPr lang="fr-BE" sz="4800" dirty="0" smtClean="0"/>
              <a:t>Systems</a:t>
            </a:r>
            <a:endParaRPr lang="fr-FR" sz="4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Lambeau Bernard</a:t>
            </a:r>
            <a:endParaRPr lang="fr-FR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fr-FR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PhD. </a:t>
            </a:r>
            <a:r>
              <a:rPr lang="fr-F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Private</a:t>
            </a: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Defense</a:t>
            </a:r>
            <a:endParaRPr lang="fr-FR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fr-FR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ICTeam</a:t>
            </a:r>
            <a:r>
              <a:rPr lang="fr-F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Institute </a:t>
            </a:r>
          </a:p>
          <a:p>
            <a:pPr>
              <a:spcBef>
                <a:spcPts val="600"/>
              </a:spcBef>
            </a:pPr>
            <a:r>
              <a:rPr lang="fr-F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Université catholique de Louvain</a:t>
            </a:r>
          </a:p>
          <a:p>
            <a:pPr>
              <a:spcBef>
                <a:spcPts val="600"/>
              </a:spcBef>
            </a:pPr>
            <a:r>
              <a:rPr lang="fr-FR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October</a:t>
            </a:r>
            <a:r>
              <a:rPr lang="fr-F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2011</a:t>
            </a:r>
            <a:endParaRPr lang="fr-F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/>
          <p:cNvGrpSpPr/>
          <p:nvPr/>
        </p:nvGrpSpPr>
        <p:grpSpPr>
          <a:xfrm>
            <a:off x="-7484" y="1268760"/>
            <a:ext cx="9144000" cy="5400600"/>
            <a:chOff x="-7484" y="1268760"/>
            <a:chExt cx="9144000" cy="5400600"/>
          </a:xfrm>
        </p:grpSpPr>
        <p:sp>
          <p:nvSpPr>
            <p:cNvPr id="51" name="Ellipse 50"/>
            <p:cNvSpPr/>
            <p:nvPr/>
          </p:nvSpPr>
          <p:spPr>
            <a:xfrm>
              <a:off x="1882728" y="1636839"/>
              <a:ext cx="5150644" cy="4604476"/>
            </a:xfrm>
            <a:prstGeom prst="ellipse">
              <a:avLst/>
            </a:prstGeom>
            <a:noFill/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22687" y="2636912"/>
              <a:ext cx="1033089" cy="1800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411760" y="1268760"/>
              <a:ext cx="3960439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267103" y="4797152"/>
              <a:ext cx="1872208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7212594" y="5034816"/>
              <a:ext cx="146386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sz="2200" dirty="0" smtClean="0">
                  <a:latin typeface="Berlin Sans FB" pitchFamily="34" charset="0"/>
                </a:rPr>
                <a:t>High-</a:t>
              </a:r>
              <a:r>
                <a:rPr lang="fr-BE" sz="2200" dirty="0" err="1" smtClean="0">
                  <a:latin typeface="Berlin Sans FB" pitchFamily="34" charset="0"/>
                </a:rPr>
                <a:t>level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scenarios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766168" y="2708920"/>
              <a:ext cx="1943135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6999660" y="2604842"/>
              <a:ext cx="20473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Scenarios (MSC)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186471" y="2155503"/>
              <a:ext cx="22252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Goals &amp; Domain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err="1" smtClean="0">
                  <a:latin typeface="Berlin Sans FB" pitchFamily="34" charset="0"/>
                </a:rPr>
                <a:t>Properties</a:t>
              </a:r>
              <a:r>
                <a:rPr lang="fr-BE" sz="2200" dirty="0" smtClean="0">
                  <a:latin typeface="Berlin Sans FB" pitchFamily="34" charset="0"/>
                </a:rPr>
                <a:t> (FLTL)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6329042" y="1507431"/>
              <a:ext cx="19623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Agent state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machines (LTS)</a:t>
              </a:r>
              <a:endParaRPr lang="fr-BE" sz="2200" dirty="0">
                <a:latin typeface="Berlin Sans FB" pitchFamily="34" charset="0"/>
              </a:endParaRPr>
            </a:p>
          </p:txBody>
        </p:sp>
        <p:pic>
          <p:nvPicPr>
            <p:cNvPr id="63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1494" y="2996952"/>
              <a:ext cx="2046429" cy="1368152"/>
            </a:xfrm>
            <a:prstGeom prst="rect">
              <a:avLst/>
            </a:prstGeom>
            <a:noFill/>
          </p:spPr>
        </p:pic>
        <p:pic>
          <p:nvPicPr>
            <p:cNvPr id="64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08338" y="4890800"/>
              <a:ext cx="2369669" cy="1706552"/>
            </a:xfrm>
            <a:prstGeom prst="rect">
              <a:avLst/>
            </a:prstGeom>
            <a:noFill/>
          </p:spPr>
        </p:pic>
        <p:pic>
          <p:nvPicPr>
            <p:cNvPr id="66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69973" y="3140968"/>
              <a:ext cx="2957710" cy="1324708"/>
            </a:xfrm>
            <a:prstGeom prst="rect">
              <a:avLst/>
            </a:prstGeom>
            <a:noFill/>
          </p:spPr>
        </p:pic>
        <p:pic>
          <p:nvPicPr>
            <p:cNvPr id="67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555776" y="1514859"/>
              <a:ext cx="3575236" cy="762013"/>
            </a:xfrm>
            <a:prstGeom prst="rect">
              <a:avLst/>
            </a:prstGeom>
            <a:noFill/>
          </p:spPr>
        </p:pic>
        <p:sp>
          <p:nvSpPr>
            <p:cNvPr id="61" name="ZoneTexte 60"/>
            <p:cNvSpPr txBox="1"/>
            <p:nvPr/>
          </p:nvSpPr>
          <p:spPr>
            <a:xfrm>
              <a:off x="395536" y="5827911"/>
              <a:ext cx="22012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err="1" smtClean="0">
                  <a:latin typeface="Berlin Sans FB" pitchFamily="34" charset="0"/>
                </a:rPr>
                <a:t>Process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</a:p>
            <a:p>
              <a:r>
                <a:rPr lang="fr-BE" sz="2200" dirty="0" err="1" smtClean="0">
                  <a:latin typeface="Berlin Sans FB" pitchFamily="34" charset="0"/>
                </a:rPr>
                <a:t>models</a:t>
              </a:r>
              <a:r>
                <a:rPr lang="fr-BE" sz="2200" dirty="0" smtClean="0">
                  <a:latin typeface="Berlin Sans FB" pitchFamily="34" charset="0"/>
                </a:rPr>
                <a:t> (g-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547664" y="5007050"/>
              <a:ext cx="2428446" cy="1101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65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691680" y="4653136"/>
              <a:ext cx="1857704" cy="1945468"/>
            </a:xfrm>
            <a:prstGeom prst="rect">
              <a:avLst/>
            </a:prstGeom>
            <a:noFill/>
          </p:spPr>
        </p:pic>
        <p:sp>
          <p:nvSpPr>
            <p:cNvPr id="72" name="Rectangle 71"/>
            <p:cNvSpPr/>
            <p:nvPr/>
          </p:nvSpPr>
          <p:spPr>
            <a:xfrm>
              <a:off x="-7484" y="1412776"/>
              <a:ext cx="9144000" cy="5256584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1" name="Rectangle à coins arrondis 70"/>
            <p:cNvSpPr/>
            <p:nvPr/>
          </p:nvSpPr>
          <p:spPr>
            <a:xfrm>
              <a:off x="4871139" y="3630084"/>
              <a:ext cx="481938" cy="34424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Traces &amp; Labeled Transition Systems</a:t>
            </a:r>
            <a:endParaRPr lang="fr-BE" sz="4000" dirty="0"/>
          </a:p>
        </p:txBody>
      </p:sp>
      <p:grpSp>
        <p:nvGrpSpPr>
          <p:cNvPr id="26" name="Groupe 87"/>
          <p:cNvGrpSpPr/>
          <p:nvPr/>
        </p:nvGrpSpPr>
        <p:grpSpPr>
          <a:xfrm>
            <a:off x="2818831" y="2920922"/>
            <a:ext cx="2849621" cy="1588198"/>
            <a:chOff x="2871126" y="2264537"/>
            <a:chExt cx="2956808" cy="1647936"/>
          </a:xfrm>
        </p:grpSpPr>
        <p:grpSp>
          <p:nvGrpSpPr>
            <p:cNvPr id="28" name="Groupe 86"/>
            <p:cNvGrpSpPr/>
            <p:nvPr/>
          </p:nvGrpSpPr>
          <p:grpSpPr>
            <a:xfrm>
              <a:off x="2871126" y="2264537"/>
              <a:ext cx="2956808" cy="1647936"/>
              <a:chOff x="2871126" y="2264537"/>
              <a:chExt cx="2956808" cy="1647936"/>
            </a:xfrm>
          </p:grpSpPr>
          <p:sp>
            <p:nvSpPr>
              <p:cNvPr id="30" name="Nuage 29"/>
              <p:cNvSpPr/>
              <p:nvPr/>
            </p:nvSpPr>
            <p:spPr>
              <a:xfrm>
                <a:off x="2871126" y="2264537"/>
                <a:ext cx="2956808" cy="1647936"/>
              </a:xfrm>
              <a:prstGeom prst="clou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tIns="108000" rtlCol="0" anchor="ctr" anchorCtr="1"/>
              <a:lstStyle/>
              <a:p>
                <a:pPr algn="ctr"/>
                <a:endParaRPr lang="fr-BE" dirty="0"/>
              </a:p>
            </p:txBody>
          </p:sp>
          <p:sp>
            <p:nvSpPr>
              <p:cNvPr id="31" name="Rectangle à coins arrondis 30"/>
              <p:cNvSpPr/>
              <p:nvPr/>
            </p:nvSpPr>
            <p:spPr>
              <a:xfrm>
                <a:off x="5000630" y="3000373"/>
                <a:ext cx="500066" cy="35719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  <p:sp>
          <p:nvSpPr>
            <p:cNvPr id="29" name="ZoneTexte 28"/>
            <p:cNvSpPr txBox="1"/>
            <p:nvPr/>
          </p:nvSpPr>
          <p:spPr>
            <a:xfrm>
              <a:off x="3028535" y="2463935"/>
              <a:ext cx="2649968" cy="1149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tabLst>
                  <a:tab pos="177800" algn="l"/>
                </a:tabLst>
              </a:pPr>
              <a:r>
                <a:rPr lang="fr-BE" sz="2200" dirty="0" smtClean="0">
                  <a:latin typeface="Berlin Sans FB" pitchFamily="34" charset="0"/>
                </a:rPr>
                <a:t> 	Event traces (LTS)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+ State annotations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(fluents)</a:t>
              </a:r>
              <a:endParaRPr lang="fr-BE" sz="2200" dirty="0"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Traces &amp; Labeled Transition Systems</a:t>
            </a:r>
            <a:endParaRPr lang="fr-BE" sz="4000" dirty="0"/>
          </a:p>
        </p:txBody>
      </p:sp>
      <p:sp>
        <p:nvSpPr>
          <p:cNvPr id="28" name="Espace réservé du contenu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Focus on agent and system </a:t>
            </a:r>
            <a:r>
              <a:rPr lang="fr-BE" i="1" dirty="0" err="1" smtClean="0"/>
              <a:t>behaviors</a:t>
            </a:r>
            <a:endParaRPr lang="fr-BE" i="1" dirty="0" smtClean="0"/>
          </a:p>
          <a:p>
            <a:pPr lvl="1"/>
            <a:r>
              <a:rPr lang="fr-BE" dirty="0" err="1" smtClean="0"/>
              <a:t>Defined</a:t>
            </a:r>
            <a:r>
              <a:rPr lang="fr-BE" dirty="0" smtClean="0"/>
              <a:t> as (</a:t>
            </a:r>
            <a:r>
              <a:rPr lang="fr-BE" dirty="0" err="1" smtClean="0"/>
              <a:t>infinite</a:t>
            </a:r>
            <a:r>
              <a:rPr lang="fr-BE" dirty="0" smtClean="0"/>
              <a:t>) sets of (</a:t>
            </a:r>
            <a:r>
              <a:rPr lang="fr-BE" dirty="0" err="1" smtClean="0"/>
              <a:t>finite</a:t>
            </a:r>
            <a:r>
              <a:rPr lang="fr-BE" dirty="0" smtClean="0"/>
              <a:t>) </a:t>
            </a:r>
            <a:r>
              <a:rPr lang="fr-BE" dirty="0" err="1" smtClean="0"/>
              <a:t>event</a:t>
            </a:r>
            <a:r>
              <a:rPr lang="fr-BE" dirty="0" smtClean="0"/>
              <a:t> traces </a:t>
            </a:r>
            <a:r>
              <a:rPr lang="fr-BE" dirty="0" err="1" smtClean="0"/>
              <a:t>exhibited</a:t>
            </a:r>
            <a:r>
              <a:rPr lang="fr-BE" dirty="0" smtClean="0"/>
              <a:t> by the system / agents</a:t>
            </a:r>
          </a:p>
          <a:p>
            <a:pPr lvl="1"/>
            <a:r>
              <a:rPr lang="fr-BE" dirty="0" smtClean="0"/>
              <a:t>As </a:t>
            </a:r>
            <a:r>
              <a:rPr lang="fr-BE" dirty="0" err="1" smtClean="0"/>
              <a:t>observed</a:t>
            </a:r>
            <a:r>
              <a:rPr lang="fr-BE" dirty="0" smtClean="0"/>
              <a:t> by </a:t>
            </a:r>
            <a:r>
              <a:rPr lang="fr-BE" dirty="0" err="1" smtClean="0"/>
              <a:t>their</a:t>
            </a:r>
            <a:r>
              <a:rPr lang="fr-BE" dirty="0" smtClean="0"/>
              <a:t> </a:t>
            </a:r>
            <a:r>
              <a:rPr lang="fr-BE" dirty="0" err="1" smtClean="0"/>
              <a:t>environment</a:t>
            </a:r>
            <a:endParaRPr lang="fr-BE" dirty="0" smtClean="0"/>
          </a:p>
          <a:p>
            <a:pPr lvl="1"/>
            <a:r>
              <a:rPr lang="fr-BE" dirty="0" smtClean="0"/>
              <a:t>Trace </a:t>
            </a:r>
            <a:r>
              <a:rPr lang="fr-BE" dirty="0" err="1" smtClean="0"/>
              <a:t>behavioral</a:t>
            </a:r>
            <a:r>
              <a:rPr lang="fr-BE" dirty="0" smtClean="0"/>
              <a:t> </a:t>
            </a:r>
            <a:r>
              <a:rPr lang="fr-BE" dirty="0" err="1" smtClean="0"/>
              <a:t>equivalence</a:t>
            </a:r>
            <a:r>
              <a:rPr lang="fr-BE" dirty="0" smtClean="0"/>
              <a:t> [Hoa85]</a:t>
            </a:r>
          </a:p>
        </p:txBody>
      </p:sp>
      <p:grpSp>
        <p:nvGrpSpPr>
          <p:cNvPr id="30" name="Groupe 29"/>
          <p:cNvGrpSpPr/>
          <p:nvPr/>
        </p:nvGrpSpPr>
        <p:grpSpPr>
          <a:xfrm>
            <a:off x="395536" y="4793130"/>
            <a:ext cx="2849621" cy="1588198"/>
            <a:chOff x="2818831" y="2920922"/>
            <a:chExt cx="2849621" cy="1588198"/>
          </a:xfrm>
        </p:grpSpPr>
        <p:sp>
          <p:nvSpPr>
            <p:cNvPr id="27" name="Nuage 26"/>
            <p:cNvSpPr/>
            <p:nvPr/>
          </p:nvSpPr>
          <p:spPr>
            <a:xfrm>
              <a:off x="2818831" y="2920922"/>
              <a:ext cx="2849621" cy="1588198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tIns="108000" rtlCol="0" anchor="ctr" anchorCtr="1"/>
            <a:lstStyle/>
            <a:p>
              <a:pPr algn="ctr"/>
              <a:endParaRPr lang="fr-BE" dirty="0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2970534" y="3113092"/>
              <a:ext cx="255390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tabLst>
                  <a:tab pos="177800" algn="l"/>
                </a:tabLst>
              </a:pPr>
              <a:r>
                <a:rPr lang="fr-BE" sz="2200" dirty="0" smtClean="0">
                  <a:latin typeface="Berlin Sans FB" pitchFamily="34" charset="0"/>
                </a:rPr>
                <a:t> 	Event traces (LTS)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+ State annotations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(fluents)</a:t>
              </a:r>
              <a:endParaRPr lang="fr-BE" sz="2200" dirty="0">
                <a:latin typeface="Berlin Sans FB" pitchFamily="34" charset="0"/>
              </a:endParaRPr>
            </a:p>
          </p:txBody>
        </p:sp>
      </p:grpSp>
      <p:sp>
        <p:nvSpPr>
          <p:cNvPr id="31" name="ZoneTexte 30"/>
          <p:cNvSpPr txBox="1"/>
          <p:nvPr/>
        </p:nvSpPr>
        <p:spPr>
          <a:xfrm>
            <a:off x="3635896" y="4725455"/>
            <a:ext cx="518457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fr-BE" sz="2400" dirty="0" smtClean="0">
                <a:latin typeface="Berlin Sans FB" pitchFamily="34" charset="0"/>
              </a:rPr>
              <a:t>P and Q are </a:t>
            </a:r>
            <a:r>
              <a:rPr lang="fr-BE" sz="2400" dirty="0" err="1" smtClean="0">
                <a:latin typeface="Berlin Sans FB" pitchFamily="34" charset="0"/>
              </a:rPr>
              <a:t>behavioraly</a:t>
            </a:r>
            <a:r>
              <a:rPr lang="fr-BE" sz="2400" dirty="0" smtClean="0">
                <a:latin typeface="Berlin Sans FB" pitchFamily="34" charset="0"/>
              </a:rPr>
              <a:t> </a:t>
            </a:r>
            <a:r>
              <a:rPr lang="fr-BE" sz="2400" dirty="0" err="1" smtClean="0">
                <a:latin typeface="Berlin Sans FB" pitchFamily="34" charset="0"/>
              </a:rPr>
              <a:t>equivalent</a:t>
            </a:r>
            <a:r>
              <a:rPr lang="fr-BE" sz="2400" dirty="0" smtClean="0">
                <a:latin typeface="Berlin Sans FB" pitchFamily="34" charset="0"/>
              </a:rPr>
              <a:t> if </a:t>
            </a:r>
            <a:r>
              <a:rPr lang="fr-BE" sz="2400" dirty="0" err="1" smtClean="0">
                <a:latin typeface="Berlin Sans FB" pitchFamily="34" charset="0"/>
              </a:rPr>
              <a:t>they</a:t>
            </a:r>
            <a:r>
              <a:rPr lang="fr-BE" sz="2400" dirty="0" smtClean="0">
                <a:latin typeface="Berlin Sans FB" pitchFamily="34" charset="0"/>
              </a:rPr>
              <a:t> </a:t>
            </a:r>
            <a:r>
              <a:rPr lang="fr-BE" sz="2400" dirty="0" err="1" smtClean="0">
                <a:latin typeface="Berlin Sans FB" pitchFamily="34" charset="0"/>
              </a:rPr>
              <a:t>exhibit</a:t>
            </a:r>
            <a:r>
              <a:rPr lang="fr-BE" sz="2400" dirty="0" smtClean="0">
                <a:latin typeface="Berlin Sans FB" pitchFamily="34" charset="0"/>
              </a:rPr>
              <a:t> the </a:t>
            </a:r>
            <a:r>
              <a:rPr lang="fr-BE" sz="2400" dirty="0" err="1" smtClean="0">
                <a:latin typeface="Berlin Sans FB" pitchFamily="34" charset="0"/>
              </a:rPr>
              <a:t>same</a:t>
            </a:r>
            <a:r>
              <a:rPr lang="fr-BE" sz="2400" dirty="0" smtClean="0">
                <a:latin typeface="Berlin Sans FB" pitchFamily="34" charset="0"/>
              </a:rPr>
              <a:t> sets of traces, i.e. the </a:t>
            </a:r>
            <a:r>
              <a:rPr lang="fr-BE" sz="2400" dirty="0" err="1" smtClean="0">
                <a:latin typeface="Berlin Sans FB" pitchFamily="34" charset="0"/>
              </a:rPr>
              <a:t>same</a:t>
            </a:r>
            <a:r>
              <a:rPr lang="fr-BE" sz="2400" dirty="0" smtClean="0">
                <a:latin typeface="Berlin Sans FB" pitchFamily="34" charset="0"/>
              </a:rPr>
              <a:t> </a:t>
            </a:r>
            <a:r>
              <a:rPr lang="fr-BE" sz="2400" i="1" dirty="0" err="1" smtClean="0">
                <a:latin typeface="Berlin Sans FB" pitchFamily="34" charset="0"/>
              </a:rPr>
              <a:t>languages</a:t>
            </a:r>
            <a:r>
              <a:rPr lang="fr-BE" sz="2400" i="1" dirty="0" smtClean="0">
                <a:latin typeface="Berlin Sans FB" pitchFamily="34" charset="0"/>
              </a:rPr>
              <a:t> </a:t>
            </a:r>
            <a:r>
              <a:rPr lang="fr-BE" sz="2400" dirty="0" smtClean="0">
                <a:latin typeface="Berlin Sans FB" pitchFamily="34" charset="0"/>
              </a:rPr>
              <a:t>:</a:t>
            </a:r>
          </a:p>
          <a:p>
            <a:pPr marL="0" lvl="2" algn="ctr">
              <a:spcBef>
                <a:spcPts val="1200"/>
              </a:spcBef>
            </a:pPr>
            <a:r>
              <a:rPr lang="fr-BE" sz="2400" dirty="0" smtClean="0">
                <a:latin typeface="Berlin Sans FB" pitchFamily="34" charset="0"/>
              </a:rPr>
              <a:t>P </a:t>
            </a:r>
            <a:r>
              <a:rPr lang="fr-BE" sz="2400" dirty="0" smtClean="0">
                <a:latin typeface="Berlin Sans FB" pitchFamily="34" charset="0"/>
                <a:sym typeface="Symbol"/>
              </a:rPr>
              <a:t></a:t>
            </a:r>
            <a:r>
              <a:rPr lang="fr-BE" sz="2400" baseline="-25000" dirty="0" smtClean="0">
                <a:latin typeface="Berlin Sans FB" pitchFamily="34" charset="0"/>
                <a:sym typeface="Symbol"/>
              </a:rPr>
              <a:t>tr</a:t>
            </a:r>
            <a:r>
              <a:rPr lang="fr-BE" sz="2400" dirty="0" smtClean="0">
                <a:latin typeface="Berlin Sans FB" pitchFamily="34" charset="0"/>
                <a:sym typeface="Symbol"/>
              </a:rPr>
              <a:t> Q  if and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only</a:t>
            </a:r>
            <a:r>
              <a:rPr lang="fr-BE" sz="2400" dirty="0" smtClean="0">
                <a:latin typeface="Berlin Sans FB" pitchFamily="34" charset="0"/>
                <a:sym typeface="Symbol"/>
              </a:rPr>
              <a:t> if </a:t>
            </a:r>
            <a:r>
              <a:rPr lang="fr-BE" sz="2400" i="1" dirty="0" smtClean="0">
                <a:latin typeface="Berlin Sans FB" pitchFamily="34" charset="0"/>
                <a:sym typeface="Symbol"/>
              </a:rPr>
              <a:t>L(P)</a:t>
            </a:r>
            <a:r>
              <a:rPr lang="fr-BE" sz="2400" dirty="0" smtClean="0">
                <a:latin typeface="Berlin Sans FB" pitchFamily="34" charset="0"/>
                <a:sym typeface="Symbol"/>
              </a:rPr>
              <a:t> </a:t>
            </a:r>
            <a:r>
              <a:rPr lang="fr-BE" sz="2400" i="1" dirty="0" smtClean="0">
                <a:latin typeface="Berlin Sans FB" pitchFamily="34" charset="0"/>
                <a:sym typeface="Symbol"/>
              </a:rPr>
              <a:t>=</a:t>
            </a:r>
            <a:r>
              <a:rPr lang="fr-BE" sz="2400" dirty="0" smtClean="0">
                <a:latin typeface="Berlin Sans FB" pitchFamily="34" charset="0"/>
                <a:sym typeface="Symbol"/>
              </a:rPr>
              <a:t> </a:t>
            </a:r>
            <a:r>
              <a:rPr lang="fr-BE" sz="2400" i="1" dirty="0" smtClean="0">
                <a:latin typeface="Berlin Sans FB" pitchFamily="34" charset="0"/>
                <a:sym typeface="Symbol"/>
              </a:rPr>
              <a:t>L(Q)</a:t>
            </a:r>
            <a:endParaRPr lang="fr-BE" sz="2400" i="1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lambeau\Documents\thesis\writing\src\2-framework\images\controll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7486" y="3413072"/>
            <a:ext cx="4320480" cy="1326586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Traces &amp; Labeled Transition Systems</a:t>
            </a:r>
            <a:endParaRPr lang="fr-BE" sz="4000" dirty="0"/>
          </a:p>
        </p:txBody>
      </p:sp>
      <p:sp>
        <p:nvSpPr>
          <p:cNvPr id="28" name="Espace réservé du contenu 2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 dirty="0" smtClean="0"/>
              <a:t>Trace </a:t>
            </a:r>
            <a:r>
              <a:rPr lang="fr-BE" dirty="0" err="1" smtClean="0"/>
              <a:t>semantics</a:t>
            </a:r>
            <a:r>
              <a:rPr lang="fr-BE" dirty="0" smtClean="0"/>
              <a:t> </a:t>
            </a:r>
            <a:r>
              <a:rPr lang="fr-BE" dirty="0" err="1" smtClean="0"/>
              <a:t>through</a:t>
            </a:r>
            <a:r>
              <a:rPr lang="fr-BE" dirty="0" smtClean="0"/>
              <a:t> LTS</a:t>
            </a:r>
          </a:p>
          <a:p>
            <a:pPr lvl="1"/>
            <a:r>
              <a:rPr lang="fr-BE" dirty="0" smtClean="0"/>
              <a:t>Captures the set of traces </a:t>
            </a:r>
            <a:r>
              <a:rPr lang="fr-BE" dirty="0" err="1" smtClean="0"/>
              <a:t>denoting</a:t>
            </a:r>
            <a:r>
              <a:rPr lang="fr-BE" dirty="0" smtClean="0"/>
              <a:t> </a:t>
            </a:r>
            <a:r>
              <a:rPr lang="fr-BE" dirty="0" err="1" smtClean="0"/>
              <a:t>existing</a:t>
            </a:r>
            <a:r>
              <a:rPr lang="fr-BE" dirty="0" smtClean="0"/>
              <a:t> </a:t>
            </a:r>
            <a:r>
              <a:rPr lang="fr-BE" dirty="0" err="1" smtClean="0"/>
              <a:t>paths</a:t>
            </a:r>
            <a:r>
              <a:rPr lang="fr-BE" dirty="0" smtClean="0"/>
              <a:t> in the transition system graph</a:t>
            </a:r>
          </a:p>
          <a:p>
            <a:pPr lvl="1"/>
            <a:r>
              <a:rPr lang="fr-BE" dirty="0" smtClean="0"/>
              <a:t>A </a:t>
            </a:r>
            <a:r>
              <a:rPr lang="fr-BE" dirty="0" err="1" smtClean="0"/>
              <a:t>subclass</a:t>
            </a:r>
            <a:r>
              <a:rPr lang="fr-BE" dirty="0" smtClean="0"/>
              <a:t> of standard </a:t>
            </a:r>
            <a:r>
              <a:rPr lang="fr-BE" dirty="0" err="1" smtClean="0"/>
              <a:t>automata</a:t>
            </a:r>
            <a:r>
              <a:rPr lang="fr-BE" dirty="0" smtClean="0"/>
              <a:t> </a:t>
            </a:r>
            <a:r>
              <a:rPr lang="fr-BE" dirty="0" err="1" smtClean="0"/>
              <a:t>with</a:t>
            </a:r>
            <a:r>
              <a:rPr lang="fr-BE" dirty="0" smtClean="0"/>
              <a:t> all </a:t>
            </a:r>
            <a:r>
              <a:rPr lang="fr-BE" dirty="0" err="1" smtClean="0"/>
              <a:t>accepting</a:t>
            </a:r>
            <a:r>
              <a:rPr lang="fr-BE" dirty="0" smtClean="0"/>
              <a:t> states [Hop79]</a:t>
            </a:r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r>
              <a:rPr lang="fr-BE" dirty="0" err="1" smtClean="0"/>
              <a:t>Operators</a:t>
            </a:r>
            <a:r>
              <a:rPr lang="fr-BE" dirty="0" smtClean="0"/>
              <a:t> and </a:t>
            </a:r>
            <a:r>
              <a:rPr lang="fr-BE" dirty="0" err="1" smtClean="0"/>
              <a:t>algorithms</a:t>
            </a:r>
            <a:endParaRPr lang="fr-BE" dirty="0" smtClean="0"/>
          </a:p>
          <a:p>
            <a:pPr lvl="1"/>
            <a:r>
              <a:rPr lang="fr-BE" dirty="0" err="1" smtClean="0"/>
              <a:t>Inherited</a:t>
            </a:r>
            <a:r>
              <a:rPr lang="fr-BE" dirty="0" smtClean="0"/>
              <a:t> </a:t>
            </a:r>
            <a:r>
              <a:rPr lang="fr-BE" dirty="0" err="1" smtClean="0"/>
              <a:t>from</a:t>
            </a:r>
            <a:r>
              <a:rPr lang="fr-BE" dirty="0" smtClean="0"/>
              <a:t> </a:t>
            </a:r>
            <a:r>
              <a:rPr lang="fr-BE" dirty="0" err="1" smtClean="0"/>
              <a:t>regular</a:t>
            </a:r>
            <a:r>
              <a:rPr lang="fr-BE" dirty="0" smtClean="0"/>
              <a:t> </a:t>
            </a:r>
            <a:r>
              <a:rPr lang="fr-BE" dirty="0" err="1" smtClean="0"/>
              <a:t>languages</a:t>
            </a:r>
            <a:r>
              <a:rPr lang="fr-BE" dirty="0" smtClean="0"/>
              <a:t> </a:t>
            </a:r>
            <a:r>
              <a:rPr lang="fr-BE" dirty="0" err="1" smtClean="0"/>
              <a:t>theory</a:t>
            </a:r>
            <a:r>
              <a:rPr lang="fr-BE" dirty="0" smtClean="0"/>
              <a:t> (union, intersection, </a:t>
            </a:r>
            <a:r>
              <a:rPr lang="fr-BE" dirty="0" err="1" smtClean="0"/>
              <a:t>difference</a:t>
            </a:r>
            <a:r>
              <a:rPr lang="fr-BE" dirty="0" smtClean="0"/>
              <a:t> on sets of traces) [Hop79]</a:t>
            </a:r>
          </a:p>
          <a:p>
            <a:pPr lvl="1"/>
            <a:r>
              <a:rPr lang="fr-BE" dirty="0" smtClean="0"/>
              <a:t>Composition and </a:t>
            </a:r>
            <a:r>
              <a:rPr lang="fr-BE" dirty="0" err="1" smtClean="0"/>
              <a:t>hiding</a:t>
            </a:r>
            <a:r>
              <a:rPr lang="fr-BE" dirty="0" smtClean="0"/>
              <a:t> [Mag99]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8"/>
          <p:cNvGrpSpPr/>
          <p:nvPr/>
        </p:nvGrpSpPr>
        <p:grpSpPr>
          <a:xfrm>
            <a:off x="161494" y="1268760"/>
            <a:ext cx="8885521" cy="5329844"/>
            <a:chOff x="258479" y="1484784"/>
            <a:chExt cx="8885521" cy="5329844"/>
          </a:xfrm>
        </p:grpSpPr>
        <p:sp>
          <p:nvSpPr>
            <p:cNvPr id="7" name="Ellipse 6"/>
            <p:cNvSpPr/>
            <p:nvPr/>
          </p:nvSpPr>
          <p:spPr>
            <a:xfrm>
              <a:off x="1979713" y="1852863"/>
              <a:ext cx="5150644" cy="4604476"/>
            </a:xfrm>
            <a:prstGeom prst="ellipse">
              <a:avLst/>
            </a:prstGeom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19672" y="2852936"/>
              <a:ext cx="1033089" cy="1800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508745" y="1484784"/>
              <a:ext cx="3960439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64088" y="5013176"/>
              <a:ext cx="1872208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7309579" y="5250840"/>
              <a:ext cx="146386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sz="2200" dirty="0" smtClean="0">
                  <a:latin typeface="Berlin Sans FB" pitchFamily="34" charset="0"/>
                </a:rPr>
                <a:t>High-</a:t>
              </a:r>
              <a:r>
                <a:rPr lang="fr-BE" sz="2200" dirty="0" err="1" smtClean="0">
                  <a:latin typeface="Berlin Sans FB" pitchFamily="34" charset="0"/>
                </a:rPr>
                <a:t>level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scenarios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63153" y="2924944"/>
              <a:ext cx="1943135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44649" y="5223074"/>
              <a:ext cx="2428446" cy="1101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7096645" y="2820866"/>
              <a:ext cx="20473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Scenarios (MSC)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283456" y="2371527"/>
              <a:ext cx="22252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Goals &amp; Domain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err="1" smtClean="0">
                  <a:latin typeface="Berlin Sans FB" pitchFamily="34" charset="0"/>
                </a:rPr>
                <a:t>Properties</a:t>
              </a:r>
              <a:r>
                <a:rPr lang="fr-BE" sz="2200" dirty="0" smtClean="0">
                  <a:latin typeface="Berlin Sans FB" pitchFamily="34" charset="0"/>
                </a:rPr>
                <a:t> (FLTL)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6426027" y="1723455"/>
              <a:ext cx="19623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Agent state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machines (LTS)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492521" y="6043935"/>
              <a:ext cx="22012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err="1" smtClean="0">
                  <a:latin typeface="Berlin Sans FB" pitchFamily="34" charset="0"/>
                </a:rPr>
                <a:t>Process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</a:p>
            <a:p>
              <a:r>
                <a:rPr lang="fr-BE" sz="2200" dirty="0" err="1" smtClean="0">
                  <a:latin typeface="Berlin Sans FB" pitchFamily="34" charset="0"/>
                </a:rPr>
                <a:t>models</a:t>
              </a:r>
              <a:r>
                <a:rPr lang="fr-BE" sz="2200" dirty="0" smtClean="0">
                  <a:latin typeface="Berlin Sans FB" pitchFamily="34" charset="0"/>
                </a:rPr>
                <a:t> (g-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  <a:endParaRPr lang="fr-BE" sz="2200" dirty="0">
                <a:latin typeface="Berlin Sans FB" pitchFamily="34" charset="0"/>
              </a:endParaRPr>
            </a:p>
          </p:txBody>
        </p:sp>
        <p:grpSp>
          <p:nvGrpSpPr>
            <p:cNvPr id="4" name="Groupe 87"/>
            <p:cNvGrpSpPr/>
            <p:nvPr/>
          </p:nvGrpSpPr>
          <p:grpSpPr>
            <a:xfrm>
              <a:off x="2915816" y="3136946"/>
              <a:ext cx="2849621" cy="1588198"/>
              <a:chOff x="2871126" y="2264537"/>
              <a:chExt cx="2956808" cy="1647936"/>
            </a:xfrm>
          </p:grpSpPr>
          <p:grpSp>
            <p:nvGrpSpPr>
              <p:cNvPr id="5" name="Groupe 86"/>
              <p:cNvGrpSpPr/>
              <p:nvPr/>
            </p:nvGrpSpPr>
            <p:grpSpPr>
              <a:xfrm>
                <a:off x="2871126" y="2264537"/>
                <a:ext cx="2956808" cy="1647936"/>
                <a:chOff x="2871126" y="2264537"/>
                <a:chExt cx="2956808" cy="1647936"/>
              </a:xfrm>
            </p:grpSpPr>
            <p:sp>
              <p:nvSpPr>
                <p:cNvPr id="26" name="Nuage 25"/>
                <p:cNvSpPr/>
                <p:nvPr/>
              </p:nvSpPr>
              <p:spPr>
                <a:xfrm>
                  <a:off x="2871126" y="2264537"/>
                  <a:ext cx="2956808" cy="164793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27" name="Rectangle à coins arrondis 26"/>
                <p:cNvSpPr/>
                <p:nvPr/>
              </p:nvSpPr>
              <p:spPr>
                <a:xfrm>
                  <a:off x="5000630" y="3000373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25" name="ZoneTexte 24"/>
              <p:cNvSpPr txBox="1"/>
              <p:nvPr/>
            </p:nvSpPr>
            <p:spPr>
              <a:xfrm>
                <a:off x="3028535" y="2463935"/>
                <a:ext cx="2649968" cy="1149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sz="2200" dirty="0" smtClean="0">
                    <a:latin typeface="Berlin Sans FB" pitchFamily="34" charset="0"/>
                  </a:rPr>
                  <a:t> 	Event traces (LTS)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+ State annotations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(fluents)</a:t>
                </a:r>
                <a:endParaRPr lang="fr-BE" sz="2200" dirty="0">
                  <a:latin typeface="Berlin Sans FB" pitchFamily="34" charset="0"/>
                </a:endParaRPr>
              </a:p>
            </p:txBody>
          </p:sp>
        </p:grpSp>
        <p:pic>
          <p:nvPicPr>
            <p:cNvPr id="19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8479" y="3212976"/>
              <a:ext cx="2046429" cy="1368152"/>
            </a:xfrm>
            <a:prstGeom prst="rect">
              <a:avLst/>
            </a:prstGeom>
            <a:noFill/>
          </p:spPr>
        </p:pic>
        <p:pic>
          <p:nvPicPr>
            <p:cNvPr id="20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05323" y="5106824"/>
              <a:ext cx="2369669" cy="1706552"/>
            </a:xfrm>
            <a:prstGeom prst="rect">
              <a:avLst/>
            </a:prstGeom>
            <a:noFill/>
          </p:spPr>
        </p:pic>
        <p:pic>
          <p:nvPicPr>
            <p:cNvPr id="21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88665" y="4869160"/>
              <a:ext cx="1857704" cy="1945468"/>
            </a:xfrm>
            <a:prstGeom prst="rect">
              <a:avLst/>
            </a:prstGeom>
            <a:noFill/>
          </p:spPr>
        </p:pic>
        <p:pic>
          <p:nvPicPr>
            <p:cNvPr id="22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66958" y="3356992"/>
              <a:ext cx="2957710" cy="1324708"/>
            </a:xfrm>
            <a:prstGeom prst="rect">
              <a:avLst/>
            </a:prstGeom>
            <a:noFill/>
          </p:spPr>
        </p:pic>
        <p:pic>
          <p:nvPicPr>
            <p:cNvPr id="23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652761" y="1730883"/>
              <a:ext cx="3575236" cy="762013"/>
            </a:xfrm>
            <a:prstGeom prst="rect">
              <a:avLst/>
            </a:prstGeom>
            <a:noFill/>
          </p:spPr>
        </p:pic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smtClean="0"/>
              <a:t>Trace </a:t>
            </a:r>
            <a:r>
              <a:rPr lang="fr-BE" dirty="0" err="1" smtClean="0"/>
              <a:t>Semantics</a:t>
            </a:r>
            <a:r>
              <a:rPr lang="fr-BE" dirty="0" smtClean="0"/>
              <a:t> of Multi-</a:t>
            </a:r>
            <a:r>
              <a:rPr lang="fr-BE" dirty="0" err="1" smtClean="0"/>
              <a:t>view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endParaRPr lang="fr-BE" dirty="0"/>
          </a:p>
        </p:txBody>
      </p:sp>
      <p:sp>
        <p:nvSpPr>
          <p:cNvPr id="28" name="Forme libre 27"/>
          <p:cNvSpPr/>
          <p:nvPr/>
        </p:nvSpPr>
        <p:spPr>
          <a:xfrm>
            <a:off x="3570515" y="4760686"/>
            <a:ext cx="1149048" cy="1165980"/>
          </a:xfrm>
          <a:custGeom>
            <a:avLst/>
            <a:gdLst>
              <a:gd name="connsiteX0" fmla="*/ 0 w 916819"/>
              <a:gd name="connsiteY0" fmla="*/ 1016000 h 1315961"/>
              <a:gd name="connsiteX1" fmla="*/ 769257 w 916819"/>
              <a:gd name="connsiteY1" fmla="*/ 1146628 h 1315961"/>
              <a:gd name="connsiteX2" fmla="*/ 885372 w 916819"/>
              <a:gd name="connsiteY2" fmla="*/ 0 h 1315961"/>
              <a:gd name="connsiteX0" fmla="*/ 0 w 1149048"/>
              <a:gd name="connsiteY0" fmla="*/ 1016000 h 1165980"/>
              <a:gd name="connsiteX1" fmla="*/ 1001486 w 1149048"/>
              <a:gd name="connsiteY1" fmla="*/ 828554 h 1165980"/>
              <a:gd name="connsiteX2" fmla="*/ 885372 w 1149048"/>
              <a:gd name="connsiteY2" fmla="*/ 0 h 116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9048" h="1165980">
                <a:moveTo>
                  <a:pt x="0" y="1016000"/>
                </a:moveTo>
                <a:cubicBezTo>
                  <a:pt x="310847" y="1165980"/>
                  <a:pt x="853924" y="997887"/>
                  <a:pt x="1001486" y="828554"/>
                </a:cubicBezTo>
                <a:cubicBezTo>
                  <a:pt x="1149048" y="659221"/>
                  <a:pt x="901095" y="488647"/>
                  <a:pt x="885372" y="0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0" name="Forme libre 29"/>
          <p:cNvSpPr/>
          <p:nvPr/>
        </p:nvSpPr>
        <p:spPr>
          <a:xfrm>
            <a:off x="1407886" y="4383314"/>
            <a:ext cx="1233714" cy="435429"/>
          </a:xfrm>
          <a:custGeom>
            <a:avLst/>
            <a:gdLst>
              <a:gd name="connsiteX0" fmla="*/ 0 w 1233714"/>
              <a:gd name="connsiteY0" fmla="*/ 87086 h 435429"/>
              <a:gd name="connsiteX1" fmla="*/ 420914 w 1233714"/>
              <a:gd name="connsiteY1" fmla="*/ 420915 h 435429"/>
              <a:gd name="connsiteX2" fmla="*/ 1233714 w 1233714"/>
              <a:gd name="connsiteY2" fmla="*/ 0 h 43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3714" h="435429">
                <a:moveTo>
                  <a:pt x="0" y="87086"/>
                </a:moveTo>
                <a:cubicBezTo>
                  <a:pt x="107647" y="261257"/>
                  <a:pt x="215295" y="435429"/>
                  <a:pt x="420914" y="420915"/>
                </a:cubicBezTo>
                <a:cubicBezTo>
                  <a:pt x="626533" y="406401"/>
                  <a:pt x="930123" y="203200"/>
                  <a:pt x="1233714" y="0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1" name="Forme libre 30"/>
          <p:cNvSpPr/>
          <p:nvPr/>
        </p:nvSpPr>
        <p:spPr>
          <a:xfrm>
            <a:off x="3413276" y="2351314"/>
            <a:ext cx="128210" cy="508000"/>
          </a:xfrm>
          <a:custGeom>
            <a:avLst/>
            <a:gdLst>
              <a:gd name="connsiteX0" fmla="*/ 55638 w 128210"/>
              <a:gd name="connsiteY0" fmla="*/ 0 h 508000"/>
              <a:gd name="connsiteX1" fmla="*/ 12095 w 128210"/>
              <a:gd name="connsiteY1" fmla="*/ 246743 h 508000"/>
              <a:gd name="connsiteX2" fmla="*/ 128210 w 128210"/>
              <a:gd name="connsiteY2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10" h="508000">
                <a:moveTo>
                  <a:pt x="55638" y="0"/>
                </a:moveTo>
                <a:cubicBezTo>
                  <a:pt x="27819" y="81038"/>
                  <a:pt x="0" y="162076"/>
                  <a:pt x="12095" y="246743"/>
                </a:cubicBezTo>
                <a:cubicBezTo>
                  <a:pt x="24190" y="331410"/>
                  <a:pt x="76200" y="419705"/>
                  <a:pt x="128210" y="508000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2" name="Forme libre 31"/>
          <p:cNvSpPr/>
          <p:nvPr/>
        </p:nvSpPr>
        <p:spPr>
          <a:xfrm>
            <a:off x="5254171" y="4397829"/>
            <a:ext cx="478972" cy="740228"/>
          </a:xfrm>
          <a:custGeom>
            <a:avLst/>
            <a:gdLst>
              <a:gd name="connsiteX0" fmla="*/ 478972 w 478972"/>
              <a:gd name="connsiteY0" fmla="*/ 740228 h 740228"/>
              <a:gd name="connsiteX1" fmla="*/ 319315 w 478972"/>
              <a:gd name="connsiteY1" fmla="*/ 304800 h 740228"/>
              <a:gd name="connsiteX2" fmla="*/ 0 w 478972"/>
              <a:gd name="connsiteY2" fmla="*/ 0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972" h="740228">
                <a:moveTo>
                  <a:pt x="478972" y="740228"/>
                </a:moveTo>
                <a:cubicBezTo>
                  <a:pt x="439058" y="584199"/>
                  <a:pt x="399144" y="428171"/>
                  <a:pt x="319315" y="304800"/>
                </a:cubicBezTo>
                <a:cubicBezTo>
                  <a:pt x="239486" y="181429"/>
                  <a:pt x="119743" y="90714"/>
                  <a:pt x="0" y="0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3" name="Forme libre 32"/>
          <p:cNvSpPr/>
          <p:nvPr/>
        </p:nvSpPr>
        <p:spPr>
          <a:xfrm>
            <a:off x="5573486" y="2699657"/>
            <a:ext cx="1016000" cy="319314"/>
          </a:xfrm>
          <a:custGeom>
            <a:avLst/>
            <a:gdLst>
              <a:gd name="connsiteX0" fmla="*/ 1016000 w 1016000"/>
              <a:gd name="connsiteY0" fmla="*/ 319314 h 319314"/>
              <a:gd name="connsiteX1" fmla="*/ 493485 w 1016000"/>
              <a:gd name="connsiteY1" fmla="*/ 14514 h 319314"/>
              <a:gd name="connsiteX2" fmla="*/ 0 w 1016000"/>
              <a:gd name="connsiteY2" fmla="*/ 232229 h 31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0" h="319314">
                <a:moveTo>
                  <a:pt x="1016000" y="319314"/>
                </a:moveTo>
                <a:cubicBezTo>
                  <a:pt x="839409" y="174171"/>
                  <a:pt x="662818" y="29028"/>
                  <a:pt x="493485" y="14514"/>
                </a:cubicBezTo>
                <a:cubicBezTo>
                  <a:pt x="324152" y="0"/>
                  <a:pt x="162076" y="116114"/>
                  <a:pt x="0" y="232229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74"/>
          <p:cNvGrpSpPr/>
          <p:nvPr/>
        </p:nvGrpSpPr>
        <p:grpSpPr>
          <a:xfrm>
            <a:off x="-7484" y="1268760"/>
            <a:ext cx="9144000" cy="5400600"/>
            <a:chOff x="-7484" y="1268760"/>
            <a:chExt cx="9144000" cy="5400600"/>
          </a:xfrm>
        </p:grpSpPr>
        <p:sp>
          <p:nvSpPr>
            <p:cNvPr id="51" name="Ellipse 50"/>
            <p:cNvSpPr/>
            <p:nvPr/>
          </p:nvSpPr>
          <p:spPr>
            <a:xfrm>
              <a:off x="1882728" y="1636839"/>
              <a:ext cx="5150644" cy="4604476"/>
            </a:xfrm>
            <a:prstGeom prst="ellipse">
              <a:avLst/>
            </a:prstGeom>
            <a:noFill/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22687" y="2636912"/>
              <a:ext cx="1033089" cy="1800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411760" y="1268760"/>
              <a:ext cx="3960439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267103" y="4797152"/>
              <a:ext cx="1872208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7212594" y="5034816"/>
              <a:ext cx="146386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sz="2200" dirty="0" smtClean="0">
                  <a:latin typeface="Berlin Sans FB" pitchFamily="34" charset="0"/>
                </a:rPr>
                <a:t>High-</a:t>
              </a:r>
              <a:r>
                <a:rPr lang="fr-BE" sz="2200" dirty="0" err="1" smtClean="0">
                  <a:latin typeface="Berlin Sans FB" pitchFamily="34" charset="0"/>
                </a:rPr>
                <a:t>level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scenarios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766168" y="2708920"/>
              <a:ext cx="1943135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6999660" y="2604842"/>
              <a:ext cx="20473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Scenarios (MSC)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186471" y="2155503"/>
              <a:ext cx="22252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Goals &amp; Domain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err="1" smtClean="0">
                  <a:latin typeface="Berlin Sans FB" pitchFamily="34" charset="0"/>
                </a:rPr>
                <a:t>Properties</a:t>
              </a:r>
              <a:r>
                <a:rPr lang="fr-BE" sz="2200" dirty="0" smtClean="0">
                  <a:latin typeface="Berlin Sans FB" pitchFamily="34" charset="0"/>
                </a:rPr>
                <a:t> (FLTL)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6329042" y="1507431"/>
              <a:ext cx="19623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Agent state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machines (LTS)</a:t>
              </a:r>
              <a:endParaRPr lang="fr-BE" sz="2200" dirty="0">
                <a:latin typeface="Berlin Sans FB" pitchFamily="34" charset="0"/>
              </a:endParaRPr>
            </a:p>
          </p:txBody>
        </p:sp>
        <p:pic>
          <p:nvPicPr>
            <p:cNvPr id="63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1494" y="2996952"/>
              <a:ext cx="2046429" cy="1368152"/>
            </a:xfrm>
            <a:prstGeom prst="rect">
              <a:avLst/>
            </a:prstGeom>
            <a:noFill/>
          </p:spPr>
        </p:pic>
        <p:pic>
          <p:nvPicPr>
            <p:cNvPr id="64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08338" y="4890800"/>
              <a:ext cx="2369669" cy="1706552"/>
            </a:xfrm>
            <a:prstGeom prst="rect">
              <a:avLst/>
            </a:prstGeom>
            <a:noFill/>
          </p:spPr>
        </p:pic>
        <p:pic>
          <p:nvPicPr>
            <p:cNvPr id="66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69973" y="3140968"/>
              <a:ext cx="2957710" cy="1324708"/>
            </a:xfrm>
            <a:prstGeom prst="rect">
              <a:avLst/>
            </a:prstGeom>
            <a:noFill/>
          </p:spPr>
        </p:pic>
        <p:pic>
          <p:nvPicPr>
            <p:cNvPr id="67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555776" y="1514859"/>
              <a:ext cx="3575236" cy="762013"/>
            </a:xfrm>
            <a:prstGeom prst="rect">
              <a:avLst/>
            </a:prstGeom>
            <a:noFill/>
          </p:spPr>
        </p:pic>
        <p:sp>
          <p:nvSpPr>
            <p:cNvPr id="72" name="Rectangle 71"/>
            <p:cNvSpPr/>
            <p:nvPr/>
          </p:nvSpPr>
          <p:spPr>
            <a:xfrm>
              <a:off x="-7484" y="1412776"/>
              <a:ext cx="9144000" cy="5256584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grpSp>
          <p:nvGrpSpPr>
            <p:cNvPr id="4" name="Groupe 87"/>
            <p:cNvGrpSpPr/>
            <p:nvPr/>
          </p:nvGrpSpPr>
          <p:grpSpPr>
            <a:xfrm>
              <a:off x="2818831" y="2920922"/>
              <a:ext cx="2849621" cy="1588198"/>
              <a:chOff x="2871126" y="2264537"/>
              <a:chExt cx="2956808" cy="1647936"/>
            </a:xfrm>
          </p:grpSpPr>
          <p:grpSp>
            <p:nvGrpSpPr>
              <p:cNvPr id="5" name="Groupe 86"/>
              <p:cNvGrpSpPr/>
              <p:nvPr/>
            </p:nvGrpSpPr>
            <p:grpSpPr>
              <a:xfrm>
                <a:off x="2871126" y="2264537"/>
                <a:ext cx="2956808" cy="1647936"/>
                <a:chOff x="2871126" y="2264537"/>
                <a:chExt cx="2956808" cy="1647936"/>
              </a:xfrm>
            </p:grpSpPr>
            <p:sp>
              <p:nvSpPr>
                <p:cNvPr id="70" name="Nuage 69"/>
                <p:cNvSpPr/>
                <p:nvPr/>
              </p:nvSpPr>
              <p:spPr>
                <a:xfrm>
                  <a:off x="2871126" y="2264537"/>
                  <a:ext cx="2956808" cy="164793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71" name="Rectangle à coins arrondis 70"/>
                <p:cNvSpPr/>
                <p:nvPr/>
              </p:nvSpPr>
              <p:spPr>
                <a:xfrm>
                  <a:off x="5000630" y="3000373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69" name="ZoneTexte 68"/>
              <p:cNvSpPr txBox="1"/>
              <p:nvPr/>
            </p:nvSpPr>
            <p:spPr>
              <a:xfrm>
                <a:off x="3028535" y="2463935"/>
                <a:ext cx="2649968" cy="1149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sz="2200" dirty="0" smtClean="0">
                    <a:latin typeface="Berlin Sans FB" pitchFamily="34" charset="0"/>
                  </a:rPr>
                  <a:t> 	Event traces (LTS)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+ State annotations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(fluents)</a:t>
                </a:r>
                <a:endParaRPr lang="fr-BE" sz="2200" dirty="0">
                  <a:latin typeface="Berlin Sans FB" pitchFamily="34" charset="0"/>
                </a:endParaRPr>
              </a:p>
            </p:txBody>
          </p:sp>
        </p:grpSp>
        <p:sp>
          <p:nvSpPr>
            <p:cNvPr id="61" name="ZoneTexte 60"/>
            <p:cNvSpPr txBox="1"/>
            <p:nvPr/>
          </p:nvSpPr>
          <p:spPr>
            <a:xfrm>
              <a:off x="395536" y="5827911"/>
              <a:ext cx="22012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err="1" smtClean="0">
                  <a:latin typeface="Berlin Sans FB" pitchFamily="34" charset="0"/>
                </a:rPr>
                <a:t>Process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</a:p>
            <a:p>
              <a:r>
                <a:rPr lang="fr-BE" sz="2200" dirty="0" err="1" smtClean="0">
                  <a:latin typeface="Berlin Sans FB" pitchFamily="34" charset="0"/>
                </a:rPr>
                <a:t>models</a:t>
              </a:r>
              <a:r>
                <a:rPr lang="fr-BE" sz="2200" dirty="0" smtClean="0">
                  <a:latin typeface="Berlin Sans FB" pitchFamily="34" charset="0"/>
                </a:rPr>
                <a:t> (g-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547664" y="5007050"/>
              <a:ext cx="2428446" cy="1101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65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691680" y="4653136"/>
              <a:ext cx="1857704" cy="1945468"/>
            </a:xfrm>
            <a:prstGeom prst="rect">
              <a:avLst/>
            </a:prstGeom>
            <a:noFill/>
          </p:spPr>
        </p:pic>
        <p:sp>
          <p:nvSpPr>
            <p:cNvPr id="74" name="Forme libre 73"/>
            <p:cNvSpPr/>
            <p:nvPr/>
          </p:nvSpPr>
          <p:spPr>
            <a:xfrm>
              <a:off x="3570515" y="4760686"/>
              <a:ext cx="1149048" cy="1165980"/>
            </a:xfrm>
            <a:custGeom>
              <a:avLst/>
              <a:gdLst>
                <a:gd name="connsiteX0" fmla="*/ 0 w 916819"/>
                <a:gd name="connsiteY0" fmla="*/ 1016000 h 1315961"/>
                <a:gd name="connsiteX1" fmla="*/ 769257 w 916819"/>
                <a:gd name="connsiteY1" fmla="*/ 1146628 h 1315961"/>
                <a:gd name="connsiteX2" fmla="*/ 885372 w 916819"/>
                <a:gd name="connsiteY2" fmla="*/ 0 h 1315961"/>
                <a:gd name="connsiteX0" fmla="*/ 0 w 1149048"/>
                <a:gd name="connsiteY0" fmla="*/ 1016000 h 1165980"/>
                <a:gd name="connsiteX1" fmla="*/ 1001486 w 1149048"/>
                <a:gd name="connsiteY1" fmla="*/ 828554 h 1165980"/>
                <a:gd name="connsiteX2" fmla="*/ 885372 w 1149048"/>
                <a:gd name="connsiteY2" fmla="*/ 0 h 1165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9048" h="1165980">
                  <a:moveTo>
                    <a:pt x="0" y="1016000"/>
                  </a:moveTo>
                  <a:cubicBezTo>
                    <a:pt x="310847" y="1165980"/>
                    <a:pt x="853924" y="997887"/>
                    <a:pt x="1001486" y="828554"/>
                  </a:cubicBezTo>
                  <a:cubicBezTo>
                    <a:pt x="1149048" y="659221"/>
                    <a:pt x="901095" y="488647"/>
                    <a:pt x="885372" y="0"/>
                  </a:cubicBezTo>
                </a:path>
              </a:pathLst>
            </a:custGeom>
            <a:ln w="66675">
              <a:solidFill>
                <a:srgbClr val="7030A0"/>
              </a:solidFill>
              <a:tailEnd type="triangle" w="med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Derivation of State Machine Models from Process Models</a:t>
            </a:r>
            <a:endParaRPr lang="fr-BE" sz="4000" dirty="0"/>
          </a:p>
        </p:txBody>
      </p:sp>
      <p:sp>
        <p:nvSpPr>
          <p:cNvPr id="27" name="ZoneTexte 26"/>
          <p:cNvSpPr txBox="1"/>
          <p:nvPr/>
        </p:nvSpPr>
        <p:spPr>
          <a:xfrm>
            <a:off x="3851920" y="5157192"/>
            <a:ext cx="481469" cy="1231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fr-BE" sz="8000" dirty="0" smtClean="0">
                <a:solidFill>
                  <a:srgbClr val="7030A0"/>
                </a:solidFill>
                <a:latin typeface="Berlin Sans FB" pitchFamily="34" charset="0"/>
              </a:rPr>
              <a:t>?</a:t>
            </a:r>
            <a:endParaRPr lang="fr-BE" sz="8000" dirty="0">
              <a:solidFill>
                <a:srgbClr val="7030A0"/>
              </a:solidFill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 smtClean="0"/>
              <a:t>Why</a:t>
            </a:r>
            <a:r>
              <a:rPr lang="fr-BE" dirty="0" smtClean="0"/>
              <a:t> </a:t>
            </a:r>
            <a:r>
              <a:rPr lang="fr-BE" dirty="0" err="1" smtClean="0"/>
              <a:t>deriving</a:t>
            </a:r>
            <a:r>
              <a:rPr lang="fr-BE" dirty="0" smtClean="0"/>
              <a:t> state machines </a:t>
            </a:r>
            <a:r>
              <a:rPr lang="fr-BE" dirty="0" err="1" smtClean="0"/>
              <a:t>from</a:t>
            </a:r>
            <a:r>
              <a:rPr lang="fr-BE" dirty="0" smtClean="0"/>
              <a:t> </a:t>
            </a:r>
            <a:r>
              <a:rPr lang="fr-BE" dirty="0" err="1" smtClean="0"/>
              <a:t>process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r>
              <a:rPr lang="fr-BE" dirty="0" smtClean="0"/>
              <a:t> ?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Flawed process models can have dreadful consequences in safety critical </a:t>
            </a:r>
            <a:r>
              <a:rPr lang="fr-BE" dirty="0" smtClean="0"/>
              <a:t>areas</a:t>
            </a:r>
          </a:p>
          <a:p>
            <a:pPr lvl="1"/>
            <a:r>
              <a:rPr lang="fr-BE" dirty="0" err="1" smtClean="0"/>
              <a:t>e.g</a:t>
            </a:r>
            <a:r>
              <a:rPr lang="fr-BE" dirty="0" smtClean="0"/>
              <a:t>. </a:t>
            </a:r>
            <a:r>
              <a:rPr lang="en-US" dirty="0" smtClean="0"/>
              <a:t>process modeling to improve medical </a:t>
            </a:r>
            <a:r>
              <a:rPr lang="fr-BE" dirty="0" err="1" smtClean="0"/>
              <a:t>safety</a:t>
            </a:r>
            <a:endParaRPr lang="fr-BE" dirty="0" smtClean="0"/>
          </a:p>
          <a:p>
            <a:r>
              <a:rPr lang="fr-BE" dirty="0" err="1" smtClean="0"/>
              <a:t>Models</a:t>
            </a:r>
            <a:r>
              <a:rPr lang="fr-BE" dirty="0" smtClean="0"/>
              <a:t> </a:t>
            </a:r>
            <a:r>
              <a:rPr lang="en-US" dirty="0" smtClean="0"/>
              <a:t>should be as error-free as possible</a:t>
            </a:r>
          </a:p>
          <a:p>
            <a:pPr lvl="1"/>
            <a:r>
              <a:rPr lang="en-US" dirty="0" smtClean="0"/>
              <a:t>Techniques for building them and detecting </a:t>
            </a:r>
            <a:r>
              <a:rPr lang="en-US" dirty="0" err="1" smtClean="0"/>
              <a:t>sereve</a:t>
            </a:r>
            <a:r>
              <a:rPr lang="en-US" dirty="0" smtClean="0"/>
              <a:t> flaws, e.g. model checking</a:t>
            </a:r>
          </a:p>
          <a:p>
            <a:pPr lvl="1"/>
            <a:r>
              <a:rPr lang="en-US" dirty="0" smtClean="0"/>
              <a:t>A formal semantics is therefore required</a:t>
            </a:r>
          </a:p>
          <a:p>
            <a:pPr lvl="1"/>
            <a:r>
              <a:rPr lang="en-US" dirty="0" smtClean="0"/>
              <a:t>Enabling </a:t>
            </a:r>
            <a:r>
              <a:rPr lang="en-US" dirty="0" smtClean="0"/>
              <a:t>analysis techniques </a:t>
            </a:r>
            <a:r>
              <a:rPr lang="en-US" dirty="0" smtClean="0"/>
              <a:t>from [Dam11</a:t>
            </a:r>
            <a:r>
              <a:rPr lang="en-US" dirty="0" smtClean="0"/>
              <a:t>]</a:t>
            </a:r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Process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r>
              <a:rPr lang="fr-BE" dirty="0" smtClean="0"/>
              <a:t> as </a:t>
            </a:r>
            <a:r>
              <a:rPr lang="fr-BE" dirty="0" err="1" smtClean="0"/>
              <a:t>Guarded</a:t>
            </a:r>
            <a:r>
              <a:rPr lang="fr-BE" dirty="0" smtClean="0"/>
              <a:t> </a:t>
            </a:r>
            <a:r>
              <a:rPr lang="fr-BE" dirty="0" err="1" smtClean="0"/>
              <a:t>hMSC</a:t>
            </a:r>
            <a:endParaRPr lang="fr-BE" dirty="0"/>
          </a:p>
        </p:txBody>
      </p:sp>
      <p:sp>
        <p:nvSpPr>
          <p:cNvPr id="184" name="ZoneTexte 183"/>
          <p:cNvSpPr txBox="1"/>
          <p:nvPr/>
        </p:nvSpPr>
        <p:spPr>
          <a:xfrm>
            <a:off x="326801" y="4955684"/>
            <a:ext cx="43172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327275" algn="l"/>
              </a:tabLst>
            </a:pPr>
            <a:r>
              <a:rPr lang="fr-BE" sz="2400" dirty="0" smtClean="0">
                <a:latin typeface="Berlin Sans FB" pitchFamily="34" charset="0"/>
              </a:rPr>
              <a:t>Fluent </a:t>
            </a:r>
            <a:r>
              <a:rPr lang="fr-BE" sz="2400" dirty="0" err="1" smtClean="0">
                <a:latin typeface="Berlin Sans FB" pitchFamily="34" charset="0"/>
              </a:rPr>
              <a:t>Conflict</a:t>
            </a:r>
            <a:r>
              <a:rPr lang="fr-BE" sz="2400" dirty="0" smtClean="0">
                <a:latin typeface="Berlin Sans FB" pitchFamily="34" charset="0"/>
              </a:rPr>
              <a:t> = </a:t>
            </a:r>
          </a:p>
          <a:p>
            <a:pPr>
              <a:tabLst>
                <a:tab pos="720725" algn="l"/>
              </a:tabLst>
            </a:pPr>
            <a:r>
              <a:rPr lang="fr-BE" sz="2400" dirty="0" smtClean="0">
                <a:latin typeface="Berlin Sans FB" pitchFamily="34" charset="0"/>
              </a:rPr>
              <a:t>	&lt;	{ </a:t>
            </a:r>
            <a:r>
              <a:rPr lang="fr-BE" sz="2400" dirty="0" err="1" smtClean="0">
                <a:latin typeface="Berlin Sans FB" pitchFamily="34" charset="0"/>
              </a:rPr>
              <a:t>conflict_detected</a:t>
            </a:r>
            <a:r>
              <a:rPr lang="fr-BE" sz="2400" dirty="0" smtClean="0">
                <a:latin typeface="Berlin Sans FB" pitchFamily="34" charset="0"/>
              </a:rPr>
              <a:t> }, </a:t>
            </a:r>
          </a:p>
          <a:p>
            <a:pPr>
              <a:tabLst>
                <a:tab pos="720725" algn="l"/>
              </a:tabLst>
            </a:pPr>
            <a:r>
              <a:rPr lang="fr-BE" sz="2400" dirty="0" smtClean="0">
                <a:latin typeface="Berlin Sans FB" pitchFamily="34" charset="0"/>
              </a:rPr>
              <a:t>	{ </a:t>
            </a:r>
            <a:r>
              <a:rPr lang="fr-BE" sz="2400" dirty="0" err="1" smtClean="0">
                <a:latin typeface="Berlin Sans FB" pitchFamily="34" charset="0"/>
              </a:rPr>
              <a:t>all_constraints_known</a:t>
            </a:r>
            <a:r>
              <a:rPr lang="fr-BE" sz="2400" dirty="0" smtClean="0">
                <a:latin typeface="Berlin Sans FB" pitchFamily="34" charset="0"/>
              </a:rPr>
              <a:t> } &gt; </a:t>
            </a:r>
            <a:br>
              <a:rPr lang="fr-BE" sz="2400" dirty="0" smtClean="0">
                <a:latin typeface="Berlin Sans FB" pitchFamily="34" charset="0"/>
              </a:rPr>
            </a:br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smtClean="0">
                <a:latin typeface="Berlin Sans FB" pitchFamily="34" charset="0"/>
                <a:sym typeface="Symbol"/>
              </a:rPr>
              <a:t>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Conflict</a:t>
            </a:r>
            <a:endParaRPr lang="fr-BE" sz="2400" dirty="0">
              <a:latin typeface="Berlin Sans FB" pitchFamily="34" charset="0"/>
            </a:endParaRPr>
          </a:p>
        </p:txBody>
      </p:sp>
      <p:grpSp>
        <p:nvGrpSpPr>
          <p:cNvPr id="188" name="Groupe 187"/>
          <p:cNvGrpSpPr/>
          <p:nvPr/>
        </p:nvGrpSpPr>
        <p:grpSpPr>
          <a:xfrm>
            <a:off x="323528" y="1556792"/>
            <a:ext cx="8452646" cy="4292770"/>
            <a:chOff x="323528" y="1556792"/>
            <a:chExt cx="8452646" cy="4292770"/>
          </a:xfrm>
        </p:grpSpPr>
        <p:sp>
          <p:nvSpPr>
            <p:cNvPr id="57" name="Rectangle à coins arrondis 56"/>
            <p:cNvSpPr/>
            <p:nvPr/>
          </p:nvSpPr>
          <p:spPr>
            <a:xfrm>
              <a:off x="1541368" y="2124634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Collect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Constraints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58" name="Rectangle à coins arrondis 57"/>
            <p:cNvSpPr/>
            <p:nvPr/>
          </p:nvSpPr>
          <p:spPr>
            <a:xfrm>
              <a:off x="323528" y="2951246"/>
              <a:ext cx="1076384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Weaken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Request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59" name="Rectangle à coins arrondis 58"/>
            <p:cNvSpPr/>
            <p:nvPr/>
          </p:nvSpPr>
          <p:spPr>
            <a:xfrm>
              <a:off x="1541369" y="3772032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60" name="Connecteur droit avec flèche 59"/>
            <p:cNvCxnSpPr>
              <a:stCxn id="57" idx="2"/>
              <a:endCxn id="66" idx="0"/>
            </p:cNvCxnSpPr>
            <p:nvPr/>
          </p:nvCxnSpPr>
          <p:spPr>
            <a:xfrm>
              <a:off x="2264598" y="2673478"/>
              <a:ext cx="0" cy="207239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/>
            <p:cNvCxnSpPr>
              <a:stCxn id="59" idx="2"/>
              <a:endCxn id="69" idx="0"/>
            </p:cNvCxnSpPr>
            <p:nvPr/>
          </p:nvCxnSpPr>
          <p:spPr>
            <a:xfrm>
              <a:off x="2264597" y="4320878"/>
              <a:ext cx="0" cy="18257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/>
            <p:cNvCxnSpPr>
              <a:stCxn id="66" idx="2"/>
              <a:endCxn id="59" idx="0"/>
            </p:cNvCxnSpPr>
            <p:nvPr/>
          </p:nvCxnSpPr>
          <p:spPr>
            <a:xfrm>
              <a:off x="2264597" y="3573794"/>
              <a:ext cx="0" cy="19823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en angle 281"/>
            <p:cNvCxnSpPr>
              <a:stCxn id="66" idx="1"/>
              <a:endCxn id="58" idx="3"/>
            </p:cNvCxnSpPr>
            <p:nvPr/>
          </p:nvCxnSpPr>
          <p:spPr>
            <a:xfrm rot="10800000">
              <a:off x="1399912" y="3225671"/>
              <a:ext cx="253897" cy="1587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Ellipse 63"/>
            <p:cNvSpPr/>
            <p:nvPr/>
          </p:nvSpPr>
          <p:spPr>
            <a:xfrm>
              <a:off x="2214700" y="1844824"/>
              <a:ext cx="99790" cy="9979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>
                <a:latin typeface="+mj-lt"/>
              </a:endParaRPr>
            </a:p>
          </p:txBody>
        </p:sp>
        <p:cxnSp>
          <p:nvCxnSpPr>
            <p:cNvPr id="65" name="Connecteur droit avec flèche 64"/>
            <p:cNvCxnSpPr>
              <a:stCxn id="64" idx="4"/>
              <a:endCxn id="57" idx="0"/>
            </p:cNvCxnSpPr>
            <p:nvPr/>
          </p:nvCxnSpPr>
          <p:spPr>
            <a:xfrm>
              <a:off x="2264595" y="1944614"/>
              <a:ext cx="1" cy="18002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Losange 65"/>
            <p:cNvSpPr/>
            <p:nvPr/>
          </p:nvSpPr>
          <p:spPr>
            <a:xfrm>
              <a:off x="1653810" y="2880717"/>
              <a:ext cx="1221572" cy="693077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Conflict?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67" name="Connecteur droit avec flèche 74"/>
            <p:cNvCxnSpPr>
              <a:stCxn id="58" idx="0"/>
              <a:endCxn id="57" idx="1"/>
            </p:cNvCxnSpPr>
            <p:nvPr/>
          </p:nvCxnSpPr>
          <p:spPr>
            <a:xfrm rot="5400000" flipH="1" flipV="1">
              <a:off x="925450" y="2335328"/>
              <a:ext cx="552190" cy="67965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Groupe 109"/>
            <p:cNvGrpSpPr/>
            <p:nvPr/>
          </p:nvGrpSpPr>
          <p:grpSpPr>
            <a:xfrm>
              <a:off x="2139859" y="4503449"/>
              <a:ext cx="249475" cy="249475"/>
              <a:chOff x="2786051" y="5931171"/>
              <a:chExt cx="180000" cy="180000"/>
            </a:xfrm>
          </p:grpSpPr>
          <p:sp>
            <p:nvSpPr>
              <p:cNvPr id="69" name="Ellipse 68"/>
              <p:cNvSpPr/>
              <p:nvPr/>
            </p:nvSpPr>
            <p:spPr>
              <a:xfrm>
                <a:off x="2786051" y="593117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  <p:sp>
            <p:nvSpPr>
              <p:cNvPr id="70" name="Ellipse 69"/>
              <p:cNvSpPr/>
              <p:nvPr/>
            </p:nvSpPr>
            <p:spPr>
              <a:xfrm>
                <a:off x="2840051" y="5985172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</p:grpSp>
        <p:sp>
          <p:nvSpPr>
            <p:cNvPr id="126" name="Rectangle 125"/>
            <p:cNvSpPr/>
            <p:nvPr/>
          </p:nvSpPr>
          <p:spPr>
            <a:xfrm>
              <a:off x="3491880" y="1556792"/>
              <a:ext cx="3744416" cy="23042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>
                <a:latin typeface="+mj-lt"/>
              </a:endParaRPr>
            </a:p>
          </p:txBody>
        </p:sp>
        <p:sp>
          <p:nvSpPr>
            <p:cNvPr id="102" name="Rectangle à coins arrondis 101"/>
            <p:cNvSpPr/>
            <p:nvPr/>
          </p:nvSpPr>
          <p:spPr>
            <a:xfrm>
              <a:off x="4565706" y="1988836"/>
              <a:ext cx="1446454" cy="548846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Invite &amp;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Collect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105" name="Connecteur droit avec flèche 104"/>
            <p:cNvCxnSpPr>
              <a:stCxn id="102" idx="1"/>
              <a:endCxn id="103" idx="0"/>
            </p:cNvCxnSpPr>
            <p:nvPr/>
          </p:nvCxnSpPr>
          <p:spPr>
            <a:xfrm rot="10800000" flipV="1">
              <a:off x="4321842" y="2263259"/>
              <a:ext cx="243865" cy="421998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necteur droit avec flèche 105"/>
            <p:cNvCxnSpPr>
              <a:stCxn id="104" idx="2"/>
              <a:endCxn id="114" idx="6"/>
            </p:cNvCxnSpPr>
            <p:nvPr/>
          </p:nvCxnSpPr>
          <p:spPr>
            <a:xfrm rot="5400000">
              <a:off x="5654621" y="2905015"/>
              <a:ext cx="319631" cy="977807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Connecteur droit avec flèche 106"/>
            <p:cNvCxnSpPr>
              <a:stCxn id="102" idx="3"/>
              <a:endCxn id="104" idx="0"/>
            </p:cNvCxnSpPr>
            <p:nvPr/>
          </p:nvCxnSpPr>
          <p:spPr>
            <a:xfrm>
              <a:off x="6012160" y="2263259"/>
              <a:ext cx="291179" cy="42200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Ellipse 108"/>
            <p:cNvSpPr/>
            <p:nvPr/>
          </p:nvSpPr>
          <p:spPr>
            <a:xfrm>
              <a:off x="5239038" y="1700806"/>
              <a:ext cx="99790" cy="9979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>
                <a:latin typeface="+mj-lt"/>
              </a:endParaRPr>
            </a:p>
          </p:txBody>
        </p:sp>
        <p:cxnSp>
          <p:nvCxnSpPr>
            <p:cNvPr id="110" name="Connecteur droit avec flèche 109"/>
            <p:cNvCxnSpPr>
              <a:stCxn id="109" idx="4"/>
              <a:endCxn id="102" idx="0"/>
            </p:cNvCxnSpPr>
            <p:nvPr/>
          </p:nvCxnSpPr>
          <p:spPr>
            <a:xfrm>
              <a:off x="5288933" y="1800596"/>
              <a:ext cx="0" cy="18824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13" name="Groupe 109"/>
            <p:cNvGrpSpPr/>
            <p:nvPr/>
          </p:nvGrpSpPr>
          <p:grpSpPr>
            <a:xfrm>
              <a:off x="5076057" y="3428996"/>
              <a:ext cx="249475" cy="249475"/>
              <a:chOff x="2769873" y="5314018"/>
              <a:chExt cx="180000" cy="180000"/>
            </a:xfrm>
          </p:grpSpPr>
          <p:sp>
            <p:nvSpPr>
              <p:cNvPr id="114" name="Ellipse 113"/>
              <p:cNvSpPr/>
              <p:nvPr/>
            </p:nvSpPr>
            <p:spPr>
              <a:xfrm>
                <a:off x="2769873" y="5314018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2823873" y="5368018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</p:grpSp>
        <p:cxnSp>
          <p:nvCxnSpPr>
            <p:cNvPr id="130" name="Connecteur droit 129"/>
            <p:cNvCxnSpPr/>
            <p:nvPr/>
          </p:nvCxnSpPr>
          <p:spPr>
            <a:xfrm flipV="1">
              <a:off x="2987824" y="1582291"/>
              <a:ext cx="469751" cy="550565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Connecteur droit 131"/>
            <p:cNvCxnSpPr/>
            <p:nvPr/>
          </p:nvCxnSpPr>
          <p:spPr>
            <a:xfrm>
              <a:off x="3000375" y="2677666"/>
              <a:ext cx="457200" cy="116205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Connecteur droit avec flèche 105"/>
            <p:cNvCxnSpPr>
              <a:stCxn id="103" idx="2"/>
              <a:endCxn id="114" idx="2"/>
            </p:cNvCxnSpPr>
            <p:nvPr/>
          </p:nvCxnSpPr>
          <p:spPr>
            <a:xfrm rot="16200000" flipH="1">
              <a:off x="4539134" y="3016810"/>
              <a:ext cx="319631" cy="754216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necteur droit 158"/>
            <p:cNvCxnSpPr/>
            <p:nvPr/>
          </p:nvCxnSpPr>
          <p:spPr>
            <a:xfrm flipH="1" flipV="1">
              <a:off x="6040582" y="2050473"/>
              <a:ext cx="2707882" cy="202660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flipH="1" flipV="1">
              <a:off x="4599710" y="2493818"/>
              <a:ext cx="476346" cy="316743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Rectangle à coins arrondis 102"/>
            <p:cNvSpPr/>
            <p:nvPr/>
          </p:nvSpPr>
          <p:spPr>
            <a:xfrm>
              <a:off x="3639633" y="2685257"/>
              <a:ext cx="1364415" cy="548846"/>
            </a:xfrm>
            <a:prstGeom prst="roundRect">
              <a:avLst/>
            </a:prstGeom>
            <a:solidFill>
              <a:schemeClr val="bg1"/>
            </a:solidFill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Conflict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Notification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104" name="Rectangle à coins arrondis 103"/>
            <p:cNvSpPr/>
            <p:nvPr/>
          </p:nvSpPr>
          <p:spPr>
            <a:xfrm>
              <a:off x="5514398" y="2685259"/>
              <a:ext cx="1577882" cy="548844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AllCstrKnown</a:t>
              </a:r>
            </a:p>
            <a:p>
              <a:pPr algn="ctr"/>
              <a:r>
                <a:rPr lang="fr-BE" b="1" noProof="1" smtClean="0">
                  <a:latin typeface="+mj-lt"/>
                </a:rPr>
                <a:t>Notification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959750" y="4121370"/>
              <a:ext cx="3816424" cy="17281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>
                <a:latin typeface="+mj-lt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112504" y="4268859"/>
              <a:ext cx="927366" cy="489932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Initiator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22366" y="4268859"/>
              <a:ext cx="1141640" cy="489932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b="1" noProof="1" smtClean="0">
                  <a:latin typeface="+mj-lt"/>
                </a:rPr>
                <a:t>Scheduler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408022" y="4268859"/>
              <a:ext cx="1202200" cy="489932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Participant</a:t>
              </a:r>
            </a:p>
          </p:txBody>
        </p:sp>
        <p:cxnSp>
          <p:nvCxnSpPr>
            <p:cNvPr id="76" name="Connecteur droit avec flèche 75"/>
            <p:cNvCxnSpPr>
              <a:stCxn id="74" idx="2"/>
            </p:cNvCxnSpPr>
            <p:nvPr/>
          </p:nvCxnSpPr>
          <p:spPr>
            <a:xfrm flipH="1">
              <a:off x="6691986" y="4758791"/>
              <a:ext cx="1200" cy="1008001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/>
            <p:cNvCxnSpPr>
              <a:stCxn id="73" idx="2"/>
            </p:cNvCxnSpPr>
            <p:nvPr/>
          </p:nvCxnSpPr>
          <p:spPr>
            <a:xfrm flipH="1">
              <a:off x="5574987" y="4758791"/>
              <a:ext cx="1200" cy="1008001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necteur droit avec flèche 78"/>
            <p:cNvCxnSpPr/>
            <p:nvPr/>
          </p:nvCxnSpPr>
          <p:spPr>
            <a:xfrm>
              <a:off x="5588772" y="5060503"/>
              <a:ext cx="1080000" cy="2401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necteur droit avec flèche 80"/>
            <p:cNvCxnSpPr/>
            <p:nvPr/>
          </p:nvCxnSpPr>
          <p:spPr>
            <a:xfrm>
              <a:off x="6695147" y="5222710"/>
              <a:ext cx="1260000" cy="4733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ZoneTexte 87"/>
            <p:cNvSpPr txBox="1"/>
            <p:nvPr/>
          </p:nvSpPr>
          <p:spPr>
            <a:xfrm>
              <a:off x="7084017" y="5070174"/>
              <a:ext cx="570472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invite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91" name="ZoneTexte 90"/>
            <p:cNvSpPr txBox="1"/>
            <p:nvPr/>
          </p:nvSpPr>
          <p:spPr>
            <a:xfrm>
              <a:off x="5758188" y="4898600"/>
              <a:ext cx="712691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initiate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92" name="Connecteur droit avec flèche 91"/>
            <p:cNvCxnSpPr/>
            <p:nvPr/>
          </p:nvCxnSpPr>
          <p:spPr>
            <a:xfrm flipH="1">
              <a:off x="6703182" y="5489410"/>
              <a:ext cx="1260000" cy="4733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ZoneTexte 92"/>
            <p:cNvSpPr txBox="1"/>
            <p:nvPr/>
          </p:nvSpPr>
          <p:spPr>
            <a:xfrm>
              <a:off x="6831958" y="5338029"/>
              <a:ext cx="1086639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constraints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98" name="Connecteur droit avec flèche 97"/>
            <p:cNvCxnSpPr>
              <a:stCxn id="75" idx="2"/>
            </p:cNvCxnSpPr>
            <p:nvPr/>
          </p:nvCxnSpPr>
          <p:spPr>
            <a:xfrm flipH="1">
              <a:off x="7987724" y="4758791"/>
              <a:ext cx="0" cy="100800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Process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r>
              <a:rPr lang="fr-BE" dirty="0" smtClean="0"/>
              <a:t> as </a:t>
            </a:r>
            <a:r>
              <a:rPr lang="fr-BE" dirty="0" err="1" smtClean="0"/>
              <a:t>Guarded</a:t>
            </a:r>
            <a:r>
              <a:rPr lang="fr-BE" dirty="0" smtClean="0"/>
              <a:t> </a:t>
            </a:r>
            <a:r>
              <a:rPr lang="fr-BE" dirty="0" err="1" smtClean="0"/>
              <a:t>hMSC</a:t>
            </a:r>
            <a:endParaRPr lang="fr-BE" dirty="0"/>
          </a:p>
        </p:txBody>
      </p:sp>
      <p:sp>
        <p:nvSpPr>
          <p:cNvPr id="50" name="Espace réservé du contenu 49"/>
          <p:cNvSpPr>
            <a:spLocks noGrp="1"/>
          </p:cNvSpPr>
          <p:nvPr>
            <p:ph sz="half" idx="2"/>
          </p:nvPr>
        </p:nvSpPr>
        <p:spPr>
          <a:xfrm>
            <a:off x="4067944" y="1600200"/>
            <a:ext cx="4618856" cy="5069160"/>
          </a:xfrm>
        </p:spPr>
        <p:txBody>
          <a:bodyPr>
            <a:normAutofit lnSpcReduction="10000"/>
          </a:bodyPr>
          <a:lstStyle/>
          <a:p>
            <a:r>
              <a:rPr lang="fr-BE" dirty="0" err="1" smtClean="0"/>
              <a:t>Tasks</a:t>
            </a:r>
            <a:r>
              <a:rPr lang="fr-BE" dirty="0" smtClean="0"/>
              <a:t> as </a:t>
            </a:r>
            <a:r>
              <a:rPr lang="fr-BE" dirty="0" err="1" smtClean="0"/>
              <a:t>MSCs</a:t>
            </a:r>
            <a:r>
              <a:rPr lang="fr-BE" dirty="0" smtClean="0"/>
              <a:t> or </a:t>
            </a:r>
            <a:r>
              <a:rPr lang="fr-BE" dirty="0" err="1" smtClean="0"/>
              <a:t>finer</a:t>
            </a:r>
            <a:r>
              <a:rPr lang="fr-BE" dirty="0" smtClean="0"/>
              <a:t>-</a:t>
            </a:r>
            <a:r>
              <a:rPr lang="fr-BE" dirty="0" err="1" smtClean="0"/>
              <a:t>grained</a:t>
            </a:r>
            <a:r>
              <a:rPr lang="fr-BE" dirty="0" smtClean="0"/>
              <a:t> </a:t>
            </a:r>
            <a:r>
              <a:rPr lang="fr-BE" dirty="0" err="1" smtClean="0"/>
              <a:t>guarded</a:t>
            </a:r>
            <a:r>
              <a:rPr lang="fr-BE" dirty="0" smtClean="0"/>
              <a:t> </a:t>
            </a:r>
            <a:r>
              <a:rPr lang="fr-BE" dirty="0" err="1" smtClean="0"/>
              <a:t>hMSC</a:t>
            </a:r>
            <a:endParaRPr lang="fr-BE" dirty="0" smtClean="0"/>
          </a:p>
          <a:p>
            <a:r>
              <a:rPr lang="fr-BE" dirty="0" err="1" smtClean="0"/>
              <a:t>Decisions</a:t>
            </a:r>
            <a:r>
              <a:rPr lang="fr-BE" dirty="0" smtClean="0"/>
              <a:t> on fluents</a:t>
            </a:r>
          </a:p>
          <a:p>
            <a:r>
              <a:rPr lang="fr-BE" dirty="0" smtClean="0"/>
              <a:t>Initial condition C</a:t>
            </a:r>
            <a:r>
              <a:rPr lang="fr-BE" baseline="-25000" dirty="0" smtClean="0"/>
              <a:t>0</a:t>
            </a:r>
            <a:r>
              <a:rPr lang="fr-BE" dirty="0" smtClean="0"/>
              <a:t> on </a:t>
            </a:r>
            <a:r>
              <a:rPr lang="fr-BE" dirty="0" err="1" smtClean="0"/>
              <a:t>process</a:t>
            </a:r>
            <a:r>
              <a:rPr lang="fr-BE" dirty="0" smtClean="0"/>
              <a:t> instances</a:t>
            </a:r>
          </a:p>
          <a:p>
            <a:r>
              <a:rPr lang="fr-BE" dirty="0" smtClean="0"/>
              <a:t>Total </a:t>
            </a:r>
            <a:r>
              <a:rPr lang="fr-BE" dirty="0" err="1" smtClean="0"/>
              <a:t>order</a:t>
            </a:r>
            <a:r>
              <a:rPr lang="fr-BE" dirty="0" smtClean="0"/>
              <a:t> </a:t>
            </a:r>
            <a:r>
              <a:rPr lang="fr-BE" dirty="0" err="1" smtClean="0"/>
              <a:t>among</a:t>
            </a:r>
            <a:r>
              <a:rPr lang="fr-BE" dirty="0" smtClean="0"/>
              <a:t> MSC </a:t>
            </a:r>
            <a:r>
              <a:rPr lang="fr-BE" dirty="0" err="1" smtClean="0"/>
              <a:t>events</a:t>
            </a:r>
            <a:endParaRPr lang="fr-BE" dirty="0" smtClean="0"/>
          </a:p>
          <a:p>
            <a:pPr lvl="1"/>
            <a:r>
              <a:rPr lang="fr-BE" dirty="0" err="1" smtClean="0"/>
              <a:t>We</a:t>
            </a:r>
            <a:r>
              <a:rPr lang="fr-BE" dirty="0" smtClean="0"/>
              <a:t> focus on global </a:t>
            </a:r>
            <a:r>
              <a:rPr lang="fr-BE" dirty="0" err="1" smtClean="0"/>
              <a:t>event</a:t>
            </a:r>
            <a:r>
              <a:rPr lang="fr-BE" dirty="0" smtClean="0"/>
              <a:t> traces </a:t>
            </a:r>
            <a:r>
              <a:rPr lang="fr-BE" dirty="0" err="1" smtClean="0"/>
              <a:t>exhibited</a:t>
            </a:r>
            <a:r>
              <a:rPr lang="fr-BE" dirty="0" smtClean="0"/>
              <a:t> by the </a:t>
            </a:r>
            <a:r>
              <a:rPr lang="fr-BE" dirty="0" err="1" smtClean="0"/>
              <a:t>process</a:t>
            </a:r>
            <a:r>
              <a:rPr lang="fr-BE" dirty="0" smtClean="0"/>
              <a:t>, not on </a:t>
            </a:r>
            <a:r>
              <a:rPr lang="fr-BE" dirty="0" err="1" smtClean="0"/>
              <a:t>specific</a:t>
            </a:r>
            <a:r>
              <a:rPr lang="fr-BE" dirty="0" smtClean="0"/>
              <a:t> agent </a:t>
            </a:r>
            <a:r>
              <a:rPr lang="fr-BE" dirty="0" err="1" smtClean="0"/>
              <a:t>behaviors</a:t>
            </a:r>
            <a:endParaRPr lang="fr-BE" dirty="0" smtClean="0"/>
          </a:p>
        </p:txBody>
      </p:sp>
      <p:grpSp>
        <p:nvGrpSpPr>
          <p:cNvPr id="19" name="Groupe 18"/>
          <p:cNvGrpSpPr/>
          <p:nvPr/>
        </p:nvGrpSpPr>
        <p:grpSpPr>
          <a:xfrm>
            <a:off x="323528" y="1844824"/>
            <a:ext cx="2664296" cy="2908100"/>
            <a:chOff x="323528" y="1844824"/>
            <a:chExt cx="2664296" cy="2908100"/>
          </a:xfrm>
        </p:grpSpPr>
        <p:sp>
          <p:nvSpPr>
            <p:cNvPr id="57" name="Rectangle à coins arrondis 56"/>
            <p:cNvSpPr/>
            <p:nvPr/>
          </p:nvSpPr>
          <p:spPr>
            <a:xfrm>
              <a:off x="1541368" y="2124634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Collect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Constraints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58" name="Rectangle à coins arrondis 57"/>
            <p:cNvSpPr/>
            <p:nvPr/>
          </p:nvSpPr>
          <p:spPr>
            <a:xfrm>
              <a:off x="323528" y="2951246"/>
              <a:ext cx="1076384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Weaken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Request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59" name="Rectangle à coins arrondis 58"/>
            <p:cNvSpPr/>
            <p:nvPr/>
          </p:nvSpPr>
          <p:spPr>
            <a:xfrm>
              <a:off x="1541369" y="3772032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60" name="Connecteur droit avec flèche 59"/>
            <p:cNvCxnSpPr>
              <a:stCxn id="57" idx="2"/>
              <a:endCxn id="66" idx="0"/>
            </p:cNvCxnSpPr>
            <p:nvPr/>
          </p:nvCxnSpPr>
          <p:spPr>
            <a:xfrm>
              <a:off x="2264598" y="2673478"/>
              <a:ext cx="0" cy="207239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/>
            <p:cNvCxnSpPr>
              <a:stCxn id="59" idx="2"/>
              <a:endCxn id="69" idx="0"/>
            </p:cNvCxnSpPr>
            <p:nvPr/>
          </p:nvCxnSpPr>
          <p:spPr>
            <a:xfrm>
              <a:off x="2264597" y="4320878"/>
              <a:ext cx="0" cy="18257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/>
            <p:cNvCxnSpPr>
              <a:stCxn id="66" idx="2"/>
              <a:endCxn id="59" idx="0"/>
            </p:cNvCxnSpPr>
            <p:nvPr/>
          </p:nvCxnSpPr>
          <p:spPr>
            <a:xfrm>
              <a:off x="2264597" y="3573794"/>
              <a:ext cx="0" cy="19823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en angle 281"/>
            <p:cNvCxnSpPr>
              <a:stCxn id="66" idx="1"/>
              <a:endCxn id="58" idx="3"/>
            </p:cNvCxnSpPr>
            <p:nvPr/>
          </p:nvCxnSpPr>
          <p:spPr>
            <a:xfrm rot="10800000">
              <a:off x="1399912" y="3225671"/>
              <a:ext cx="253897" cy="1587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Ellipse 63"/>
            <p:cNvSpPr/>
            <p:nvPr/>
          </p:nvSpPr>
          <p:spPr>
            <a:xfrm>
              <a:off x="2214700" y="1844824"/>
              <a:ext cx="99790" cy="9979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>
                <a:latin typeface="+mj-lt"/>
              </a:endParaRPr>
            </a:p>
          </p:txBody>
        </p:sp>
        <p:cxnSp>
          <p:nvCxnSpPr>
            <p:cNvPr id="65" name="Connecteur droit avec flèche 64"/>
            <p:cNvCxnSpPr>
              <a:stCxn id="64" idx="4"/>
              <a:endCxn id="57" idx="0"/>
            </p:cNvCxnSpPr>
            <p:nvPr/>
          </p:nvCxnSpPr>
          <p:spPr>
            <a:xfrm>
              <a:off x="2264595" y="1944614"/>
              <a:ext cx="1" cy="18002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Losange 65"/>
            <p:cNvSpPr/>
            <p:nvPr/>
          </p:nvSpPr>
          <p:spPr>
            <a:xfrm>
              <a:off x="1653810" y="2880717"/>
              <a:ext cx="1221572" cy="693077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Conflict?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67" name="Connecteur droit avec flèche 74"/>
            <p:cNvCxnSpPr>
              <a:stCxn id="58" idx="0"/>
              <a:endCxn id="57" idx="1"/>
            </p:cNvCxnSpPr>
            <p:nvPr/>
          </p:nvCxnSpPr>
          <p:spPr>
            <a:xfrm rot="5400000" flipH="1" flipV="1">
              <a:off x="925450" y="2335328"/>
              <a:ext cx="552190" cy="67965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e 109"/>
            <p:cNvGrpSpPr/>
            <p:nvPr/>
          </p:nvGrpSpPr>
          <p:grpSpPr>
            <a:xfrm>
              <a:off x="2139859" y="4503449"/>
              <a:ext cx="249475" cy="249475"/>
              <a:chOff x="2786051" y="5931171"/>
              <a:chExt cx="180000" cy="180000"/>
            </a:xfrm>
          </p:grpSpPr>
          <p:sp>
            <p:nvSpPr>
              <p:cNvPr id="69" name="Ellipse 68"/>
              <p:cNvSpPr/>
              <p:nvPr/>
            </p:nvSpPr>
            <p:spPr>
              <a:xfrm>
                <a:off x="2786051" y="593117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  <p:sp>
            <p:nvSpPr>
              <p:cNvPr id="70" name="Ellipse 69"/>
              <p:cNvSpPr/>
              <p:nvPr/>
            </p:nvSpPr>
            <p:spPr>
              <a:xfrm>
                <a:off x="2840051" y="5985172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</p:grpSp>
      </p:grpSp>
      <p:sp>
        <p:nvSpPr>
          <p:cNvPr id="51" name="ZoneTexte 50"/>
          <p:cNvSpPr txBox="1"/>
          <p:nvPr/>
        </p:nvSpPr>
        <p:spPr>
          <a:xfrm>
            <a:off x="326801" y="4955684"/>
            <a:ext cx="43172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327275" algn="l"/>
              </a:tabLst>
            </a:pPr>
            <a:r>
              <a:rPr lang="fr-BE" sz="2400" dirty="0" smtClean="0">
                <a:latin typeface="Berlin Sans FB" pitchFamily="34" charset="0"/>
              </a:rPr>
              <a:t>Fluent </a:t>
            </a:r>
            <a:r>
              <a:rPr lang="fr-BE" sz="2400" dirty="0" err="1" smtClean="0">
                <a:latin typeface="Berlin Sans FB" pitchFamily="34" charset="0"/>
              </a:rPr>
              <a:t>Conflict</a:t>
            </a:r>
            <a:r>
              <a:rPr lang="fr-BE" sz="2400" dirty="0" smtClean="0">
                <a:latin typeface="Berlin Sans FB" pitchFamily="34" charset="0"/>
              </a:rPr>
              <a:t> = </a:t>
            </a:r>
          </a:p>
          <a:p>
            <a:pPr>
              <a:tabLst>
                <a:tab pos="720725" algn="l"/>
              </a:tabLst>
            </a:pPr>
            <a:r>
              <a:rPr lang="fr-BE" sz="2400" dirty="0" smtClean="0">
                <a:latin typeface="Berlin Sans FB" pitchFamily="34" charset="0"/>
              </a:rPr>
              <a:t>	&lt;	{ </a:t>
            </a:r>
            <a:r>
              <a:rPr lang="fr-BE" sz="2400" dirty="0" err="1" smtClean="0">
                <a:latin typeface="Berlin Sans FB" pitchFamily="34" charset="0"/>
              </a:rPr>
              <a:t>conflict_detected</a:t>
            </a:r>
            <a:r>
              <a:rPr lang="fr-BE" sz="2400" dirty="0" smtClean="0">
                <a:latin typeface="Berlin Sans FB" pitchFamily="34" charset="0"/>
              </a:rPr>
              <a:t> }, </a:t>
            </a:r>
          </a:p>
          <a:p>
            <a:pPr>
              <a:tabLst>
                <a:tab pos="720725" algn="l"/>
              </a:tabLst>
            </a:pPr>
            <a:r>
              <a:rPr lang="fr-BE" sz="2400" dirty="0" smtClean="0">
                <a:latin typeface="Berlin Sans FB" pitchFamily="34" charset="0"/>
              </a:rPr>
              <a:t>	{ </a:t>
            </a:r>
            <a:r>
              <a:rPr lang="fr-BE" sz="2400" dirty="0" err="1" smtClean="0">
                <a:latin typeface="Berlin Sans FB" pitchFamily="34" charset="0"/>
              </a:rPr>
              <a:t>all_constraints_known</a:t>
            </a:r>
            <a:r>
              <a:rPr lang="fr-BE" sz="2400" dirty="0" smtClean="0">
                <a:latin typeface="Berlin Sans FB" pitchFamily="34" charset="0"/>
              </a:rPr>
              <a:t> } &gt; </a:t>
            </a:r>
            <a:br>
              <a:rPr lang="fr-BE" sz="2400" dirty="0" smtClean="0">
                <a:latin typeface="Berlin Sans FB" pitchFamily="34" charset="0"/>
              </a:rPr>
            </a:br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smtClean="0">
                <a:latin typeface="Berlin Sans FB" pitchFamily="34" charset="0"/>
                <a:sym typeface="Symbol"/>
              </a:rPr>
              <a:t>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Conflict</a:t>
            </a:r>
            <a:endParaRPr lang="fr-BE" sz="24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 smtClean="0"/>
              <a:t>Operational</a:t>
            </a:r>
            <a:r>
              <a:rPr lang="fr-BE" dirty="0" smtClean="0"/>
              <a:t> Trace </a:t>
            </a:r>
            <a:r>
              <a:rPr lang="fr-BE" dirty="0" err="1" smtClean="0"/>
              <a:t>Semantics</a:t>
            </a:r>
            <a:r>
              <a:rPr lang="fr-BE" dirty="0" smtClean="0"/>
              <a:t> of </a:t>
            </a:r>
            <a:r>
              <a:rPr lang="fr-BE" dirty="0" err="1" smtClean="0"/>
              <a:t>Guarded</a:t>
            </a:r>
            <a:r>
              <a:rPr lang="fr-BE" dirty="0" smtClean="0"/>
              <a:t> </a:t>
            </a:r>
            <a:r>
              <a:rPr lang="fr-BE" dirty="0" err="1" smtClean="0"/>
              <a:t>hMSC</a:t>
            </a:r>
            <a:endParaRPr lang="fr-BE" dirty="0"/>
          </a:p>
        </p:txBody>
      </p:sp>
      <p:grpSp>
        <p:nvGrpSpPr>
          <p:cNvPr id="77" name="Groupe 76"/>
          <p:cNvGrpSpPr/>
          <p:nvPr/>
        </p:nvGrpSpPr>
        <p:grpSpPr>
          <a:xfrm>
            <a:off x="539552" y="2564904"/>
            <a:ext cx="8082446" cy="2664296"/>
            <a:chOff x="539552" y="1880928"/>
            <a:chExt cx="6552728" cy="2160040"/>
          </a:xfrm>
        </p:grpSpPr>
        <p:cxnSp>
          <p:nvCxnSpPr>
            <p:cNvPr id="9" name="Connecteur droit avec flèche 8"/>
            <p:cNvCxnSpPr>
              <a:stCxn id="21" idx="6"/>
              <a:endCxn id="59" idx="1"/>
            </p:cNvCxnSpPr>
            <p:nvPr/>
          </p:nvCxnSpPr>
          <p:spPr>
            <a:xfrm>
              <a:off x="5796224" y="2870888"/>
              <a:ext cx="2160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8" idx="6"/>
            </p:cNvCxnSpPr>
            <p:nvPr/>
          </p:nvCxnSpPr>
          <p:spPr>
            <a:xfrm>
              <a:off x="2782304" y="3590968"/>
              <a:ext cx="23252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e 234"/>
            <p:cNvGrpSpPr/>
            <p:nvPr/>
          </p:nvGrpSpPr>
          <p:grpSpPr>
            <a:xfrm>
              <a:off x="539552" y="2024928"/>
              <a:ext cx="1116000" cy="612000"/>
              <a:chOff x="206642" y="386696"/>
              <a:chExt cx="1080000" cy="6120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206642" y="386696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g-hMSC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75" name="Connecteur droit 74"/>
              <p:cNvCxnSpPr/>
              <p:nvPr/>
            </p:nvCxnSpPr>
            <p:spPr>
              <a:xfrm>
                <a:off x="206642" y="4046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>
                <a:off x="206642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e 235"/>
            <p:cNvGrpSpPr/>
            <p:nvPr/>
          </p:nvGrpSpPr>
          <p:grpSpPr>
            <a:xfrm>
              <a:off x="539552" y="3284968"/>
              <a:ext cx="1116000" cy="612000"/>
              <a:chOff x="206642" y="1610832"/>
              <a:chExt cx="1080000" cy="61200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06642" y="1610832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Fluent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definitions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72" name="Connecteur droit 71"/>
              <p:cNvCxnSpPr/>
              <p:nvPr/>
            </p:nvCxnSpPr>
            <p:spPr>
              <a:xfrm>
                <a:off x="206642" y="1628800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72"/>
              <p:cNvCxnSpPr/>
              <p:nvPr/>
            </p:nvCxnSpPr>
            <p:spPr>
              <a:xfrm>
                <a:off x="206642" y="22048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Ellipse 13"/>
            <p:cNvSpPr/>
            <p:nvPr/>
          </p:nvSpPr>
          <p:spPr>
            <a:xfrm>
              <a:off x="1882304" y="1880928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fr-BE" sz="2400" dirty="0" smtClean="0">
                <a:latin typeface="Berlin Sans FB" pitchFamily="34" charset="0"/>
              </a:endParaRPr>
            </a:p>
          </p:txBody>
        </p:sp>
        <p:cxnSp>
          <p:nvCxnSpPr>
            <p:cNvPr id="15" name="Connecteur droit avec flèche 14"/>
            <p:cNvCxnSpPr>
              <a:endCxn id="14" idx="2"/>
            </p:cNvCxnSpPr>
            <p:nvPr/>
          </p:nvCxnSpPr>
          <p:spPr>
            <a:xfrm>
              <a:off x="1630152" y="2330928"/>
              <a:ext cx="2521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" name="Groupe 239"/>
            <p:cNvGrpSpPr/>
            <p:nvPr/>
          </p:nvGrpSpPr>
          <p:grpSpPr>
            <a:xfrm>
              <a:off x="3014824" y="2024928"/>
              <a:ext cx="1188000" cy="612000"/>
              <a:chOff x="2843928" y="386696"/>
              <a:chExt cx="1080000" cy="612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2843928" y="386696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g-LTS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</a:p>
            </p:txBody>
          </p:sp>
          <p:cxnSp>
            <p:nvCxnSpPr>
              <p:cNvPr id="66" name="Connecteur droit 65"/>
              <p:cNvCxnSpPr/>
              <p:nvPr/>
            </p:nvCxnSpPr>
            <p:spPr>
              <a:xfrm>
                <a:off x="2843928" y="4046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/>
              <p:cNvCxnSpPr/>
              <p:nvPr/>
            </p:nvCxnSpPr>
            <p:spPr>
              <a:xfrm>
                <a:off x="2843928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necteur droit avec flèche 16"/>
            <p:cNvCxnSpPr>
              <a:stCxn id="14" idx="6"/>
            </p:cNvCxnSpPr>
            <p:nvPr/>
          </p:nvCxnSpPr>
          <p:spPr>
            <a:xfrm>
              <a:off x="2782304" y="2330928"/>
              <a:ext cx="2521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Ellipse 17"/>
            <p:cNvSpPr/>
            <p:nvPr/>
          </p:nvSpPr>
          <p:spPr>
            <a:xfrm>
              <a:off x="1882304" y="3140968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19" name="Connecteur droit avec flèche 18"/>
            <p:cNvCxnSpPr>
              <a:endCxn id="18" idx="2"/>
            </p:cNvCxnSpPr>
            <p:nvPr/>
          </p:nvCxnSpPr>
          <p:spPr>
            <a:xfrm>
              <a:off x="1655552" y="3590968"/>
              <a:ext cx="226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e 240"/>
            <p:cNvGrpSpPr/>
            <p:nvPr/>
          </p:nvGrpSpPr>
          <p:grpSpPr>
            <a:xfrm>
              <a:off x="3014824" y="3284968"/>
              <a:ext cx="1188000" cy="612000"/>
              <a:chOff x="2843928" y="1610832"/>
              <a:chExt cx="1080000" cy="6120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2843928" y="1610832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Fluent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</a:t>
                </a:r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-LTSs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63" name="Connecteur droit 62"/>
              <p:cNvCxnSpPr/>
              <p:nvPr/>
            </p:nvCxnSpPr>
            <p:spPr>
              <a:xfrm>
                <a:off x="2843928" y="1628800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/>
              <p:cNvCxnSpPr/>
              <p:nvPr/>
            </p:nvCxnSpPr>
            <p:spPr>
              <a:xfrm>
                <a:off x="2843928" y="22048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Ellipse 20"/>
            <p:cNvSpPr/>
            <p:nvPr/>
          </p:nvSpPr>
          <p:spPr>
            <a:xfrm>
              <a:off x="4896224" y="2420888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22" name="Connecteur droit avec flèche 149"/>
            <p:cNvCxnSpPr>
              <a:stCxn id="65" idx="3"/>
              <a:endCxn id="41" idx="0"/>
            </p:cNvCxnSpPr>
            <p:nvPr/>
          </p:nvCxnSpPr>
          <p:spPr>
            <a:xfrm>
              <a:off x="4202824" y="2330928"/>
              <a:ext cx="315168" cy="522008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eur droit avec flèche 154"/>
            <p:cNvCxnSpPr>
              <a:stCxn id="45" idx="6"/>
              <a:endCxn id="41" idx="4"/>
            </p:cNvCxnSpPr>
            <p:nvPr/>
          </p:nvCxnSpPr>
          <p:spPr>
            <a:xfrm flipV="1">
              <a:off x="4166241" y="2888936"/>
              <a:ext cx="351751" cy="612072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Groupe 244"/>
            <p:cNvGrpSpPr/>
            <p:nvPr/>
          </p:nvGrpSpPr>
          <p:grpSpPr>
            <a:xfrm>
              <a:off x="6012280" y="2564888"/>
              <a:ext cx="1080000" cy="612000"/>
              <a:chOff x="5724128" y="962760"/>
              <a:chExt cx="1080000" cy="61200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5724128" y="962760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LTS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60" name="Connecteur droit 59"/>
              <p:cNvCxnSpPr/>
              <p:nvPr/>
            </p:nvCxnSpPr>
            <p:spPr>
              <a:xfrm>
                <a:off x="5724128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/>
              <p:nvPr/>
            </p:nvCxnSpPr>
            <p:spPr>
              <a:xfrm>
                <a:off x="5724128" y="1556792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Ellipse 40"/>
            <p:cNvSpPr/>
            <p:nvPr/>
          </p:nvSpPr>
          <p:spPr>
            <a:xfrm>
              <a:off x="4499992" y="285293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cxnSp>
          <p:nvCxnSpPr>
            <p:cNvPr id="43" name="Connecteur droit avec flèche 149"/>
            <p:cNvCxnSpPr>
              <a:stCxn id="41" idx="6"/>
              <a:endCxn id="21" idx="2"/>
            </p:cNvCxnSpPr>
            <p:nvPr/>
          </p:nvCxnSpPr>
          <p:spPr>
            <a:xfrm flipV="1">
              <a:off x="4535992" y="2870888"/>
              <a:ext cx="360232" cy="4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Ellipse 44"/>
            <p:cNvSpPr/>
            <p:nvPr/>
          </p:nvSpPr>
          <p:spPr>
            <a:xfrm flipV="1">
              <a:off x="4166241" y="3501008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sp>
          <p:nvSpPr>
            <p:cNvPr id="46" name="Ellipse 45"/>
            <p:cNvSpPr/>
            <p:nvPr/>
          </p:nvSpPr>
          <p:spPr>
            <a:xfrm flipV="1">
              <a:off x="4166241" y="3717032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</p:grpSp>
      <p:sp>
        <p:nvSpPr>
          <p:cNvPr id="78" name="ZoneTexte 77"/>
          <p:cNvSpPr txBox="1"/>
          <p:nvPr/>
        </p:nvSpPr>
        <p:spPr>
          <a:xfrm>
            <a:off x="3347864" y="1772816"/>
            <a:ext cx="4087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>
                <a:latin typeface="Berlin Sans FB" pitchFamily="34" charset="0"/>
              </a:rPr>
              <a:t>1) </a:t>
            </a:r>
            <a:r>
              <a:rPr lang="fr-BE" sz="2800" dirty="0" err="1" smtClean="0">
                <a:latin typeface="Berlin Sans FB" pitchFamily="34" charset="0"/>
              </a:rPr>
              <a:t>Derive</a:t>
            </a:r>
            <a:r>
              <a:rPr lang="fr-BE" sz="2800" dirty="0" smtClean="0">
                <a:latin typeface="Berlin Sans FB" pitchFamily="34" charset="0"/>
              </a:rPr>
              <a:t> g-</a:t>
            </a:r>
            <a:r>
              <a:rPr lang="fr-BE" sz="2800" dirty="0" err="1" smtClean="0">
                <a:latin typeface="Berlin Sans FB" pitchFamily="34" charset="0"/>
              </a:rPr>
              <a:t>hMSC</a:t>
            </a:r>
            <a:r>
              <a:rPr lang="fr-BE" sz="2800" dirty="0" smtClean="0">
                <a:latin typeface="Berlin Sans FB" pitchFamily="34" charset="0"/>
              </a:rPr>
              <a:t> as g-LTS</a:t>
            </a:r>
            <a:endParaRPr lang="fr-BE" sz="2800" dirty="0">
              <a:latin typeface="Berlin Sans FB" pitchFamily="34" charset="0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4499992" y="5445224"/>
            <a:ext cx="4541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>
                <a:latin typeface="Berlin Sans FB" pitchFamily="34" charset="0"/>
              </a:rPr>
              <a:t>3) g-LTS composition + </a:t>
            </a:r>
            <a:r>
              <a:rPr lang="fr-BE" sz="2800" dirty="0" err="1" smtClean="0">
                <a:latin typeface="Berlin Sans FB" pitchFamily="34" charset="0"/>
              </a:rPr>
              <a:t>hiding</a:t>
            </a:r>
            <a:endParaRPr lang="fr-BE" sz="2800" dirty="0">
              <a:latin typeface="Berlin Sans FB" pitchFamily="34" charset="0"/>
            </a:endParaRPr>
          </a:p>
        </p:txBody>
      </p:sp>
      <p:sp>
        <p:nvSpPr>
          <p:cNvPr id="80" name="Forme libre 79"/>
          <p:cNvSpPr/>
          <p:nvPr/>
        </p:nvSpPr>
        <p:spPr>
          <a:xfrm>
            <a:off x="2443018" y="2177899"/>
            <a:ext cx="826655" cy="858982"/>
          </a:xfrm>
          <a:custGeom>
            <a:avLst/>
            <a:gdLst>
              <a:gd name="connsiteX0" fmla="*/ 189346 w 826655"/>
              <a:gd name="connsiteY0" fmla="*/ 858982 h 858982"/>
              <a:gd name="connsiteX1" fmla="*/ 106218 w 826655"/>
              <a:gd name="connsiteY1" fmla="*/ 554182 h 858982"/>
              <a:gd name="connsiteX2" fmla="*/ 826655 w 826655"/>
              <a:gd name="connsiteY2" fmla="*/ 0 h 85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6655" h="858982">
                <a:moveTo>
                  <a:pt x="189346" y="858982"/>
                </a:moveTo>
                <a:cubicBezTo>
                  <a:pt x="94673" y="778164"/>
                  <a:pt x="0" y="697346"/>
                  <a:pt x="106218" y="554182"/>
                </a:cubicBezTo>
                <a:cubicBezTo>
                  <a:pt x="212436" y="411018"/>
                  <a:pt x="519545" y="205509"/>
                  <a:pt x="826655" y="0"/>
                </a:cubicBezTo>
              </a:path>
            </a:pathLst>
          </a:custGeom>
          <a:ln w="34925">
            <a:prstDash val="dash"/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1" name="Forme libre 80"/>
          <p:cNvSpPr/>
          <p:nvPr/>
        </p:nvSpPr>
        <p:spPr>
          <a:xfrm>
            <a:off x="5948218" y="3785026"/>
            <a:ext cx="508000" cy="1704109"/>
          </a:xfrm>
          <a:custGeom>
            <a:avLst/>
            <a:gdLst>
              <a:gd name="connsiteX0" fmla="*/ 508000 w 508000"/>
              <a:gd name="connsiteY0" fmla="*/ 0 h 1704109"/>
              <a:gd name="connsiteX1" fmla="*/ 23091 w 508000"/>
              <a:gd name="connsiteY1" fmla="*/ 942109 h 1704109"/>
              <a:gd name="connsiteX2" fmla="*/ 369455 w 508000"/>
              <a:gd name="connsiteY2" fmla="*/ 1704109 h 170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00" h="1704109">
                <a:moveTo>
                  <a:pt x="508000" y="0"/>
                </a:moveTo>
                <a:cubicBezTo>
                  <a:pt x="277091" y="329045"/>
                  <a:pt x="46182" y="658091"/>
                  <a:pt x="23091" y="942109"/>
                </a:cubicBezTo>
                <a:cubicBezTo>
                  <a:pt x="0" y="1226127"/>
                  <a:pt x="184727" y="1465118"/>
                  <a:pt x="369455" y="1704109"/>
                </a:cubicBezTo>
              </a:path>
            </a:pathLst>
          </a:custGeom>
          <a:ln w="34925">
            <a:prstDash val="dash"/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2" name="Forme libre 81"/>
          <p:cNvSpPr/>
          <p:nvPr/>
        </p:nvSpPr>
        <p:spPr>
          <a:xfrm>
            <a:off x="1849583" y="4837973"/>
            <a:ext cx="782781" cy="1496290"/>
          </a:xfrm>
          <a:custGeom>
            <a:avLst/>
            <a:gdLst>
              <a:gd name="connsiteX0" fmla="*/ 782781 w 782781"/>
              <a:gd name="connsiteY0" fmla="*/ 0 h 1496290"/>
              <a:gd name="connsiteX1" fmla="*/ 62345 w 782781"/>
              <a:gd name="connsiteY1" fmla="*/ 955963 h 1496290"/>
              <a:gd name="connsiteX2" fmla="*/ 408708 w 782781"/>
              <a:gd name="connsiteY2" fmla="*/ 1496290 h 149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781" h="1496290">
                <a:moveTo>
                  <a:pt x="782781" y="0"/>
                </a:moveTo>
                <a:cubicBezTo>
                  <a:pt x="453735" y="353290"/>
                  <a:pt x="124690" y="706581"/>
                  <a:pt x="62345" y="955963"/>
                </a:cubicBezTo>
                <a:cubicBezTo>
                  <a:pt x="0" y="1205345"/>
                  <a:pt x="281708" y="1373908"/>
                  <a:pt x="408708" y="1496290"/>
                </a:cubicBezTo>
              </a:path>
            </a:pathLst>
          </a:custGeom>
          <a:ln w="34925">
            <a:prstDash val="dash"/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3" name="ZoneTexte 82"/>
          <p:cNvSpPr txBox="1"/>
          <p:nvPr/>
        </p:nvSpPr>
        <p:spPr>
          <a:xfrm>
            <a:off x="2312042" y="6093296"/>
            <a:ext cx="5052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>
                <a:latin typeface="Berlin Sans FB" pitchFamily="34" charset="0"/>
              </a:rPr>
              <a:t>2) Fluent </a:t>
            </a:r>
            <a:r>
              <a:rPr lang="fr-BE" sz="2800" dirty="0" err="1" smtClean="0">
                <a:latin typeface="Berlin Sans FB" pitchFamily="34" charset="0"/>
              </a:rPr>
              <a:t>semantics</a:t>
            </a:r>
            <a:r>
              <a:rPr lang="fr-BE" sz="2800" dirty="0" smtClean="0">
                <a:latin typeface="Berlin Sans FB" pitchFamily="34" charset="0"/>
              </a:rPr>
              <a:t> as </a:t>
            </a:r>
            <a:r>
              <a:rPr lang="fr-BE" sz="2800" dirty="0" err="1" smtClean="0">
                <a:latin typeface="Berlin Sans FB" pitchFamily="34" charset="0"/>
              </a:rPr>
              <a:t>automata</a:t>
            </a:r>
            <a:endParaRPr lang="fr-BE" sz="28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Introducing</a:t>
            </a:r>
            <a:r>
              <a:rPr lang="fr-BE" dirty="0" smtClean="0"/>
              <a:t> </a:t>
            </a:r>
            <a:r>
              <a:rPr lang="fr-BE" dirty="0" err="1" smtClean="0"/>
              <a:t>guarded</a:t>
            </a:r>
            <a:r>
              <a:rPr lang="fr-BE" dirty="0" smtClean="0"/>
              <a:t> LTS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Transition system </a:t>
            </a:r>
            <a:r>
              <a:rPr lang="fr-BE" dirty="0" err="1" smtClean="0"/>
              <a:t>with</a:t>
            </a:r>
            <a:r>
              <a:rPr lang="fr-BE" dirty="0" smtClean="0"/>
              <a:t> </a:t>
            </a:r>
            <a:r>
              <a:rPr lang="en-US" dirty="0" smtClean="0"/>
              <a:t>transitions labeled either by a guard, an event, or </a:t>
            </a:r>
            <a:r>
              <a:rPr lang="en-US" b="1" dirty="0" smtClean="0">
                <a:sym typeface="Symbol"/>
              </a:rPr>
              <a:t></a:t>
            </a:r>
          </a:p>
          <a:p>
            <a:pPr lvl="1"/>
            <a:r>
              <a:rPr lang="fr-BE" dirty="0" smtClean="0"/>
              <a:t>A </a:t>
            </a:r>
            <a:r>
              <a:rPr lang="fr-BE" dirty="0" err="1" smtClean="0"/>
              <a:t>structured</a:t>
            </a:r>
            <a:r>
              <a:rPr lang="fr-BE" dirty="0" smtClean="0"/>
              <a:t> </a:t>
            </a:r>
            <a:r>
              <a:rPr lang="fr-BE" dirty="0" err="1" smtClean="0"/>
              <a:t>form</a:t>
            </a:r>
            <a:r>
              <a:rPr lang="fr-BE" dirty="0" smtClean="0"/>
              <a:t> of LTS </a:t>
            </a:r>
            <a:r>
              <a:rPr lang="fr-BE" dirty="0" err="1" smtClean="0"/>
              <a:t>whose</a:t>
            </a:r>
            <a:r>
              <a:rPr lang="fr-BE" dirty="0" smtClean="0"/>
              <a:t> states </a:t>
            </a:r>
            <a:r>
              <a:rPr lang="fr-BE" dirty="0" err="1" smtClean="0"/>
              <a:t>denote</a:t>
            </a:r>
            <a:r>
              <a:rPr lang="fr-BE" dirty="0" smtClean="0"/>
              <a:t> classes of pure LTS states</a:t>
            </a:r>
          </a:p>
          <a:p>
            <a:r>
              <a:rPr lang="en-US" dirty="0" smtClean="0"/>
              <a:t>A guard is a propositional formula over </a:t>
            </a:r>
            <a:r>
              <a:rPr lang="en-US" dirty="0" err="1" smtClean="0"/>
              <a:t>fluents</a:t>
            </a:r>
            <a:endParaRPr lang="en-US" dirty="0" smtClean="0"/>
          </a:p>
          <a:p>
            <a:r>
              <a:rPr lang="en-US" dirty="0" smtClean="0"/>
              <a:t>A condition C</a:t>
            </a:r>
            <a:r>
              <a:rPr lang="en-US" baseline="-25000" dirty="0" smtClean="0"/>
              <a:t>0</a:t>
            </a:r>
            <a:r>
              <a:rPr lang="en-US" dirty="0" smtClean="0"/>
              <a:t> restricts </a:t>
            </a:r>
            <a:r>
              <a:rPr lang="en-US" dirty="0" smtClean="0"/>
              <a:t>the admissible </a:t>
            </a:r>
            <a:r>
              <a:rPr lang="en-US" dirty="0" smtClean="0"/>
              <a:t>fluent assignments </a:t>
            </a:r>
            <a:r>
              <a:rPr lang="en-US" dirty="0" smtClean="0"/>
              <a:t>in </a:t>
            </a:r>
            <a:r>
              <a:rPr lang="en-US" dirty="0" smtClean="0"/>
              <a:t>the initial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5" descr="Tra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2322" y="836712"/>
            <a:ext cx="2978150" cy="2152650"/>
          </a:xfrm>
          <a:prstGeom prst="rect">
            <a:avLst/>
          </a:prstGeom>
          <a:noFill/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The </a:t>
            </a:r>
            <a:r>
              <a:rPr lang="fr-FR" dirty="0" err="1"/>
              <a:t>Little</a:t>
            </a:r>
            <a:r>
              <a:rPr lang="fr-FR" dirty="0"/>
              <a:t> Train System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fr-FR" sz="2800" dirty="0" smtClean="0"/>
              <a:t>The system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fr-FR" sz="2800" dirty="0" err="1" smtClean="0"/>
              <a:t>composed</a:t>
            </a:r>
            <a:r>
              <a:rPr lang="fr-FR" sz="2800" dirty="0" smtClean="0"/>
              <a:t> of</a:t>
            </a:r>
          </a:p>
          <a:p>
            <a:pPr lvl="1">
              <a:lnSpc>
                <a:spcPct val="80000"/>
              </a:lnSpc>
            </a:pPr>
            <a:r>
              <a:rPr lang="fr-FR" sz="2400" dirty="0" smtClean="0"/>
              <a:t>A train </a:t>
            </a:r>
            <a:r>
              <a:rPr lang="fr-FR" sz="2400" dirty="0" err="1" smtClean="0"/>
              <a:t>controller</a:t>
            </a:r>
            <a:endParaRPr lang="fr-FR" sz="2400" dirty="0" smtClean="0"/>
          </a:p>
          <a:p>
            <a:pPr lvl="1">
              <a:lnSpc>
                <a:spcPct val="80000"/>
              </a:lnSpc>
            </a:pPr>
            <a:r>
              <a:rPr lang="fr-FR" sz="2400" dirty="0" smtClean="0"/>
              <a:t>A train </a:t>
            </a:r>
            <a:r>
              <a:rPr lang="fr-FR" sz="2400" dirty="0" err="1" smtClean="0"/>
              <a:t>actuator</a:t>
            </a:r>
            <a:r>
              <a:rPr lang="fr-FR" sz="2400" dirty="0" smtClean="0"/>
              <a:t>/</a:t>
            </a:r>
            <a:r>
              <a:rPr lang="fr-FR" sz="2400" dirty="0" err="1" smtClean="0"/>
              <a:t>sensor</a:t>
            </a:r>
            <a:endParaRPr lang="fr-FR" sz="2400" dirty="0" smtClean="0"/>
          </a:p>
          <a:p>
            <a:pPr lvl="1">
              <a:lnSpc>
                <a:spcPct val="80000"/>
              </a:lnSpc>
            </a:pPr>
            <a:r>
              <a:rPr lang="fr-FR" sz="2400" dirty="0" smtClean="0"/>
              <a:t>A </a:t>
            </a:r>
            <a:r>
              <a:rPr lang="fr-FR" sz="2400" dirty="0" err="1" smtClean="0"/>
              <a:t>passenger</a:t>
            </a:r>
            <a:endParaRPr lang="fr-FR" sz="2400" dirty="0" smtClean="0"/>
          </a:p>
          <a:p>
            <a:pPr>
              <a:lnSpc>
                <a:spcPct val="80000"/>
              </a:lnSpc>
            </a:pPr>
            <a:r>
              <a:rPr lang="fr-FR" sz="2800" dirty="0" smtClean="0"/>
              <a:t>The train </a:t>
            </a:r>
            <a:r>
              <a:rPr lang="fr-FR" sz="2800" dirty="0" err="1" smtClean="0"/>
              <a:t>controller</a:t>
            </a:r>
            <a:r>
              <a:rPr lang="fr-FR" sz="2800" dirty="0" smtClean="0"/>
              <a:t> </a:t>
            </a:r>
            <a:r>
              <a:rPr lang="fr-FR" sz="2800" dirty="0" err="1" smtClean="0"/>
              <a:t>controls</a:t>
            </a:r>
            <a:r>
              <a:rPr lang="fr-FR" sz="2800" dirty="0" smtClean="0"/>
              <a:t> </a:t>
            </a:r>
            <a:r>
              <a:rPr lang="fr-FR" sz="2800" dirty="0" err="1" smtClean="0"/>
              <a:t>operations</a:t>
            </a:r>
            <a:r>
              <a:rPr lang="fr-FR" sz="2800" dirty="0" smtClean="0"/>
              <a:t> </a:t>
            </a:r>
            <a:r>
              <a:rPr lang="fr-FR" sz="2800" dirty="0" err="1" smtClean="0"/>
              <a:t>such</a:t>
            </a:r>
            <a:r>
              <a:rPr lang="fr-FR" sz="2800" dirty="0" smtClean="0"/>
              <a:t> as </a:t>
            </a:r>
            <a:r>
              <a:rPr lang="fr-FR" sz="2800" dirty="0" err="1" smtClean="0"/>
              <a:t>start</a:t>
            </a:r>
            <a:r>
              <a:rPr lang="fr-FR" sz="2800" dirty="0" smtClean="0"/>
              <a:t>, stop, open </a:t>
            </a:r>
            <a:r>
              <a:rPr lang="fr-FR" sz="2800" dirty="0" err="1" smtClean="0"/>
              <a:t>doors</a:t>
            </a:r>
            <a:r>
              <a:rPr lang="fr-FR" sz="2800" dirty="0" smtClean="0"/>
              <a:t>, and close </a:t>
            </a:r>
            <a:r>
              <a:rPr lang="fr-FR" sz="2800" dirty="0" err="1" smtClean="0"/>
              <a:t>doors</a:t>
            </a:r>
            <a:endParaRPr lang="fr-FR" sz="2800" dirty="0" smtClean="0"/>
          </a:p>
          <a:p>
            <a:pPr>
              <a:lnSpc>
                <a:spcPct val="80000"/>
              </a:lnSpc>
            </a:pPr>
            <a:r>
              <a:rPr lang="fr-FR" sz="2800" dirty="0" smtClean="0"/>
              <a:t>A </a:t>
            </a:r>
            <a:r>
              <a:rPr lang="fr-FR" sz="2800" dirty="0" err="1" smtClean="0"/>
              <a:t>safety</a:t>
            </a:r>
            <a:r>
              <a:rPr lang="fr-FR" sz="2800" dirty="0" smtClean="0"/>
              <a:t> goal </a:t>
            </a:r>
            <a:r>
              <a:rPr lang="fr-FR" sz="2800" dirty="0" err="1" smtClean="0"/>
              <a:t>requires</a:t>
            </a:r>
            <a:r>
              <a:rPr lang="fr-FR" sz="2800" dirty="0" smtClean="0"/>
              <a:t> train </a:t>
            </a:r>
            <a:r>
              <a:rPr lang="fr-FR" sz="2800" dirty="0" err="1" smtClean="0"/>
              <a:t>doors</a:t>
            </a:r>
            <a:r>
              <a:rPr lang="fr-FR" sz="2800" dirty="0" smtClean="0"/>
              <a:t> to </a:t>
            </a:r>
            <a:r>
              <a:rPr lang="fr-FR" sz="2800" dirty="0" err="1" smtClean="0"/>
              <a:t>remain</a:t>
            </a:r>
            <a:r>
              <a:rPr lang="fr-FR" sz="2800" dirty="0" smtClean="0"/>
              <a:t> </a:t>
            </a:r>
            <a:r>
              <a:rPr lang="fr-FR" sz="2800" dirty="0" err="1" smtClean="0"/>
              <a:t>closed</a:t>
            </a:r>
            <a:r>
              <a:rPr lang="fr-FR" sz="2800" dirty="0" smtClean="0"/>
              <a:t> </a:t>
            </a:r>
            <a:r>
              <a:rPr lang="fr-FR" sz="2800" dirty="0" err="1" smtClean="0"/>
              <a:t>while</a:t>
            </a:r>
            <a:r>
              <a:rPr lang="fr-FR" sz="2800" dirty="0" smtClean="0"/>
              <a:t> the train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fr-FR" sz="2800" dirty="0" err="1" smtClean="0"/>
              <a:t>moving</a:t>
            </a:r>
            <a:endParaRPr lang="fr-FR" sz="2800" dirty="0" smtClean="0"/>
          </a:p>
          <a:p>
            <a:pPr lvl="1">
              <a:lnSpc>
                <a:spcPct val="80000"/>
              </a:lnSpc>
            </a:pPr>
            <a:r>
              <a:rPr lang="fr-FR" sz="2400" dirty="0" smtClean="0"/>
              <a:t>If the train </a:t>
            </a:r>
            <a:r>
              <a:rPr lang="fr-FR" sz="2400" dirty="0" err="1" smtClean="0"/>
              <a:t>is</a:t>
            </a:r>
            <a:r>
              <a:rPr lang="fr-FR" sz="2400" dirty="0" smtClean="0"/>
              <a:t> not </a:t>
            </a:r>
            <a:r>
              <a:rPr lang="fr-FR" sz="2400" dirty="0" err="1" smtClean="0"/>
              <a:t>moving</a:t>
            </a:r>
            <a:r>
              <a:rPr lang="fr-FR" sz="2400" dirty="0" smtClean="0"/>
              <a:t> and a </a:t>
            </a:r>
            <a:r>
              <a:rPr lang="fr-FR" sz="2400" dirty="0" err="1" smtClean="0"/>
              <a:t>passenger</a:t>
            </a:r>
            <a:r>
              <a:rPr lang="fr-FR" sz="2400" dirty="0" smtClean="0"/>
              <a:t> presses the </a:t>
            </a:r>
            <a:r>
              <a:rPr lang="fr-FR" sz="2400" dirty="0" err="1" smtClean="0"/>
              <a:t>alarm</a:t>
            </a:r>
            <a:r>
              <a:rPr lang="fr-FR" sz="2400" dirty="0" smtClean="0"/>
              <a:t> </a:t>
            </a:r>
            <a:r>
              <a:rPr lang="fr-FR" sz="2400" dirty="0" err="1" smtClean="0"/>
              <a:t>button</a:t>
            </a:r>
            <a:r>
              <a:rPr lang="fr-FR" sz="2400" dirty="0" smtClean="0"/>
              <a:t>, the </a:t>
            </a:r>
            <a:r>
              <a:rPr lang="fr-FR" sz="2400" dirty="0" err="1" smtClean="0"/>
              <a:t>controller</a:t>
            </a:r>
            <a:r>
              <a:rPr lang="fr-FR" sz="2400" dirty="0" smtClean="0"/>
              <a:t> must open the </a:t>
            </a:r>
            <a:r>
              <a:rPr lang="fr-FR" sz="2400" dirty="0" err="1" smtClean="0"/>
              <a:t>doors</a:t>
            </a:r>
            <a:r>
              <a:rPr lang="fr-FR" sz="2400" dirty="0" smtClean="0"/>
              <a:t> in emergency</a:t>
            </a:r>
          </a:p>
          <a:p>
            <a:pPr lvl="1">
              <a:lnSpc>
                <a:spcPct val="80000"/>
              </a:lnSpc>
            </a:pPr>
            <a:r>
              <a:rPr lang="fr-FR" sz="2400" dirty="0" smtClean="0"/>
              <a:t>If the train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moving</a:t>
            </a:r>
            <a:r>
              <a:rPr lang="fr-FR" sz="2400" dirty="0" smtClean="0"/>
              <a:t> and …, </a:t>
            </a:r>
            <a:r>
              <a:rPr lang="fr-FR" sz="2400" dirty="0" err="1" smtClean="0"/>
              <a:t>it</a:t>
            </a:r>
            <a:r>
              <a:rPr lang="fr-FR" sz="2400" dirty="0" smtClean="0"/>
              <a:t> must stop the train first and </a:t>
            </a:r>
            <a:r>
              <a:rPr lang="fr-FR" sz="2400" dirty="0" err="1" smtClean="0"/>
              <a:t>then</a:t>
            </a:r>
            <a:r>
              <a:rPr lang="fr-FR" sz="2400" dirty="0" smtClean="0"/>
              <a:t> open the </a:t>
            </a:r>
            <a:r>
              <a:rPr lang="fr-FR" sz="2400" dirty="0" err="1" smtClean="0"/>
              <a:t>doors</a:t>
            </a:r>
            <a:r>
              <a:rPr lang="fr-FR" sz="2400" dirty="0" smtClean="0"/>
              <a:t> in emergency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Declarative</a:t>
            </a:r>
            <a:r>
              <a:rPr lang="fr-BE" dirty="0" smtClean="0"/>
              <a:t> trace </a:t>
            </a:r>
            <a:r>
              <a:rPr lang="fr-BE" dirty="0" err="1" smtClean="0"/>
              <a:t>semantics</a:t>
            </a:r>
            <a:r>
              <a:rPr lang="fr-BE" dirty="0" smtClean="0"/>
              <a:t> of g-LTS</a:t>
            </a:r>
            <a:endParaRPr lang="fr-BE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fr-BE" dirty="0" smtClean="0"/>
              <a:t>A g-LTS </a:t>
            </a:r>
            <a:r>
              <a:rPr lang="fr-BE" dirty="0" err="1" smtClean="0"/>
              <a:t>execution</a:t>
            </a:r>
            <a:r>
              <a:rPr lang="fr-BE" dirty="0" smtClean="0"/>
              <a:t> (</a:t>
            </a:r>
            <a:r>
              <a:rPr lang="fr-BE" dirty="0" err="1" smtClean="0"/>
              <a:t>Init</a:t>
            </a:r>
            <a:r>
              <a:rPr lang="fr-BE" dirty="0" smtClean="0"/>
              <a:t>, &lt;l</a:t>
            </a:r>
            <a:r>
              <a:rPr lang="fr-BE" baseline="-25000" dirty="0" smtClean="0"/>
              <a:t>0</a:t>
            </a:r>
            <a:r>
              <a:rPr lang="fr-BE" dirty="0" smtClean="0"/>
              <a:t>, …, l</a:t>
            </a:r>
            <a:r>
              <a:rPr lang="fr-BE" baseline="-25000" dirty="0" smtClean="0"/>
              <a:t>n</a:t>
            </a:r>
            <a:r>
              <a:rPr lang="fr-BE" dirty="0" smtClean="0"/>
              <a:t>&gt;) </a:t>
            </a:r>
            <a:r>
              <a:rPr lang="en-US" dirty="0" smtClean="0"/>
              <a:t>accepted </a:t>
            </a:r>
            <a:r>
              <a:rPr lang="fr-BE" dirty="0" smtClean="0"/>
              <a:t>if</a:t>
            </a:r>
          </a:p>
          <a:p>
            <a:pPr lvl="1"/>
            <a:r>
              <a:rPr lang="en-US" dirty="0" smtClean="0"/>
              <a:t>Trace inclusion:  </a:t>
            </a:r>
            <a:r>
              <a:rPr lang="fr-BE" dirty="0" smtClean="0"/>
              <a:t>&lt;l</a:t>
            </a:r>
            <a:r>
              <a:rPr lang="fr-BE" baseline="-25000" dirty="0" smtClean="0"/>
              <a:t>0</a:t>
            </a:r>
            <a:r>
              <a:rPr lang="fr-BE" dirty="0" smtClean="0"/>
              <a:t>, …, l</a:t>
            </a:r>
            <a:r>
              <a:rPr lang="fr-BE" baseline="-25000" dirty="0" smtClean="0"/>
              <a:t>n</a:t>
            </a:r>
            <a:r>
              <a:rPr lang="fr-BE" dirty="0" smtClean="0"/>
              <a:t>&gt; </a:t>
            </a:r>
            <a:r>
              <a:rPr lang="fr-BE" dirty="0" err="1" smtClean="0"/>
              <a:t>denotes</a:t>
            </a:r>
            <a:r>
              <a:rPr lang="fr-BE" dirty="0" smtClean="0"/>
              <a:t> an </a:t>
            </a:r>
            <a:r>
              <a:rPr lang="fr-BE" dirty="0" err="1" smtClean="0"/>
              <a:t>existing</a:t>
            </a:r>
            <a:r>
              <a:rPr lang="fr-BE" dirty="0" smtClean="0"/>
              <a:t> </a:t>
            </a:r>
            <a:r>
              <a:rPr lang="fr-BE" dirty="0" err="1" smtClean="0"/>
              <a:t>path</a:t>
            </a:r>
            <a:endParaRPr lang="fr-BE" dirty="0" smtClean="0"/>
          </a:p>
          <a:p>
            <a:pPr lvl="1"/>
            <a:r>
              <a:rPr lang="fr-BE" dirty="0" smtClean="0"/>
              <a:t>Admissible </a:t>
            </a:r>
            <a:r>
              <a:rPr lang="fr-BE" dirty="0" err="1" smtClean="0"/>
              <a:t>start</a:t>
            </a:r>
            <a:r>
              <a:rPr lang="fr-BE" dirty="0" smtClean="0"/>
              <a:t>: </a:t>
            </a:r>
            <a:r>
              <a:rPr lang="fr-BE" dirty="0" err="1" smtClean="0"/>
              <a:t>Init</a:t>
            </a:r>
            <a:r>
              <a:rPr lang="fr-BE" dirty="0" smtClean="0"/>
              <a:t> |= C</a:t>
            </a:r>
            <a:r>
              <a:rPr lang="fr-BE" baseline="-25000" dirty="0" smtClean="0"/>
              <a:t>0</a:t>
            </a:r>
          </a:p>
          <a:p>
            <a:pPr lvl="1"/>
            <a:r>
              <a:rPr lang="fr-BE" dirty="0" err="1" smtClean="0"/>
              <a:t>Guards</a:t>
            </a:r>
            <a:r>
              <a:rPr lang="fr-BE" dirty="0" smtClean="0"/>
              <a:t> satisfaction:	</a:t>
            </a:r>
            <a:r>
              <a:rPr lang="fr-BE" dirty="0" err="1" smtClean="0"/>
              <a:t>guards</a:t>
            </a:r>
            <a:r>
              <a:rPr lang="fr-BE" dirty="0" smtClean="0"/>
              <a:t> are </a:t>
            </a:r>
            <a:r>
              <a:rPr lang="fr-BE" dirty="0" err="1" smtClean="0"/>
              <a:t>satisfied</a:t>
            </a:r>
            <a:r>
              <a:rPr lang="fr-BE" dirty="0" smtClean="0"/>
              <a:t> </a:t>
            </a:r>
            <a:r>
              <a:rPr lang="fr-BE" dirty="0" err="1" smtClean="0"/>
              <a:t>when</a:t>
            </a:r>
            <a:r>
              <a:rPr lang="fr-BE" dirty="0" smtClean="0"/>
              <a:t> </a:t>
            </a:r>
            <a:r>
              <a:rPr lang="fr-BE" dirty="0" err="1" smtClean="0"/>
              <a:t>encountered</a:t>
            </a:r>
            <a:endParaRPr lang="fr-BE" dirty="0" smtClean="0"/>
          </a:p>
          <a:p>
            <a:r>
              <a:rPr lang="fr-BE" dirty="0" err="1" smtClean="0"/>
              <a:t>Accepted</a:t>
            </a:r>
            <a:r>
              <a:rPr lang="fr-BE" dirty="0" smtClean="0"/>
              <a:t> g-LTS traces (</a:t>
            </a:r>
            <a:r>
              <a:rPr lang="fr-BE" dirty="0" err="1" smtClean="0"/>
              <a:t>Init</a:t>
            </a:r>
            <a:r>
              <a:rPr lang="fr-BE" dirty="0" smtClean="0"/>
              <a:t>, &lt;e</a:t>
            </a:r>
            <a:r>
              <a:rPr lang="fr-BE" baseline="-25000" dirty="0" smtClean="0"/>
              <a:t>0</a:t>
            </a:r>
            <a:r>
              <a:rPr lang="fr-BE" dirty="0" smtClean="0"/>
              <a:t>, …, e</a:t>
            </a:r>
            <a:r>
              <a:rPr lang="fr-BE" baseline="-25000" dirty="0" smtClean="0"/>
              <a:t>n</a:t>
            </a:r>
            <a:r>
              <a:rPr lang="fr-BE" dirty="0" smtClean="0"/>
              <a:t>&gt;)</a:t>
            </a:r>
          </a:p>
          <a:p>
            <a:pPr lvl="1"/>
            <a:r>
              <a:rPr lang="fr-BE" dirty="0" smtClean="0"/>
              <a:t>Admissible </a:t>
            </a:r>
            <a:r>
              <a:rPr lang="fr-BE" dirty="0" err="1" smtClean="0"/>
              <a:t>executions</a:t>
            </a:r>
            <a:r>
              <a:rPr lang="fr-BE" dirty="0" smtClean="0"/>
              <a:t> </a:t>
            </a:r>
            <a:r>
              <a:rPr lang="fr-BE" dirty="0" err="1" smtClean="0"/>
              <a:t>where</a:t>
            </a:r>
            <a:r>
              <a:rPr lang="fr-BE" dirty="0" smtClean="0"/>
              <a:t> </a:t>
            </a:r>
            <a:r>
              <a:rPr lang="fr-BE" dirty="0" err="1" smtClean="0"/>
              <a:t>guards</a:t>
            </a:r>
            <a:r>
              <a:rPr lang="fr-BE" dirty="0" smtClean="0"/>
              <a:t> are </a:t>
            </a:r>
            <a:r>
              <a:rPr lang="fr-BE" dirty="0" err="1" smtClean="0"/>
              <a:t>hidden</a:t>
            </a:r>
            <a:endParaRPr lang="fr-BE" dirty="0" smtClean="0"/>
          </a:p>
          <a:p>
            <a:r>
              <a:rPr lang="fr-BE" dirty="0" err="1" smtClean="0"/>
              <a:t>Accepted</a:t>
            </a:r>
            <a:r>
              <a:rPr lang="fr-BE" dirty="0" smtClean="0"/>
              <a:t> </a:t>
            </a:r>
            <a:r>
              <a:rPr lang="fr-BE" dirty="0" smtClean="0"/>
              <a:t>LTS </a:t>
            </a:r>
            <a:r>
              <a:rPr lang="fr-BE" dirty="0" smtClean="0"/>
              <a:t>traces &lt;e</a:t>
            </a:r>
            <a:r>
              <a:rPr lang="fr-BE" baseline="-25000" dirty="0" smtClean="0"/>
              <a:t>0</a:t>
            </a:r>
            <a:r>
              <a:rPr lang="fr-BE" dirty="0" smtClean="0"/>
              <a:t>, …, e</a:t>
            </a:r>
            <a:r>
              <a:rPr lang="fr-BE" baseline="-25000" dirty="0" smtClean="0"/>
              <a:t>n</a:t>
            </a:r>
            <a:r>
              <a:rPr lang="fr-BE" dirty="0" smtClean="0"/>
              <a:t>&gt;</a:t>
            </a:r>
          </a:p>
          <a:p>
            <a:pPr lvl="1"/>
            <a:r>
              <a:rPr lang="fr-BE" dirty="0" smtClean="0"/>
              <a:t>Existential quantification over admissible </a:t>
            </a:r>
            <a:r>
              <a:rPr lang="fr-BE" dirty="0" err="1" smtClean="0"/>
              <a:t>Init</a:t>
            </a:r>
            <a:endParaRPr lang="fr-BE" sz="24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 smtClean="0"/>
              <a:t>Operational</a:t>
            </a:r>
            <a:r>
              <a:rPr lang="fr-BE" dirty="0" smtClean="0"/>
              <a:t> Trace </a:t>
            </a:r>
            <a:r>
              <a:rPr lang="fr-BE" dirty="0" err="1" smtClean="0"/>
              <a:t>Semantics</a:t>
            </a:r>
            <a:r>
              <a:rPr lang="fr-BE" dirty="0" smtClean="0"/>
              <a:t> of </a:t>
            </a:r>
            <a:r>
              <a:rPr lang="fr-BE" dirty="0" err="1" smtClean="0"/>
              <a:t>Guarded</a:t>
            </a:r>
            <a:r>
              <a:rPr lang="fr-BE" dirty="0" smtClean="0"/>
              <a:t> </a:t>
            </a:r>
            <a:r>
              <a:rPr lang="fr-BE" dirty="0" err="1" smtClean="0"/>
              <a:t>hMSC</a:t>
            </a:r>
            <a:endParaRPr lang="fr-BE" dirty="0"/>
          </a:p>
        </p:txBody>
      </p:sp>
      <p:grpSp>
        <p:nvGrpSpPr>
          <p:cNvPr id="3" name="Groupe 76"/>
          <p:cNvGrpSpPr/>
          <p:nvPr/>
        </p:nvGrpSpPr>
        <p:grpSpPr>
          <a:xfrm>
            <a:off x="539552" y="2564904"/>
            <a:ext cx="8082446" cy="2664296"/>
            <a:chOff x="539552" y="1880928"/>
            <a:chExt cx="6552728" cy="2160040"/>
          </a:xfrm>
        </p:grpSpPr>
        <p:cxnSp>
          <p:nvCxnSpPr>
            <p:cNvPr id="9" name="Connecteur droit avec flèche 8"/>
            <p:cNvCxnSpPr>
              <a:stCxn id="21" idx="6"/>
              <a:endCxn id="59" idx="1"/>
            </p:cNvCxnSpPr>
            <p:nvPr/>
          </p:nvCxnSpPr>
          <p:spPr>
            <a:xfrm>
              <a:off x="5796224" y="2870888"/>
              <a:ext cx="2160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8" idx="6"/>
            </p:cNvCxnSpPr>
            <p:nvPr/>
          </p:nvCxnSpPr>
          <p:spPr>
            <a:xfrm>
              <a:off x="2782304" y="3590968"/>
              <a:ext cx="23252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e 234"/>
            <p:cNvGrpSpPr/>
            <p:nvPr/>
          </p:nvGrpSpPr>
          <p:grpSpPr>
            <a:xfrm>
              <a:off x="539552" y="2024928"/>
              <a:ext cx="1116000" cy="612000"/>
              <a:chOff x="206642" y="386696"/>
              <a:chExt cx="1080000" cy="6120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206642" y="386696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g-hMSC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75" name="Connecteur droit 74"/>
              <p:cNvCxnSpPr/>
              <p:nvPr/>
            </p:nvCxnSpPr>
            <p:spPr>
              <a:xfrm>
                <a:off x="206642" y="4046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>
                <a:off x="206642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e 235"/>
            <p:cNvGrpSpPr/>
            <p:nvPr/>
          </p:nvGrpSpPr>
          <p:grpSpPr>
            <a:xfrm>
              <a:off x="539552" y="3284968"/>
              <a:ext cx="1116000" cy="612000"/>
              <a:chOff x="206642" y="1610832"/>
              <a:chExt cx="1080000" cy="61200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06642" y="1610832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Fluent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definitions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72" name="Connecteur droit 71"/>
              <p:cNvCxnSpPr/>
              <p:nvPr/>
            </p:nvCxnSpPr>
            <p:spPr>
              <a:xfrm>
                <a:off x="206642" y="1628800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72"/>
              <p:cNvCxnSpPr/>
              <p:nvPr/>
            </p:nvCxnSpPr>
            <p:spPr>
              <a:xfrm>
                <a:off x="206642" y="22048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Ellipse 13"/>
            <p:cNvSpPr/>
            <p:nvPr/>
          </p:nvSpPr>
          <p:spPr>
            <a:xfrm>
              <a:off x="1882304" y="1880928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fr-BE" sz="2400" dirty="0" smtClean="0">
                <a:latin typeface="Berlin Sans FB" pitchFamily="34" charset="0"/>
              </a:endParaRPr>
            </a:p>
          </p:txBody>
        </p:sp>
        <p:cxnSp>
          <p:nvCxnSpPr>
            <p:cNvPr id="15" name="Connecteur droit avec flèche 14"/>
            <p:cNvCxnSpPr>
              <a:endCxn id="14" idx="2"/>
            </p:cNvCxnSpPr>
            <p:nvPr/>
          </p:nvCxnSpPr>
          <p:spPr>
            <a:xfrm>
              <a:off x="1630152" y="2330928"/>
              <a:ext cx="2521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e 239"/>
            <p:cNvGrpSpPr/>
            <p:nvPr/>
          </p:nvGrpSpPr>
          <p:grpSpPr>
            <a:xfrm>
              <a:off x="3014824" y="2024928"/>
              <a:ext cx="1188000" cy="612000"/>
              <a:chOff x="2843928" y="386696"/>
              <a:chExt cx="1080000" cy="612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2843928" y="386696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g-LTS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</a:p>
            </p:txBody>
          </p:sp>
          <p:cxnSp>
            <p:nvCxnSpPr>
              <p:cNvPr id="66" name="Connecteur droit 65"/>
              <p:cNvCxnSpPr/>
              <p:nvPr/>
            </p:nvCxnSpPr>
            <p:spPr>
              <a:xfrm>
                <a:off x="2843928" y="4046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/>
              <p:cNvCxnSpPr/>
              <p:nvPr/>
            </p:nvCxnSpPr>
            <p:spPr>
              <a:xfrm>
                <a:off x="2843928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necteur droit avec flèche 16"/>
            <p:cNvCxnSpPr>
              <a:stCxn id="14" idx="6"/>
            </p:cNvCxnSpPr>
            <p:nvPr/>
          </p:nvCxnSpPr>
          <p:spPr>
            <a:xfrm>
              <a:off x="2782304" y="2330928"/>
              <a:ext cx="2521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Ellipse 17"/>
            <p:cNvSpPr/>
            <p:nvPr/>
          </p:nvSpPr>
          <p:spPr>
            <a:xfrm>
              <a:off x="1882304" y="3140968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19" name="Connecteur droit avec flèche 18"/>
            <p:cNvCxnSpPr>
              <a:endCxn id="18" idx="2"/>
            </p:cNvCxnSpPr>
            <p:nvPr/>
          </p:nvCxnSpPr>
          <p:spPr>
            <a:xfrm>
              <a:off x="1655552" y="3590968"/>
              <a:ext cx="226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" name="Groupe 240"/>
            <p:cNvGrpSpPr/>
            <p:nvPr/>
          </p:nvGrpSpPr>
          <p:grpSpPr>
            <a:xfrm>
              <a:off x="3014824" y="3284968"/>
              <a:ext cx="1188000" cy="612000"/>
              <a:chOff x="2843928" y="1610832"/>
              <a:chExt cx="1080000" cy="6120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2843928" y="1610832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Fluent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automata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63" name="Connecteur droit 62"/>
              <p:cNvCxnSpPr/>
              <p:nvPr/>
            </p:nvCxnSpPr>
            <p:spPr>
              <a:xfrm>
                <a:off x="2843928" y="1628800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/>
              <p:cNvCxnSpPr/>
              <p:nvPr/>
            </p:nvCxnSpPr>
            <p:spPr>
              <a:xfrm>
                <a:off x="2843928" y="22048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Ellipse 20"/>
            <p:cNvSpPr/>
            <p:nvPr/>
          </p:nvSpPr>
          <p:spPr>
            <a:xfrm>
              <a:off x="4896224" y="2420888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22" name="Connecteur droit avec flèche 149"/>
            <p:cNvCxnSpPr>
              <a:stCxn id="65" idx="3"/>
              <a:endCxn id="41" idx="0"/>
            </p:cNvCxnSpPr>
            <p:nvPr/>
          </p:nvCxnSpPr>
          <p:spPr>
            <a:xfrm>
              <a:off x="4202824" y="2330928"/>
              <a:ext cx="315168" cy="522008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eur droit avec flèche 154"/>
            <p:cNvCxnSpPr>
              <a:stCxn id="45" idx="6"/>
              <a:endCxn id="41" idx="4"/>
            </p:cNvCxnSpPr>
            <p:nvPr/>
          </p:nvCxnSpPr>
          <p:spPr>
            <a:xfrm flipV="1">
              <a:off x="4166241" y="2888936"/>
              <a:ext cx="351751" cy="612072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e 244"/>
            <p:cNvGrpSpPr/>
            <p:nvPr/>
          </p:nvGrpSpPr>
          <p:grpSpPr>
            <a:xfrm>
              <a:off x="6012280" y="2564888"/>
              <a:ext cx="1080000" cy="612000"/>
              <a:chOff x="5724128" y="962760"/>
              <a:chExt cx="1080000" cy="61200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5724128" y="962760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LTS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60" name="Connecteur droit 59"/>
              <p:cNvCxnSpPr/>
              <p:nvPr/>
            </p:nvCxnSpPr>
            <p:spPr>
              <a:xfrm>
                <a:off x="5724128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/>
              <p:nvPr/>
            </p:nvCxnSpPr>
            <p:spPr>
              <a:xfrm>
                <a:off x="5724128" y="1556792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Ellipse 40"/>
            <p:cNvSpPr/>
            <p:nvPr/>
          </p:nvSpPr>
          <p:spPr>
            <a:xfrm>
              <a:off x="4499992" y="285293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cxnSp>
          <p:nvCxnSpPr>
            <p:cNvPr id="43" name="Connecteur droit avec flèche 149"/>
            <p:cNvCxnSpPr>
              <a:stCxn id="41" idx="6"/>
              <a:endCxn id="21" idx="2"/>
            </p:cNvCxnSpPr>
            <p:nvPr/>
          </p:nvCxnSpPr>
          <p:spPr>
            <a:xfrm flipV="1">
              <a:off x="4535992" y="2870888"/>
              <a:ext cx="360232" cy="4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Ellipse 44"/>
            <p:cNvSpPr/>
            <p:nvPr/>
          </p:nvSpPr>
          <p:spPr>
            <a:xfrm flipV="1">
              <a:off x="4166241" y="3501008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sp>
          <p:nvSpPr>
            <p:cNvPr id="46" name="Ellipse 45"/>
            <p:cNvSpPr/>
            <p:nvPr/>
          </p:nvSpPr>
          <p:spPr>
            <a:xfrm flipV="1">
              <a:off x="4166241" y="3717032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</p:grpSp>
      <p:sp>
        <p:nvSpPr>
          <p:cNvPr id="78" name="ZoneTexte 77"/>
          <p:cNvSpPr txBox="1"/>
          <p:nvPr/>
        </p:nvSpPr>
        <p:spPr>
          <a:xfrm>
            <a:off x="3347864" y="1772816"/>
            <a:ext cx="4087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>
                <a:latin typeface="Berlin Sans FB" pitchFamily="34" charset="0"/>
              </a:rPr>
              <a:t>1) </a:t>
            </a:r>
            <a:r>
              <a:rPr lang="fr-BE" sz="2800" dirty="0" err="1" smtClean="0">
                <a:latin typeface="Berlin Sans FB" pitchFamily="34" charset="0"/>
              </a:rPr>
              <a:t>Derive</a:t>
            </a:r>
            <a:r>
              <a:rPr lang="fr-BE" sz="2800" dirty="0" smtClean="0">
                <a:latin typeface="Berlin Sans FB" pitchFamily="34" charset="0"/>
              </a:rPr>
              <a:t> g-</a:t>
            </a:r>
            <a:r>
              <a:rPr lang="fr-BE" sz="2800" dirty="0" err="1" smtClean="0">
                <a:latin typeface="Berlin Sans FB" pitchFamily="34" charset="0"/>
              </a:rPr>
              <a:t>hMSC</a:t>
            </a:r>
            <a:r>
              <a:rPr lang="fr-BE" sz="2800" dirty="0" smtClean="0">
                <a:latin typeface="Berlin Sans FB" pitchFamily="34" charset="0"/>
              </a:rPr>
              <a:t> as g-LTS</a:t>
            </a:r>
            <a:endParaRPr lang="fr-BE" sz="2800" dirty="0">
              <a:latin typeface="Berlin Sans FB" pitchFamily="34" charset="0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4499992" y="5445224"/>
            <a:ext cx="4541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>
                <a:latin typeface="Berlin Sans FB" pitchFamily="34" charset="0"/>
              </a:rPr>
              <a:t>3) g-LTS composition + </a:t>
            </a:r>
            <a:r>
              <a:rPr lang="fr-BE" sz="2800" dirty="0" err="1" smtClean="0">
                <a:latin typeface="Berlin Sans FB" pitchFamily="34" charset="0"/>
              </a:rPr>
              <a:t>hiding</a:t>
            </a:r>
            <a:endParaRPr lang="fr-BE" sz="2800" dirty="0">
              <a:latin typeface="Berlin Sans FB" pitchFamily="34" charset="0"/>
            </a:endParaRPr>
          </a:p>
        </p:txBody>
      </p:sp>
      <p:sp>
        <p:nvSpPr>
          <p:cNvPr id="80" name="Forme libre 79"/>
          <p:cNvSpPr/>
          <p:nvPr/>
        </p:nvSpPr>
        <p:spPr>
          <a:xfrm>
            <a:off x="2443018" y="2177899"/>
            <a:ext cx="826655" cy="858982"/>
          </a:xfrm>
          <a:custGeom>
            <a:avLst/>
            <a:gdLst>
              <a:gd name="connsiteX0" fmla="*/ 189346 w 826655"/>
              <a:gd name="connsiteY0" fmla="*/ 858982 h 858982"/>
              <a:gd name="connsiteX1" fmla="*/ 106218 w 826655"/>
              <a:gd name="connsiteY1" fmla="*/ 554182 h 858982"/>
              <a:gd name="connsiteX2" fmla="*/ 826655 w 826655"/>
              <a:gd name="connsiteY2" fmla="*/ 0 h 85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6655" h="858982">
                <a:moveTo>
                  <a:pt x="189346" y="858982"/>
                </a:moveTo>
                <a:cubicBezTo>
                  <a:pt x="94673" y="778164"/>
                  <a:pt x="0" y="697346"/>
                  <a:pt x="106218" y="554182"/>
                </a:cubicBezTo>
                <a:cubicBezTo>
                  <a:pt x="212436" y="411018"/>
                  <a:pt x="519545" y="205509"/>
                  <a:pt x="826655" y="0"/>
                </a:cubicBezTo>
              </a:path>
            </a:pathLst>
          </a:custGeom>
          <a:ln w="34925">
            <a:prstDash val="dash"/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1" name="Forme libre 80"/>
          <p:cNvSpPr/>
          <p:nvPr/>
        </p:nvSpPr>
        <p:spPr>
          <a:xfrm>
            <a:off x="5948218" y="3785026"/>
            <a:ext cx="508000" cy="1704109"/>
          </a:xfrm>
          <a:custGeom>
            <a:avLst/>
            <a:gdLst>
              <a:gd name="connsiteX0" fmla="*/ 508000 w 508000"/>
              <a:gd name="connsiteY0" fmla="*/ 0 h 1704109"/>
              <a:gd name="connsiteX1" fmla="*/ 23091 w 508000"/>
              <a:gd name="connsiteY1" fmla="*/ 942109 h 1704109"/>
              <a:gd name="connsiteX2" fmla="*/ 369455 w 508000"/>
              <a:gd name="connsiteY2" fmla="*/ 1704109 h 170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00" h="1704109">
                <a:moveTo>
                  <a:pt x="508000" y="0"/>
                </a:moveTo>
                <a:cubicBezTo>
                  <a:pt x="277091" y="329045"/>
                  <a:pt x="46182" y="658091"/>
                  <a:pt x="23091" y="942109"/>
                </a:cubicBezTo>
                <a:cubicBezTo>
                  <a:pt x="0" y="1226127"/>
                  <a:pt x="184727" y="1465118"/>
                  <a:pt x="369455" y="1704109"/>
                </a:cubicBezTo>
              </a:path>
            </a:pathLst>
          </a:custGeom>
          <a:ln w="34925">
            <a:prstDash val="dash"/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2" name="Forme libre 81"/>
          <p:cNvSpPr/>
          <p:nvPr/>
        </p:nvSpPr>
        <p:spPr>
          <a:xfrm>
            <a:off x="1849583" y="4837973"/>
            <a:ext cx="782781" cy="1496290"/>
          </a:xfrm>
          <a:custGeom>
            <a:avLst/>
            <a:gdLst>
              <a:gd name="connsiteX0" fmla="*/ 782781 w 782781"/>
              <a:gd name="connsiteY0" fmla="*/ 0 h 1496290"/>
              <a:gd name="connsiteX1" fmla="*/ 62345 w 782781"/>
              <a:gd name="connsiteY1" fmla="*/ 955963 h 1496290"/>
              <a:gd name="connsiteX2" fmla="*/ 408708 w 782781"/>
              <a:gd name="connsiteY2" fmla="*/ 1496290 h 149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781" h="1496290">
                <a:moveTo>
                  <a:pt x="782781" y="0"/>
                </a:moveTo>
                <a:cubicBezTo>
                  <a:pt x="453735" y="353290"/>
                  <a:pt x="124690" y="706581"/>
                  <a:pt x="62345" y="955963"/>
                </a:cubicBezTo>
                <a:cubicBezTo>
                  <a:pt x="0" y="1205345"/>
                  <a:pt x="281708" y="1373908"/>
                  <a:pt x="408708" y="1496290"/>
                </a:cubicBezTo>
              </a:path>
            </a:pathLst>
          </a:custGeom>
          <a:ln w="34925">
            <a:prstDash val="dash"/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3" name="ZoneTexte 82"/>
          <p:cNvSpPr txBox="1"/>
          <p:nvPr/>
        </p:nvSpPr>
        <p:spPr>
          <a:xfrm>
            <a:off x="2312042" y="6093296"/>
            <a:ext cx="5052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>
                <a:latin typeface="Berlin Sans FB" pitchFamily="34" charset="0"/>
              </a:rPr>
              <a:t>2) Fluent </a:t>
            </a:r>
            <a:r>
              <a:rPr lang="fr-BE" sz="2800" dirty="0" err="1" smtClean="0">
                <a:latin typeface="Berlin Sans FB" pitchFamily="34" charset="0"/>
              </a:rPr>
              <a:t>semantics</a:t>
            </a:r>
            <a:r>
              <a:rPr lang="fr-BE" sz="2800" dirty="0" smtClean="0">
                <a:latin typeface="Berlin Sans FB" pitchFamily="34" charset="0"/>
              </a:rPr>
              <a:t> as </a:t>
            </a:r>
            <a:r>
              <a:rPr lang="fr-BE" sz="2800" dirty="0" err="1" smtClean="0">
                <a:latin typeface="Berlin Sans FB" pitchFamily="34" charset="0"/>
              </a:rPr>
              <a:t>automata</a:t>
            </a:r>
            <a:endParaRPr lang="fr-BE" sz="28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à coins arrondis 126"/>
          <p:cNvSpPr/>
          <p:nvPr/>
        </p:nvSpPr>
        <p:spPr>
          <a:xfrm>
            <a:off x="3635896" y="1484784"/>
            <a:ext cx="5328592" cy="5184576"/>
          </a:xfrm>
          <a:prstGeom prst="roundRect">
            <a:avLst>
              <a:gd name="adj" fmla="val 72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1) </a:t>
            </a:r>
            <a:r>
              <a:rPr lang="fr-BE" dirty="0" err="1" smtClean="0"/>
              <a:t>From</a:t>
            </a:r>
            <a:r>
              <a:rPr lang="fr-BE" dirty="0" smtClean="0"/>
              <a:t> g-</a:t>
            </a:r>
            <a:r>
              <a:rPr lang="fr-BE" dirty="0" err="1" smtClean="0"/>
              <a:t>hMSC</a:t>
            </a:r>
            <a:r>
              <a:rPr lang="fr-BE" dirty="0" smtClean="0"/>
              <a:t> to g-LTS</a:t>
            </a:r>
            <a:endParaRPr lang="fr-BE" dirty="0"/>
          </a:p>
        </p:txBody>
      </p:sp>
      <p:grpSp>
        <p:nvGrpSpPr>
          <p:cNvPr id="3" name="Groupe 3"/>
          <p:cNvGrpSpPr/>
          <p:nvPr/>
        </p:nvGrpSpPr>
        <p:grpSpPr>
          <a:xfrm>
            <a:off x="251520" y="1384996"/>
            <a:ext cx="2664296" cy="2908100"/>
            <a:chOff x="323528" y="1844824"/>
            <a:chExt cx="2664296" cy="2908100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541368" y="2124634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Collect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Constraints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23528" y="2951246"/>
              <a:ext cx="1076384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Weaken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Request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541369" y="3772032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8" name="Connecteur droit avec flèche 7"/>
            <p:cNvCxnSpPr>
              <a:stCxn id="5" idx="2"/>
              <a:endCxn id="14" idx="0"/>
            </p:cNvCxnSpPr>
            <p:nvPr/>
          </p:nvCxnSpPr>
          <p:spPr>
            <a:xfrm>
              <a:off x="2264598" y="2673478"/>
              <a:ext cx="0" cy="207239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>
              <a:stCxn id="7" idx="2"/>
              <a:endCxn id="17" idx="0"/>
            </p:cNvCxnSpPr>
            <p:nvPr/>
          </p:nvCxnSpPr>
          <p:spPr>
            <a:xfrm>
              <a:off x="2264597" y="4320878"/>
              <a:ext cx="0" cy="18257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4" idx="2"/>
              <a:endCxn id="7" idx="0"/>
            </p:cNvCxnSpPr>
            <p:nvPr/>
          </p:nvCxnSpPr>
          <p:spPr>
            <a:xfrm>
              <a:off x="2264597" y="3573794"/>
              <a:ext cx="0" cy="19823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281"/>
            <p:cNvCxnSpPr>
              <a:stCxn id="14" idx="1"/>
              <a:endCxn id="6" idx="3"/>
            </p:cNvCxnSpPr>
            <p:nvPr/>
          </p:nvCxnSpPr>
          <p:spPr>
            <a:xfrm rot="10800000">
              <a:off x="1399912" y="3225671"/>
              <a:ext cx="253897" cy="1587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2214700" y="1844824"/>
              <a:ext cx="99790" cy="9979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>
                <a:latin typeface="+mj-lt"/>
              </a:endParaRPr>
            </a:p>
          </p:txBody>
        </p:sp>
        <p:cxnSp>
          <p:nvCxnSpPr>
            <p:cNvPr id="13" name="Connecteur droit avec flèche 12"/>
            <p:cNvCxnSpPr>
              <a:stCxn id="12" idx="4"/>
              <a:endCxn id="5" idx="0"/>
            </p:cNvCxnSpPr>
            <p:nvPr/>
          </p:nvCxnSpPr>
          <p:spPr>
            <a:xfrm>
              <a:off x="2264595" y="1944614"/>
              <a:ext cx="1" cy="18002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Losange 13"/>
            <p:cNvSpPr/>
            <p:nvPr/>
          </p:nvSpPr>
          <p:spPr>
            <a:xfrm>
              <a:off x="1653810" y="2880717"/>
              <a:ext cx="1221572" cy="693077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Conflict?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15" name="Connecteur droit avec flèche 74"/>
            <p:cNvCxnSpPr>
              <a:stCxn id="6" idx="0"/>
              <a:endCxn id="5" idx="1"/>
            </p:cNvCxnSpPr>
            <p:nvPr/>
          </p:nvCxnSpPr>
          <p:spPr>
            <a:xfrm rot="5400000" flipH="1" flipV="1">
              <a:off x="925450" y="2335328"/>
              <a:ext cx="552190" cy="67965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e 109"/>
            <p:cNvGrpSpPr/>
            <p:nvPr/>
          </p:nvGrpSpPr>
          <p:grpSpPr>
            <a:xfrm>
              <a:off x="2139859" y="4503449"/>
              <a:ext cx="249475" cy="249475"/>
              <a:chOff x="2786051" y="5931171"/>
              <a:chExt cx="180000" cy="180000"/>
            </a:xfrm>
          </p:grpSpPr>
          <p:sp>
            <p:nvSpPr>
              <p:cNvPr id="17" name="Ellipse 16"/>
              <p:cNvSpPr/>
              <p:nvPr/>
            </p:nvSpPr>
            <p:spPr>
              <a:xfrm>
                <a:off x="2786051" y="593117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2840051" y="5985172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</p:grpSp>
      </p:grpSp>
      <p:sp>
        <p:nvSpPr>
          <p:cNvPr id="129" name="Forme libre 128"/>
          <p:cNvSpPr/>
          <p:nvPr/>
        </p:nvSpPr>
        <p:spPr>
          <a:xfrm>
            <a:off x="3059831" y="1640801"/>
            <a:ext cx="1455884" cy="1340742"/>
          </a:xfrm>
          <a:custGeom>
            <a:avLst/>
            <a:gdLst>
              <a:gd name="connsiteX0" fmla="*/ 0 w 916819"/>
              <a:gd name="connsiteY0" fmla="*/ 1016000 h 1315961"/>
              <a:gd name="connsiteX1" fmla="*/ 769257 w 916819"/>
              <a:gd name="connsiteY1" fmla="*/ 1146628 h 1315961"/>
              <a:gd name="connsiteX2" fmla="*/ 885372 w 916819"/>
              <a:gd name="connsiteY2" fmla="*/ 0 h 1315961"/>
              <a:gd name="connsiteX0" fmla="*/ 0 w 1149048"/>
              <a:gd name="connsiteY0" fmla="*/ 1016000 h 1165980"/>
              <a:gd name="connsiteX1" fmla="*/ 1001486 w 1149048"/>
              <a:gd name="connsiteY1" fmla="*/ 828554 h 1165980"/>
              <a:gd name="connsiteX2" fmla="*/ 885372 w 1149048"/>
              <a:gd name="connsiteY2" fmla="*/ 0 h 1165980"/>
              <a:gd name="connsiteX0" fmla="*/ 0 w 1744845"/>
              <a:gd name="connsiteY0" fmla="*/ 0 h 4398412"/>
              <a:gd name="connsiteX1" fmla="*/ 1512169 w 1744845"/>
              <a:gd name="connsiteY1" fmla="*/ 3888432 h 4398412"/>
              <a:gd name="connsiteX2" fmla="*/ 1396055 w 1744845"/>
              <a:gd name="connsiteY2" fmla="*/ 3059878 h 4398412"/>
              <a:gd name="connsiteX0" fmla="*/ 0 w 1411778"/>
              <a:gd name="connsiteY0" fmla="*/ 149940 h 3698465"/>
              <a:gd name="connsiteX1" fmla="*/ 1080121 w 1411778"/>
              <a:gd name="connsiteY1" fmla="*/ 509980 h 3698465"/>
              <a:gd name="connsiteX2" fmla="*/ 1396055 w 1411778"/>
              <a:gd name="connsiteY2" fmla="*/ 3209818 h 3698465"/>
              <a:gd name="connsiteX0" fmla="*/ 0 w 1455884"/>
              <a:gd name="connsiteY0" fmla="*/ 0 h 1280736"/>
              <a:gd name="connsiteX1" fmla="*/ 1080121 w 1455884"/>
              <a:gd name="connsiteY1" fmla="*/ 360040 h 1280736"/>
              <a:gd name="connsiteX2" fmla="*/ 1440161 w 1455884"/>
              <a:gd name="connsiteY2" fmla="*/ 792089 h 1280736"/>
              <a:gd name="connsiteX0" fmla="*/ 0 w 1455884"/>
              <a:gd name="connsiteY0" fmla="*/ 60006 h 1340742"/>
              <a:gd name="connsiteX1" fmla="*/ 936105 w 1455884"/>
              <a:gd name="connsiteY1" fmla="*/ 132015 h 1340742"/>
              <a:gd name="connsiteX2" fmla="*/ 1440161 w 1455884"/>
              <a:gd name="connsiteY2" fmla="*/ 852095 h 134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884" h="1340742">
                <a:moveTo>
                  <a:pt x="0" y="60006"/>
                </a:moveTo>
                <a:cubicBezTo>
                  <a:pt x="310847" y="209986"/>
                  <a:pt x="696078" y="0"/>
                  <a:pt x="936105" y="132015"/>
                </a:cubicBezTo>
                <a:cubicBezTo>
                  <a:pt x="1176132" y="264030"/>
                  <a:pt x="1455884" y="1340742"/>
                  <a:pt x="1440161" y="852095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5" name="Rectangle 64"/>
          <p:cNvSpPr/>
          <p:nvPr/>
        </p:nvSpPr>
        <p:spPr>
          <a:xfrm>
            <a:off x="251520" y="4437112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smtClean="0">
                <a:latin typeface="Berlin Sans FB" pitchFamily="34" charset="0"/>
                <a:sym typeface="Symbol"/>
              </a:rPr>
              <a:t>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Conflict</a:t>
            </a:r>
            <a:endParaRPr lang="fr-B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à coins arrondis 126"/>
          <p:cNvSpPr/>
          <p:nvPr/>
        </p:nvSpPr>
        <p:spPr>
          <a:xfrm>
            <a:off x="3635896" y="1484784"/>
            <a:ext cx="5328592" cy="5184576"/>
          </a:xfrm>
          <a:prstGeom prst="roundRect">
            <a:avLst>
              <a:gd name="adj" fmla="val 72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1) </a:t>
            </a:r>
            <a:r>
              <a:rPr lang="fr-BE" dirty="0" err="1" smtClean="0"/>
              <a:t>From</a:t>
            </a:r>
            <a:r>
              <a:rPr lang="fr-BE" dirty="0" smtClean="0"/>
              <a:t> g-</a:t>
            </a:r>
            <a:r>
              <a:rPr lang="fr-BE" dirty="0" err="1" smtClean="0"/>
              <a:t>hMSC</a:t>
            </a:r>
            <a:r>
              <a:rPr lang="fr-BE" dirty="0" smtClean="0"/>
              <a:t> to g-LTS</a:t>
            </a:r>
            <a:endParaRPr lang="fr-BE" dirty="0"/>
          </a:p>
        </p:txBody>
      </p:sp>
      <p:grpSp>
        <p:nvGrpSpPr>
          <p:cNvPr id="4" name="Groupe 3"/>
          <p:cNvGrpSpPr/>
          <p:nvPr/>
        </p:nvGrpSpPr>
        <p:grpSpPr>
          <a:xfrm>
            <a:off x="251520" y="1384996"/>
            <a:ext cx="2664296" cy="2908100"/>
            <a:chOff x="323528" y="1844824"/>
            <a:chExt cx="2664296" cy="2908100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541368" y="2124634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Collect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Constraints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23528" y="2951246"/>
              <a:ext cx="1076384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Weaken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Request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541369" y="3772032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8" name="Connecteur droit avec flèche 7"/>
            <p:cNvCxnSpPr>
              <a:stCxn id="5" idx="2"/>
              <a:endCxn id="14" idx="0"/>
            </p:cNvCxnSpPr>
            <p:nvPr/>
          </p:nvCxnSpPr>
          <p:spPr>
            <a:xfrm>
              <a:off x="2264598" y="2673478"/>
              <a:ext cx="0" cy="207239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>
              <a:stCxn id="7" idx="2"/>
              <a:endCxn id="17" idx="0"/>
            </p:cNvCxnSpPr>
            <p:nvPr/>
          </p:nvCxnSpPr>
          <p:spPr>
            <a:xfrm>
              <a:off x="2264597" y="4320878"/>
              <a:ext cx="0" cy="18257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4" idx="2"/>
              <a:endCxn id="7" idx="0"/>
            </p:cNvCxnSpPr>
            <p:nvPr/>
          </p:nvCxnSpPr>
          <p:spPr>
            <a:xfrm>
              <a:off x="2264597" y="3573794"/>
              <a:ext cx="0" cy="19823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281"/>
            <p:cNvCxnSpPr>
              <a:stCxn id="14" idx="1"/>
              <a:endCxn id="6" idx="3"/>
            </p:cNvCxnSpPr>
            <p:nvPr/>
          </p:nvCxnSpPr>
          <p:spPr>
            <a:xfrm rot="10800000">
              <a:off x="1399912" y="3225671"/>
              <a:ext cx="253897" cy="1587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2214700" y="1844824"/>
              <a:ext cx="99790" cy="9979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>
                <a:latin typeface="+mj-lt"/>
              </a:endParaRPr>
            </a:p>
          </p:txBody>
        </p:sp>
        <p:cxnSp>
          <p:nvCxnSpPr>
            <p:cNvPr id="13" name="Connecteur droit avec flèche 12"/>
            <p:cNvCxnSpPr>
              <a:stCxn id="12" idx="4"/>
              <a:endCxn id="5" idx="0"/>
            </p:cNvCxnSpPr>
            <p:nvPr/>
          </p:nvCxnSpPr>
          <p:spPr>
            <a:xfrm>
              <a:off x="2264595" y="1944614"/>
              <a:ext cx="1" cy="18002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Losange 13"/>
            <p:cNvSpPr/>
            <p:nvPr/>
          </p:nvSpPr>
          <p:spPr>
            <a:xfrm>
              <a:off x="1653810" y="2880717"/>
              <a:ext cx="1221572" cy="693077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Conflict?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15" name="Connecteur droit avec flèche 74"/>
            <p:cNvCxnSpPr>
              <a:stCxn id="6" idx="0"/>
              <a:endCxn id="5" idx="1"/>
            </p:cNvCxnSpPr>
            <p:nvPr/>
          </p:nvCxnSpPr>
          <p:spPr>
            <a:xfrm rot="5400000" flipH="1" flipV="1">
              <a:off x="925450" y="2335328"/>
              <a:ext cx="552190" cy="67965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e 109"/>
            <p:cNvGrpSpPr/>
            <p:nvPr/>
          </p:nvGrpSpPr>
          <p:grpSpPr>
            <a:xfrm>
              <a:off x="2139859" y="4503449"/>
              <a:ext cx="249475" cy="249475"/>
              <a:chOff x="2786051" y="5931171"/>
              <a:chExt cx="180000" cy="180000"/>
            </a:xfrm>
          </p:grpSpPr>
          <p:sp>
            <p:nvSpPr>
              <p:cNvPr id="17" name="Ellipse 16"/>
              <p:cNvSpPr/>
              <p:nvPr/>
            </p:nvSpPr>
            <p:spPr>
              <a:xfrm>
                <a:off x="2786051" y="593117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2840051" y="5985172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</p:grpSp>
      </p:grpSp>
      <p:grpSp>
        <p:nvGrpSpPr>
          <p:cNvPr id="109" name="Groupe 108"/>
          <p:cNvGrpSpPr/>
          <p:nvPr/>
        </p:nvGrpSpPr>
        <p:grpSpPr>
          <a:xfrm>
            <a:off x="3851920" y="1638961"/>
            <a:ext cx="4896544" cy="4886383"/>
            <a:chOff x="3347864" y="1700808"/>
            <a:chExt cx="4896544" cy="4886383"/>
          </a:xfrm>
        </p:grpSpPr>
        <p:sp>
          <p:nvSpPr>
            <p:cNvPr id="20" name="Rectangle à coins arrondis 19"/>
            <p:cNvSpPr/>
            <p:nvPr/>
          </p:nvSpPr>
          <p:spPr>
            <a:xfrm>
              <a:off x="4851596" y="2378139"/>
              <a:ext cx="3392812" cy="904853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fr-BE" b="1" noProof="1">
                <a:latin typeface="+mj-lt"/>
              </a:endParaRPr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3347864" y="3573016"/>
              <a:ext cx="1774579" cy="1224136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fr-BE" b="1" noProof="1">
                <a:latin typeface="+mj-lt"/>
              </a:endParaRPr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4851600" y="5094120"/>
              <a:ext cx="3392808" cy="904853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fr-BE" b="1" noProof="1" smtClean="0">
                <a:latin typeface="+mj-lt"/>
              </a:endParaRPr>
            </a:p>
          </p:txBody>
        </p:sp>
        <p:sp>
          <p:nvSpPr>
            <p:cNvPr id="29" name="Losange 28"/>
            <p:cNvSpPr/>
            <p:nvPr/>
          </p:nvSpPr>
          <p:spPr>
            <a:xfrm>
              <a:off x="5869158" y="3810822"/>
              <a:ext cx="1357692" cy="770306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fr-BE" b="1" noProof="1">
                <a:latin typeface="+mj-lt"/>
              </a:endParaRPr>
            </a:p>
          </p:txBody>
        </p:sp>
        <p:grpSp>
          <p:nvGrpSpPr>
            <p:cNvPr id="35" name="Groupe 34"/>
            <p:cNvGrpSpPr/>
            <p:nvPr/>
          </p:nvGrpSpPr>
          <p:grpSpPr>
            <a:xfrm>
              <a:off x="4932040" y="2708920"/>
              <a:ext cx="3209547" cy="349887"/>
              <a:chOff x="1157852" y="904907"/>
              <a:chExt cx="1981654" cy="216028"/>
            </a:xfrm>
          </p:grpSpPr>
          <p:sp>
            <p:nvSpPr>
              <p:cNvPr id="36" name="Ellipse 35"/>
              <p:cNvSpPr/>
              <p:nvPr/>
            </p:nvSpPr>
            <p:spPr>
              <a:xfrm>
                <a:off x="1157852" y="904907"/>
                <a:ext cx="216024" cy="216023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37" name="Ellipse 36"/>
              <p:cNvSpPr/>
              <p:nvPr/>
            </p:nvSpPr>
            <p:spPr>
              <a:xfrm>
                <a:off x="182082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38" name="Ellipse 37"/>
              <p:cNvSpPr/>
              <p:nvPr/>
            </p:nvSpPr>
            <p:spPr>
              <a:xfrm>
                <a:off x="229260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39" name="Ellipse 38"/>
              <p:cNvSpPr/>
              <p:nvPr/>
            </p:nvSpPr>
            <p:spPr>
              <a:xfrm>
                <a:off x="2923482" y="904911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40" name="Connecteur droit avec flèche 39"/>
              <p:cNvCxnSpPr>
                <a:stCxn id="36" idx="6"/>
                <a:endCxn id="37" idx="2"/>
              </p:cNvCxnSpPr>
              <p:nvPr/>
            </p:nvCxnSpPr>
            <p:spPr>
              <a:xfrm>
                <a:off x="1373876" y="1012919"/>
                <a:ext cx="446948" cy="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avec flèche 40"/>
              <p:cNvCxnSpPr>
                <a:stCxn id="37" idx="6"/>
                <a:endCxn id="38" idx="2"/>
              </p:cNvCxnSpPr>
              <p:nvPr/>
            </p:nvCxnSpPr>
            <p:spPr>
              <a:xfrm>
                <a:off x="2036847" y="1012923"/>
                <a:ext cx="255756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avec flèche 41"/>
              <p:cNvCxnSpPr>
                <a:stCxn id="38" idx="6"/>
                <a:endCxn id="39" idx="2"/>
              </p:cNvCxnSpPr>
              <p:nvPr/>
            </p:nvCxnSpPr>
            <p:spPr>
              <a:xfrm>
                <a:off x="2508627" y="1012923"/>
                <a:ext cx="414855" cy="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ZoneTexte 42"/>
              <p:cNvSpPr txBox="1"/>
              <p:nvPr/>
            </p:nvSpPr>
            <p:spPr>
              <a:xfrm>
                <a:off x="2072649" y="926981"/>
                <a:ext cx="169245" cy="1520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noProof="1" smtClean="0">
                    <a:latin typeface="Berlin Sans FB" pitchFamily="34" charset="0"/>
                  </a:rPr>
                  <a:t>{…}</a:t>
                </a:r>
                <a:endParaRPr lang="fr-BE" sz="1600" noProof="1">
                  <a:latin typeface="Berlin Sans FB" pitchFamily="34" charset="0"/>
                </a:endParaRPr>
              </a:p>
            </p:txBody>
          </p:sp>
          <p:sp>
            <p:nvSpPr>
              <p:cNvPr id="44" name="ZoneTexte 43"/>
              <p:cNvSpPr txBox="1"/>
              <p:nvPr/>
            </p:nvSpPr>
            <p:spPr>
              <a:xfrm>
                <a:off x="1406405" y="916340"/>
                <a:ext cx="346407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CC</a:t>
                </a:r>
                <a:r>
                  <a:rPr lang="fr-BE" baseline="-25000" noProof="1" smtClean="0">
                    <a:latin typeface="Berlin Sans FB" pitchFamily="34" charset="0"/>
                  </a:rPr>
                  <a:t>start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  <p:sp>
            <p:nvSpPr>
              <p:cNvPr id="45" name="ZoneTexte 44"/>
              <p:cNvSpPr txBox="1"/>
              <p:nvPr/>
            </p:nvSpPr>
            <p:spPr>
              <a:xfrm>
                <a:off x="2541978" y="928431"/>
                <a:ext cx="315725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CC</a:t>
                </a:r>
                <a:r>
                  <a:rPr lang="fr-BE" baseline="-25000" noProof="1" smtClean="0">
                    <a:latin typeface="Berlin Sans FB" pitchFamily="34" charset="0"/>
                  </a:rPr>
                  <a:t>end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</p:grpSp>
        <p:grpSp>
          <p:nvGrpSpPr>
            <p:cNvPr id="54" name="Groupe 53"/>
            <p:cNvGrpSpPr/>
            <p:nvPr/>
          </p:nvGrpSpPr>
          <p:grpSpPr>
            <a:xfrm>
              <a:off x="4932040" y="5373216"/>
              <a:ext cx="3209547" cy="349887"/>
              <a:chOff x="1157852" y="904907"/>
              <a:chExt cx="1981654" cy="216028"/>
            </a:xfrm>
          </p:grpSpPr>
          <p:sp>
            <p:nvSpPr>
              <p:cNvPr id="55" name="Ellipse 54"/>
              <p:cNvSpPr/>
              <p:nvPr/>
            </p:nvSpPr>
            <p:spPr>
              <a:xfrm>
                <a:off x="1157852" y="904907"/>
                <a:ext cx="216024" cy="216023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82082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229260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2923482" y="904911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59" name="Connecteur droit avec flèche 58"/>
              <p:cNvCxnSpPr>
                <a:stCxn id="55" idx="6"/>
                <a:endCxn id="56" idx="2"/>
              </p:cNvCxnSpPr>
              <p:nvPr/>
            </p:nvCxnSpPr>
            <p:spPr>
              <a:xfrm>
                <a:off x="1373876" y="1012919"/>
                <a:ext cx="446948" cy="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avec flèche 59"/>
              <p:cNvCxnSpPr>
                <a:stCxn id="56" idx="6"/>
                <a:endCxn id="57" idx="2"/>
              </p:cNvCxnSpPr>
              <p:nvPr/>
            </p:nvCxnSpPr>
            <p:spPr>
              <a:xfrm>
                <a:off x="2036847" y="1012923"/>
                <a:ext cx="255756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avec flèche 60"/>
              <p:cNvCxnSpPr>
                <a:stCxn id="57" idx="6"/>
                <a:endCxn id="58" idx="2"/>
              </p:cNvCxnSpPr>
              <p:nvPr/>
            </p:nvCxnSpPr>
            <p:spPr>
              <a:xfrm>
                <a:off x="2508627" y="1012923"/>
                <a:ext cx="414855" cy="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ZoneTexte 61"/>
              <p:cNvSpPr txBox="1"/>
              <p:nvPr/>
            </p:nvSpPr>
            <p:spPr>
              <a:xfrm>
                <a:off x="2072649" y="926981"/>
                <a:ext cx="169245" cy="1520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noProof="1" smtClean="0">
                    <a:latin typeface="Berlin Sans FB" pitchFamily="34" charset="0"/>
                  </a:rPr>
                  <a:t>{…}</a:t>
                </a:r>
                <a:endParaRPr lang="fr-BE" sz="1600" noProof="1">
                  <a:latin typeface="Berlin Sans FB" pitchFamily="34" charset="0"/>
                </a:endParaRPr>
              </a:p>
            </p:txBody>
          </p:sp>
          <p:sp>
            <p:nvSpPr>
              <p:cNvPr id="63" name="ZoneTexte 62"/>
              <p:cNvSpPr txBox="1"/>
              <p:nvPr/>
            </p:nvSpPr>
            <p:spPr>
              <a:xfrm>
                <a:off x="1398564" y="916340"/>
                <a:ext cx="376099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Sch</a:t>
                </a:r>
                <a:r>
                  <a:rPr lang="fr-BE" baseline="-25000" noProof="1" smtClean="0">
                    <a:latin typeface="Berlin Sans FB" pitchFamily="34" charset="0"/>
                  </a:rPr>
                  <a:t>start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  <p:sp>
            <p:nvSpPr>
              <p:cNvPr id="64" name="ZoneTexte 63"/>
              <p:cNvSpPr txBox="1"/>
              <p:nvPr/>
            </p:nvSpPr>
            <p:spPr>
              <a:xfrm>
                <a:off x="2541978" y="928431"/>
                <a:ext cx="345418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Sch</a:t>
                </a:r>
                <a:r>
                  <a:rPr lang="fr-BE" baseline="-25000" noProof="1" smtClean="0">
                    <a:latin typeface="Berlin Sans FB" pitchFamily="34" charset="0"/>
                  </a:rPr>
                  <a:t>end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</p:grpSp>
        <p:grpSp>
          <p:nvGrpSpPr>
            <p:cNvPr id="65" name="Groupe 64"/>
            <p:cNvGrpSpPr/>
            <p:nvPr/>
          </p:nvGrpSpPr>
          <p:grpSpPr>
            <a:xfrm>
              <a:off x="3442732" y="3652644"/>
              <a:ext cx="1567663" cy="1069960"/>
              <a:chOff x="1068933" y="904907"/>
              <a:chExt cx="967914" cy="660617"/>
            </a:xfrm>
          </p:grpSpPr>
          <p:sp>
            <p:nvSpPr>
              <p:cNvPr id="66" name="Ellipse 65"/>
              <p:cNvSpPr/>
              <p:nvPr/>
            </p:nvSpPr>
            <p:spPr>
              <a:xfrm>
                <a:off x="1068933" y="904907"/>
                <a:ext cx="216024" cy="216023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67" name="Ellipse 66"/>
              <p:cNvSpPr/>
              <p:nvPr/>
            </p:nvSpPr>
            <p:spPr>
              <a:xfrm>
                <a:off x="182082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68" name="Ellipse 67"/>
              <p:cNvSpPr/>
              <p:nvPr/>
            </p:nvSpPr>
            <p:spPr>
              <a:xfrm>
                <a:off x="1816904" y="134950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69" name="Ellipse 68"/>
              <p:cNvSpPr/>
              <p:nvPr/>
            </p:nvSpPr>
            <p:spPr>
              <a:xfrm>
                <a:off x="1068933" y="134950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70" name="Connecteur droit avec flèche 69"/>
              <p:cNvCxnSpPr>
                <a:stCxn id="66" idx="6"/>
                <a:endCxn id="67" idx="2"/>
              </p:cNvCxnSpPr>
              <p:nvPr/>
            </p:nvCxnSpPr>
            <p:spPr>
              <a:xfrm>
                <a:off x="1284957" y="1012919"/>
                <a:ext cx="535866" cy="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avec flèche 70"/>
              <p:cNvCxnSpPr>
                <a:stCxn id="67" idx="4"/>
                <a:endCxn id="68" idx="0"/>
              </p:cNvCxnSpPr>
              <p:nvPr/>
            </p:nvCxnSpPr>
            <p:spPr>
              <a:xfrm flipH="1">
                <a:off x="1924917" y="1120934"/>
                <a:ext cx="3919" cy="22856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avec flèche 71"/>
              <p:cNvCxnSpPr>
                <a:stCxn id="68" idx="2"/>
                <a:endCxn id="69" idx="6"/>
              </p:cNvCxnSpPr>
              <p:nvPr/>
            </p:nvCxnSpPr>
            <p:spPr>
              <a:xfrm flipH="1">
                <a:off x="1284957" y="1457512"/>
                <a:ext cx="531947" cy="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ZoneTexte 72"/>
              <p:cNvSpPr txBox="1"/>
              <p:nvPr/>
            </p:nvSpPr>
            <p:spPr>
              <a:xfrm>
                <a:off x="1843564" y="1148139"/>
                <a:ext cx="169245" cy="1520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noProof="1" smtClean="0">
                    <a:latin typeface="Berlin Sans FB" pitchFamily="34" charset="0"/>
                  </a:rPr>
                  <a:t>{…}</a:t>
                </a:r>
                <a:endParaRPr lang="fr-BE" sz="1600" noProof="1">
                  <a:latin typeface="Berlin Sans FB" pitchFamily="34" charset="0"/>
                </a:endParaRPr>
              </a:p>
            </p:txBody>
          </p:sp>
          <p:sp>
            <p:nvSpPr>
              <p:cNvPr id="74" name="ZoneTexte 73"/>
              <p:cNvSpPr txBox="1"/>
              <p:nvPr/>
            </p:nvSpPr>
            <p:spPr>
              <a:xfrm>
                <a:off x="1345871" y="930454"/>
                <a:ext cx="389955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WR</a:t>
                </a:r>
                <a:r>
                  <a:rPr lang="fr-BE" baseline="-25000" noProof="1" smtClean="0">
                    <a:latin typeface="Berlin Sans FB" pitchFamily="34" charset="0"/>
                  </a:rPr>
                  <a:t>start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  <p:sp>
            <p:nvSpPr>
              <p:cNvPr id="75" name="ZoneTexte 74"/>
              <p:cNvSpPr txBox="1"/>
              <p:nvPr/>
            </p:nvSpPr>
            <p:spPr>
              <a:xfrm>
                <a:off x="1380150" y="1349500"/>
                <a:ext cx="359274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WR</a:t>
                </a:r>
                <a:r>
                  <a:rPr lang="fr-BE" baseline="-25000" noProof="1" smtClean="0">
                    <a:latin typeface="Berlin Sans FB" pitchFamily="34" charset="0"/>
                  </a:rPr>
                  <a:t>end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</p:grpSp>
        <p:sp>
          <p:nvSpPr>
            <p:cNvPr id="87" name="Ellipse 86"/>
            <p:cNvSpPr/>
            <p:nvPr/>
          </p:nvSpPr>
          <p:spPr>
            <a:xfrm>
              <a:off x="6372200" y="1700808"/>
              <a:ext cx="349879" cy="34987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89" name="Ellipse 88"/>
            <p:cNvSpPr/>
            <p:nvPr/>
          </p:nvSpPr>
          <p:spPr>
            <a:xfrm>
              <a:off x="6372200" y="4005064"/>
              <a:ext cx="349879" cy="34987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97" name="Ellipse 96"/>
            <p:cNvSpPr/>
            <p:nvPr/>
          </p:nvSpPr>
          <p:spPr>
            <a:xfrm>
              <a:off x="6372200" y="6237312"/>
              <a:ext cx="349879" cy="34987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</p:grpSp>
      <p:sp>
        <p:nvSpPr>
          <p:cNvPr id="129" name="Forme libre 128"/>
          <p:cNvSpPr/>
          <p:nvPr/>
        </p:nvSpPr>
        <p:spPr>
          <a:xfrm>
            <a:off x="3059831" y="1640801"/>
            <a:ext cx="1455884" cy="1340742"/>
          </a:xfrm>
          <a:custGeom>
            <a:avLst/>
            <a:gdLst>
              <a:gd name="connsiteX0" fmla="*/ 0 w 916819"/>
              <a:gd name="connsiteY0" fmla="*/ 1016000 h 1315961"/>
              <a:gd name="connsiteX1" fmla="*/ 769257 w 916819"/>
              <a:gd name="connsiteY1" fmla="*/ 1146628 h 1315961"/>
              <a:gd name="connsiteX2" fmla="*/ 885372 w 916819"/>
              <a:gd name="connsiteY2" fmla="*/ 0 h 1315961"/>
              <a:gd name="connsiteX0" fmla="*/ 0 w 1149048"/>
              <a:gd name="connsiteY0" fmla="*/ 1016000 h 1165980"/>
              <a:gd name="connsiteX1" fmla="*/ 1001486 w 1149048"/>
              <a:gd name="connsiteY1" fmla="*/ 828554 h 1165980"/>
              <a:gd name="connsiteX2" fmla="*/ 885372 w 1149048"/>
              <a:gd name="connsiteY2" fmla="*/ 0 h 1165980"/>
              <a:gd name="connsiteX0" fmla="*/ 0 w 1744845"/>
              <a:gd name="connsiteY0" fmla="*/ 0 h 4398412"/>
              <a:gd name="connsiteX1" fmla="*/ 1512169 w 1744845"/>
              <a:gd name="connsiteY1" fmla="*/ 3888432 h 4398412"/>
              <a:gd name="connsiteX2" fmla="*/ 1396055 w 1744845"/>
              <a:gd name="connsiteY2" fmla="*/ 3059878 h 4398412"/>
              <a:gd name="connsiteX0" fmla="*/ 0 w 1411778"/>
              <a:gd name="connsiteY0" fmla="*/ 149940 h 3698465"/>
              <a:gd name="connsiteX1" fmla="*/ 1080121 w 1411778"/>
              <a:gd name="connsiteY1" fmla="*/ 509980 h 3698465"/>
              <a:gd name="connsiteX2" fmla="*/ 1396055 w 1411778"/>
              <a:gd name="connsiteY2" fmla="*/ 3209818 h 3698465"/>
              <a:gd name="connsiteX0" fmla="*/ 0 w 1455884"/>
              <a:gd name="connsiteY0" fmla="*/ 0 h 1280736"/>
              <a:gd name="connsiteX1" fmla="*/ 1080121 w 1455884"/>
              <a:gd name="connsiteY1" fmla="*/ 360040 h 1280736"/>
              <a:gd name="connsiteX2" fmla="*/ 1440161 w 1455884"/>
              <a:gd name="connsiteY2" fmla="*/ 792089 h 1280736"/>
              <a:gd name="connsiteX0" fmla="*/ 0 w 1455884"/>
              <a:gd name="connsiteY0" fmla="*/ 60006 h 1340742"/>
              <a:gd name="connsiteX1" fmla="*/ 936105 w 1455884"/>
              <a:gd name="connsiteY1" fmla="*/ 132015 h 1340742"/>
              <a:gd name="connsiteX2" fmla="*/ 1440161 w 1455884"/>
              <a:gd name="connsiteY2" fmla="*/ 852095 h 134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884" h="1340742">
                <a:moveTo>
                  <a:pt x="0" y="60006"/>
                </a:moveTo>
                <a:cubicBezTo>
                  <a:pt x="310847" y="209986"/>
                  <a:pt x="696078" y="0"/>
                  <a:pt x="936105" y="132015"/>
                </a:cubicBezTo>
                <a:cubicBezTo>
                  <a:pt x="1176132" y="264030"/>
                  <a:pt x="1455884" y="1340742"/>
                  <a:pt x="1440161" y="852095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0" name="Rectangle 129"/>
          <p:cNvSpPr/>
          <p:nvPr/>
        </p:nvSpPr>
        <p:spPr>
          <a:xfrm>
            <a:off x="251520" y="4437112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smtClean="0">
                <a:latin typeface="Berlin Sans FB" pitchFamily="34" charset="0"/>
                <a:sym typeface="Symbol"/>
              </a:rPr>
              <a:t>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Conflict</a:t>
            </a:r>
            <a:endParaRPr lang="fr-B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à coins arrondis 126"/>
          <p:cNvSpPr/>
          <p:nvPr/>
        </p:nvSpPr>
        <p:spPr>
          <a:xfrm>
            <a:off x="3635896" y="1484784"/>
            <a:ext cx="5328592" cy="5184576"/>
          </a:xfrm>
          <a:prstGeom prst="roundRect">
            <a:avLst>
              <a:gd name="adj" fmla="val 72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1) </a:t>
            </a:r>
            <a:r>
              <a:rPr lang="fr-BE" dirty="0" err="1" smtClean="0"/>
              <a:t>From</a:t>
            </a:r>
            <a:r>
              <a:rPr lang="fr-BE" dirty="0" smtClean="0"/>
              <a:t> g-</a:t>
            </a:r>
            <a:r>
              <a:rPr lang="fr-BE" dirty="0" err="1" smtClean="0"/>
              <a:t>hMSC</a:t>
            </a:r>
            <a:r>
              <a:rPr lang="fr-BE" dirty="0" smtClean="0"/>
              <a:t> to g-LTS</a:t>
            </a:r>
            <a:endParaRPr lang="fr-BE" dirty="0"/>
          </a:p>
        </p:txBody>
      </p:sp>
      <p:grpSp>
        <p:nvGrpSpPr>
          <p:cNvPr id="3" name="Groupe 3"/>
          <p:cNvGrpSpPr/>
          <p:nvPr/>
        </p:nvGrpSpPr>
        <p:grpSpPr>
          <a:xfrm>
            <a:off x="251520" y="1384996"/>
            <a:ext cx="2664296" cy="2908100"/>
            <a:chOff x="323528" y="1844824"/>
            <a:chExt cx="2664296" cy="2908100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541368" y="2124634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Collect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Constraints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23528" y="2951246"/>
              <a:ext cx="1076384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Weaken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Request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541369" y="3772032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8" name="Connecteur droit avec flèche 7"/>
            <p:cNvCxnSpPr>
              <a:stCxn id="5" idx="2"/>
              <a:endCxn id="14" idx="0"/>
            </p:cNvCxnSpPr>
            <p:nvPr/>
          </p:nvCxnSpPr>
          <p:spPr>
            <a:xfrm>
              <a:off x="2264598" y="2673478"/>
              <a:ext cx="0" cy="207239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>
              <a:stCxn id="7" idx="2"/>
              <a:endCxn id="17" idx="0"/>
            </p:cNvCxnSpPr>
            <p:nvPr/>
          </p:nvCxnSpPr>
          <p:spPr>
            <a:xfrm>
              <a:off x="2264597" y="4320878"/>
              <a:ext cx="0" cy="18257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4" idx="2"/>
              <a:endCxn id="7" idx="0"/>
            </p:cNvCxnSpPr>
            <p:nvPr/>
          </p:nvCxnSpPr>
          <p:spPr>
            <a:xfrm>
              <a:off x="2264597" y="3573794"/>
              <a:ext cx="0" cy="19823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281"/>
            <p:cNvCxnSpPr>
              <a:stCxn id="14" idx="1"/>
              <a:endCxn id="6" idx="3"/>
            </p:cNvCxnSpPr>
            <p:nvPr/>
          </p:nvCxnSpPr>
          <p:spPr>
            <a:xfrm rot="10800000">
              <a:off x="1399912" y="3225671"/>
              <a:ext cx="253897" cy="1587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2214700" y="1844824"/>
              <a:ext cx="99790" cy="9979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>
                <a:latin typeface="+mj-lt"/>
              </a:endParaRPr>
            </a:p>
          </p:txBody>
        </p:sp>
        <p:cxnSp>
          <p:nvCxnSpPr>
            <p:cNvPr id="13" name="Connecteur droit avec flèche 12"/>
            <p:cNvCxnSpPr>
              <a:stCxn id="12" idx="4"/>
              <a:endCxn id="5" idx="0"/>
            </p:cNvCxnSpPr>
            <p:nvPr/>
          </p:nvCxnSpPr>
          <p:spPr>
            <a:xfrm>
              <a:off x="2264595" y="1944614"/>
              <a:ext cx="1" cy="18002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Losange 13"/>
            <p:cNvSpPr/>
            <p:nvPr/>
          </p:nvSpPr>
          <p:spPr>
            <a:xfrm>
              <a:off x="1653810" y="2880717"/>
              <a:ext cx="1221572" cy="693077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Conflict?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15" name="Connecteur droit avec flèche 74"/>
            <p:cNvCxnSpPr>
              <a:stCxn id="6" idx="0"/>
              <a:endCxn id="5" idx="1"/>
            </p:cNvCxnSpPr>
            <p:nvPr/>
          </p:nvCxnSpPr>
          <p:spPr>
            <a:xfrm rot="5400000" flipH="1" flipV="1">
              <a:off x="925450" y="2335328"/>
              <a:ext cx="552190" cy="67965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e 109"/>
            <p:cNvGrpSpPr/>
            <p:nvPr/>
          </p:nvGrpSpPr>
          <p:grpSpPr>
            <a:xfrm>
              <a:off x="2139859" y="4503449"/>
              <a:ext cx="249475" cy="249475"/>
              <a:chOff x="2786051" y="5931171"/>
              <a:chExt cx="180000" cy="180000"/>
            </a:xfrm>
          </p:grpSpPr>
          <p:sp>
            <p:nvSpPr>
              <p:cNvPr id="17" name="Ellipse 16"/>
              <p:cNvSpPr/>
              <p:nvPr/>
            </p:nvSpPr>
            <p:spPr>
              <a:xfrm>
                <a:off x="2786051" y="593117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2840051" y="5985172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</p:grpSp>
      </p:grpSp>
      <p:grpSp>
        <p:nvGrpSpPr>
          <p:cNvPr id="16" name="Groupe 108"/>
          <p:cNvGrpSpPr/>
          <p:nvPr/>
        </p:nvGrpSpPr>
        <p:grpSpPr>
          <a:xfrm>
            <a:off x="3851920" y="1638961"/>
            <a:ext cx="4896544" cy="4886383"/>
            <a:chOff x="3347864" y="1700808"/>
            <a:chExt cx="4896544" cy="4886383"/>
          </a:xfrm>
        </p:grpSpPr>
        <p:sp>
          <p:nvSpPr>
            <p:cNvPr id="20" name="Rectangle à coins arrondis 19"/>
            <p:cNvSpPr/>
            <p:nvPr/>
          </p:nvSpPr>
          <p:spPr>
            <a:xfrm>
              <a:off x="4851596" y="2378139"/>
              <a:ext cx="3392812" cy="904853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fr-BE" b="1" noProof="1">
                <a:latin typeface="+mj-lt"/>
              </a:endParaRPr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3347864" y="3573016"/>
              <a:ext cx="1774579" cy="1224136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fr-BE" b="1" noProof="1">
                <a:latin typeface="+mj-lt"/>
              </a:endParaRPr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4851600" y="5094120"/>
              <a:ext cx="3392808" cy="904853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fr-BE" b="1" noProof="1" smtClean="0">
                <a:latin typeface="+mj-lt"/>
              </a:endParaRPr>
            </a:p>
          </p:txBody>
        </p:sp>
        <p:sp>
          <p:nvSpPr>
            <p:cNvPr id="29" name="Losange 28"/>
            <p:cNvSpPr/>
            <p:nvPr/>
          </p:nvSpPr>
          <p:spPr>
            <a:xfrm>
              <a:off x="5869158" y="3810822"/>
              <a:ext cx="1357692" cy="770306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fr-BE" b="1" noProof="1">
                <a:latin typeface="+mj-lt"/>
              </a:endParaRPr>
            </a:p>
          </p:txBody>
        </p:sp>
        <p:grpSp>
          <p:nvGrpSpPr>
            <p:cNvPr id="19" name="Groupe 34"/>
            <p:cNvGrpSpPr/>
            <p:nvPr/>
          </p:nvGrpSpPr>
          <p:grpSpPr>
            <a:xfrm>
              <a:off x="4932040" y="2708920"/>
              <a:ext cx="3209547" cy="349887"/>
              <a:chOff x="1157852" y="904907"/>
              <a:chExt cx="1981654" cy="216028"/>
            </a:xfrm>
          </p:grpSpPr>
          <p:sp>
            <p:nvSpPr>
              <p:cNvPr id="36" name="Ellipse 35"/>
              <p:cNvSpPr/>
              <p:nvPr/>
            </p:nvSpPr>
            <p:spPr>
              <a:xfrm>
                <a:off x="1157852" y="904907"/>
                <a:ext cx="216024" cy="216023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37" name="Ellipse 36"/>
              <p:cNvSpPr/>
              <p:nvPr/>
            </p:nvSpPr>
            <p:spPr>
              <a:xfrm>
                <a:off x="182082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38" name="Ellipse 37"/>
              <p:cNvSpPr/>
              <p:nvPr/>
            </p:nvSpPr>
            <p:spPr>
              <a:xfrm>
                <a:off x="229260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39" name="Ellipse 38"/>
              <p:cNvSpPr/>
              <p:nvPr/>
            </p:nvSpPr>
            <p:spPr>
              <a:xfrm>
                <a:off x="2923482" y="904911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40" name="Connecteur droit avec flèche 39"/>
              <p:cNvCxnSpPr>
                <a:stCxn id="36" idx="6"/>
                <a:endCxn id="37" idx="2"/>
              </p:cNvCxnSpPr>
              <p:nvPr/>
            </p:nvCxnSpPr>
            <p:spPr>
              <a:xfrm>
                <a:off x="1373876" y="1012919"/>
                <a:ext cx="446948" cy="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avec flèche 40"/>
              <p:cNvCxnSpPr>
                <a:stCxn id="37" idx="6"/>
                <a:endCxn id="38" idx="2"/>
              </p:cNvCxnSpPr>
              <p:nvPr/>
            </p:nvCxnSpPr>
            <p:spPr>
              <a:xfrm>
                <a:off x="2036847" y="1012923"/>
                <a:ext cx="255756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avec flèche 41"/>
              <p:cNvCxnSpPr>
                <a:stCxn id="38" idx="6"/>
                <a:endCxn id="39" idx="2"/>
              </p:cNvCxnSpPr>
              <p:nvPr/>
            </p:nvCxnSpPr>
            <p:spPr>
              <a:xfrm>
                <a:off x="2508627" y="1012923"/>
                <a:ext cx="414855" cy="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ZoneTexte 42"/>
              <p:cNvSpPr txBox="1"/>
              <p:nvPr/>
            </p:nvSpPr>
            <p:spPr>
              <a:xfrm>
                <a:off x="2072649" y="926981"/>
                <a:ext cx="169245" cy="1520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noProof="1" smtClean="0">
                    <a:latin typeface="Berlin Sans FB" pitchFamily="34" charset="0"/>
                  </a:rPr>
                  <a:t>{…}</a:t>
                </a:r>
                <a:endParaRPr lang="fr-BE" sz="1600" noProof="1">
                  <a:latin typeface="Berlin Sans FB" pitchFamily="34" charset="0"/>
                </a:endParaRPr>
              </a:p>
            </p:txBody>
          </p:sp>
          <p:sp>
            <p:nvSpPr>
              <p:cNvPr id="44" name="ZoneTexte 43"/>
              <p:cNvSpPr txBox="1"/>
              <p:nvPr/>
            </p:nvSpPr>
            <p:spPr>
              <a:xfrm>
                <a:off x="1406405" y="916340"/>
                <a:ext cx="346407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CC</a:t>
                </a:r>
                <a:r>
                  <a:rPr lang="fr-BE" baseline="-25000" noProof="1" smtClean="0">
                    <a:latin typeface="Berlin Sans FB" pitchFamily="34" charset="0"/>
                  </a:rPr>
                  <a:t>start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  <p:sp>
            <p:nvSpPr>
              <p:cNvPr id="45" name="ZoneTexte 44"/>
              <p:cNvSpPr txBox="1"/>
              <p:nvPr/>
            </p:nvSpPr>
            <p:spPr>
              <a:xfrm>
                <a:off x="2541978" y="928431"/>
                <a:ext cx="315725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CC</a:t>
                </a:r>
                <a:r>
                  <a:rPr lang="fr-BE" baseline="-25000" noProof="1" smtClean="0">
                    <a:latin typeface="Berlin Sans FB" pitchFamily="34" charset="0"/>
                  </a:rPr>
                  <a:t>end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</p:grpSp>
        <p:grpSp>
          <p:nvGrpSpPr>
            <p:cNvPr id="23" name="Groupe 53"/>
            <p:cNvGrpSpPr/>
            <p:nvPr/>
          </p:nvGrpSpPr>
          <p:grpSpPr>
            <a:xfrm>
              <a:off x="4932040" y="5373216"/>
              <a:ext cx="3209547" cy="349887"/>
              <a:chOff x="1157852" y="904907"/>
              <a:chExt cx="1981654" cy="216028"/>
            </a:xfrm>
          </p:grpSpPr>
          <p:sp>
            <p:nvSpPr>
              <p:cNvPr id="55" name="Ellipse 54"/>
              <p:cNvSpPr/>
              <p:nvPr/>
            </p:nvSpPr>
            <p:spPr>
              <a:xfrm>
                <a:off x="1157852" y="904907"/>
                <a:ext cx="216024" cy="216023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82082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229260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2923482" y="904911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59" name="Connecteur droit avec flèche 58"/>
              <p:cNvCxnSpPr>
                <a:stCxn id="55" idx="6"/>
                <a:endCxn id="56" idx="2"/>
              </p:cNvCxnSpPr>
              <p:nvPr/>
            </p:nvCxnSpPr>
            <p:spPr>
              <a:xfrm>
                <a:off x="1373876" y="1012919"/>
                <a:ext cx="446948" cy="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avec flèche 59"/>
              <p:cNvCxnSpPr>
                <a:stCxn id="56" idx="6"/>
                <a:endCxn id="57" idx="2"/>
              </p:cNvCxnSpPr>
              <p:nvPr/>
            </p:nvCxnSpPr>
            <p:spPr>
              <a:xfrm>
                <a:off x="2036847" y="1012923"/>
                <a:ext cx="255756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avec flèche 60"/>
              <p:cNvCxnSpPr>
                <a:stCxn id="57" idx="6"/>
                <a:endCxn id="58" idx="2"/>
              </p:cNvCxnSpPr>
              <p:nvPr/>
            </p:nvCxnSpPr>
            <p:spPr>
              <a:xfrm>
                <a:off x="2508627" y="1012923"/>
                <a:ext cx="414855" cy="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ZoneTexte 61"/>
              <p:cNvSpPr txBox="1"/>
              <p:nvPr/>
            </p:nvSpPr>
            <p:spPr>
              <a:xfrm>
                <a:off x="2072649" y="926981"/>
                <a:ext cx="169245" cy="1520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noProof="1" smtClean="0">
                    <a:latin typeface="Berlin Sans FB" pitchFamily="34" charset="0"/>
                  </a:rPr>
                  <a:t>{…}</a:t>
                </a:r>
                <a:endParaRPr lang="fr-BE" sz="1600" noProof="1">
                  <a:latin typeface="Berlin Sans FB" pitchFamily="34" charset="0"/>
                </a:endParaRPr>
              </a:p>
            </p:txBody>
          </p:sp>
          <p:sp>
            <p:nvSpPr>
              <p:cNvPr id="63" name="ZoneTexte 62"/>
              <p:cNvSpPr txBox="1"/>
              <p:nvPr/>
            </p:nvSpPr>
            <p:spPr>
              <a:xfrm>
                <a:off x="1398564" y="916340"/>
                <a:ext cx="376099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Sch</a:t>
                </a:r>
                <a:r>
                  <a:rPr lang="fr-BE" baseline="-25000" noProof="1" smtClean="0">
                    <a:latin typeface="Berlin Sans FB" pitchFamily="34" charset="0"/>
                  </a:rPr>
                  <a:t>start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  <p:sp>
            <p:nvSpPr>
              <p:cNvPr id="64" name="ZoneTexte 63"/>
              <p:cNvSpPr txBox="1"/>
              <p:nvPr/>
            </p:nvSpPr>
            <p:spPr>
              <a:xfrm>
                <a:off x="2541978" y="928431"/>
                <a:ext cx="345418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Sch</a:t>
                </a:r>
                <a:r>
                  <a:rPr lang="fr-BE" baseline="-25000" noProof="1" smtClean="0">
                    <a:latin typeface="Berlin Sans FB" pitchFamily="34" charset="0"/>
                  </a:rPr>
                  <a:t>end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</p:grpSp>
        <p:grpSp>
          <p:nvGrpSpPr>
            <p:cNvPr id="24" name="Groupe 64"/>
            <p:cNvGrpSpPr/>
            <p:nvPr/>
          </p:nvGrpSpPr>
          <p:grpSpPr>
            <a:xfrm>
              <a:off x="3442732" y="3652644"/>
              <a:ext cx="1567663" cy="1069960"/>
              <a:chOff x="1068933" y="904907"/>
              <a:chExt cx="967914" cy="660617"/>
            </a:xfrm>
          </p:grpSpPr>
          <p:sp>
            <p:nvSpPr>
              <p:cNvPr id="66" name="Ellipse 65"/>
              <p:cNvSpPr/>
              <p:nvPr/>
            </p:nvSpPr>
            <p:spPr>
              <a:xfrm>
                <a:off x="1068933" y="904907"/>
                <a:ext cx="216024" cy="216023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67" name="Ellipse 66"/>
              <p:cNvSpPr/>
              <p:nvPr/>
            </p:nvSpPr>
            <p:spPr>
              <a:xfrm>
                <a:off x="182082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68" name="Ellipse 67"/>
              <p:cNvSpPr/>
              <p:nvPr/>
            </p:nvSpPr>
            <p:spPr>
              <a:xfrm>
                <a:off x="1816904" y="134950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69" name="Ellipse 68"/>
              <p:cNvSpPr/>
              <p:nvPr/>
            </p:nvSpPr>
            <p:spPr>
              <a:xfrm>
                <a:off x="1068933" y="134950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70" name="Connecteur droit avec flèche 69"/>
              <p:cNvCxnSpPr>
                <a:stCxn id="66" idx="6"/>
                <a:endCxn id="67" idx="2"/>
              </p:cNvCxnSpPr>
              <p:nvPr/>
            </p:nvCxnSpPr>
            <p:spPr>
              <a:xfrm>
                <a:off x="1284957" y="1012919"/>
                <a:ext cx="535866" cy="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avec flèche 70"/>
              <p:cNvCxnSpPr>
                <a:stCxn id="67" idx="4"/>
                <a:endCxn id="68" idx="0"/>
              </p:cNvCxnSpPr>
              <p:nvPr/>
            </p:nvCxnSpPr>
            <p:spPr>
              <a:xfrm flipH="1">
                <a:off x="1924917" y="1120934"/>
                <a:ext cx="3919" cy="22856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avec flèche 71"/>
              <p:cNvCxnSpPr>
                <a:stCxn id="68" idx="2"/>
                <a:endCxn id="69" idx="6"/>
              </p:cNvCxnSpPr>
              <p:nvPr/>
            </p:nvCxnSpPr>
            <p:spPr>
              <a:xfrm flipH="1">
                <a:off x="1284957" y="1457512"/>
                <a:ext cx="531947" cy="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ZoneTexte 72"/>
              <p:cNvSpPr txBox="1"/>
              <p:nvPr/>
            </p:nvSpPr>
            <p:spPr>
              <a:xfrm>
                <a:off x="1843564" y="1148139"/>
                <a:ext cx="169245" cy="1520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noProof="1" smtClean="0">
                    <a:latin typeface="Berlin Sans FB" pitchFamily="34" charset="0"/>
                  </a:rPr>
                  <a:t>{…}</a:t>
                </a:r>
                <a:endParaRPr lang="fr-BE" sz="1600" noProof="1">
                  <a:latin typeface="Berlin Sans FB" pitchFamily="34" charset="0"/>
                </a:endParaRPr>
              </a:p>
            </p:txBody>
          </p:sp>
          <p:sp>
            <p:nvSpPr>
              <p:cNvPr id="74" name="ZoneTexte 73"/>
              <p:cNvSpPr txBox="1"/>
              <p:nvPr/>
            </p:nvSpPr>
            <p:spPr>
              <a:xfrm>
                <a:off x="1345871" y="930454"/>
                <a:ext cx="389955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WR</a:t>
                </a:r>
                <a:r>
                  <a:rPr lang="fr-BE" baseline="-25000" noProof="1" smtClean="0">
                    <a:latin typeface="Berlin Sans FB" pitchFamily="34" charset="0"/>
                  </a:rPr>
                  <a:t>start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  <p:sp>
            <p:nvSpPr>
              <p:cNvPr id="75" name="ZoneTexte 74"/>
              <p:cNvSpPr txBox="1"/>
              <p:nvPr/>
            </p:nvSpPr>
            <p:spPr>
              <a:xfrm>
                <a:off x="1380150" y="1349500"/>
                <a:ext cx="359274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WR</a:t>
                </a:r>
                <a:r>
                  <a:rPr lang="fr-BE" baseline="-25000" noProof="1" smtClean="0">
                    <a:latin typeface="Berlin Sans FB" pitchFamily="34" charset="0"/>
                  </a:rPr>
                  <a:t>end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</p:grpSp>
        <p:sp>
          <p:nvSpPr>
            <p:cNvPr id="87" name="Ellipse 86"/>
            <p:cNvSpPr/>
            <p:nvPr/>
          </p:nvSpPr>
          <p:spPr>
            <a:xfrm>
              <a:off x="6372200" y="1700808"/>
              <a:ext cx="349879" cy="34987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89" name="Ellipse 88"/>
            <p:cNvSpPr/>
            <p:nvPr/>
          </p:nvSpPr>
          <p:spPr>
            <a:xfrm>
              <a:off x="6372200" y="4005064"/>
              <a:ext cx="349879" cy="34987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97" name="Ellipse 96"/>
            <p:cNvSpPr/>
            <p:nvPr/>
          </p:nvSpPr>
          <p:spPr>
            <a:xfrm>
              <a:off x="6372200" y="6237312"/>
              <a:ext cx="349879" cy="34987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</p:grpSp>
      <p:sp>
        <p:nvSpPr>
          <p:cNvPr id="129" name="Forme libre 128"/>
          <p:cNvSpPr/>
          <p:nvPr/>
        </p:nvSpPr>
        <p:spPr>
          <a:xfrm>
            <a:off x="3059831" y="1640801"/>
            <a:ext cx="1455884" cy="1340742"/>
          </a:xfrm>
          <a:custGeom>
            <a:avLst/>
            <a:gdLst>
              <a:gd name="connsiteX0" fmla="*/ 0 w 916819"/>
              <a:gd name="connsiteY0" fmla="*/ 1016000 h 1315961"/>
              <a:gd name="connsiteX1" fmla="*/ 769257 w 916819"/>
              <a:gd name="connsiteY1" fmla="*/ 1146628 h 1315961"/>
              <a:gd name="connsiteX2" fmla="*/ 885372 w 916819"/>
              <a:gd name="connsiteY2" fmla="*/ 0 h 1315961"/>
              <a:gd name="connsiteX0" fmla="*/ 0 w 1149048"/>
              <a:gd name="connsiteY0" fmla="*/ 1016000 h 1165980"/>
              <a:gd name="connsiteX1" fmla="*/ 1001486 w 1149048"/>
              <a:gd name="connsiteY1" fmla="*/ 828554 h 1165980"/>
              <a:gd name="connsiteX2" fmla="*/ 885372 w 1149048"/>
              <a:gd name="connsiteY2" fmla="*/ 0 h 1165980"/>
              <a:gd name="connsiteX0" fmla="*/ 0 w 1744845"/>
              <a:gd name="connsiteY0" fmla="*/ 0 h 4398412"/>
              <a:gd name="connsiteX1" fmla="*/ 1512169 w 1744845"/>
              <a:gd name="connsiteY1" fmla="*/ 3888432 h 4398412"/>
              <a:gd name="connsiteX2" fmla="*/ 1396055 w 1744845"/>
              <a:gd name="connsiteY2" fmla="*/ 3059878 h 4398412"/>
              <a:gd name="connsiteX0" fmla="*/ 0 w 1411778"/>
              <a:gd name="connsiteY0" fmla="*/ 149940 h 3698465"/>
              <a:gd name="connsiteX1" fmla="*/ 1080121 w 1411778"/>
              <a:gd name="connsiteY1" fmla="*/ 509980 h 3698465"/>
              <a:gd name="connsiteX2" fmla="*/ 1396055 w 1411778"/>
              <a:gd name="connsiteY2" fmla="*/ 3209818 h 3698465"/>
              <a:gd name="connsiteX0" fmla="*/ 0 w 1455884"/>
              <a:gd name="connsiteY0" fmla="*/ 0 h 1280736"/>
              <a:gd name="connsiteX1" fmla="*/ 1080121 w 1455884"/>
              <a:gd name="connsiteY1" fmla="*/ 360040 h 1280736"/>
              <a:gd name="connsiteX2" fmla="*/ 1440161 w 1455884"/>
              <a:gd name="connsiteY2" fmla="*/ 792089 h 1280736"/>
              <a:gd name="connsiteX0" fmla="*/ 0 w 1455884"/>
              <a:gd name="connsiteY0" fmla="*/ 60006 h 1340742"/>
              <a:gd name="connsiteX1" fmla="*/ 936105 w 1455884"/>
              <a:gd name="connsiteY1" fmla="*/ 132015 h 1340742"/>
              <a:gd name="connsiteX2" fmla="*/ 1440161 w 1455884"/>
              <a:gd name="connsiteY2" fmla="*/ 852095 h 134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884" h="1340742">
                <a:moveTo>
                  <a:pt x="0" y="60006"/>
                </a:moveTo>
                <a:cubicBezTo>
                  <a:pt x="310847" y="209986"/>
                  <a:pt x="696078" y="0"/>
                  <a:pt x="936105" y="132015"/>
                </a:cubicBezTo>
                <a:cubicBezTo>
                  <a:pt x="1176132" y="264030"/>
                  <a:pt x="1455884" y="1340742"/>
                  <a:pt x="1440161" y="852095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77" name="Connecteur en arc 76"/>
          <p:cNvCxnSpPr>
            <a:stCxn id="87" idx="4"/>
            <a:endCxn id="36" idx="0"/>
          </p:cNvCxnSpPr>
          <p:nvPr/>
        </p:nvCxnSpPr>
        <p:spPr>
          <a:xfrm rot="5400000">
            <a:off x="6002000" y="1597876"/>
            <a:ext cx="658233" cy="1440160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Connecteur en arc 77"/>
          <p:cNvCxnSpPr>
            <a:stCxn id="39" idx="4"/>
            <a:endCxn id="89" idx="0"/>
          </p:cNvCxnSpPr>
          <p:nvPr/>
        </p:nvCxnSpPr>
        <p:spPr>
          <a:xfrm rot="5400000">
            <a:off x="7287822" y="2760334"/>
            <a:ext cx="946257" cy="1419508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Connecteur en arc 80"/>
          <p:cNvCxnSpPr>
            <a:stCxn id="89" idx="4"/>
            <a:endCxn id="55" idx="0"/>
          </p:cNvCxnSpPr>
          <p:nvPr/>
        </p:nvCxnSpPr>
        <p:spPr>
          <a:xfrm rot="5400000">
            <a:off x="5821980" y="4082152"/>
            <a:ext cx="1018273" cy="1440160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Connecteur en arc 83"/>
          <p:cNvCxnSpPr>
            <a:stCxn id="58" idx="4"/>
            <a:endCxn id="97" idx="7"/>
          </p:cNvCxnSpPr>
          <p:nvPr/>
        </p:nvCxnSpPr>
        <p:spPr>
          <a:xfrm rot="5400000">
            <a:off x="7540076" y="5296076"/>
            <a:ext cx="565448" cy="1295808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necteur en arc 91"/>
          <p:cNvCxnSpPr>
            <a:stCxn id="89" idx="2"/>
            <a:endCxn id="66" idx="7"/>
          </p:cNvCxnSpPr>
          <p:nvPr/>
        </p:nvCxnSpPr>
        <p:spPr>
          <a:xfrm rot="10800000">
            <a:off x="4245428" y="3642037"/>
            <a:ext cx="2630828" cy="476121"/>
          </a:xfrm>
          <a:prstGeom prst="curvedConnector4">
            <a:avLst>
              <a:gd name="adj1" fmla="val 27961"/>
              <a:gd name="adj2" fmla="val 148013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Connecteur en arc 94"/>
          <p:cNvCxnSpPr>
            <a:stCxn id="69" idx="2"/>
            <a:endCxn id="36" idx="2"/>
          </p:cNvCxnSpPr>
          <p:nvPr/>
        </p:nvCxnSpPr>
        <p:spPr>
          <a:xfrm rot="10800000" flipH="1">
            <a:off x="3946788" y="2822013"/>
            <a:ext cx="1489308" cy="1663804"/>
          </a:xfrm>
          <a:prstGeom prst="curvedConnector3">
            <a:avLst>
              <a:gd name="adj1" fmla="val -15349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251520" y="4437112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smtClean="0">
                <a:latin typeface="Berlin Sans FB" pitchFamily="34" charset="0"/>
                <a:sym typeface="Symbol"/>
              </a:rPr>
              <a:t>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Conflict</a:t>
            </a:r>
            <a:endParaRPr lang="fr-BE" sz="2400" dirty="0"/>
          </a:p>
        </p:txBody>
      </p:sp>
      <p:cxnSp>
        <p:nvCxnSpPr>
          <p:cNvPr id="104" name="Connecteur en arc 103"/>
          <p:cNvCxnSpPr>
            <a:endCxn id="87" idx="2"/>
          </p:cNvCxnSpPr>
          <p:nvPr/>
        </p:nvCxnSpPr>
        <p:spPr>
          <a:xfrm>
            <a:off x="6516216" y="1700808"/>
            <a:ext cx="360040" cy="113093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à coins arrondis 126"/>
          <p:cNvSpPr/>
          <p:nvPr/>
        </p:nvSpPr>
        <p:spPr>
          <a:xfrm>
            <a:off x="3635896" y="1484784"/>
            <a:ext cx="5328592" cy="5184576"/>
          </a:xfrm>
          <a:prstGeom prst="roundRect">
            <a:avLst>
              <a:gd name="adj" fmla="val 72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1) </a:t>
            </a:r>
            <a:r>
              <a:rPr lang="fr-BE" dirty="0" err="1" smtClean="0"/>
              <a:t>From</a:t>
            </a:r>
            <a:r>
              <a:rPr lang="fr-BE" dirty="0" smtClean="0"/>
              <a:t> g-</a:t>
            </a:r>
            <a:r>
              <a:rPr lang="fr-BE" dirty="0" err="1" smtClean="0"/>
              <a:t>hMSC</a:t>
            </a:r>
            <a:r>
              <a:rPr lang="fr-BE" dirty="0" smtClean="0"/>
              <a:t> to g-LTS</a:t>
            </a:r>
            <a:endParaRPr lang="fr-BE" dirty="0"/>
          </a:p>
        </p:txBody>
      </p:sp>
      <p:grpSp>
        <p:nvGrpSpPr>
          <p:cNvPr id="3" name="Groupe 3"/>
          <p:cNvGrpSpPr/>
          <p:nvPr/>
        </p:nvGrpSpPr>
        <p:grpSpPr>
          <a:xfrm>
            <a:off x="251520" y="1384996"/>
            <a:ext cx="2664296" cy="2908100"/>
            <a:chOff x="323528" y="1844824"/>
            <a:chExt cx="2664296" cy="2908100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541368" y="2124634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Collect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Constraints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23528" y="2951246"/>
              <a:ext cx="1076384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Weaken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Request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541369" y="3772032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8" name="Connecteur droit avec flèche 7"/>
            <p:cNvCxnSpPr>
              <a:stCxn id="5" idx="2"/>
              <a:endCxn id="14" idx="0"/>
            </p:cNvCxnSpPr>
            <p:nvPr/>
          </p:nvCxnSpPr>
          <p:spPr>
            <a:xfrm>
              <a:off x="2264598" y="2673478"/>
              <a:ext cx="0" cy="207239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>
              <a:stCxn id="7" idx="2"/>
              <a:endCxn id="17" idx="0"/>
            </p:cNvCxnSpPr>
            <p:nvPr/>
          </p:nvCxnSpPr>
          <p:spPr>
            <a:xfrm>
              <a:off x="2264597" y="4320878"/>
              <a:ext cx="0" cy="18257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4" idx="2"/>
              <a:endCxn id="7" idx="0"/>
            </p:cNvCxnSpPr>
            <p:nvPr/>
          </p:nvCxnSpPr>
          <p:spPr>
            <a:xfrm>
              <a:off x="2264597" y="3573794"/>
              <a:ext cx="0" cy="19823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281"/>
            <p:cNvCxnSpPr>
              <a:stCxn id="14" idx="1"/>
              <a:endCxn id="6" idx="3"/>
            </p:cNvCxnSpPr>
            <p:nvPr/>
          </p:nvCxnSpPr>
          <p:spPr>
            <a:xfrm rot="10800000">
              <a:off x="1399912" y="3225671"/>
              <a:ext cx="253897" cy="1587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2214700" y="1844824"/>
              <a:ext cx="99790" cy="9979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>
                <a:latin typeface="+mj-lt"/>
              </a:endParaRPr>
            </a:p>
          </p:txBody>
        </p:sp>
        <p:cxnSp>
          <p:nvCxnSpPr>
            <p:cNvPr id="13" name="Connecteur droit avec flèche 12"/>
            <p:cNvCxnSpPr>
              <a:stCxn id="12" idx="4"/>
              <a:endCxn id="5" idx="0"/>
            </p:cNvCxnSpPr>
            <p:nvPr/>
          </p:nvCxnSpPr>
          <p:spPr>
            <a:xfrm>
              <a:off x="2264595" y="1944614"/>
              <a:ext cx="1" cy="18002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Losange 13"/>
            <p:cNvSpPr/>
            <p:nvPr/>
          </p:nvSpPr>
          <p:spPr>
            <a:xfrm>
              <a:off x="1653810" y="2880717"/>
              <a:ext cx="1221572" cy="693077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Conflict?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15" name="Connecteur droit avec flèche 74"/>
            <p:cNvCxnSpPr>
              <a:stCxn id="6" idx="0"/>
              <a:endCxn id="5" idx="1"/>
            </p:cNvCxnSpPr>
            <p:nvPr/>
          </p:nvCxnSpPr>
          <p:spPr>
            <a:xfrm rot="5400000" flipH="1" flipV="1">
              <a:off x="925450" y="2335328"/>
              <a:ext cx="552190" cy="67965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e 109"/>
            <p:cNvGrpSpPr/>
            <p:nvPr/>
          </p:nvGrpSpPr>
          <p:grpSpPr>
            <a:xfrm>
              <a:off x="2139859" y="4503449"/>
              <a:ext cx="249475" cy="249475"/>
              <a:chOff x="2786051" y="5931171"/>
              <a:chExt cx="180000" cy="180000"/>
            </a:xfrm>
          </p:grpSpPr>
          <p:sp>
            <p:nvSpPr>
              <p:cNvPr id="17" name="Ellipse 16"/>
              <p:cNvSpPr/>
              <p:nvPr/>
            </p:nvSpPr>
            <p:spPr>
              <a:xfrm>
                <a:off x="2786051" y="593117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2840051" y="5985172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</p:grpSp>
      </p:grpSp>
      <p:grpSp>
        <p:nvGrpSpPr>
          <p:cNvPr id="19" name="Groupe 34"/>
          <p:cNvGrpSpPr/>
          <p:nvPr/>
        </p:nvGrpSpPr>
        <p:grpSpPr>
          <a:xfrm>
            <a:off x="5436096" y="2647073"/>
            <a:ext cx="3209547" cy="349887"/>
            <a:chOff x="1157852" y="904907"/>
            <a:chExt cx="1981654" cy="216028"/>
          </a:xfrm>
        </p:grpSpPr>
        <p:sp>
          <p:nvSpPr>
            <p:cNvPr id="36" name="Ellipse 35"/>
            <p:cNvSpPr/>
            <p:nvPr/>
          </p:nvSpPr>
          <p:spPr>
            <a:xfrm>
              <a:off x="1157852" y="904907"/>
              <a:ext cx="216024" cy="216023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37" name="Ellipse 36"/>
            <p:cNvSpPr/>
            <p:nvPr/>
          </p:nvSpPr>
          <p:spPr>
            <a:xfrm>
              <a:off x="1820823" y="90491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38" name="Ellipse 37"/>
            <p:cNvSpPr/>
            <p:nvPr/>
          </p:nvSpPr>
          <p:spPr>
            <a:xfrm>
              <a:off x="2292603" y="90491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39" name="Ellipse 38"/>
            <p:cNvSpPr/>
            <p:nvPr/>
          </p:nvSpPr>
          <p:spPr>
            <a:xfrm>
              <a:off x="2923482" y="904911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cxnSp>
          <p:nvCxnSpPr>
            <p:cNvPr id="40" name="Connecteur droit avec flèche 39"/>
            <p:cNvCxnSpPr>
              <a:stCxn id="36" idx="6"/>
              <a:endCxn id="37" idx="2"/>
            </p:cNvCxnSpPr>
            <p:nvPr/>
          </p:nvCxnSpPr>
          <p:spPr>
            <a:xfrm>
              <a:off x="1373876" y="1012919"/>
              <a:ext cx="446948" cy="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>
              <a:stCxn id="37" idx="6"/>
              <a:endCxn id="38" idx="2"/>
            </p:cNvCxnSpPr>
            <p:nvPr/>
          </p:nvCxnSpPr>
          <p:spPr>
            <a:xfrm>
              <a:off x="2036847" y="1012923"/>
              <a:ext cx="2557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/>
            <p:cNvCxnSpPr>
              <a:stCxn id="38" idx="6"/>
              <a:endCxn id="39" idx="2"/>
            </p:cNvCxnSpPr>
            <p:nvPr/>
          </p:nvCxnSpPr>
          <p:spPr>
            <a:xfrm>
              <a:off x="2508627" y="1012923"/>
              <a:ext cx="414855" cy="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2072649" y="926981"/>
              <a:ext cx="169245" cy="1520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>
                  <a:latin typeface="Berlin Sans FB" pitchFamily="34" charset="0"/>
                </a:rPr>
                <a:t>{…}</a:t>
              </a:r>
              <a:endParaRPr lang="fr-BE" sz="1600" noProof="1">
                <a:latin typeface="Berlin Sans FB" pitchFamily="34" charset="0"/>
              </a:endParaRPr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1406405" y="916340"/>
              <a:ext cx="346407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CC</a:t>
              </a:r>
              <a:r>
                <a:rPr lang="fr-BE" baseline="-25000" noProof="1" smtClean="0">
                  <a:latin typeface="Berlin Sans FB" pitchFamily="34" charset="0"/>
                </a:rPr>
                <a:t>start</a:t>
              </a:r>
              <a:endParaRPr lang="fr-BE" baseline="-25000" noProof="1">
                <a:latin typeface="Berlin Sans FB" pitchFamily="34" charset="0"/>
              </a:endParaRPr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2541978" y="928431"/>
              <a:ext cx="315725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CC</a:t>
              </a:r>
              <a:r>
                <a:rPr lang="fr-BE" baseline="-25000" noProof="1" smtClean="0">
                  <a:latin typeface="Berlin Sans FB" pitchFamily="34" charset="0"/>
                </a:rPr>
                <a:t>end</a:t>
              </a:r>
              <a:endParaRPr lang="fr-BE" baseline="-25000" noProof="1">
                <a:latin typeface="Berlin Sans FB" pitchFamily="34" charset="0"/>
              </a:endParaRPr>
            </a:p>
          </p:txBody>
        </p:sp>
      </p:grpSp>
      <p:grpSp>
        <p:nvGrpSpPr>
          <p:cNvPr id="21" name="Groupe 64"/>
          <p:cNvGrpSpPr/>
          <p:nvPr/>
        </p:nvGrpSpPr>
        <p:grpSpPr>
          <a:xfrm>
            <a:off x="3946788" y="3590797"/>
            <a:ext cx="1567663" cy="1069960"/>
            <a:chOff x="1068933" y="904907"/>
            <a:chExt cx="967914" cy="660617"/>
          </a:xfrm>
        </p:grpSpPr>
        <p:sp>
          <p:nvSpPr>
            <p:cNvPr id="66" name="Ellipse 65"/>
            <p:cNvSpPr/>
            <p:nvPr/>
          </p:nvSpPr>
          <p:spPr>
            <a:xfrm>
              <a:off x="1068933" y="904907"/>
              <a:ext cx="216024" cy="216023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67" name="Ellipse 66"/>
            <p:cNvSpPr/>
            <p:nvPr/>
          </p:nvSpPr>
          <p:spPr>
            <a:xfrm>
              <a:off x="1820823" y="90491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68" name="Ellipse 67"/>
            <p:cNvSpPr/>
            <p:nvPr/>
          </p:nvSpPr>
          <p:spPr>
            <a:xfrm>
              <a:off x="1816904" y="134950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69" name="Ellipse 68"/>
            <p:cNvSpPr/>
            <p:nvPr/>
          </p:nvSpPr>
          <p:spPr>
            <a:xfrm>
              <a:off x="1068933" y="134950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cxnSp>
          <p:nvCxnSpPr>
            <p:cNvPr id="70" name="Connecteur droit avec flèche 69"/>
            <p:cNvCxnSpPr>
              <a:stCxn id="66" idx="6"/>
              <a:endCxn id="67" idx="2"/>
            </p:cNvCxnSpPr>
            <p:nvPr/>
          </p:nvCxnSpPr>
          <p:spPr>
            <a:xfrm>
              <a:off x="1284957" y="1012919"/>
              <a:ext cx="535866" cy="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>
              <a:stCxn id="67" idx="4"/>
              <a:endCxn id="68" idx="0"/>
            </p:cNvCxnSpPr>
            <p:nvPr/>
          </p:nvCxnSpPr>
          <p:spPr>
            <a:xfrm flipH="1">
              <a:off x="1924917" y="1120934"/>
              <a:ext cx="3919" cy="22856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>
              <a:stCxn id="68" idx="2"/>
              <a:endCxn id="69" idx="6"/>
            </p:cNvCxnSpPr>
            <p:nvPr/>
          </p:nvCxnSpPr>
          <p:spPr>
            <a:xfrm flipH="1">
              <a:off x="1284957" y="1457512"/>
              <a:ext cx="531947" cy="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ZoneTexte 72"/>
            <p:cNvSpPr txBox="1"/>
            <p:nvPr/>
          </p:nvSpPr>
          <p:spPr>
            <a:xfrm>
              <a:off x="1843564" y="1148139"/>
              <a:ext cx="169245" cy="1520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>
                  <a:latin typeface="Berlin Sans FB" pitchFamily="34" charset="0"/>
                </a:rPr>
                <a:t>{…}</a:t>
              </a:r>
              <a:endParaRPr lang="fr-BE" sz="1600" noProof="1">
                <a:latin typeface="Berlin Sans FB" pitchFamily="34" charset="0"/>
              </a:endParaRPr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1345871" y="930454"/>
              <a:ext cx="389955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WR</a:t>
              </a:r>
              <a:r>
                <a:rPr lang="fr-BE" baseline="-25000" noProof="1" smtClean="0">
                  <a:latin typeface="Berlin Sans FB" pitchFamily="34" charset="0"/>
                </a:rPr>
                <a:t>start</a:t>
              </a:r>
              <a:endParaRPr lang="fr-BE" baseline="-25000" noProof="1">
                <a:latin typeface="Berlin Sans FB" pitchFamily="34" charset="0"/>
              </a:endParaRPr>
            </a:p>
          </p:txBody>
        </p:sp>
        <p:sp>
          <p:nvSpPr>
            <p:cNvPr id="75" name="ZoneTexte 74"/>
            <p:cNvSpPr txBox="1"/>
            <p:nvPr/>
          </p:nvSpPr>
          <p:spPr>
            <a:xfrm>
              <a:off x="1380150" y="1349500"/>
              <a:ext cx="359274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WR</a:t>
              </a:r>
              <a:r>
                <a:rPr lang="fr-BE" baseline="-25000" noProof="1" smtClean="0">
                  <a:latin typeface="Berlin Sans FB" pitchFamily="34" charset="0"/>
                </a:rPr>
                <a:t>end</a:t>
              </a:r>
              <a:endParaRPr lang="fr-BE" baseline="-25000" noProof="1">
                <a:latin typeface="Berlin Sans FB" pitchFamily="34" charset="0"/>
              </a:endParaRPr>
            </a:p>
          </p:txBody>
        </p:sp>
      </p:grpSp>
      <p:sp>
        <p:nvSpPr>
          <p:cNvPr id="87" name="Ellipse 86"/>
          <p:cNvSpPr/>
          <p:nvPr/>
        </p:nvSpPr>
        <p:spPr>
          <a:xfrm>
            <a:off x="6876256" y="1638961"/>
            <a:ext cx="349879" cy="349879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sz="2000" noProof="1">
              <a:latin typeface="Berlin Sans FB" pitchFamily="34" charset="0"/>
            </a:endParaRPr>
          </a:p>
        </p:txBody>
      </p:sp>
      <p:sp>
        <p:nvSpPr>
          <p:cNvPr id="89" name="Ellipse 88"/>
          <p:cNvSpPr/>
          <p:nvPr/>
        </p:nvSpPr>
        <p:spPr>
          <a:xfrm>
            <a:off x="6876256" y="3943217"/>
            <a:ext cx="349879" cy="349879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sz="2000" noProof="1">
              <a:latin typeface="Berlin Sans FB" pitchFamily="34" charset="0"/>
            </a:endParaRPr>
          </a:p>
        </p:txBody>
      </p:sp>
      <p:sp>
        <p:nvSpPr>
          <p:cNvPr id="97" name="Ellipse 96"/>
          <p:cNvSpPr/>
          <p:nvPr/>
        </p:nvSpPr>
        <p:spPr>
          <a:xfrm>
            <a:off x="6876256" y="6175465"/>
            <a:ext cx="349879" cy="349879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sz="2000" noProof="1">
              <a:latin typeface="Berlin Sans FB" pitchFamily="34" charset="0"/>
            </a:endParaRPr>
          </a:p>
        </p:txBody>
      </p:sp>
      <p:sp>
        <p:nvSpPr>
          <p:cNvPr id="129" name="Forme libre 128"/>
          <p:cNvSpPr/>
          <p:nvPr/>
        </p:nvSpPr>
        <p:spPr>
          <a:xfrm>
            <a:off x="3059831" y="1640801"/>
            <a:ext cx="1455884" cy="1340742"/>
          </a:xfrm>
          <a:custGeom>
            <a:avLst/>
            <a:gdLst>
              <a:gd name="connsiteX0" fmla="*/ 0 w 916819"/>
              <a:gd name="connsiteY0" fmla="*/ 1016000 h 1315961"/>
              <a:gd name="connsiteX1" fmla="*/ 769257 w 916819"/>
              <a:gd name="connsiteY1" fmla="*/ 1146628 h 1315961"/>
              <a:gd name="connsiteX2" fmla="*/ 885372 w 916819"/>
              <a:gd name="connsiteY2" fmla="*/ 0 h 1315961"/>
              <a:gd name="connsiteX0" fmla="*/ 0 w 1149048"/>
              <a:gd name="connsiteY0" fmla="*/ 1016000 h 1165980"/>
              <a:gd name="connsiteX1" fmla="*/ 1001486 w 1149048"/>
              <a:gd name="connsiteY1" fmla="*/ 828554 h 1165980"/>
              <a:gd name="connsiteX2" fmla="*/ 885372 w 1149048"/>
              <a:gd name="connsiteY2" fmla="*/ 0 h 1165980"/>
              <a:gd name="connsiteX0" fmla="*/ 0 w 1744845"/>
              <a:gd name="connsiteY0" fmla="*/ 0 h 4398412"/>
              <a:gd name="connsiteX1" fmla="*/ 1512169 w 1744845"/>
              <a:gd name="connsiteY1" fmla="*/ 3888432 h 4398412"/>
              <a:gd name="connsiteX2" fmla="*/ 1396055 w 1744845"/>
              <a:gd name="connsiteY2" fmla="*/ 3059878 h 4398412"/>
              <a:gd name="connsiteX0" fmla="*/ 0 w 1411778"/>
              <a:gd name="connsiteY0" fmla="*/ 149940 h 3698465"/>
              <a:gd name="connsiteX1" fmla="*/ 1080121 w 1411778"/>
              <a:gd name="connsiteY1" fmla="*/ 509980 h 3698465"/>
              <a:gd name="connsiteX2" fmla="*/ 1396055 w 1411778"/>
              <a:gd name="connsiteY2" fmla="*/ 3209818 h 3698465"/>
              <a:gd name="connsiteX0" fmla="*/ 0 w 1455884"/>
              <a:gd name="connsiteY0" fmla="*/ 0 h 1280736"/>
              <a:gd name="connsiteX1" fmla="*/ 1080121 w 1455884"/>
              <a:gd name="connsiteY1" fmla="*/ 360040 h 1280736"/>
              <a:gd name="connsiteX2" fmla="*/ 1440161 w 1455884"/>
              <a:gd name="connsiteY2" fmla="*/ 792089 h 1280736"/>
              <a:gd name="connsiteX0" fmla="*/ 0 w 1455884"/>
              <a:gd name="connsiteY0" fmla="*/ 60006 h 1340742"/>
              <a:gd name="connsiteX1" fmla="*/ 936105 w 1455884"/>
              <a:gd name="connsiteY1" fmla="*/ 132015 h 1340742"/>
              <a:gd name="connsiteX2" fmla="*/ 1440161 w 1455884"/>
              <a:gd name="connsiteY2" fmla="*/ 852095 h 134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884" h="1340742">
                <a:moveTo>
                  <a:pt x="0" y="60006"/>
                </a:moveTo>
                <a:cubicBezTo>
                  <a:pt x="310847" y="209986"/>
                  <a:pt x="696078" y="0"/>
                  <a:pt x="936105" y="132015"/>
                </a:cubicBezTo>
                <a:cubicBezTo>
                  <a:pt x="1176132" y="264030"/>
                  <a:pt x="1455884" y="1340742"/>
                  <a:pt x="1440161" y="852095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77" name="Connecteur en arc 76"/>
          <p:cNvCxnSpPr>
            <a:stCxn id="87" idx="4"/>
            <a:endCxn id="36" idx="0"/>
          </p:cNvCxnSpPr>
          <p:nvPr/>
        </p:nvCxnSpPr>
        <p:spPr>
          <a:xfrm rot="5400000">
            <a:off x="6002000" y="1597876"/>
            <a:ext cx="658233" cy="1440160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Connecteur en arc 77"/>
          <p:cNvCxnSpPr>
            <a:stCxn id="39" idx="4"/>
            <a:endCxn id="89" idx="0"/>
          </p:cNvCxnSpPr>
          <p:nvPr/>
        </p:nvCxnSpPr>
        <p:spPr>
          <a:xfrm rot="5400000">
            <a:off x="7287822" y="2760334"/>
            <a:ext cx="946257" cy="1419508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Connecteur en arc 80"/>
          <p:cNvCxnSpPr>
            <a:stCxn id="89" idx="4"/>
            <a:endCxn id="55" idx="0"/>
          </p:cNvCxnSpPr>
          <p:nvPr/>
        </p:nvCxnSpPr>
        <p:spPr>
          <a:xfrm rot="5400000">
            <a:off x="5821980" y="4082152"/>
            <a:ext cx="1018273" cy="1440160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Connecteur en arc 83"/>
          <p:cNvCxnSpPr>
            <a:stCxn id="58" idx="4"/>
            <a:endCxn id="97" idx="7"/>
          </p:cNvCxnSpPr>
          <p:nvPr/>
        </p:nvCxnSpPr>
        <p:spPr>
          <a:xfrm rot="5400000">
            <a:off x="7540076" y="5296076"/>
            <a:ext cx="565448" cy="1295808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necteur en arc 91"/>
          <p:cNvCxnSpPr>
            <a:stCxn id="89" idx="2"/>
            <a:endCxn id="66" idx="7"/>
          </p:cNvCxnSpPr>
          <p:nvPr/>
        </p:nvCxnSpPr>
        <p:spPr>
          <a:xfrm rot="10800000">
            <a:off x="4245428" y="3642037"/>
            <a:ext cx="2630828" cy="476121"/>
          </a:xfrm>
          <a:prstGeom prst="curvedConnector4">
            <a:avLst>
              <a:gd name="adj1" fmla="val 27961"/>
              <a:gd name="adj2" fmla="val 148013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Connecteur en arc 94"/>
          <p:cNvCxnSpPr>
            <a:stCxn id="69" idx="2"/>
            <a:endCxn id="36" idx="2"/>
          </p:cNvCxnSpPr>
          <p:nvPr/>
        </p:nvCxnSpPr>
        <p:spPr>
          <a:xfrm rot="10800000" flipH="1">
            <a:off x="3946788" y="2822013"/>
            <a:ext cx="1489308" cy="1663804"/>
          </a:xfrm>
          <a:prstGeom prst="curvedConnector3">
            <a:avLst>
              <a:gd name="adj1" fmla="val -15349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ZoneTexte 75"/>
          <p:cNvSpPr txBox="1"/>
          <p:nvPr/>
        </p:nvSpPr>
        <p:spPr>
          <a:xfrm>
            <a:off x="6133932" y="1830969"/>
            <a:ext cx="357521" cy="67710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4400" i="1" noProof="1" smtClean="0">
                <a:sym typeface="Symbol"/>
              </a:rPr>
              <a:t></a:t>
            </a:r>
            <a:endParaRPr lang="fr-BE" sz="4400" i="1" noProof="1"/>
          </a:p>
        </p:txBody>
      </p:sp>
      <p:sp>
        <p:nvSpPr>
          <p:cNvPr id="79" name="ZoneTexte 78"/>
          <p:cNvSpPr txBox="1"/>
          <p:nvPr/>
        </p:nvSpPr>
        <p:spPr>
          <a:xfrm>
            <a:off x="4716016" y="2420888"/>
            <a:ext cx="357521" cy="67710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4400" i="1" noProof="1" smtClean="0">
                <a:sym typeface="Symbol"/>
              </a:rPr>
              <a:t></a:t>
            </a:r>
            <a:endParaRPr lang="fr-BE" sz="4400" i="1" noProof="1"/>
          </a:p>
        </p:txBody>
      </p:sp>
      <p:sp>
        <p:nvSpPr>
          <p:cNvPr id="80" name="ZoneTexte 79"/>
          <p:cNvSpPr txBox="1"/>
          <p:nvPr/>
        </p:nvSpPr>
        <p:spPr>
          <a:xfrm>
            <a:off x="7452320" y="3068960"/>
            <a:ext cx="357521" cy="67710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4400" i="1" noProof="1" smtClean="0">
                <a:sym typeface="Symbol"/>
              </a:rPr>
              <a:t></a:t>
            </a:r>
            <a:endParaRPr lang="fr-BE" sz="4400" i="1" noProof="1"/>
          </a:p>
        </p:txBody>
      </p:sp>
      <p:sp>
        <p:nvSpPr>
          <p:cNvPr id="83" name="ZoneTexte 82"/>
          <p:cNvSpPr txBox="1"/>
          <p:nvPr/>
        </p:nvSpPr>
        <p:spPr>
          <a:xfrm>
            <a:off x="5940152" y="4571836"/>
            <a:ext cx="1734500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2400" i="1" noProof="1" smtClean="0">
                <a:latin typeface="Berlin Sans FB" pitchFamily="34" charset="0"/>
                <a:sym typeface="Symbol"/>
              </a:rPr>
              <a:t>[  Conflict ]</a:t>
            </a:r>
            <a:endParaRPr lang="fr-BE" sz="2400" i="1" noProof="1">
              <a:latin typeface="Berlin Sans FB" pitchFamily="34" charset="0"/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5582327" y="3275692"/>
            <a:ext cx="1437945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2400" i="1" noProof="1" smtClean="0">
                <a:latin typeface="Berlin Sans FB" pitchFamily="34" charset="0"/>
                <a:sym typeface="Symbol"/>
              </a:rPr>
              <a:t>[ Conflict ]</a:t>
            </a:r>
            <a:endParaRPr lang="fr-BE" sz="2400" i="1" noProof="1">
              <a:latin typeface="Berlin Sans FB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51520" y="4437112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smtClean="0">
                <a:latin typeface="Berlin Sans FB" pitchFamily="34" charset="0"/>
                <a:sym typeface="Symbol"/>
              </a:rPr>
              <a:t>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Conflict</a:t>
            </a:r>
            <a:endParaRPr lang="fr-BE" sz="2400" dirty="0"/>
          </a:p>
        </p:txBody>
      </p:sp>
      <p:cxnSp>
        <p:nvCxnSpPr>
          <p:cNvPr id="102" name="Connecteur en arc 101"/>
          <p:cNvCxnSpPr/>
          <p:nvPr/>
        </p:nvCxnSpPr>
        <p:spPr>
          <a:xfrm>
            <a:off x="6516216" y="1700808"/>
            <a:ext cx="360040" cy="113093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3707904" y="6093296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smtClean="0">
                <a:latin typeface="Berlin Sans FB" pitchFamily="34" charset="0"/>
                <a:sym typeface="Symbol"/>
              </a:rPr>
              <a:t>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Conflict</a:t>
            </a:r>
            <a:endParaRPr lang="fr-BE" sz="2400" dirty="0"/>
          </a:p>
        </p:txBody>
      </p:sp>
      <p:sp>
        <p:nvSpPr>
          <p:cNvPr id="88" name="ZoneTexte 87"/>
          <p:cNvSpPr txBox="1"/>
          <p:nvPr/>
        </p:nvSpPr>
        <p:spPr>
          <a:xfrm>
            <a:off x="7740352" y="5589240"/>
            <a:ext cx="357521" cy="67710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4400" i="1" noProof="1" smtClean="0">
                <a:sym typeface="Symbol"/>
              </a:rPr>
              <a:t></a:t>
            </a:r>
            <a:endParaRPr lang="fr-BE" sz="4400" i="1" noProof="1"/>
          </a:p>
        </p:txBody>
      </p:sp>
      <p:grpSp>
        <p:nvGrpSpPr>
          <p:cNvPr id="20" name="Groupe 53"/>
          <p:cNvGrpSpPr/>
          <p:nvPr/>
        </p:nvGrpSpPr>
        <p:grpSpPr>
          <a:xfrm>
            <a:off x="5436096" y="5311369"/>
            <a:ext cx="3209547" cy="349887"/>
            <a:chOff x="1157852" y="904907"/>
            <a:chExt cx="1981654" cy="216028"/>
          </a:xfrm>
        </p:grpSpPr>
        <p:sp>
          <p:nvSpPr>
            <p:cNvPr id="55" name="Ellipse 54"/>
            <p:cNvSpPr/>
            <p:nvPr/>
          </p:nvSpPr>
          <p:spPr>
            <a:xfrm>
              <a:off x="1157852" y="904907"/>
              <a:ext cx="216024" cy="216023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56" name="Ellipse 55"/>
            <p:cNvSpPr/>
            <p:nvPr/>
          </p:nvSpPr>
          <p:spPr>
            <a:xfrm>
              <a:off x="1820823" y="90491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57" name="Ellipse 56"/>
            <p:cNvSpPr/>
            <p:nvPr/>
          </p:nvSpPr>
          <p:spPr>
            <a:xfrm>
              <a:off x="2292603" y="90491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58" name="Ellipse 57"/>
            <p:cNvSpPr/>
            <p:nvPr/>
          </p:nvSpPr>
          <p:spPr>
            <a:xfrm>
              <a:off x="2923482" y="904911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cxnSp>
          <p:nvCxnSpPr>
            <p:cNvPr id="59" name="Connecteur droit avec flèche 58"/>
            <p:cNvCxnSpPr>
              <a:stCxn id="55" idx="6"/>
              <a:endCxn id="56" idx="2"/>
            </p:cNvCxnSpPr>
            <p:nvPr/>
          </p:nvCxnSpPr>
          <p:spPr>
            <a:xfrm>
              <a:off x="1373876" y="1012919"/>
              <a:ext cx="446948" cy="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/>
            <p:cNvCxnSpPr>
              <a:stCxn id="56" idx="6"/>
              <a:endCxn id="57" idx="2"/>
            </p:cNvCxnSpPr>
            <p:nvPr/>
          </p:nvCxnSpPr>
          <p:spPr>
            <a:xfrm>
              <a:off x="2036847" y="1012923"/>
              <a:ext cx="2557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/>
            <p:cNvCxnSpPr>
              <a:stCxn id="57" idx="6"/>
              <a:endCxn id="58" idx="2"/>
            </p:cNvCxnSpPr>
            <p:nvPr/>
          </p:nvCxnSpPr>
          <p:spPr>
            <a:xfrm>
              <a:off x="2508627" y="1012923"/>
              <a:ext cx="414855" cy="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2072649" y="926981"/>
              <a:ext cx="169245" cy="1520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>
                  <a:latin typeface="Berlin Sans FB" pitchFamily="34" charset="0"/>
                </a:rPr>
                <a:t>{…}</a:t>
              </a:r>
              <a:endParaRPr lang="fr-BE" sz="1600" noProof="1">
                <a:latin typeface="Berlin Sans FB" pitchFamily="34" charset="0"/>
              </a:endParaRPr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1398564" y="916340"/>
              <a:ext cx="376099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Sch</a:t>
              </a:r>
              <a:r>
                <a:rPr lang="fr-BE" baseline="-25000" noProof="1" smtClean="0">
                  <a:latin typeface="Berlin Sans FB" pitchFamily="34" charset="0"/>
                </a:rPr>
                <a:t>start</a:t>
              </a:r>
              <a:endParaRPr lang="fr-BE" baseline="-25000" noProof="1">
                <a:latin typeface="Berlin Sans FB" pitchFamily="34" charset="0"/>
              </a:endParaRPr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2541978" y="928431"/>
              <a:ext cx="345418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Sch</a:t>
              </a:r>
              <a:r>
                <a:rPr lang="fr-BE" baseline="-25000" noProof="1" smtClean="0">
                  <a:latin typeface="Berlin Sans FB" pitchFamily="34" charset="0"/>
                </a:rPr>
                <a:t>end</a:t>
              </a:r>
              <a:endParaRPr lang="fr-BE" baseline="-25000" noProof="1"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à coins arrondis 126"/>
          <p:cNvSpPr/>
          <p:nvPr/>
        </p:nvSpPr>
        <p:spPr>
          <a:xfrm>
            <a:off x="3635896" y="1484784"/>
            <a:ext cx="5328592" cy="5184576"/>
          </a:xfrm>
          <a:prstGeom prst="roundRect">
            <a:avLst>
              <a:gd name="adj" fmla="val 72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1) </a:t>
            </a:r>
            <a:r>
              <a:rPr lang="fr-BE" dirty="0" err="1" smtClean="0"/>
              <a:t>From</a:t>
            </a:r>
            <a:r>
              <a:rPr lang="fr-BE" dirty="0" smtClean="0"/>
              <a:t> g-</a:t>
            </a:r>
            <a:r>
              <a:rPr lang="fr-BE" dirty="0" err="1" smtClean="0"/>
              <a:t>hMSC</a:t>
            </a:r>
            <a:r>
              <a:rPr lang="fr-BE" dirty="0" smtClean="0"/>
              <a:t> to g-LTS</a:t>
            </a:r>
            <a:endParaRPr lang="fr-BE" dirty="0"/>
          </a:p>
        </p:txBody>
      </p:sp>
      <p:grpSp>
        <p:nvGrpSpPr>
          <p:cNvPr id="3" name="Groupe 3"/>
          <p:cNvGrpSpPr/>
          <p:nvPr/>
        </p:nvGrpSpPr>
        <p:grpSpPr>
          <a:xfrm>
            <a:off x="251520" y="1384996"/>
            <a:ext cx="2664296" cy="2908100"/>
            <a:chOff x="323528" y="1844824"/>
            <a:chExt cx="2664296" cy="2908100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541368" y="2124634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Collect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Constraints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23528" y="2951246"/>
              <a:ext cx="1076384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Weaken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Request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541369" y="3772032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8" name="Connecteur droit avec flèche 7"/>
            <p:cNvCxnSpPr>
              <a:stCxn id="5" idx="2"/>
              <a:endCxn id="14" idx="0"/>
            </p:cNvCxnSpPr>
            <p:nvPr/>
          </p:nvCxnSpPr>
          <p:spPr>
            <a:xfrm>
              <a:off x="2264598" y="2673478"/>
              <a:ext cx="0" cy="207239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>
              <a:stCxn id="7" idx="2"/>
              <a:endCxn id="17" idx="0"/>
            </p:cNvCxnSpPr>
            <p:nvPr/>
          </p:nvCxnSpPr>
          <p:spPr>
            <a:xfrm>
              <a:off x="2264597" y="4320878"/>
              <a:ext cx="0" cy="18257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4" idx="2"/>
              <a:endCxn id="7" idx="0"/>
            </p:cNvCxnSpPr>
            <p:nvPr/>
          </p:nvCxnSpPr>
          <p:spPr>
            <a:xfrm>
              <a:off x="2264597" y="3573794"/>
              <a:ext cx="0" cy="19823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281"/>
            <p:cNvCxnSpPr>
              <a:stCxn id="14" idx="1"/>
              <a:endCxn id="6" idx="3"/>
            </p:cNvCxnSpPr>
            <p:nvPr/>
          </p:nvCxnSpPr>
          <p:spPr>
            <a:xfrm rot="10800000">
              <a:off x="1399912" y="3225671"/>
              <a:ext cx="253897" cy="1587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2214700" y="1844824"/>
              <a:ext cx="99790" cy="9979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>
                <a:latin typeface="+mj-lt"/>
              </a:endParaRPr>
            </a:p>
          </p:txBody>
        </p:sp>
        <p:cxnSp>
          <p:nvCxnSpPr>
            <p:cNvPr id="13" name="Connecteur droit avec flèche 12"/>
            <p:cNvCxnSpPr>
              <a:stCxn id="12" idx="4"/>
              <a:endCxn id="5" idx="0"/>
            </p:cNvCxnSpPr>
            <p:nvPr/>
          </p:nvCxnSpPr>
          <p:spPr>
            <a:xfrm>
              <a:off x="2264595" y="1944614"/>
              <a:ext cx="1" cy="18002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Losange 13"/>
            <p:cNvSpPr/>
            <p:nvPr/>
          </p:nvSpPr>
          <p:spPr>
            <a:xfrm>
              <a:off x="1653810" y="2880717"/>
              <a:ext cx="1221572" cy="693077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Conflict?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15" name="Connecteur droit avec flèche 74"/>
            <p:cNvCxnSpPr>
              <a:stCxn id="6" idx="0"/>
              <a:endCxn id="5" idx="1"/>
            </p:cNvCxnSpPr>
            <p:nvPr/>
          </p:nvCxnSpPr>
          <p:spPr>
            <a:xfrm rot="5400000" flipH="1" flipV="1">
              <a:off x="925450" y="2335328"/>
              <a:ext cx="552190" cy="67965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e 109"/>
            <p:cNvGrpSpPr/>
            <p:nvPr/>
          </p:nvGrpSpPr>
          <p:grpSpPr>
            <a:xfrm>
              <a:off x="2139859" y="4503449"/>
              <a:ext cx="249475" cy="249475"/>
              <a:chOff x="2786051" y="5931171"/>
              <a:chExt cx="180000" cy="180000"/>
            </a:xfrm>
          </p:grpSpPr>
          <p:sp>
            <p:nvSpPr>
              <p:cNvPr id="17" name="Ellipse 16"/>
              <p:cNvSpPr/>
              <p:nvPr/>
            </p:nvSpPr>
            <p:spPr>
              <a:xfrm>
                <a:off x="2786051" y="593117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2840051" y="5985172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</p:grpSp>
      </p:grpSp>
      <p:grpSp>
        <p:nvGrpSpPr>
          <p:cNvPr id="19" name="Groupe 34"/>
          <p:cNvGrpSpPr/>
          <p:nvPr/>
        </p:nvGrpSpPr>
        <p:grpSpPr>
          <a:xfrm>
            <a:off x="5436096" y="2647073"/>
            <a:ext cx="3209547" cy="349887"/>
            <a:chOff x="1157852" y="904907"/>
            <a:chExt cx="1981654" cy="216028"/>
          </a:xfrm>
        </p:grpSpPr>
        <p:sp>
          <p:nvSpPr>
            <p:cNvPr id="36" name="Ellipse 35"/>
            <p:cNvSpPr/>
            <p:nvPr/>
          </p:nvSpPr>
          <p:spPr>
            <a:xfrm>
              <a:off x="1157852" y="904907"/>
              <a:ext cx="216024" cy="216023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37" name="Ellipse 36"/>
            <p:cNvSpPr/>
            <p:nvPr/>
          </p:nvSpPr>
          <p:spPr>
            <a:xfrm>
              <a:off x="1820823" y="90491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38" name="Ellipse 37"/>
            <p:cNvSpPr/>
            <p:nvPr/>
          </p:nvSpPr>
          <p:spPr>
            <a:xfrm>
              <a:off x="2292603" y="90491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39" name="Ellipse 38"/>
            <p:cNvSpPr/>
            <p:nvPr/>
          </p:nvSpPr>
          <p:spPr>
            <a:xfrm>
              <a:off x="2923482" y="904911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cxnSp>
          <p:nvCxnSpPr>
            <p:cNvPr id="40" name="Connecteur droit avec flèche 39"/>
            <p:cNvCxnSpPr>
              <a:stCxn id="36" idx="6"/>
              <a:endCxn id="37" idx="2"/>
            </p:cNvCxnSpPr>
            <p:nvPr/>
          </p:nvCxnSpPr>
          <p:spPr>
            <a:xfrm>
              <a:off x="1373876" y="1012919"/>
              <a:ext cx="446948" cy="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>
              <a:stCxn id="37" idx="6"/>
              <a:endCxn id="38" idx="2"/>
            </p:cNvCxnSpPr>
            <p:nvPr/>
          </p:nvCxnSpPr>
          <p:spPr>
            <a:xfrm>
              <a:off x="2036847" y="1012923"/>
              <a:ext cx="2557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/>
            <p:cNvCxnSpPr>
              <a:stCxn id="38" idx="6"/>
              <a:endCxn id="39" idx="2"/>
            </p:cNvCxnSpPr>
            <p:nvPr/>
          </p:nvCxnSpPr>
          <p:spPr>
            <a:xfrm>
              <a:off x="2508627" y="1012923"/>
              <a:ext cx="414855" cy="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2072649" y="926981"/>
              <a:ext cx="169245" cy="1520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>
                  <a:latin typeface="Berlin Sans FB" pitchFamily="34" charset="0"/>
                </a:rPr>
                <a:t>{…}</a:t>
              </a:r>
              <a:endParaRPr lang="fr-BE" sz="1600" noProof="1">
                <a:latin typeface="Berlin Sans FB" pitchFamily="34" charset="0"/>
              </a:endParaRPr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1406405" y="916340"/>
              <a:ext cx="346407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CC</a:t>
              </a:r>
              <a:r>
                <a:rPr lang="fr-BE" baseline="-25000" noProof="1" smtClean="0">
                  <a:latin typeface="Berlin Sans FB" pitchFamily="34" charset="0"/>
                </a:rPr>
                <a:t>start</a:t>
              </a:r>
              <a:endParaRPr lang="fr-BE" baseline="-25000" noProof="1">
                <a:latin typeface="Berlin Sans FB" pitchFamily="34" charset="0"/>
              </a:endParaRPr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2541978" y="928431"/>
              <a:ext cx="315725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CC</a:t>
              </a:r>
              <a:r>
                <a:rPr lang="fr-BE" baseline="-25000" noProof="1" smtClean="0">
                  <a:latin typeface="Berlin Sans FB" pitchFamily="34" charset="0"/>
                </a:rPr>
                <a:t>end</a:t>
              </a:r>
              <a:endParaRPr lang="fr-BE" baseline="-25000" noProof="1">
                <a:latin typeface="Berlin Sans FB" pitchFamily="34" charset="0"/>
              </a:endParaRPr>
            </a:p>
          </p:txBody>
        </p:sp>
      </p:grpSp>
      <p:grpSp>
        <p:nvGrpSpPr>
          <p:cNvPr id="24" name="Groupe 64"/>
          <p:cNvGrpSpPr/>
          <p:nvPr/>
        </p:nvGrpSpPr>
        <p:grpSpPr>
          <a:xfrm>
            <a:off x="3946788" y="3590797"/>
            <a:ext cx="1567663" cy="1069960"/>
            <a:chOff x="1068933" y="904907"/>
            <a:chExt cx="967914" cy="660617"/>
          </a:xfrm>
        </p:grpSpPr>
        <p:sp>
          <p:nvSpPr>
            <p:cNvPr id="66" name="Ellipse 65"/>
            <p:cNvSpPr/>
            <p:nvPr/>
          </p:nvSpPr>
          <p:spPr>
            <a:xfrm>
              <a:off x="1068933" y="904907"/>
              <a:ext cx="216024" cy="216023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67" name="Ellipse 66"/>
            <p:cNvSpPr/>
            <p:nvPr/>
          </p:nvSpPr>
          <p:spPr>
            <a:xfrm>
              <a:off x="1820823" y="90491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68" name="Ellipse 67"/>
            <p:cNvSpPr/>
            <p:nvPr/>
          </p:nvSpPr>
          <p:spPr>
            <a:xfrm>
              <a:off x="1816904" y="134950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69" name="Ellipse 68"/>
            <p:cNvSpPr/>
            <p:nvPr/>
          </p:nvSpPr>
          <p:spPr>
            <a:xfrm>
              <a:off x="1068933" y="134950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cxnSp>
          <p:nvCxnSpPr>
            <p:cNvPr id="70" name="Connecteur droit avec flèche 69"/>
            <p:cNvCxnSpPr>
              <a:stCxn id="66" idx="6"/>
              <a:endCxn id="67" idx="2"/>
            </p:cNvCxnSpPr>
            <p:nvPr/>
          </p:nvCxnSpPr>
          <p:spPr>
            <a:xfrm>
              <a:off x="1284957" y="1012919"/>
              <a:ext cx="535866" cy="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>
              <a:stCxn id="67" idx="4"/>
              <a:endCxn id="68" idx="0"/>
            </p:cNvCxnSpPr>
            <p:nvPr/>
          </p:nvCxnSpPr>
          <p:spPr>
            <a:xfrm flipH="1">
              <a:off x="1924917" y="1120934"/>
              <a:ext cx="3919" cy="22856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>
              <a:stCxn id="68" idx="2"/>
              <a:endCxn id="69" idx="6"/>
            </p:cNvCxnSpPr>
            <p:nvPr/>
          </p:nvCxnSpPr>
          <p:spPr>
            <a:xfrm flipH="1">
              <a:off x="1284957" y="1457512"/>
              <a:ext cx="531947" cy="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ZoneTexte 72"/>
            <p:cNvSpPr txBox="1"/>
            <p:nvPr/>
          </p:nvSpPr>
          <p:spPr>
            <a:xfrm>
              <a:off x="1843564" y="1148139"/>
              <a:ext cx="169245" cy="1520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>
                  <a:latin typeface="Berlin Sans FB" pitchFamily="34" charset="0"/>
                </a:rPr>
                <a:t>{…}</a:t>
              </a:r>
              <a:endParaRPr lang="fr-BE" sz="1600" noProof="1">
                <a:latin typeface="Berlin Sans FB" pitchFamily="34" charset="0"/>
              </a:endParaRPr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1345871" y="930454"/>
              <a:ext cx="389955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WR</a:t>
              </a:r>
              <a:r>
                <a:rPr lang="fr-BE" baseline="-25000" noProof="1" smtClean="0">
                  <a:latin typeface="Berlin Sans FB" pitchFamily="34" charset="0"/>
                </a:rPr>
                <a:t>start</a:t>
              </a:r>
              <a:endParaRPr lang="fr-BE" baseline="-25000" noProof="1">
                <a:latin typeface="Berlin Sans FB" pitchFamily="34" charset="0"/>
              </a:endParaRPr>
            </a:p>
          </p:txBody>
        </p:sp>
        <p:sp>
          <p:nvSpPr>
            <p:cNvPr id="75" name="ZoneTexte 74"/>
            <p:cNvSpPr txBox="1"/>
            <p:nvPr/>
          </p:nvSpPr>
          <p:spPr>
            <a:xfrm>
              <a:off x="1380150" y="1349500"/>
              <a:ext cx="359274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WR</a:t>
              </a:r>
              <a:r>
                <a:rPr lang="fr-BE" baseline="-25000" noProof="1" smtClean="0">
                  <a:latin typeface="Berlin Sans FB" pitchFamily="34" charset="0"/>
                </a:rPr>
                <a:t>end</a:t>
              </a:r>
              <a:endParaRPr lang="fr-BE" baseline="-25000" noProof="1">
                <a:latin typeface="Berlin Sans FB" pitchFamily="34" charset="0"/>
              </a:endParaRPr>
            </a:p>
          </p:txBody>
        </p:sp>
      </p:grpSp>
      <p:sp>
        <p:nvSpPr>
          <p:cNvPr id="87" name="Ellipse 86"/>
          <p:cNvSpPr/>
          <p:nvPr/>
        </p:nvSpPr>
        <p:spPr>
          <a:xfrm>
            <a:off x="6876256" y="1638961"/>
            <a:ext cx="349879" cy="349879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sz="2000" noProof="1">
              <a:latin typeface="Berlin Sans FB" pitchFamily="34" charset="0"/>
            </a:endParaRPr>
          </a:p>
        </p:txBody>
      </p:sp>
      <p:sp>
        <p:nvSpPr>
          <p:cNvPr id="89" name="Ellipse 88"/>
          <p:cNvSpPr/>
          <p:nvPr/>
        </p:nvSpPr>
        <p:spPr>
          <a:xfrm>
            <a:off x="6876256" y="3943217"/>
            <a:ext cx="349879" cy="349879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sz="2000" noProof="1">
              <a:latin typeface="Berlin Sans FB" pitchFamily="34" charset="0"/>
            </a:endParaRPr>
          </a:p>
        </p:txBody>
      </p:sp>
      <p:sp>
        <p:nvSpPr>
          <p:cNvPr id="97" name="Ellipse 96"/>
          <p:cNvSpPr/>
          <p:nvPr/>
        </p:nvSpPr>
        <p:spPr>
          <a:xfrm>
            <a:off x="6876256" y="6175465"/>
            <a:ext cx="349879" cy="349879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sz="2000" noProof="1">
              <a:latin typeface="Berlin Sans FB" pitchFamily="34" charset="0"/>
            </a:endParaRPr>
          </a:p>
        </p:txBody>
      </p:sp>
      <p:sp>
        <p:nvSpPr>
          <p:cNvPr id="129" name="Forme libre 128"/>
          <p:cNvSpPr/>
          <p:nvPr/>
        </p:nvSpPr>
        <p:spPr>
          <a:xfrm>
            <a:off x="3059831" y="1640801"/>
            <a:ext cx="1455884" cy="1340742"/>
          </a:xfrm>
          <a:custGeom>
            <a:avLst/>
            <a:gdLst>
              <a:gd name="connsiteX0" fmla="*/ 0 w 916819"/>
              <a:gd name="connsiteY0" fmla="*/ 1016000 h 1315961"/>
              <a:gd name="connsiteX1" fmla="*/ 769257 w 916819"/>
              <a:gd name="connsiteY1" fmla="*/ 1146628 h 1315961"/>
              <a:gd name="connsiteX2" fmla="*/ 885372 w 916819"/>
              <a:gd name="connsiteY2" fmla="*/ 0 h 1315961"/>
              <a:gd name="connsiteX0" fmla="*/ 0 w 1149048"/>
              <a:gd name="connsiteY0" fmla="*/ 1016000 h 1165980"/>
              <a:gd name="connsiteX1" fmla="*/ 1001486 w 1149048"/>
              <a:gd name="connsiteY1" fmla="*/ 828554 h 1165980"/>
              <a:gd name="connsiteX2" fmla="*/ 885372 w 1149048"/>
              <a:gd name="connsiteY2" fmla="*/ 0 h 1165980"/>
              <a:gd name="connsiteX0" fmla="*/ 0 w 1744845"/>
              <a:gd name="connsiteY0" fmla="*/ 0 h 4398412"/>
              <a:gd name="connsiteX1" fmla="*/ 1512169 w 1744845"/>
              <a:gd name="connsiteY1" fmla="*/ 3888432 h 4398412"/>
              <a:gd name="connsiteX2" fmla="*/ 1396055 w 1744845"/>
              <a:gd name="connsiteY2" fmla="*/ 3059878 h 4398412"/>
              <a:gd name="connsiteX0" fmla="*/ 0 w 1411778"/>
              <a:gd name="connsiteY0" fmla="*/ 149940 h 3698465"/>
              <a:gd name="connsiteX1" fmla="*/ 1080121 w 1411778"/>
              <a:gd name="connsiteY1" fmla="*/ 509980 h 3698465"/>
              <a:gd name="connsiteX2" fmla="*/ 1396055 w 1411778"/>
              <a:gd name="connsiteY2" fmla="*/ 3209818 h 3698465"/>
              <a:gd name="connsiteX0" fmla="*/ 0 w 1455884"/>
              <a:gd name="connsiteY0" fmla="*/ 0 h 1280736"/>
              <a:gd name="connsiteX1" fmla="*/ 1080121 w 1455884"/>
              <a:gd name="connsiteY1" fmla="*/ 360040 h 1280736"/>
              <a:gd name="connsiteX2" fmla="*/ 1440161 w 1455884"/>
              <a:gd name="connsiteY2" fmla="*/ 792089 h 1280736"/>
              <a:gd name="connsiteX0" fmla="*/ 0 w 1455884"/>
              <a:gd name="connsiteY0" fmla="*/ 60006 h 1340742"/>
              <a:gd name="connsiteX1" fmla="*/ 936105 w 1455884"/>
              <a:gd name="connsiteY1" fmla="*/ 132015 h 1340742"/>
              <a:gd name="connsiteX2" fmla="*/ 1440161 w 1455884"/>
              <a:gd name="connsiteY2" fmla="*/ 852095 h 134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884" h="1340742">
                <a:moveTo>
                  <a:pt x="0" y="60006"/>
                </a:moveTo>
                <a:cubicBezTo>
                  <a:pt x="310847" y="209986"/>
                  <a:pt x="696078" y="0"/>
                  <a:pt x="936105" y="132015"/>
                </a:cubicBezTo>
                <a:cubicBezTo>
                  <a:pt x="1176132" y="264030"/>
                  <a:pt x="1455884" y="1340742"/>
                  <a:pt x="1440161" y="852095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77" name="Connecteur en arc 76"/>
          <p:cNvCxnSpPr>
            <a:stCxn id="87" idx="4"/>
            <a:endCxn id="36" idx="0"/>
          </p:cNvCxnSpPr>
          <p:nvPr/>
        </p:nvCxnSpPr>
        <p:spPr>
          <a:xfrm rot="5400000">
            <a:off x="6002000" y="1597876"/>
            <a:ext cx="658233" cy="1440160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Connecteur en arc 77"/>
          <p:cNvCxnSpPr>
            <a:stCxn id="39" idx="4"/>
            <a:endCxn id="89" idx="0"/>
          </p:cNvCxnSpPr>
          <p:nvPr/>
        </p:nvCxnSpPr>
        <p:spPr>
          <a:xfrm rot="5400000">
            <a:off x="7287822" y="2760334"/>
            <a:ext cx="946257" cy="1419508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Connecteur en arc 80"/>
          <p:cNvCxnSpPr>
            <a:stCxn id="89" idx="4"/>
            <a:endCxn id="55" idx="0"/>
          </p:cNvCxnSpPr>
          <p:nvPr/>
        </p:nvCxnSpPr>
        <p:spPr>
          <a:xfrm rot="5400000">
            <a:off x="5821980" y="4082152"/>
            <a:ext cx="1018273" cy="1440160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Connecteur en arc 83"/>
          <p:cNvCxnSpPr>
            <a:stCxn id="58" idx="4"/>
            <a:endCxn id="97" idx="7"/>
          </p:cNvCxnSpPr>
          <p:nvPr/>
        </p:nvCxnSpPr>
        <p:spPr>
          <a:xfrm rot="5400000">
            <a:off x="7540076" y="5296076"/>
            <a:ext cx="565448" cy="1295808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necteur en arc 91"/>
          <p:cNvCxnSpPr>
            <a:stCxn id="89" idx="2"/>
            <a:endCxn id="66" idx="7"/>
          </p:cNvCxnSpPr>
          <p:nvPr/>
        </p:nvCxnSpPr>
        <p:spPr>
          <a:xfrm rot="10800000">
            <a:off x="4245428" y="3642037"/>
            <a:ext cx="2630828" cy="476121"/>
          </a:xfrm>
          <a:prstGeom prst="curvedConnector4">
            <a:avLst>
              <a:gd name="adj1" fmla="val 27961"/>
              <a:gd name="adj2" fmla="val 148013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Connecteur en arc 94"/>
          <p:cNvCxnSpPr>
            <a:stCxn id="69" idx="2"/>
            <a:endCxn id="36" idx="2"/>
          </p:cNvCxnSpPr>
          <p:nvPr/>
        </p:nvCxnSpPr>
        <p:spPr>
          <a:xfrm rot="10800000" flipH="1">
            <a:off x="3946788" y="2822013"/>
            <a:ext cx="1489308" cy="1663804"/>
          </a:xfrm>
          <a:prstGeom prst="curvedConnector3">
            <a:avLst>
              <a:gd name="adj1" fmla="val -15349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ZoneTexte 75"/>
          <p:cNvSpPr txBox="1"/>
          <p:nvPr/>
        </p:nvSpPr>
        <p:spPr>
          <a:xfrm>
            <a:off x="6133932" y="1830969"/>
            <a:ext cx="357521" cy="67710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4400" i="1" noProof="1" smtClean="0">
                <a:sym typeface="Symbol"/>
              </a:rPr>
              <a:t></a:t>
            </a:r>
            <a:endParaRPr lang="fr-BE" sz="4400" i="1" noProof="1"/>
          </a:p>
        </p:txBody>
      </p:sp>
      <p:sp>
        <p:nvSpPr>
          <p:cNvPr id="79" name="ZoneTexte 78"/>
          <p:cNvSpPr txBox="1"/>
          <p:nvPr/>
        </p:nvSpPr>
        <p:spPr>
          <a:xfrm>
            <a:off x="4716016" y="2420888"/>
            <a:ext cx="357521" cy="67710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4400" i="1" noProof="1" smtClean="0">
                <a:sym typeface="Symbol"/>
              </a:rPr>
              <a:t></a:t>
            </a:r>
            <a:endParaRPr lang="fr-BE" sz="4400" i="1" noProof="1"/>
          </a:p>
        </p:txBody>
      </p:sp>
      <p:sp>
        <p:nvSpPr>
          <p:cNvPr id="80" name="ZoneTexte 79"/>
          <p:cNvSpPr txBox="1"/>
          <p:nvPr/>
        </p:nvSpPr>
        <p:spPr>
          <a:xfrm>
            <a:off x="7452320" y="3068960"/>
            <a:ext cx="357521" cy="67710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4400" i="1" noProof="1" smtClean="0">
                <a:sym typeface="Symbol"/>
              </a:rPr>
              <a:t></a:t>
            </a:r>
            <a:endParaRPr lang="fr-BE" sz="4400" i="1" noProof="1"/>
          </a:p>
        </p:txBody>
      </p:sp>
      <p:sp>
        <p:nvSpPr>
          <p:cNvPr id="82" name="ZoneTexte 81"/>
          <p:cNvSpPr txBox="1"/>
          <p:nvPr/>
        </p:nvSpPr>
        <p:spPr>
          <a:xfrm>
            <a:off x="7740352" y="5589240"/>
            <a:ext cx="357521" cy="67710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4400" i="1" noProof="1" smtClean="0">
                <a:sym typeface="Symbol"/>
              </a:rPr>
              <a:t></a:t>
            </a:r>
            <a:endParaRPr lang="fr-BE" sz="4400" i="1" noProof="1"/>
          </a:p>
        </p:txBody>
      </p:sp>
      <p:sp>
        <p:nvSpPr>
          <p:cNvPr id="83" name="ZoneTexte 82"/>
          <p:cNvSpPr txBox="1"/>
          <p:nvPr/>
        </p:nvSpPr>
        <p:spPr>
          <a:xfrm>
            <a:off x="5940152" y="4571836"/>
            <a:ext cx="1734500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2400" i="1" noProof="1" smtClean="0">
                <a:latin typeface="Berlin Sans FB" pitchFamily="34" charset="0"/>
                <a:sym typeface="Symbol"/>
              </a:rPr>
              <a:t>[  Conflict ]</a:t>
            </a:r>
            <a:endParaRPr lang="fr-BE" sz="2400" i="1" noProof="1">
              <a:latin typeface="Berlin Sans FB" pitchFamily="34" charset="0"/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5582327" y="3275692"/>
            <a:ext cx="1437945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2400" i="1" noProof="1" smtClean="0">
                <a:latin typeface="Berlin Sans FB" pitchFamily="34" charset="0"/>
                <a:sym typeface="Symbol"/>
              </a:rPr>
              <a:t>[ Conflict ]</a:t>
            </a:r>
            <a:endParaRPr lang="fr-BE" sz="2400" i="1" noProof="1">
              <a:latin typeface="Berlin Sans FB" pitchFamily="34" charset="0"/>
            </a:endParaRPr>
          </a:p>
        </p:txBody>
      </p:sp>
      <p:cxnSp>
        <p:nvCxnSpPr>
          <p:cNvPr id="98" name="Connecteur en arc 97"/>
          <p:cNvCxnSpPr/>
          <p:nvPr/>
        </p:nvCxnSpPr>
        <p:spPr>
          <a:xfrm>
            <a:off x="4716016" y="1700808"/>
            <a:ext cx="2160240" cy="113093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ZoneTexte 98"/>
          <p:cNvSpPr txBox="1"/>
          <p:nvPr/>
        </p:nvSpPr>
        <p:spPr>
          <a:xfrm>
            <a:off x="4932040" y="1556792"/>
            <a:ext cx="1734500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2400" i="1" noProof="1" smtClean="0">
                <a:latin typeface="Berlin Sans FB" pitchFamily="34" charset="0"/>
                <a:sym typeface="Symbol"/>
              </a:rPr>
              <a:t>[  Conflict ]</a:t>
            </a:r>
            <a:endParaRPr lang="fr-BE" sz="2400" i="1" noProof="1">
              <a:latin typeface="Berlin Sans FB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51520" y="4437112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smtClean="0">
                <a:latin typeface="Berlin Sans FB" pitchFamily="34" charset="0"/>
                <a:sym typeface="Symbol"/>
              </a:rPr>
              <a:t>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Conflict</a:t>
            </a:r>
            <a:endParaRPr lang="fr-BE" sz="2400" dirty="0"/>
          </a:p>
        </p:txBody>
      </p:sp>
      <p:sp>
        <p:nvSpPr>
          <p:cNvPr id="104" name="Rectangle 103"/>
          <p:cNvSpPr/>
          <p:nvPr/>
        </p:nvSpPr>
        <p:spPr>
          <a:xfrm>
            <a:off x="3707904" y="6093296"/>
            <a:ext cx="13051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true</a:t>
            </a:r>
            <a:endParaRPr lang="fr-BE" sz="2400" dirty="0"/>
          </a:p>
        </p:txBody>
      </p:sp>
      <p:grpSp>
        <p:nvGrpSpPr>
          <p:cNvPr id="23" name="Groupe 53"/>
          <p:cNvGrpSpPr/>
          <p:nvPr/>
        </p:nvGrpSpPr>
        <p:grpSpPr>
          <a:xfrm>
            <a:off x="5436096" y="5311369"/>
            <a:ext cx="3209547" cy="349887"/>
            <a:chOff x="1157852" y="904907"/>
            <a:chExt cx="1981654" cy="216028"/>
          </a:xfrm>
        </p:grpSpPr>
        <p:sp>
          <p:nvSpPr>
            <p:cNvPr id="55" name="Ellipse 54"/>
            <p:cNvSpPr/>
            <p:nvPr/>
          </p:nvSpPr>
          <p:spPr>
            <a:xfrm>
              <a:off x="1157852" y="904907"/>
              <a:ext cx="216024" cy="216023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56" name="Ellipse 55"/>
            <p:cNvSpPr/>
            <p:nvPr/>
          </p:nvSpPr>
          <p:spPr>
            <a:xfrm>
              <a:off x="1820823" y="90491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57" name="Ellipse 56"/>
            <p:cNvSpPr/>
            <p:nvPr/>
          </p:nvSpPr>
          <p:spPr>
            <a:xfrm>
              <a:off x="2292603" y="90491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58" name="Ellipse 57"/>
            <p:cNvSpPr/>
            <p:nvPr/>
          </p:nvSpPr>
          <p:spPr>
            <a:xfrm>
              <a:off x="2923482" y="904911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cxnSp>
          <p:nvCxnSpPr>
            <p:cNvPr id="59" name="Connecteur droit avec flèche 58"/>
            <p:cNvCxnSpPr>
              <a:stCxn id="55" idx="6"/>
              <a:endCxn id="56" idx="2"/>
            </p:cNvCxnSpPr>
            <p:nvPr/>
          </p:nvCxnSpPr>
          <p:spPr>
            <a:xfrm>
              <a:off x="1373876" y="1012919"/>
              <a:ext cx="446948" cy="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/>
            <p:cNvCxnSpPr>
              <a:stCxn id="56" idx="6"/>
              <a:endCxn id="57" idx="2"/>
            </p:cNvCxnSpPr>
            <p:nvPr/>
          </p:nvCxnSpPr>
          <p:spPr>
            <a:xfrm>
              <a:off x="2036847" y="1012923"/>
              <a:ext cx="2557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/>
            <p:cNvCxnSpPr>
              <a:stCxn id="57" idx="6"/>
              <a:endCxn id="58" idx="2"/>
            </p:cNvCxnSpPr>
            <p:nvPr/>
          </p:nvCxnSpPr>
          <p:spPr>
            <a:xfrm>
              <a:off x="2508627" y="1012923"/>
              <a:ext cx="414855" cy="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2072649" y="926981"/>
              <a:ext cx="169245" cy="1520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>
                  <a:latin typeface="Berlin Sans FB" pitchFamily="34" charset="0"/>
                </a:rPr>
                <a:t>{…}</a:t>
              </a:r>
              <a:endParaRPr lang="fr-BE" sz="1600" noProof="1">
                <a:latin typeface="Berlin Sans FB" pitchFamily="34" charset="0"/>
              </a:endParaRPr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1398564" y="916340"/>
              <a:ext cx="376099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Sch</a:t>
              </a:r>
              <a:r>
                <a:rPr lang="fr-BE" baseline="-25000" noProof="1" smtClean="0">
                  <a:latin typeface="Berlin Sans FB" pitchFamily="34" charset="0"/>
                </a:rPr>
                <a:t>start</a:t>
              </a:r>
              <a:endParaRPr lang="fr-BE" baseline="-25000" noProof="1">
                <a:latin typeface="Berlin Sans FB" pitchFamily="34" charset="0"/>
              </a:endParaRPr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2541978" y="928431"/>
              <a:ext cx="345418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Sch</a:t>
              </a:r>
              <a:r>
                <a:rPr lang="fr-BE" baseline="-25000" noProof="1" smtClean="0">
                  <a:latin typeface="Berlin Sans FB" pitchFamily="34" charset="0"/>
                </a:rPr>
                <a:t>end</a:t>
              </a:r>
              <a:endParaRPr lang="fr-BE" baseline="-25000" noProof="1"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2) Fluents as g-LTS </a:t>
            </a:r>
            <a:r>
              <a:rPr lang="fr-BE" dirty="0" err="1" smtClean="0"/>
              <a:t>automata</a:t>
            </a:r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323528" y="1556792"/>
            <a:ext cx="43172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327275" algn="l"/>
              </a:tabLst>
            </a:pPr>
            <a:r>
              <a:rPr lang="fr-BE" sz="2400" dirty="0" smtClean="0">
                <a:latin typeface="Berlin Sans FB" pitchFamily="34" charset="0"/>
              </a:rPr>
              <a:t>Fluent </a:t>
            </a:r>
            <a:r>
              <a:rPr lang="fr-BE" sz="2400" dirty="0" err="1" smtClean="0">
                <a:latin typeface="Berlin Sans FB" pitchFamily="34" charset="0"/>
              </a:rPr>
              <a:t>Conflict</a:t>
            </a:r>
            <a:r>
              <a:rPr lang="fr-BE" sz="2400" dirty="0" smtClean="0">
                <a:latin typeface="Berlin Sans FB" pitchFamily="34" charset="0"/>
              </a:rPr>
              <a:t> = </a:t>
            </a:r>
          </a:p>
          <a:p>
            <a:pPr>
              <a:tabLst>
                <a:tab pos="720725" algn="l"/>
              </a:tabLst>
            </a:pPr>
            <a:r>
              <a:rPr lang="fr-BE" sz="2400" dirty="0" smtClean="0">
                <a:latin typeface="Berlin Sans FB" pitchFamily="34" charset="0"/>
              </a:rPr>
              <a:t>	&lt;	{ </a:t>
            </a:r>
            <a:r>
              <a:rPr lang="fr-BE" sz="2400" dirty="0" err="1" smtClean="0">
                <a:latin typeface="Berlin Sans FB" pitchFamily="34" charset="0"/>
              </a:rPr>
              <a:t>conflict_detected</a:t>
            </a:r>
            <a:r>
              <a:rPr lang="fr-BE" sz="2400" dirty="0" smtClean="0">
                <a:latin typeface="Berlin Sans FB" pitchFamily="34" charset="0"/>
              </a:rPr>
              <a:t> }, </a:t>
            </a:r>
          </a:p>
          <a:p>
            <a:pPr>
              <a:tabLst>
                <a:tab pos="720725" algn="l"/>
              </a:tabLst>
            </a:pPr>
            <a:r>
              <a:rPr lang="fr-BE" sz="2400" dirty="0" smtClean="0">
                <a:latin typeface="Berlin Sans FB" pitchFamily="34" charset="0"/>
              </a:rPr>
              <a:t>	{ </a:t>
            </a:r>
            <a:r>
              <a:rPr lang="fr-BE" sz="2400" dirty="0" err="1" smtClean="0">
                <a:latin typeface="Berlin Sans FB" pitchFamily="34" charset="0"/>
              </a:rPr>
              <a:t>all_constraints_known</a:t>
            </a:r>
            <a:r>
              <a:rPr lang="fr-BE" sz="2400" dirty="0" smtClean="0">
                <a:latin typeface="Berlin Sans FB" pitchFamily="34" charset="0"/>
              </a:rPr>
              <a:t> } &gt; </a:t>
            </a:r>
            <a:endParaRPr lang="fr-BE" sz="2400" dirty="0">
              <a:latin typeface="Berlin Sans FB" pitchFamily="34" charset="0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136208" y="3060211"/>
            <a:ext cx="8756272" cy="3393125"/>
            <a:chOff x="1591340" y="3429000"/>
            <a:chExt cx="5051696" cy="1957572"/>
          </a:xfrm>
        </p:grpSpPr>
        <p:sp>
          <p:nvSpPr>
            <p:cNvPr id="7" name="Ellipse 3"/>
            <p:cNvSpPr/>
            <p:nvPr/>
          </p:nvSpPr>
          <p:spPr>
            <a:xfrm>
              <a:off x="3939287" y="3573056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2400" noProof="1" smtClean="0">
                  <a:latin typeface="Berlin Sans FB" pitchFamily="34" charset="0"/>
                </a:rPr>
                <a:t>q</a:t>
              </a:r>
              <a:r>
                <a:rPr lang="fr-BE" sz="2400" baseline="-25000" noProof="1" smtClean="0">
                  <a:latin typeface="Berlin Sans FB" pitchFamily="34" charset="0"/>
                </a:rPr>
                <a:t>u</a:t>
              </a:r>
              <a:endParaRPr lang="fr-BE" sz="2400" noProof="1">
                <a:latin typeface="Berlin Sans FB" pitchFamily="34" charset="0"/>
              </a:endParaRPr>
            </a:p>
          </p:txBody>
        </p:sp>
        <p:sp>
          <p:nvSpPr>
            <p:cNvPr id="8" name="Ellipse 7"/>
            <p:cNvSpPr/>
            <p:nvPr/>
          </p:nvSpPr>
          <p:spPr>
            <a:xfrm>
              <a:off x="5004048" y="476512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2400" noProof="1" smtClean="0">
                  <a:latin typeface="Berlin Sans FB" pitchFamily="34" charset="0"/>
                </a:rPr>
                <a:t>q</a:t>
              </a:r>
              <a:r>
                <a:rPr lang="fr-BE" sz="2400" baseline="-25000" noProof="1" smtClean="0">
                  <a:latin typeface="Berlin Sans FB" pitchFamily="34" charset="0"/>
                </a:rPr>
                <a:t>t</a:t>
              </a:r>
              <a:endParaRPr lang="fr-BE" sz="2400" baseline="-25000" noProof="1">
                <a:latin typeface="Berlin Sans FB" pitchFamily="34" charset="0"/>
              </a:endParaRPr>
            </a:p>
          </p:txBody>
        </p:sp>
        <p:sp>
          <p:nvSpPr>
            <p:cNvPr id="9" name="Ellipse 8"/>
            <p:cNvSpPr/>
            <p:nvPr/>
          </p:nvSpPr>
          <p:spPr>
            <a:xfrm>
              <a:off x="2907399" y="477147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2400" noProof="1" smtClean="0">
                  <a:latin typeface="Berlin Sans FB" pitchFamily="34" charset="0"/>
                </a:rPr>
                <a:t>q</a:t>
              </a:r>
              <a:r>
                <a:rPr lang="fr-BE" sz="2400" baseline="-25000" noProof="1" smtClean="0">
                  <a:latin typeface="Berlin Sans FB" pitchFamily="34" charset="0"/>
                </a:rPr>
                <a:t>f</a:t>
              </a:r>
              <a:endParaRPr lang="fr-BE" sz="2400" baseline="-25000" noProof="1">
                <a:latin typeface="Berlin Sans FB" pitchFamily="34" charset="0"/>
              </a:endParaRPr>
            </a:p>
          </p:txBody>
        </p:sp>
        <p:cxnSp>
          <p:nvCxnSpPr>
            <p:cNvPr id="10" name="Connecteur droit avec flèche 7"/>
            <p:cNvCxnSpPr>
              <a:stCxn id="9" idx="7"/>
              <a:endCxn id="8" idx="1"/>
            </p:cNvCxnSpPr>
            <p:nvPr/>
          </p:nvCxnSpPr>
          <p:spPr>
            <a:xfrm rot="5400000" flipH="1" flipV="1">
              <a:off x="4132548" y="3899976"/>
              <a:ext cx="6350" cy="1842091"/>
            </a:xfrm>
            <a:prstGeom prst="curvedConnector3">
              <a:avLst>
                <a:gd name="adj1" fmla="val 3690222"/>
              </a:avLst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avec flèche 7"/>
            <p:cNvCxnSpPr>
              <a:stCxn id="8" idx="3"/>
              <a:endCxn id="9" idx="5"/>
            </p:cNvCxnSpPr>
            <p:nvPr/>
          </p:nvCxnSpPr>
          <p:spPr>
            <a:xfrm rot="5400000">
              <a:off x="4132549" y="4154534"/>
              <a:ext cx="6350" cy="1842091"/>
            </a:xfrm>
            <a:prstGeom prst="curvedConnector3">
              <a:avLst>
                <a:gd name="adj1" fmla="val 3930253"/>
              </a:avLst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droit avec flèche 7"/>
            <p:cNvCxnSpPr>
              <a:stCxn id="7" idx="5"/>
              <a:endCxn id="8" idx="0"/>
            </p:cNvCxnSpPr>
            <p:nvPr/>
          </p:nvCxnSpPr>
          <p:spPr>
            <a:xfrm rot="16200000" flipH="1">
              <a:off x="4272912" y="3853989"/>
              <a:ext cx="884790" cy="937482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avec flèche 7"/>
            <p:cNvCxnSpPr>
              <a:stCxn id="7" idx="3"/>
              <a:endCxn id="9" idx="0"/>
            </p:cNvCxnSpPr>
            <p:nvPr/>
          </p:nvCxnSpPr>
          <p:spPr>
            <a:xfrm rot="5400000">
              <a:off x="3094134" y="3873601"/>
              <a:ext cx="891140" cy="904609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7"/>
            <p:cNvCxnSpPr>
              <a:stCxn id="8" idx="4"/>
              <a:endCxn id="8" idx="6"/>
            </p:cNvCxnSpPr>
            <p:nvPr/>
          </p:nvCxnSpPr>
          <p:spPr>
            <a:xfrm rot="5400000" flipH="1" flipV="1">
              <a:off x="5184048" y="494512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>
              <a:tailEnd type="triangle" w="sm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avec flèche 7"/>
            <p:cNvCxnSpPr>
              <a:stCxn id="8" idx="0"/>
              <a:endCxn id="8" idx="6"/>
            </p:cNvCxnSpPr>
            <p:nvPr/>
          </p:nvCxnSpPr>
          <p:spPr>
            <a:xfrm rot="16200000" flipH="1">
              <a:off x="5184048" y="476512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>
              <a:tailEnd type="triangle" w="sm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7"/>
            <p:cNvCxnSpPr>
              <a:stCxn id="9" idx="0"/>
              <a:endCxn id="9" idx="2"/>
            </p:cNvCxnSpPr>
            <p:nvPr/>
          </p:nvCxnSpPr>
          <p:spPr>
            <a:xfrm rot="16200000" flipH="1" flipV="1">
              <a:off x="2907399" y="477147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>
              <a:tailEnd type="triangle" w="sm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avec flèche 7"/>
            <p:cNvCxnSpPr>
              <a:stCxn id="9" idx="4"/>
              <a:endCxn id="9" idx="2"/>
            </p:cNvCxnSpPr>
            <p:nvPr/>
          </p:nvCxnSpPr>
          <p:spPr>
            <a:xfrm rot="5400000" flipH="1">
              <a:off x="2907399" y="495147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>
              <a:tailEnd type="triangle" w="sm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7"/>
            <p:cNvCxnSpPr>
              <a:endCxn id="7" idx="1"/>
            </p:cNvCxnSpPr>
            <p:nvPr/>
          </p:nvCxnSpPr>
          <p:spPr>
            <a:xfrm>
              <a:off x="3779912" y="3429000"/>
              <a:ext cx="212096" cy="196777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4355976" y="4149080"/>
              <a:ext cx="677886" cy="21307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</a:rPr>
                <a:t>[Conflict]</a:t>
              </a:r>
              <a:endParaRPr lang="fr-BE" sz="2400" noProof="1">
                <a:latin typeface="Berlin Sans FB" pitchFamily="34" charset="0"/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3113975" y="4149080"/>
              <a:ext cx="848975" cy="21307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</a:rPr>
                <a:t>[</a:t>
              </a:r>
              <a:r>
                <a:rPr lang="fr-BE" sz="2400" noProof="1" smtClean="0">
                  <a:latin typeface="Berlin Sans FB" pitchFamily="34" charset="0"/>
                  <a:sym typeface="Symbol"/>
                </a:rPr>
                <a:t> Conflict</a:t>
              </a:r>
              <a:r>
                <a:rPr lang="fr-BE" sz="2400" noProof="1" smtClean="0">
                  <a:latin typeface="Berlin Sans FB" pitchFamily="34" charset="0"/>
                </a:rPr>
                <a:t>]</a:t>
              </a:r>
              <a:endParaRPr lang="fr-BE" sz="2400" noProof="1">
                <a:latin typeface="Berlin Sans FB" pitchFamily="34" charset="0"/>
              </a:endParaRP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3491820" y="4509120"/>
              <a:ext cx="1284888" cy="21307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</a:rPr>
                <a:t>conflict_detected</a:t>
              </a:r>
              <a:endParaRPr lang="fr-BE" sz="2400" baseline="-25000" noProof="1">
                <a:latin typeface="Berlin Sans FB" pitchFamily="34" charset="0"/>
              </a:endParaRP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3345232" y="5173496"/>
              <a:ext cx="1645564" cy="21307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</a:rPr>
                <a:t>all_constraints_known</a:t>
              </a:r>
              <a:endParaRPr lang="fr-BE" sz="2400" baseline="-25000" noProof="1">
                <a:latin typeface="Berlin Sans FB" pitchFamily="34" charset="0"/>
              </a:endParaRPr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5400092" y="4633436"/>
              <a:ext cx="1242944" cy="21307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</a:rPr>
                <a:t>conflict_detected</a:t>
              </a:r>
              <a:endParaRPr lang="fr-BE" sz="2400" noProof="1">
                <a:latin typeface="Berlin Sans FB" pitchFamily="34" charset="0"/>
              </a:endParaRP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1591340" y="4425721"/>
              <a:ext cx="1603620" cy="21307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</a:rPr>
                <a:t>all_constraints_known</a:t>
              </a:r>
              <a:endParaRPr lang="fr-BE" sz="2400" baseline="-25000" noProof="1">
                <a:latin typeface="Berlin Sans FB" pitchFamily="34" charset="0"/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2075399" y="5138142"/>
              <a:ext cx="848975" cy="21307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</a:rPr>
                <a:t>[</a:t>
              </a:r>
              <a:r>
                <a:rPr lang="fr-BE" sz="2400" noProof="1" smtClean="0">
                  <a:latin typeface="Berlin Sans FB" pitchFamily="34" charset="0"/>
                  <a:sym typeface="Symbol"/>
                </a:rPr>
                <a:t> Conflict</a:t>
              </a:r>
              <a:r>
                <a:rPr lang="fr-BE" sz="2400" noProof="1" smtClean="0">
                  <a:latin typeface="Berlin Sans FB" pitchFamily="34" charset="0"/>
                </a:rPr>
                <a:t>]</a:t>
              </a:r>
              <a:endParaRPr lang="fr-BE" sz="2400" noProof="1">
                <a:latin typeface="Berlin Sans FB" pitchFamily="34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436096" y="5117441"/>
              <a:ext cx="677886" cy="21307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</a:rPr>
                <a:t>[Conflict]</a:t>
              </a:r>
              <a:endParaRPr lang="fr-BE" sz="2400" noProof="1"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3) Compose </a:t>
            </a:r>
            <a:r>
              <a:rPr lang="fr-BE" dirty="0" err="1" smtClean="0"/>
              <a:t>then</a:t>
            </a:r>
            <a:r>
              <a:rPr lang="fr-BE" dirty="0" smtClean="0"/>
              <a:t> </a:t>
            </a:r>
            <a:r>
              <a:rPr lang="fr-BE" dirty="0" err="1" smtClean="0"/>
              <a:t>hide</a:t>
            </a:r>
            <a:r>
              <a:rPr lang="fr-BE" dirty="0" smtClean="0"/>
              <a:t> </a:t>
            </a:r>
            <a:r>
              <a:rPr lang="fr-BE" dirty="0" err="1" smtClean="0"/>
              <a:t>guards</a:t>
            </a:r>
            <a:endParaRPr lang="fr-BE" dirty="0"/>
          </a:p>
        </p:txBody>
      </p:sp>
      <p:sp>
        <p:nvSpPr>
          <p:cNvPr id="48" name="Espace réservé du contenu 47"/>
          <p:cNvSpPr>
            <a:spLocks noGrp="1"/>
          </p:cNvSpPr>
          <p:nvPr>
            <p:ph sz="half" idx="2"/>
          </p:nvPr>
        </p:nvSpPr>
        <p:spPr>
          <a:xfrm>
            <a:off x="2915816" y="3356992"/>
            <a:ext cx="5832648" cy="3284984"/>
          </a:xfrm>
        </p:spPr>
        <p:txBody>
          <a:bodyPr>
            <a:noAutofit/>
          </a:bodyPr>
          <a:lstStyle/>
          <a:p>
            <a:r>
              <a:rPr lang="fr-BE" dirty="0" smtClean="0"/>
              <a:t>g-LTS composition</a:t>
            </a:r>
          </a:p>
          <a:p>
            <a:pPr lvl="1"/>
            <a:r>
              <a:rPr lang="fr-BE" dirty="0" err="1" smtClean="0"/>
              <a:t>Synchronize</a:t>
            </a:r>
            <a:r>
              <a:rPr lang="fr-BE" dirty="0" smtClean="0"/>
              <a:t> on </a:t>
            </a:r>
            <a:r>
              <a:rPr lang="fr-BE" dirty="0" err="1" smtClean="0"/>
              <a:t>events</a:t>
            </a:r>
            <a:endParaRPr lang="fr-BE" dirty="0" smtClean="0"/>
          </a:p>
          <a:p>
            <a:pPr lvl="1"/>
            <a:r>
              <a:rPr lang="fr-BE" dirty="0" err="1" smtClean="0"/>
              <a:t>Boolean</a:t>
            </a:r>
            <a:r>
              <a:rPr lang="fr-BE" dirty="0" smtClean="0"/>
              <a:t> </a:t>
            </a:r>
            <a:r>
              <a:rPr lang="fr-BE" dirty="0" err="1" smtClean="0"/>
              <a:t>conjunction</a:t>
            </a:r>
            <a:r>
              <a:rPr lang="fr-BE" dirty="0" smtClean="0"/>
              <a:t> on </a:t>
            </a:r>
            <a:r>
              <a:rPr lang="fr-BE" dirty="0" err="1" smtClean="0"/>
              <a:t>guards</a:t>
            </a:r>
            <a:r>
              <a:rPr lang="fr-BE" dirty="0" smtClean="0"/>
              <a:t>, </a:t>
            </a:r>
            <a:r>
              <a:rPr lang="fr-BE" dirty="0" err="1" smtClean="0"/>
              <a:t>pruned</a:t>
            </a:r>
            <a:r>
              <a:rPr lang="fr-BE" dirty="0" smtClean="0"/>
              <a:t> </a:t>
            </a:r>
            <a:r>
              <a:rPr lang="fr-BE" dirty="0" err="1" smtClean="0"/>
              <a:t>when</a:t>
            </a:r>
            <a:r>
              <a:rPr lang="fr-BE" dirty="0" smtClean="0"/>
              <a:t> </a:t>
            </a:r>
            <a:r>
              <a:rPr lang="fr-BE" dirty="0" err="1" smtClean="0"/>
              <a:t>unsatisfiable</a:t>
            </a:r>
            <a:endParaRPr lang="fr-BE" dirty="0" smtClean="0"/>
          </a:p>
          <a:p>
            <a:r>
              <a:rPr lang="fr-BE" dirty="0" smtClean="0"/>
              <a:t>g-LTS </a:t>
            </a:r>
            <a:r>
              <a:rPr lang="fr-BE" dirty="0" err="1" smtClean="0"/>
              <a:t>hiding</a:t>
            </a:r>
            <a:endParaRPr lang="fr-BE" dirty="0" smtClean="0"/>
          </a:p>
          <a:p>
            <a:pPr lvl="1"/>
            <a:r>
              <a:rPr lang="fr-BE" dirty="0" smtClean="0"/>
              <a:t>Replace </a:t>
            </a:r>
            <a:r>
              <a:rPr lang="fr-BE" dirty="0" err="1" smtClean="0"/>
              <a:t>guards</a:t>
            </a:r>
            <a:r>
              <a:rPr lang="fr-BE" dirty="0" smtClean="0"/>
              <a:t> by </a:t>
            </a:r>
            <a:r>
              <a:rPr lang="en-US" b="1" dirty="0" smtClean="0">
                <a:sym typeface="Symbol"/>
              </a:rPr>
              <a:t></a:t>
            </a:r>
          </a:p>
          <a:p>
            <a:pPr lvl="1"/>
            <a:r>
              <a:rPr lang="en-US" dirty="0" smtClean="0">
                <a:sym typeface="Symbol"/>
              </a:rPr>
              <a:t>Yields a pure LTS</a:t>
            </a:r>
            <a:endParaRPr lang="fr-BE" dirty="0" smtClean="0"/>
          </a:p>
          <a:p>
            <a:pPr lvl="1">
              <a:buNone/>
            </a:pPr>
            <a:endParaRPr lang="fr-BE" dirty="0"/>
          </a:p>
        </p:txBody>
      </p:sp>
      <p:grpSp>
        <p:nvGrpSpPr>
          <p:cNvPr id="27" name="Groupe 26"/>
          <p:cNvGrpSpPr/>
          <p:nvPr/>
        </p:nvGrpSpPr>
        <p:grpSpPr>
          <a:xfrm>
            <a:off x="395536" y="1484784"/>
            <a:ext cx="5029328" cy="2309065"/>
            <a:chOff x="395536" y="1484784"/>
            <a:chExt cx="5029328" cy="2309065"/>
          </a:xfrm>
        </p:grpSpPr>
        <p:grpSp>
          <p:nvGrpSpPr>
            <p:cNvPr id="7" name="Groupe 240"/>
            <p:cNvGrpSpPr/>
            <p:nvPr/>
          </p:nvGrpSpPr>
          <p:grpSpPr>
            <a:xfrm>
              <a:off x="395536" y="3038978"/>
              <a:ext cx="1465336" cy="754870"/>
              <a:chOff x="2843928" y="1610832"/>
              <a:chExt cx="1080000" cy="6120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2843928" y="1610832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Fluent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automata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63" name="Connecteur droit 62"/>
              <p:cNvCxnSpPr/>
              <p:nvPr/>
            </p:nvCxnSpPr>
            <p:spPr>
              <a:xfrm>
                <a:off x="2843928" y="1628800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/>
              <p:cNvCxnSpPr/>
              <p:nvPr/>
            </p:nvCxnSpPr>
            <p:spPr>
              <a:xfrm>
                <a:off x="2843928" y="22048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Connecteur droit avec flèche 149"/>
            <p:cNvCxnSpPr>
              <a:stCxn id="65" idx="3"/>
              <a:endCxn id="41" idx="0"/>
            </p:cNvCxnSpPr>
            <p:nvPr/>
          </p:nvCxnSpPr>
          <p:spPr>
            <a:xfrm>
              <a:off x="1860872" y="1862219"/>
              <a:ext cx="388743" cy="643869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eur droit avec flèche 154"/>
            <p:cNvCxnSpPr>
              <a:stCxn id="45" idx="6"/>
              <a:endCxn id="41" idx="4"/>
            </p:cNvCxnSpPr>
            <p:nvPr/>
          </p:nvCxnSpPr>
          <p:spPr>
            <a:xfrm flipV="1">
              <a:off x="1815748" y="2550493"/>
              <a:ext cx="433866" cy="754959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e 244"/>
            <p:cNvGrpSpPr/>
            <p:nvPr/>
          </p:nvGrpSpPr>
          <p:grpSpPr>
            <a:xfrm>
              <a:off x="4092741" y="2150797"/>
              <a:ext cx="1332123" cy="754870"/>
              <a:chOff x="5724128" y="962760"/>
              <a:chExt cx="1080000" cy="61200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5724128" y="962760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LTS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60" name="Connecteur droit 59"/>
              <p:cNvCxnSpPr/>
              <p:nvPr/>
            </p:nvCxnSpPr>
            <p:spPr>
              <a:xfrm>
                <a:off x="5724128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/>
              <p:nvPr/>
            </p:nvCxnSpPr>
            <p:spPr>
              <a:xfrm>
                <a:off x="5724128" y="1556792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Ellipse 40"/>
            <p:cNvSpPr/>
            <p:nvPr/>
          </p:nvSpPr>
          <p:spPr>
            <a:xfrm>
              <a:off x="2227413" y="2506089"/>
              <a:ext cx="44404" cy="444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cxnSp>
          <p:nvCxnSpPr>
            <p:cNvPr id="43" name="Connecteur droit avec flèche 149"/>
            <p:cNvCxnSpPr>
              <a:stCxn id="41" idx="6"/>
              <a:endCxn id="21" idx="2"/>
            </p:cNvCxnSpPr>
            <p:nvPr/>
          </p:nvCxnSpPr>
          <p:spPr>
            <a:xfrm flipV="1">
              <a:off x="2271817" y="2528232"/>
              <a:ext cx="444327" cy="59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Ellipse 44"/>
            <p:cNvSpPr/>
            <p:nvPr/>
          </p:nvSpPr>
          <p:spPr>
            <a:xfrm flipV="1">
              <a:off x="1815748" y="3305452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sp>
          <p:nvSpPr>
            <p:cNvPr id="46" name="Ellipse 45"/>
            <p:cNvSpPr/>
            <p:nvPr/>
          </p:nvSpPr>
          <p:spPr>
            <a:xfrm flipV="1">
              <a:off x="1815748" y="3571906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sp>
          <p:nvSpPr>
            <p:cNvPr id="44" name="Forme libre 43"/>
            <p:cNvSpPr/>
            <p:nvPr/>
          </p:nvSpPr>
          <p:spPr>
            <a:xfrm>
              <a:off x="2411760" y="2641721"/>
              <a:ext cx="508000" cy="1152128"/>
            </a:xfrm>
            <a:custGeom>
              <a:avLst/>
              <a:gdLst>
                <a:gd name="connsiteX0" fmla="*/ 508000 w 508000"/>
                <a:gd name="connsiteY0" fmla="*/ 0 h 1704109"/>
                <a:gd name="connsiteX1" fmla="*/ 23091 w 508000"/>
                <a:gd name="connsiteY1" fmla="*/ 942109 h 1704109"/>
                <a:gd name="connsiteX2" fmla="*/ 369455 w 508000"/>
                <a:gd name="connsiteY2" fmla="*/ 1704109 h 170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" h="1704109">
                  <a:moveTo>
                    <a:pt x="508000" y="0"/>
                  </a:moveTo>
                  <a:cubicBezTo>
                    <a:pt x="277091" y="329045"/>
                    <a:pt x="46182" y="658091"/>
                    <a:pt x="23091" y="942109"/>
                  </a:cubicBezTo>
                  <a:cubicBezTo>
                    <a:pt x="0" y="1226127"/>
                    <a:pt x="184727" y="1465118"/>
                    <a:pt x="369455" y="1704109"/>
                  </a:cubicBezTo>
                </a:path>
              </a:pathLst>
            </a:custGeom>
            <a:ln w="34925">
              <a:prstDash val="dash"/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2946371" y="2059108"/>
              <a:ext cx="704039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BE" sz="5400" b="1" dirty="0" smtClean="0">
                  <a:latin typeface="Berlin Sans FB" pitchFamily="34" charset="0"/>
                  <a:cs typeface="Arial" pitchFamily="34" charset="0"/>
                </a:rPr>
                <a:t>||</a:t>
              </a:r>
              <a:endParaRPr lang="fr-BE" sz="5400" b="1" dirty="0">
                <a:latin typeface="Berlin Sans FB" pitchFamily="34" charset="0"/>
                <a:cs typeface="Arial" pitchFamily="34" charset="0"/>
              </a:endParaRPr>
            </a:p>
          </p:txBody>
        </p:sp>
        <p:sp>
          <p:nvSpPr>
            <p:cNvPr id="21" name="Ellipse 20"/>
            <p:cNvSpPr/>
            <p:nvPr/>
          </p:nvSpPr>
          <p:spPr>
            <a:xfrm>
              <a:off x="2716144" y="1973180"/>
              <a:ext cx="1110103" cy="1110103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9" name="Connecteur droit avec flèche 8"/>
            <p:cNvCxnSpPr>
              <a:stCxn id="21" idx="6"/>
              <a:endCxn id="59" idx="1"/>
            </p:cNvCxnSpPr>
            <p:nvPr/>
          </p:nvCxnSpPr>
          <p:spPr>
            <a:xfrm>
              <a:off x="3826247" y="2528232"/>
              <a:ext cx="266494" cy="19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e 239"/>
            <p:cNvGrpSpPr/>
            <p:nvPr/>
          </p:nvGrpSpPr>
          <p:grpSpPr>
            <a:xfrm>
              <a:off x="395536" y="1484784"/>
              <a:ext cx="1465336" cy="754870"/>
              <a:chOff x="2843928" y="386696"/>
              <a:chExt cx="1080000" cy="612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2843928" y="386696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g-LTS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</a:p>
            </p:txBody>
          </p:sp>
          <p:cxnSp>
            <p:nvCxnSpPr>
              <p:cNvPr id="66" name="Connecteur droit 65"/>
              <p:cNvCxnSpPr/>
              <p:nvPr/>
            </p:nvCxnSpPr>
            <p:spPr>
              <a:xfrm>
                <a:off x="2843928" y="4046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/>
              <p:cNvCxnSpPr/>
              <p:nvPr/>
            </p:nvCxnSpPr>
            <p:spPr>
              <a:xfrm>
                <a:off x="2843928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Trace </a:t>
            </a:r>
            <a:r>
              <a:rPr lang="fr-BE" dirty="0" err="1" smtClean="0"/>
              <a:t>equivalent</a:t>
            </a:r>
            <a:r>
              <a:rPr lang="fr-BE" dirty="0" smtClean="0"/>
              <a:t> </a:t>
            </a:r>
            <a:r>
              <a:rPr lang="fr-BE" dirty="0" err="1" smtClean="0"/>
              <a:t>composed</a:t>
            </a:r>
            <a:r>
              <a:rPr lang="fr-BE" dirty="0" smtClean="0"/>
              <a:t> g-LTS</a:t>
            </a:r>
            <a:endParaRPr lang="fr-BE" dirty="0"/>
          </a:p>
        </p:txBody>
      </p:sp>
      <p:grpSp>
        <p:nvGrpSpPr>
          <p:cNvPr id="7" name="Groupe 6"/>
          <p:cNvGrpSpPr/>
          <p:nvPr/>
        </p:nvGrpSpPr>
        <p:grpSpPr>
          <a:xfrm>
            <a:off x="610319" y="1515983"/>
            <a:ext cx="8282161" cy="5176827"/>
            <a:chOff x="-794345" y="435863"/>
            <a:chExt cx="8282161" cy="5176827"/>
          </a:xfrm>
        </p:grpSpPr>
        <p:sp>
          <p:nvSpPr>
            <p:cNvPr id="9" name="Ellipse 8"/>
            <p:cNvSpPr/>
            <p:nvPr/>
          </p:nvSpPr>
          <p:spPr>
            <a:xfrm>
              <a:off x="726692" y="3140968"/>
              <a:ext cx="568436" cy="5684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endParaRPr lang="fr-BE" sz="1600" noProof="1">
                <a:latin typeface="Berlin Sans FB" pitchFamily="34" charset="0"/>
              </a:endParaRPr>
            </a:p>
          </p:txBody>
        </p:sp>
        <p:cxnSp>
          <p:nvCxnSpPr>
            <p:cNvPr id="10" name="Connecteur droit avec flèche 9"/>
            <p:cNvCxnSpPr>
              <a:endCxn id="9" idx="1"/>
            </p:cNvCxnSpPr>
            <p:nvPr/>
          </p:nvCxnSpPr>
          <p:spPr>
            <a:xfrm>
              <a:off x="535337" y="3000902"/>
              <a:ext cx="274601" cy="223311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avec flèche 7"/>
            <p:cNvCxnSpPr>
              <a:stCxn id="9" idx="0"/>
              <a:endCxn id="37" idx="2"/>
            </p:cNvCxnSpPr>
            <p:nvPr/>
          </p:nvCxnSpPr>
          <p:spPr>
            <a:xfrm flipV="1">
              <a:off x="1010910" y="1209675"/>
              <a:ext cx="3668594" cy="1931293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ZoneTexte 11"/>
            <p:cNvSpPr txBox="1"/>
            <p:nvPr/>
          </p:nvSpPr>
          <p:spPr>
            <a:xfrm>
              <a:off x="1439144" y="2468513"/>
              <a:ext cx="2027799" cy="3077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000" noProof="1" smtClean="0">
                  <a:latin typeface="Berlin Sans FB" pitchFamily="34" charset="0"/>
                </a:rPr>
                <a:t>[ C</a:t>
              </a:r>
              <a:r>
                <a:rPr lang="fr-BE" sz="2000" baseline="-25000" noProof="1" smtClean="0">
                  <a:latin typeface="Berlin Sans FB" pitchFamily="34" charset="0"/>
                </a:rPr>
                <a:t>0</a:t>
              </a:r>
              <a:r>
                <a:rPr lang="fr-BE" sz="2000" noProof="1" smtClean="0">
                  <a:latin typeface="Berlin Sans FB" pitchFamily="34" charset="0"/>
                </a:rPr>
                <a:t> </a:t>
              </a:r>
              <a:r>
                <a:rPr lang="fr-BE" sz="2000" noProof="1" smtClean="0">
                  <a:latin typeface="Berlin Sans FB" pitchFamily="34" charset="0"/>
                  <a:sym typeface="Symbol"/>
                </a:rPr>
                <a:t> Fl</a:t>
              </a:r>
              <a:r>
                <a:rPr lang="fr-BE" sz="2000" baseline="-25000" noProof="1" smtClean="0">
                  <a:latin typeface="Berlin Sans FB" pitchFamily="34" charset="0"/>
                  <a:sym typeface="Symbol"/>
                </a:rPr>
                <a:t>1</a:t>
              </a:r>
              <a:r>
                <a:rPr lang="fr-BE" sz="2000" noProof="1" smtClean="0">
                  <a:latin typeface="Berlin Sans FB" pitchFamily="34" charset="0"/>
                  <a:sym typeface="Symbol"/>
                </a:rPr>
                <a:t>  Fl</a:t>
              </a:r>
              <a:r>
                <a:rPr lang="fr-BE" sz="2000" baseline="-25000" noProof="1" smtClean="0">
                  <a:latin typeface="Berlin Sans FB" pitchFamily="34" charset="0"/>
                  <a:sym typeface="Symbol"/>
                </a:rPr>
                <a:t>2</a:t>
              </a:r>
              <a:r>
                <a:rPr lang="fr-BE" sz="2000" noProof="1" smtClean="0">
                  <a:latin typeface="Berlin Sans FB" pitchFamily="34" charset="0"/>
                  <a:sym typeface="Symbol"/>
                </a:rPr>
                <a:t>  ...</a:t>
              </a:r>
              <a:r>
                <a:rPr lang="fr-BE" sz="2000" noProof="1" smtClean="0">
                  <a:latin typeface="Berlin Sans FB" pitchFamily="34" charset="0"/>
                </a:rPr>
                <a:t>]</a:t>
              </a:r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-289048" y="4005064"/>
              <a:ext cx="157895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>
              <a:spAutoFit/>
            </a:bodyPr>
            <a:lstStyle/>
            <a:p>
              <a:r>
                <a:rPr lang="fr-BE" sz="2000" noProof="1" smtClean="0">
                  <a:latin typeface="Berlin Sans FB" pitchFamily="34" charset="0"/>
                </a:rPr>
                <a:t>(q</a:t>
              </a:r>
              <a:r>
                <a:rPr lang="fr-BE" sz="2000" baseline="-25000" noProof="1" smtClean="0">
                  <a:latin typeface="Berlin Sans FB" pitchFamily="34" charset="0"/>
                </a:rPr>
                <a:t>start</a:t>
              </a:r>
              <a:r>
                <a:rPr lang="fr-BE" sz="2000" noProof="1" smtClean="0">
                  <a:latin typeface="Berlin Sans FB" pitchFamily="34" charset="0"/>
                </a:rPr>
                <a:t>,q</a:t>
              </a:r>
              <a:r>
                <a:rPr lang="fr-BE" sz="2000" baseline="-25000" noProof="1" smtClean="0">
                  <a:latin typeface="Berlin Sans FB" pitchFamily="34" charset="0"/>
                </a:rPr>
                <a:t>u1</a:t>
              </a:r>
              <a:r>
                <a:rPr lang="fr-BE" sz="2000" noProof="1" smtClean="0">
                  <a:latin typeface="Berlin Sans FB" pitchFamily="34" charset="0"/>
                </a:rPr>
                <a:t>,q</a:t>
              </a:r>
              <a:r>
                <a:rPr lang="fr-BE" sz="2000" baseline="-25000" noProof="1" smtClean="0">
                  <a:latin typeface="Berlin Sans FB" pitchFamily="34" charset="0"/>
                </a:rPr>
                <a:t>u2</a:t>
              </a:r>
              <a:r>
                <a:rPr lang="fr-BE" sz="2000" noProof="1" smtClean="0">
                  <a:latin typeface="Berlin Sans FB" pitchFamily="34" charset="0"/>
                </a:rPr>
                <a:t>,...)</a:t>
              </a:r>
              <a:endParaRPr lang="fr-BE" sz="2000" noProof="1">
                <a:latin typeface="Berlin Sans FB" pitchFamily="34" charset="0"/>
              </a:endParaRPr>
            </a:p>
          </p:txBody>
        </p:sp>
        <p:cxnSp>
          <p:nvCxnSpPr>
            <p:cNvPr id="14" name="Connecteur droit 50"/>
            <p:cNvCxnSpPr>
              <a:stCxn id="13" idx="0"/>
            </p:cNvCxnSpPr>
            <p:nvPr/>
          </p:nvCxnSpPr>
          <p:spPr>
            <a:xfrm flipV="1">
              <a:off x="500431" y="3429002"/>
              <a:ext cx="506664" cy="576062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7"/>
            <p:cNvCxnSpPr>
              <a:stCxn id="9" idx="7"/>
              <a:endCxn id="49" idx="2"/>
            </p:cNvCxnSpPr>
            <p:nvPr/>
          </p:nvCxnSpPr>
          <p:spPr>
            <a:xfrm flipV="1">
              <a:off x="1211882" y="2865859"/>
              <a:ext cx="3467622" cy="358354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ZoneTexte 15"/>
            <p:cNvSpPr txBox="1"/>
            <p:nvPr/>
          </p:nvSpPr>
          <p:spPr>
            <a:xfrm>
              <a:off x="1582933" y="2911594"/>
              <a:ext cx="2210542" cy="3077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000" noProof="1" smtClean="0">
                  <a:latin typeface="Berlin Sans FB" pitchFamily="34" charset="0"/>
                </a:rPr>
                <a:t>[ C</a:t>
              </a:r>
              <a:r>
                <a:rPr lang="fr-BE" sz="2000" baseline="-25000" noProof="1" smtClean="0">
                  <a:latin typeface="Berlin Sans FB" pitchFamily="34" charset="0"/>
                </a:rPr>
                <a:t>0</a:t>
              </a:r>
              <a:r>
                <a:rPr lang="fr-BE" sz="2000" noProof="1" smtClean="0">
                  <a:latin typeface="Berlin Sans FB" pitchFamily="34" charset="0"/>
                </a:rPr>
                <a:t> </a:t>
              </a:r>
              <a:r>
                <a:rPr lang="fr-BE" sz="2000" noProof="1" smtClean="0">
                  <a:latin typeface="Berlin Sans FB" pitchFamily="34" charset="0"/>
                  <a:sym typeface="Symbol"/>
                </a:rPr>
                <a:t> Fl</a:t>
              </a:r>
              <a:r>
                <a:rPr lang="fr-BE" sz="2000" baseline="-25000" noProof="1" smtClean="0">
                  <a:latin typeface="Berlin Sans FB" pitchFamily="34" charset="0"/>
                  <a:sym typeface="Symbol"/>
                </a:rPr>
                <a:t>1</a:t>
              </a:r>
              <a:r>
                <a:rPr lang="fr-BE" sz="2000" noProof="1" smtClean="0">
                  <a:latin typeface="Berlin Sans FB" pitchFamily="34" charset="0"/>
                  <a:sym typeface="Symbol"/>
                </a:rPr>
                <a:t>  Fl</a:t>
              </a:r>
              <a:r>
                <a:rPr lang="fr-BE" sz="2000" baseline="-25000" noProof="1" smtClean="0">
                  <a:latin typeface="Berlin Sans FB" pitchFamily="34" charset="0"/>
                  <a:sym typeface="Symbol"/>
                </a:rPr>
                <a:t>2</a:t>
              </a:r>
              <a:r>
                <a:rPr lang="fr-BE" sz="2000" noProof="1" smtClean="0">
                  <a:latin typeface="Berlin Sans FB" pitchFamily="34" charset="0"/>
                  <a:sym typeface="Symbol"/>
                </a:rPr>
                <a:t>  ...</a:t>
              </a:r>
              <a:r>
                <a:rPr lang="fr-BE" sz="2000" noProof="1" smtClean="0">
                  <a:latin typeface="Berlin Sans FB" pitchFamily="34" charset="0"/>
                </a:rPr>
                <a:t>]</a:t>
              </a:r>
              <a:endParaRPr lang="fr-BE" sz="2000" noProof="1">
                <a:latin typeface="Berlin Sans FB" pitchFamily="34" charset="0"/>
              </a:endParaRPr>
            </a:p>
          </p:txBody>
        </p:sp>
        <p:grpSp>
          <p:nvGrpSpPr>
            <p:cNvPr id="17" name="Groupe 92"/>
            <p:cNvGrpSpPr/>
            <p:nvPr/>
          </p:nvGrpSpPr>
          <p:grpSpPr>
            <a:xfrm>
              <a:off x="4463480" y="3645024"/>
              <a:ext cx="1899775" cy="864096"/>
              <a:chOff x="4042628" y="3717032"/>
              <a:chExt cx="3121660" cy="1419860"/>
            </a:xfrm>
          </p:grpSpPr>
          <p:sp>
            <p:nvSpPr>
              <p:cNvPr id="60" name="Forme libre 59"/>
              <p:cNvSpPr/>
              <p:nvPr/>
            </p:nvSpPr>
            <p:spPr>
              <a:xfrm>
                <a:off x="4042628" y="3717032"/>
                <a:ext cx="3121660" cy="1419860"/>
              </a:xfrm>
              <a:custGeom>
                <a:avLst/>
                <a:gdLst>
                  <a:gd name="connsiteX0" fmla="*/ 615950 w 3121660"/>
                  <a:gd name="connsiteY0" fmla="*/ 88900 h 1419860"/>
                  <a:gd name="connsiteX1" fmla="*/ 143510 w 3121660"/>
                  <a:gd name="connsiteY1" fmla="*/ 294640 h 1419860"/>
                  <a:gd name="connsiteX2" fmla="*/ 44450 w 3121660"/>
                  <a:gd name="connsiteY2" fmla="*/ 668020 h 1419860"/>
                  <a:gd name="connsiteX3" fmla="*/ 410210 w 3121660"/>
                  <a:gd name="connsiteY3" fmla="*/ 1148080 h 1419860"/>
                  <a:gd name="connsiteX4" fmla="*/ 1781810 w 3121660"/>
                  <a:gd name="connsiteY4" fmla="*/ 1170940 h 1419860"/>
                  <a:gd name="connsiteX5" fmla="*/ 2909570 w 3121660"/>
                  <a:gd name="connsiteY5" fmla="*/ 1300480 h 1419860"/>
                  <a:gd name="connsiteX6" fmla="*/ 3054350 w 3121660"/>
                  <a:gd name="connsiteY6" fmla="*/ 454660 h 1419860"/>
                  <a:gd name="connsiteX7" fmla="*/ 2734310 w 3121660"/>
                  <a:gd name="connsiteY7" fmla="*/ 35560 h 1419860"/>
                  <a:gd name="connsiteX8" fmla="*/ 1652270 w 3121660"/>
                  <a:gd name="connsiteY8" fmla="*/ 241300 h 1419860"/>
                  <a:gd name="connsiteX9" fmla="*/ 1217930 w 3121660"/>
                  <a:gd name="connsiteY9" fmla="*/ 43180 h 1419860"/>
                  <a:gd name="connsiteX10" fmla="*/ 615950 w 3121660"/>
                  <a:gd name="connsiteY10" fmla="*/ 88900 h 1419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1660" h="1419860">
                    <a:moveTo>
                      <a:pt x="615950" y="88900"/>
                    </a:moveTo>
                    <a:cubicBezTo>
                      <a:pt x="436880" y="130810"/>
                      <a:pt x="238760" y="198120"/>
                      <a:pt x="143510" y="294640"/>
                    </a:cubicBezTo>
                    <a:cubicBezTo>
                      <a:pt x="48260" y="391160"/>
                      <a:pt x="0" y="525780"/>
                      <a:pt x="44450" y="668020"/>
                    </a:cubicBezTo>
                    <a:cubicBezTo>
                      <a:pt x="88900" y="810260"/>
                      <a:pt x="120650" y="1064260"/>
                      <a:pt x="410210" y="1148080"/>
                    </a:cubicBezTo>
                    <a:cubicBezTo>
                      <a:pt x="699770" y="1231900"/>
                      <a:pt x="1365250" y="1145540"/>
                      <a:pt x="1781810" y="1170940"/>
                    </a:cubicBezTo>
                    <a:cubicBezTo>
                      <a:pt x="2198370" y="1196340"/>
                      <a:pt x="2697480" y="1419860"/>
                      <a:pt x="2909570" y="1300480"/>
                    </a:cubicBezTo>
                    <a:cubicBezTo>
                      <a:pt x="3121660" y="1181100"/>
                      <a:pt x="3083560" y="665480"/>
                      <a:pt x="3054350" y="454660"/>
                    </a:cubicBezTo>
                    <a:cubicBezTo>
                      <a:pt x="3025140" y="243840"/>
                      <a:pt x="2967990" y="71120"/>
                      <a:pt x="2734310" y="35560"/>
                    </a:cubicBezTo>
                    <a:cubicBezTo>
                      <a:pt x="2500630" y="0"/>
                      <a:pt x="1905000" y="240030"/>
                      <a:pt x="1652270" y="241300"/>
                    </a:cubicBezTo>
                    <a:cubicBezTo>
                      <a:pt x="1399540" y="242570"/>
                      <a:pt x="1393190" y="67310"/>
                      <a:pt x="1217930" y="43180"/>
                    </a:cubicBezTo>
                    <a:cubicBezTo>
                      <a:pt x="1042670" y="19050"/>
                      <a:pt x="795020" y="46990"/>
                      <a:pt x="615950" y="88900"/>
                    </a:cubicBezTo>
                    <a:close/>
                  </a:path>
                </a:pathLst>
              </a:cu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>
                  <a:latin typeface="Berlin Sans FB" pitchFamily="34" charset="0"/>
                </a:endParaRPr>
              </a:p>
            </p:txBody>
          </p:sp>
          <p:sp>
            <p:nvSpPr>
              <p:cNvPr id="61" name="Ellipse 60"/>
              <p:cNvSpPr/>
              <p:nvPr/>
            </p:nvSpPr>
            <p:spPr>
              <a:xfrm>
                <a:off x="4355976" y="4221088"/>
                <a:ext cx="417293" cy="41729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bIns="108000" rtlCol="0" anchor="ctr"/>
              <a:lstStyle/>
              <a:p>
                <a:pPr algn="ctr"/>
                <a:endParaRPr lang="fr-BE" sz="2000" baseline="-25000" noProof="1">
                  <a:latin typeface="Berlin Sans FB" pitchFamily="34" charset="0"/>
                </a:endParaRPr>
              </a:p>
            </p:txBody>
          </p:sp>
          <p:cxnSp>
            <p:nvCxnSpPr>
              <p:cNvPr id="62" name="Connecteur droit avec flèche 7"/>
              <p:cNvCxnSpPr>
                <a:stCxn id="61" idx="6"/>
              </p:cNvCxnSpPr>
              <p:nvPr/>
            </p:nvCxnSpPr>
            <p:spPr>
              <a:xfrm>
                <a:off x="4773269" y="4429735"/>
                <a:ext cx="518811" cy="295409"/>
              </a:xfrm>
              <a:prstGeom prst="curvedConnector3">
                <a:avLst>
                  <a:gd name="adj1" fmla="val 50000"/>
                </a:avLst>
              </a:prstGeom>
              <a:ln w="19050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e 93"/>
            <p:cNvGrpSpPr/>
            <p:nvPr/>
          </p:nvGrpSpPr>
          <p:grpSpPr>
            <a:xfrm>
              <a:off x="4463480" y="4725144"/>
              <a:ext cx="1899775" cy="864096"/>
              <a:chOff x="4042628" y="3717032"/>
              <a:chExt cx="3121660" cy="1419860"/>
            </a:xfrm>
          </p:grpSpPr>
          <p:sp>
            <p:nvSpPr>
              <p:cNvPr id="57" name="Forme libre 56"/>
              <p:cNvSpPr/>
              <p:nvPr/>
            </p:nvSpPr>
            <p:spPr>
              <a:xfrm>
                <a:off x="4042628" y="3717032"/>
                <a:ext cx="3121660" cy="1419860"/>
              </a:xfrm>
              <a:custGeom>
                <a:avLst/>
                <a:gdLst>
                  <a:gd name="connsiteX0" fmla="*/ 615950 w 3121660"/>
                  <a:gd name="connsiteY0" fmla="*/ 88900 h 1419860"/>
                  <a:gd name="connsiteX1" fmla="*/ 143510 w 3121660"/>
                  <a:gd name="connsiteY1" fmla="*/ 294640 h 1419860"/>
                  <a:gd name="connsiteX2" fmla="*/ 44450 w 3121660"/>
                  <a:gd name="connsiteY2" fmla="*/ 668020 h 1419860"/>
                  <a:gd name="connsiteX3" fmla="*/ 410210 w 3121660"/>
                  <a:gd name="connsiteY3" fmla="*/ 1148080 h 1419860"/>
                  <a:gd name="connsiteX4" fmla="*/ 1781810 w 3121660"/>
                  <a:gd name="connsiteY4" fmla="*/ 1170940 h 1419860"/>
                  <a:gd name="connsiteX5" fmla="*/ 2909570 w 3121660"/>
                  <a:gd name="connsiteY5" fmla="*/ 1300480 h 1419860"/>
                  <a:gd name="connsiteX6" fmla="*/ 3054350 w 3121660"/>
                  <a:gd name="connsiteY6" fmla="*/ 454660 h 1419860"/>
                  <a:gd name="connsiteX7" fmla="*/ 2734310 w 3121660"/>
                  <a:gd name="connsiteY7" fmla="*/ 35560 h 1419860"/>
                  <a:gd name="connsiteX8" fmla="*/ 1652270 w 3121660"/>
                  <a:gd name="connsiteY8" fmla="*/ 241300 h 1419860"/>
                  <a:gd name="connsiteX9" fmla="*/ 1217930 w 3121660"/>
                  <a:gd name="connsiteY9" fmla="*/ 43180 h 1419860"/>
                  <a:gd name="connsiteX10" fmla="*/ 615950 w 3121660"/>
                  <a:gd name="connsiteY10" fmla="*/ 88900 h 1419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1660" h="1419860">
                    <a:moveTo>
                      <a:pt x="615950" y="88900"/>
                    </a:moveTo>
                    <a:cubicBezTo>
                      <a:pt x="436880" y="130810"/>
                      <a:pt x="238760" y="198120"/>
                      <a:pt x="143510" y="294640"/>
                    </a:cubicBezTo>
                    <a:cubicBezTo>
                      <a:pt x="48260" y="391160"/>
                      <a:pt x="0" y="525780"/>
                      <a:pt x="44450" y="668020"/>
                    </a:cubicBezTo>
                    <a:cubicBezTo>
                      <a:pt x="88900" y="810260"/>
                      <a:pt x="120650" y="1064260"/>
                      <a:pt x="410210" y="1148080"/>
                    </a:cubicBezTo>
                    <a:cubicBezTo>
                      <a:pt x="699770" y="1231900"/>
                      <a:pt x="1365250" y="1145540"/>
                      <a:pt x="1781810" y="1170940"/>
                    </a:cubicBezTo>
                    <a:cubicBezTo>
                      <a:pt x="2198370" y="1196340"/>
                      <a:pt x="2697480" y="1419860"/>
                      <a:pt x="2909570" y="1300480"/>
                    </a:cubicBezTo>
                    <a:cubicBezTo>
                      <a:pt x="3121660" y="1181100"/>
                      <a:pt x="3083560" y="665480"/>
                      <a:pt x="3054350" y="454660"/>
                    </a:cubicBezTo>
                    <a:cubicBezTo>
                      <a:pt x="3025140" y="243840"/>
                      <a:pt x="2967990" y="71120"/>
                      <a:pt x="2734310" y="35560"/>
                    </a:cubicBezTo>
                    <a:cubicBezTo>
                      <a:pt x="2500630" y="0"/>
                      <a:pt x="1905000" y="240030"/>
                      <a:pt x="1652270" y="241300"/>
                    </a:cubicBezTo>
                    <a:cubicBezTo>
                      <a:pt x="1399540" y="242570"/>
                      <a:pt x="1393190" y="67310"/>
                      <a:pt x="1217930" y="43180"/>
                    </a:cubicBezTo>
                    <a:cubicBezTo>
                      <a:pt x="1042670" y="19050"/>
                      <a:pt x="795020" y="46990"/>
                      <a:pt x="615950" y="88900"/>
                    </a:cubicBezTo>
                    <a:close/>
                  </a:path>
                </a:pathLst>
              </a:cu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>
                  <a:latin typeface="Berlin Sans FB" pitchFamily="34" charset="0"/>
                </a:endParaRPr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4355976" y="4221088"/>
                <a:ext cx="417293" cy="41729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bIns="108000" rtlCol="0" anchor="ctr"/>
              <a:lstStyle/>
              <a:p>
                <a:pPr algn="ctr"/>
                <a:endParaRPr lang="fr-BE" sz="2000" baseline="-25000" noProof="1">
                  <a:latin typeface="Berlin Sans FB" pitchFamily="34" charset="0"/>
                </a:endParaRPr>
              </a:p>
            </p:txBody>
          </p:sp>
          <p:cxnSp>
            <p:nvCxnSpPr>
              <p:cNvPr id="59" name="Connecteur droit avec flèche 7"/>
              <p:cNvCxnSpPr>
                <a:stCxn id="58" idx="6"/>
              </p:cNvCxnSpPr>
              <p:nvPr/>
            </p:nvCxnSpPr>
            <p:spPr>
              <a:xfrm>
                <a:off x="4773269" y="4429735"/>
                <a:ext cx="518811" cy="295409"/>
              </a:xfrm>
              <a:prstGeom prst="curvedConnector3">
                <a:avLst>
                  <a:gd name="adj1" fmla="val 50000"/>
                </a:avLst>
              </a:prstGeom>
              <a:ln w="19050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ZoneTexte 18"/>
            <p:cNvSpPr txBox="1"/>
            <p:nvPr/>
          </p:nvSpPr>
          <p:spPr>
            <a:xfrm>
              <a:off x="3635896" y="5059764"/>
              <a:ext cx="3481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000" dirty="0" smtClean="0">
                  <a:latin typeface="Berlin Sans FB" pitchFamily="34" charset="0"/>
                </a:rPr>
                <a:t>...</a:t>
              </a:r>
              <a:endParaRPr lang="fr-BE" sz="2000" dirty="0">
                <a:latin typeface="Berlin Sans FB" pitchFamily="34" charset="0"/>
              </a:endParaRPr>
            </a:p>
          </p:txBody>
        </p:sp>
        <p:cxnSp>
          <p:nvCxnSpPr>
            <p:cNvPr id="20" name="Connecteur droit avec flèche 7"/>
            <p:cNvCxnSpPr>
              <a:stCxn id="9" idx="6"/>
              <a:endCxn id="61" idx="2"/>
            </p:cNvCxnSpPr>
            <p:nvPr/>
          </p:nvCxnSpPr>
          <p:spPr>
            <a:xfrm>
              <a:off x="1295128" y="3425186"/>
              <a:ext cx="3359049" cy="653574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eur droit avec flèche 7"/>
            <p:cNvCxnSpPr>
              <a:stCxn id="9" idx="5"/>
              <a:endCxn id="58" idx="2"/>
            </p:cNvCxnSpPr>
            <p:nvPr/>
          </p:nvCxnSpPr>
          <p:spPr>
            <a:xfrm>
              <a:off x="1211882" y="3626159"/>
              <a:ext cx="3442295" cy="1532721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7"/>
            <p:cNvCxnSpPr>
              <a:stCxn id="9" idx="4"/>
              <a:endCxn id="19" idx="1"/>
            </p:cNvCxnSpPr>
            <p:nvPr/>
          </p:nvCxnSpPr>
          <p:spPr>
            <a:xfrm>
              <a:off x="1010910" y="3709404"/>
              <a:ext cx="2624986" cy="1550415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e 164"/>
            <p:cNvGrpSpPr/>
            <p:nvPr/>
          </p:nvGrpSpPr>
          <p:grpSpPr>
            <a:xfrm>
              <a:off x="3913388" y="2071747"/>
              <a:ext cx="3574428" cy="1501269"/>
              <a:chOff x="3913388" y="2215763"/>
              <a:chExt cx="3574428" cy="1501269"/>
            </a:xfrm>
          </p:grpSpPr>
          <p:grpSp>
            <p:nvGrpSpPr>
              <p:cNvPr id="45" name="Groupe 123"/>
              <p:cNvGrpSpPr/>
              <p:nvPr/>
            </p:nvGrpSpPr>
            <p:grpSpPr>
              <a:xfrm>
                <a:off x="4366156" y="2297172"/>
                <a:ext cx="3121660" cy="1419860"/>
                <a:chOff x="4042628" y="2132856"/>
                <a:chExt cx="3121660" cy="1419860"/>
              </a:xfrm>
            </p:grpSpPr>
            <p:sp>
              <p:nvSpPr>
                <p:cNvPr id="48" name="Forme libre 47"/>
                <p:cNvSpPr/>
                <p:nvPr/>
              </p:nvSpPr>
              <p:spPr>
                <a:xfrm>
                  <a:off x="4042628" y="2132856"/>
                  <a:ext cx="3121660" cy="1419860"/>
                </a:xfrm>
                <a:custGeom>
                  <a:avLst/>
                  <a:gdLst>
                    <a:gd name="connsiteX0" fmla="*/ 615950 w 3121660"/>
                    <a:gd name="connsiteY0" fmla="*/ 88900 h 1419860"/>
                    <a:gd name="connsiteX1" fmla="*/ 143510 w 3121660"/>
                    <a:gd name="connsiteY1" fmla="*/ 294640 h 1419860"/>
                    <a:gd name="connsiteX2" fmla="*/ 44450 w 3121660"/>
                    <a:gd name="connsiteY2" fmla="*/ 668020 h 1419860"/>
                    <a:gd name="connsiteX3" fmla="*/ 410210 w 3121660"/>
                    <a:gd name="connsiteY3" fmla="*/ 1148080 h 1419860"/>
                    <a:gd name="connsiteX4" fmla="*/ 1781810 w 3121660"/>
                    <a:gd name="connsiteY4" fmla="*/ 1170940 h 1419860"/>
                    <a:gd name="connsiteX5" fmla="*/ 2909570 w 3121660"/>
                    <a:gd name="connsiteY5" fmla="*/ 1300480 h 1419860"/>
                    <a:gd name="connsiteX6" fmla="*/ 3054350 w 3121660"/>
                    <a:gd name="connsiteY6" fmla="*/ 454660 h 1419860"/>
                    <a:gd name="connsiteX7" fmla="*/ 2734310 w 3121660"/>
                    <a:gd name="connsiteY7" fmla="*/ 35560 h 1419860"/>
                    <a:gd name="connsiteX8" fmla="*/ 1652270 w 3121660"/>
                    <a:gd name="connsiteY8" fmla="*/ 241300 h 1419860"/>
                    <a:gd name="connsiteX9" fmla="*/ 1217930 w 3121660"/>
                    <a:gd name="connsiteY9" fmla="*/ 43180 h 1419860"/>
                    <a:gd name="connsiteX10" fmla="*/ 615950 w 3121660"/>
                    <a:gd name="connsiteY10" fmla="*/ 88900 h 1419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121660" h="1419860">
                      <a:moveTo>
                        <a:pt x="615950" y="88900"/>
                      </a:moveTo>
                      <a:cubicBezTo>
                        <a:pt x="436880" y="130810"/>
                        <a:pt x="238760" y="198120"/>
                        <a:pt x="143510" y="294640"/>
                      </a:cubicBezTo>
                      <a:cubicBezTo>
                        <a:pt x="48260" y="391160"/>
                        <a:pt x="0" y="525780"/>
                        <a:pt x="44450" y="668020"/>
                      </a:cubicBezTo>
                      <a:cubicBezTo>
                        <a:pt x="88900" y="810260"/>
                        <a:pt x="120650" y="1064260"/>
                        <a:pt x="410210" y="1148080"/>
                      </a:cubicBezTo>
                      <a:cubicBezTo>
                        <a:pt x="699770" y="1231900"/>
                        <a:pt x="1365250" y="1145540"/>
                        <a:pt x="1781810" y="1170940"/>
                      </a:cubicBezTo>
                      <a:cubicBezTo>
                        <a:pt x="2198370" y="1196340"/>
                        <a:pt x="2697480" y="1419860"/>
                        <a:pt x="2909570" y="1300480"/>
                      </a:cubicBezTo>
                      <a:cubicBezTo>
                        <a:pt x="3121660" y="1181100"/>
                        <a:pt x="3083560" y="665480"/>
                        <a:pt x="3054350" y="454660"/>
                      </a:cubicBezTo>
                      <a:cubicBezTo>
                        <a:pt x="3025140" y="243840"/>
                        <a:pt x="2967990" y="71120"/>
                        <a:pt x="2734310" y="35560"/>
                      </a:cubicBezTo>
                      <a:cubicBezTo>
                        <a:pt x="2500630" y="0"/>
                        <a:pt x="1905000" y="240030"/>
                        <a:pt x="1652270" y="241300"/>
                      </a:cubicBezTo>
                      <a:cubicBezTo>
                        <a:pt x="1399540" y="242570"/>
                        <a:pt x="1393190" y="67310"/>
                        <a:pt x="1217930" y="43180"/>
                      </a:cubicBezTo>
                      <a:cubicBezTo>
                        <a:pt x="1042670" y="19050"/>
                        <a:pt x="795020" y="46990"/>
                        <a:pt x="615950" y="88900"/>
                      </a:cubicBezTo>
                      <a:close/>
                    </a:path>
                  </a:pathLst>
                </a:cu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 sz="2000">
                    <a:latin typeface="Berlin Sans FB" pitchFamily="34" charset="0"/>
                  </a:endParaRPr>
                </a:p>
              </p:txBody>
            </p:sp>
            <p:sp>
              <p:nvSpPr>
                <p:cNvPr id="49" name="Ellipse 48"/>
                <p:cNvSpPr/>
                <p:nvPr/>
              </p:nvSpPr>
              <p:spPr>
                <a:xfrm>
                  <a:off x="4355976" y="2636912"/>
                  <a:ext cx="417293" cy="41729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bIns="108000" rtlCol="0" anchor="ctr"/>
                <a:lstStyle/>
                <a:p>
                  <a:pPr algn="ctr"/>
                  <a:endParaRPr lang="fr-BE" sz="2000" baseline="-25000" noProof="1">
                    <a:latin typeface="Berlin Sans FB" pitchFamily="34" charset="0"/>
                  </a:endParaRPr>
                </a:p>
              </p:txBody>
            </p:sp>
            <p:cxnSp>
              <p:nvCxnSpPr>
                <p:cNvPr id="50" name="Connecteur droit avec flèche 7"/>
                <p:cNvCxnSpPr>
                  <a:stCxn id="49" idx="6"/>
                </p:cNvCxnSpPr>
                <p:nvPr/>
              </p:nvCxnSpPr>
              <p:spPr>
                <a:xfrm>
                  <a:off x="4773269" y="2845559"/>
                  <a:ext cx="518811" cy="295409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1" name="Ellipse 50"/>
                <p:cNvSpPr/>
                <p:nvPr/>
              </p:nvSpPr>
              <p:spPr>
                <a:xfrm>
                  <a:off x="5373611" y="2719953"/>
                  <a:ext cx="266696" cy="26669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bIns="108000" rtlCol="0" anchor="ctr"/>
                <a:lstStyle/>
                <a:p>
                  <a:pPr algn="ctr"/>
                  <a:endParaRPr lang="fr-BE" sz="2000" baseline="-25000" noProof="1">
                    <a:latin typeface="Berlin Sans FB" pitchFamily="34" charset="0"/>
                  </a:endParaRPr>
                </a:p>
              </p:txBody>
            </p:sp>
            <p:cxnSp>
              <p:nvCxnSpPr>
                <p:cNvPr id="52" name="Connecteur droit avec flèche 7"/>
                <p:cNvCxnSpPr>
                  <a:stCxn id="51" idx="7"/>
                </p:cNvCxnSpPr>
                <p:nvPr/>
              </p:nvCxnSpPr>
              <p:spPr>
                <a:xfrm rot="5400000" flipH="1" flipV="1">
                  <a:off x="5889672" y="2132466"/>
                  <a:ext cx="338122" cy="914966"/>
                </a:xfrm>
                <a:prstGeom prst="straightConnector1">
                  <a:avLst/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avec flèche 7"/>
                <p:cNvCxnSpPr>
                  <a:stCxn id="51" idx="5"/>
                </p:cNvCxnSpPr>
                <p:nvPr/>
              </p:nvCxnSpPr>
              <p:spPr>
                <a:xfrm rot="16200000" flipH="1">
                  <a:off x="6034053" y="2514789"/>
                  <a:ext cx="121368" cy="986974"/>
                </a:xfrm>
                <a:prstGeom prst="straightConnector1">
                  <a:avLst/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4" name="ZoneTexte 53"/>
                <p:cNvSpPr txBox="1"/>
                <p:nvPr/>
              </p:nvSpPr>
              <p:spPr>
                <a:xfrm>
                  <a:off x="5796136" y="2420888"/>
                  <a:ext cx="551433" cy="307777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sz="2000" noProof="1" smtClean="0">
                      <a:latin typeface="Berlin Sans FB" pitchFamily="34" charset="0"/>
                    </a:rPr>
                    <a:t>[ Fl</a:t>
                  </a:r>
                  <a:r>
                    <a:rPr lang="fr-BE" sz="2000" baseline="-25000" noProof="1" smtClean="0">
                      <a:latin typeface="Berlin Sans FB" pitchFamily="34" charset="0"/>
                    </a:rPr>
                    <a:t>1</a:t>
                  </a:r>
                  <a:r>
                    <a:rPr lang="fr-BE" sz="2000" noProof="1" smtClean="0">
                      <a:latin typeface="Berlin Sans FB" pitchFamily="34" charset="0"/>
                    </a:rPr>
                    <a:t> ]</a:t>
                  </a:r>
                  <a:endParaRPr lang="fr-BE" sz="2000" noProof="1">
                    <a:latin typeface="Berlin Sans FB" pitchFamily="34" charset="0"/>
                  </a:endParaRPr>
                </a:p>
              </p:txBody>
            </p:sp>
            <p:sp>
              <p:nvSpPr>
                <p:cNvPr id="55" name="ZoneTexte 54"/>
                <p:cNvSpPr txBox="1"/>
                <p:nvPr/>
              </p:nvSpPr>
              <p:spPr>
                <a:xfrm>
                  <a:off x="5724128" y="2852936"/>
                  <a:ext cx="734175" cy="307777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sz="2000" noProof="1" smtClean="0">
                      <a:latin typeface="Berlin Sans FB" pitchFamily="34" charset="0"/>
                    </a:rPr>
                    <a:t>[ </a:t>
                  </a:r>
                  <a:r>
                    <a:rPr lang="fr-BE" sz="2000" noProof="1" smtClean="0">
                      <a:latin typeface="Berlin Sans FB" pitchFamily="34" charset="0"/>
                      <a:sym typeface="Symbol"/>
                    </a:rPr>
                    <a:t></a:t>
                  </a:r>
                  <a:r>
                    <a:rPr lang="fr-BE" sz="2000" noProof="1" smtClean="0">
                      <a:latin typeface="Berlin Sans FB" pitchFamily="34" charset="0"/>
                    </a:rPr>
                    <a:t>Fl</a:t>
                  </a:r>
                  <a:r>
                    <a:rPr lang="fr-BE" sz="2000" baseline="-25000" noProof="1" smtClean="0">
                      <a:latin typeface="Berlin Sans FB" pitchFamily="34" charset="0"/>
                    </a:rPr>
                    <a:t>1</a:t>
                  </a:r>
                  <a:r>
                    <a:rPr lang="fr-BE" sz="2000" noProof="1" smtClean="0">
                      <a:latin typeface="Berlin Sans FB" pitchFamily="34" charset="0"/>
                    </a:rPr>
                    <a:t> ]</a:t>
                  </a:r>
                  <a:endParaRPr lang="fr-BE" sz="2000" noProof="1">
                    <a:latin typeface="Berlin Sans FB" pitchFamily="34" charset="0"/>
                  </a:endParaRPr>
                </a:p>
              </p:txBody>
            </p:sp>
            <p:sp>
              <p:nvSpPr>
                <p:cNvPr id="56" name="ZoneTexte 55"/>
                <p:cNvSpPr txBox="1"/>
                <p:nvPr/>
              </p:nvSpPr>
              <p:spPr>
                <a:xfrm>
                  <a:off x="4932040" y="2780928"/>
                  <a:ext cx="163506" cy="307777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sz="2000" noProof="1" smtClean="0">
                      <a:latin typeface="Berlin Sans FB" pitchFamily="34" charset="0"/>
                    </a:rPr>
                    <a:t>...</a:t>
                  </a:r>
                  <a:endParaRPr lang="fr-BE" sz="2000" noProof="1">
                    <a:latin typeface="Berlin Sans FB" pitchFamily="34" charset="0"/>
                  </a:endParaRPr>
                </a:p>
              </p:txBody>
            </p:sp>
          </p:grpSp>
          <p:sp>
            <p:nvSpPr>
              <p:cNvPr id="46" name="Rectangle 45"/>
              <p:cNvSpPr/>
              <p:nvPr/>
            </p:nvSpPr>
            <p:spPr>
              <a:xfrm>
                <a:off x="3913388" y="2215763"/>
                <a:ext cx="1545863" cy="3804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36000" tIns="36000" rIns="36000" bIns="36000" anchor="ctr">
                <a:spAutoFit/>
              </a:bodyPr>
              <a:lstStyle/>
              <a:p>
                <a:pPr algn="ctr"/>
                <a:r>
                  <a:rPr lang="fr-BE" sz="2000" noProof="1" smtClean="0">
                    <a:latin typeface="Berlin Sans FB" pitchFamily="34" charset="0"/>
                  </a:rPr>
                  <a:t>(q</a:t>
                </a:r>
                <a:r>
                  <a:rPr lang="fr-BE" sz="2000" baseline="-25000" noProof="1" smtClean="0">
                    <a:latin typeface="Berlin Sans FB" pitchFamily="34" charset="0"/>
                  </a:rPr>
                  <a:t>0</a:t>
                </a:r>
                <a:r>
                  <a:rPr lang="fr-BE" sz="2000" noProof="1" smtClean="0">
                    <a:latin typeface="Berlin Sans FB" pitchFamily="34" charset="0"/>
                  </a:rPr>
                  <a:t>, q</a:t>
                </a:r>
                <a:r>
                  <a:rPr lang="fr-BE" sz="2000" baseline="-25000" noProof="1" smtClean="0">
                    <a:latin typeface="Berlin Sans FB" pitchFamily="34" charset="0"/>
                  </a:rPr>
                  <a:t>f1</a:t>
                </a:r>
                <a:r>
                  <a:rPr lang="fr-BE" sz="2000" noProof="1" smtClean="0">
                    <a:latin typeface="Berlin Sans FB" pitchFamily="34" charset="0"/>
                  </a:rPr>
                  <a:t>, q</a:t>
                </a:r>
                <a:r>
                  <a:rPr lang="fr-BE" sz="2000" baseline="-25000" noProof="1" smtClean="0">
                    <a:latin typeface="Berlin Sans FB" pitchFamily="34" charset="0"/>
                  </a:rPr>
                  <a:t>t2</a:t>
                </a:r>
                <a:r>
                  <a:rPr lang="fr-BE" sz="2000" noProof="1" smtClean="0">
                    <a:latin typeface="Berlin Sans FB" pitchFamily="34" charset="0"/>
                  </a:rPr>
                  <a:t>, ...)</a:t>
                </a:r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47" name="Connecteur droit 50"/>
              <p:cNvCxnSpPr>
                <a:stCxn id="46" idx="2"/>
              </p:cNvCxnSpPr>
              <p:nvPr/>
            </p:nvCxnSpPr>
            <p:spPr>
              <a:xfrm>
                <a:off x="4686320" y="2596243"/>
                <a:ext cx="173714" cy="472719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prstDash val="dash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163"/>
            <p:cNvGrpSpPr/>
            <p:nvPr/>
          </p:nvGrpSpPr>
          <p:grpSpPr>
            <a:xfrm>
              <a:off x="3906977" y="435863"/>
              <a:ext cx="3580839" cy="1480969"/>
              <a:chOff x="3906977" y="775603"/>
              <a:chExt cx="3580839" cy="1480969"/>
            </a:xfrm>
          </p:grpSpPr>
          <p:grpSp>
            <p:nvGrpSpPr>
              <p:cNvPr id="33" name="Groupe 122"/>
              <p:cNvGrpSpPr/>
              <p:nvPr/>
            </p:nvGrpSpPr>
            <p:grpSpPr>
              <a:xfrm>
                <a:off x="4366156" y="836712"/>
                <a:ext cx="3121660" cy="1419860"/>
                <a:chOff x="3945304" y="548680"/>
                <a:chExt cx="3121660" cy="1419860"/>
              </a:xfrm>
            </p:grpSpPr>
            <p:sp>
              <p:nvSpPr>
                <p:cNvPr id="36" name="Forme libre 35"/>
                <p:cNvSpPr/>
                <p:nvPr/>
              </p:nvSpPr>
              <p:spPr>
                <a:xfrm>
                  <a:off x="3945304" y="548680"/>
                  <a:ext cx="3121660" cy="1419860"/>
                </a:xfrm>
                <a:custGeom>
                  <a:avLst/>
                  <a:gdLst>
                    <a:gd name="connsiteX0" fmla="*/ 615950 w 3121660"/>
                    <a:gd name="connsiteY0" fmla="*/ 88900 h 1419860"/>
                    <a:gd name="connsiteX1" fmla="*/ 143510 w 3121660"/>
                    <a:gd name="connsiteY1" fmla="*/ 294640 h 1419860"/>
                    <a:gd name="connsiteX2" fmla="*/ 44450 w 3121660"/>
                    <a:gd name="connsiteY2" fmla="*/ 668020 h 1419860"/>
                    <a:gd name="connsiteX3" fmla="*/ 410210 w 3121660"/>
                    <a:gd name="connsiteY3" fmla="*/ 1148080 h 1419860"/>
                    <a:gd name="connsiteX4" fmla="*/ 1781810 w 3121660"/>
                    <a:gd name="connsiteY4" fmla="*/ 1170940 h 1419860"/>
                    <a:gd name="connsiteX5" fmla="*/ 2909570 w 3121660"/>
                    <a:gd name="connsiteY5" fmla="*/ 1300480 h 1419860"/>
                    <a:gd name="connsiteX6" fmla="*/ 3054350 w 3121660"/>
                    <a:gd name="connsiteY6" fmla="*/ 454660 h 1419860"/>
                    <a:gd name="connsiteX7" fmla="*/ 2734310 w 3121660"/>
                    <a:gd name="connsiteY7" fmla="*/ 35560 h 1419860"/>
                    <a:gd name="connsiteX8" fmla="*/ 1652270 w 3121660"/>
                    <a:gd name="connsiteY8" fmla="*/ 241300 h 1419860"/>
                    <a:gd name="connsiteX9" fmla="*/ 1217930 w 3121660"/>
                    <a:gd name="connsiteY9" fmla="*/ 43180 h 1419860"/>
                    <a:gd name="connsiteX10" fmla="*/ 615950 w 3121660"/>
                    <a:gd name="connsiteY10" fmla="*/ 88900 h 1419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121660" h="1419860">
                      <a:moveTo>
                        <a:pt x="615950" y="88900"/>
                      </a:moveTo>
                      <a:cubicBezTo>
                        <a:pt x="436880" y="130810"/>
                        <a:pt x="238760" y="198120"/>
                        <a:pt x="143510" y="294640"/>
                      </a:cubicBezTo>
                      <a:cubicBezTo>
                        <a:pt x="48260" y="391160"/>
                        <a:pt x="0" y="525780"/>
                        <a:pt x="44450" y="668020"/>
                      </a:cubicBezTo>
                      <a:cubicBezTo>
                        <a:pt x="88900" y="810260"/>
                        <a:pt x="120650" y="1064260"/>
                        <a:pt x="410210" y="1148080"/>
                      </a:cubicBezTo>
                      <a:cubicBezTo>
                        <a:pt x="699770" y="1231900"/>
                        <a:pt x="1365250" y="1145540"/>
                        <a:pt x="1781810" y="1170940"/>
                      </a:cubicBezTo>
                      <a:cubicBezTo>
                        <a:pt x="2198370" y="1196340"/>
                        <a:pt x="2697480" y="1419860"/>
                        <a:pt x="2909570" y="1300480"/>
                      </a:cubicBezTo>
                      <a:cubicBezTo>
                        <a:pt x="3121660" y="1181100"/>
                        <a:pt x="3083560" y="665480"/>
                        <a:pt x="3054350" y="454660"/>
                      </a:cubicBezTo>
                      <a:cubicBezTo>
                        <a:pt x="3025140" y="243840"/>
                        <a:pt x="2967990" y="71120"/>
                        <a:pt x="2734310" y="35560"/>
                      </a:cubicBezTo>
                      <a:cubicBezTo>
                        <a:pt x="2500630" y="0"/>
                        <a:pt x="1905000" y="240030"/>
                        <a:pt x="1652270" y="241300"/>
                      </a:cubicBezTo>
                      <a:cubicBezTo>
                        <a:pt x="1399540" y="242570"/>
                        <a:pt x="1393190" y="67310"/>
                        <a:pt x="1217930" y="43180"/>
                      </a:cubicBezTo>
                      <a:cubicBezTo>
                        <a:pt x="1042670" y="19050"/>
                        <a:pt x="795020" y="46990"/>
                        <a:pt x="615950" y="88900"/>
                      </a:cubicBezTo>
                      <a:close/>
                    </a:path>
                  </a:pathLst>
                </a:cu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 sz="2000">
                    <a:latin typeface="Berlin Sans FB" pitchFamily="34" charset="0"/>
                  </a:endParaRPr>
                </a:p>
              </p:txBody>
            </p:sp>
            <p:sp>
              <p:nvSpPr>
                <p:cNvPr id="37" name="Ellipse 36"/>
                <p:cNvSpPr/>
                <p:nvPr/>
              </p:nvSpPr>
              <p:spPr>
                <a:xfrm>
                  <a:off x="4258652" y="1052736"/>
                  <a:ext cx="417293" cy="41729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bIns="108000" rtlCol="0" anchor="ctr"/>
                <a:lstStyle/>
                <a:p>
                  <a:pPr algn="ctr"/>
                  <a:endParaRPr lang="fr-BE" sz="2000" baseline="-25000" noProof="1">
                    <a:latin typeface="Berlin Sans FB" pitchFamily="34" charset="0"/>
                  </a:endParaRPr>
                </a:p>
              </p:txBody>
            </p:sp>
            <p:cxnSp>
              <p:nvCxnSpPr>
                <p:cNvPr id="38" name="Connecteur droit avec flèche 7"/>
                <p:cNvCxnSpPr>
                  <a:stCxn id="37" idx="6"/>
                </p:cNvCxnSpPr>
                <p:nvPr/>
              </p:nvCxnSpPr>
              <p:spPr>
                <a:xfrm>
                  <a:off x="4675945" y="1261383"/>
                  <a:ext cx="518811" cy="295409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9" name="Ellipse 18"/>
                <p:cNvSpPr/>
                <p:nvPr/>
              </p:nvSpPr>
              <p:spPr>
                <a:xfrm>
                  <a:off x="5276287" y="1135777"/>
                  <a:ext cx="266696" cy="26669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bIns="108000" rtlCol="0" anchor="ctr"/>
                <a:lstStyle/>
                <a:p>
                  <a:pPr algn="ctr"/>
                  <a:endParaRPr lang="fr-BE" sz="2000" baseline="-25000" noProof="1">
                    <a:latin typeface="Berlin Sans FB" pitchFamily="34" charset="0"/>
                  </a:endParaRPr>
                </a:p>
              </p:txBody>
            </p:sp>
            <p:cxnSp>
              <p:nvCxnSpPr>
                <p:cNvPr id="40" name="Connecteur droit avec flèche 7"/>
                <p:cNvCxnSpPr/>
                <p:nvPr/>
              </p:nvCxnSpPr>
              <p:spPr>
                <a:xfrm rot="5400000" flipH="1" flipV="1">
                  <a:off x="5792348" y="548290"/>
                  <a:ext cx="338122" cy="914966"/>
                </a:xfrm>
                <a:prstGeom prst="straightConnector1">
                  <a:avLst/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avec flèche 7"/>
                <p:cNvCxnSpPr/>
                <p:nvPr/>
              </p:nvCxnSpPr>
              <p:spPr>
                <a:xfrm rot="16200000" flipH="1">
                  <a:off x="5936729" y="930613"/>
                  <a:ext cx="121368" cy="986974"/>
                </a:xfrm>
                <a:prstGeom prst="straightConnector1">
                  <a:avLst/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ZoneTexte 41"/>
                <p:cNvSpPr txBox="1"/>
                <p:nvPr/>
              </p:nvSpPr>
              <p:spPr>
                <a:xfrm>
                  <a:off x="5698812" y="836712"/>
                  <a:ext cx="551433" cy="307777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sz="2000" noProof="1" smtClean="0">
                      <a:latin typeface="Berlin Sans FB" pitchFamily="34" charset="0"/>
                    </a:rPr>
                    <a:t>[ Fl</a:t>
                  </a:r>
                  <a:r>
                    <a:rPr lang="fr-BE" sz="2000" baseline="-25000" noProof="1" smtClean="0">
                      <a:latin typeface="Berlin Sans FB" pitchFamily="34" charset="0"/>
                    </a:rPr>
                    <a:t>1</a:t>
                  </a:r>
                  <a:r>
                    <a:rPr lang="fr-BE" sz="2000" noProof="1" smtClean="0">
                      <a:latin typeface="Berlin Sans FB" pitchFamily="34" charset="0"/>
                    </a:rPr>
                    <a:t> ]</a:t>
                  </a:r>
                  <a:endParaRPr lang="fr-BE" sz="2000" noProof="1">
                    <a:latin typeface="Berlin Sans FB" pitchFamily="34" charset="0"/>
                  </a:endParaRPr>
                </a:p>
              </p:txBody>
            </p:sp>
            <p:sp>
              <p:nvSpPr>
                <p:cNvPr id="43" name="ZoneTexte 42"/>
                <p:cNvSpPr txBox="1"/>
                <p:nvPr/>
              </p:nvSpPr>
              <p:spPr>
                <a:xfrm>
                  <a:off x="5626804" y="1268760"/>
                  <a:ext cx="734175" cy="307777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sz="2000" noProof="1" smtClean="0">
                      <a:latin typeface="Berlin Sans FB" pitchFamily="34" charset="0"/>
                    </a:rPr>
                    <a:t>[ </a:t>
                  </a:r>
                  <a:r>
                    <a:rPr lang="fr-BE" sz="2000" noProof="1" smtClean="0">
                      <a:latin typeface="Berlin Sans FB" pitchFamily="34" charset="0"/>
                      <a:sym typeface="Symbol"/>
                    </a:rPr>
                    <a:t></a:t>
                  </a:r>
                  <a:r>
                    <a:rPr lang="fr-BE" sz="2000" noProof="1" smtClean="0">
                      <a:latin typeface="Berlin Sans FB" pitchFamily="34" charset="0"/>
                    </a:rPr>
                    <a:t>Fl</a:t>
                  </a:r>
                  <a:r>
                    <a:rPr lang="fr-BE" sz="2000" baseline="-25000" noProof="1" smtClean="0">
                      <a:latin typeface="Berlin Sans FB" pitchFamily="34" charset="0"/>
                    </a:rPr>
                    <a:t>1</a:t>
                  </a:r>
                  <a:r>
                    <a:rPr lang="fr-BE" sz="2000" noProof="1" smtClean="0">
                      <a:latin typeface="Berlin Sans FB" pitchFamily="34" charset="0"/>
                    </a:rPr>
                    <a:t> ]</a:t>
                  </a:r>
                  <a:endParaRPr lang="fr-BE" sz="2000" noProof="1">
                    <a:latin typeface="Berlin Sans FB" pitchFamily="34" charset="0"/>
                  </a:endParaRPr>
                </a:p>
              </p:txBody>
            </p:sp>
            <p:sp>
              <p:nvSpPr>
                <p:cNvPr id="44" name="ZoneTexte 43"/>
                <p:cNvSpPr txBox="1"/>
                <p:nvPr/>
              </p:nvSpPr>
              <p:spPr>
                <a:xfrm>
                  <a:off x="4834716" y="1196752"/>
                  <a:ext cx="163506" cy="307777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sz="2000" noProof="1" smtClean="0">
                      <a:latin typeface="Berlin Sans FB" pitchFamily="34" charset="0"/>
                    </a:rPr>
                    <a:t>...</a:t>
                  </a:r>
                  <a:endParaRPr lang="fr-BE" sz="2000" noProof="1">
                    <a:latin typeface="Berlin Sans FB" pitchFamily="34" charset="0"/>
                  </a:endParaRPr>
                </a:p>
              </p:txBody>
            </p:sp>
          </p:grpSp>
          <p:sp>
            <p:nvSpPr>
              <p:cNvPr id="34" name="Rectangle 33"/>
              <p:cNvSpPr/>
              <p:nvPr/>
            </p:nvSpPr>
            <p:spPr>
              <a:xfrm>
                <a:off x="3906977" y="775603"/>
                <a:ext cx="1553878" cy="3804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36000" tIns="36000" rIns="36000" bIns="36000" anchor="ctr">
                <a:spAutoFit/>
              </a:bodyPr>
              <a:lstStyle/>
              <a:p>
                <a:pPr algn="ctr"/>
                <a:r>
                  <a:rPr lang="fr-BE" sz="2000" noProof="1" smtClean="0">
                    <a:latin typeface="Berlin Sans FB" pitchFamily="34" charset="0"/>
                  </a:rPr>
                  <a:t>(q</a:t>
                </a:r>
                <a:r>
                  <a:rPr lang="fr-BE" sz="2000" baseline="-25000" noProof="1" smtClean="0">
                    <a:latin typeface="Berlin Sans FB" pitchFamily="34" charset="0"/>
                  </a:rPr>
                  <a:t>0</a:t>
                </a:r>
                <a:r>
                  <a:rPr lang="fr-BE" sz="2000" noProof="1" smtClean="0">
                    <a:latin typeface="Berlin Sans FB" pitchFamily="34" charset="0"/>
                  </a:rPr>
                  <a:t>, q</a:t>
                </a:r>
                <a:r>
                  <a:rPr lang="fr-BE" sz="2000" baseline="-25000" noProof="1" smtClean="0">
                    <a:latin typeface="Berlin Sans FB" pitchFamily="34" charset="0"/>
                  </a:rPr>
                  <a:t>t1</a:t>
                </a:r>
                <a:r>
                  <a:rPr lang="fr-BE" sz="2000" noProof="1" smtClean="0">
                    <a:latin typeface="Berlin Sans FB" pitchFamily="34" charset="0"/>
                  </a:rPr>
                  <a:t>, q</a:t>
                </a:r>
                <a:r>
                  <a:rPr lang="fr-BE" sz="2000" baseline="-25000" noProof="1" smtClean="0">
                    <a:latin typeface="Berlin Sans FB" pitchFamily="34" charset="0"/>
                  </a:rPr>
                  <a:t>t2</a:t>
                </a:r>
                <a:r>
                  <a:rPr lang="fr-BE" sz="2000" noProof="1" smtClean="0">
                    <a:latin typeface="Berlin Sans FB" pitchFamily="34" charset="0"/>
                  </a:rPr>
                  <a:t>, ...)</a:t>
                </a:r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35" name="Connecteur droit 50"/>
              <p:cNvCxnSpPr>
                <a:stCxn id="34" idx="2"/>
              </p:cNvCxnSpPr>
              <p:nvPr/>
            </p:nvCxnSpPr>
            <p:spPr>
              <a:xfrm>
                <a:off x="4683916" y="1156083"/>
                <a:ext cx="181837" cy="413659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prstDash val="dash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ZoneTexte 24"/>
            <p:cNvSpPr txBox="1"/>
            <p:nvPr/>
          </p:nvSpPr>
          <p:spPr>
            <a:xfrm>
              <a:off x="1655168" y="3369930"/>
              <a:ext cx="2210542" cy="3077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000" noProof="1" smtClean="0">
                  <a:latin typeface="Berlin Sans FB" pitchFamily="34" charset="0"/>
                </a:rPr>
                <a:t>[ C</a:t>
              </a:r>
              <a:r>
                <a:rPr lang="fr-BE" sz="2000" baseline="-25000" noProof="1" smtClean="0">
                  <a:latin typeface="Berlin Sans FB" pitchFamily="34" charset="0"/>
                </a:rPr>
                <a:t>0</a:t>
              </a:r>
              <a:r>
                <a:rPr lang="fr-BE" sz="2000" noProof="1" smtClean="0">
                  <a:latin typeface="Berlin Sans FB" pitchFamily="34" charset="0"/>
                </a:rPr>
                <a:t> </a:t>
              </a:r>
              <a:r>
                <a:rPr lang="fr-BE" sz="2000" noProof="1" smtClean="0">
                  <a:latin typeface="Berlin Sans FB" pitchFamily="34" charset="0"/>
                  <a:sym typeface="Symbol"/>
                </a:rPr>
                <a:t> Fl</a:t>
              </a:r>
              <a:r>
                <a:rPr lang="fr-BE" sz="2000" baseline="-25000" noProof="1" smtClean="0">
                  <a:latin typeface="Berlin Sans FB" pitchFamily="34" charset="0"/>
                  <a:sym typeface="Symbol"/>
                </a:rPr>
                <a:t>1</a:t>
              </a:r>
              <a:r>
                <a:rPr lang="fr-BE" sz="2000" noProof="1" smtClean="0">
                  <a:latin typeface="Berlin Sans FB" pitchFamily="34" charset="0"/>
                  <a:sym typeface="Symbol"/>
                </a:rPr>
                <a:t>  Fl</a:t>
              </a:r>
              <a:r>
                <a:rPr lang="fr-BE" sz="2000" baseline="-25000" noProof="1" smtClean="0">
                  <a:latin typeface="Berlin Sans FB" pitchFamily="34" charset="0"/>
                  <a:sym typeface="Symbol"/>
                </a:rPr>
                <a:t>2</a:t>
              </a:r>
              <a:r>
                <a:rPr lang="fr-BE" sz="2000" noProof="1" smtClean="0">
                  <a:latin typeface="Berlin Sans FB" pitchFamily="34" charset="0"/>
                  <a:sym typeface="Symbol"/>
                </a:rPr>
                <a:t>  ...</a:t>
              </a:r>
              <a:r>
                <a:rPr lang="fr-BE" sz="2000" noProof="1" smtClean="0">
                  <a:latin typeface="Berlin Sans FB" pitchFamily="34" charset="0"/>
                </a:rPr>
                <a:t>]</a:t>
              </a:r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1727176" y="3764657"/>
              <a:ext cx="346249" cy="3077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000" noProof="1" smtClean="0">
                  <a:latin typeface="Berlin Sans FB" pitchFamily="34" charset="0"/>
                </a:rPr>
                <a:t>[</a:t>
              </a:r>
              <a:r>
                <a:rPr lang="fr-BE" sz="2000" noProof="1" smtClean="0">
                  <a:latin typeface="Berlin Sans FB" pitchFamily="34" charset="0"/>
                  <a:sym typeface="Symbol"/>
                </a:rPr>
                <a:t>...</a:t>
              </a:r>
              <a:r>
                <a:rPr lang="fr-BE" sz="2000" noProof="1" smtClean="0">
                  <a:latin typeface="Berlin Sans FB" pitchFamily="34" charset="0"/>
                </a:rPr>
                <a:t>]</a:t>
              </a:r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1655168" y="4124697"/>
              <a:ext cx="346249" cy="3077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000" noProof="1" smtClean="0">
                  <a:latin typeface="Berlin Sans FB" pitchFamily="34" charset="0"/>
                </a:rPr>
                <a:t>[</a:t>
              </a:r>
              <a:r>
                <a:rPr lang="fr-BE" sz="2000" noProof="1" smtClean="0">
                  <a:latin typeface="Berlin Sans FB" pitchFamily="34" charset="0"/>
                  <a:sym typeface="Symbol"/>
                </a:rPr>
                <a:t>...</a:t>
              </a:r>
              <a:r>
                <a:rPr lang="fr-BE" sz="2000" noProof="1" smtClean="0">
                  <a:latin typeface="Berlin Sans FB" pitchFamily="34" charset="0"/>
                </a:rPr>
                <a:t>]</a:t>
              </a:r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28" name="Étoile à 4 branches 27"/>
            <p:cNvSpPr/>
            <p:nvPr/>
          </p:nvSpPr>
          <p:spPr>
            <a:xfrm rot="1979839">
              <a:off x="6154935" y="1169777"/>
              <a:ext cx="506539" cy="409915"/>
            </a:xfrm>
            <a:prstGeom prst="star4">
              <a:avLst>
                <a:gd name="adj" fmla="val 9081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>
                <a:latin typeface="Berlin Sans FB" pitchFamily="34" charset="0"/>
              </a:endParaRPr>
            </a:p>
          </p:txBody>
        </p:sp>
        <p:sp>
          <p:nvSpPr>
            <p:cNvPr id="29" name="Étoile à 4 branches 28"/>
            <p:cNvSpPr/>
            <p:nvPr/>
          </p:nvSpPr>
          <p:spPr>
            <a:xfrm rot="1979839">
              <a:off x="6082926" y="2381742"/>
              <a:ext cx="506539" cy="409915"/>
            </a:xfrm>
            <a:prstGeom prst="star4">
              <a:avLst>
                <a:gd name="adj" fmla="val 9081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>
                <a:latin typeface="Berlin Sans FB" pitchFamily="34" charset="0"/>
              </a:endParaRPr>
            </a:p>
          </p:txBody>
        </p:sp>
        <p:sp>
          <p:nvSpPr>
            <p:cNvPr id="30" name="Étoile à 4 branches 29"/>
            <p:cNvSpPr/>
            <p:nvPr/>
          </p:nvSpPr>
          <p:spPr>
            <a:xfrm rot="1979839">
              <a:off x="2301999" y="3365472"/>
              <a:ext cx="506539" cy="409915"/>
            </a:xfrm>
            <a:prstGeom prst="star4">
              <a:avLst>
                <a:gd name="adj" fmla="val 9081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>
                <a:latin typeface="Berlin Sans FB" pitchFamily="34" charset="0"/>
              </a:endParaRPr>
            </a:p>
          </p:txBody>
        </p:sp>
        <p:sp>
          <p:nvSpPr>
            <p:cNvPr id="31" name="Étoile à 4 branches 30"/>
            <p:cNvSpPr/>
            <p:nvPr/>
          </p:nvSpPr>
          <p:spPr>
            <a:xfrm rot="1979839">
              <a:off x="-794345" y="5190055"/>
              <a:ext cx="506539" cy="409915"/>
            </a:xfrm>
            <a:prstGeom prst="star4">
              <a:avLst>
                <a:gd name="adj" fmla="val 9081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>
                <a:latin typeface="Berlin Sans FB" pitchFamily="34" charset="0"/>
              </a:endParaRP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-303562" y="5151025"/>
              <a:ext cx="3251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>
                  <a:latin typeface="Berlin Sans FB" pitchFamily="34" charset="0"/>
                </a:rPr>
                <a:t>= </a:t>
              </a:r>
              <a:r>
                <a:rPr lang="fr-BE" sz="2400" dirty="0" err="1" smtClean="0">
                  <a:latin typeface="Berlin Sans FB" pitchFamily="34" charset="0"/>
                </a:rPr>
                <a:t>pruning</a:t>
              </a:r>
              <a:r>
                <a:rPr lang="fr-BE" sz="2400" dirty="0" smtClean="0">
                  <a:latin typeface="Berlin Sans FB" pitchFamily="34" charset="0"/>
                </a:rPr>
                <a:t> (</a:t>
              </a:r>
              <a:r>
                <a:rPr lang="fr-BE" sz="2400" dirty="0" err="1" smtClean="0">
                  <a:latin typeface="Berlin Sans FB" pitchFamily="34" charset="0"/>
                </a:rPr>
                <a:t>unsatisfiable</a:t>
              </a:r>
              <a:r>
                <a:rPr lang="fr-BE" sz="2400" dirty="0" smtClean="0">
                  <a:latin typeface="Berlin Sans FB" pitchFamily="34" charset="0"/>
                </a:rPr>
                <a:t>)</a:t>
              </a:r>
              <a:endParaRPr lang="fr-BE" sz="2400" dirty="0">
                <a:latin typeface="Berlin Sans FB" pitchFamily="34" charset="0"/>
              </a:endParaRPr>
            </a:p>
          </p:txBody>
        </p:sp>
      </p:grpSp>
      <p:sp>
        <p:nvSpPr>
          <p:cNvPr id="65" name="ZoneTexte 64"/>
          <p:cNvSpPr txBox="1"/>
          <p:nvPr/>
        </p:nvSpPr>
        <p:spPr>
          <a:xfrm>
            <a:off x="539552" y="2564904"/>
            <a:ext cx="28408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Admissible start</a:t>
            </a:r>
            <a:endParaRPr lang="en-US" sz="3200" dirty="0">
              <a:latin typeface="Berlin Sans FB" pitchFamily="34" charset="0"/>
            </a:endParaRPr>
          </a:p>
        </p:txBody>
      </p:sp>
      <p:sp>
        <p:nvSpPr>
          <p:cNvPr id="66" name="Forme libre 65"/>
          <p:cNvSpPr/>
          <p:nvPr/>
        </p:nvSpPr>
        <p:spPr>
          <a:xfrm>
            <a:off x="579842" y="3140968"/>
            <a:ext cx="2136883" cy="1200134"/>
          </a:xfrm>
          <a:custGeom>
            <a:avLst/>
            <a:gdLst>
              <a:gd name="connsiteX0" fmla="*/ 0 w 585410"/>
              <a:gd name="connsiteY0" fmla="*/ 91923 h 1688495"/>
              <a:gd name="connsiteX1" fmla="*/ 493486 w 585410"/>
              <a:gd name="connsiteY1" fmla="*/ 266095 h 1688495"/>
              <a:gd name="connsiteX2" fmla="*/ 551543 w 585410"/>
              <a:gd name="connsiteY2" fmla="*/ 1688495 h 1688495"/>
              <a:gd name="connsiteX0" fmla="*/ 307948 w 876424"/>
              <a:gd name="connsiteY0" fmla="*/ 45962 h 1642534"/>
              <a:gd name="connsiteX1" fmla="*/ 91924 w 876424"/>
              <a:gd name="connsiteY1" fmla="*/ 1034159 h 1642534"/>
              <a:gd name="connsiteX2" fmla="*/ 859491 w 876424"/>
              <a:gd name="connsiteY2" fmla="*/ 1642534 h 1642534"/>
              <a:gd name="connsiteX0" fmla="*/ 7915 w 936431"/>
              <a:gd name="connsiteY0" fmla="*/ 45962 h 1734458"/>
              <a:gd name="connsiteX1" fmla="*/ 151931 w 936431"/>
              <a:gd name="connsiteY1" fmla="*/ 1126083 h 1734458"/>
              <a:gd name="connsiteX2" fmla="*/ 919498 w 936431"/>
              <a:gd name="connsiteY2" fmla="*/ 1734458 h 1734458"/>
              <a:gd name="connsiteX0" fmla="*/ 247741 w 1176257"/>
              <a:gd name="connsiteY0" fmla="*/ 0 h 1688496"/>
              <a:gd name="connsiteX1" fmla="*/ 391757 w 1176257"/>
              <a:gd name="connsiteY1" fmla="*/ 1080121 h 1688496"/>
              <a:gd name="connsiteX2" fmla="*/ 1159324 w 1176257"/>
              <a:gd name="connsiteY2" fmla="*/ 1688496 h 1688496"/>
              <a:gd name="connsiteX0" fmla="*/ 247741 w 2136883"/>
              <a:gd name="connsiteY0" fmla="*/ 0 h 1200134"/>
              <a:gd name="connsiteX1" fmla="*/ 391757 w 2136883"/>
              <a:gd name="connsiteY1" fmla="*/ 1080121 h 1200134"/>
              <a:gd name="connsiteX2" fmla="*/ 2119950 w 2136883"/>
              <a:gd name="connsiteY2" fmla="*/ 720080 h 120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6883" h="1200134">
                <a:moveTo>
                  <a:pt x="247741" y="0"/>
                </a:moveTo>
                <a:cubicBezTo>
                  <a:pt x="0" y="252956"/>
                  <a:pt x="79722" y="960108"/>
                  <a:pt x="391757" y="1080121"/>
                </a:cubicBezTo>
                <a:cubicBezTo>
                  <a:pt x="703792" y="1200134"/>
                  <a:pt x="2136883" y="141927"/>
                  <a:pt x="2119950" y="720080"/>
                </a:cubicBezTo>
              </a:path>
            </a:pathLst>
          </a:custGeom>
          <a:noFill/>
          <a:ln w="5080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ZoneTexte 66"/>
          <p:cNvSpPr txBox="1"/>
          <p:nvPr/>
        </p:nvSpPr>
        <p:spPr>
          <a:xfrm>
            <a:off x="1187624" y="1556792"/>
            <a:ext cx="3256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Guard satisfaction</a:t>
            </a:r>
            <a:endParaRPr lang="en-US" sz="3200" dirty="0">
              <a:latin typeface="Berlin Sans FB" pitchFamily="34" charset="0"/>
            </a:endParaRPr>
          </a:p>
        </p:txBody>
      </p:sp>
      <p:sp>
        <p:nvSpPr>
          <p:cNvPr id="68" name="Forme libre 67"/>
          <p:cNvSpPr/>
          <p:nvPr/>
        </p:nvSpPr>
        <p:spPr>
          <a:xfrm>
            <a:off x="3748196" y="2132856"/>
            <a:ext cx="3793066" cy="1224136"/>
          </a:xfrm>
          <a:custGeom>
            <a:avLst/>
            <a:gdLst>
              <a:gd name="connsiteX0" fmla="*/ 0 w 585410"/>
              <a:gd name="connsiteY0" fmla="*/ 91923 h 1688495"/>
              <a:gd name="connsiteX1" fmla="*/ 493486 w 585410"/>
              <a:gd name="connsiteY1" fmla="*/ 266095 h 1688495"/>
              <a:gd name="connsiteX2" fmla="*/ 551543 w 585410"/>
              <a:gd name="connsiteY2" fmla="*/ 1688495 h 1688495"/>
              <a:gd name="connsiteX0" fmla="*/ 307948 w 876424"/>
              <a:gd name="connsiteY0" fmla="*/ 45962 h 1642534"/>
              <a:gd name="connsiteX1" fmla="*/ 91924 w 876424"/>
              <a:gd name="connsiteY1" fmla="*/ 1034159 h 1642534"/>
              <a:gd name="connsiteX2" fmla="*/ 859491 w 876424"/>
              <a:gd name="connsiteY2" fmla="*/ 1642534 h 1642534"/>
              <a:gd name="connsiteX0" fmla="*/ 7915 w 936431"/>
              <a:gd name="connsiteY0" fmla="*/ 45962 h 1734458"/>
              <a:gd name="connsiteX1" fmla="*/ 151931 w 936431"/>
              <a:gd name="connsiteY1" fmla="*/ 1126083 h 1734458"/>
              <a:gd name="connsiteX2" fmla="*/ 919498 w 936431"/>
              <a:gd name="connsiteY2" fmla="*/ 1734458 h 1734458"/>
              <a:gd name="connsiteX0" fmla="*/ 247741 w 1176257"/>
              <a:gd name="connsiteY0" fmla="*/ 0 h 1688496"/>
              <a:gd name="connsiteX1" fmla="*/ 391757 w 1176257"/>
              <a:gd name="connsiteY1" fmla="*/ 1080121 h 1688496"/>
              <a:gd name="connsiteX2" fmla="*/ 1159324 w 1176257"/>
              <a:gd name="connsiteY2" fmla="*/ 1688496 h 1688496"/>
              <a:gd name="connsiteX0" fmla="*/ 247741 w 2136883"/>
              <a:gd name="connsiteY0" fmla="*/ 0 h 1200134"/>
              <a:gd name="connsiteX1" fmla="*/ 391757 w 2136883"/>
              <a:gd name="connsiteY1" fmla="*/ 1080121 h 1200134"/>
              <a:gd name="connsiteX2" fmla="*/ 2119950 w 2136883"/>
              <a:gd name="connsiteY2" fmla="*/ 720080 h 1200134"/>
              <a:gd name="connsiteX0" fmla="*/ 247741 w 2136883"/>
              <a:gd name="connsiteY0" fmla="*/ 0 h 720080"/>
              <a:gd name="connsiteX1" fmla="*/ 1615894 w 2136883"/>
              <a:gd name="connsiteY1" fmla="*/ 216024 h 720080"/>
              <a:gd name="connsiteX2" fmla="*/ 2119950 w 2136883"/>
              <a:gd name="connsiteY2" fmla="*/ 720080 h 720080"/>
              <a:gd name="connsiteX0" fmla="*/ 247741 w 6313347"/>
              <a:gd name="connsiteY0" fmla="*/ 0 h 1224136"/>
              <a:gd name="connsiteX1" fmla="*/ 1615894 w 6313347"/>
              <a:gd name="connsiteY1" fmla="*/ 216024 h 1224136"/>
              <a:gd name="connsiteX2" fmla="*/ 6296414 w 6313347"/>
              <a:gd name="connsiteY2" fmla="*/ 1224136 h 1224136"/>
              <a:gd name="connsiteX0" fmla="*/ 247741 w 6313347"/>
              <a:gd name="connsiteY0" fmla="*/ 0 h 1224136"/>
              <a:gd name="connsiteX1" fmla="*/ 4640230 w 6313347"/>
              <a:gd name="connsiteY1" fmla="*/ 792088 h 1224136"/>
              <a:gd name="connsiteX2" fmla="*/ 6296414 w 6313347"/>
              <a:gd name="connsiteY2" fmla="*/ 1224136 h 1224136"/>
              <a:gd name="connsiteX0" fmla="*/ 247741 w 3793066"/>
              <a:gd name="connsiteY0" fmla="*/ 0 h 1224136"/>
              <a:gd name="connsiteX1" fmla="*/ 2119949 w 3793066"/>
              <a:gd name="connsiteY1" fmla="*/ 792088 h 1224136"/>
              <a:gd name="connsiteX2" fmla="*/ 3776133 w 3793066"/>
              <a:gd name="connsiteY2" fmla="*/ 1224136 h 122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3066" h="1224136">
                <a:moveTo>
                  <a:pt x="247741" y="0"/>
                </a:moveTo>
                <a:cubicBezTo>
                  <a:pt x="0" y="252956"/>
                  <a:pt x="1531884" y="588065"/>
                  <a:pt x="2119949" y="792088"/>
                </a:cubicBezTo>
                <a:cubicBezTo>
                  <a:pt x="2708014" y="996111"/>
                  <a:pt x="3793066" y="645983"/>
                  <a:pt x="3776133" y="1224136"/>
                </a:cubicBezTo>
              </a:path>
            </a:pathLst>
          </a:custGeom>
          <a:noFill/>
          <a:ln w="5080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smtClean="0"/>
              <a:t>The Meeting </a:t>
            </a:r>
            <a:r>
              <a:rPr lang="fr-BE" dirty="0" err="1" smtClean="0"/>
              <a:t>Scheduler</a:t>
            </a:r>
            <a:r>
              <a:rPr lang="fr-BE" dirty="0" smtClean="0"/>
              <a:t> System </a:t>
            </a:r>
            <a:r>
              <a:rPr lang="fr-BE" sz="4000" dirty="0" smtClean="0"/>
              <a:t>[Fea97]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 dirty="0" smtClean="0"/>
              <a:t>The system </a:t>
            </a:r>
            <a:r>
              <a:rPr lang="fr-BE" dirty="0" err="1" smtClean="0"/>
              <a:t>is</a:t>
            </a:r>
            <a:r>
              <a:rPr lang="fr-BE" dirty="0" smtClean="0"/>
              <a:t> </a:t>
            </a:r>
            <a:r>
              <a:rPr lang="fr-BE" dirty="0" err="1" smtClean="0"/>
              <a:t>composed</a:t>
            </a:r>
            <a:r>
              <a:rPr lang="fr-BE" dirty="0" smtClean="0"/>
              <a:t> of</a:t>
            </a:r>
          </a:p>
          <a:p>
            <a:pPr lvl="1"/>
            <a:r>
              <a:rPr lang="fr-BE" dirty="0" smtClean="0"/>
              <a:t>A meeting </a:t>
            </a:r>
            <a:r>
              <a:rPr lang="fr-BE" dirty="0" err="1" smtClean="0"/>
              <a:t>initiator</a:t>
            </a:r>
            <a:r>
              <a:rPr lang="fr-BE" dirty="0" smtClean="0"/>
              <a:t> </a:t>
            </a:r>
          </a:p>
          <a:p>
            <a:pPr lvl="1"/>
            <a:r>
              <a:rPr lang="fr-BE" dirty="0" smtClean="0"/>
              <a:t>Participants</a:t>
            </a:r>
          </a:p>
          <a:p>
            <a:pPr lvl="1"/>
            <a:r>
              <a:rPr lang="fr-BE" dirty="0" smtClean="0"/>
              <a:t>An </a:t>
            </a:r>
            <a:r>
              <a:rPr lang="fr-BE" dirty="0" err="1" smtClean="0"/>
              <a:t>automated</a:t>
            </a:r>
            <a:r>
              <a:rPr lang="fr-BE" dirty="0" smtClean="0"/>
              <a:t> </a:t>
            </a:r>
            <a:r>
              <a:rPr lang="fr-BE" dirty="0" err="1" smtClean="0"/>
              <a:t>scheduler</a:t>
            </a:r>
            <a:endParaRPr lang="fr-BE" dirty="0" smtClean="0"/>
          </a:p>
          <a:p>
            <a:r>
              <a:rPr lang="en-US" dirty="0" smtClean="0"/>
              <a:t>Typical ideal scenario</a:t>
            </a:r>
          </a:p>
          <a:p>
            <a:pPr lvl="1"/>
            <a:r>
              <a:rPr lang="en-US" dirty="0" smtClean="0"/>
              <a:t>An initiator issues a meeting request, specifying the expected participants and a date range for the meeting</a:t>
            </a:r>
          </a:p>
          <a:p>
            <a:pPr lvl="1"/>
            <a:r>
              <a:rPr lang="en-US" dirty="0" smtClean="0"/>
              <a:t>The scheduler then sends an electronic invitation to each participant, requesting them to provide their date constraints</a:t>
            </a:r>
          </a:p>
          <a:p>
            <a:pPr lvl="1"/>
            <a:r>
              <a:rPr lang="en-US" dirty="0" smtClean="0"/>
              <a:t>The meeting is automatically planned at a date meeting all constraints</a:t>
            </a:r>
            <a:endParaRPr lang="fr-BE" dirty="0"/>
          </a:p>
        </p:txBody>
      </p:sp>
      <p:pic>
        <p:nvPicPr>
          <p:cNvPr id="3075" name="Picture 3" descr="C:\Users\blambeau\Documents\thesis\private-defense\calendar.jp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6804248" y="1484784"/>
            <a:ext cx="1943100" cy="1943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orme libre 79"/>
          <p:cNvSpPr/>
          <p:nvPr/>
        </p:nvSpPr>
        <p:spPr>
          <a:xfrm>
            <a:off x="251520" y="1844824"/>
            <a:ext cx="7140680" cy="2499238"/>
          </a:xfrm>
          <a:custGeom>
            <a:avLst/>
            <a:gdLst>
              <a:gd name="connsiteX0" fmla="*/ 0 w 7153275"/>
              <a:gd name="connsiteY0" fmla="*/ 0 h 2438400"/>
              <a:gd name="connsiteX1" fmla="*/ 9525 w 7153275"/>
              <a:gd name="connsiteY1" fmla="*/ 2438400 h 2438400"/>
              <a:gd name="connsiteX2" fmla="*/ 5753100 w 7153275"/>
              <a:gd name="connsiteY2" fmla="*/ 2438400 h 2438400"/>
              <a:gd name="connsiteX3" fmla="*/ 5753100 w 7153275"/>
              <a:gd name="connsiteY3" fmla="*/ 1543050 h 2438400"/>
              <a:gd name="connsiteX4" fmla="*/ 7153275 w 7153275"/>
              <a:gd name="connsiteY4" fmla="*/ 1543050 h 2438400"/>
              <a:gd name="connsiteX5" fmla="*/ 7153275 w 7153275"/>
              <a:gd name="connsiteY5" fmla="*/ 76200 h 2438400"/>
              <a:gd name="connsiteX6" fmla="*/ 0 w 7153275"/>
              <a:gd name="connsiteY6" fmla="*/ 0 h 2438400"/>
              <a:gd name="connsiteX0" fmla="*/ 0 w 7170762"/>
              <a:gd name="connsiteY0" fmla="*/ 8359 h 2446759"/>
              <a:gd name="connsiteX1" fmla="*/ 9525 w 7170762"/>
              <a:gd name="connsiteY1" fmla="*/ 2446759 h 2446759"/>
              <a:gd name="connsiteX2" fmla="*/ 5753100 w 7170762"/>
              <a:gd name="connsiteY2" fmla="*/ 2446759 h 2446759"/>
              <a:gd name="connsiteX3" fmla="*/ 5753100 w 7170762"/>
              <a:gd name="connsiteY3" fmla="*/ 1551409 h 2446759"/>
              <a:gd name="connsiteX4" fmla="*/ 7153275 w 7170762"/>
              <a:gd name="connsiteY4" fmla="*/ 1551409 h 2446759"/>
              <a:gd name="connsiteX5" fmla="*/ 7170762 w 7170762"/>
              <a:gd name="connsiteY5" fmla="*/ 0 h 2446759"/>
              <a:gd name="connsiteX6" fmla="*/ 0 w 7170762"/>
              <a:gd name="connsiteY6" fmla="*/ 8359 h 2446759"/>
              <a:gd name="connsiteX0" fmla="*/ 32444 w 7161237"/>
              <a:gd name="connsiteY0" fmla="*/ 0 h 2518766"/>
              <a:gd name="connsiteX1" fmla="*/ 0 w 7161237"/>
              <a:gd name="connsiteY1" fmla="*/ 2518766 h 2518766"/>
              <a:gd name="connsiteX2" fmla="*/ 5743575 w 7161237"/>
              <a:gd name="connsiteY2" fmla="*/ 2518766 h 2518766"/>
              <a:gd name="connsiteX3" fmla="*/ 5743575 w 7161237"/>
              <a:gd name="connsiteY3" fmla="*/ 1623416 h 2518766"/>
              <a:gd name="connsiteX4" fmla="*/ 7143750 w 7161237"/>
              <a:gd name="connsiteY4" fmla="*/ 1623416 h 2518766"/>
              <a:gd name="connsiteX5" fmla="*/ 7161237 w 7161237"/>
              <a:gd name="connsiteY5" fmla="*/ 72007 h 2518766"/>
              <a:gd name="connsiteX6" fmla="*/ 32444 w 7161237"/>
              <a:gd name="connsiteY6" fmla="*/ 0 h 2518766"/>
              <a:gd name="connsiteX0" fmla="*/ 0 w 7128793"/>
              <a:gd name="connsiteY0" fmla="*/ 0 h 2520280"/>
              <a:gd name="connsiteX1" fmla="*/ 0 w 7128793"/>
              <a:gd name="connsiteY1" fmla="*/ 2520280 h 2520280"/>
              <a:gd name="connsiteX2" fmla="*/ 5711131 w 7128793"/>
              <a:gd name="connsiteY2" fmla="*/ 2518766 h 2520280"/>
              <a:gd name="connsiteX3" fmla="*/ 5711131 w 7128793"/>
              <a:gd name="connsiteY3" fmla="*/ 1623416 h 2520280"/>
              <a:gd name="connsiteX4" fmla="*/ 7111306 w 7128793"/>
              <a:gd name="connsiteY4" fmla="*/ 1623416 h 2520280"/>
              <a:gd name="connsiteX5" fmla="*/ 7128793 w 7128793"/>
              <a:gd name="connsiteY5" fmla="*/ 72007 h 2520280"/>
              <a:gd name="connsiteX6" fmla="*/ 0 w 7128793"/>
              <a:gd name="connsiteY6" fmla="*/ 0 h 2520280"/>
              <a:gd name="connsiteX0" fmla="*/ 0 w 7128792"/>
              <a:gd name="connsiteY0" fmla="*/ 0 h 2520280"/>
              <a:gd name="connsiteX1" fmla="*/ 0 w 7128792"/>
              <a:gd name="connsiteY1" fmla="*/ 2520280 h 2520280"/>
              <a:gd name="connsiteX2" fmla="*/ 5711131 w 7128792"/>
              <a:gd name="connsiteY2" fmla="*/ 2518766 h 2520280"/>
              <a:gd name="connsiteX3" fmla="*/ 5711131 w 7128792"/>
              <a:gd name="connsiteY3" fmla="*/ 1623416 h 2520280"/>
              <a:gd name="connsiteX4" fmla="*/ 7111306 w 7128792"/>
              <a:gd name="connsiteY4" fmla="*/ 1623416 h 2520280"/>
              <a:gd name="connsiteX5" fmla="*/ 7128792 w 7128792"/>
              <a:gd name="connsiteY5" fmla="*/ 0 h 2520280"/>
              <a:gd name="connsiteX6" fmla="*/ 0 w 7128792"/>
              <a:gd name="connsiteY6" fmla="*/ 0 h 2520280"/>
              <a:gd name="connsiteX0" fmla="*/ 0 w 7128792"/>
              <a:gd name="connsiteY0" fmla="*/ 0 h 2520280"/>
              <a:gd name="connsiteX1" fmla="*/ 0 w 7128792"/>
              <a:gd name="connsiteY1" fmla="*/ 2520280 h 2520280"/>
              <a:gd name="connsiteX2" fmla="*/ 5711131 w 7128792"/>
              <a:gd name="connsiteY2" fmla="*/ 2518766 h 2520280"/>
              <a:gd name="connsiteX3" fmla="*/ 5711131 w 7128792"/>
              <a:gd name="connsiteY3" fmla="*/ 1623416 h 2520280"/>
              <a:gd name="connsiteX4" fmla="*/ 7128792 w 7128792"/>
              <a:gd name="connsiteY4" fmla="*/ 1656184 h 2520280"/>
              <a:gd name="connsiteX5" fmla="*/ 7128792 w 7128792"/>
              <a:gd name="connsiteY5" fmla="*/ 0 h 2520280"/>
              <a:gd name="connsiteX6" fmla="*/ 0 w 7128792"/>
              <a:gd name="connsiteY6" fmla="*/ 0 h 2520280"/>
              <a:gd name="connsiteX0" fmla="*/ 0 w 7128792"/>
              <a:gd name="connsiteY0" fmla="*/ 0 h 2520280"/>
              <a:gd name="connsiteX1" fmla="*/ 0 w 7128792"/>
              <a:gd name="connsiteY1" fmla="*/ 2520280 h 2520280"/>
              <a:gd name="connsiteX2" fmla="*/ 5711131 w 7128792"/>
              <a:gd name="connsiteY2" fmla="*/ 2518766 h 2520280"/>
              <a:gd name="connsiteX3" fmla="*/ 5711131 w 7128792"/>
              <a:gd name="connsiteY3" fmla="*/ 1623416 h 2520280"/>
              <a:gd name="connsiteX4" fmla="*/ 7128792 w 7128792"/>
              <a:gd name="connsiteY4" fmla="*/ 1584176 h 2520280"/>
              <a:gd name="connsiteX5" fmla="*/ 7128792 w 7128792"/>
              <a:gd name="connsiteY5" fmla="*/ 0 h 2520280"/>
              <a:gd name="connsiteX6" fmla="*/ 0 w 7128792"/>
              <a:gd name="connsiteY6" fmla="*/ 0 h 2520280"/>
              <a:gd name="connsiteX0" fmla="*/ 0 w 7128792"/>
              <a:gd name="connsiteY0" fmla="*/ 0 h 2520280"/>
              <a:gd name="connsiteX1" fmla="*/ 0 w 7128792"/>
              <a:gd name="connsiteY1" fmla="*/ 2520280 h 2520280"/>
              <a:gd name="connsiteX2" fmla="*/ 5711131 w 7128792"/>
              <a:gd name="connsiteY2" fmla="*/ 2518766 h 2520280"/>
              <a:gd name="connsiteX3" fmla="*/ 5688632 w 7128792"/>
              <a:gd name="connsiteY3" fmla="*/ 1584176 h 2520280"/>
              <a:gd name="connsiteX4" fmla="*/ 7128792 w 7128792"/>
              <a:gd name="connsiteY4" fmla="*/ 1584176 h 2520280"/>
              <a:gd name="connsiteX5" fmla="*/ 7128792 w 7128792"/>
              <a:gd name="connsiteY5" fmla="*/ 0 h 2520280"/>
              <a:gd name="connsiteX6" fmla="*/ 0 w 7128792"/>
              <a:gd name="connsiteY6" fmla="*/ 0 h 2520280"/>
              <a:gd name="connsiteX0" fmla="*/ 0 w 7128792"/>
              <a:gd name="connsiteY0" fmla="*/ 0 h 2520280"/>
              <a:gd name="connsiteX1" fmla="*/ 0 w 7128792"/>
              <a:gd name="connsiteY1" fmla="*/ 2520280 h 2520280"/>
              <a:gd name="connsiteX2" fmla="*/ 5711131 w 7128792"/>
              <a:gd name="connsiteY2" fmla="*/ 2518766 h 2520280"/>
              <a:gd name="connsiteX3" fmla="*/ 5760640 w 7128792"/>
              <a:gd name="connsiteY3" fmla="*/ 1584176 h 2520280"/>
              <a:gd name="connsiteX4" fmla="*/ 7128792 w 7128792"/>
              <a:gd name="connsiteY4" fmla="*/ 1584176 h 2520280"/>
              <a:gd name="connsiteX5" fmla="*/ 7128792 w 7128792"/>
              <a:gd name="connsiteY5" fmla="*/ 0 h 2520280"/>
              <a:gd name="connsiteX6" fmla="*/ 0 w 7128792"/>
              <a:gd name="connsiteY6" fmla="*/ 0 h 2520280"/>
              <a:gd name="connsiteX0" fmla="*/ 0 w 7128792"/>
              <a:gd name="connsiteY0" fmla="*/ 0 h 2520280"/>
              <a:gd name="connsiteX1" fmla="*/ 0 w 7128792"/>
              <a:gd name="connsiteY1" fmla="*/ 2520280 h 2520280"/>
              <a:gd name="connsiteX2" fmla="*/ 5760640 w 7128792"/>
              <a:gd name="connsiteY2" fmla="*/ 2520280 h 2520280"/>
              <a:gd name="connsiteX3" fmla="*/ 5760640 w 7128792"/>
              <a:gd name="connsiteY3" fmla="*/ 1584176 h 2520280"/>
              <a:gd name="connsiteX4" fmla="*/ 7128792 w 7128792"/>
              <a:gd name="connsiteY4" fmla="*/ 1584176 h 2520280"/>
              <a:gd name="connsiteX5" fmla="*/ 7128792 w 7128792"/>
              <a:gd name="connsiteY5" fmla="*/ 0 h 2520280"/>
              <a:gd name="connsiteX6" fmla="*/ 0 w 7128792"/>
              <a:gd name="connsiteY6" fmla="*/ 0 h 2520280"/>
              <a:gd name="connsiteX0" fmla="*/ 0 w 7200800"/>
              <a:gd name="connsiteY0" fmla="*/ 0 h 2520280"/>
              <a:gd name="connsiteX1" fmla="*/ 0 w 7200800"/>
              <a:gd name="connsiteY1" fmla="*/ 2520280 h 2520280"/>
              <a:gd name="connsiteX2" fmla="*/ 5760640 w 7200800"/>
              <a:gd name="connsiteY2" fmla="*/ 2520280 h 2520280"/>
              <a:gd name="connsiteX3" fmla="*/ 5760640 w 7200800"/>
              <a:gd name="connsiteY3" fmla="*/ 1584176 h 2520280"/>
              <a:gd name="connsiteX4" fmla="*/ 7200800 w 7200800"/>
              <a:gd name="connsiteY4" fmla="*/ 1584176 h 2520280"/>
              <a:gd name="connsiteX5" fmla="*/ 7128792 w 7200800"/>
              <a:gd name="connsiteY5" fmla="*/ 0 h 2520280"/>
              <a:gd name="connsiteX6" fmla="*/ 0 w 7200800"/>
              <a:gd name="connsiteY6" fmla="*/ 0 h 2520280"/>
              <a:gd name="connsiteX0" fmla="*/ 0 w 7200800"/>
              <a:gd name="connsiteY0" fmla="*/ 0 h 2520280"/>
              <a:gd name="connsiteX1" fmla="*/ 0 w 7200800"/>
              <a:gd name="connsiteY1" fmla="*/ 2520280 h 2520280"/>
              <a:gd name="connsiteX2" fmla="*/ 5760640 w 7200800"/>
              <a:gd name="connsiteY2" fmla="*/ 2520280 h 2520280"/>
              <a:gd name="connsiteX3" fmla="*/ 5760640 w 7200800"/>
              <a:gd name="connsiteY3" fmla="*/ 1584176 h 2520280"/>
              <a:gd name="connsiteX4" fmla="*/ 7200800 w 7200800"/>
              <a:gd name="connsiteY4" fmla="*/ 1584176 h 2520280"/>
              <a:gd name="connsiteX5" fmla="*/ 7200800 w 7200800"/>
              <a:gd name="connsiteY5" fmla="*/ 0 h 2520280"/>
              <a:gd name="connsiteX6" fmla="*/ 0 w 7200800"/>
              <a:gd name="connsiteY6" fmla="*/ 0 h 252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00800" h="2520280">
                <a:moveTo>
                  <a:pt x="0" y="0"/>
                </a:moveTo>
                <a:lnTo>
                  <a:pt x="0" y="2520280"/>
                </a:lnTo>
                <a:lnTo>
                  <a:pt x="5760640" y="2520280"/>
                </a:lnTo>
                <a:lnTo>
                  <a:pt x="5760640" y="1584176"/>
                </a:lnTo>
                <a:lnTo>
                  <a:pt x="7200800" y="1584176"/>
                </a:lnTo>
                <a:lnTo>
                  <a:pt x="72008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sz="160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 smtClean="0"/>
              <a:t>From</a:t>
            </a:r>
            <a:r>
              <a:rPr lang="fr-BE" dirty="0" smtClean="0"/>
              <a:t> </a:t>
            </a:r>
            <a:r>
              <a:rPr lang="fr-BE" dirty="0" err="1" smtClean="0"/>
              <a:t>operational</a:t>
            </a:r>
            <a:r>
              <a:rPr lang="fr-BE" dirty="0" smtClean="0"/>
              <a:t> </a:t>
            </a:r>
            <a:r>
              <a:rPr lang="fr-BE" dirty="0" err="1" smtClean="0"/>
              <a:t>semantics</a:t>
            </a:r>
            <a:r>
              <a:rPr lang="fr-BE" dirty="0" smtClean="0"/>
              <a:t> to trace-</a:t>
            </a:r>
            <a:r>
              <a:rPr lang="fr-BE" dirty="0" err="1" smtClean="0"/>
              <a:t>based</a:t>
            </a:r>
            <a:r>
              <a:rPr lang="fr-BE" dirty="0" smtClean="0"/>
              <a:t> model </a:t>
            </a:r>
            <a:r>
              <a:rPr lang="fr-BE" dirty="0" err="1" smtClean="0"/>
              <a:t>checking</a:t>
            </a:r>
            <a:endParaRPr lang="fr-BE" dirty="0"/>
          </a:p>
        </p:txBody>
      </p:sp>
      <p:grpSp>
        <p:nvGrpSpPr>
          <p:cNvPr id="8" name="Groupe 377"/>
          <p:cNvGrpSpPr/>
          <p:nvPr/>
        </p:nvGrpSpPr>
        <p:grpSpPr>
          <a:xfrm>
            <a:off x="395536" y="1991111"/>
            <a:ext cx="8424936" cy="4534233"/>
            <a:chOff x="179512" y="944824"/>
            <a:chExt cx="8094480" cy="4356384"/>
          </a:xfrm>
        </p:grpSpPr>
        <p:cxnSp>
          <p:nvCxnSpPr>
            <p:cNvPr id="9" name="Connecteur droit avec flèche 8"/>
            <p:cNvCxnSpPr>
              <a:stCxn id="21" idx="6"/>
              <a:endCxn id="59" idx="1"/>
            </p:cNvCxnSpPr>
            <p:nvPr/>
          </p:nvCxnSpPr>
          <p:spPr>
            <a:xfrm>
              <a:off x="5436184" y="1934784"/>
              <a:ext cx="2160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8" idx="6"/>
            </p:cNvCxnSpPr>
            <p:nvPr/>
          </p:nvCxnSpPr>
          <p:spPr>
            <a:xfrm>
              <a:off x="2422264" y="2654864"/>
              <a:ext cx="23252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Groupe 234"/>
            <p:cNvGrpSpPr/>
            <p:nvPr/>
          </p:nvGrpSpPr>
          <p:grpSpPr>
            <a:xfrm>
              <a:off x="179512" y="1088824"/>
              <a:ext cx="1116000" cy="612000"/>
              <a:chOff x="206642" y="386696"/>
              <a:chExt cx="1080000" cy="6120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206642" y="386696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g-hMSC  </a:t>
                </a:r>
              </a:p>
              <a:p>
                <a:pPr algn="ctr"/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  <a:endParaRPr lang="fr-BE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75" name="Connecteur droit 74"/>
              <p:cNvCxnSpPr/>
              <p:nvPr/>
            </p:nvCxnSpPr>
            <p:spPr>
              <a:xfrm>
                <a:off x="206642" y="4046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>
                <a:off x="206642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e 235"/>
            <p:cNvGrpSpPr/>
            <p:nvPr/>
          </p:nvGrpSpPr>
          <p:grpSpPr>
            <a:xfrm>
              <a:off x="179512" y="2348864"/>
              <a:ext cx="1116000" cy="612000"/>
              <a:chOff x="206642" y="1610832"/>
              <a:chExt cx="1080000" cy="61200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06642" y="1610832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Fluent  </a:t>
                </a:r>
              </a:p>
              <a:p>
                <a:pPr algn="ctr"/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definitions</a:t>
                </a:r>
                <a:endParaRPr lang="fr-BE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72" name="Connecteur droit 71"/>
              <p:cNvCxnSpPr/>
              <p:nvPr/>
            </p:nvCxnSpPr>
            <p:spPr>
              <a:xfrm>
                <a:off x="206642" y="1628800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72"/>
              <p:cNvCxnSpPr/>
              <p:nvPr/>
            </p:nvCxnSpPr>
            <p:spPr>
              <a:xfrm>
                <a:off x="206642" y="22048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e 236"/>
            <p:cNvGrpSpPr/>
            <p:nvPr/>
          </p:nvGrpSpPr>
          <p:grpSpPr>
            <a:xfrm>
              <a:off x="179512" y="4545224"/>
              <a:ext cx="1116000" cy="612000"/>
              <a:chOff x="206642" y="2780928"/>
              <a:chExt cx="1080000" cy="612000"/>
            </a:xfrm>
          </p:grpSpPr>
          <p:sp>
            <p:nvSpPr>
              <p:cNvPr id="68" name="Organigramme : Processus 67"/>
              <p:cNvSpPr/>
              <p:nvPr/>
            </p:nvSpPr>
            <p:spPr>
              <a:xfrm>
                <a:off x="206642" y="2780928"/>
                <a:ext cx="1080000" cy="612000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FLTL (</a:t>
                </a:r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  <a:sym typeface="Symbol"/>
                  </a:rPr>
                  <a:t>) </a:t>
                </a:r>
                <a:b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  <a:sym typeface="Symbol"/>
                  </a:rPr>
                </a:br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Property </a:t>
                </a:r>
                <a:endParaRPr lang="fr-BE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69" name="Connecteur droit 68"/>
              <p:cNvCxnSpPr/>
              <p:nvPr/>
            </p:nvCxnSpPr>
            <p:spPr>
              <a:xfrm>
                <a:off x="206642" y="2798896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Connecteur droit 69"/>
              <p:cNvCxnSpPr/>
              <p:nvPr/>
            </p:nvCxnSpPr>
            <p:spPr>
              <a:xfrm>
                <a:off x="206642" y="3374960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Ellipse 13"/>
            <p:cNvSpPr/>
            <p:nvPr/>
          </p:nvSpPr>
          <p:spPr>
            <a:xfrm>
              <a:off x="1522264" y="944824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fr-BE" sz="2000" dirty="0" smtClean="0">
                  <a:latin typeface="Berlin Sans FB" pitchFamily="34" charset="0"/>
                </a:rPr>
                <a:t>1)</a:t>
              </a:r>
            </a:p>
          </p:txBody>
        </p:sp>
        <p:cxnSp>
          <p:nvCxnSpPr>
            <p:cNvPr id="15" name="Connecteur droit avec flèche 14"/>
            <p:cNvCxnSpPr>
              <a:endCxn id="14" idx="2"/>
            </p:cNvCxnSpPr>
            <p:nvPr/>
          </p:nvCxnSpPr>
          <p:spPr>
            <a:xfrm>
              <a:off x="1270112" y="1394824"/>
              <a:ext cx="2521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e 239"/>
            <p:cNvGrpSpPr/>
            <p:nvPr/>
          </p:nvGrpSpPr>
          <p:grpSpPr>
            <a:xfrm>
              <a:off x="2654784" y="1088824"/>
              <a:ext cx="1188000" cy="612000"/>
              <a:chOff x="2843928" y="386696"/>
              <a:chExt cx="1080000" cy="612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2843928" y="386696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g-LTS</a:t>
                </a:r>
              </a:p>
              <a:p>
                <a:pPr algn="ctr"/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</a:p>
            </p:txBody>
          </p:sp>
          <p:cxnSp>
            <p:nvCxnSpPr>
              <p:cNvPr id="66" name="Connecteur droit 65"/>
              <p:cNvCxnSpPr/>
              <p:nvPr/>
            </p:nvCxnSpPr>
            <p:spPr>
              <a:xfrm>
                <a:off x="2843928" y="4046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/>
              <p:cNvCxnSpPr/>
              <p:nvPr/>
            </p:nvCxnSpPr>
            <p:spPr>
              <a:xfrm>
                <a:off x="2843928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necteur droit avec flèche 16"/>
            <p:cNvCxnSpPr>
              <a:stCxn id="14" idx="6"/>
            </p:cNvCxnSpPr>
            <p:nvPr/>
          </p:nvCxnSpPr>
          <p:spPr>
            <a:xfrm>
              <a:off x="2422264" y="1394824"/>
              <a:ext cx="2521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Ellipse 17"/>
            <p:cNvSpPr/>
            <p:nvPr/>
          </p:nvSpPr>
          <p:spPr>
            <a:xfrm>
              <a:off x="1522264" y="2204864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2000" dirty="0" smtClean="0">
                  <a:latin typeface="Berlin Sans FB" pitchFamily="34" charset="0"/>
                </a:rPr>
                <a:t>2)</a:t>
              </a:r>
              <a:endParaRPr lang="fr-BE" sz="2000" dirty="0">
                <a:latin typeface="Berlin Sans FB" pitchFamily="34" charset="0"/>
              </a:endParaRPr>
            </a:p>
          </p:txBody>
        </p:sp>
        <p:cxnSp>
          <p:nvCxnSpPr>
            <p:cNvPr id="19" name="Connecteur droit avec flèche 18"/>
            <p:cNvCxnSpPr>
              <a:endCxn id="18" idx="2"/>
            </p:cNvCxnSpPr>
            <p:nvPr/>
          </p:nvCxnSpPr>
          <p:spPr>
            <a:xfrm>
              <a:off x="1295512" y="2654864"/>
              <a:ext cx="226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0" name="Groupe 240"/>
            <p:cNvGrpSpPr/>
            <p:nvPr/>
          </p:nvGrpSpPr>
          <p:grpSpPr>
            <a:xfrm>
              <a:off x="2654784" y="2348864"/>
              <a:ext cx="1188000" cy="612000"/>
              <a:chOff x="2843928" y="1610832"/>
              <a:chExt cx="1080000" cy="6120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2843928" y="1610832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Fluent  </a:t>
                </a:r>
              </a:p>
              <a:p>
                <a:pPr algn="ctr"/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automata</a:t>
                </a:r>
                <a:endParaRPr lang="fr-BE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63" name="Connecteur droit 62"/>
              <p:cNvCxnSpPr/>
              <p:nvPr/>
            </p:nvCxnSpPr>
            <p:spPr>
              <a:xfrm>
                <a:off x="2843928" y="1628800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/>
              <p:cNvCxnSpPr/>
              <p:nvPr/>
            </p:nvCxnSpPr>
            <p:spPr>
              <a:xfrm>
                <a:off x="2843928" y="22048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Ellipse 20"/>
            <p:cNvSpPr/>
            <p:nvPr/>
          </p:nvSpPr>
          <p:spPr>
            <a:xfrm>
              <a:off x="4536184" y="1484784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2000" dirty="0" smtClean="0">
                  <a:latin typeface="Berlin Sans FB" pitchFamily="34" charset="0"/>
                </a:rPr>
                <a:t>3)</a:t>
              </a:r>
              <a:endParaRPr lang="fr-BE" sz="2000" dirty="0">
                <a:latin typeface="Berlin Sans FB" pitchFamily="34" charset="0"/>
              </a:endParaRPr>
            </a:p>
          </p:txBody>
        </p:sp>
        <p:cxnSp>
          <p:nvCxnSpPr>
            <p:cNvPr id="22" name="Connecteur droit avec flèche 149"/>
            <p:cNvCxnSpPr>
              <a:stCxn id="65" idx="3"/>
              <a:endCxn id="41" idx="0"/>
            </p:cNvCxnSpPr>
            <p:nvPr/>
          </p:nvCxnSpPr>
          <p:spPr>
            <a:xfrm>
              <a:off x="3842784" y="1394824"/>
              <a:ext cx="315168" cy="522008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eur droit avec flèche 154"/>
            <p:cNvCxnSpPr>
              <a:stCxn id="45" idx="6"/>
              <a:endCxn id="41" idx="4"/>
            </p:cNvCxnSpPr>
            <p:nvPr/>
          </p:nvCxnSpPr>
          <p:spPr>
            <a:xfrm flipV="1">
              <a:off x="3806201" y="1952832"/>
              <a:ext cx="351751" cy="612072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4" name="Groupe 244"/>
            <p:cNvGrpSpPr/>
            <p:nvPr/>
          </p:nvGrpSpPr>
          <p:grpSpPr>
            <a:xfrm>
              <a:off x="5652240" y="1628784"/>
              <a:ext cx="1080000" cy="612000"/>
              <a:chOff x="5724128" y="962760"/>
              <a:chExt cx="1080000" cy="61200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5724128" y="962760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LTS</a:t>
                </a:r>
              </a:p>
              <a:p>
                <a:pPr algn="ctr"/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  <a:endParaRPr lang="fr-BE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60" name="Connecteur droit 59"/>
              <p:cNvCxnSpPr/>
              <p:nvPr/>
            </p:nvCxnSpPr>
            <p:spPr>
              <a:xfrm>
                <a:off x="5724128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/>
              <p:nvPr/>
            </p:nvCxnSpPr>
            <p:spPr>
              <a:xfrm>
                <a:off x="5724128" y="1556792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5" name="Ellipse 24"/>
            <p:cNvSpPr/>
            <p:nvPr/>
          </p:nvSpPr>
          <p:spPr>
            <a:xfrm>
              <a:off x="1522264" y="4401208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fr-BE" dirty="0" smtClean="0">
                  <a:latin typeface="Berlin Sans FB" pitchFamily="34" charset="0"/>
                </a:rPr>
                <a:t>LTL2</a:t>
              </a:r>
              <a:br>
                <a:rPr lang="fr-BE" dirty="0" smtClean="0">
                  <a:latin typeface="Berlin Sans FB" pitchFamily="34" charset="0"/>
                </a:rPr>
              </a:br>
              <a:r>
                <a:rPr lang="fr-BE" dirty="0" err="1" smtClean="0">
                  <a:latin typeface="Berlin Sans FB" pitchFamily="34" charset="0"/>
                </a:rPr>
                <a:t>Buchi</a:t>
              </a:r>
              <a:endParaRPr lang="fr-BE" dirty="0">
                <a:latin typeface="Berlin Sans FB" pitchFamily="34" charset="0"/>
              </a:endParaRPr>
            </a:p>
          </p:txBody>
        </p:sp>
        <p:grpSp>
          <p:nvGrpSpPr>
            <p:cNvPr id="26" name="Groupe 241"/>
            <p:cNvGrpSpPr/>
            <p:nvPr/>
          </p:nvGrpSpPr>
          <p:grpSpPr>
            <a:xfrm>
              <a:off x="2654784" y="4545224"/>
              <a:ext cx="1188000" cy="612000"/>
              <a:chOff x="2843928" y="2780928"/>
              <a:chExt cx="1080000" cy="61200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2843928" y="2780928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Buchi (</a:t>
                </a:r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  <a:sym typeface="Symbol"/>
                  </a:rPr>
                  <a:t></a:t>
                </a:r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)</a:t>
                </a:r>
              </a:p>
              <a:p>
                <a:pPr algn="ctr"/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automaton</a:t>
                </a:r>
                <a:endParaRPr lang="fr-BE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57" name="Connecteur droit 56"/>
              <p:cNvCxnSpPr/>
              <p:nvPr/>
            </p:nvCxnSpPr>
            <p:spPr>
              <a:xfrm>
                <a:off x="2843928" y="2798896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57"/>
              <p:cNvCxnSpPr/>
              <p:nvPr/>
            </p:nvCxnSpPr>
            <p:spPr>
              <a:xfrm>
                <a:off x="2843928" y="3374960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Connecteur droit avec flèche 187"/>
            <p:cNvCxnSpPr>
              <a:endCxn id="25" idx="2"/>
            </p:cNvCxnSpPr>
            <p:nvPr/>
          </p:nvCxnSpPr>
          <p:spPr>
            <a:xfrm flipV="1">
              <a:off x="1295512" y="4851208"/>
              <a:ext cx="226752" cy="16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Groupe 242"/>
            <p:cNvGrpSpPr/>
            <p:nvPr/>
          </p:nvGrpSpPr>
          <p:grpSpPr>
            <a:xfrm>
              <a:off x="2654784" y="3609088"/>
              <a:ext cx="1188000" cy="612000"/>
              <a:chOff x="2771800" y="3861048"/>
              <a:chExt cx="1152000" cy="612000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2771800" y="3861048"/>
                <a:ext cx="1152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Synchronizer</a:t>
                </a:r>
              </a:p>
              <a:p>
                <a:pPr algn="ctr"/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automaton</a:t>
                </a:r>
                <a:endParaRPr lang="fr-BE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54" name="Connecteur droit 53"/>
              <p:cNvCxnSpPr/>
              <p:nvPr/>
            </p:nvCxnSpPr>
            <p:spPr>
              <a:xfrm>
                <a:off x="2771800" y="3879016"/>
                <a:ext cx="1152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54"/>
              <p:cNvCxnSpPr/>
              <p:nvPr/>
            </p:nvCxnSpPr>
            <p:spPr>
              <a:xfrm>
                <a:off x="2771800" y="4455080"/>
                <a:ext cx="1152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9" name="Ellipse 28"/>
            <p:cNvSpPr/>
            <p:nvPr/>
          </p:nvSpPr>
          <p:spPr>
            <a:xfrm>
              <a:off x="4536184" y="3465104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2400" dirty="0" smtClean="0">
                  <a:latin typeface="Berlin Sans FB" pitchFamily="34" charset="0"/>
                </a:rPr>
                <a:t>||</a:t>
              </a:r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30" name="Connecteur droit avec flèche 200"/>
            <p:cNvCxnSpPr>
              <a:stCxn id="46" idx="6"/>
              <a:endCxn id="42" idx="0"/>
            </p:cNvCxnSpPr>
            <p:nvPr/>
          </p:nvCxnSpPr>
          <p:spPr>
            <a:xfrm>
              <a:off x="3806201" y="2780928"/>
              <a:ext cx="351751" cy="1116128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203"/>
            <p:cNvCxnSpPr>
              <a:stCxn id="56" idx="3"/>
              <a:endCxn id="42" idx="4"/>
            </p:cNvCxnSpPr>
            <p:nvPr/>
          </p:nvCxnSpPr>
          <p:spPr>
            <a:xfrm flipV="1">
              <a:off x="3842784" y="3933056"/>
              <a:ext cx="315168" cy="918168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>
              <a:stCxn id="42" idx="6"/>
              <a:endCxn id="29" idx="2"/>
            </p:cNvCxnSpPr>
            <p:nvPr/>
          </p:nvCxnSpPr>
          <p:spPr>
            <a:xfrm>
              <a:off x="4175952" y="3915056"/>
              <a:ext cx="360232" cy="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3" name="Groupe 245"/>
            <p:cNvGrpSpPr/>
            <p:nvPr/>
          </p:nvGrpSpPr>
          <p:grpSpPr>
            <a:xfrm>
              <a:off x="5652240" y="3609104"/>
              <a:ext cx="1080000" cy="612000"/>
              <a:chOff x="5688124" y="2708920"/>
              <a:chExt cx="1080000" cy="6120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5688124" y="2708920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Tester</a:t>
                </a:r>
              </a:p>
              <a:p>
                <a:pPr algn="ctr"/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automaton</a:t>
                </a:r>
                <a:endParaRPr lang="fr-BE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51" name="Connecteur droit 50"/>
              <p:cNvCxnSpPr/>
              <p:nvPr/>
            </p:nvCxnSpPr>
            <p:spPr>
              <a:xfrm>
                <a:off x="5688124" y="272688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>
              <a:xfrm>
                <a:off x="5688124" y="3302952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Connecteur droit avec flèche 214"/>
            <p:cNvCxnSpPr>
              <a:stCxn id="29" idx="6"/>
              <a:endCxn id="50" idx="1"/>
            </p:cNvCxnSpPr>
            <p:nvPr/>
          </p:nvCxnSpPr>
          <p:spPr>
            <a:xfrm>
              <a:off x="5436184" y="3915104"/>
              <a:ext cx="216056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e 246"/>
            <p:cNvGrpSpPr/>
            <p:nvPr/>
          </p:nvGrpSpPr>
          <p:grpSpPr>
            <a:xfrm>
              <a:off x="6977992" y="2605568"/>
              <a:ext cx="1296000" cy="612000"/>
              <a:chOff x="7463402" y="1844824"/>
              <a:chExt cx="1296000" cy="61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7463402" y="1844824"/>
                <a:ext cx="1296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Search space </a:t>
                </a:r>
                <a:b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</a:br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automaton</a:t>
                </a:r>
                <a:endParaRPr lang="fr-BE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48" name="Connecteur droit 47"/>
              <p:cNvCxnSpPr/>
              <p:nvPr/>
            </p:nvCxnSpPr>
            <p:spPr>
              <a:xfrm>
                <a:off x="7463402" y="1862792"/>
                <a:ext cx="1296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>
              <a:xfrm>
                <a:off x="7463402" y="2438856"/>
                <a:ext cx="1296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Ellipse 35"/>
            <p:cNvSpPr/>
            <p:nvPr/>
          </p:nvSpPr>
          <p:spPr>
            <a:xfrm>
              <a:off x="5742240" y="2461568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2400" dirty="0" smtClean="0">
                  <a:latin typeface="Berlin Sans FB" pitchFamily="34" charset="0"/>
                </a:rPr>
                <a:t>||</a:t>
              </a:r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37" name="Connecteur droit avec flèche 36"/>
            <p:cNvCxnSpPr>
              <a:endCxn id="36" idx="0"/>
            </p:cNvCxnSpPr>
            <p:nvPr/>
          </p:nvCxnSpPr>
          <p:spPr>
            <a:xfrm rot="5400000">
              <a:off x="6081848" y="2351176"/>
              <a:ext cx="22078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>
              <a:endCxn id="36" idx="4"/>
            </p:cNvCxnSpPr>
            <p:nvPr/>
          </p:nvCxnSpPr>
          <p:spPr>
            <a:xfrm rot="5400000" flipH="1" flipV="1">
              <a:off x="6067678" y="3485336"/>
              <a:ext cx="248330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>
              <a:stCxn id="36" idx="6"/>
              <a:endCxn id="47" idx="1"/>
            </p:cNvCxnSpPr>
            <p:nvPr/>
          </p:nvCxnSpPr>
          <p:spPr>
            <a:xfrm>
              <a:off x="6642240" y="2911568"/>
              <a:ext cx="33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droit avec flèche 191"/>
            <p:cNvCxnSpPr>
              <a:stCxn id="25" idx="6"/>
            </p:cNvCxnSpPr>
            <p:nvPr/>
          </p:nvCxnSpPr>
          <p:spPr>
            <a:xfrm>
              <a:off x="2422264" y="4851208"/>
              <a:ext cx="232520" cy="16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Ellipse 40"/>
            <p:cNvSpPr/>
            <p:nvPr/>
          </p:nvSpPr>
          <p:spPr>
            <a:xfrm>
              <a:off x="4139952" y="191683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latin typeface="Berlin Sans FB" pitchFamily="34" charset="0"/>
              </a:endParaRPr>
            </a:p>
          </p:txBody>
        </p:sp>
        <p:sp>
          <p:nvSpPr>
            <p:cNvPr id="42" name="Ellipse 41"/>
            <p:cNvSpPr/>
            <p:nvPr/>
          </p:nvSpPr>
          <p:spPr>
            <a:xfrm>
              <a:off x="4139952" y="389705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latin typeface="Berlin Sans FB" pitchFamily="34" charset="0"/>
              </a:endParaRPr>
            </a:p>
          </p:txBody>
        </p:sp>
        <p:cxnSp>
          <p:nvCxnSpPr>
            <p:cNvPr id="43" name="Connecteur droit avec flèche 149"/>
            <p:cNvCxnSpPr>
              <a:stCxn id="41" idx="6"/>
              <a:endCxn id="21" idx="2"/>
            </p:cNvCxnSpPr>
            <p:nvPr/>
          </p:nvCxnSpPr>
          <p:spPr>
            <a:xfrm flipV="1">
              <a:off x="4175952" y="1934784"/>
              <a:ext cx="360232" cy="4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eur droit avec flèche 200"/>
            <p:cNvCxnSpPr>
              <a:stCxn id="53" idx="3"/>
              <a:endCxn id="42" idx="2"/>
            </p:cNvCxnSpPr>
            <p:nvPr/>
          </p:nvCxnSpPr>
          <p:spPr>
            <a:xfrm flipV="1">
              <a:off x="3842784" y="3915056"/>
              <a:ext cx="297168" cy="32"/>
            </a:xfrm>
            <a:prstGeom prst="bentConnector3">
              <a:avLst>
                <a:gd name="adj1" fmla="val 50000"/>
              </a:avLst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Ellipse 44"/>
            <p:cNvSpPr/>
            <p:nvPr/>
          </p:nvSpPr>
          <p:spPr>
            <a:xfrm flipV="1">
              <a:off x="3806201" y="2564904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latin typeface="Berlin Sans FB" pitchFamily="34" charset="0"/>
              </a:endParaRPr>
            </a:p>
          </p:txBody>
        </p:sp>
        <p:sp>
          <p:nvSpPr>
            <p:cNvPr id="46" name="Ellipse 45"/>
            <p:cNvSpPr/>
            <p:nvPr/>
          </p:nvSpPr>
          <p:spPr>
            <a:xfrm flipV="1">
              <a:off x="3806201" y="2780928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latin typeface="Berlin Sans FB" pitchFamily="34" charset="0"/>
              </a:endParaRPr>
            </a:p>
          </p:txBody>
        </p:sp>
      </p:grpSp>
      <p:sp>
        <p:nvSpPr>
          <p:cNvPr id="81" name="ZoneTexte 80"/>
          <p:cNvSpPr txBox="1"/>
          <p:nvPr/>
        </p:nvSpPr>
        <p:spPr>
          <a:xfrm>
            <a:off x="5361507" y="5877272"/>
            <a:ext cx="3098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Berlin Sans FB" pitchFamily="34" charset="0"/>
              </a:rPr>
              <a:t>Cfr</a:t>
            </a:r>
            <a:r>
              <a:rPr lang="en-US" sz="3200" dirty="0" smtClean="0">
                <a:latin typeface="Berlin Sans FB" pitchFamily="34" charset="0"/>
              </a:rPr>
              <a:t>. Tool support </a:t>
            </a:r>
            <a:endParaRPr lang="fr-BE" sz="32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llipse 50"/>
          <p:cNvSpPr/>
          <p:nvPr/>
        </p:nvSpPr>
        <p:spPr>
          <a:xfrm>
            <a:off x="1882728" y="1636839"/>
            <a:ext cx="5150644" cy="4604476"/>
          </a:xfrm>
          <a:prstGeom prst="ellipse">
            <a:avLst/>
          </a:prstGeom>
          <a:noFill/>
          <a:ln w="50800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2" name="Rectangle 51"/>
          <p:cNvSpPr/>
          <p:nvPr/>
        </p:nvSpPr>
        <p:spPr>
          <a:xfrm>
            <a:off x="1522687" y="2636912"/>
            <a:ext cx="1033089" cy="1800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6" name="Rectangle 55"/>
          <p:cNvSpPr/>
          <p:nvPr/>
        </p:nvSpPr>
        <p:spPr>
          <a:xfrm>
            <a:off x="5766168" y="2708920"/>
            <a:ext cx="1943135" cy="1656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9" name="ZoneTexte 58"/>
          <p:cNvSpPr txBox="1"/>
          <p:nvPr/>
        </p:nvSpPr>
        <p:spPr>
          <a:xfrm>
            <a:off x="186471" y="2155503"/>
            <a:ext cx="22252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200" dirty="0" smtClean="0">
                <a:latin typeface="Berlin Sans FB" pitchFamily="34" charset="0"/>
              </a:rPr>
              <a:t>Goals &amp; Domain </a:t>
            </a:r>
            <a:br>
              <a:rPr lang="fr-BE" sz="2200" dirty="0" smtClean="0">
                <a:latin typeface="Berlin Sans FB" pitchFamily="34" charset="0"/>
              </a:rPr>
            </a:br>
            <a:r>
              <a:rPr lang="fr-BE" sz="2200" dirty="0" err="1" smtClean="0">
                <a:latin typeface="Berlin Sans FB" pitchFamily="34" charset="0"/>
              </a:rPr>
              <a:t>Properties</a:t>
            </a:r>
            <a:r>
              <a:rPr lang="fr-BE" sz="2200" dirty="0" smtClean="0">
                <a:latin typeface="Berlin Sans FB" pitchFamily="34" charset="0"/>
              </a:rPr>
              <a:t> (FLTL)</a:t>
            </a:r>
            <a:endParaRPr lang="fr-BE" sz="2200" dirty="0">
              <a:latin typeface="Berlin Sans FB" pitchFamily="34" charset="0"/>
            </a:endParaRPr>
          </a:p>
        </p:txBody>
      </p:sp>
      <p:pic>
        <p:nvPicPr>
          <p:cNvPr id="63" name="Picture 2" descr="C:\Users\blambeau\Documents\thesis\writing\src\2-framework\images\goal-grap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494" y="2996952"/>
            <a:ext cx="2046429" cy="1368152"/>
          </a:xfrm>
          <a:prstGeom prst="rect">
            <a:avLst/>
          </a:prstGeom>
          <a:noFill/>
        </p:spPr>
      </p:pic>
      <p:grpSp>
        <p:nvGrpSpPr>
          <p:cNvPr id="4" name="Groupe 87"/>
          <p:cNvGrpSpPr/>
          <p:nvPr/>
        </p:nvGrpSpPr>
        <p:grpSpPr>
          <a:xfrm>
            <a:off x="2818831" y="2920922"/>
            <a:ext cx="2849621" cy="1588198"/>
            <a:chOff x="2871126" y="2264537"/>
            <a:chExt cx="2956808" cy="1647936"/>
          </a:xfrm>
        </p:grpSpPr>
        <p:grpSp>
          <p:nvGrpSpPr>
            <p:cNvPr id="5" name="Groupe 86"/>
            <p:cNvGrpSpPr/>
            <p:nvPr/>
          </p:nvGrpSpPr>
          <p:grpSpPr>
            <a:xfrm>
              <a:off x="2871126" y="2264537"/>
              <a:ext cx="2956808" cy="1647936"/>
              <a:chOff x="2871126" y="2264537"/>
              <a:chExt cx="2956808" cy="1647936"/>
            </a:xfrm>
          </p:grpSpPr>
          <p:sp>
            <p:nvSpPr>
              <p:cNvPr id="70" name="Nuage 69"/>
              <p:cNvSpPr/>
              <p:nvPr/>
            </p:nvSpPr>
            <p:spPr>
              <a:xfrm>
                <a:off x="2871126" y="2264537"/>
                <a:ext cx="2956808" cy="1647936"/>
              </a:xfrm>
              <a:prstGeom prst="clou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tIns="108000" rtlCol="0" anchor="ctr" anchorCtr="1"/>
              <a:lstStyle/>
              <a:p>
                <a:pPr algn="ctr"/>
                <a:endParaRPr lang="fr-BE" dirty="0"/>
              </a:p>
            </p:txBody>
          </p:sp>
          <p:sp>
            <p:nvSpPr>
              <p:cNvPr id="71" name="Rectangle à coins arrondis 70"/>
              <p:cNvSpPr/>
              <p:nvPr/>
            </p:nvSpPr>
            <p:spPr>
              <a:xfrm>
                <a:off x="5000630" y="3000373"/>
                <a:ext cx="500066" cy="35719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  <p:sp>
          <p:nvSpPr>
            <p:cNvPr id="69" name="ZoneTexte 68"/>
            <p:cNvSpPr txBox="1"/>
            <p:nvPr/>
          </p:nvSpPr>
          <p:spPr>
            <a:xfrm>
              <a:off x="3028535" y="2463935"/>
              <a:ext cx="2649968" cy="1149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tabLst>
                  <a:tab pos="177800" algn="l"/>
                </a:tabLst>
              </a:pPr>
              <a:r>
                <a:rPr lang="fr-BE" sz="2200" dirty="0" smtClean="0">
                  <a:latin typeface="Berlin Sans FB" pitchFamily="34" charset="0"/>
                </a:rPr>
                <a:t> 	Event traces (LTS)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+ State annotations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(fluents)</a:t>
              </a:r>
              <a:endParaRPr lang="fr-BE" sz="2200" dirty="0">
                <a:latin typeface="Berlin Sans FB" pitchFamily="34" charset="0"/>
              </a:endParaRPr>
            </a:p>
          </p:txBody>
        </p:sp>
      </p:grpSp>
      <p:sp>
        <p:nvSpPr>
          <p:cNvPr id="61" name="ZoneTexte 60"/>
          <p:cNvSpPr txBox="1"/>
          <p:nvPr/>
        </p:nvSpPr>
        <p:spPr>
          <a:xfrm>
            <a:off x="395536" y="5827911"/>
            <a:ext cx="22012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200" dirty="0" err="1" smtClean="0">
                <a:latin typeface="Berlin Sans FB" pitchFamily="34" charset="0"/>
              </a:rPr>
              <a:t>Process</a:t>
            </a:r>
            <a:r>
              <a:rPr lang="fr-BE" sz="2200" dirty="0" smtClean="0">
                <a:latin typeface="Berlin Sans FB" pitchFamily="34" charset="0"/>
              </a:rPr>
              <a:t> </a:t>
            </a:r>
          </a:p>
          <a:p>
            <a:r>
              <a:rPr lang="fr-BE" sz="2200" dirty="0" err="1" smtClean="0">
                <a:latin typeface="Berlin Sans FB" pitchFamily="34" charset="0"/>
              </a:rPr>
              <a:t>models</a:t>
            </a:r>
            <a:r>
              <a:rPr lang="fr-BE" sz="2200" dirty="0" smtClean="0">
                <a:latin typeface="Berlin Sans FB" pitchFamily="34" charset="0"/>
              </a:rPr>
              <a:t> (g-</a:t>
            </a:r>
            <a:r>
              <a:rPr lang="fr-BE" sz="2200" dirty="0" err="1" smtClean="0">
                <a:latin typeface="Berlin Sans FB" pitchFamily="34" charset="0"/>
              </a:rPr>
              <a:t>hMSC</a:t>
            </a:r>
            <a:r>
              <a:rPr lang="fr-BE" sz="2200" dirty="0" smtClean="0">
                <a:latin typeface="Berlin Sans FB" pitchFamily="34" charset="0"/>
              </a:rPr>
              <a:t>)</a:t>
            </a:r>
            <a:endParaRPr lang="fr-BE" sz="2200" dirty="0">
              <a:latin typeface="Berlin Sans FB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547664" y="5007050"/>
            <a:ext cx="2428446" cy="1101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65" name="Picture 5" descr="C:\Users\blambeau\Documents\thesis\writing\src\2-framework\images\proces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4653136"/>
            <a:ext cx="1857704" cy="1945468"/>
          </a:xfrm>
          <a:prstGeom prst="rect">
            <a:avLst/>
          </a:prstGeom>
          <a:noFill/>
        </p:spPr>
      </p:pic>
      <p:sp>
        <p:nvSpPr>
          <p:cNvPr id="54" name="Rectangle 53"/>
          <p:cNvSpPr/>
          <p:nvPr/>
        </p:nvSpPr>
        <p:spPr>
          <a:xfrm>
            <a:off x="5267103" y="4797152"/>
            <a:ext cx="1872208" cy="1656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5" name="ZoneTexte 54"/>
          <p:cNvSpPr txBox="1"/>
          <p:nvPr/>
        </p:nvSpPr>
        <p:spPr>
          <a:xfrm>
            <a:off x="7212594" y="5034816"/>
            <a:ext cx="14638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BE" sz="2200" dirty="0" smtClean="0">
                <a:latin typeface="Berlin Sans FB" pitchFamily="34" charset="0"/>
              </a:rPr>
              <a:t>High-</a:t>
            </a:r>
            <a:r>
              <a:rPr lang="fr-BE" sz="2200" dirty="0" err="1" smtClean="0">
                <a:latin typeface="Berlin Sans FB" pitchFamily="34" charset="0"/>
              </a:rPr>
              <a:t>level</a:t>
            </a:r>
            <a:r>
              <a:rPr lang="fr-BE" sz="2200" dirty="0" smtClean="0">
                <a:latin typeface="Berlin Sans FB" pitchFamily="34" charset="0"/>
              </a:rPr>
              <a:t> </a:t>
            </a:r>
            <a:br>
              <a:rPr lang="fr-BE" sz="2200" dirty="0" smtClean="0">
                <a:latin typeface="Berlin Sans FB" pitchFamily="34" charset="0"/>
              </a:rPr>
            </a:br>
            <a:r>
              <a:rPr lang="fr-BE" sz="2200" dirty="0" smtClean="0">
                <a:latin typeface="Berlin Sans FB" pitchFamily="34" charset="0"/>
              </a:rPr>
              <a:t>scenarios</a:t>
            </a:r>
            <a:br>
              <a:rPr lang="fr-BE" sz="2200" dirty="0" smtClean="0">
                <a:latin typeface="Berlin Sans FB" pitchFamily="34" charset="0"/>
              </a:rPr>
            </a:br>
            <a:r>
              <a:rPr lang="fr-BE" sz="2200" dirty="0" smtClean="0">
                <a:latin typeface="Berlin Sans FB" pitchFamily="34" charset="0"/>
              </a:rPr>
              <a:t>(</a:t>
            </a:r>
            <a:r>
              <a:rPr lang="fr-BE" sz="2200" dirty="0" err="1" smtClean="0">
                <a:latin typeface="Berlin Sans FB" pitchFamily="34" charset="0"/>
              </a:rPr>
              <a:t>hMSC</a:t>
            </a:r>
            <a:r>
              <a:rPr lang="fr-BE" sz="2200" dirty="0" smtClean="0">
                <a:latin typeface="Berlin Sans FB" pitchFamily="34" charset="0"/>
              </a:rPr>
              <a:t>)</a:t>
            </a:r>
          </a:p>
        </p:txBody>
      </p:sp>
      <p:pic>
        <p:nvPicPr>
          <p:cNvPr id="64" name="Picture 3" descr="C:\Users\blambeau\Documents\thesis\writing\src\2-framework\images\train-hmsc-sing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08338" y="4890800"/>
            <a:ext cx="2369669" cy="1706552"/>
          </a:xfrm>
          <a:prstGeom prst="rect">
            <a:avLst/>
          </a:prstGeom>
          <a:noFill/>
        </p:spPr>
      </p:pic>
      <p:sp>
        <p:nvSpPr>
          <p:cNvPr id="72" name="Rectangle 71"/>
          <p:cNvSpPr/>
          <p:nvPr/>
        </p:nvSpPr>
        <p:spPr>
          <a:xfrm>
            <a:off x="0" y="1412776"/>
            <a:ext cx="9144000" cy="5256584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3" name="Rectangle 52"/>
          <p:cNvSpPr/>
          <p:nvPr/>
        </p:nvSpPr>
        <p:spPr>
          <a:xfrm>
            <a:off x="2411760" y="1268760"/>
            <a:ext cx="3960439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28" name="Groupe 27"/>
          <p:cNvGrpSpPr/>
          <p:nvPr/>
        </p:nvGrpSpPr>
        <p:grpSpPr>
          <a:xfrm>
            <a:off x="2555776" y="1507431"/>
            <a:ext cx="6491239" cy="2958245"/>
            <a:chOff x="2555776" y="1507431"/>
            <a:chExt cx="6491239" cy="2958245"/>
          </a:xfrm>
        </p:grpSpPr>
        <p:sp>
          <p:nvSpPr>
            <p:cNvPr id="58" name="ZoneTexte 57"/>
            <p:cNvSpPr txBox="1"/>
            <p:nvPr/>
          </p:nvSpPr>
          <p:spPr>
            <a:xfrm>
              <a:off x="6999660" y="2604842"/>
              <a:ext cx="20473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Scenarios (MSC)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6329042" y="1507431"/>
              <a:ext cx="19623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Agent state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machines (LTS)</a:t>
              </a:r>
              <a:endParaRPr lang="fr-BE" sz="2200" dirty="0">
                <a:latin typeface="Berlin Sans FB" pitchFamily="34" charset="0"/>
              </a:endParaRPr>
            </a:p>
          </p:txBody>
        </p:sp>
        <p:pic>
          <p:nvPicPr>
            <p:cNvPr id="66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969973" y="3140968"/>
              <a:ext cx="2957710" cy="1324708"/>
            </a:xfrm>
            <a:prstGeom prst="rect">
              <a:avLst/>
            </a:prstGeom>
            <a:noFill/>
          </p:spPr>
        </p:pic>
        <p:pic>
          <p:nvPicPr>
            <p:cNvPr id="67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55776" y="1514859"/>
              <a:ext cx="3575236" cy="762013"/>
            </a:xfrm>
            <a:prstGeom prst="rect">
              <a:avLst/>
            </a:prstGeom>
            <a:noFill/>
          </p:spPr>
        </p:pic>
        <p:sp>
          <p:nvSpPr>
            <p:cNvPr id="74" name="Forme libre 73"/>
            <p:cNvSpPr/>
            <p:nvPr/>
          </p:nvSpPr>
          <p:spPr>
            <a:xfrm>
              <a:off x="3947931" y="2420888"/>
              <a:ext cx="1911291" cy="1783635"/>
            </a:xfrm>
            <a:custGeom>
              <a:avLst/>
              <a:gdLst>
                <a:gd name="connsiteX0" fmla="*/ 0 w 916819"/>
                <a:gd name="connsiteY0" fmla="*/ 1016000 h 1315961"/>
                <a:gd name="connsiteX1" fmla="*/ 769257 w 916819"/>
                <a:gd name="connsiteY1" fmla="*/ 1146628 h 1315961"/>
                <a:gd name="connsiteX2" fmla="*/ 885372 w 916819"/>
                <a:gd name="connsiteY2" fmla="*/ 0 h 1315961"/>
                <a:gd name="connsiteX0" fmla="*/ 0 w 1149048"/>
                <a:gd name="connsiteY0" fmla="*/ 1016000 h 1165980"/>
                <a:gd name="connsiteX1" fmla="*/ 1001486 w 1149048"/>
                <a:gd name="connsiteY1" fmla="*/ 828554 h 1165980"/>
                <a:gd name="connsiteX2" fmla="*/ 885372 w 1149048"/>
                <a:gd name="connsiteY2" fmla="*/ 0 h 1165980"/>
                <a:gd name="connsiteX0" fmla="*/ 1287223 w 1598070"/>
                <a:gd name="connsiteY0" fmla="*/ 980728 h 1130708"/>
                <a:gd name="connsiteX1" fmla="*/ 200477 w 1598070"/>
                <a:gd name="connsiteY1" fmla="*/ 828554 h 1130708"/>
                <a:gd name="connsiteX2" fmla="*/ 84363 w 1598070"/>
                <a:gd name="connsiteY2" fmla="*/ 0 h 1130708"/>
                <a:gd name="connsiteX0" fmla="*/ 1287223 w 1287223"/>
                <a:gd name="connsiteY0" fmla="*/ 980728 h 1234877"/>
                <a:gd name="connsiteX1" fmla="*/ 200477 w 1287223"/>
                <a:gd name="connsiteY1" fmla="*/ 828554 h 1234877"/>
                <a:gd name="connsiteX2" fmla="*/ 84363 w 1287223"/>
                <a:gd name="connsiteY2" fmla="*/ 0 h 1234877"/>
                <a:gd name="connsiteX0" fmla="*/ 1791278 w 1791278"/>
                <a:gd name="connsiteY0" fmla="*/ 1700808 h 1954957"/>
                <a:gd name="connsiteX1" fmla="*/ 704532 w 1791278"/>
                <a:gd name="connsiteY1" fmla="*/ 1548634 h 1954957"/>
                <a:gd name="connsiteX2" fmla="*/ 0 w 1791278"/>
                <a:gd name="connsiteY2" fmla="*/ 0 h 1954957"/>
                <a:gd name="connsiteX0" fmla="*/ 2089824 w 2089824"/>
                <a:gd name="connsiteY0" fmla="*/ 1700808 h 1954957"/>
                <a:gd name="connsiteX1" fmla="*/ 298546 w 2089824"/>
                <a:gd name="connsiteY1" fmla="*/ 1368152 h 1954957"/>
                <a:gd name="connsiteX2" fmla="*/ 298546 w 2089824"/>
                <a:gd name="connsiteY2" fmla="*/ 0 h 1954957"/>
                <a:gd name="connsiteX0" fmla="*/ 1911291 w 1911291"/>
                <a:gd name="connsiteY0" fmla="*/ 1700808 h 1783635"/>
                <a:gd name="connsiteX1" fmla="*/ 840093 w 1911291"/>
                <a:gd name="connsiteY1" fmla="*/ 1728192 h 1783635"/>
                <a:gd name="connsiteX2" fmla="*/ 120013 w 1911291"/>
                <a:gd name="connsiteY2" fmla="*/ 1368152 h 1783635"/>
                <a:gd name="connsiteX3" fmla="*/ 120013 w 1911291"/>
                <a:gd name="connsiteY3" fmla="*/ 0 h 1783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1291" h="1783635">
                  <a:moveTo>
                    <a:pt x="1911291" y="1700808"/>
                  </a:moveTo>
                  <a:cubicBezTo>
                    <a:pt x="1907211" y="1696030"/>
                    <a:pt x="1138639" y="1783635"/>
                    <a:pt x="840093" y="1728192"/>
                  </a:cubicBezTo>
                  <a:cubicBezTo>
                    <a:pt x="541547" y="1672749"/>
                    <a:pt x="240026" y="1656184"/>
                    <a:pt x="120013" y="1368152"/>
                  </a:cubicBezTo>
                  <a:cubicBezTo>
                    <a:pt x="0" y="1080120"/>
                    <a:pt x="135736" y="488647"/>
                    <a:pt x="120013" y="0"/>
                  </a:cubicBezTo>
                </a:path>
              </a:pathLst>
            </a:custGeom>
            <a:ln w="66675">
              <a:solidFill>
                <a:srgbClr val="7030A0"/>
              </a:solidFill>
              <a:tailEnd type="triangle" w="med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Inductive Synthesis of State Machines from Scenarios</a:t>
            </a:r>
            <a:endParaRPr lang="fr-BE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(simplest)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Given a consistent collection of MSC scenarios showing examples and counterexamples of system behavior</a:t>
            </a:r>
          </a:p>
          <a:p>
            <a:pPr lvl="1" algn="ctr">
              <a:buNone/>
            </a:pPr>
            <a:r>
              <a:rPr lang="en-US" sz="3200" dirty="0" smtClean="0"/>
              <a:t>Sc = (S</a:t>
            </a:r>
            <a:r>
              <a:rPr lang="en-US" sz="3200" baseline="30000" dirty="0" smtClean="0"/>
              <a:t>+</a:t>
            </a:r>
            <a:r>
              <a:rPr lang="en-US" sz="3200" dirty="0" smtClean="0"/>
              <a:t>, S</a:t>
            </a:r>
            <a:r>
              <a:rPr lang="en-US" sz="3200" baseline="30000" dirty="0" smtClean="0"/>
              <a:t>-</a:t>
            </a:r>
            <a:r>
              <a:rPr lang="en-US" sz="3200" dirty="0" smtClean="0"/>
              <a:t>)</a:t>
            </a:r>
          </a:p>
          <a:p>
            <a:r>
              <a:rPr lang="en-US" dirty="0" smtClean="0"/>
              <a:t>Synthesize the system as a composition of agent LTSs</a:t>
            </a:r>
          </a:p>
          <a:p>
            <a:pPr lvl="1" algn="ctr">
              <a:buNone/>
            </a:pPr>
            <a:r>
              <a:rPr lang="de-DE" sz="3200" dirty="0" smtClean="0"/>
              <a:t>System = (Ag</a:t>
            </a:r>
            <a:r>
              <a:rPr lang="de-DE" sz="3200" baseline="-25000" dirty="0" smtClean="0"/>
              <a:t>1</a:t>
            </a:r>
            <a:r>
              <a:rPr lang="de-DE" sz="3200" dirty="0" smtClean="0"/>
              <a:t> || … || </a:t>
            </a:r>
            <a:r>
              <a:rPr lang="de-DE" sz="3200" dirty="0" err="1" smtClean="0"/>
              <a:t>Ag</a:t>
            </a:r>
            <a:r>
              <a:rPr lang="de-DE" sz="3200" baseline="-25000" dirty="0" err="1" smtClean="0"/>
              <a:t>n</a:t>
            </a:r>
            <a:r>
              <a:rPr lang="de-DE" sz="3200" dirty="0" smtClean="0"/>
              <a:t>)</a:t>
            </a:r>
          </a:p>
          <a:p>
            <a:r>
              <a:rPr lang="en-US" dirty="0" smtClean="0"/>
              <a:t>Such that Sc and System are consistent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post-conditions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Structural consistency</a:t>
            </a:r>
          </a:p>
          <a:p>
            <a:pPr lvl="1"/>
            <a:r>
              <a:rPr lang="en-US" sz="2400" dirty="0" smtClean="0"/>
              <a:t>Synthesized state machines agree with scenarios on the agent decomposition and their respective interface</a:t>
            </a:r>
          </a:p>
          <a:p>
            <a:r>
              <a:rPr lang="en-US" sz="2800" dirty="0" smtClean="0"/>
              <a:t>Consistent agent view</a:t>
            </a:r>
          </a:p>
          <a:p>
            <a:pPr lvl="1"/>
            <a:r>
              <a:rPr lang="en-US" sz="2400" dirty="0" smtClean="0"/>
              <a:t>Timelines of positive scenarios and prefixes of negative ones specify existing paths in the corresponding agent state machines</a:t>
            </a:r>
          </a:p>
          <a:p>
            <a:r>
              <a:rPr lang="en-US" sz="2800" dirty="0" smtClean="0"/>
              <a:t>Consistent system view</a:t>
            </a:r>
          </a:p>
          <a:p>
            <a:pPr lvl="1"/>
            <a:r>
              <a:rPr lang="en-US" sz="2400" dirty="0" smtClean="0"/>
              <a:t>The system covers all positive scenarios and the preconditions of all negatives ones; it also excludes all negative scenarios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</a:t>
            </a:r>
            <a:r>
              <a:rPr lang="en-US" dirty="0" smtClean="0"/>
              <a:t>agent view</a:t>
            </a:r>
            <a:endParaRPr lang="en-US" dirty="0"/>
          </a:p>
        </p:txBody>
      </p:sp>
      <p:grpSp>
        <p:nvGrpSpPr>
          <p:cNvPr id="33" name="Groupe 32"/>
          <p:cNvGrpSpPr/>
          <p:nvPr/>
        </p:nvGrpSpPr>
        <p:grpSpPr>
          <a:xfrm>
            <a:off x="1272780" y="1268760"/>
            <a:ext cx="6696744" cy="2906899"/>
            <a:chOff x="971600" y="1556792"/>
            <a:chExt cx="7317760" cy="3176467"/>
          </a:xfrm>
        </p:grpSpPr>
        <p:sp>
          <p:nvSpPr>
            <p:cNvPr id="15" name="Rectangle 14"/>
            <p:cNvSpPr/>
            <p:nvPr/>
          </p:nvSpPr>
          <p:spPr>
            <a:xfrm>
              <a:off x="971600" y="1794839"/>
              <a:ext cx="2246103" cy="6153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2200" dirty="0" smtClean="0">
                  <a:latin typeface="Berlin Sans FB" pitchFamily="34" charset="0"/>
                </a:rPr>
                <a:t>Train Controller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79333" y="1794839"/>
              <a:ext cx="2445754" cy="6153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2200" dirty="0" err="1" smtClean="0">
                  <a:latin typeface="Berlin Sans FB" pitchFamily="34" charset="0"/>
                </a:rPr>
                <a:t>Actuator</a:t>
              </a:r>
              <a:r>
                <a:rPr lang="fr-BE" sz="2200" dirty="0" smtClean="0">
                  <a:latin typeface="Berlin Sans FB" pitchFamily="34" charset="0"/>
                </a:rPr>
                <a:t>/</a:t>
              </a:r>
              <a:r>
                <a:rPr lang="fr-BE" sz="2200" dirty="0" err="1" smtClean="0">
                  <a:latin typeface="Berlin Sans FB" pitchFamily="34" charset="0"/>
                </a:rPr>
                <a:t>Sensor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11934" y="1794839"/>
              <a:ext cx="1577426" cy="6153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2200" dirty="0" err="1" smtClean="0">
                  <a:latin typeface="Berlin Sans FB" pitchFamily="34" charset="0"/>
                </a:rPr>
                <a:t>Passenger</a:t>
              </a:r>
              <a:endParaRPr lang="fr-BE" sz="2200" dirty="0" smtClean="0">
                <a:latin typeface="Berlin Sans FB" pitchFamily="34" charset="0"/>
              </a:endParaRPr>
            </a:p>
          </p:txBody>
        </p:sp>
        <p:cxnSp>
          <p:nvCxnSpPr>
            <p:cNvPr id="18" name="Connecteur droit avec flèche 17"/>
            <p:cNvCxnSpPr>
              <a:stCxn id="15" idx="2"/>
            </p:cNvCxnSpPr>
            <p:nvPr/>
          </p:nvCxnSpPr>
          <p:spPr>
            <a:xfrm rot="5400000">
              <a:off x="1009600" y="3493733"/>
              <a:ext cx="2168593" cy="1508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>
              <a:stCxn id="16" idx="2"/>
            </p:cNvCxnSpPr>
            <p:nvPr/>
          </p:nvCxnSpPr>
          <p:spPr>
            <a:xfrm rot="5400000">
              <a:off x="3817156" y="3493733"/>
              <a:ext cx="2168593" cy="1508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7" idx="2"/>
            </p:cNvCxnSpPr>
            <p:nvPr/>
          </p:nvCxnSpPr>
          <p:spPr>
            <a:xfrm rot="5400000">
              <a:off x="6415596" y="3493733"/>
              <a:ext cx="2168593" cy="1508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/>
            <p:nvPr/>
          </p:nvCxnSpPr>
          <p:spPr>
            <a:xfrm>
              <a:off x="2094652" y="2806102"/>
              <a:ext cx="2794839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3172278" y="2595167"/>
              <a:ext cx="530186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err="1" smtClean="0">
                  <a:latin typeface="Arial Narrow" pitchFamily="34" charset="0"/>
                </a:rPr>
                <a:t>start</a:t>
              </a:r>
              <a:endParaRPr lang="fr-BE" sz="2200" dirty="0">
                <a:latin typeface="Arial Narrow" pitchFamily="34" charset="0"/>
              </a:endParaRPr>
            </a:p>
          </p:txBody>
        </p:sp>
        <p:cxnSp>
          <p:nvCxnSpPr>
            <p:cNvPr id="23" name="Connecteur droit avec flèche 22"/>
            <p:cNvCxnSpPr/>
            <p:nvPr/>
          </p:nvCxnSpPr>
          <p:spPr>
            <a:xfrm flipH="1">
              <a:off x="4951273" y="3077247"/>
              <a:ext cx="2529776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ZoneTexte 23"/>
            <p:cNvSpPr txBox="1"/>
            <p:nvPr/>
          </p:nvSpPr>
          <p:spPr>
            <a:xfrm>
              <a:off x="5418635" y="2844274"/>
              <a:ext cx="1637232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err="1" smtClean="0">
                  <a:latin typeface="Arial Narrow" pitchFamily="34" charset="0"/>
                </a:rPr>
                <a:t>alarm</a:t>
              </a:r>
              <a:r>
                <a:rPr lang="fr-BE" sz="2200" dirty="0" smtClean="0">
                  <a:latin typeface="Arial Narrow" pitchFamily="34" charset="0"/>
                </a:rPr>
                <a:t> </a:t>
              </a:r>
              <a:r>
                <a:rPr lang="fr-BE" sz="2200" dirty="0" err="1" smtClean="0">
                  <a:latin typeface="Arial Narrow" pitchFamily="34" charset="0"/>
                </a:rPr>
                <a:t>pressed</a:t>
              </a:r>
              <a:endParaRPr lang="fr-BE" sz="2200" dirty="0">
                <a:latin typeface="Arial Narrow" pitchFamily="34" charset="0"/>
              </a:endParaRPr>
            </a:p>
          </p:txBody>
        </p:sp>
        <p:cxnSp>
          <p:nvCxnSpPr>
            <p:cNvPr id="25" name="Connecteur droit avec flèche 24"/>
            <p:cNvCxnSpPr/>
            <p:nvPr/>
          </p:nvCxnSpPr>
          <p:spPr>
            <a:xfrm>
              <a:off x="2094652" y="3702926"/>
              <a:ext cx="2794839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2520663" y="3491992"/>
              <a:ext cx="1833419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smtClean="0">
                  <a:latin typeface="Arial Narrow" pitchFamily="34" charset="0"/>
                </a:rPr>
                <a:t>emergency stop</a:t>
              </a:r>
              <a:endParaRPr lang="fr-BE" sz="2200" dirty="0">
                <a:latin typeface="Arial Narrow" pitchFamily="34" charset="0"/>
              </a:endParaRPr>
            </a:p>
          </p:txBody>
        </p:sp>
        <p:cxnSp>
          <p:nvCxnSpPr>
            <p:cNvPr id="27" name="Connecteur droit avec flèche 26"/>
            <p:cNvCxnSpPr/>
            <p:nvPr/>
          </p:nvCxnSpPr>
          <p:spPr>
            <a:xfrm>
              <a:off x="2094652" y="4052738"/>
              <a:ext cx="2794839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2478621" y="3841805"/>
              <a:ext cx="1917498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smtClean="0">
                  <a:latin typeface="Arial Narrow" pitchFamily="34" charset="0"/>
                </a:rPr>
                <a:t>emergency open</a:t>
              </a:r>
              <a:endParaRPr lang="fr-BE" sz="2200" dirty="0">
                <a:latin typeface="Arial Narrow" pitchFamily="34" charset="0"/>
              </a:endParaRPr>
            </a:p>
          </p:txBody>
        </p:sp>
        <p:cxnSp>
          <p:nvCxnSpPr>
            <p:cNvPr id="29" name="Connecteur droit avec flèche 28"/>
            <p:cNvCxnSpPr/>
            <p:nvPr/>
          </p:nvCxnSpPr>
          <p:spPr>
            <a:xfrm flipH="1">
              <a:off x="2105863" y="3344087"/>
              <a:ext cx="2794839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ZoneTexte 29"/>
            <p:cNvSpPr txBox="1"/>
            <p:nvPr/>
          </p:nvSpPr>
          <p:spPr>
            <a:xfrm>
              <a:off x="2554352" y="3133151"/>
              <a:ext cx="2015591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err="1" smtClean="0">
                  <a:latin typeface="Arial Narrow" pitchFamily="34" charset="0"/>
                </a:rPr>
                <a:t>alarm</a:t>
              </a:r>
              <a:r>
                <a:rPr lang="fr-BE" sz="2200" dirty="0" smtClean="0">
                  <a:latin typeface="Arial Narrow" pitchFamily="34" charset="0"/>
                </a:rPr>
                <a:t> </a:t>
              </a:r>
              <a:r>
                <a:rPr lang="fr-BE" sz="2200" dirty="0" err="1" smtClean="0">
                  <a:latin typeface="Arial Narrow" pitchFamily="34" charset="0"/>
                </a:rPr>
                <a:t>propagated</a:t>
              </a:r>
              <a:endParaRPr lang="fr-BE" sz="2200" dirty="0">
                <a:latin typeface="Arial Narrow" pitchFamily="34" charset="0"/>
              </a:endParaRPr>
            </a:p>
          </p:txBody>
        </p:sp>
        <p:sp>
          <p:nvSpPr>
            <p:cNvPr id="8" name="Ellipse 7"/>
            <p:cNvSpPr/>
            <p:nvPr/>
          </p:nvSpPr>
          <p:spPr>
            <a:xfrm>
              <a:off x="2013985" y="2522666"/>
              <a:ext cx="174887" cy="1748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lipse 8"/>
            <p:cNvSpPr/>
            <p:nvPr/>
          </p:nvSpPr>
          <p:spPr>
            <a:xfrm>
              <a:off x="2013985" y="2970098"/>
              <a:ext cx="174887" cy="1748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Ellipse 9"/>
            <p:cNvSpPr/>
            <p:nvPr/>
          </p:nvSpPr>
          <p:spPr>
            <a:xfrm>
              <a:off x="2013985" y="3418622"/>
              <a:ext cx="174887" cy="1748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013985" y="3781989"/>
              <a:ext cx="174887" cy="1748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llipse 11"/>
            <p:cNvSpPr/>
            <p:nvPr/>
          </p:nvSpPr>
          <p:spPr>
            <a:xfrm>
              <a:off x="2013985" y="4187662"/>
              <a:ext cx="174887" cy="1748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1914676" y="1556792"/>
              <a:ext cx="396096" cy="3176467"/>
            </a:xfrm>
            <a:custGeom>
              <a:avLst/>
              <a:gdLst>
                <a:gd name="connsiteX0" fmla="*/ 0 w 408819"/>
                <a:gd name="connsiteY0" fmla="*/ 2931886 h 2931886"/>
                <a:gd name="connsiteX1" fmla="*/ 333829 w 408819"/>
                <a:gd name="connsiteY1" fmla="*/ 2670629 h 2931886"/>
                <a:gd name="connsiteX2" fmla="*/ 29029 w 408819"/>
                <a:gd name="connsiteY2" fmla="*/ 2177143 h 2931886"/>
                <a:gd name="connsiteX3" fmla="*/ 406400 w 408819"/>
                <a:gd name="connsiteY3" fmla="*/ 1843314 h 2931886"/>
                <a:gd name="connsiteX4" fmla="*/ 14514 w 408819"/>
                <a:gd name="connsiteY4" fmla="*/ 1422400 h 2931886"/>
                <a:gd name="connsiteX5" fmla="*/ 362857 w 408819"/>
                <a:gd name="connsiteY5" fmla="*/ 943429 h 2931886"/>
                <a:gd name="connsiteX6" fmla="*/ 116114 w 408819"/>
                <a:gd name="connsiteY6" fmla="*/ 754743 h 2931886"/>
                <a:gd name="connsiteX7" fmla="*/ 116114 w 408819"/>
                <a:gd name="connsiteY7" fmla="*/ 0 h 2931886"/>
                <a:gd name="connsiteX0" fmla="*/ 10946 w 419765"/>
                <a:gd name="connsiteY0" fmla="*/ 2931886 h 2931886"/>
                <a:gd name="connsiteX1" fmla="*/ 344775 w 419765"/>
                <a:gd name="connsiteY1" fmla="*/ 2670629 h 2931886"/>
                <a:gd name="connsiteX2" fmla="*/ 39975 w 419765"/>
                <a:gd name="connsiteY2" fmla="*/ 2177143 h 2931886"/>
                <a:gd name="connsiteX3" fmla="*/ 417346 w 419765"/>
                <a:gd name="connsiteY3" fmla="*/ 1843314 h 2931886"/>
                <a:gd name="connsiteX4" fmla="*/ 25460 w 419765"/>
                <a:gd name="connsiteY4" fmla="*/ 1422400 h 2931886"/>
                <a:gd name="connsiteX5" fmla="*/ 264585 w 419765"/>
                <a:gd name="connsiteY5" fmla="*/ 1037095 h 2931886"/>
                <a:gd name="connsiteX6" fmla="*/ 127060 w 419765"/>
                <a:gd name="connsiteY6" fmla="*/ 754743 h 2931886"/>
                <a:gd name="connsiteX7" fmla="*/ 127060 w 419765"/>
                <a:gd name="connsiteY7" fmla="*/ 0 h 2931886"/>
                <a:gd name="connsiteX0" fmla="*/ 0 w 407831"/>
                <a:gd name="connsiteY0" fmla="*/ 2931886 h 2931886"/>
                <a:gd name="connsiteX1" fmla="*/ 333829 w 407831"/>
                <a:gd name="connsiteY1" fmla="*/ 2670629 h 2931886"/>
                <a:gd name="connsiteX2" fmla="*/ 29029 w 407831"/>
                <a:gd name="connsiteY2" fmla="*/ 2177143 h 2931886"/>
                <a:gd name="connsiteX3" fmla="*/ 406400 w 407831"/>
                <a:gd name="connsiteY3" fmla="*/ 1843314 h 2931886"/>
                <a:gd name="connsiteX4" fmla="*/ 37615 w 407831"/>
                <a:gd name="connsiteY4" fmla="*/ 1397135 h 2931886"/>
                <a:gd name="connsiteX5" fmla="*/ 253639 w 407831"/>
                <a:gd name="connsiteY5" fmla="*/ 1037095 h 2931886"/>
                <a:gd name="connsiteX6" fmla="*/ 116114 w 407831"/>
                <a:gd name="connsiteY6" fmla="*/ 754743 h 2931886"/>
                <a:gd name="connsiteX7" fmla="*/ 116114 w 407831"/>
                <a:gd name="connsiteY7" fmla="*/ 0 h 2931886"/>
                <a:gd name="connsiteX0" fmla="*/ 0 w 407831"/>
                <a:gd name="connsiteY0" fmla="*/ 2931886 h 2931886"/>
                <a:gd name="connsiteX1" fmla="*/ 333829 w 407831"/>
                <a:gd name="connsiteY1" fmla="*/ 2670629 h 2931886"/>
                <a:gd name="connsiteX2" fmla="*/ 29029 w 407831"/>
                <a:gd name="connsiteY2" fmla="*/ 2177143 h 2931886"/>
                <a:gd name="connsiteX3" fmla="*/ 406400 w 407831"/>
                <a:gd name="connsiteY3" fmla="*/ 1843314 h 2931886"/>
                <a:gd name="connsiteX4" fmla="*/ 37615 w 407831"/>
                <a:gd name="connsiteY4" fmla="*/ 1397135 h 2931886"/>
                <a:gd name="connsiteX5" fmla="*/ 181631 w 407831"/>
                <a:gd name="connsiteY5" fmla="*/ 1109103 h 2931886"/>
                <a:gd name="connsiteX6" fmla="*/ 116114 w 407831"/>
                <a:gd name="connsiteY6" fmla="*/ 754743 h 2931886"/>
                <a:gd name="connsiteX7" fmla="*/ 116114 w 407831"/>
                <a:gd name="connsiteY7" fmla="*/ 0 h 2931886"/>
                <a:gd name="connsiteX0" fmla="*/ 0 w 407831"/>
                <a:gd name="connsiteY0" fmla="*/ 2931886 h 2931886"/>
                <a:gd name="connsiteX1" fmla="*/ 325647 w 407831"/>
                <a:gd name="connsiteY1" fmla="*/ 2549263 h 2931886"/>
                <a:gd name="connsiteX2" fmla="*/ 29029 w 407831"/>
                <a:gd name="connsiteY2" fmla="*/ 2177143 h 2931886"/>
                <a:gd name="connsiteX3" fmla="*/ 406400 w 407831"/>
                <a:gd name="connsiteY3" fmla="*/ 1843314 h 2931886"/>
                <a:gd name="connsiteX4" fmla="*/ 37615 w 407831"/>
                <a:gd name="connsiteY4" fmla="*/ 1397135 h 2931886"/>
                <a:gd name="connsiteX5" fmla="*/ 181631 w 407831"/>
                <a:gd name="connsiteY5" fmla="*/ 1109103 h 2931886"/>
                <a:gd name="connsiteX6" fmla="*/ 116114 w 407831"/>
                <a:gd name="connsiteY6" fmla="*/ 754743 h 2931886"/>
                <a:gd name="connsiteX7" fmla="*/ 116114 w 407831"/>
                <a:gd name="connsiteY7" fmla="*/ 0 h 2931886"/>
                <a:gd name="connsiteX0" fmla="*/ 0 w 442224"/>
                <a:gd name="connsiteY0" fmla="*/ 2981311 h 2981311"/>
                <a:gd name="connsiteX1" fmla="*/ 360040 w 442224"/>
                <a:gd name="connsiteY1" fmla="*/ 2549263 h 2981311"/>
                <a:gd name="connsiteX2" fmla="*/ 63422 w 442224"/>
                <a:gd name="connsiteY2" fmla="*/ 2177143 h 2981311"/>
                <a:gd name="connsiteX3" fmla="*/ 440793 w 442224"/>
                <a:gd name="connsiteY3" fmla="*/ 1843314 h 2981311"/>
                <a:gd name="connsiteX4" fmla="*/ 72008 w 442224"/>
                <a:gd name="connsiteY4" fmla="*/ 1397135 h 2981311"/>
                <a:gd name="connsiteX5" fmla="*/ 216024 w 442224"/>
                <a:gd name="connsiteY5" fmla="*/ 1109103 h 2981311"/>
                <a:gd name="connsiteX6" fmla="*/ 150507 w 442224"/>
                <a:gd name="connsiteY6" fmla="*/ 754743 h 2981311"/>
                <a:gd name="connsiteX7" fmla="*/ 150507 w 442224"/>
                <a:gd name="connsiteY7" fmla="*/ 0 h 2981311"/>
                <a:gd name="connsiteX0" fmla="*/ 769 w 442993"/>
                <a:gd name="connsiteY0" fmla="*/ 2981311 h 3629383"/>
                <a:gd name="connsiteX1" fmla="*/ 72777 w 442993"/>
                <a:gd name="connsiteY1" fmla="*/ 3557375 h 3629383"/>
                <a:gd name="connsiteX2" fmla="*/ 360809 w 442993"/>
                <a:gd name="connsiteY2" fmla="*/ 2549263 h 3629383"/>
                <a:gd name="connsiteX3" fmla="*/ 64191 w 442993"/>
                <a:gd name="connsiteY3" fmla="*/ 2177143 h 3629383"/>
                <a:gd name="connsiteX4" fmla="*/ 441562 w 442993"/>
                <a:gd name="connsiteY4" fmla="*/ 1843314 h 3629383"/>
                <a:gd name="connsiteX5" fmla="*/ 72777 w 442993"/>
                <a:gd name="connsiteY5" fmla="*/ 1397135 h 3629383"/>
                <a:gd name="connsiteX6" fmla="*/ 216793 w 442993"/>
                <a:gd name="connsiteY6" fmla="*/ 1109103 h 3629383"/>
                <a:gd name="connsiteX7" fmla="*/ 151276 w 442993"/>
                <a:gd name="connsiteY7" fmla="*/ 754743 h 3629383"/>
                <a:gd name="connsiteX8" fmla="*/ 151276 w 442993"/>
                <a:gd name="connsiteY8" fmla="*/ 0 h 3629383"/>
                <a:gd name="connsiteX0" fmla="*/ 769 w 515000"/>
                <a:gd name="connsiteY0" fmla="*/ 3341351 h 3689390"/>
                <a:gd name="connsiteX1" fmla="*/ 144784 w 515000"/>
                <a:gd name="connsiteY1" fmla="*/ 3557375 h 3689390"/>
                <a:gd name="connsiteX2" fmla="*/ 432816 w 515000"/>
                <a:gd name="connsiteY2" fmla="*/ 2549263 h 3689390"/>
                <a:gd name="connsiteX3" fmla="*/ 136198 w 515000"/>
                <a:gd name="connsiteY3" fmla="*/ 2177143 h 3689390"/>
                <a:gd name="connsiteX4" fmla="*/ 513569 w 515000"/>
                <a:gd name="connsiteY4" fmla="*/ 1843314 h 3689390"/>
                <a:gd name="connsiteX5" fmla="*/ 144784 w 515000"/>
                <a:gd name="connsiteY5" fmla="*/ 1397135 h 3689390"/>
                <a:gd name="connsiteX6" fmla="*/ 288800 w 515000"/>
                <a:gd name="connsiteY6" fmla="*/ 1109103 h 3689390"/>
                <a:gd name="connsiteX7" fmla="*/ 223283 w 515000"/>
                <a:gd name="connsiteY7" fmla="*/ 754743 h 3689390"/>
                <a:gd name="connsiteX8" fmla="*/ 223283 w 515000"/>
                <a:gd name="connsiteY8" fmla="*/ 0 h 3689390"/>
                <a:gd name="connsiteX0" fmla="*/ 769 w 515000"/>
                <a:gd name="connsiteY0" fmla="*/ 3341351 h 3341351"/>
                <a:gd name="connsiteX1" fmla="*/ 144785 w 515000"/>
                <a:gd name="connsiteY1" fmla="*/ 2981310 h 3341351"/>
                <a:gd name="connsiteX2" fmla="*/ 432816 w 515000"/>
                <a:gd name="connsiteY2" fmla="*/ 2549263 h 3341351"/>
                <a:gd name="connsiteX3" fmla="*/ 136198 w 515000"/>
                <a:gd name="connsiteY3" fmla="*/ 2177143 h 3341351"/>
                <a:gd name="connsiteX4" fmla="*/ 513569 w 515000"/>
                <a:gd name="connsiteY4" fmla="*/ 1843314 h 3341351"/>
                <a:gd name="connsiteX5" fmla="*/ 144784 w 515000"/>
                <a:gd name="connsiteY5" fmla="*/ 1397135 h 3341351"/>
                <a:gd name="connsiteX6" fmla="*/ 288800 w 515000"/>
                <a:gd name="connsiteY6" fmla="*/ 1109103 h 3341351"/>
                <a:gd name="connsiteX7" fmla="*/ 223283 w 515000"/>
                <a:gd name="connsiteY7" fmla="*/ 754743 h 3341351"/>
                <a:gd name="connsiteX8" fmla="*/ 223283 w 515000"/>
                <a:gd name="connsiteY8" fmla="*/ 0 h 3341351"/>
                <a:gd name="connsiteX0" fmla="*/ 253486 w 407677"/>
                <a:gd name="connsiteY0" fmla="*/ 3269343 h 3269343"/>
                <a:gd name="connsiteX1" fmla="*/ 37462 w 407677"/>
                <a:gd name="connsiteY1" fmla="*/ 2981310 h 3269343"/>
                <a:gd name="connsiteX2" fmla="*/ 325493 w 407677"/>
                <a:gd name="connsiteY2" fmla="*/ 2549263 h 3269343"/>
                <a:gd name="connsiteX3" fmla="*/ 28875 w 407677"/>
                <a:gd name="connsiteY3" fmla="*/ 2177143 h 3269343"/>
                <a:gd name="connsiteX4" fmla="*/ 406246 w 407677"/>
                <a:gd name="connsiteY4" fmla="*/ 1843314 h 3269343"/>
                <a:gd name="connsiteX5" fmla="*/ 37461 w 407677"/>
                <a:gd name="connsiteY5" fmla="*/ 1397135 h 3269343"/>
                <a:gd name="connsiteX6" fmla="*/ 181477 w 407677"/>
                <a:gd name="connsiteY6" fmla="*/ 1109103 h 3269343"/>
                <a:gd name="connsiteX7" fmla="*/ 115960 w 407677"/>
                <a:gd name="connsiteY7" fmla="*/ 754743 h 3269343"/>
                <a:gd name="connsiteX8" fmla="*/ 115960 w 407677"/>
                <a:gd name="connsiteY8" fmla="*/ 0 h 3269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7677" h="3269343">
                  <a:moveTo>
                    <a:pt x="253486" y="3269343"/>
                  </a:moveTo>
                  <a:cubicBezTo>
                    <a:pt x="252717" y="3268136"/>
                    <a:pt x="25461" y="3101323"/>
                    <a:pt x="37462" y="2981310"/>
                  </a:cubicBezTo>
                  <a:cubicBezTo>
                    <a:pt x="49463" y="2861297"/>
                    <a:pt x="326924" y="2683291"/>
                    <a:pt x="325493" y="2549263"/>
                  </a:cubicBezTo>
                  <a:cubicBezTo>
                    <a:pt x="324062" y="2415235"/>
                    <a:pt x="15416" y="2294801"/>
                    <a:pt x="28875" y="2177143"/>
                  </a:cubicBezTo>
                  <a:cubicBezTo>
                    <a:pt x="42334" y="2059485"/>
                    <a:pt x="404815" y="1973315"/>
                    <a:pt x="406246" y="1843314"/>
                  </a:cubicBezTo>
                  <a:cubicBezTo>
                    <a:pt x="407677" y="1713313"/>
                    <a:pt x="74922" y="1519503"/>
                    <a:pt x="37461" y="1397135"/>
                  </a:cubicBezTo>
                  <a:cubicBezTo>
                    <a:pt x="0" y="1274767"/>
                    <a:pt x="168394" y="1216168"/>
                    <a:pt x="181477" y="1109103"/>
                  </a:cubicBezTo>
                  <a:cubicBezTo>
                    <a:pt x="194560" y="1002038"/>
                    <a:pt x="126879" y="939593"/>
                    <a:pt x="115960" y="754743"/>
                  </a:cubicBezTo>
                  <a:cubicBezTo>
                    <a:pt x="105041" y="569893"/>
                    <a:pt x="95398" y="298752"/>
                    <a:pt x="115960" y="0"/>
                  </a:cubicBezTo>
                </a:path>
              </a:pathLst>
            </a:custGeom>
            <a:ln w="3810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C:\Users\blambeau\Documents\thesis\private-defense\consistent-agent-view-r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5889" y="4149080"/>
            <a:ext cx="7390527" cy="728764"/>
          </a:xfrm>
          <a:prstGeom prst="rect">
            <a:avLst/>
          </a:prstGeom>
          <a:noFill/>
        </p:spPr>
      </p:pic>
      <p:grpSp>
        <p:nvGrpSpPr>
          <p:cNvPr id="36" name="Groupe 35"/>
          <p:cNvGrpSpPr/>
          <p:nvPr/>
        </p:nvGrpSpPr>
        <p:grpSpPr>
          <a:xfrm>
            <a:off x="1402044" y="4941168"/>
            <a:ext cx="6626339" cy="1690867"/>
            <a:chOff x="1402044" y="4941168"/>
            <a:chExt cx="6626339" cy="1690867"/>
          </a:xfrm>
        </p:grpSpPr>
        <p:pic>
          <p:nvPicPr>
            <p:cNvPr id="34" name="Picture 3" descr="C:\Users\blambeau\Documents\thesis\private-defense\controll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47664" y="4941168"/>
              <a:ext cx="6167119" cy="1690867"/>
            </a:xfrm>
            <a:prstGeom prst="rect">
              <a:avLst/>
            </a:prstGeom>
            <a:noFill/>
          </p:spPr>
        </p:pic>
        <p:sp>
          <p:nvSpPr>
            <p:cNvPr id="35" name="Forme libre 34"/>
            <p:cNvSpPr/>
            <p:nvPr/>
          </p:nvSpPr>
          <p:spPr>
            <a:xfrm>
              <a:off x="1402044" y="5718728"/>
              <a:ext cx="6626339" cy="650667"/>
            </a:xfrm>
            <a:custGeom>
              <a:avLst/>
              <a:gdLst>
                <a:gd name="connsiteX0" fmla="*/ 0 w 7481454"/>
                <a:gd name="connsiteY0" fmla="*/ 579581 h 893617"/>
                <a:gd name="connsiteX1" fmla="*/ 55418 w 7481454"/>
                <a:gd name="connsiteY1" fmla="*/ 579581 h 893617"/>
                <a:gd name="connsiteX2" fmla="*/ 484909 w 7481454"/>
                <a:gd name="connsiteY2" fmla="*/ 579581 h 893617"/>
                <a:gd name="connsiteX3" fmla="*/ 886691 w 7481454"/>
                <a:gd name="connsiteY3" fmla="*/ 884381 h 893617"/>
                <a:gd name="connsiteX4" fmla="*/ 1413163 w 7481454"/>
                <a:gd name="connsiteY4" fmla="*/ 635000 h 893617"/>
                <a:gd name="connsiteX5" fmla="*/ 1579418 w 7481454"/>
                <a:gd name="connsiteY5" fmla="*/ 551872 h 893617"/>
                <a:gd name="connsiteX6" fmla="*/ 2604654 w 7481454"/>
                <a:gd name="connsiteY6" fmla="*/ 579581 h 893617"/>
                <a:gd name="connsiteX7" fmla="*/ 3657600 w 7481454"/>
                <a:gd name="connsiteY7" fmla="*/ 441036 h 893617"/>
                <a:gd name="connsiteX8" fmla="*/ 4294909 w 7481454"/>
                <a:gd name="connsiteY8" fmla="*/ 330200 h 893617"/>
                <a:gd name="connsiteX9" fmla="*/ 4807527 w 7481454"/>
                <a:gd name="connsiteY9" fmla="*/ 357909 h 893617"/>
                <a:gd name="connsiteX10" fmla="*/ 5791200 w 7481454"/>
                <a:gd name="connsiteY10" fmla="*/ 122381 h 893617"/>
                <a:gd name="connsiteX11" fmla="*/ 6774873 w 7481454"/>
                <a:gd name="connsiteY11" fmla="*/ 25400 h 893617"/>
                <a:gd name="connsiteX12" fmla="*/ 6871854 w 7481454"/>
                <a:gd name="connsiteY12" fmla="*/ 274781 h 893617"/>
                <a:gd name="connsiteX13" fmla="*/ 7481454 w 7481454"/>
                <a:gd name="connsiteY13" fmla="*/ 385618 h 893617"/>
                <a:gd name="connsiteX0" fmla="*/ 0 w 7481454"/>
                <a:gd name="connsiteY0" fmla="*/ 588852 h 902888"/>
                <a:gd name="connsiteX1" fmla="*/ 55418 w 7481454"/>
                <a:gd name="connsiteY1" fmla="*/ 588852 h 902888"/>
                <a:gd name="connsiteX2" fmla="*/ 484909 w 7481454"/>
                <a:gd name="connsiteY2" fmla="*/ 588852 h 902888"/>
                <a:gd name="connsiteX3" fmla="*/ 886691 w 7481454"/>
                <a:gd name="connsiteY3" fmla="*/ 893652 h 902888"/>
                <a:gd name="connsiteX4" fmla="*/ 1413163 w 7481454"/>
                <a:gd name="connsiteY4" fmla="*/ 644271 h 902888"/>
                <a:gd name="connsiteX5" fmla="*/ 1579418 w 7481454"/>
                <a:gd name="connsiteY5" fmla="*/ 561143 h 902888"/>
                <a:gd name="connsiteX6" fmla="*/ 2604654 w 7481454"/>
                <a:gd name="connsiteY6" fmla="*/ 588852 h 902888"/>
                <a:gd name="connsiteX7" fmla="*/ 3657600 w 7481454"/>
                <a:gd name="connsiteY7" fmla="*/ 450307 h 902888"/>
                <a:gd name="connsiteX8" fmla="*/ 4294909 w 7481454"/>
                <a:gd name="connsiteY8" fmla="*/ 339471 h 902888"/>
                <a:gd name="connsiteX9" fmla="*/ 4807527 w 7481454"/>
                <a:gd name="connsiteY9" fmla="*/ 367180 h 902888"/>
                <a:gd name="connsiteX10" fmla="*/ 5848106 w 7481454"/>
                <a:gd name="connsiteY10" fmla="*/ 492080 h 902888"/>
                <a:gd name="connsiteX11" fmla="*/ 6774873 w 7481454"/>
                <a:gd name="connsiteY11" fmla="*/ 34671 h 902888"/>
                <a:gd name="connsiteX12" fmla="*/ 6871854 w 7481454"/>
                <a:gd name="connsiteY12" fmla="*/ 284052 h 902888"/>
                <a:gd name="connsiteX13" fmla="*/ 7481454 w 7481454"/>
                <a:gd name="connsiteY13" fmla="*/ 394889 h 902888"/>
                <a:gd name="connsiteX0" fmla="*/ 0 w 7481454"/>
                <a:gd name="connsiteY0" fmla="*/ 304800 h 618836"/>
                <a:gd name="connsiteX1" fmla="*/ 55418 w 7481454"/>
                <a:gd name="connsiteY1" fmla="*/ 304800 h 618836"/>
                <a:gd name="connsiteX2" fmla="*/ 484909 w 7481454"/>
                <a:gd name="connsiteY2" fmla="*/ 304800 h 618836"/>
                <a:gd name="connsiteX3" fmla="*/ 886691 w 7481454"/>
                <a:gd name="connsiteY3" fmla="*/ 609600 h 618836"/>
                <a:gd name="connsiteX4" fmla="*/ 1413163 w 7481454"/>
                <a:gd name="connsiteY4" fmla="*/ 360219 h 618836"/>
                <a:gd name="connsiteX5" fmla="*/ 1579418 w 7481454"/>
                <a:gd name="connsiteY5" fmla="*/ 277091 h 618836"/>
                <a:gd name="connsiteX6" fmla="*/ 2604654 w 7481454"/>
                <a:gd name="connsiteY6" fmla="*/ 304800 h 618836"/>
                <a:gd name="connsiteX7" fmla="*/ 3657600 w 7481454"/>
                <a:gd name="connsiteY7" fmla="*/ 166255 h 618836"/>
                <a:gd name="connsiteX8" fmla="*/ 4294909 w 7481454"/>
                <a:gd name="connsiteY8" fmla="*/ 55419 h 618836"/>
                <a:gd name="connsiteX9" fmla="*/ 4807527 w 7481454"/>
                <a:gd name="connsiteY9" fmla="*/ 83128 h 618836"/>
                <a:gd name="connsiteX10" fmla="*/ 5848106 w 7481454"/>
                <a:gd name="connsiteY10" fmla="*/ 208028 h 618836"/>
                <a:gd name="connsiteX11" fmla="*/ 6871854 w 7481454"/>
                <a:gd name="connsiteY11" fmla="*/ 0 h 618836"/>
                <a:gd name="connsiteX12" fmla="*/ 7481454 w 7481454"/>
                <a:gd name="connsiteY12" fmla="*/ 110837 h 618836"/>
                <a:gd name="connsiteX0" fmla="*/ 0 w 7481454"/>
                <a:gd name="connsiteY0" fmla="*/ 263236 h 577272"/>
                <a:gd name="connsiteX1" fmla="*/ 55418 w 7481454"/>
                <a:gd name="connsiteY1" fmla="*/ 263236 h 577272"/>
                <a:gd name="connsiteX2" fmla="*/ 484909 w 7481454"/>
                <a:gd name="connsiteY2" fmla="*/ 263236 h 577272"/>
                <a:gd name="connsiteX3" fmla="*/ 886691 w 7481454"/>
                <a:gd name="connsiteY3" fmla="*/ 568036 h 577272"/>
                <a:gd name="connsiteX4" fmla="*/ 1413163 w 7481454"/>
                <a:gd name="connsiteY4" fmla="*/ 318655 h 577272"/>
                <a:gd name="connsiteX5" fmla="*/ 1579418 w 7481454"/>
                <a:gd name="connsiteY5" fmla="*/ 235527 h 577272"/>
                <a:gd name="connsiteX6" fmla="*/ 2604654 w 7481454"/>
                <a:gd name="connsiteY6" fmla="*/ 263236 h 577272"/>
                <a:gd name="connsiteX7" fmla="*/ 3657600 w 7481454"/>
                <a:gd name="connsiteY7" fmla="*/ 124691 h 577272"/>
                <a:gd name="connsiteX8" fmla="*/ 4294909 w 7481454"/>
                <a:gd name="connsiteY8" fmla="*/ 13855 h 577272"/>
                <a:gd name="connsiteX9" fmla="*/ 4807527 w 7481454"/>
                <a:gd name="connsiteY9" fmla="*/ 41564 h 577272"/>
                <a:gd name="connsiteX10" fmla="*/ 5848106 w 7481454"/>
                <a:gd name="connsiteY10" fmla="*/ 166464 h 577272"/>
                <a:gd name="connsiteX11" fmla="*/ 6905390 w 7481454"/>
                <a:gd name="connsiteY11" fmla="*/ 94456 h 577272"/>
                <a:gd name="connsiteX12" fmla="*/ 7481454 w 7481454"/>
                <a:gd name="connsiteY12" fmla="*/ 69273 h 577272"/>
                <a:gd name="connsiteX0" fmla="*/ 0 w 7481454"/>
                <a:gd name="connsiteY0" fmla="*/ 263236 h 577272"/>
                <a:gd name="connsiteX1" fmla="*/ 55418 w 7481454"/>
                <a:gd name="connsiteY1" fmla="*/ 263236 h 577272"/>
                <a:gd name="connsiteX2" fmla="*/ 484909 w 7481454"/>
                <a:gd name="connsiteY2" fmla="*/ 263236 h 577272"/>
                <a:gd name="connsiteX3" fmla="*/ 886691 w 7481454"/>
                <a:gd name="connsiteY3" fmla="*/ 568036 h 577272"/>
                <a:gd name="connsiteX4" fmla="*/ 1413163 w 7481454"/>
                <a:gd name="connsiteY4" fmla="*/ 318655 h 577272"/>
                <a:gd name="connsiteX5" fmla="*/ 1579418 w 7481454"/>
                <a:gd name="connsiteY5" fmla="*/ 235527 h 577272"/>
                <a:gd name="connsiteX6" fmla="*/ 2604654 w 7481454"/>
                <a:gd name="connsiteY6" fmla="*/ 263236 h 577272"/>
                <a:gd name="connsiteX7" fmla="*/ 3657600 w 7481454"/>
                <a:gd name="connsiteY7" fmla="*/ 124691 h 577272"/>
                <a:gd name="connsiteX8" fmla="*/ 4294909 w 7481454"/>
                <a:gd name="connsiteY8" fmla="*/ 13855 h 577272"/>
                <a:gd name="connsiteX9" fmla="*/ 4807527 w 7481454"/>
                <a:gd name="connsiteY9" fmla="*/ 41564 h 577272"/>
                <a:gd name="connsiteX10" fmla="*/ 5848106 w 7481454"/>
                <a:gd name="connsiteY10" fmla="*/ 166464 h 577272"/>
                <a:gd name="connsiteX11" fmla="*/ 6977398 w 7481454"/>
                <a:gd name="connsiteY11" fmla="*/ 22448 h 577272"/>
                <a:gd name="connsiteX12" fmla="*/ 7481454 w 7481454"/>
                <a:gd name="connsiteY12" fmla="*/ 69273 h 577272"/>
                <a:gd name="connsiteX0" fmla="*/ 0 w 7481454"/>
                <a:gd name="connsiteY0" fmla="*/ 263236 h 577272"/>
                <a:gd name="connsiteX1" fmla="*/ 55418 w 7481454"/>
                <a:gd name="connsiteY1" fmla="*/ 263236 h 577272"/>
                <a:gd name="connsiteX2" fmla="*/ 484909 w 7481454"/>
                <a:gd name="connsiteY2" fmla="*/ 263236 h 577272"/>
                <a:gd name="connsiteX3" fmla="*/ 886691 w 7481454"/>
                <a:gd name="connsiteY3" fmla="*/ 568036 h 577272"/>
                <a:gd name="connsiteX4" fmla="*/ 1413163 w 7481454"/>
                <a:gd name="connsiteY4" fmla="*/ 318655 h 577272"/>
                <a:gd name="connsiteX5" fmla="*/ 1579418 w 7481454"/>
                <a:gd name="connsiteY5" fmla="*/ 235527 h 577272"/>
                <a:gd name="connsiteX6" fmla="*/ 2604654 w 7481454"/>
                <a:gd name="connsiteY6" fmla="*/ 263236 h 577272"/>
                <a:gd name="connsiteX7" fmla="*/ 3657600 w 7481454"/>
                <a:gd name="connsiteY7" fmla="*/ 124691 h 577272"/>
                <a:gd name="connsiteX8" fmla="*/ 4294909 w 7481454"/>
                <a:gd name="connsiteY8" fmla="*/ 13855 h 577272"/>
                <a:gd name="connsiteX9" fmla="*/ 4807527 w 7481454"/>
                <a:gd name="connsiteY9" fmla="*/ 41564 h 577272"/>
                <a:gd name="connsiteX10" fmla="*/ 5848106 w 7481454"/>
                <a:gd name="connsiteY10" fmla="*/ 166464 h 577272"/>
                <a:gd name="connsiteX11" fmla="*/ 7481454 w 7481454"/>
                <a:gd name="connsiteY11" fmla="*/ 69273 h 577272"/>
                <a:gd name="connsiteX0" fmla="*/ 0 w 5848106"/>
                <a:gd name="connsiteY0" fmla="*/ 263236 h 577272"/>
                <a:gd name="connsiteX1" fmla="*/ 55418 w 5848106"/>
                <a:gd name="connsiteY1" fmla="*/ 263236 h 577272"/>
                <a:gd name="connsiteX2" fmla="*/ 484909 w 5848106"/>
                <a:gd name="connsiteY2" fmla="*/ 263236 h 577272"/>
                <a:gd name="connsiteX3" fmla="*/ 886691 w 5848106"/>
                <a:gd name="connsiteY3" fmla="*/ 568036 h 577272"/>
                <a:gd name="connsiteX4" fmla="*/ 1413163 w 5848106"/>
                <a:gd name="connsiteY4" fmla="*/ 318655 h 577272"/>
                <a:gd name="connsiteX5" fmla="*/ 1579418 w 5848106"/>
                <a:gd name="connsiteY5" fmla="*/ 235527 h 577272"/>
                <a:gd name="connsiteX6" fmla="*/ 2604654 w 5848106"/>
                <a:gd name="connsiteY6" fmla="*/ 263236 h 577272"/>
                <a:gd name="connsiteX7" fmla="*/ 3657600 w 5848106"/>
                <a:gd name="connsiteY7" fmla="*/ 124691 h 577272"/>
                <a:gd name="connsiteX8" fmla="*/ 4294909 w 5848106"/>
                <a:gd name="connsiteY8" fmla="*/ 13855 h 577272"/>
                <a:gd name="connsiteX9" fmla="*/ 4807527 w 5848106"/>
                <a:gd name="connsiteY9" fmla="*/ 41564 h 577272"/>
                <a:gd name="connsiteX10" fmla="*/ 5848106 w 5848106"/>
                <a:gd name="connsiteY10" fmla="*/ 166464 h 577272"/>
                <a:gd name="connsiteX0" fmla="*/ 0 w 5160610"/>
                <a:gd name="connsiteY0" fmla="*/ 263236 h 577272"/>
                <a:gd name="connsiteX1" fmla="*/ 55418 w 5160610"/>
                <a:gd name="connsiteY1" fmla="*/ 263236 h 577272"/>
                <a:gd name="connsiteX2" fmla="*/ 484909 w 5160610"/>
                <a:gd name="connsiteY2" fmla="*/ 263236 h 577272"/>
                <a:gd name="connsiteX3" fmla="*/ 886691 w 5160610"/>
                <a:gd name="connsiteY3" fmla="*/ 568036 h 577272"/>
                <a:gd name="connsiteX4" fmla="*/ 1413163 w 5160610"/>
                <a:gd name="connsiteY4" fmla="*/ 318655 h 577272"/>
                <a:gd name="connsiteX5" fmla="*/ 1579418 w 5160610"/>
                <a:gd name="connsiteY5" fmla="*/ 235527 h 577272"/>
                <a:gd name="connsiteX6" fmla="*/ 2604654 w 5160610"/>
                <a:gd name="connsiteY6" fmla="*/ 263236 h 577272"/>
                <a:gd name="connsiteX7" fmla="*/ 3657600 w 5160610"/>
                <a:gd name="connsiteY7" fmla="*/ 124691 h 577272"/>
                <a:gd name="connsiteX8" fmla="*/ 4294909 w 5160610"/>
                <a:gd name="connsiteY8" fmla="*/ 13855 h 577272"/>
                <a:gd name="connsiteX9" fmla="*/ 4807527 w 5160610"/>
                <a:gd name="connsiteY9" fmla="*/ 41564 h 577272"/>
                <a:gd name="connsiteX10" fmla="*/ 5160610 w 5160610"/>
                <a:gd name="connsiteY10" fmla="*/ 152609 h 577272"/>
                <a:gd name="connsiteX0" fmla="*/ 0 w 5160610"/>
                <a:gd name="connsiteY0" fmla="*/ 233728 h 547764"/>
                <a:gd name="connsiteX1" fmla="*/ 55418 w 5160610"/>
                <a:gd name="connsiteY1" fmla="*/ 233728 h 547764"/>
                <a:gd name="connsiteX2" fmla="*/ 484909 w 5160610"/>
                <a:gd name="connsiteY2" fmla="*/ 233728 h 547764"/>
                <a:gd name="connsiteX3" fmla="*/ 886691 w 5160610"/>
                <a:gd name="connsiteY3" fmla="*/ 538528 h 547764"/>
                <a:gd name="connsiteX4" fmla="*/ 1413163 w 5160610"/>
                <a:gd name="connsiteY4" fmla="*/ 289147 h 547764"/>
                <a:gd name="connsiteX5" fmla="*/ 1579418 w 5160610"/>
                <a:gd name="connsiteY5" fmla="*/ 206019 h 547764"/>
                <a:gd name="connsiteX6" fmla="*/ 2604654 w 5160610"/>
                <a:gd name="connsiteY6" fmla="*/ 233728 h 547764"/>
                <a:gd name="connsiteX7" fmla="*/ 3657600 w 5160610"/>
                <a:gd name="connsiteY7" fmla="*/ 95183 h 547764"/>
                <a:gd name="connsiteX8" fmla="*/ 4276845 w 5160610"/>
                <a:gd name="connsiteY8" fmla="*/ 50767 h 547764"/>
                <a:gd name="connsiteX9" fmla="*/ 4807527 w 5160610"/>
                <a:gd name="connsiteY9" fmla="*/ 12056 h 547764"/>
                <a:gd name="connsiteX10" fmla="*/ 5160610 w 5160610"/>
                <a:gd name="connsiteY10" fmla="*/ 123101 h 547764"/>
                <a:gd name="connsiteX0" fmla="*/ 0 w 5160610"/>
                <a:gd name="connsiteY0" fmla="*/ 194311 h 508347"/>
                <a:gd name="connsiteX1" fmla="*/ 55418 w 5160610"/>
                <a:gd name="connsiteY1" fmla="*/ 194311 h 508347"/>
                <a:gd name="connsiteX2" fmla="*/ 484909 w 5160610"/>
                <a:gd name="connsiteY2" fmla="*/ 194311 h 508347"/>
                <a:gd name="connsiteX3" fmla="*/ 886691 w 5160610"/>
                <a:gd name="connsiteY3" fmla="*/ 499111 h 508347"/>
                <a:gd name="connsiteX4" fmla="*/ 1413163 w 5160610"/>
                <a:gd name="connsiteY4" fmla="*/ 249730 h 508347"/>
                <a:gd name="connsiteX5" fmla="*/ 1579418 w 5160610"/>
                <a:gd name="connsiteY5" fmla="*/ 166602 h 508347"/>
                <a:gd name="connsiteX6" fmla="*/ 2604654 w 5160610"/>
                <a:gd name="connsiteY6" fmla="*/ 194311 h 508347"/>
                <a:gd name="connsiteX7" fmla="*/ 3657600 w 5160610"/>
                <a:gd name="connsiteY7" fmla="*/ 55766 h 508347"/>
                <a:gd name="connsiteX8" fmla="*/ 4276845 w 5160610"/>
                <a:gd name="connsiteY8" fmla="*/ 11350 h 508347"/>
                <a:gd name="connsiteX9" fmla="*/ 4783165 w 5160610"/>
                <a:gd name="connsiteY9" fmla="*/ 123866 h 508347"/>
                <a:gd name="connsiteX10" fmla="*/ 5160610 w 5160610"/>
                <a:gd name="connsiteY10" fmla="*/ 83684 h 508347"/>
                <a:gd name="connsiteX0" fmla="*/ 0 w 5402000"/>
                <a:gd name="connsiteY0" fmla="*/ 194311 h 508347"/>
                <a:gd name="connsiteX1" fmla="*/ 55418 w 5402000"/>
                <a:gd name="connsiteY1" fmla="*/ 194311 h 508347"/>
                <a:gd name="connsiteX2" fmla="*/ 484909 w 5402000"/>
                <a:gd name="connsiteY2" fmla="*/ 194311 h 508347"/>
                <a:gd name="connsiteX3" fmla="*/ 886691 w 5402000"/>
                <a:gd name="connsiteY3" fmla="*/ 499111 h 508347"/>
                <a:gd name="connsiteX4" fmla="*/ 1413163 w 5402000"/>
                <a:gd name="connsiteY4" fmla="*/ 249730 h 508347"/>
                <a:gd name="connsiteX5" fmla="*/ 1579418 w 5402000"/>
                <a:gd name="connsiteY5" fmla="*/ 166602 h 508347"/>
                <a:gd name="connsiteX6" fmla="*/ 2604654 w 5402000"/>
                <a:gd name="connsiteY6" fmla="*/ 194311 h 508347"/>
                <a:gd name="connsiteX7" fmla="*/ 3657600 w 5402000"/>
                <a:gd name="connsiteY7" fmla="*/ 55766 h 508347"/>
                <a:gd name="connsiteX8" fmla="*/ 4276845 w 5402000"/>
                <a:gd name="connsiteY8" fmla="*/ 11350 h 508347"/>
                <a:gd name="connsiteX9" fmla="*/ 4783165 w 5402000"/>
                <a:gd name="connsiteY9" fmla="*/ 123866 h 508347"/>
                <a:gd name="connsiteX10" fmla="*/ 5402000 w 5402000"/>
                <a:gd name="connsiteY10" fmla="*/ 67608 h 508347"/>
                <a:gd name="connsiteX0" fmla="*/ 0 w 5176968"/>
                <a:gd name="connsiteY0" fmla="*/ 194311 h 508347"/>
                <a:gd name="connsiteX1" fmla="*/ 55418 w 5176968"/>
                <a:gd name="connsiteY1" fmla="*/ 194311 h 508347"/>
                <a:gd name="connsiteX2" fmla="*/ 484909 w 5176968"/>
                <a:gd name="connsiteY2" fmla="*/ 194311 h 508347"/>
                <a:gd name="connsiteX3" fmla="*/ 886691 w 5176968"/>
                <a:gd name="connsiteY3" fmla="*/ 499111 h 508347"/>
                <a:gd name="connsiteX4" fmla="*/ 1413163 w 5176968"/>
                <a:gd name="connsiteY4" fmla="*/ 249730 h 508347"/>
                <a:gd name="connsiteX5" fmla="*/ 1579418 w 5176968"/>
                <a:gd name="connsiteY5" fmla="*/ 166602 h 508347"/>
                <a:gd name="connsiteX6" fmla="*/ 2604654 w 5176968"/>
                <a:gd name="connsiteY6" fmla="*/ 194311 h 508347"/>
                <a:gd name="connsiteX7" fmla="*/ 3657600 w 5176968"/>
                <a:gd name="connsiteY7" fmla="*/ 55766 h 508347"/>
                <a:gd name="connsiteX8" fmla="*/ 4276845 w 5176968"/>
                <a:gd name="connsiteY8" fmla="*/ 11350 h 508347"/>
                <a:gd name="connsiteX9" fmla="*/ 4783165 w 5176968"/>
                <a:gd name="connsiteY9" fmla="*/ 123866 h 508347"/>
                <a:gd name="connsiteX10" fmla="*/ 5176968 w 5176968"/>
                <a:gd name="connsiteY10" fmla="*/ 67608 h 50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176968" h="508347">
                  <a:moveTo>
                    <a:pt x="0" y="194311"/>
                  </a:moveTo>
                  <a:lnTo>
                    <a:pt x="55418" y="194311"/>
                  </a:lnTo>
                  <a:cubicBezTo>
                    <a:pt x="136236" y="194311"/>
                    <a:pt x="346364" y="143511"/>
                    <a:pt x="484909" y="194311"/>
                  </a:cubicBezTo>
                  <a:cubicBezTo>
                    <a:pt x="623455" y="245111"/>
                    <a:pt x="731982" y="489875"/>
                    <a:pt x="886691" y="499111"/>
                  </a:cubicBezTo>
                  <a:cubicBezTo>
                    <a:pt x="1041400" y="508347"/>
                    <a:pt x="1297709" y="305148"/>
                    <a:pt x="1413163" y="249730"/>
                  </a:cubicBezTo>
                  <a:cubicBezTo>
                    <a:pt x="1528617" y="194312"/>
                    <a:pt x="1380836" y="175838"/>
                    <a:pt x="1579418" y="166602"/>
                  </a:cubicBezTo>
                  <a:cubicBezTo>
                    <a:pt x="1778000" y="157366"/>
                    <a:pt x="2258290" y="212784"/>
                    <a:pt x="2604654" y="194311"/>
                  </a:cubicBezTo>
                  <a:cubicBezTo>
                    <a:pt x="2951018" y="175838"/>
                    <a:pt x="3378902" y="86259"/>
                    <a:pt x="3657600" y="55766"/>
                  </a:cubicBezTo>
                  <a:cubicBezTo>
                    <a:pt x="3936298" y="25273"/>
                    <a:pt x="4089251" y="0"/>
                    <a:pt x="4276845" y="11350"/>
                  </a:cubicBezTo>
                  <a:cubicBezTo>
                    <a:pt x="4464439" y="22700"/>
                    <a:pt x="4633145" y="114490"/>
                    <a:pt x="4783165" y="123866"/>
                  </a:cubicBezTo>
                  <a:cubicBezTo>
                    <a:pt x="4933185" y="133242"/>
                    <a:pt x="4731314" y="62990"/>
                    <a:pt x="5176968" y="67608"/>
                  </a:cubicBezTo>
                </a:path>
              </a:pathLst>
            </a:custGeom>
            <a:ln w="3810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</a:t>
            </a:r>
            <a:r>
              <a:rPr lang="en-US" dirty="0" smtClean="0"/>
              <a:t>system view (1/2)</a:t>
            </a:r>
            <a:endParaRPr lang="en-US" dirty="0"/>
          </a:p>
        </p:txBody>
      </p:sp>
      <p:grpSp>
        <p:nvGrpSpPr>
          <p:cNvPr id="64" name="Groupe 63"/>
          <p:cNvGrpSpPr/>
          <p:nvPr/>
        </p:nvGrpSpPr>
        <p:grpSpPr>
          <a:xfrm>
            <a:off x="1067574" y="5074157"/>
            <a:ext cx="7481454" cy="1321026"/>
            <a:chOff x="1067574" y="5074157"/>
            <a:chExt cx="7481454" cy="1321026"/>
          </a:xfrm>
        </p:grpSpPr>
        <p:grpSp>
          <p:nvGrpSpPr>
            <p:cNvPr id="35" name="Groupe 63"/>
            <p:cNvGrpSpPr/>
            <p:nvPr/>
          </p:nvGrpSpPr>
          <p:grpSpPr>
            <a:xfrm>
              <a:off x="6850383" y="5080973"/>
              <a:ext cx="1287964" cy="1279684"/>
              <a:chOff x="4140512" y="5504558"/>
              <a:chExt cx="975600" cy="969328"/>
            </a:xfrm>
          </p:grpSpPr>
          <p:pic>
            <p:nvPicPr>
              <p:cNvPr id="36" name="Picture 11" descr="C:\Users\blambeau\Documents\thesis\writing\src\2-framework\images\start-stop-2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140870" y="5504558"/>
                <a:ext cx="974884" cy="44472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D:\blambeau\thesis\writing\src\2-framework\images\alarm-prop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140512" y="6021288"/>
                <a:ext cx="975600" cy="452598"/>
              </a:xfrm>
              <a:prstGeom prst="rect">
                <a:avLst/>
              </a:prstGeom>
              <a:noFill/>
            </p:spPr>
          </p:pic>
        </p:grpSp>
        <p:pic>
          <p:nvPicPr>
            <p:cNvPr id="2051" name="Picture 3" descr="C:\Users\blambeau\Documents\thesis\private-defense\controller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13193" y="5074157"/>
              <a:ext cx="4818193" cy="1321026"/>
            </a:xfrm>
            <a:prstGeom prst="rect">
              <a:avLst/>
            </a:prstGeom>
            <a:noFill/>
          </p:spPr>
        </p:pic>
        <p:sp>
          <p:nvSpPr>
            <p:cNvPr id="40" name="Forme libre 39"/>
            <p:cNvSpPr/>
            <p:nvPr/>
          </p:nvSpPr>
          <p:spPr>
            <a:xfrm>
              <a:off x="1067574" y="5652655"/>
              <a:ext cx="7481454" cy="577272"/>
            </a:xfrm>
            <a:custGeom>
              <a:avLst/>
              <a:gdLst>
                <a:gd name="connsiteX0" fmla="*/ 0 w 7481454"/>
                <a:gd name="connsiteY0" fmla="*/ 579581 h 893617"/>
                <a:gd name="connsiteX1" fmla="*/ 55418 w 7481454"/>
                <a:gd name="connsiteY1" fmla="*/ 579581 h 893617"/>
                <a:gd name="connsiteX2" fmla="*/ 484909 w 7481454"/>
                <a:gd name="connsiteY2" fmla="*/ 579581 h 893617"/>
                <a:gd name="connsiteX3" fmla="*/ 886691 w 7481454"/>
                <a:gd name="connsiteY3" fmla="*/ 884381 h 893617"/>
                <a:gd name="connsiteX4" fmla="*/ 1413163 w 7481454"/>
                <a:gd name="connsiteY4" fmla="*/ 635000 h 893617"/>
                <a:gd name="connsiteX5" fmla="*/ 1579418 w 7481454"/>
                <a:gd name="connsiteY5" fmla="*/ 551872 h 893617"/>
                <a:gd name="connsiteX6" fmla="*/ 2604654 w 7481454"/>
                <a:gd name="connsiteY6" fmla="*/ 579581 h 893617"/>
                <a:gd name="connsiteX7" fmla="*/ 3657600 w 7481454"/>
                <a:gd name="connsiteY7" fmla="*/ 441036 h 893617"/>
                <a:gd name="connsiteX8" fmla="*/ 4294909 w 7481454"/>
                <a:gd name="connsiteY8" fmla="*/ 330200 h 893617"/>
                <a:gd name="connsiteX9" fmla="*/ 4807527 w 7481454"/>
                <a:gd name="connsiteY9" fmla="*/ 357909 h 893617"/>
                <a:gd name="connsiteX10" fmla="*/ 5791200 w 7481454"/>
                <a:gd name="connsiteY10" fmla="*/ 122381 h 893617"/>
                <a:gd name="connsiteX11" fmla="*/ 6774873 w 7481454"/>
                <a:gd name="connsiteY11" fmla="*/ 25400 h 893617"/>
                <a:gd name="connsiteX12" fmla="*/ 6871854 w 7481454"/>
                <a:gd name="connsiteY12" fmla="*/ 274781 h 893617"/>
                <a:gd name="connsiteX13" fmla="*/ 7481454 w 7481454"/>
                <a:gd name="connsiteY13" fmla="*/ 385618 h 893617"/>
                <a:gd name="connsiteX0" fmla="*/ 0 w 7481454"/>
                <a:gd name="connsiteY0" fmla="*/ 588852 h 902888"/>
                <a:gd name="connsiteX1" fmla="*/ 55418 w 7481454"/>
                <a:gd name="connsiteY1" fmla="*/ 588852 h 902888"/>
                <a:gd name="connsiteX2" fmla="*/ 484909 w 7481454"/>
                <a:gd name="connsiteY2" fmla="*/ 588852 h 902888"/>
                <a:gd name="connsiteX3" fmla="*/ 886691 w 7481454"/>
                <a:gd name="connsiteY3" fmla="*/ 893652 h 902888"/>
                <a:gd name="connsiteX4" fmla="*/ 1413163 w 7481454"/>
                <a:gd name="connsiteY4" fmla="*/ 644271 h 902888"/>
                <a:gd name="connsiteX5" fmla="*/ 1579418 w 7481454"/>
                <a:gd name="connsiteY5" fmla="*/ 561143 h 902888"/>
                <a:gd name="connsiteX6" fmla="*/ 2604654 w 7481454"/>
                <a:gd name="connsiteY6" fmla="*/ 588852 h 902888"/>
                <a:gd name="connsiteX7" fmla="*/ 3657600 w 7481454"/>
                <a:gd name="connsiteY7" fmla="*/ 450307 h 902888"/>
                <a:gd name="connsiteX8" fmla="*/ 4294909 w 7481454"/>
                <a:gd name="connsiteY8" fmla="*/ 339471 h 902888"/>
                <a:gd name="connsiteX9" fmla="*/ 4807527 w 7481454"/>
                <a:gd name="connsiteY9" fmla="*/ 367180 h 902888"/>
                <a:gd name="connsiteX10" fmla="*/ 5848106 w 7481454"/>
                <a:gd name="connsiteY10" fmla="*/ 492080 h 902888"/>
                <a:gd name="connsiteX11" fmla="*/ 6774873 w 7481454"/>
                <a:gd name="connsiteY11" fmla="*/ 34671 h 902888"/>
                <a:gd name="connsiteX12" fmla="*/ 6871854 w 7481454"/>
                <a:gd name="connsiteY12" fmla="*/ 284052 h 902888"/>
                <a:gd name="connsiteX13" fmla="*/ 7481454 w 7481454"/>
                <a:gd name="connsiteY13" fmla="*/ 394889 h 902888"/>
                <a:gd name="connsiteX0" fmla="*/ 0 w 7481454"/>
                <a:gd name="connsiteY0" fmla="*/ 304800 h 618836"/>
                <a:gd name="connsiteX1" fmla="*/ 55418 w 7481454"/>
                <a:gd name="connsiteY1" fmla="*/ 304800 h 618836"/>
                <a:gd name="connsiteX2" fmla="*/ 484909 w 7481454"/>
                <a:gd name="connsiteY2" fmla="*/ 304800 h 618836"/>
                <a:gd name="connsiteX3" fmla="*/ 886691 w 7481454"/>
                <a:gd name="connsiteY3" fmla="*/ 609600 h 618836"/>
                <a:gd name="connsiteX4" fmla="*/ 1413163 w 7481454"/>
                <a:gd name="connsiteY4" fmla="*/ 360219 h 618836"/>
                <a:gd name="connsiteX5" fmla="*/ 1579418 w 7481454"/>
                <a:gd name="connsiteY5" fmla="*/ 277091 h 618836"/>
                <a:gd name="connsiteX6" fmla="*/ 2604654 w 7481454"/>
                <a:gd name="connsiteY6" fmla="*/ 304800 h 618836"/>
                <a:gd name="connsiteX7" fmla="*/ 3657600 w 7481454"/>
                <a:gd name="connsiteY7" fmla="*/ 166255 h 618836"/>
                <a:gd name="connsiteX8" fmla="*/ 4294909 w 7481454"/>
                <a:gd name="connsiteY8" fmla="*/ 55419 h 618836"/>
                <a:gd name="connsiteX9" fmla="*/ 4807527 w 7481454"/>
                <a:gd name="connsiteY9" fmla="*/ 83128 h 618836"/>
                <a:gd name="connsiteX10" fmla="*/ 5848106 w 7481454"/>
                <a:gd name="connsiteY10" fmla="*/ 208028 h 618836"/>
                <a:gd name="connsiteX11" fmla="*/ 6871854 w 7481454"/>
                <a:gd name="connsiteY11" fmla="*/ 0 h 618836"/>
                <a:gd name="connsiteX12" fmla="*/ 7481454 w 7481454"/>
                <a:gd name="connsiteY12" fmla="*/ 110837 h 618836"/>
                <a:gd name="connsiteX0" fmla="*/ 0 w 7481454"/>
                <a:gd name="connsiteY0" fmla="*/ 263236 h 577272"/>
                <a:gd name="connsiteX1" fmla="*/ 55418 w 7481454"/>
                <a:gd name="connsiteY1" fmla="*/ 263236 h 577272"/>
                <a:gd name="connsiteX2" fmla="*/ 484909 w 7481454"/>
                <a:gd name="connsiteY2" fmla="*/ 263236 h 577272"/>
                <a:gd name="connsiteX3" fmla="*/ 886691 w 7481454"/>
                <a:gd name="connsiteY3" fmla="*/ 568036 h 577272"/>
                <a:gd name="connsiteX4" fmla="*/ 1413163 w 7481454"/>
                <a:gd name="connsiteY4" fmla="*/ 318655 h 577272"/>
                <a:gd name="connsiteX5" fmla="*/ 1579418 w 7481454"/>
                <a:gd name="connsiteY5" fmla="*/ 235527 h 577272"/>
                <a:gd name="connsiteX6" fmla="*/ 2604654 w 7481454"/>
                <a:gd name="connsiteY6" fmla="*/ 263236 h 577272"/>
                <a:gd name="connsiteX7" fmla="*/ 3657600 w 7481454"/>
                <a:gd name="connsiteY7" fmla="*/ 124691 h 577272"/>
                <a:gd name="connsiteX8" fmla="*/ 4294909 w 7481454"/>
                <a:gd name="connsiteY8" fmla="*/ 13855 h 577272"/>
                <a:gd name="connsiteX9" fmla="*/ 4807527 w 7481454"/>
                <a:gd name="connsiteY9" fmla="*/ 41564 h 577272"/>
                <a:gd name="connsiteX10" fmla="*/ 5848106 w 7481454"/>
                <a:gd name="connsiteY10" fmla="*/ 166464 h 577272"/>
                <a:gd name="connsiteX11" fmla="*/ 6905390 w 7481454"/>
                <a:gd name="connsiteY11" fmla="*/ 94456 h 577272"/>
                <a:gd name="connsiteX12" fmla="*/ 7481454 w 7481454"/>
                <a:gd name="connsiteY12" fmla="*/ 69273 h 577272"/>
                <a:gd name="connsiteX0" fmla="*/ 0 w 7481454"/>
                <a:gd name="connsiteY0" fmla="*/ 263236 h 577272"/>
                <a:gd name="connsiteX1" fmla="*/ 55418 w 7481454"/>
                <a:gd name="connsiteY1" fmla="*/ 263236 h 577272"/>
                <a:gd name="connsiteX2" fmla="*/ 484909 w 7481454"/>
                <a:gd name="connsiteY2" fmla="*/ 263236 h 577272"/>
                <a:gd name="connsiteX3" fmla="*/ 886691 w 7481454"/>
                <a:gd name="connsiteY3" fmla="*/ 568036 h 577272"/>
                <a:gd name="connsiteX4" fmla="*/ 1413163 w 7481454"/>
                <a:gd name="connsiteY4" fmla="*/ 318655 h 577272"/>
                <a:gd name="connsiteX5" fmla="*/ 1579418 w 7481454"/>
                <a:gd name="connsiteY5" fmla="*/ 235527 h 577272"/>
                <a:gd name="connsiteX6" fmla="*/ 2604654 w 7481454"/>
                <a:gd name="connsiteY6" fmla="*/ 263236 h 577272"/>
                <a:gd name="connsiteX7" fmla="*/ 3657600 w 7481454"/>
                <a:gd name="connsiteY7" fmla="*/ 124691 h 577272"/>
                <a:gd name="connsiteX8" fmla="*/ 4294909 w 7481454"/>
                <a:gd name="connsiteY8" fmla="*/ 13855 h 577272"/>
                <a:gd name="connsiteX9" fmla="*/ 4807527 w 7481454"/>
                <a:gd name="connsiteY9" fmla="*/ 41564 h 577272"/>
                <a:gd name="connsiteX10" fmla="*/ 5848106 w 7481454"/>
                <a:gd name="connsiteY10" fmla="*/ 166464 h 577272"/>
                <a:gd name="connsiteX11" fmla="*/ 6977398 w 7481454"/>
                <a:gd name="connsiteY11" fmla="*/ 22448 h 577272"/>
                <a:gd name="connsiteX12" fmla="*/ 7481454 w 7481454"/>
                <a:gd name="connsiteY12" fmla="*/ 69273 h 57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481454" h="577272">
                  <a:moveTo>
                    <a:pt x="0" y="263236"/>
                  </a:moveTo>
                  <a:lnTo>
                    <a:pt x="55418" y="263236"/>
                  </a:lnTo>
                  <a:cubicBezTo>
                    <a:pt x="136236" y="263236"/>
                    <a:pt x="346364" y="212436"/>
                    <a:pt x="484909" y="263236"/>
                  </a:cubicBezTo>
                  <a:cubicBezTo>
                    <a:pt x="623455" y="314036"/>
                    <a:pt x="731982" y="558800"/>
                    <a:pt x="886691" y="568036"/>
                  </a:cubicBezTo>
                  <a:cubicBezTo>
                    <a:pt x="1041400" y="577272"/>
                    <a:pt x="1297709" y="374073"/>
                    <a:pt x="1413163" y="318655"/>
                  </a:cubicBezTo>
                  <a:cubicBezTo>
                    <a:pt x="1528617" y="263237"/>
                    <a:pt x="1380836" y="244763"/>
                    <a:pt x="1579418" y="235527"/>
                  </a:cubicBezTo>
                  <a:cubicBezTo>
                    <a:pt x="1778000" y="226291"/>
                    <a:pt x="2258290" y="281709"/>
                    <a:pt x="2604654" y="263236"/>
                  </a:cubicBezTo>
                  <a:cubicBezTo>
                    <a:pt x="2951018" y="244763"/>
                    <a:pt x="3375891" y="166254"/>
                    <a:pt x="3657600" y="124691"/>
                  </a:cubicBezTo>
                  <a:cubicBezTo>
                    <a:pt x="3939309" y="83128"/>
                    <a:pt x="4103254" y="27710"/>
                    <a:pt x="4294909" y="13855"/>
                  </a:cubicBezTo>
                  <a:cubicBezTo>
                    <a:pt x="4486564" y="0"/>
                    <a:pt x="4548661" y="16129"/>
                    <a:pt x="4807527" y="41564"/>
                  </a:cubicBezTo>
                  <a:cubicBezTo>
                    <a:pt x="5066393" y="66999"/>
                    <a:pt x="5486461" y="169650"/>
                    <a:pt x="5848106" y="166464"/>
                  </a:cubicBezTo>
                  <a:cubicBezTo>
                    <a:pt x="6209751" y="163278"/>
                    <a:pt x="6705173" y="38646"/>
                    <a:pt x="6977398" y="22448"/>
                  </a:cubicBezTo>
                  <a:cubicBezTo>
                    <a:pt x="7095162" y="82484"/>
                    <a:pt x="7235536" y="43872"/>
                    <a:pt x="7481454" y="69273"/>
                  </a:cubicBezTo>
                </a:path>
              </a:pathLst>
            </a:custGeom>
            <a:ln w="3810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6084168" y="5256910"/>
              <a:ext cx="704039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BE" sz="5400" b="1" dirty="0" smtClean="0">
                  <a:latin typeface="Berlin Sans FB" pitchFamily="34" charset="0"/>
                  <a:cs typeface="Arial" pitchFamily="34" charset="0"/>
                </a:rPr>
                <a:t>||</a:t>
              </a:r>
              <a:endParaRPr lang="fr-BE" sz="5400" b="1" dirty="0">
                <a:latin typeface="Berlin Sans FB" pitchFamily="34" charset="0"/>
                <a:cs typeface="Arial" pitchFamily="34" charset="0"/>
              </a:endParaRPr>
            </a:p>
          </p:txBody>
        </p:sp>
      </p:grpSp>
      <p:grpSp>
        <p:nvGrpSpPr>
          <p:cNvPr id="41" name="Groupe 40"/>
          <p:cNvGrpSpPr/>
          <p:nvPr/>
        </p:nvGrpSpPr>
        <p:grpSpPr>
          <a:xfrm>
            <a:off x="1272780" y="1486605"/>
            <a:ext cx="6696744" cy="2547687"/>
            <a:chOff x="971600" y="1794839"/>
            <a:chExt cx="7317760" cy="2783944"/>
          </a:xfrm>
        </p:grpSpPr>
        <p:sp>
          <p:nvSpPr>
            <p:cNvPr id="42" name="Rectangle 41"/>
            <p:cNvSpPr/>
            <p:nvPr/>
          </p:nvSpPr>
          <p:spPr>
            <a:xfrm>
              <a:off x="971600" y="1794839"/>
              <a:ext cx="2246103" cy="6153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2200" dirty="0" smtClean="0">
                  <a:latin typeface="Berlin Sans FB" pitchFamily="34" charset="0"/>
                </a:rPr>
                <a:t>Train Controller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679333" y="1794839"/>
              <a:ext cx="2445754" cy="6153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2200" dirty="0" err="1" smtClean="0">
                  <a:latin typeface="Berlin Sans FB" pitchFamily="34" charset="0"/>
                </a:rPr>
                <a:t>Actuator</a:t>
              </a:r>
              <a:r>
                <a:rPr lang="fr-BE" sz="2200" dirty="0" smtClean="0">
                  <a:latin typeface="Berlin Sans FB" pitchFamily="34" charset="0"/>
                </a:rPr>
                <a:t>/</a:t>
              </a:r>
              <a:r>
                <a:rPr lang="fr-BE" sz="2200" dirty="0" err="1" smtClean="0">
                  <a:latin typeface="Berlin Sans FB" pitchFamily="34" charset="0"/>
                </a:rPr>
                <a:t>Sensor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711934" y="1794839"/>
              <a:ext cx="1577426" cy="6153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2200" dirty="0" err="1" smtClean="0">
                  <a:latin typeface="Berlin Sans FB" pitchFamily="34" charset="0"/>
                </a:rPr>
                <a:t>Passenger</a:t>
              </a:r>
              <a:endParaRPr lang="fr-BE" sz="2200" dirty="0" smtClean="0">
                <a:latin typeface="Berlin Sans FB" pitchFamily="34" charset="0"/>
              </a:endParaRPr>
            </a:p>
          </p:txBody>
        </p:sp>
        <p:cxnSp>
          <p:nvCxnSpPr>
            <p:cNvPr id="45" name="Connecteur droit avec flèche 44"/>
            <p:cNvCxnSpPr>
              <a:stCxn id="42" idx="2"/>
            </p:cNvCxnSpPr>
            <p:nvPr/>
          </p:nvCxnSpPr>
          <p:spPr>
            <a:xfrm rot="5400000">
              <a:off x="1009600" y="3493733"/>
              <a:ext cx="2168593" cy="1508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/>
            <p:cNvCxnSpPr>
              <a:stCxn id="43" idx="2"/>
            </p:cNvCxnSpPr>
            <p:nvPr/>
          </p:nvCxnSpPr>
          <p:spPr>
            <a:xfrm rot="5400000">
              <a:off x="3817156" y="3493733"/>
              <a:ext cx="2168593" cy="1508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>
              <a:stCxn id="44" idx="2"/>
            </p:cNvCxnSpPr>
            <p:nvPr/>
          </p:nvCxnSpPr>
          <p:spPr>
            <a:xfrm rot="5400000">
              <a:off x="6415596" y="3493733"/>
              <a:ext cx="2168593" cy="1508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/>
            <p:nvPr/>
          </p:nvCxnSpPr>
          <p:spPr>
            <a:xfrm>
              <a:off x="2094652" y="2806102"/>
              <a:ext cx="2794839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3172278" y="2595167"/>
              <a:ext cx="530186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err="1" smtClean="0">
                  <a:latin typeface="Arial Narrow" pitchFamily="34" charset="0"/>
                </a:rPr>
                <a:t>start</a:t>
              </a:r>
              <a:endParaRPr lang="fr-BE" sz="2200" dirty="0">
                <a:latin typeface="Arial Narrow" pitchFamily="34" charset="0"/>
              </a:endParaRPr>
            </a:p>
          </p:txBody>
        </p:sp>
        <p:cxnSp>
          <p:nvCxnSpPr>
            <p:cNvPr id="50" name="Connecteur droit avec flèche 49"/>
            <p:cNvCxnSpPr/>
            <p:nvPr/>
          </p:nvCxnSpPr>
          <p:spPr>
            <a:xfrm flipH="1">
              <a:off x="4951273" y="3077247"/>
              <a:ext cx="2529776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ZoneTexte 50"/>
            <p:cNvSpPr txBox="1"/>
            <p:nvPr/>
          </p:nvSpPr>
          <p:spPr>
            <a:xfrm>
              <a:off x="5418635" y="2844274"/>
              <a:ext cx="1637232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err="1" smtClean="0">
                  <a:latin typeface="Arial Narrow" pitchFamily="34" charset="0"/>
                </a:rPr>
                <a:t>alarm</a:t>
              </a:r>
              <a:r>
                <a:rPr lang="fr-BE" sz="2200" dirty="0" smtClean="0">
                  <a:latin typeface="Arial Narrow" pitchFamily="34" charset="0"/>
                </a:rPr>
                <a:t> </a:t>
              </a:r>
              <a:r>
                <a:rPr lang="fr-BE" sz="2200" dirty="0" err="1" smtClean="0">
                  <a:latin typeface="Arial Narrow" pitchFamily="34" charset="0"/>
                </a:rPr>
                <a:t>pressed</a:t>
              </a:r>
              <a:endParaRPr lang="fr-BE" sz="2200" dirty="0">
                <a:latin typeface="Arial Narrow" pitchFamily="34" charset="0"/>
              </a:endParaRPr>
            </a:p>
          </p:txBody>
        </p:sp>
        <p:cxnSp>
          <p:nvCxnSpPr>
            <p:cNvPr id="52" name="Connecteur droit avec flèche 51"/>
            <p:cNvCxnSpPr/>
            <p:nvPr/>
          </p:nvCxnSpPr>
          <p:spPr>
            <a:xfrm>
              <a:off x="2094652" y="3702926"/>
              <a:ext cx="2794839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ZoneTexte 52"/>
            <p:cNvSpPr txBox="1"/>
            <p:nvPr/>
          </p:nvSpPr>
          <p:spPr>
            <a:xfrm>
              <a:off x="2520663" y="3491992"/>
              <a:ext cx="1833419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smtClean="0">
                  <a:latin typeface="Arial Narrow" pitchFamily="34" charset="0"/>
                </a:rPr>
                <a:t>emergency stop</a:t>
              </a:r>
              <a:endParaRPr lang="fr-BE" sz="2200" dirty="0">
                <a:latin typeface="Arial Narrow" pitchFamily="34" charset="0"/>
              </a:endParaRPr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>
              <a:off x="2094652" y="4052738"/>
              <a:ext cx="2794839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2478621" y="3841805"/>
              <a:ext cx="1917498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smtClean="0">
                  <a:latin typeface="Arial Narrow" pitchFamily="34" charset="0"/>
                </a:rPr>
                <a:t>emergency open</a:t>
              </a:r>
              <a:endParaRPr lang="fr-BE" sz="2200" dirty="0">
                <a:latin typeface="Arial Narrow" pitchFamily="34" charset="0"/>
              </a:endParaRPr>
            </a:p>
          </p:txBody>
        </p:sp>
        <p:cxnSp>
          <p:nvCxnSpPr>
            <p:cNvPr id="56" name="Connecteur droit avec flèche 55"/>
            <p:cNvCxnSpPr/>
            <p:nvPr/>
          </p:nvCxnSpPr>
          <p:spPr>
            <a:xfrm flipH="1">
              <a:off x="2105863" y="3344087"/>
              <a:ext cx="2794839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2554352" y="3133151"/>
              <a:ext cx="2015591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err="1" smtClean="0">
                  <a:latin typeface="Arial Narrow" pitchFamily="34" charset="0"/>
                </a:rPr>
                <a:t>alarm</a:t>
              </a:r>
              <a:r>
                <a:rPr lang="fr-BE" sz="2200" dirty="0" smtClean="0">
                  <a:latin typeface="Arial Narrow" pitchFamily="34" charset="0"/>
                </a:rPr>
                <a:t> </a:t>
              </a:r>
              <a:r>
                <a:rPr lang="fr-BE" sz="2200" dirty="0" err="1" smtClean="0">
                  <a:latin typeface="Arial Narrow" pitchFamily="34" charset="0"/>
                </a:rPr>
                <a:t>propagated</a:t>
              </a:r>
              <a:endParaRPr lang="fr-BE" sz="2200" dirty="0">
                <a:latin typeface="Arial Narrow" pitchFamily="34" charset="0"/>
              </a:endParaRPr>
            </a:p>
          </p:txBody>
        </p:sp>
      </p:grpSp>
      <p:sp>
        <p:nvSpPr>
          <p:cNvPr id="31" name="Forme libre 30"/>
          <p:cNvSpPr/>
          <p:nvPr/>
        </p:nvSpPr>
        <p:spPr>
          <a:xfrm>
            <a:off x="3312437" y="1700809"/>
            <a:ext cx="2754317" cy="2184688"/>
          </a:xfrm>
          <a:custGeom>
            <a:avLst/>
            <a:gdLst>
              <a:gd name="connsiteX0" fmla="*/ 228601 w 2992582"/>
              <a:gd name="connsiteY0" fmla="*/ 0 h 3269673"/>
              <a:gd name="connsiteX1" fmla="*/ 131619 w 2992582"/>
              <a:gd name="connsiteY1" fmla="*/ 914400 h 3269673"/>
              <a:gd name="connsiteX2" fmla="*/ 464128 w 2992582"/>
              <a:gd name="connsiteY2" fmla="*/ 1413164 h 3269673"/>
              <a:gd name="connsiteX3" fmla="*/ 2680855 w 2992582"/>
              <a:gd name="connsiteY3" fmla="*/ 1260764 h 3269673"/>
              <a:gd name="connsiteX4" fmla="*/ 2334491 w 2992582"/>
              <a:gd name="connsiteY4" fmla="*/ 1745673 h 3269673"/>
              <a:gd name="connsiteX5" fmla="*/ 353291 w 2992582"/>
              <a:gd name="connsiteY5" fmla="*/ 1620982 h 3269673"/>
              <a:gd name="connsiteX6" fmla="*/ 214746 w 2992582"/>
              <a:gd name="connsiteY6" fmla="*/ 1967346 h 3269673"/>
              <a:gd name="connsiteX7" fmla="*/ 103910 w 2992582"/>
              <a:gd name="connsiteY7" fmla="*/ 2299855 h 3269673"/>
              <a:gd name="connsiteX8" fmla="*/ 284019 w 2992582"/>
              <a:gd name="connsiteY8" fmla="*/ 2660073 h 3269673"/>
              <a:gd name="connsiteX9" fmla="*/ 270164 w 2992582"/>
              <a:gd name="connsiteY9" fmla="*/ 3269673 h 3269673"/>
              <a:gd name="connsiteX0" fmla="*/ 228601 w 2992582"/>
              <a:gd name="connsiteY0" fmla="*/ 0 h 3269673"/>
              <a:gd name="connsiteX1" fmla="*/ 131619 w 2992582"/>
              <a:gd name="connsiteY1" fmla="*/ 914400 h 3269673"/>
              <a:gd name="connsiteX2" fmla="*/ 464128 w 2992582"/>
              <a:gd name="connsiteY2" fmla="*/ 1413164 h 3269673"/>
              <a:gd name="connsiteX3" fmla="*/ 2680855 w 2992582"/>
              <a:gd name="connsiteY3" fmla="*/ 1260764 h 3269673"/>
              <a:gd name="connsiteX4" fmla="*/ 2334491 w 2992582"/>
              <a:gd name="connsiteY4" fmla="*/ 1745673 h 3269673"/>
              <a:gd name="connsiteX5" fmla="*/ 353291 w 2992582"/>
              <a:gd name="connsiteY5" fmla="*/ 1620982 h 3269673"/>
              <a:gd name="connsiteX6" fmla="*/ 214746 w 2992582"/>
              <a:gd name="connsiteY6" fmla="*/ 1967346 h 3269673"/>
              <a:gd name="connsiteX7" fmla="*/ 103910 w 2992582"/>
              <a:gd name="connsiteY7" fmla="*/ 2299855 h 3269673"/>
              <a:gd name="connsiteX8" fmla="*/ 273434 w 2992582"/>
              <a:gd name="connsiteY8" fmla="*/ 2757977 h 3269673"/>
              <a:gd name="connsiteX9" fmla="*/ 270164 w 2992582"/>
              <a:gd name="connsiteY9" fmla="*/ 3269673 h 3269673"/>
              <a:gd name="connsiteX0" fmla="*/ 228601 w 2992582"/>
              <a:gd name="connsiteY0" fmla="*/ 0 h 3118017"/>
              <a:gd name="connsiteX1" fmla="*/ 131619 w 2992582"/>
              <a:gd name="connsiteY1" fmla="*/ 914400 h 3118017"/>
              <a:gd name="connsiteX2" fmla="*/ 464128 w 2992582"/>
              <a:gd name="connsiteY2" fmla="*/ 1413164 h 3118017"/>
              <a:gd name="connsiteX3" fmla="*/ 2680855 w 2992582"/>
              <a:gd name="connsiteY3" fmla="*/ 1260764 h 3118017"/>
              <a:gd name="connsiteX4" fmla="*/ 2334491 w 2992582"/>
              <a:gd name="connsiteY4" fmla="*/ 1745673 h 3118017"/>
              <a:gd name="connsiteX5" fmla="*/ 353291 w 2992582"/>
              <a:gd name="connsiteY5" fmla="*/ 1620982 h 3118017"/>
              <a:gd name="connsiteX6" fmla="*/ 214746 w 2992582"/>
              <a:gd name="connsiteY6" fmla="*/ 1967346 h 3118017"/>
              <a:gd name="connsiteX7" fmla="*/ 103910 w 2992582"/>
              <a:gd name="connsiteY7" fmla="*/ 2299855 h 3118017"/>
              <a:gd name="connsiteX8" fmla="*/ 273434 w 2992582"/>
              <a:gd name="connsiteY8" fmla="*/ 2757977 h 3118017"/>
              <a:gd name="connsiteX9" fmla="*/ 273434 w 2992582"/>
              <a:gd name="connsiteY9" fmla="*/ 3118017 h 3118017"/>
              <a:gd name="connsiteX0" fmla="*/ 221129 w 2977638"/>
              <a:gd name="connsiteY0" fmla="*/ 0 h 3118017"/>
              <a:gd name="connsiteX1" fmla="*/ 124147 w 2977638"/>
              <a:gd name="connsiteY1" fmla="*/ 914400 h 3118017"/>
              <a:gd name="connsiteX2" fmla="*/ 456656 w 2977638"/>
              <a:gd name="connsiteY2" fmla="*/ 1413164 h 3118017"/>
              <a:gd name="connsiteX3" fmla="*/ 2673383 w 2977638"/>
              <a:gd name="connsiteY3" fmla="*/ 1260764 h 3118017"/>
              <a:gd name="connsiteX4" fmla="*/ 2282186 w 2977638"/>
              <a:gd name="connsiteY4" fmla="*/ 1677857 h 3118017"/>
              <a:gd name="connsiteX5" fmla="*/ 345819 w 2977638"/>
              <a:gd name="connsiteY5" fmla="*/ 1620982 h 3118017"/>
              <a:gd name="connsiteX6" fmla="*/ 207274 w 2977638"/>
              <a:gd name="connsiteY6" fmla="*/ 1967346 h 3118017"/>
              <a:gd name="connsiteX7" fmla="*/ 96438 w 2977638"/>
              <a:gd name="connsiteY7" fmla="*/ 2299855 h 3118017"/>
              <a:gd name="connsiteX8" fmla="*/ 265962 w 2977638"/>
              <a:gd name="connsiteY8" fmla="*/ 2757977 h 3118017"/>
              <a:gd name="connsiteX9" fmla="*/ 265962 w 2977638"/>
              <a:gd name="connsiteY9" fmla="*/ 3118017 h 3118017"/>
              <a:gd name="connsiteX0" fmla="*/ 239601 w 2996110"/>
              <a:gd name="connsiteY0" fmla="*/ 0 h 3118017"/>
              <a:gd name="connsiteX1" fmla="*/ 142619 w 2996110"/>
              <a:gd name="connsiteY1" fmla="*/ 914400 h 3118017"/>
              <a:gd name="connsiteX2" fmla="*/ 475128 w 2996110"/>
              <a:gd name="connsiteY2" fmla="*/ 1413164 h 3118017"/>
              <a:gd name="connsiteX3" fmla="*/ 2691855 w 2996110"/>
              <a:gd name="connsiteY3" fmla="*/ 1260764 h 3118017"/>
              <a:gd name="connsiteX4" fmla="*/ 2300658 w 2996110"/>
              <a:gd name="connsiteY4" fmla="*/ 1677857 h 3118017"/>
              <a:gd name="connsiteX5" fmla="*/ 364291 w 2996110"/>
              <a:gd name="connsiteY5" fmla="*/ 1620982 h 3118017"/>
              <a:gd name="connsiteX6" fmla="*/ 114910 w 2996110"/>
              <a:gd name="connsiteY6" fmla="*/ 2299855 h 3118017"/>
              <a:gd name="connsiteX7" fmla="*/ 284434 w 2996110"/>
              <a:gd name="connsiteY7" fmla="*/ 2757977 h 3118017"/>
              <a:gd name="connsiteX8" fmla="*/ 284434 w 2996110"/>
              <a:gd name="connsiteY8" fmla="*/ 3118017 h 3118017"/>
              <a:gd name="connsiteX0" fmla="*/ 239601 w 2996110"/>
              <a:gd name="connsiteY0" fmla="*/ 0 h 3118017"/>
              <a:gd name="connsiteX1" fmla="*/ 475128 w 2996110"/>
              <a:gd name="connsiteY1" fmla="*/ 1413164 h 3118017"/>
              <a:gd name="connsiteX2" fmla="*/ 2691855 w 2996110"/>
              <a:gd name="connsiteY2" fmla="*/ 1260764 h 3118017"/>
              <a:gd name="connsiteX3" fmla="*/ 2300658 w 2996110"/>
              <a:gd name="connsiteY3" fmla="*/ 1677857 h 3118017"/>
              <a:gd name="connsiteX4" fmla="*/ 364291 w 2996110"/>
              <a:gd name="connsiteY4" fmla="*/ 1620982 h 3118017"/>
              <a:gd name="connsiteX5" fmla="*/ 114910 w 2996110"/>
              <a:gd name="connsiteY5" fmla="*/ 2299855 h 3118017"/>
              <a:gd name="connsiteX6" fmla="*/ 284434 w 2996110"/>
              <a:gd name="connsiteY6" fmla="*/ 2757977 h 3118017"/>
              <a:gd name="connsiteX7" fmla="*/ 284434 w 2996110"/>
              <a:gd name="connsiteY7" fmla="*/ 3118017 h 3118017"/>
              <a:gd name="connsiteX0" fmla="*/ 187798 w 2996110"/>
              <a:gd name="connsiteY0" fmla="*/ 0 h 2650521"/>
              <a:gd name="connsiteX1" fmla="*/ 475128 w 2996110"/>
              <a:gd name="connsiteY1" fmla="*/ 945668 h 2650521"/>
              <a:gd name="connsiteX2" fmla="*/ 2691855 w 2996110"/>
              <a:gd name="connsiteY2" fmla="*/ 793268 h 2650521"/>
              <a:gd name="connsiteX3" fmla="*/ 2300658 w 2996110"/>
              <a:gd name="connsiteY3" fmla="*/ 1210361 h 2650521"/>
              <a:gd name="connsiteX4" fmla="*/ 364291 w 2996110"/>
              <a:gd name="connsiteY4" fmla="*/ 1153486 h 2650521"/>
              <a:gd name="connsiteX5" fmla="*/ 114910 w 2996110"/>
              <a:gd name="connsiteY5" fmla="*/ 1832359 h 2650521"/>
              <a:gd name="connsiteX6" fmla="*/ 284434 w 2996110"/>
              <a:gd name="connsiteY6" fmla="*/ 2290481 h 2650521"/>
              <a:gd name="connsiteX7" fmla="*/ 284434 w 2996110"/>
              <a:gd name="connsiteY7" fmla="*/ 2650521 h 2650521"/>
              <a:gd name="connsiteX0" fmla="*/ 187798 w 2983992"/>
              <a:gd name="connsiteY0" fmla="*/ 0 h 2650521"/>
              <a:gd name="connsiteX1" fmla="*/ 547838 w 2983992"/>
              <a:gd name="connsiteY1" fmla="*/ 905939 h 2650521"/>
              <a:gd name="connsiteX2" fmla="*/ 2691855 w 2983992"/>
              <a:gd name="connsiteY2" fmla="*/ 793268 h 2650521"/>
              <a:gd name="connsiteX3" fmla="*/ 2300658 w 2983992"/>
              <a:gd name="connsiteY3" fmla="*/ 1210361 h 2650521"/>
              <a:gd name="connsiteX4" fmla="*/ 364291 w 2983992"/>
              <a:gd name="connsiteY4" fmla="*/ 1153486 h 2650521"/>
              <a:gd name="connsiteX5" fmla="*/ 114910 w 2983992"/>
              <a:gd name="connsiteY5" fmla="*/ 1832359 h 2650521"/>
              <a:gd name="connsiteX6" fmla="*/ 284434 w 2983992"/>
              <a:gd name="connsiteY6" fmla="*/ 2290481 h 2650521"/>
              <a:gd name="connsiteX7" fmla="*/ 284434 w 2983992"/>
              <a:gd name="connsiteY7" fmla="*/ 2650521 h 2650521"/>
              <a:gd name="connsiteX0" fmla="*/ 187798 w 2712183"/>
              <a:gd name="connsiteY0" fmla="*/ 0 h 2650521"/>
              <a:gd name="connsiteX1" fmla="*/ 547838 w 2712183"/>
              <a:gd name="connsiteY1" fmla="*/ 905939 h 2650521"/>
              <a:gd name="connsiteX2" fmla="*/ 2420046 w 2712183"/>
              <a:gd name="connsiteY2" fmla="*/ 830444 h 2650521"/>
              <a:gd name="connsiteX3" fmla="*/ 2300658 w 2712183"/>
              <a:gd name="connsiteY3" fmla="*/ 1210361 h 2650521"/>
              <a:gd name="connsiteX4" fmla="*/ 364291 w 2712183"/>
              <a:gd name="connsiteY4" fmla="*/ 1153486 h 2650521"/>
              <a:gd name="connsiteX5" fmla="*/ 114910 w 2712183"/>
              <a:gd name="connsiteY5" fmla="*/ 1832359 h 2650521"/>
              <a:gd name="connsiteX6" fmla="*/ 284434 w 2712183"/>
              <a:gd name="connsiteY6" fmla="*/ 2290481 h 2650521"/>
              <a:gd name="connsiteX7" fmla="*/ 284434 w 2712183"/>
              <a:gd name="connsiteY7" fmla="*/ 2650521 h 2650521"/>
              <a:gd name="connsiteX0" fmla="*/ 207696 w 2782571"/>
              <a:gd name="connsiteY0" fmla="*/ 0 h 2650521"/>
              <a:gd name="connsiteX1" fmla="*/ 567736 w 2782571"/>
              <a:gd name="connsiteY1" fmla="*/ 905939 h 2650521"/>
              <a:gd name="connsiteX2" fmla="*/ 2439944 w 2782571"/>
              <a:gd name="connsiteY2" fmla="*/ 830444 h 2650521"/>
              <a:gd name="connsiteX3" fmla="*/ 2439945 w 2782571"/>
              <a:gd name="connsiteY3" fmla="*/ 1207919 h 2650521"/>
              <a:gd name="connsiteX4" fmla="*/ 384189 w 2782571"/>
              <a:gd name="connsiteY4" fmla="*/ 1153486 h 2650521"/>
              <a:gd name="connsiteX5" fmla="*/ 134808 w 2782571"/>
              <a:gd name="connsiteY5" fmla="*/ 1832359 h 2650521"/>
              <a:gd name="connsiteX6" fmla="*/ 304332 w 2782571"/>
              <a:gd name="connsiteY6" fmla="*/ 2290481 h 2650521"/>
              <a:gd name="connsiteX7" fmla="*/ 304332 w 2782571"/>
              <a:gd name="connsiteY7" fmla="*/ 2650521 h 2650521"/>
              <a:gd name="connsiteX0" fmla="*/ 179442 w 2754317"/>
              <a:gd name="connsiteY0" fmla="*/ 0 h 2650521"/>
              <a:gd name="connsiteX1" fmla="*/ 539482 w 2754317"/>
              <a:gd name="connsiteY1" fmla="*/ 905939 h 2650521"/>
              <a:gd name="connsiteX2" fmla="*/ 2411690 w 2754317"/>
              <a:gd name="connsiteY2" fmla="*/ 830444 h 2650521"/>
              <a:gd name="connsiteX3" fmla="*/ 2411691 w 2754317"/>
              <a:gd name="connsiteY3" fmla="*/ 1207919 h 2650521"/>
              <a:gd name="connsiteX4" fmla="*/ 355935 w 2754317"/>
              <a:gd name="connsiteY4" fmla="*/ 1153486 h 2650521"/>
              <a:gd name="connsiteX5" fmla="*/ 276078 w 2754317"/>
              <a:gd name="connsiteY5" fmla="*/ 2290481 h 2650521"/>
              <a:gd name="connsiteX6" fmla="*/ 276078 w 2754317"/>
              <a:gd name="connsiteY6" fmla="*/ 2650521 h 2650521"/>
              <a:gd name="connsiteX0" fmla="*/ 179442 w 2754317"/>
              <a:gd name="connsiteY0" fmla="*/ 0 h 2290481"/>
              <a:gd name="connsiteX1" fmla="*/ 539482 w 2754317"/>
              <a:gd name="connsiteY1" fmla="*/ 905939 h 2290481"/>
              <a:gd name="connsiteX2" fmla="*/ 2411690 w 2754317"/>
              <a:gd name="connsiteY2" fmla="*/ 830444 h 2290481"/>
              <a:gd name="connsiteX3" fmla="*/ 2411691 w 2754317"/>
              <a:gd name="connsiteY3" fmla="*/ 1207919 h 2290481"/>
              <a:gd name="connsiteX4" fmla="*/ 355935 w 2754317"/>
              <a:gd name="connsiteY4" fmla="*/ 1153486 h 2290481"/>
              <a:gd name="connsiteX5" fmla="*/ 276078 w 2754317"/>
              <a:gd name="connsiteY5" fmla="*/ 2290481 h 2290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54317" h="2290481">
                <a:moveTo>
                  <a:pt x="179442" y="0"/>
                </a:moveTo>
                <a:cubicBezTo>
                  <a:pt x="228510" y="294409"/>
                  <a:pt x="167441" y="767532"/>
                  <a:pt x="539482" y="905939"/>
                </a:cubicBezTo>
                <a:cubicBezTo>
                  <a:pt x="911523" y="1044346"/>
                  <a:pt x="2099655" y="780114"/>
                  <a:pt x="2411690" y="830444"/>
                </a:cubicBezTo>
                <a:cubicBezTo>
                  <a:pt x="2723725" y="880774"/>
                  <a:pt x="2754317" y="1154079"/>
                  <a:pt x="2411691" y="1207919"/>
                </a:cubicBezTo>
                <a:cubicBezTo>
                  <a:pt x="2069065" y="1261759"/>
                  <a:pt x="711871" y="973059"/>
                  <a:pt x="355935" y="1153486"/>
                </a:cubicBezTo>
                <a:cubicBezTo>
                  <a:pt x="0" y="1333913"/>
                  <a:pt x="289387" y="2040975"/>
                  <a:pt x="276078" y="2290481"/>
                </a:cubicBezTo>
              </a:path>
            </a:pathLst>
          </a:custGeom>
          <a:ln w="3810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:\Users\blambeau\Documents\thesis\private-defense\consistent-system-view-rel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83983" y="4140396"/>
            <a:ext cx="5684361" cy="7287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</a:t>
            </a:r>
            <a:r>
              <a:rPr lang="en-US" dirty="0" smtClean="0"/>
              <a:t>system view (2/2)</a:t>
            </a:r>
            <a:endParaRPr lang="en-US" dirty="0"/>
          </a:p>
        </p:txBody>
      </p:sp>
      <p:grpSp>
        <p:nvGrpSpPr>
          <p:cNvPr id="3" name="Groupe 63"/>
          <p:cNvGrpSpPr/>
          <p:nvPr/>
        </p:nvGrpSpPr>
        <p:grpSpPr>
          <a:xfrm>
            <a:off x="1067574" y="5074157"/>
            <a:ext cx="7481454" cy="1321026"/>
            <a:chOff x="1067574" y="5074157"/>
            <a:chExt cx="7481454" cy="1321026"/>
          </a:xfrm>
        </p:grpSpPr>
        <p:grpSp>
          <p:nvGrpSpPr>
            <p:cNvPr id="4" name="Groupe 63"/>
            <p:cNvGrpSpPr/>
            <p:nvPr/>
          </p:nvGrpSpPr>
          <p:grpSpPr>
            <a:xfrm>
              <a:off x="6850383" y="5080973"/>
              <a:ext cx="1287964" cy="1279684"/>
              <a:chOff x="4140512" y="5504558"/>
              <a:chExt cx="975600" cy="969328"/>
            </a:xfrm>
          </p:grpSpPr>
          <p:pic>
            <p:nvPicPr>
              <p:cNvPr id="36" name="Picture 11" descr="C:\Users\blambeau\Documents\thesis\writing\src\2-framework\images\start-stop-2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140870" y="5504558"/>
                <a:ext cx="974884" cy="44472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D:\blambeau\thesis\writing\src\2-framework\images\alarm-prop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140512" y="6021288"/>
                <a:ext cx="975600" cy="452598"/>
              </a:xfrm>
              <a:prstGeom prst="rect">
                <a:avLst/>
              </a:prstGeom>
              <a:noFill/>
            </p:spPr>
          </p:pic>
        </p:grpSp>
        <p:pic>
          <p:nvPicPr>
            <p:cNvPr id="2051" name="Picture 3" descr="C:\Users\blambeau\Documents\thesis\private-defense\controller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13193" y="5074157"/>
              <a:ext cx="4818193" cy="1321026"/>
            </a:xfrm>
            <a:prstGeom prst="rect">
              <a:avLst/>
            </a:prstGeom>
            <a:noFill/>
          </p:spPr>
        </p:pic>
        <p:sp>
          <p:nvSpPr>
            <p:cNvPr id="40" name="Forme libre 39"/>
            <p:cNvSpPr/>
            <p:nvPr/>
          </p:nvSpPr>
          <p:spPr>
            <a:xfrm>
              <a:off x="1067574" y="5652655"/>
              <a:ext cx="7481454" cy="577272"/>
            </a:xfrm>
            <a:custGeom>
              <a:avLst/>
              <a:gdLst>
                <a:gd name="connsiteX0" fmla="*/ 0 w 7481454"/>
                <a:gd name="connsiteY0" fmla="*/ 579581 h 893617"/>
                <a:gd name="connsiteX1" fmla="*/ 55418 w 7481454"/>
                <a:gd name="connsiteY1" fmla="*/ 579581 h 893617"/>
                <a:gd name="connsiteX2" fmla="*/ 484909 w 7481454"/>
                <a:gd name="connsiteY2" fmla="*/ 579581 h 893617"/>
                <a:gd name="connsiteX3" fmla="*/ 886691 w 7481454"/>
                <a:gd name="connsiteY3" fmla="*/ 884381 h 893617"/>
                <a:gd name="connsiteX4" fmla="*/ 1413163 w 7481454"/>
                <a:gd name="connsiteY4" fmla="*/ 635000 h 893617"/>
                <a:gd name="connsiteX5" fmla="*/ 1579418 w 7481454"/>
                <a:gd name="connsiteY5" fmla="*/ 551872 h 893617"/>
                <a:gd name="connsiteX6" fmla="*/ 2604654 w 7481454"/>
                <a:gd name="connsiteY6" fmla="*/ 579581 h 893617"/>
                <a:gd name="connsiteX7" fmla="*/ 3657600 w 7481454"/>
                <a:gd name="connsiteY7" fmla="*/ 441036 h 893617"/>
                <a:gd name="connsiteX8" fmla="*/ 4294909 w 7481454"/>
                <a:gd name="connsiteY8" fmla="*/ 330200 h 893617"/>
                <a:gd name="connsiteX9" fmla="*/ 4807527 w 7481454"/>
                <a:gd name="connsiteY9" fmla="*/ 357909 h 893617"/>
                <a:gd name="connsiteX10" fmla="*/ 5791200 w 7481454"/>
                <a:gd name="connsiteY10" fmla="*/ 122381 h 893617"/>
                <a:gd name="connsiteX11" fmla="*/ 6774873 w 7481454"/>
                <a:gd name="connsiteY11" fmla="*/ 25400 h 893617"/>
                <a:gd name="connsiteX12" fmla="*/ 6871854 w 7481454"/>
                <a:gd name="connsiteY12" fmla="*/ 274781 h 893617"/>
                <a:gd name="connsiteX13" fmla="*/ 7481454 w 7481454"/>
                <a:gd name="connsiteY13" fmla="*/ 385618 h 893617"/>
                <a:gd name="connsiteX0" fmla="*/ 0 w 7481454"/>
                <a:gd name="connsiteY0" fmla="*/ 588852 h 902888"/>
                <a:gd name="connsiteX1" fmla="*/ 55418 w 7481454"/>
                <a:gd name="connsiteY1" fmla="*/ 588852 h 902888"/>
                <a:gd name="connsiteX2" fmla="*/ 484909 w 7481454"/>
                <a:gd name="connsiteY2" fmla="*/ 588852 h 902888"/>
                <a:gd name="connsiteX3" fmla="*/ 886691 w 7481454"/>
                <a:gd name="connsiteY3" fmla="*/ 893652 h 902888"/>
                <a:gd name="connsiteX4" fmla="*/ 1413163 w 7481454"/>
                <a:gd name="connsiteY4" fmla="*/ 644271 h 902888"/>
                <a:gd name="connsiteX5" fmla="*/ 1579418 w 7481454"/>
                <a:gd name="connsiteY5" fmla="*/ 561143 h 902888"/>
                <a:gd name="connsiteX6" fmla="*/ 2604654 w 7481454"/>
                <a:gd name="connsiteY6" fmla="*/ 588852 h 902888"/>
                <a:gd name="connsiteX7" fmla="*/ 3657600 w 7481454"/>
                <a:gd name="connsiteY7" fmla="*/ 450307 h 902888"/>
                <a:gd name="connsiteX8" fmla="*/ 4294909 w 7481454"/>
                <a:gd name="connsiteY8" fmla="*/ 339471 h 902888"/>
                <a:gd name="connsiteX9" fmla="*/ 4807527 w 7481454"/>
                <a:gd name="connsiteY9" fmla="*/ 367180 h 902888"/>
                <a:gd name="connsiteX10" fmla="*/ 5848106 w 7481454"/>
                <a:gd name="connsiteY10" fmla="*/ 492080 h 902888"/>
                <a:gd name="connsiteX11" fmla="*/ 6774873 w 7481454"/>
                <a:gd name="connsiteY11" fmla="*/ 34671 h 902888"/>
                <a:gd name="connsiteX12" fmla="*/ 6871854 w 7481454"/>
                <a:gd name="connsiteY12" fmla="*/ 284052 h 902888"/>
                <a:gd name="connsiteX13" fmla="*/ 7481454 w 7481454"/>
                <a:gd name="connsiteY13" fmla="*/ 394889 h 902888"/>
                <a:gd name="connsiteX0" fmla="*/ 0 w 7481454"/>
                <a:gd name="connsiteY0" fmla="*/ 304800 h 618836"/>
                <a:gd name="connsiteX1" fmla="*/ 55418 w 7481454"/>
                <a:gd name="connsiteY1" fmla="*/ 304800 h 618836"/>
                <a:gd name="connsiteX2" fmla="*/ 484909 w 7481454"/>
                <a:gd name="connsiteY2" fmla="*/ 304800 h 618836"/>
                <a:gd name="connsiteX3" fmla="*/ 886691 w 7481454"/>
                <a:gd name="connsiteY3" fmla="*/ 609600 h 618836"/>
                <a:gd name="connsiteX4" fmla="*/ 1413163 w 7481454"/>
                <a:gd name="connsiteY4" fmla="*/ 360219 h 618836"/>
                <a:gd name="connsiteX5" fmla="*/ 1579418 w 7481454"/>
                <a:gd name="connsiteY5" fmla="*/ 277091 h 618836"/>
                <a:gd name="connsiteX6" fmla="*/ 2604654 w 7481454"/>
                <a:gd name="connsiteY6" fmla="*/ 304800 h 618836"/>
                <a:gd name="connsiteX7" fmla="*/ 3657600 w 7481454"/>
                <a:gd name="connsiteY7" fmla="*/ 166255 h 618836"/>
                <a:gd name="connsiteX8" fmla="*/ 4294909 w 7481454"/>
                <a:gd name="connsiteY8" fmla="*/ 55419 h 618836"/>
                <a:gd name="connsiteX9" fmla="*/ 4807527 w 7481454"/>
                <a:gd name="connsiteY9" fmla="*/ 83128 h 618836"/>
                <a:gd name="connsiteX10" fmla="*/ 5848106 w 7481454"/>
                <a:gd name="connsiteY10" fmla="*/ 208028 h 618836"/>
                <a:gd name="connsiteX11" fmla="*/ 6871854 w 7481454"/>
                <a:gd name="connsiteY11" fmla="*/ 0 h 618836"/>
                <a:gd name="connsiteX12" fmla="*/ 7481454 w 7481454"/>
                <a:gd name="connsiteY12" fmla="*/ 110837 h 618836"/>
                <a:gd name="connsiteX0" fmla="*/ 0 w 7481454"/>
                <a:gd name="connsiteY0" fmla="*/ 263236 h 577272"/>
                <a:gd name="connsiteX1" fmla="*/ 55418 w 7481454"/>
                <a:gd name="connsiteY1" fmla="*/ 263236 h 577272"/>
                <a:gd name="connsiteX2" fmla="*/ 484909 w 7481454"/>
                <a:gd name="connsiteY2" fmla="*/ 263236 h 577272"/>
                <a:gd name="connsiteX3" fmla="*/ 886691 w 7481454"/>
                <a:gd name="connsiteY3" fmla="*/ 568036 h 577272"/>
                <a:gd name="connsiteX4" fmla="*/ 1413163 w 7481454"/>
                <a:gd name="connsiteY4" fmla="*/ 318655 h 577272"/>
                <a:gd name="connsiteX5" fmla="*/ 1579418 w 7481454"/>
                <a:gd name="connsiteY5" fmla="*/ 235527 h 577272"/>
                <a:gd name="connsiteX6" fmla="*/ 2604654 w 7481454"/>
                <a:gd name="connsiteY6" fmla="*/ 263236 h 577272"/>
                <a:gd name="connsiteX7" fmla="*/ 3657600 w 7481454"/>
                <a:gd name="connsiteY7" fmla="*/ 124691 h 577272"/>
                <a:gd name="connsiteX8" fmla="*/ 4294909 w 7481454"/>
                <a:gd name="connsiteY8" fmla="*/ 13855 h 577272"/>
                <a:gd name="connsiteX9" fmla="*/ 4807527 w 7481454"/>
                <a:gd name="connsiteY9" fmla="*/ 41564 h 577272"/>
                <a:gd name="connsiteX10" fmla="*/ 5848106 w 7481454"/>
                <a:gd name="connsiteY10" fmla="*/ 166464 h 577272"/>
                <a:gd name="connsiteX11" fmla="*/ 6905390 w 7481454"/>
                <a:gd name="connsiteY11" fmla="*/ 94456 h 577272"/>
                <a:gd name="connsiteX12" fmla="*/ 7481454 w 7481454"/>
                <a:gd name="connsiteY12" fmla="*/ 69273 h 577272"/>
                <a:gd name="connsiteX0" fmla="*/ 0 w 7481454"/>
                <a:gd name="connsiteY0" fmla="*/ 263236 h 577272"/>
                <a:gd name="connsiteX1" fmla="*/ 55418 w 7481454"/>
                <a:gd name="connsiteY1" fmla="*/ 263236 h 577272"/>
                <a:gd name="connsiteX2" fmla="*/ 484909 w 7481454"/>
                <a:gd name="connsiteY2" fmla="*/ 263236 h 577272"/>
                <a:gd name="connsiteX3" fmla="*/ 886691 w 7481454"/>
                <a:gd name="connsiteY3" fmla="*/ 568036 h 577272"/>
                <a:gd name="connsiteX4" fmla="*/ 1413163 w 7481454"/>
                <a:gd name="connsiteY4" fmla="*/ 318655 h 577272"/>
                <a:gd name="connsiteX5" fmla="*/ 1579418 w 7481454"/>
                <a:gd name="connsiteY5" fmla="*/ 235527 h 577272"/>
                <a:gd name="connsiteX6" fmla="*/ 2604654 w 7481454"/>
                <a:gd name="connsiteY6" fmla="*/ 263236 h 577272"/>
                <a:gd name="connsiteX7" fmla="*/ 3657600 w 7481454"/>
                <a:gd name="connsiteY7" fmla="*/ 124691 h 577272"/>
                <a:gd name="connsiteX8" fmla="*/ 4294909 w 7481454"/>
                <a:gd name="connsiteY8" fmla="*/ 13855 h 577272"/>
                <a:gd name="connsiteX9" fmla="*/ 4807527 w 7481454"/>
                <a:gd name="connsiteY9" fmla="*/ 41564 h 577272"/>
                <a:gd name="connsiteX10" fmla="*/ 5848106 w 7481454"/>
                <a:gd name="connsiteY10" fmla="*/ 166464 h 577272"/>
                <a:gd name="connsiteX11" fmla="*/ 6977398 w 7481454"/>
                <a:gd name="connsiteY11" fmla="*/ 22448 h 577272"/>
                <a:gd name="connsiteX12" fmla="*/ 7481454 w 7481454"/>
                <a:gd name="connsiteY12" fmla="*/ 69273 h 57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481454" h="577272">
                  <a:moveTo>
                    <a:pt x="0" y="263236"/>
                  </a:moveTo>
                  <a:lnTo>
                    <a:pt x="55418" y="263236"/>
                  </a:lnTo>
                  <a:cubicBezTo>
                    <a:pt x="136236" y="263236"/>
                    <a:pt x="346364" y="212436"/>
                    <a:pt x="484909" y="263236"/>
                  </a:cubicBezTo>
                  <a:cubicBezTo>
                    <a:pt x="623455" y="314036"/>
                    <a:pt x="731982" y="558800"/>
                    <a:pt x="886691" y="568036"/>
                  </a:cubicBezTo>
                  <a:cubicBezTo>
                    <a:pt x="1041400" y="577272"/>
                    <a:pt x="1297709" y="374073"/>
                    <a:pt x="1413163" y="318655"/>
                  </a:cubicBezTo>
                  <a:cubicBezTo>
                    <a:pt x="1528617" y="263237"/>
                    <a:pt x="1380836" y="244763"/>
                    <a:pt x="1579418" y="235527"/>
                  </a:cubicBezTo>
                  <a:cubicBezTo>
                    <a:pt x="1778000" y="226291"/>
                    <a:pt x="2258290" y="281709"/>
                    <a:pt x="2604654" y="263236"/>
                  </a:cubicBezTo>
                  <a:cubicBezTo>
                    <a:pt x="2951018" y="244763"/>
                    <a:pt x="3375891" y="166254"/>
                    <a:pt x="3657600" y="124691"/>
                  </a:cubicBezTo>
                  <a:cubicBezTo>
                    <a:pt x="3939309" y="83128"/>
                    <a:pt x="4103254" y="27710"/>
                    <a:pt x="4294909" y="13855"/>
                  </a:cubicBezTo>
                  <a:cubicBezTo>
                    <a:pt x="4486564" y="0"/>
                    <a:pt x="4548661" y="16129"/>
                    <a:pt x="4807527" y="41564"/>
                  </a:cubicBezTo>
                  <a:cubicBezTo>
                    <a:pt x="5066393" y="66999"/>
                    <a:pt x="5486461" y="169650"/>
                    <a:pt x="5848106" y="166464"/>
                  </a:cubicBezTo>
                  <a:cubicBezTo>
                    <a:pt x="6209751" y="163278"/>
                    <a:pt x="6705173" y="38646"/>
                    <a:pt x="6977398" y="22448"/>
                  </a:cubicBezTo>
                  <a:cubicBezTo>
                    <a:pt x="7095162" y="82484"/>
                    <a:pt x="7235536" y="43872"/>
                    <a:pt x="7481454" y="69273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6084168" y="5256910"/>
              <a:ext cx="704039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BE" sz="5400" b="1" dirty="0" smtClean="0">
                  <a:latin typeface="Berlin Sans FB" pitchFamily="34" charset="0"/>
                  <a:cs typeface="Arial" pitchFamily="34" charset="0"/>
                </a:rPr>
                <a:t>||</a:t>
              </a:r>
              <a:endParaRPr lang="fr-BE" sz="5400" b="1" dirty="0">
                <a:latin typeface="Berlin Sans FB" pitchFamily="34" charset="0"/>
                <a:cs typeface="Arial" pitchFamily="34" charset="0"/>
              </a:endParaRPr>
            </a:p>
          </p:txBody>
        </p:sp>
      </p:grpSp>
      <p:grpSp>
        <p:nvGrpSpPr>
          <p:cNvPr id="5" name="Groupe 40"/>
          <p:cNvGrpSpPr/>
          <p:nvPr/>
        </p:nvGrpSpPr>
        <p:grpSpPr>
          <a:xfrm>
            <a:off x="1272780" y="1486605"/>
            <a:ext cx="6696744" cy="2547687"/>
            <a:chOff x="971600" y="1794839"/>
            <a:chExt cx="7317760" cy="2783944"/>
          </a:xfrm>
        </p:grpSpPr>
        <p:sp>
          <p:nvSpPr>
            <p:cNvPr id="42" name="Rectangle 41"/>
            <p:cNvSpPr/>
            <p:nvPr/>
          </p:nvSpPr>
          <p:spPr>
            <a:xfrm>
              <a:off x="971600" y="1794839"/>
              <a:ext cx="2246103" cy="6153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2200" dirty="0" smtClean="0">
                  <a:latin typeface="Berlin Sans FB" pitchFamily="34" charset="0"/>
                </a:rPr>
                <a:t>Train Controller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679333" y="1794839"/>
              <a:ext cx="2445754" cy="6153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2200" dirty="0" err="1" smtClean="0">
                  <a:latin typeface="Berlin Sans FB" pitchFamily="34" charset="0"/>
                </a:rPr>
                <a:t>Actuator</a:t>
              </a:r>
              <a:r>
                <a:rPr lang="fr-BE" sz="2200" dirty="0" smtClean="0">
                  <a:latin typeface="Berlin Sans FB" pitchFamily="34" charset="0"/>
                </a:rPr>
                <a:t>/</a:t>
              </a:r>
              <a:r>
                <a:rPr lang="fr-BE" sz="2200" dirty="0" err="1" smtClean="0">
                  <a:latin typeface="Berlin Sans FB" pitchFamily="34" charset="0"/>
                </a:rPr>
                <a:t>Sensor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711934" y="1794839"/>
              <a:ext cx="1577426" cy="6153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2200" dirty="0" err="1" smtClean="0">
                  <a:latin typeface="Berlin Sans FB" pitchFamily="34" charset="0"/>
                </a:rPr>
                <a:t>Passenger</a:t>
              </a:r>
              <a:endParaRPr lang="fr-BE" sz="2200" dirty="0" smtClean="0">
                <a:latin typeface="Berlin Sans FB" pitchFamily="34" charset="0"/>
              </a:endParaRPr>
            </a:p>
          </p:txBody>
        </p:sp>
        <p:cxnSp>
          <p:nvCxnSpPr>
            <p:cNvPr id="45" name="Connecteur droit avec flèche 44"/>
            <p:cNvCxnSpPr>
              <a:stCxn id="42" idx="2"/>
            </p:cNvCxnSpPr>
            <p:nvPr/>
          </p:nvCxnSpPr>
          <p:spPr>
            <a:xfrm rot="5400000">
              <a:off x="1009600" y="3493733"/>
              <a:ext cx="2168593" cy="1508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/>
            <p:cNvCxnSpPr>
              <a:stCxn id="43" idx="2"/>
            </p:cNvCxnSpPr>
            <p:nvPr/>
          </p:nvCxnSpPr>
          <p:spPr>
            <a:xfrm rot="5400000">
              <a:off x="3817156" y="3493733"/>
              <a:ext cx="2168593" cy="1508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>
              <a:stCxn id="44" idx="2"/>
            </p:cNvCxnSpPr>
            <p:nvPr/>
          </p:nvCxnSpPr>
          <p:spPr>
            <a:xfrm rot="5400000">
              <a:off x="6415596" y="3493733"/>
              <a:ext cx="2168593" cy="1508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/>
            <p:nvPr/>
          </p:nvCxnSpPr>
          <p:spPr>
            <a:xfrm>
              <a:off x="2094652" y="2806102"/>
              <a:ext cx="2794839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3172278" y="2595167"/>
              <a:ext cx="530186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err="1" smtClean="0">
                  <a:latin typeface="Arial Narrow" pitchFamily="34" charset="0"/>
                </a:rPr>
                <a:t>start</a:t>
              </a:r>
              <a:endParaRPr lang="fr-BE" sz="2200" dirty="0">
                <a:latin typeface="Arial Narrow" pitchFamily="34" charset="0"/>
              </a:endParaRPr>
            </a:p>
          </p:txBody>
        </p:sp>
        <p:cxnSp>
          <p:nvCxnSpPr>
            <p:cNvPr id="50" name="Connecteur droit avec flèche 49"/>
            <p:cNvCxnSpPr/>
            <p:nvPr/>
          </p:nvCxnSpPr>
          <p:spPr>
            <a:xfrm flipH="1">
              <a:off x="4951273" y="3077247"/>
              <a:ext cx="2529776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ZoneTexte 50"/>
            <p:cNvSpPr txBox="1"/>
            <p:nvPr/>
          </p:nvSpPr>
          <p:spPr>
            <a:xfrm>
              <a:off x="5418635" y="2844274"/>
              <a:ext cx="1637232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err="1" smtClean="0">
                  <a:latin typeface="Arial Narrow" pitchFamily="34" charset="0"/>
                </a:rPr>
                <a:t>alarm</a:t>
              </a:r>
              <a:r>
                <a:rPr lang="fr-BE" sz="2200" dirty="0" smtClean="0">
                  <a:latin typeface="Arial Narrow" pitchFamily="34" charset="0"/>
                </a:rPr>
                <a:t> </a:t>
              </a:r>
              <a:r>
                <a:rPr lang="fr-BE" sz="2200" dirty="0" err="1" smtClean="0">
                  <a:latin typeface="Arial Narrow" pitchFamily="34" charset="0"/>
                </a:rPr>
                <a:t>pressed</a:t>
              </a:r>
              <a:endParaRPr lang="fr-BE" sz="2200" dirty="0">
                <a:latin typeface="Arial Narrow" pitchFamily="34" charset="0"/>
              </a:endParaRPr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>
              <a:off x="2094652" y="4052738"/>
              <a:ext cx="2794839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2478621" y="3841805"/>
              <a:ext cx="1917498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smtClean="0">
                  <a:latin typeface="Arial Narrow" pitchFamily="34" charset="0"/>
                </a:rPr>
                <a:t>emergency open</a:t>
              </a:r>
              <a:endParaRPr lang="fr-BE" sz="2200" dirty="0">
                <a:latin typeface="Arial Narrow" pitchFamily="34" charset="0"/>
              </a:endParaRPr>
            </a:p>
          </p:txBody>
        </p:sp>
        <p:cxnSp>
          <p:nvCxnSpPr>
            <p:cNvPr id="56" name="Connecteur droit avec flèche 55"/>
            <p:cNvCxnSpPr/>
            <p:nvPr/>
          </p:nvCxnSpPr>
          <p:spPr>
            <a:xfrm flipH="1">
              <a:off x="2105863" y="3344087"/>
              <a:ext cx="2794839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2554352" y="3133151"/>
              <a:ext cx="2015591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err="1" smtClean="0">
                  <a:latin typeface="Arial Narrow" pitchFamily="34" charset="0"/>
                </a:rPr>
                <a:t>alarm</a:t>
              </a:r>
              <a:r>
                <a:rPr lang="fr-BE" sz="2200" dirty="0" smtClean="0">
                  <a:latin typeface="Arial Narrow" pitchFamily="34" charset="0"/>
                </a:rPr>
                <a:t> </a:t>
              </a:r>
              <a:r>
                <a:rPr lang="fr-BE" sz="2200" dirty="0" err="1" smtClean="0">
                  <a:latin typeface="Arial Narrow" pitchFamily="34" charset="0"/>
                </a:rPr>
                <a:t>propagated</a:t>
              </a:r>
              <a:endParaRPr lang="fr-BE" sz="2200" dirty="0">
                <a:latin typeface="Arial Narrow" pitchFamily="34" charset="0"/>
              </a:endParaRPr>
            </a:p>
          </p:txBody>
        </p:sp>
      </p:grpSp>
      <p:sp>
        <p:nvSpPr>
          <p:cNvPr id="31" name="Forme libre 30"/>
          <p:cNvSpPr/>
          <p:nvPr/>
        </p:nvSpPr>
        <p:spPr>
          <a:xfrm>
            <a:off x="3312437" y="1700809"/>
            <a:ext cx="2754317" cy="2184688"/>
          </a:xfrm>
          <a:custGeom>
            <a:avLst/>
            <a:gdLst>
              <a:gd name="connsiteX0" fmla="*/ 228601 w 2992582"/>
              <a:gd name="connsiteY0" fmla="*/ 0 h 3269673"/>
              <a:gd name="connsiteX1" fmla="*/ 131619 w 2992582"/>
              <a:gd name="connsiteY1" fmla="*/ 914400 h 3269673"/>
              <a:gd name="connsiteX2" fmla="*/ 464128 w 2992582"/>
              <a:gd name="connsiteY2" fmla="*/ 1413164 h 3269673"/>
              <a:gd name="connsiteX3" fmla="*/ 2680855 w 2992582"/>
              <a:gd name="connsiteY3" fmla="*/ 1260764 h 3269673"/>
              <a:gd name="connsiteX4" fmla="*/ 2334491 w 2992582"/>
              <a:gd name="connsiteY4" fmla="*/ 1745673 h 3269673"/>
              <a:gd name="connsiteX5" fmla="*/ 353291 w 2992582"/>
              <a:gd name="connsiteY5" fmla="*/ 1620982 h 3269673"/>
              <a:gd name="connsiteX6" fmla="*/ 214746 w 2992582"/>
              <a:gd name="connsiteY6" fmla="*/ 1967346 h 3269673"/>
              <a:gd name="connsiteX7" fmla="*/ 103910 w 2992582"/>
              <a:gd name="connsiteY7" fmla="*/ 2299855 h 3269673"/>
              <a:gd name="connsiteX8" fmla="*/ 284019 w 2992582"/>
              <a:gd name="connsiteY8" fmla="*/ 2660073 h 3269673"/>
              <a:gd name="connsiteX9" fmla="*/ 270164 w 2992582"/>
              <a:gd name="connsiteY9" fmla="*/ 3269673 h 3269673"/>
              <a:gd name="connsiteX0" fmla="*/ 228601 w 2992582"/>
              <a:gd name="connsiteY0" fmla="*/ 0 h 3269673"/>
              <a:gd name="connsiteX1" fmla="*/ 131619 w 2992582"/>
              <a:gd name="connsiteY1" fmla="*/ 914400 h 3269673"/>
              <a:gd name="connsiteX2" fmla="*/ 464128 w 2992582"/>
              <a:gd name="connsiteY2" fmla="*/ 1413164 h 3269673"/>
              <a:gd name="connsiteX3" fmla="*/ 2680855 w 2992582"/>
              <a:gd name="connsiteY3" fmla="*/ 1260764 h 3269673"/>
              <a:gd name="connsiteX4" fmla="*/ 2334491 w 2992582"/>
              <a:gd name="connsiteY4" fmla="*/ 1745673 h 3269673"/>
              <a:gd name="connsiteX5" fmla="*/ 353291 w 2992582"/>
              <a:gd name="connsiteY5" fmla="*/ 1620982 h 3269673"/>
              <a:gd name="connsiteX6" fmla="*/ 214746 w 2992582"/>
              <a:gd name="connsiteY6" fmla="*/ 1967346 h 3269673"/>
              <a:gd name="connsiteX7" fmla="*/ 103910 w 2992582"/>
              <a:gd name="connsiteY7" fmla="*/ 2299855 h 3269673"/>
              <a:gd name="connsiteX8" fmla="*/ 273434 w 2992582"/>
              <a:gd name="connsiteY8" fmla="*/ 2757977 h 3269673"/>
              <a:gd name="connsiteX9" fmla="*/ 270164 w 2992582"/>
              <a:gd name="connsiteY9" fmla="*/ 3269673 h 3269673"/>
              <a:gd name="connsiteX0" fmla="*/ 228601 w 2992582"/>
              <a:gd name="connsiteY0" fmla="*/ 0 h 3118017"/>
              <a:gd name="connsiteX1" fmla="*/ 131619 w 2992582"/>
              <a:gd name="connsiteY1" fmla="*/ 914400 h 3118017"/>
              <a:gd name="connsiteX2" fmla="*/ 464128 w 2992582"/>
              <a:gd name="connsiteY2" fmla="*/ 1413164 h 3118017"/>
              <a:gd name="connsiteX3" fmla="*/ 2680855 w 2992582"/>
              <a:gd name="connsiteY3" fmla="*/ 1260764 h 3118017"/>
              <a:gd name="connsiteX4" fmla="*/ 2334491 w 2992582"/>
              <a:gd name="connsiteY4" fmla="*/ 1745673 h 3118017"/>
              <a:gd name="connsiteX5" fmla="*/ 353291 w 2992582"/>
              <a:gd name="connsiteY5" fmla="*/ 1620982 h 3118017"/>
              <a:gd name="connsiteX6" fmla="*/ 214746 w 2992582"/>
              <a:gd name="connsiteY6" fmla="*/ 1967346 h 3118017"/>
              <a:gd name="connsiteX7" fmla="*/ 103910 w 2992582"/>
              <a:gd name="connsiteY7" fmla="*/ 2299855 h 3118017"/>
              <a:gd name="connsiteX8" fmla="*/ 273434 w 2992582"/>
              <a:gd name="connsiteY8" fmla="*/ 2757977 h 3118017"/>
              <a:gd name="connsiteX9" fmla="*/ 273434 w 2992582"/>
              <a:gd name="connsiteY9" fmla="*/ 3118017 h 3118017"/>
              <a:gd name="connsiteX0" fmla="*/ 221129 w 2977638"/>
              <a:gd name="connsiteY0" fmla="*/ 0 h 3118017"/>
              <a:gd name="connsiteX1" fmla="*/ 124147 w 2977638"/>
              <a:gd name="connsiteY1" fmla="*/ 914400 h 3118017"/>
              <a:gd name="connsiteX2" fmla="*/ 456656 w 2977638"/>
              <a:gd name="connsiteY2" fmla="*/ 1413164 h 3118017"/>
              <a:gd name="connsiteX3" fmla="*/ 2673383 w 2977638"/>
              <a:gd name="connsiteY3" fmla="*/ 1260764 h 3118017"/>
              <a:gd name="connsiteX4" fmla="*/ 2282186 w 2977638"/>
              <a:gd name="connsiteY4" fmla="*/ 1677857 h 3118017"/>
              <a:gd name="connsiteX5" fmla="*/ 345819 w 2977638"/>
              <a:gd name="connsiteY5" fmla="*/ 1620982 h 3118017"/>
              <a:gd name="connsiteX6" fmla="*/ 207274 w 2977638"/>
              <a:gd name="connsiteY6" fmla="*/ 1967346 h 3118017"/>
              <a:gd name="connsiteX7" fmla="*/ 96438 w 2977638"/>
              <a:gd name="connsiteY7" fmla="*/ 2299855 h 3118017"/>
              <a:gd name="connsiteX8" fmla="*/ 265962 w 2977638"/>
              <a:gd name="connsiteY8" fmla="*/ 2757977 h 3118017"/>
              <a:gd name="connsiteX9" fmla="*/ 265962 w 2977638"/>
              <a:gd name="connsiteY9" fmla="*/ 3118017 h 3118017"/>
              <a:gd name="connsiteX0" fmla="*/ 239601 w 2996110"/>
              <a:gd name="connsiteY0" fmla="*/ 0 h 3118017"/>
              <a:gd name="connsiteX1" fmla="*/ 142619 w 2996110"/>
              <a:gd name="connsiteY1" fmla="*/ 914400 h 3118017"/>
              <a:gd name="connsiteX2" fmla="*/ 475128 w 2996110"/>
              <a:gd name="connsiteY2" fmla="*/ 1413164 h 3118017"/>
              <a:gd name="connsiteX3" fmla="*/ 2691855 w 2996110"/>
              <a:gd name="connsiteY3" fmla="*/ 1260764 h 3118017"/>
              <a:gd name="connsiteX4" fmla="*/ 2300658 w 2996110"/>
              <a:gd name="connsiteY4" fmla="*/ 1677857 h 3118017"/>
              <a:gd name="connsiteX5" fmla="*/ 364291 w 2996110"/>
              <a:gd name="connsiteY5" fmla="*/ 1620982 h 3118017"/>
              <a:gd name="connsiteX6" fmla="*/ 114910 w 2996110"/>
              <a:gd name="connsiteY6" fmla="*/ 2299855 h 3118017"/>
              <a:gd name="connsiteX7" fmla="*/ 284434 w 2996110"/>
              <a:gd name="connsiteY7" fmla="*/ 2757977 h 3118017"/>
              <a:gd name="connsiteX8" fmla="*/ 284434 w 2996110"/>
              <a:gd name="connsiteY8" fmla="*/ 3118017 h 3118017"/>
              <a:gd name="connsiteX0" fmla="*/ 239601 w 2996110"/>
              <a:gd name="connsiteY0" fmla="*/ 0 h 3118017"/>
              <a:gd name="connsiteX1" fmla="*/ 475128 w 2996110"/>
              <a:gd name="connsiteY1" fmla="*/ 1413164 h 3118017"/>
              <a:gd name="connsiteX2" fmla="*/ 2691855 w 2996110"/>
              <a:gd name="connsiteY2" fmla="*/ 1260764 h 3118017"/>
              <a:gd name="connsiteX3" fmla="*/ 2300658 w 2996110"/>
              <a:gd name="connsiteY3" fmla="*/ 1677857 h 3118017"/>
              <a:gd name="connsiteX4" fmla="*/ 364291 w 2996110"/>
              <a:gd name="connsiteY4" fmla="*/ 1620982 h 3118017"/>
              <a:gd name="connsiteX5" fmla="*/ 114910 w 2996110"/>
              <a:gd name="connsiteY5" fmla="*/ 2299855 h 3118017"/>
              <a:gd name="connsiteX6" fmla="*/ 284434 w 2996110"/>
              <a:gd name="connsiteY6" fmla="*/ 2757977 h 3118017"/>
              <a:gd name="connsiteX7" fmla="*/ 284434 w 2996110"/>
              <a:gd name="connsiteY7" fmla="*/ 3118017 h 3118017"/>
              <a:gd name="connsiteX0" fmla="*/ 187798 w 2996110"/>
              <a:gd name="connsiteY0" fmla="*/ 0 h 2650521"/>
              <a:gd name="connsiteX1" fmla="*/ 475128 w 2996110"/>
              <a:gd name="connsiteY1" fmla="*/ 945668 h 2650521"/>
              <a:gd name="connsiteX2" fmla="*/ 2691855 w 2996110"/>
              <a:gd name="connsiteY2" fmla="*/ 793268 h 2650521"/>
              <a:gd name="connsiteX3" fmla="*/ 2300658 w 2996110"/>
              <a:gd name="connsiteY3" fmla="*/ 1210361 h 2650521"/>
              <a:gd name="connsiteX4" fmla="*/ 364291 w 2996110"/>
              <a:gd name="connsiteY4" fmla="*/ 1153486 h 2650521"/>
              <a:gd name="connsiteX5" fmla="*/ 114910 w 2996110"/>
              <a:gd name="connsiteY5" fmla="*/ 1832359 h 2650521"/>
              <a:gd name="connsiteX6" fmla="*/ 284434 w 2996110"/>
              <a:gd name="connsiteY6" fmla="*/ 2290481 h 2650521"/>
              <a:gd name="connsiteX7" fmla="*/ 284434 w 2996110"/>
              <a:gd name="connsiteY7" fmla="*/ 2650521 h 2650521"/>
              <a:gd name="connsiteX0" fmla="*/ 187798 w 2983992"/>
              <a:gd name="connsiteY0" fmla="*/ 0 h 2650521"/>
              <a:gd name="connsiteX1" fmla="*/ 547838 w 2983992"/>
              <a:gd name="connsiteY1" fmla="*/ 905939 h 2650521"/>
              <a:gd name="connsiteX2" fmla="*/ 2691855 w 2983992"/>
              <a:gd name="connsiteY2" fmla="*/ 793268 h 2650521"/>
              <a:gd name="connsiteX3" fmla="*/ 2300658 w 2983992"/>
              <a:gd name="connsiteY3" fmla="*/ 1210361 h 2650521"/>
              <a:gd name="connsiteX4" fmla="*/ 364291 w 2983992"/>
              <a:gd name="connsiteY4" fmla="*/ 1153486 h 2650521"/>
              <a:gd name="connsiteX5" fmla="*/ 114910 w 2983992"/>
              <a:gd name="connsiteY5" fmla="*/ 1832359 h 2650521"/>
              <a:gd name="connsiteX6" fmla="*/ 284434 w 2983992"/>
              <a:gd name="connsiteY6" fmla="*/ 2290481 h 2650521"/>
              <a:gd name="connsiteX7" fmla="*/ 284434 w 2983992"/>
              <a:gd name="connsiteY7" fmla="*/ 2650521 h 2650521"/>
              <a:gd name="connsiteX0" fmla="*/ 187798 w 2712183"/>
              <a:gd name="connsiteY0" fmla="*/ 0 h 2650521"/>
              <a:gd name="connsiteX1" fmla="*/ 547838 w 2712183"/>
              <a:gd name="connsiteY1" fmla="*/ 905939 h 2650521"/>
              <a:gd name="connsiteX2" fmla="*/ 2420046 w 2712183"/>
              <a:gd name="connsiteY2" fmla="*/ 830444 h 2650521"/>
              <a:gd name="connsiteX3" fmla="*/ 2300658 w 2712183"/>
              <a:gd name="connsiteY3" fmla="*/ 1210361 h 2650521"/>
              <a:gd name="connsiteX4" fmla="*/ 364291 w 2712183"/>
              <a:gd name="connsiteY4" fmla="*/ 1153486 h 2650521"/>
              <a:gd name="connsiteX5" fmla="*/ 114910 w 2712183"/>
              <a:gd name="connsiteY5" fmla="*/ 1832359 h 2650521"/>
              <a:gd name="connsiteX6" fmla="*/ 284434 w 2712183"/>
              <a:gd name="connsiteY6" fmla="*/ 2290481 h 2650521"/>
              <a:gd name="connsiteX7" fmla="*/ 284434 w 2712183"/>
              <a:gd name="connsiteY7" fmla="*/ 2650521 h 2650521"/>
              <a:gd name="connsiteX0" fmla="*/ 207696 w 2782571"/>
              <a:gd name="connsiteY0" fmla="*/ 0 h 2650521"/>
              <a:gd name="connsiteX1" fmla="*/ 567736 w 2782571"/>
              <a:gd name="connsiteY1" fmla="*/ 905939 h 2650521"/>
              <a:gd name="connsiteX2" fmla="*/ 2439944 w 2782571"/>
              <a:gd name="connsiteY2" fmla="*/ 830444 h 2650521"/>
              <a:gd name="connsiteX3" fmla="*/ 2439945 w 2782571"/>
              <a:gd name="connsiteY3" fmla="*/ 1207919 h 2650521"/>
              <a:gd name="connsiteX4" fmla="*/ 384189 w 2782571"/>
              <a:gd name="connsiteY4" fmla="*/ 1153486 h 2650521"/>
              <a:gd name="connsiteX5" fmla="*/ 134808 w 2782571"/>
              <a:gd name="connsiteY5" fmla="*/ 1832359 h 2650521"/>
              <a:gd name="connsiteX6" fmla="*/ 304332 w 2782571"/>
              <a:gd name="connsiteY6" fmla="*/ 2290481 h 2650521"/>
              <a:gd name="connsiteX7" fmla="*/ 304332 w 2782571"/>
              <a:gd name="connsiteY7" fmla="*/ 2650521 h 2650521"/>
              <a:gd name="connsiteX0" fmla="*/ 179442 w 2754317"/>
              <a:gd name="connsiteY0" fmla="*/ 0 h 2650521"/>
              <a:gd name="connsiteX1" fmla="*/ 539482 w 2754317"/>
              <a:gd name="connsiteY1" fmla="*/ 905939 h 2650521"/>
              <a:gd name="connsiteX2" fmla="*/ 2411690 w 2754317"/>
              <a:gd name="connsiteY2" fmla="*/ 830444 h 2650521"/>
              <a:gd name="connsiteX3" fmla="*/ 2411691 w 2754317"/>
              <a:gd name="connsiteY3" fmla="*/ 1207919 h 2650521"/>
              <a:gd name="connsiteX4" fmla="*/ 355935 w 2754317"/>
              <a:gd name="connsiteY4" fmla="*/ 1153486 h 2650521"/>
              <a:gd name="connsiteX5" fmla="*/ 276078 w 2754317"/>
              <a:gd name="connsiteY5" fmla="*/ 2290481 h 2650521"/>
              <a:gd name="connsiteX6" fmla="*/ 276078 w 2754317"/>
              <a:gd name="connsiteY6" fmla="*/ 2650521 h 2650521"/>
              <a:gd name="connsiteX0" fmla="*/ 179442 w 2754317"/>
              <a:gd name="connsiteY0" fmla="*/ 0 h 2290481"/>
              <a:gd name="connsiteX1" fmla="*/ 539482 w 2754317"/>
              <a:gd name="connsiteY1" fmla="*/ 905939 h 2290481"/>
              <a:gd name="connsiteX2" fmla="*/ 2411690 w 2754317"/>
              <a:gd name="connsiteY2" fmla="*/ 830444 h 2290481"/>
              <a:gd name="connsiteX3" fmla="*/ 2411691 w 2754317"/>
              <a:gd name="connsiteY3" fmla="*/ 1207919 h 2290481"/>
              <a:gd name="connsiteX4" fmla="*/ 355935 w 2754317"/>
              <a:gd name="connsiteY4" fmla="*/ 1153486 h 2290481"/>
              <a:gd name="connsiteX5" fmla="*/ 276078 w 2754317"/>
              <a:gd name="connsiteY5" fmla="*/ 2290481 h 2290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54317" h="2290481">
                <a:moveTo>
                  <a:pt x="179442" y="0"/>
                </a:moveTo>
                <a:cubicBezTo>
                  <a:pt x="228510" y="294409"/>
                  <a:pt x="167441" y="767532"/>
                  <a:pt x="539482" y="905939"/>
                </a:cubicBezTo>
                <a:cubicBezTo>
                  <a:pt x="911523" y="1044346"/>
                  <a:pt x="2099655" y="780114"/>
                  <a:pt x="2411690" y="830444"/>
                </a:cubicBezTo>
                <a:cubicBezTo>
                  <a:pt x="2723725" y="880774"/>
                  <a:pt x="2754317" y="1154079"/>
                  <a:pt x="2411691" y="1207919"/>
                </a:cubicBezTo>
                <a:cubicBezTo>
                  <a:pt x="2069065" y="1261759"/>
                  <a:pt x="711871" y="973059"/>
                  <a:pt x="355935" y="1153486"/>
                </a:cubicBezTo>
                <a:cubicBezTo>
                  <a:pt x="0" y="1333913"/>
                  <a:pt x="289387" y="2040975"/>
                  <a:pt x="276078" y="2290481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blambeau\Documents\thesis\private-defense\consistent-system-view-rel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2685" y="4187116"/>
            <a:ext cx="6361683" cy="651601"/>
          </a:xfrm>
          <a:prstGeom prst="rect">
            <a:avLst/>
          </a:prstGeom>
          <a:noFill/>
        </p:spPr>
      </p:pic>
      <p:cxnSp>
        <p:nvCxnSpPr>
          <p:cNvPr id="32" name="Connecteur droit 31"/>
          <p:cNvCxnSpPr/>
          <p:nvPr/>
        </p:nvCxnSpPr>
        <p:spPr>
          <a:xfrm>
            <a:off x="1907704" y="3226831"/>
            <a:ext cx="5832648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e 57"/>
          <p:cNvGrpSpPr/>
          <p:nvPr/>
        </p:nvGrpSpPr>
        <p:grpSpPr>
          <a:xfrm>
            <a:off x="6084168" y="2924944"/>
            <a:ext cx="360040" cy="576064"/>
            <a:chOff x="827584" y="2636912"/>
            <a:chExt cx="216024" cy="432048"/>
          </a:xfrm>
        </p:grpSpPr>
        <p:cxnSp>
          <p:nvCxnSpPr>
            <p:cNvPr id="35" name="Connecteur droit 34"/>
            <p:cNvCxnSpPr/>
            <p:nvPr/>
          </p:nvCxnSpPr>
          <p:spPr>
            <a:xfrm>
              <a:off x="827584" y="2636912"/>
              <a:ext cx="216024" cy="432048"/>
            </a:xfrm>
            <a:prstGeom prst="line">
              <a:avLst/>
            </a:prstGeom>
            <a:ln w="857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flipH="1">
              <a:off x="827584" y="2636912"/>
              <a:ext cx="216024" cy="432048"/>
            </a:xfrm>
            <a:prstGeom prst="line">
              <a:avLst/>
            </a:prstGeom>
            <a:ln w="857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e 58"/>
          <p:cNvGrpSpPr/>
          <p:nvPr/>
        </p:nvGrpSpPr>
        <p:grpSpPr>
          <a:xfrm>
            <a:off x="5076056" y="5373216"/>
            <a:ext cx="360040" cy="576064"/>
            <a:chOff x="827584" y="2636912"/>
            <a:chExt cx="216024" cy="432048"/>
          </a:xfrm>
        </p:grpSpPr>
        <p:cxnSp>
          <p:nvCxnSpPr>
            <p:cNvPr id="60" name="Connecteur droit 59"/>
            <p:cNvCxnSpPr/>
            <p:nvPr/>
          </p:nvCxnSpPr>
          <p:spPr>
            <a:xfrm>
              <a:off x="827584" y="2636912"/>
              <a:ext cx="216024" cy="432048"/>
            </a:xfrm>
            <a:prstGeom prst="line">
              <a:avLst/>
            </a:prstGeom>
            <a:ln w="857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 flipH="1">
              <a:off x="827584" y="2636912"/>
              <a:ext cx="216024" cy="432048"/>
            </a:xfrm>
            <a:prstGeom prst="line">
              <a:avLst/>
            </a:prstGeom>
            <a:ln w="857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 Approach </a:t>
            </a:r>
            <a:endParaRPr lang="en-US" dirty="0"/>
          </a:p>
        </p:txBody>
      </p:sp>
      <p:grpSp>
        <p:nvGrpSpPr>
          <p:cNvPr id="23" name="Groupe 22"/>
          <p:cNvGrpSpPr/>
          <p:nvPr/>
        </p:nvGrpSpPr>
        <p:grpSpPr>
          <a:xfrm>
            <a:off x="683568" y="1412776"/>
            <a:ext cx="7920880" cy="5256584"/>
            <a:chOff x="683568" y="1412776"/>
            <a:chExt cx="7920880" cy="5256584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1556792"/>
              <a:ext cx="17411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3200" dirty="0" smtClean="0">
                  <a:latin typeface="Berlin Sans FB" pitchFamily="34" charset="0"/>
                </a:rPr>
                <a:t>Scenarios</a:t>
              </a: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683568" y="3933192"/>
              <a:ext cx="20954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3200" dirty="0" smtClean="0">
                  <a:latin typeface="Berlin Sans FB" pitchFamily="34" charset="0"/>
                </a:rPr>
                <a:t>System LTS</a:t>
              </a: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855097"/>
              <a:ext cx="20882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3200" dirty="0" smtClean="0">
                  <a:latin typeface="Berlin Sans FB" pitchFamily="34" charset="0"/>
                </a:rPr>
                <a:t>Agent </a:t>
              </a:r>
              <a:r>
                <a:rPr lang="fr-BE" sz="3200" dirty="0" err="1" smtClean="0">
                  <a:latin typeface="Berlin Sans FB" pitchFamily="34" charset="0"/>
                </a:rPr>
                <a:t>LTSs</a:t>
              </a:r>
              <a:endParaRPr lang="fr-BE" sz="3200" dirty="0" smtClean="0">
                <a:latin typeface="Berlin Sans FB" pitchFamily="34" charset="0"/>
              </a:endParaRPr>
            </a:p>
          </p:txBody>
        </p:sp>
        <p:sp>
          <p:nvSpPr>
            <p:cNvPr id="21" name="Forme libre 20"/>
            <p:cNvSpPr/>
            <p:nvPr/>
          </p:nvSpPr>
          <p:spPr>
            <a:xfrm flipH="1">
              <a:off x="3501528" y="4725144"/>
              <a:ext cx="72008" cy="1152128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>
                <a:latin typeface="Berlin Sans FB" pitchFamily="34" charset="0"/>
              </a:endParaRPr>
            </a:p>
          </p:txBody>
        </p:sp>
        <p:grpSp>
          <p:nvGrpSpPr>
            <p:cNvPr id="15" name="Groupe 28"/>
            <p:cNvGrpSpPr/>
            <p:nvPr/>
          </p:nvGrpSpPr>
          <p:grpSpPr>
            <a:xfrm>
              <a:off x="4064919" y="1412776"/>
              <a:ext cx="3851419" cy="1798282"/>
              <a:chOff x="3203848" y="210774"/>
              <a:chExt cx="3851419" cy="1798282"/>
            </a:xfrm>
          </p:grpSpPr>
          <p:pic>
            <p:nvPicPr>
              <p:cNvPr id="18" name="Picture 2" descr="C:\Users\blambeau\Documents\thesis\writing\src\2-framework\images\simple-scenari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b="79463"/>
              <a:stretch>
                <a:fillRect/>
              </a:stretch>
            </p:blipFill>
            <p:spPr bwMode="auto">
              <a:xfrm>
                <a:off x="3311942" y="210774"/>
                <a:ext cx="3743325" cy="344280"/>
              </a:xfrm>
              <a:prstGeom prst="rect">
                <a:avLst/>
              </a:prstGeom>
              <a:noFill/>
            </p:spPr>
          </p:pic>
          <p:pic>
            <p:nvPicPr>
              <p:cNvPr id="19" name="Picture 2" descr="C:\Users\blambeau\Documents\thesis\writing\src\2-framework\images\simple-scenari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b="79463"/>
              <a:stretch>
                <a:fillRect/>
              </a:stretch>
            </p:blipFill>
            <p:spPr bwMode="auto">
              <a:xfrm>
                <a:off x="3261342" y="275272"/>
                <a:ext cx="3743325" cy="344280"/>
              </a:xfrm>
              <a:prstGeom prst="rect">
                <a:avLst/>
              </a:prstGeom>
              <a:noFill/>
            </p:spPr>
          </p:pic>
          <p:pic>
            <p:nvPicPr>
              <p:cNvPr id="20" name="Picture 2" descr="C:\Users\blambeau\Documents\thesis\writing\src\2-framework\images\simple-scenari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03848" y="332656"/>
                <a:ext cx="3743325" cy="1676400"/>
              </a:xfrm>
              <a:prstGeom prst="rect">
                <a:avLst/>
              </a:prstGeom>
              <a:noFill/>
            </p:spPr>
          </p:pic>
        </p:grpSp>
        <p:pic>
          <p:nvPicPr>
            <p:cNvPr id="16" name="Picture 3" descr="D:\blambeau\thesis\writing\src\2-framework\images\compose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17552" y="3573152"/>
              <a:ext cx="4628944" cy="1224000"/>
            </a:xfrm>
            <a:prstGeom prst="rect">
              <a:avLst/>
            </a:prstGeom>
            <a:noFill/>
          </p:spPr>
        </p:pic>
        <p:pic>
          <p:nvPicPr>
            <p:cNvPr id="17" name="Picture 2" descr="D:\blambeau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89560" y="5639073"/>
              <a:ext cx="4814888" cy="1030287"/>
            </a:xfrm>
            <a:prstGeom prst="rect">
              <a:avLst/>
            </a:prstGeom>
            <a:noFill/>
          </p:spPr>
        </p:pic>
        <p:sp>
          <p:nvSpPr>
            <p:cNvPr id="12" name="ZoneTexte 11"/>
            <p:cNvSpPr txBox="1"/>
            <p:nvPr/>
          </p:nvSpPr>
          <p:spPr>
            <a:xfrm>
              <a:off x="2349400" y="5075892"/>
              <a:ext cx="2584041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800" dirty="0" smtClean="0">
                  <a:latin typeface="Berlin Sans FB" pitchFamily="34" charset="0"/>
                </a:rPr>
                <a:t>2) </a:t>
              </a:r>
              <a:r>
                <a:rPr lang="fr-BE" sz="2800" dirty="0" err="1" smtClean="0">
                  <a:latin typeface="Berlin Sans FB" pitchFamily="34" charset="0"/>
                </a:rPr>
                <a:t>Decomposition</a:t>
              </a:r>
              <a:endParaRPr lang="fr-BE" sz="2800" dirty="0">
                <a:latin typeface="Berlin Sans FB" pitchFamily="34" charset="0"/>
              </a:endParaRPr>
            </a:p>
          </p:txBody>
        </p:sp>
        <p:sp>
          <p:nvSpPr>
            <p:cNvPr id="13" name="Forme libre 12"/>
            <p:cNvSpPr/>
            <p:nvPr/>
          </p:nvSpPr>
          <p:spPr>
            <a:xfrm flipH="1">
              <a:off x="3501528" y="2852936"/>
              <a:ext cx="72008" cy="1152128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>
                <a:latin typeface="Berlin Sans FB" pitchFamily="34" charset="0"/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2339752" y="3140968"/>
              <a:ext cx="2664296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fr-BE" sz="2800" dirty="0" smtClean="0">
                  <a:latin typeface="Berlin Sans FB" pitchFamily="34" charset="0"/>
                </a:rPr>
                <a:t>1) </a:t>
              </a:r>
              <a:r>
                <a:rPr lang="fr-BE" sz="2800" dirty="0" err="1" smtClean="0">
                  <a:latin typeface="Berlin Sans FB" pitchFamily="34" charset="0"/>
                </a:rPr>
                <a:t>Generalization</a:t>
              </a:r>
              <a:endParaRPr lang="fr-BE" sz="2800" dirty="0"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1) Generalization: QSM algorithm</a:t>
            </a:r>
            <a:endParaRPr lang="en-US" dirty="0"/>
          </a:p>
        </p:txBody>
      </p:sp>
      <p:sp>
        <p:nvSpPr>
          <p:cNvPr id="39" name="Espace réservé du contenu 38"/>
          <p:cNvSpPr>
            <a:spLocks noGrp="1"/>
          </p:cNvSpPr>
          <p:nvPr>
            <p:ph idx="1"/>
          </p:nvPr>
        </p:nvSpPr>
        <p:spPr>
          <a:xfrm>
            <a:off x="179512" y="4941168"/>
            <a:ext cx="8229600" cy="1656184"/>
          </a:xfrm>
        </p:spPr>
        <p:txBody>
          <a:bodyPr/>
          <a:lstStyle/>
          <a:p>
            <a:r>
              <a:rPr lang="en-US" dirty="0" smtClean="0"/>
              <a:t>Weakened form of the “</a:t>
            </a:r>
            <a:r>
              <a:rPr lang="en-US" dirty="0" smtClean="0"/>
              <a:t>consistent system view” </a:t>
            </a:r>
            <a:r>
              <a:rPr lang="en-US" dirty="0" smtClean="0"/>
              <a:t>condition</a:t>
            </a:r>
            <a:endParaRPr lang="en-US" dirty="0" smtClean="0"/>
          </a:p>
        </p:txBody>
      </p:sp>
      <p:sp>
        <p:nvSpPr>
          <p:cNvPr id="25" name="ZoneTexte 24"/>
          <p:cNvSpPr txBox="1"/>
          <p:nvPr/>
        </p:nvSpPr>
        <p:spPr>
          <a:xfrm>
            <a:off x="755576" y="1556792"/>
            <a:ext cx="1741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 smtClean="0">
                <a:latin typeface="Berlin Sans FB" pitchFamily="34" charset="0"/>
              </a:rPr>
              <a:t>Scenarios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683568" y="3933192"/>
            <a:ext cx="2095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 smtClean="0">
                <a:latin typeface="Berlin Sans FB" pitchFamily="34" charset="0"/>
              </a:rPr>
              <a:t>System LTS</a:t>
            </a:r>
          </a:p>
        </p:txBody>
      </p:sp>
      <p:grpSp>
        <p:nvGrpSpPr>
          <p:cNvPr id="29" name="Groupe 28"/>
          <p:cNvGrpSpPr/>
          <p:nvPr/>
        </p:nvGrpSpPr>
        <p:grpSpPr>
          <a:xfrm>
            <a:off x="4064919" y="1412776"/>
            <a:ext cx="3851419" cy="1798282"/>
            <a:chOff x="3203848" y="210774"/>
            <a:chExt cx="3851419" cy="1798282"/>
          </a:xfrm>
        </p:grpSpPr>
        <p:pic>
          <p:nvPicPr>
            <p:cNvPr id="35" name="Picture 2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2" cstate="print"/>
            <a:srcRect b="79463"/>
            <a:stretch>
              <a:fillRect/>
            </a:stretch>
          </p:blipFill>
          <p:spPr bwMode="auto">
            <a:xfrm>
              <a:off x="3311942" y="210774"/>
              <a:ext cx="3743325" cy="344280"/>
            </a:xfrm>
            <a:prstGeom prst="rect">
              <a:avLst/>
            </a:prstGeom>
            <a:noFill/>
          </p:spPr>
        </p:pic>
        <p:pic>
          <p:nvPicPr>
            <p:cNvPr id="36" name="Picture 2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2" cstate="print"/>
            <a:srcRect b="79463"/>
            <a:stretch>
              <a:fillRect/>
            </a:stretch>
          </p:blipFill>
          <p:spPr bwMode="auto">
            <a:xfrm>
              <a:off x="3261342" y="275272"/>
              <a:ext cx="3743325" cy="344280"/>
            </a:xfrm>
            <a:prstGeom prst="rect">
              <a:avLst/>
            </a:prstGeom>
            <a:noFill/>
          </p:spPr>
        </p:pic>
        <p:pic>
          <p:nvPicPr>
            <p:cNvPr id="37" name="Picture 2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03848" y="332656"/>
              <a:ext cx="3743325" cy="1676400"/>
            </a:xfrm>
            <a:prstGeom prst="rect">
              <a:avLst/>
            </a:prstGeom>
            <a:noFill/>
          </p:spPr>
        </p:pic>
      </p:grpSp>
      <p:pic>
        <p:nvPicPr>
          <p:cNvPr id="30" name="Picture 3" descr="D:\blambeau\thesis\writing\src\2-framework\images\compos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7552" y="3573152"/>
            <a:ext cx="4628944" cy="1224000"/>
          </a:xfrm>
          <a:prstGeom prst="rect">
            <a:avLst/>
          </a:prstGeom>
          <a:noFill/>
        </p:spPr>
      </p:pic>
      <p:sp>
        <p:nvSpPr>
          <p:cNvPr id="33" name="Forme libre 32"/>
          <p:cNvSpPr/>
          <p:nvPr/>
        </p:nvSpPr>
        <p:spPr>
          <a:xfrm flipH="1">
            <a:off x="3501528" y="2852936"/>
            <a:ext cx="72008" cy="1152128"/>
          </a:xfrm>
          <a:custGeom>
            <a:avLst/>
            <a:gdLst>
              <a:gd name="connsiteX0" fmla="*/ 13855 w 417945"/>
              <a:gd name="connsiteY0" fmla="*/ 0 h 1731818"/>
              <a:gd name="connsiteX1" fmla="*/ 415636 w 417945"/>
              <a:gd name="connsiteY1" fmla="*/ 831272 h 1731818"/>
              <a:gd name="connsiteX2" fmla="*/ 0 w 417945"/>
              <a:gd name="connsiteY2" fmla="*/ 1731818 h 173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945" h="1731818">
                <a:moveTo>
                  <a:pt x="13855" y="0"/>
                </a:moveTo>
                <a:cubicBezTo>
                  <a:pt x="215900" y="271318"/>
                  <a:pt x="417945" y="542636"/>
                  <a:pt x="415636" y="831272"/>
                </a:cubicBezTo>
                <a:cubicBezTo>
                  <a:pt x="413327" y="1119908"/>
                  <a:pt x="206663" y="1425863"/>
                  <a:pt x="0" y="1731818"/>
                </a:cubicBezTo>
              </a:path>
            </a:pathLst>
          </a:custGeom>
          <a:ln w="38100"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>
              <a:latin typeface="Berlin Sans FB" pitchFamily="34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232248" y="3140968"/>
            <a:ext cx="673224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fr-BE" sz="2400" dirty="0" err="1" smtClean="0">
                <a:latin typeface="Berlin Sans FB" pitchFamily="34" charset="0"/>
              </a:rPr>
              <a:t>Grammar</a:t>
            </a:r>
            <a:r>
              <a:rPr lang="fr-BE" sz="2400" dirty="0" smtClean="0">
                <a:latin typeface="Berlin Sans FB" pitchFamily="34" charset="0"/>
              </a:rPr>
              <a:t> </a:t>
            </a:r>
            <a:r>
              <a:rPr lang="fr-BE" sz="2400" dirty="0" smtClean="0">
                <a:latin typeface="Berlin Sans FB" pitchFamily="34" charset="0"/>
              </a:rPr>
              <a:t>induction [Onc92], QSM </a:t>
            </a:r>
            <a:r>
              <a:rPr lang="fr-BE" sz="2400" dirty="0" smtClean="0">
                <a:latin typeface="Berlin Sans FB" pitchFamily="34" charset="0"/>
              </a:rPr>
              <a:t>[Dam05, Dup06]</a:t>
            </a:r>
            <a:endParaRPr lang="fr-BE" sz="2400" dirty="0">
              <a:latin typeface="Berlin Sans FB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2" y="5587953"/>
            <a:ext cx="4050506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Decomposition: Hiding</a:t>
            </a:r>
            <a:endParaRPr lang="en-US" dirty="0"/>
          </a:p>
        </p:txBody>
      </p:sp>
      <p:grpSp>
        <p:nvGrpSpPr>
          <p:cNvPr id="4" name="Groupe 3"/>
          <p:cNvGrpSpPr/>
          <p:nvPr/>
        </p:nvGrpSpPr>
        <p:grpSpPr>
          <a:xfrm>
            <a:off x="683568" y="3573152"/>
            <a:ext cx="7920880" cy="3096208"/>
            <a:chOff x="683568" y="3573152"/>
            <a:chExt cx="7920880" cy="3096208"/>
          </a:xfrm>
        </p:grpSpPr>
        <p:sp>
          <p:nvSpPr>
            <p:cNvPr id="6" name="ZoneTexte 5"/>
            <p:cNvSpPr txBox="1"/>
            <p:nvPr/>
          </p:nvSpPr>
          <p:spPr>
            <a:xfrm>
              <a:off x="683568" y="3933192"/>
              <a:ext cx="20954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3200" dirty="0" smtClean="0">
                  <a:latin typeface="Berlin Sans FB" pitchFamily="34" charset="0"/>
                </a:rPr>
                <a:t>System LTS</a:t>
              </a: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755576" y="5855097"/>
              <a:ext cx="20882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3200" dirty="0" smtClean="0">
                  <a:latin typeface="Berlin Sans FB" pitchFamily="34" charset="0"/>
                </a:rPr>
                <a:t>Agent </a:t>
              </a:r>
              <a:r>
                <a:rPr lang="fr-BE" sz="3200" dirty="0" err="1" smtClean="0">
                  <a:latin typeface="Berlin Sans FB" pitchFamily="34" charset="0"/>
                </a:rPr>
                <a:t>LTSs</a:t>
              </a:r>
              <a:endParaRPr lang="fr-BE" sz="3200" dirty="0" smtClean="0">
                <a:latin typeface="Berlin Sans FB" pitchFamily="34" charset="0"/>
              </a:endParaRPr>
            </a:p>
          </p:txBody>
        </p:sp>
        <p:sp>
          <p:nvSpPr>
            <p:cNvPr id="8" name="Forme libre 7"/>
            <p:cNvSpPr/>
            <p:nvPr/>
          </p:nvSpPr>
          <p:spPr>
            <a:xfrm flipH="1">
              <a:off x="3501528" y="4725144"/>
              <a:ext cx="72008" cy="1152128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>
                <a:latin typeface="Berlin Sans FB" pitchFamily="34" charset="0"/>
              </a:endParaRPr>
            </a:p>
          </p:txBody>
        </p:sp>
        <p:pic>
          <p:nvPicPr>
            <p:cNvPr id="10" name="Picture 3" descr="D:\blambeau\thesis\writing\src\2-framework\images\compose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17552" y="3573152"/>
              <a:ext cx="4628944" cy="1224000"/>
            </a:xfrm>
            <a:prstGeom prst="rect">
              <a:avLst/>
            </a:prstGeom>
            <a:noFill/>
          </p:spPr>
        </p:pic>
        <p:pic>
          <p:nvPicPr>
            <p:cNvPr id="11" name="Picture 2" descr="D:\blambeau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9560" y="5639073"/>
              <a:ext cx="4814888" cy="1030287"/>
            </a:xfrm>
            <a:prstGeom prst="rect">
              <a:avLst/>
            </a:prstGeom>
            <a:noFill/>
          </p:spPr>
        </p:pic>
        <p:sp>
          <p:nvSpPr>
            <p:cNvPr id="12" name="ZoneTexte 11"/>
            <p:cNvSpPr txBox="1"/>
            <p:nvPr/>
          </p:nvSpPr>
          <p:spPr>
            <a:xfrm>
              <a:off x="2349400" y="5075892"/>
              <a:ext cx="490198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400" dirty="0" err="1" smtClean="0">
                  <a:latin typeface="Berlin Sans FB" pitchFamily="34" charset="0"/>
                </a:rPr>
                <a:t>Decomposition</a:t>
              </a:r>
              <a:r>
                <a:rPr lang="fr-BE" sz="2400" dirty="0" smtClean="0">
                  <a:latin typeface="Berlin Sans FB" pitchFamily="34" charset="0"/>
                </a:rPr>
                <a:t>: </a:t>
              </a:r>
              <a:r>
                <a:rPr lang="fr-BE" sz="2400" dirty="0" err="1" smtClean="0">
                  <a:latin typeface="Berlin Sans FB" pitchFamily="34" charset="0"/>
                </a:rPr>
                <a:t>hiding</a:t>
              </a:r>
              <a:r>
                <a:rPr lang="fr-BE" sz="2400" dirty="0" smtClean="0">
                  <a:latin typeface="Berlin Sans FB" pitchFamily="34" charset="0"/>
                </a:rPr>
                <a:t> [Hop79,Mag99]</a:t>
              </a:r>
              <a:endParaRPr lang="fr-BE" sz="2400" dirty="0">
                <a:latin typeface="Berlin Sans FB" pitchFamily="34" charset="0"/>
              </a:endParaRPr>
            </a:p>
          </p:txBody>
        </p:sp>
      </p:grpSp>
      <p:sp>
        <p:nvSpPr>
          <p:cNvPr id="21" name="Espace réservé du contenu 20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88840"/>
          </a:xfrm>
        </p:spPr>
        <p:txBody>
          <a:bodyPr>
            <a:normAutofit/>
          </a:bodyPr>
          <a:lstStyle/>
          <a:p>
            <a:r>
              <a:rPr lang="en-US" dirty="0" smtClean="0"/>
              <a:t>Given a consistent System LTS, hiding ensures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Structural consistency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Consistent agent view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Consistent system view </a:t>
            </a:r>
            <a:r>
              <a:rPr lang="en-US" sz="2000" dirty="0" smtClean="0"/>
              <a:t>(in absence of neg. implied scenarios)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Modeling</a:t>
            </a:r>
            <a:r>
              <a:rPr lang="fr-FR" dirty="0" smtClean="0"/>
              <a:t> Software Systems</a:t>
            </a:r>
            <a:endParaRPr lang="fr-F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57338"/>
            <a:ext cx="8229600" cy="5040014"/>
          </a:xfrm>
        </p:spPr>
        <p:txBody>
          <a:bodyPr>
            <a:normAutofit fontScale="92500" lnSpcReduction="10000"/>
          </a:bodyPr>
          <a:lstStyle/>
          <a:p>
            <a:r>
              <a:rPr lang="fr-BE" dirty="0" err="1" smtClean="0"/>
              <a:t>Why</a:t>
            </a:r>
            <a:r>
              <a:rPr lang="fr-BE" dirty="0" smtClean="0"/>
              <a:t> ?</a:t>
            </a:r>
          </a:p>
          <a:p>
            <a:pPr lvl="1"/>
            <a:r>
              <a:rPr lang="fr-BE" dirty="0" err="1" smtClean="0"/>
              <a:t>Elaborating</a:t>
            </a:r>
            <a:r>
              <a:rPr lang="fr-BE" dirty="0" smtClean="0"/>
              <a:t> </a:t>
            </a:r>
            <a:r>
              <a:rPr lang="fr-BE" dirty="0" err="1" smtClean="0"/>
              <a:t>requirements</a:t>
            </a:r>
            <a:r>
              <a:rPr lang="fr-BE" dirty="0" smtClean="0"/>
              <a:t> and </a:t>
            </a:r>
            <a:r>
              <a:rPr lang="fr-BE" dirty="0" err="1" smtClean="0"/>
              <a:t>exploring</a:t>
            </a:r>
            <a:r>
              <a:rPr lang="fr-BE" dirty="0" smtClean="0"/>
              <a:t> design</a:t>
            </a:r>
          </a:p>
          <a:p>
            <a:pPr lvl="1"/>
            <a:r>
              <a:rPr lang="en-US" dirty="0" smtClean="0"/>
              <a:t>Reasoning about, verifying and documenting systems</a:t>
            </a:r>
          </a:p>
          <a:p>
            <a:pPr lvl="1"/>
            <a:r>
              <a:rPr lang="en-US" dirty="0" smtClean="0"/>
              <a:t>Generating code, prototypes, etc.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Models have many advantages</a:t>
            </a:r>
          </a:p>
          <a:p>
            <a:pPr lvl="1"/>
            <a:r>
              <a:rPr lang="en-US" dirty="0" smtClean="0"/>
              <a:t>Force stakeholders to be precise in their descriptions</a:t>
            </a:r>
          </a:p>
          <a:p>
            <a:pPr lvl="1"/>
            <a:r>
              <a:rPr lang="en-US" dirty="0" smtClean="0"/>
              <a:t>Abstract from unnecessary details while enforcing separation of concerns</a:t>
            </a:r>
          </a:p>
          <a:p>
            <a:pPr lvl="1"/>
            <a:r>
              <a:rPr lang="en-US" dirty="0" smtClean="0"/>
              <a:t>Enable the early detection and fixing of errors</a:t>
            </a:r>
          </a:p>
          <a:p>
            <a:pPr lvl="1"/>
            <a:r>
              <a:rPr lang="en-US" dirty="0" smtClean="0"/>
              <a:t>Allow runtime monitoring and enactment</a:t>
            </a:r>
            <a:r>
              <a:rPr lang="en-US" dirty="0"/>
              <a:t> </a:t>
            </a:r>
            <a:r>
              <a:rPr lang="en-US" dirty="0" smtClean="0"/>
              <a:t>of work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Query-driven State Merging (QSM)</a:t>
            </a:r>
            <a:endParaRPr lang="en-US" dirty="0"/>
          </a:p>
        </p:txBody>
      </p:sp>
      <p:pic>
        <p:nvPicPr>
          <p:cNvPr id="2051" name="Picture 3" descr="C:\Users\blambeau\Documents\thesis\private-defense\qs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779" y="1772816"/>
            <a:ext cx="6633493" cy="4680520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5737001" y="1484784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Build an initial solution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791503" y="2492896"/>
            <a:ext cx="3036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Refine it incrementally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315686" y="3933056"/>
            <a:ext cx="2512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Under user control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216300" y="5229200"/>
            <a:ext cx="2611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Keep it if consistent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12" name="Forme libre 11"/>
          <p:cNvSpPr/>
          <p:nvPr/>
        </p:nvSpPr>
        <p:spPr>
          <a:xfrm>
            <a:off x="3222171" y="1618343"/>
            <a:ext cx="2501957" cy="226481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9" h="210457">
                <a:moveTo>
                  <a:pt x="2264229" y="79828"/>
                </a:moveTo>
                <a:cubicBezTo>
                  <a:pt x="1886858" y="39914"/>
                  <a:pt x="1509487" y="0"/>
                  <a:pt x="1132115" y="21771"/>
                </a:cubicBezTo>
                <a:cubicBezTo>
                  <a:pt x="754744" y="43543"/>
                  <a:pt x="377372" y="127000"/>
                  <a:pt x="0" y="2104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rme libre 12"/>
          <p:cNvSpPr/>
          <p:nvPr/>
        </p:nvSpPr>
        <p:spPr>
          <a:xfrm>
            <a:off x="3779912" y="2547101"/>
            <a:ext cx="1997901" cy="175717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  <a:gd name="connsiteX0" fmla="*/ 1808067 w 1808067"/>
              <a:gd name="connsiteY0" fmla="*/ 297112 h 297112"/>
              <a:gd name="connsiteX1" fmla="*/ 675953 w 1808067"/>
              <a:gd name="connsiteY1" fmla="*/ 239055 h 297112"/>
              <a:gd name="connsiteX2" fmla="*/ 0 w 1808067"/>
              <a:gd name="connsiteY2" fmla="*/ 83457 h 297112"/>
              <a:gd name="connsiteX0" fmla="*/ 1808067 w 1808067"/>
              <a:gd name="connsiteY0" fmla="*/ 163285 h 163285"/>
              <a:gd name="connsiteX1" fmla="*/ 675953 w 1808067"/>
              <a:gd name="connsiteY1" fmla="*/ 105228 h 163285"/>
              <a:gd name="connsiteX2" fmla="*/ 0 w 1808067"/>
              <a:gd name="connsiteY2" fmla="*/ 83457 h 16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8067" h="163285">
                <a:moveTo>
                  <a:pt x="1808067" y="163285"/>
                </a:moveTo>
                <a:cubicBezTo>
                  <a:pt x="1430696" y="123371"/>
                  <a:pt x="977298" y="118533"/>
                  <a:pt x="675953" y="105228"/>
                </a:cubicBezTo>
                <a:cubicBezTo>
                  <a:pt x="374609" y="91923"/>
                  <a:pt x="377372" y="0"/>
                  <a:pt x="0" y="834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rme libre 14"/>
          <p:cNvSpPr/>
          <p:nvPr/>
        </p:nvSpPr>
        <p:spPr>
          <a:xfrm>
            <a:off x="2699792" y="5445224"/>
            <a:ext cx="3438061" cy="288032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9" h="210457">
                <a:moveTo>
                  <a:pt x="2264229" y="79828"/>
                </a:moveTo>
                <a:cubicBezTo>
                  <a:pt x="1886858" y="39914"/>
                  <a:pt x="1509487" y="0"/>
                  <a:pt x="1132115" y="21771"/>
                </a:cubicBezTo>
                <a:cubicBezTo>
                  <a:pt x="754744" y="43543"/>
                  <a:pt x="377372" y="127000"/>
                  <a:pt x="0" y="2104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rme libre 16"/>
          <p:cNvSpPr/>
          <p:nvPr/>
        </p:nvSpPr>
        <p:spPr>
          <a:xfrm flipV="1">
            <a:off x="5364089" y="3501007"/>
            <a:ext cx="936104" cy="778697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  <a:gd name="connsiteX0" fmla="*/ 2309433 w 2309433"/>
              <a:gd name="connsiteY0" fmla="*/ 39914 h 460828"/>
              <a:gd name="connsiteX1" fmla="*/ 1132115 w 2309433"/>
              <a:gd name="connsiteY1" fmla="*/ 272142 h 460828"/>
              <a:gd name="connsiteX2" fmla="*/ 0 w 2309433"/>
              <a:gd name="connsiteY2" fmla="*/ 460828 h 460828"/>
              <a:gd name="connsiteX0" fmla="*/ 2309433 w 2339038"/>
              <a:gd name="connsiteY0" fmla="*/ 39914 h 460828"/>
              <a:gd name="connsiteX1" fmla="*/ 1954133 w 2339038"/>
              <a:gd name="connsiteY1" fmla="*/ 390676 h 460828"/>
              <a:gd name="connsiteX2" fmla="*/ 0 w 2339038"/>
              <a:gd name="connsiteY2" fmla="*/ 460828 h 460828"/>
              <a:gd name="connsiteX0" fmla="*/ 2309433 w 2309433"/>
              <a:gd name="connsiteY0" fmla="*/ 39914 h 460828"/>
              <a:gd name="connsiteX1" fmla="*/ 888241 w 2309433"/>
              <a:gd name="connsiteY1" fmla="*/ 102330 h 460828"/>
              <a:gd name="connsiteX2" fmla="*/ 0 w 2309433"/>
              <a:gd name="connsiteY2" fmla="*/ 460828 h 460828"/>
              <a:gd name="connsiteX0" fmla="*/ 2309433 w 2309433"/>
              <a:gd name="connsiteY0" fmla="*/ 9843 h 430757"/>
              <a:gd name="connsiteX1" fmla="*/ 888241 w 2309433"/>
              <a:gd name="connsiteY1" fmla="*/ 72259 h 430757"/>
              <a:gd name="connsiteX2" fmla="*/ 0 w 2309433"/>
              <a:gd name="connsiteY2" fmla="*/ 430757 h 430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9433" h="430757">
                <a:moveTo>
                  <a:pt x="2309433" y="9843"/>
                </a:moveTo>
                <a:cubicBezTo>
                  <a:pt x="1461334" y="0"/>
                  <a:pt x="1273147" y="2107"/>
                  <a:pt x="888241" y="72259"/>
                </a:cubicBezTo>
                <a:cubicBezTo>
                  <a:pt x="503336" y="142411"/>
                  <a:pt x="377372" y="347300"/>
                  <a:pt x="0" y="4307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/>
          <p:cNvSpPr txBox="1"/>
          <p:nvPr/>
        </p:nvSpPr>
        <p:spPr>
          <a:xfrm>
            <a:off x="4295902" y="5949280"/>
            <a:ext cx="453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Return </a:t>
            </a:r>
            <a:r>
              <a:rPr lang="en-US" sz="2400" dirty="0" smtClean="0">
                <a:latin typeface="Berlin Sans FB" pitchFamily="34" charset="0"/>
              </a:rPr>
              <a:t>the last </a:t>
            </a:r>
            <a:r>
              <a:rPr lang="en-US" sz="2400" dirty="0" smtClean="0">
                <a:latin typeface="Berlin Sans FB" pitchFamily="34" charset="0"/>
              </a:rPr>
              <a:t>solution considered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18" name="Forme libre 17"/>
          <p:cNvSpPr/>
          <p:nvPr/>
        </p:nvSpPr>
        <p:spPr>
          <a:xfrm>
            <a:off x="2339753" y="6093297"/>
            <a:ext cx="2016224" cy="216024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9" h="210457">
                <a:moveTo>
                  <a:pt x="2264229" y="79828"/>
                </a:moveTo>
                <a:cubicBezTo>
                  <a:pt x="1886858" y="39914"/>
                  <a:pt x="1509487" y="0"/>
                  <a:pt x="1132115" y="21771"/>
                </a:cubicBezTo>
                <a:cubicBezTo>
                  <a:pt x="754744" y="43543"/>
                  <a:pt x="377372" y="127000"/>
                  <a:pt x="0" y="2104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solution: prefix tree acceptor</a:t>
            </a:r>
            <a:endParaRPr lang="en-US" dirty="0"/>
          </a:p>
        </p:txBody>
      </p:sp>
      <p:grpSp>
        <p:nvGrpSpPr>
          <p:cNvPr id="8" name="Groupe 7"/>
          <p:cNvGrpSpPr/>
          <p:nvPr/>
        </p:nvGrpSpPr>
        <p:grpSpPr>
          <a:xfrm>
            <a:off x="4860032" y="1556792"/>
            <a:ext cx="3851419" cy="1798282"/>
            <a:chOff x="4064919" y="1556792"/>
            <a:chExt cx="3851419" cy="1798282"/>
          </a:xfrm>
        </p:grpSpPr>
        <p:pic>
          <p:nvPicPr>
            <p:cNvPr id="5" name="Picture 2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2" cstate="print"/>
            <a:srcRect b="79463"/>
            <a:stretch>
              <a:fillRect/>
            </a:stretch>
          </p:blipFill>
          <p:spPr bwMode="auto">
            <a:xfrm>
              <a:off x="4173013" y="1556792"/>
              <a:ext cx="3743325" cy="344280"/>
            </a:xfrm>
            <a:prstGeom prst="rect">
              <a:avLst/>
            </a:prstGeom>
            <a:noFill/>
          </p:spPr>
        </p:pic>
        <p:pic>
          <p:nvPicPr>
            <p:cNvPr id="6" name="Picture 2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2" cstate="print"/>
            <a:srcRect b="79463"/>
            <a:stretch>
              <a:fillRect/>
            </a:stretch>
          </p:blipFill>
          <p:spPr bwMode="auto">
            <a:xfrm>
              <a:off x="4122413" y="1621290"/>
              <a:ext cx="3743325" cy="344280"/>
            </a:xfrm>
            <a:prstGeom prst="rect">
              <a:avLst/>
            </a:prstGeom>
            <a:noFill/>
          </p:spPr>
        </p:pic>
        <p:pic>
          <p:nvPicPr>
            <p:cNvPr id="7" name="Picture 2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64919" y="1678674"/>
              <a:ext cx="3743325" cy="1676400"/>
            </a:xfrm>
            <a:prstGeom prst="rect">
              <a:avLst/>
            </a:prstGeom>
            <a:noFill/>
          </p:spPr>
        </p:pic>
      </p:grpSp>
      <p:sp>
        <p:nvSpPr>
          <p:cNvPr id="10" name="Forme libre 9"/>
          <p:cNvSpPr/>
          <p:nvPr/>
        </p:nvSpPr>
        <p:spPr>
          <a:xfrm>
            <a:off x="1835696" y="2492896"/>
            <a:ext cx="3256001" cy="1800200"/>
          </a:xfrm>
          <a:custGeom>
            <a:avLst/>
            <a:gdLst>
              <a:gd name="connsiteX0" fmla="*/ 2032000 w 2032000"/>
              <a:gd name="connsiteY0" fmla="*/ 203200 h 1161142"/>
              <a:gd name="connsiteX1" fmla="*/ 653143 w 2032000"/>
              <a:gd name="connsiteY1" fmla="*/ 159657 h 1161142"/>
              <a:gd name="connsiteX2" fmla="*/ 0 w 2032000"/>
              <a:gd name="connsiteY2" fmla="*/ 1161142 h 1161142"/>
              <a:gd name="connsiteX0" fmla="*/ 1887849 w 1887849"/>
              <a:gd name="connsiteY0" fmla="*/ 225670 h 1318433"/>
              <a:gd name="connsiteX1" fmla="*/ 508992 w 1887849"/>
              <a:gd name="connsiteY1" fmla="*/ 182127 h 1318433"/>
              <a:gd name="connsiteX2" fmla="*/ 0 w 1887849"/>
              <a:gd name="connsiteY2" fmla="*/ 1318433 h 131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7849" h="1318433">
                <a:moveTo>
                  <a:pt x="1887849" y="225670"/>
                </a:moveTo>
                <a:cubicBezTo>
                  <a:pt x="1367754" y="124070"/>
                  <a:pt x="823633" y="0"/>
                  <a:pt x="508992" y="182127"/>
                </a:cubicBezTo>
                <a:cubicBezTo>
                  <a:pt x="194351" y="364254"/>
                  <a:pt x="157238" y="897519"/>
                  <a:pt x="0" y="1318433"/>
                </a:cubicBezTo>
              </a:path>
            </a:pathLst>
          </a:custGeom>
          <a:ln w="571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484784"/>
            <a:ext cx="4320480" cy="2304256"/>
          </a:xfrm>
          <a:solidFill>
            <a:schemeClr val="bg1">
              <a:alpha val="91000"/>
            </a:schemeClr>
          </a:solidFill>
        </p:spPr>
        <p:txBody>
          <a:bodyPr lIns="36000" rIns="0">
            <a:normAutofit lnSpcReduction="10000"/>
          </a:bodyPr>
          <a:lstStyle/>
          <a:p>
            <a:r>
              <a:rPr lang="en-US" dirty="0" smtClean="0"/>
              <a:t>Largest deterministic automaton accepting </a:t>
            </a:r>
            <a:br>
              <a:rPr lang="en-US" dirty="0" smtClean="0"/>
            </a:br>
            <a:r>
              <a:rPr lang="en-US" dirty="0" smtClean="0"/>
              <a:t>all positive traces and rejecting all negative ones</a:t>
            </a:r>
            <a:endParaRPr lang="en-US" dirty="0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2483768" y="3717032"/>
            <a:ext cx="6516216" cy="720080"/>
          </a:xfrm>
          <a:prstGeom prst="rect">
            <a:avLst/>
          </a:prstGeom>
          <a:solidFill>
            <a:schemeClr val="bg1">
              <a:alpha val="91000"/>
            </a:schemeClr>
          </a:solidFill>
        </p:spPr>
        <p:txBody>
          <a:bodyPr vert="horz" lIns="36000" tIns="45720" rIns="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All scenarios start in the same system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 state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erlin Sans FB" pitchFamily="34" charset="0"/>
              <a:ea typeface="+mn-ea"/>
              <a:cs typeface="+mn-cs"/>
            </a:endParaRPr>
          </a:p>
        </p:txBody>
      </p:sp>
      <p:pic>
        <p:nvPicPr>
          <p:cNvPr id="3076" name="Picture 4" descr="C:\Users\blambeau\Documents\thesis\writing\src\4-inductive\images\non-augmented-p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365104"/>
            <a:ext cx="8658225" cy="2238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251520" y="1484784"/>
            <a:ext cx="3456384" cy="5184576"/>
          </a:xfrm>
          <a:solidFill>
            <a:schemeClr val="bg1">
              <a:alpha val="87000"/>
            </a:schemeClr>
          </a:solidFill>
        </p:spPr>
        <p:txBody>
          <a:bodyPr lIns="36000" rIns="0">
            <a:noAutofit/>
          </a:bodyPr>
          <a:lstStyle/>
          <a:p>
            <a:pPr>
              <a:spcBef>
                <a:spcPts val="4800"/>
              </a:spcBef>
            </a:pPr>
            <a:r>
              <a:rPr lang="en-US" sz="2800" dirty="0" smtClean="0"/>
              <a:t>Merge a candidate pair (q, q’) in </a:t>
            </a:r>
            <a:r>
              <a:rPr lang="en-US" sz="2800" dirty="0" smtClean="0"/>
              <a:t>A</a:t>
            </a:r>
            <a:endParaRPr lang="en-US" sz="2800" dirty="0" smtClean="0"/>
          </a:p>
          <a:p>
            <a:pPr>
              <a:spcBef>
                <a:spcPts val="7200"/>
              </a:spcBef>
            </a:pPr>
            <a:r>
              <a:rPr lang="en-US" sz="2800" dirty="0" smtClean="0"/>
              <a:t>Merging </a:t>
            </a:r>
            <a:r>
              <a:rPr lang="en-US" sz="2800" dirty="0" smtClean="0"/>
              <a:t>for </a:t>
            </a:r>
            <a:r>
              <a:rPr lang="en-US" sz="2800" dirty="0" err="1" smtClean="0"/>
              <a:t>determinization</a:t>
            </a:r>
            <a:endParaRPr lang="en-US" sz="2800" dirty="0" smtClean="0"/>
          </a:p>
          <a:p>
            <a:pPr>
              <a:spcBef>
                <a:spcPts val="7200"/>
              </a:spcBef>
            </a:pPr>
            <a:r>
              <a:rPr lang="en-US" sz="2800" dirty="0" smtClean="0"/>
              <a:t>Yields a candidate solution </a:t>
            </a:r>
            <a:r>
              <a:rPr lang="en-US" sz="2800" dirty="0" smtClean="0"/>
              <a:t>A</a:t>
            </a:r>
            <a:r>
              <a:rPr lang="en-US" sz="2800" baseline="-25000" dirty="0" smtClean="0"/>
              <a:t>new</a:t>
            </a:r>
            <a:r>
              <a:rPr lang="en-US" sz="2800" dirty="0" smtClean="0"/>
              <a:t> </a:t>
            </a:r>
            <a:r>
              <a:rPr lang="en-US" sz="2800" dirty="0" smtClean="0"/>
              <a:t>generalizing A</a:t>
            </a:r>
            <a:endParaRPr lang="en-US" sz="2800" baseline="-25000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 through state merging</a:t>
            </a:r>
            <a:endParaRPr lang="en-US" dirty="0"/>
          </a:p>
        </p:txBody>
      </p:sp>
      <p:grpSp>
        <p:nvGrpSpPr>
          <p:cNvPr id="5" name="Groupe 4"/>
          <p:cNvGrpSpPr/>
          <p:nvPr/>
        </p:nvGrpSpPr>
        <p:grpSpPr>
          <a:xfrm>
            <a:off x="3425571" y="1527175"/>
            <a:ext cx="5577173" cy="5258035"/>
            <a:chOff x="2031524" y="665501"/>
            <a:chExt cx="5895870" cy="5558494"/>
          </a:xfrm>
        </p:grpSpPr>
        <p:sp>
          <p:nvSpPr>
            <p:cNvPr id="7" name="Forme libre 6"/>
            <p:cNvSpPr/>
            <p:nvPr/>
          </p:nvSpPr>
          <p:spPr>
            <a:xfrm flipH="1">
              <a:off x="2627783" y="2099983"/>
              <a:ext cx="996294" cy="1264014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  <a:gd name="connsiteX0" fmla="*/ 0 w 1155700"/>
                <a:gd name="connsiteY0" fmla="*/ 118222 h 753596"/>
                <a:gd name="connsiteX1" fmla="*/ 1000125 w 1155700"/>
                <a:gd name="connsiteY1" fmla="*/ 105896 h 753596"/>
                <a:gd name="connsiteX2" fmla="*/ 933450 w 1155700"/>
                <a:gd name="connsiteY2" fmla="*/ 753596 h 753596"/>
                <a:gd name="connsiteX0" fmla="*/ 0 w 1155700"/>
                <a:gd name="connsiteY0" fmla="*/ 118222 h 753596"/>
                <a:gd name="connsiteX1" fmla="*/ 1000125 w 1155700"/>
                <a:gd name="connsiteY1" fmla="*/ 105896 h 753596"/>
                <a:gd name="connsiteX2" fmla="*/ 933450 w 1155700"/>
                <a:gd name="connsiteY2" fmla="*/ 753596 h 753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53596">
                  <a:moveTo>
                    <a:pt x="0" y="118222"/>
                  </a:moveTo>
                  <a:cubicBezTo>
                    <a:pt x="303347" y="1680"/>
                    <a:pt x="844550" y="0"/>
                    <a:pt x="1000125" y="105896"/>
                  </a:cubicBezTo>
                  <a:cubicBezTo>
                    <a:pt x="1155700" y="211792"/>
                    <a:pt x="1044575" y="491658"/>
                    <a:pt x="933450" y="753596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pic>
          <p:nvPicPr>
            <p:cNvPr id="8" name="Picture 3" descr="C:\Users\blambeau\Documents\thesis\writing\src\4-inductive\images\algo-step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02607" y="4807440"/>
              <a:ext cx="4409753" cy="1416555"/>
            </a:xfrm>
            <a:prstGeom prst="rect">
              <a:avLst/>
            </a:prstGeom>
            <a:noFill/>
          </p:spPr>
        </p:pic>
        <p:pic>
          <p:nvPicPr>
            <p:cNvPr id="9" name="Picture 5" descr="C:\Users\blambeau\Documents\thesis\writing\src\4-inductive\images\algo-step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74615" y="2143143"/>
              <a:ext cx="4409753" cy="1203102"/>
            </a:xfrm>
            <a:prstGeom prst="rect">
              <a:avLst/>
            </a:prstGeom>
            <a:noFill/>
          </p:spPr>
        </p:pic>
        <p:sp>
          <p:nvSpPr>
            <p:cNvPr id="10" name="Forme libre 9"/>
            <p:cNvSpPr/>
            <p:nvPr/>
          </p:nvSpPr>
          <p:spPr>
            <a:xfrm>
              <a:off x="6804248" y="4005064"/>
              <a:ext cx="723653" cy="1259111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pic>
          <p:nvPicPr>
            <p:cNvPr id="11" name="Picture 4" descr="C:\Users\blambeau\Documents\thesis\writing\src\4-inductive\images\algo-step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50479" y="692696"/>
              <a:ext cx="4409753" cy="1140035"/>
            </a:xfrm>
            <a:prstGeom prst="rect">
              <a:avLst/>
            </a:prstGeom>
            <a:noFill/>
          </p:spPr>
        </p:pic>
        <p:pic>
          <p:nvPicPr>
            <p:cNvPr id="13" name="Picture 2" descr="C:\Users\blambeau\Documents\thesis\writing\src\4-inductive\images\algo-step3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50479" y="3437230"/>
              <a:ext cx="4409753" cy="1203102"/>
            </a:xfrm>
            <a:prstGeom prst="rect">
              <a:avLst/>
            </a:prstGeom>
            <a:noFill/>
          </p:spPr>
        </p:pic>
        <p:sp>
          <p:nvSpPr>
            <p:cNvPr id="15" name="ZoneTexte 14"/>
            <p:cNvSpPr txBox="1"/>
            <p:nvPr/>
          </p:nvSpPr>
          <p:spPr>
            <a:xfrm>
              <a:off x="2031524" y="2295388"/>
              <a:ext cx="1363061" cy="7808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fr-BE" sz="2400" noProof="1" smtClean="0">
                  <a:latin typeface="Berlin Sans FB" pitchFamily="34" charset="0"/>
                  <a:cs typeface="Arial" pitchFamily="34" charset="0"/>
                </a:rPr>
                <a:t>2 and 6</a:t>
              </a:r>
            </a:p>
            <a:p>
              <a:pPr algn="ctr"/>
              <a:r>
                <a:rPr lang="fr-BE" sz="2400" noProof="1" smtClean="0">
                  <a:latin typeface="Berlin Sans FB" pitchFamily="34" charset="0"/>
                  <a:cs typeface="Arial" pitchFamily="34" charset="0"/>
                </a:rPr>
                <a:t>(determ.)</a:t>
              </a:r>
              <a:endParaRPr lang="fr-BE" sz="2400" noProof="1">
                <a:latin typeface="Berlin Sans FB" pitchFamily="34" charset="0"/>
                <a:cs typeface="Arial" pitchFamily="34" charset="0"/>
              </a:endParaRPr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6156176" y="1187227"/>
              <a:ext cx="962174" cy="771525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6288374" y="665501"/>
              <a:ext cx="1639020" cy="48804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  <a:cs typeface="Arial" pitchFamily="34" charset="0"/>
                </a:rPr>
                <a:t>(q=3, q’=0)</a:t>
              </a:r>
              <a:endParaRPr lang="fr-BE" sz="2400" noProof="1">
                <a:latin typeface="Berlin Sans FB" pitchFamily="34" charset="0"/>
                <a:cs typeface="Arial" pitchFamily="34" charset="0"/>
              </a:endParaRPr>
            </a:p>
          </p:txBody>
        </p:sp>
      </p:grpSp>
      <p:sp>
        <p:nvSpPr>
          <p:cNvPr id="18" name="ZoneTexte 17"/>
          <p:cNvSpPr txBox="1"/>
          <p:nvPr/>
        </p:nvSpPr>
        <p:spPr>
          <a:xfrm>
            <a:off x="7596336" y="4869160"/>
            <a:ext cx="1289382" cy="738664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fr-BE" sz="2400" noProof="1" smtClean="0">
                <a:latin typeface="Berlin Sans FB" pitchFamily="34" charset="0"/>
                <a:cs typeface="Arial" pitchFamily="34" charset="0"/>
              </a:rPr>
              <a:t>5 and 9</a:t>
            </a:r>
          </a:p>
          <a:p>
            <a:pPr algn="ctr"/>
            <a:r>
              <a:rPr lang="fr-BE" sz="2400" noProof="1" smtClean="0">
                <a:latin typeface="Berlin Sans FB" pitchFamily="34" charset="0"/>
                <a:cs typeface="Arial" pitchFamily="34" charset="0"/>
              </a:rPr>
              <a:t>(determ.)</a:t>
            </a:r>
            <a:endParaRPr lang="fr-BE" sz="2400" noProof="1">
              <a:latin typeface="Berlin Sans FB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Query-driven State Merging (QSM)</a:t>
            </a:r>
            <a:endParaRPr lang="en-US" dirty="0"/>
          </a:p>
        </p:txBody>
      </p:sp>
      <p:pic>
        <p:nvPicPr>
          <p:cNvPr id="2051" name="Picture 3" descr="C:\Users\blambeau\Documents\thesis\private-defense\qs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779" y="1772816"/>
            <a:ext cx="6633493" cy="4680520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5737001" y="1484784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Build an initial solution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791503" y="2492896"/>
            <a:ext cx="3036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Refine it incrementally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315686" y="3933056"/>
            <a:ext cx="2512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Under user control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216300" y="5229200"/>
            <a:ext cx="2611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FF0000"/>
                </a:solidFill>
                <a:latin typeface="Berlin Sans FB" pitchFamily="34" charset="0"/>
              </a:rPr>
              <a:t>Keep it if consistent</a:t>
            </a:r>
            <a:endParaRPr lang="en-US" sz="2400" baseline="-25000" dirty="0">
              <a:solidFill>
                <a:srgbClr val="FF0000"/>
              </a:solidFill>
              <a:latin typeface="Berlin Sans FB" pitchFamily="34" charset="0"/>
            </a:endParaRPr>
          </a:p>
        </p:txBody>
      </p:sp>
      <p:sp>
        <p:nvSpPr>
          <p:cNvPr id="12" name="Forme libre 11"/>
          <p:cNvSpPr/>
          <p:nvPr/>
        </p:nvSpPr>
        <p:spPr>
          <a:xfrm>
            <a:off x="3222171" y="1618343"/>
            <a:ext cx="2501957" cy="226481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9" h="210457">
                <a:moveTo>
                  <a:pt x="2264229" y="79828"/>
                </a:moveTo>
                <a:cubicBezTo>
                  <a:pt x="1886858" y="39914"/>
                  <a:pt x="1509487" y="0"/>
                  <a:pt x="1132115" y="21771"/>
                </a:cubicBezTo>
                <a:cubicBezTo>
                  <a:pt x="754744" y="43543"/>
                  <a:pt x="377372" y="127000"/>
                  <a:pt x="0" y="2104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rme libre 12"/>
          <p:cNvSpPr/>
          <p:nvPr/>
        </p:nvSpPr>
        <p:spPr>
          <a:xfrm>
            <a:off x="3779912" y="2547101"/>
            <a:ext cx="1997901" cy="175717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  <a:gd name="connsiteX0" fmla="*/ 1808067 w 1808067"/>
              <a:gd name="connsiteY0" fmla="*/ 297112 h 297112"/>
              <a:gd name="connsiteX1" fmla="*/ 675953 w 1808067"/>
              <a:gd name="connsiteY1" fmla="*/ 239055 h 297112"/>
              <a:gd name="connsiteX2" fmla="*/ 0 w 1808067"/>
              <a:gd name="connsiteY2" fmla="*/ 83457 h 297112"/>
              <a:gd name="connsiteX0" fmla="*/ 1808067 w 1808067"/>
              <a:gd name="connsiteY0" fmla="*/ 163285 h 163285"/>
              <a:gd name="connsiteX1" fmla="*/ 675953 w 1808067"/>
              <a:gd name="connsiteY1" fmla="*/ 105228 h 163285"/>
              <a:gd name="connsiteX2" fmla="*/ 0 w 1808067"/>
              <a:gd name="connsiteY2" fmla="*/ 83457 h 16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8067" h="163285">
                <a:moveTo>
                  <a:pt x="1808067" y="163285"/>
                </a:moveTo>
                <a:cubicBezTo>
                  <a:pt x="1430696" y="123371"/>
                  <a:pt x="977298" y="118533"/>
                  <a:pt x="675953" y="105228"/>
                </a:cubicBezTo>
                <a:cubicBezTo>
                  <a:pt x="374609" y="91923"/>
                  <a:pt x="377372" y="0"/>
                  <a:pt x="0" y="834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rme libre 14"/>
          <p:cNvSpPr/>
          <p:nvPr/>
        </p:nvSpPr>
        <p:spPr>
          <a:xfrm>
            <a:off x="2699792" y="5445224"/>
            <a:ext cx="3438061" cy="288032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9" h="210457">
                <a:moveTo>
                  <a:pt x="2264229" y="79828"/>
                </a:moveTo>
                <a:cubicBezTo>
                  <a:pt x="1886858" y="39914"/>
                  <a:pt x="1509487" y="0"/>
                  <a:pt x="1132115" y="21771"/>
                </a:cubicBezTo>
                <a:cubicBezTo>
                  <a:pt x="754744" y="43543"/>
                  <a:pt x="377372" y="127000"/>
                  <a:pt x="0" y="210457"/>
                </a:cubicBezTo>
              </a:path>
            </a:pathLst>
          </a:custGeom>
          <a:ln w="381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Forme libre 16"/>
          <p:cNvSpPr/>
          <p:nvPr/>
        </p:nvSpPr>
        <p:spPr>
          <a:xfrm flipV="1">
            <a:off x="5364089" y="3501007"/>
            <a:ext cx="936104" cy="778697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  <a:gd name="connsiteX0" fmla="*/ 2309433 w 2309433"/>
              <a:gd name="connsiteY0" fmla="*/ 39914 h 460828"/>
              <a:gd name="connsiteX1" fmla="*/ 1132115 w 2309433"/>
              <a:gd name="connsiteY1" fmla="*/ 272142 h 460828"/>
              <a:gd name="connsiteX2" fmla="*/ 0 w 2309433"/>
              <a:gd name="connsiteY2" fmla="*/ 460828 h 460828"/>
              <a:gd name="connsiteX0" fmla="*/ 2309433 w 2339038"/>
              <a:gd name="connsiteY0" fmla="*/ 39914 h 460828"/>
              <a:gd name="connsiteX1" fmla="*/ 1954133 w 2339038"/>
              <a:gd name="connsiteY1" fmla="*/ 390676 h 460828"/>
              <a:gd name="connsiteX2" fmla="*/ 0 w 2339038"/>
              <a:gd name="connsiteY2" fmla="*/ 460828 h 460828"/>
              <a:gd name="connsiteX0" fmla="*/ 2309433 w 2309433"/>
              <a:gd name="connsiteY0" fmla="*/ 39914 h 460828"/>
              <a:gd name="connsiteX1" fmla="*/ 888241 w 2309433"/>
              <a:gd name="connsiteY1" fmla="*/ 102330 h 460828"/>
              <a:gd name="connsiteX2" fmla="*/ 0 w 2309433"/>
              <a:gd name="connsiteY2" fmla="*/ 460828 h 460828"/>
              <a:gd name="connsiteX0" fmla="*/ 2309433 w 2309433"/>
              <a:gd name="connsiteY0" fmla="*/ 9843 h 430757"/>
              <a:gd name="connsiteX1" fmla="*/ 888241 w 2309433"/>
              <a:gd name="connsiteY1" fmla="*/ 72259 h 430757"/>
              <a:gd name="connsiteX2" fmla="*/ 0 w 2309433"/>
              <a:gd name="connsiteY2" fmla="*/ 430757 h 430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9433" h="430757">
                <a:moveTo>
                  <a:pt x="2309433" y="9843"/>
                </a:moveTo>
                <a:cubicBezTo>
                  <a:pt x="1461334" y="0"/>
                  <a:pt x="1273147" y="2107"/>
                  <a:pt x="888241" y="72259"/>
                </a:cubicBezTo>
                <a:cubicBezTo>
                  <a:pt x="503336" y="142411"/>
                  <a:pt x="377372" y="347300"/>
                  <a:pt x="0" y="4307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/>
          <p:cNvSpPr txBox="1"/>
          <p:nvPr/>
        </p:nvSpPr>
        <p:spPr>
          <a:xfrm>
            <a:off x="4295902" y="5949280"/>
            <a:ext cx="453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Return </a:t>
            </a:r>
            <a:r>
              <a:rPr lang="en-US" sz="2400" dirty="0" smtClean="0">
                <a:latin typeface="Berlin Sans FB" pitchFamily="34" charset="0"/>
              </a:rPr>
              <a:t>the last </a:t>
            </a:r>
            <a:r>
              <a:rPr lang="en-US" sz="2400" dirty="0" smtClean="0">
                <a:latin typeface="Berlin Sans FB" pitchFamily="34" charset="0"/>
              </a:rPr>
              <a:t>solution considered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18" name="Forme libre 17"/>
          <p:cNvSpPr/>
          <p:nvPr/>
        </p:nvSpPr>
        <p:spPr>
          <a:xfrm>
            <a:off x="2339753" y="6093297"/>
            <a:ext cx="2016224" cy="216024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9" h="210457">
                <a:moveTo>
                  <a:pt x="2264229" y="79828"/>
                </a:moveTo>
                <a:cubicBezTo>
                  <a:pt x="1886858" y="39914"/>
                  <a:pt x="1509487" y="0"/>
                  <a:pt x="1132115" y="21771"/>
                </a:cubicBezTo>
                <a:cubicBezTo>
                  <a:pt x="754744" y="43543"/>
                  <a:pt x="377372" y="127000"/>
                  <a:pt x="0" y="2104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</a:t>
            </a:r>
            <a:r>
              <a:rPr lang="en-US" dirty="0" smtClean="0"/>
              <a:t>control: scenario questions</a:t>
            </a:r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395536" y="4077072"/>
            <a:ext cx="4248472" cy="892696"/>
          </a:xfrm>
        </p:spPr>
        <p:txBody>
          <a:bodyPr/>
          <a:lstStyle/>
          <a:p>
            <a:r>
              <a:rPr lang="en-US" dirty="0" smtClean="0"/>
              <a:t>Prefix of q’, suffix of q</a:t>
            </a:r>
            <a:endParaRPr lang="en-US" dirty="0"/>
          </a:p>
        </p:txBody>
      </p:sp>
      <p:pic>
        <p:nvPicPr>
          <p:cNvPr id="4" name="Picture 4" descr="C:\Users\blambeau\Documents\thesis\writing\src\4-inductive\images\algo-step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916832"/>
            <a:ext cx="7783876" cy="2012332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3563888" y="1412776"/>
            <a:ext cx="63671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BE" sz="2400" noProof="1" smtClean="0">
                <a:latin typeface="Berlin Sans FB" pitchFamily="34" charset="0"/>
                <a:cs typeface="Arial" pitchFamily="34" charset="0"/>
              </a:rPr>
              <a:t>q=3</a:t>
            </a:r>
            <a:endParaRPr lang="fr-BE" sz="2400" noProof="1">
              <a:latin typeface="Berlin Sans FB" pitchFamily="34" charset="0"/>
              <a:cs typeface="Arial" pitchFamily="34" charset="0"/>
            </a:endParaRPr>
          </a:p>
        </p:txBody>
      </p:sp>
      <p:sp>
        <p:nvSpPr>
          <p:cNvPr id="9" name="Forme libre 8"/>
          <p:cNvSpPr/>
          <p:nvPr/>
        </p:nvSpPr>
        <p:spPr>
          <a:xfrm>
            <a:off x="1698460" y="1572599"/>
            <a:ext cx="1953491" cy="600364"/>
          </a:xfrm>
          <a:custGeom>
            <a:avLst/>
            <a:gdLst>
              <a:gd name="connsiteX0" fmla="*/ 1953491 w 1953491"/>
              <a:gd name="connsiteY0" fmla="*/ 323273 h 600364"/>
              <a:gd name="connsiteX1" fmla="*/ 595746 w 1953491"/>
              <a:gd name="connsiteY1" fmla="*/ 46182 h 600364"/>
              <a:gd name="connsiteX2" fmla="*/ 0 w 1953491"/>
              <a:gd name="connsiteY2" fmla="*/ 600364 h 60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3491" h="600364">
                <a:moveTo>
                  <a:pt x="1953491" y="323273"/>
                </a:moveTo>
                <a:cubicBezTo>
                  <a:pt x="1437409" y="161636"/>
                  <a:pt x="921328" y="0"/>
                  <a:pt x="595746" y="46182"/>
                </a:cubicBezTo>
                <a:cubicBezTo>
                  <a:pt x="270164" y="92364"/>
                  <a:pt x="135082" y="346364"/>
                  <a:pt x="0" y="600364"/>
                </a:cubicBezTo>
              </a:path>
            </a:pathLst>
          </a:custGeom>
          <a:ln w="34925">
            <a:solidFill>
              <a:schemeClr val="tx1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3080" y="1844824"/>
            <a:ext cx="740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noProof="1" smtClean="0">
                <a:latin typeface="Berlin Sans FB" pitchFamily="34" charset="0"/>
                <a:cs typeface="Arial" pitchFamily="34" charset="0"/>
              </a:rPr>
              <a:t>q’=0</a:t>
            </a:r>
            <a:endParaRPr lang="en-US" sz="2400" dirty="0"/>
          </a:p>
        </p:txBody>
      </p:sp>
      <p:grpSp>
        <p:nvGrpSpPr>
          <p:cNvPr id="12" name="Groupe 11"/>
          <p:cNvGrpSpPr/>
          <p:nvPr/>
        </p:nvGrpSpPr>
        <p:grpSpPr>
          <a:xfrm>
            <a:off x="3995936" y="4725144"/>
            <a:ext cx="4934782" cy="1830781"/>
            <a:chOff x="2685269" y="4653136"/>
            <a:chExt cx="3746363" cy="1389883"/>
          </a:xfrm>
        </p:grpSpPr>
        <p:sp>
          <p:nvSpPr>
            <p:cNvPr id="15" name="Rectangle 14"/>
            <p:cNvSpPr/>
            <p:nvPr/>
          </p:nvSpPr>
          <p:spPr>
            <a:xfrm>
              <a:off x="2685269" y="4653136"/>
              <a:ext cx="969342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dirty="0" smtClean="0">
                  <a:latin typeface="Berlin Sans FB" pitchFamily="34" charset="0"/>
                </a:rPr>
                <a:t>Controller</a:t>
              </a:r>
              <a:endParaRPr lang="fr-BE" dirty="0">
                <a:latin typeface="Berlin Sans FB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04320" y="4653136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dirty="0" err="1" smtClean="0">
                  <a:latin typeface="Berlin Sans FB" pitchFamily="34" charset="0"/>
                </a:rPr>
                <a:t>Actuator</a:t>
              </a:r>
              <a:r>
                <a:rPr lang="fr-BE" dirty="0" smtClean="0">
                  <a:latin typeface="Berlin Sans FB" pitchFamily="34" charset="0"/>
                </a:rPr>
                <a:t>/</a:t>
              </a:r>
              <a:r>
                <a:rPr lang="fr-BE" dirty="0" err="1" smtClean="0">
                  <a:latin typeface="Berlin Sans FB" pitchFamily="34" charset="0"/>
                </a:rPr>
                <a:t>Sensor</a:t>
              </a:r>
              <a:endParaRPr lang="fr-BE" dirty="0">
                <a:latin typeface="Berlin Sans FB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601072" y="4653136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dirty="0" err="1" smtClean="0">
                  <a:latin typeface="Berlin Sans FB" pitchFamily="34" charset="0"/>
                </a:rPr>
                <a:t>Passenger</a:t>
              </a:r>
              <a:endParaRPr lang="fr-BE" dirty="0" smtClean="0">
                <a:latin typeface="Berlin Sans FB" pitchFamily="34" charset="0"/>
              </a:endParaRPr>
            </a:p>
          </p:txBody>
        </p:sp>
        <p:cxnSp>
          <p:nvCxnSpPr>
            <p:cNvPr id="18" name="Connecteur droit avec flèche 17"/>
            <p:cNvCxnSpPr>
              <a:stCxn id="15" idx="2"/>
            </p:cNvCxnSpPr>
            <p:nvPr/>
          </p:nvCxnSpPr>
          <p:spPr>
            <a:xfrm flipH="1">
              <a:off x="3169147" y="4977136"/>
              <a:ext cx="793" cy="1065882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>
              <a:stCxn id="16" idx="2"/>
            </p:cNvCxnSpPr>
            <p:nvPr/>
          </p:nvCxnSpPr>
          <p:spPr>
            <a:xfrm rot="5400000">
              <a:off x="4114862" y="5509680"/>
              <a:ext cx="1065882" cy="794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7" idx="2"/>
            </p:cNvCxnSpPr>
            <p:nvPr/>
          </p:nvCxnSpPr>
          <p:spPr>
            <a:xfrm rot="5400000">
              <a:off x="5483014" y="5509681"/>
              <a:ext cx="1065882" cy="794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/>
            <p:nvPr/>
          </p:nvCxnSpPr>
          <p:spPr>
            <a:xfrm>
              <a:off x="3169940" y="5180185"/>
              <a:ext cx="1471563" cy="1588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/>
            <p:nvPr/>
          </p:nvCxnSpPr>
          <p:spPr>
            <a:xfrm flipV="1">
              <a:off x="3169940" y="5839110"/>
              <a:ext cx="1476000" cy="862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ZoneTexte 22"/>
            <p:cNvSpPr txBox="1"/>
            <p:nvPr/>
          </p:nvSpPr>
          <p:spPr>
            <a:xfrm>
              <a:off x="3695919" y="5674553"/>
              <a:ext cx="464486" cy="2803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400" dirty="0" err="1" smtClean="0">
                  <a:latin typeface="Berlin Sans FB" pitchFamily="34" charset="0"/>
                </a:rPr>
                <a:t>start</a:t>
              </a:r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25" name="Connecteur droit avec flèche 24"/>
            <p:cNvCxnSpPr/>
            <p:nvPr/>
          </p:nvCxnSpPr>
          <p:spPr>
            <a:xfrm>
              <a:off x="3166095" y="5391985"/>
              <a:ext cx="1471563" cy="1588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3710328" y="5226566"/>
              <a:ext cx="427977" cy="2803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400" dirty="0" smtClean="0">
                  <a:latin typeface="Berlin Sans FB" pitchFamily="34" charset="0"/>
                </a:rPr>
                <a:t>stop</a:t>
              </a:r>
              <a:endParaRPr lang="fr-BE" sz="2400" dirty="0">
                <a:latin typeface="Berlin Sans FB" pitchFamily="34" charset="0"/>
              </a:endParaRP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3695919" y="4993729"/>
              <a:ext cx="464486" cy="2803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400" dirty="0" err="1" smtClean="0">
                  <a:latin typeface="Berlin Sans FB" pitchFamily="34" charset="0"/>
                </a:rPr>
                <a:t>start</a:t>
              </a:r>
              <a:endParaRPr lang="fr-BE" sz="2400" dirty="0">
                <a:latin typeface="Berlin Sans FB" pitchFamily="34" charset="0"/>
              </a:endParaRPr>
            </a:p>
          </p:txBody>
        </p:sp>
      </p:grpSp>
      <p:cxnSp>
        <p:nvCxnSpPr>
          <p:cNvPr id="30" name="Connecteur droit avec flèche 29"/>
          <p:cNvCxnSpPr>
            <a:stCxn id="5" idx="3"/>
          </p:cNvCxnSpPr>
          <p:nvPr/>
        </p:nvCxnSpPr>
        <p:spPr>
          <a:xfrm>
            <a:off x="4200601" y="1643609"/>
            <a:ext cx="3580005" cy="0"/>
          </a:xfrm>
          <a:prstGeom prst="straightConnector1">
            <a:avLst/>
          </a:prstGeom>
          <a:ln w="3492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endCxn id="10" idx="1"/>
          </p:cNvCxnSpPr>
          <p:nvPr/>
        </p:nvCxnSpPr>
        <p:spPr>
          <a:xfrm>
            <a:off x="323528" y="2060848"/>
            <a:ext cx="539552" cy="0"/>
          </a:xfrm>
          <a:prstGeom prst="straightConnector1">
            <a:avLst/>
          </a:prstGeom>
          <a:ln w="3492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395536" y="2924944"/>
            <a:ext cx="5565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Berlin Sans FB" pitchFamily="34" charset="0"/>
              </a:rPr>
              <a:t>A</a:t>
            </a:r>
            <a:endParaRPr lang="en-US" sz="4400" baseline="-250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3" descr="C:\Users\blambeau\Documents\thesis\writing\src\4-inductive\images\algo-step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6400" y="1916830"/>
            <a:ext cx="7792403" cy="2503170"/>
          </a:xfrm>
          <a:prstGeom prst="rect">
            <a:avLst/>
          </a:prstGeom>
          <a:noFill/>
        </p:spPr>
      </p:pic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395536" y="4077072"/>
            <a:ext cx="4248472" cy="1872208"/>
          </a:xfrm>
        </p:spPr>
        <p:txBody>
          <a:bodyPr>
            <a:normAutofit/>
          </a:bodyPr>
          <a:lstStyle/>
          <a:p>
            <a:r>
              <a:rPr lang="en-US" dirty="0" smtClean="0"/>
              <a:t>Question mark to show the prefix </a:t>
            </a:r>
            <a:br>
              <a:rPr lang="en-US" dirty="0" smtClean="0"/>
            </a:br>
            <a:r>
              <a:rPr lang="en-US" dirty="0" smtClean="0"/>
              <a:t>already accepted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563888" y="1412776"/>
            <a:ext cx="63671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BE" sz="2400" noProof="1" smtClean="0">
                <a:latin typeface="Berlin Sans FB" pitchFamily="34" charset="0"/>
                <a:cs typeface="Arial" pitchFamily="34" charset="0"/>
              </a:rPr>
              <a:t>q=3</a:t>
            </a:r>
            <a:endParaRPr lang="fr-BE" sz="2400" noProof="1">
              <a:latin typeface="Berlin Sans FB" pitchFamily="34" charset="0"/>
              <a:cs typeface="Arial" pitchFamily="34" charset="0"/>
            </a:endParaRPr>
          </a:p>
        </p:txBody>
      </p:sp>
      <p:sp>
        <p:nvSpPr>
          <p:cNvPr id="9" name="Forme libre 8"/>
          <p:cNvSpPr/>
          <p:nvPr/>
        </p:nvSpPr>
        <p:spPr>
          <a:xfrm>
            <a:off x="1698460" y="1572599"/>
            <a:ext cx="1953491" cy="600364"/>
          </a:xfrm>
          <a:custGeom>
            <a:avLst/>
            <a:gdLst>
              <a:gd name="connsiteX0" fmla="*/ 1953491 w 1953491"/>
              <a:gd name="connsiteY0" fmla="*/ 323273 h 600364"/>
              <a:gd name="connsiteX1" fmla="*/ 595746 w 1953491"/>
              <a:gd name="connsiteY1" fmla="*/ 46182 h 600364"/>
              <a:gd name="connsiteX2" fmla="*/ 0 w 1953491"/>
              <a:gd name="connsiteY2" fmla="*/ 600364 h 60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3491" h="600364">
                <a:moveTo>
                  <a:pt x="1953491" y="323273"/>
                </a:moveTo>
                <a:cubicBezTo>
                  <a:pt x="1437409" y="161636"/>
                  <a:pt x="921328" y="0"/>
                  <a:pt x="595746" y="46182"/>
                </a:cubicBezTo>
                <a:cubicBezTo>
                  <a:pt x="270164" y="92364"/>
                  <a:pt x="135082" y="346364"/>
                  <a:pt x="0" y="600364"/>
                </a:cubicBezTo>
              </a:path>
            </a:pathLst>
          </a:custGeom>
          <a:ln w="34925">
            <a:solidFill>
              <a:schemeClr val="tx1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3080" y="1844824"/>
            <a:ext cx="740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noProof="1" smtClean="0">
                <a:latin typeface="Berlin Sans FB" pitchFamily="34" charset="0"/>
                <a:cs typeface="Arial" pitchFamily="34" charset="0"/>
              </a:rPr>
              <a:t>q’=0</a:t>
            </a:r>
            <a:endParaRPr lang="en-US" sz="2400" dirty="0"/>
          </a:p>
        </p:txBody>
      </p:sp>
      <p:cxnSp>
        <p:nvCxnSpPr>
          <p:cNvPr id="31" name="Connecteur droit avec flèche 30"/>
          <p:cNvCxnSpPr/>
          <p:nvPr/>
        </p:nvCxnSpPr>
        <p:spPr>
          <a:xfrm>
            <a:off x="4283968" y="5301208"/>
            <a:ext cx="0" cy="504056"/>
          </a:xfrm>
          <a:prstGeom prst="straightConnector1">
            <a:avLst/>
          </a:prstGeom>
          <a:ln w="3492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e 11"/>
          <p:cNvGrpSpPr/>
          <p:nvPr/>
        </p:nvGrpSpPr>
        <p:grpSpPr>
          <a:xfrm>
            <a:off x="3995936" y="4725144"/>
            <a:ext cx="4934782" cy="1830781"/>
            <a:chOff x="2685269" y="4653136"/>
            <a:chExt cx="3746363" cy="1389883"/>
          </a:xfrm>
        </p:grpSpPr>
        <p:cxnSp>
          <p:nvCxnSpPr>
            <p:cNvPr id="46" name="Connecteur droit 45"/>
            <p:cNvCxnSpPr/>
            <p:nvPr/>
          </p:nvCxnSpPr>
          <p:spPr>
            <a:xfrm>
              <a:off x="2926358" y="5570556"/>
              <a:ext cx="3348000" cy="0"/>
            </a:xfrm>
            <a:prstGeom prst="line">
              <a:avLst/>
            </a:prstGeom>
            <a:ln w="31750"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2685269" y="4653136"/>
              <a:ext cx="969342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dirty="0" smtClean="0">
                  <a:latin typeface="Berlin Sans FB" pitchFamily="34" charset="0"/>
                </a:rPr>
                <a:t>Controller</a:t>
              </a:r>
              <a:endParaRPr lang="fr-BE" dirty="0">
                <a:latin typeface="Berlin Sans FB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04320" y="4653136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dirty="0" err="1" smtClean="0">
                  <a:latin typeface="Berlin Sans FB" pitchFamily="34" charset="0"/>
                </a:rPr>
                <a:t>Actuator</a:t>
              </a:r>
              <a:r>
                <a:rPr lang="fr-BE" dirty="0" smtClean="0">
                  <a:latin typeface="Berlin Sans FB" pitchFamily="34" charset="0"/>
                </a:rPr>
                <a:t>/</a:t>
              </a:r>
              <a:r>
                <a:rPr lang="fr-BE" dirty="0" err="1" smtClean="0">
                  <a:latin typeface="Berlin Sans FB" pitchFamily="34" charset="0"/>
                </a:rPr>
                <a:t>Sensor</a:t>
              </a:r>
              <a:endParaRPr lang="fr-BE" dirty="0">
                <a:latin typeface="Berlin Sans FB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601072" y="4653136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dirty="0" err="1" smtClean="0">
                  <a:latin typeface="Berlin Sans FB" pitchFamily="34" charset="0"/>
                </a:rPr>
                <a:t>Passenger</a:t>
              </a:r>
              <a:endParaRPr lang="fr-BE" dirty="0" smtClean="0">
                <a:latin typeface="Berlin Sans FB" pitchFamily="34" charset="0"/>
              </a:endParaRPr>
            </a:p>
          </p:txBody>
        </p:sp>
        <p:cxnSp>
          <p:nvCxnSpPr>
            <p:cNvPr id="50" name="Connecteur droit avec flèche 49"/>
            <p:cNvCxnSpPr>
              <a:stCxn id="47" idx="2"/>
            </p:cNvCxnSpPr>
            <p:nvPr/>
          </p:nvCxnSpPr>
          <p:spPr>
            <a:xfrm flipH="1">
              <a:off x="3169147" y="4977136"/>
              <a:ext cx="793" cy="1065882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/>
            <p:cNvCxnSpPr>
              <a:stCxn id="48" idx="2"/>
            </p:cNvCxnSpPr>
            <p:nvPr/>
          </p:nvCxnSpPr>
          <p:spPr>
            <a:xfrm rot="5400000">
              <a:off x="4114862" y="5509680"/>
              <a:ext cx="1065882" cy="794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>
              <a:stCxn id="49" idx="2"/>
            </p:cNvCxnSpPr>
            <p:nvPr/>
          </p:nvCxnSpPr>
          <p:spPr>
            <a:xfrm rot="5400000">
              <a:off x="5483014" y="5509681"/>
              <a:ext cx="1065882" cy="794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/>
            <p:cNvCxnSpPr/>
            <p:nvPr/>
          </p:nvCxnSpPr>
          <p:spPr>
            <a:xfrm>
              <a:off x="3169940" y="5180185"/>
              <a:ext cx="1471563" cy="1588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/>
            <p:cNvCxnSpPr/>
            <p:nvPr/>
          </p:nvCxnSpPr>
          <p:spPr>
            <a:xfrm flipV="1">
              <a:off x="3169940" y="5839110"/>
              <a:ext cx="1476000" cy="862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3695919" y="5674553"/>
              <a:ext cx="464486" cy="2803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400" dirty="0" err="1" smtClean="0">
                  <a:latin typeface="Berlin Sans FB" pitchFamily="34" charset="0"/>
                </a:rPr>
                <a:t>start</a:t>
              </a:r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56" name="Connecteur droit avec flèche 55"/>
            <p:cNvCxnSpPr/>
            <p:nvPr/>
          </p:nvCxnSpPr>
          <p:spPr>
            <a:xfrm>
              <a:off x="3166095" y="5391985"/>
              <a:ext cx="1471563" cy="1588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3710328" y="5226566"/>
              <a:ext cx="427977" cy="2803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400" dirty="0" smtClean="0">
                  <a:latin typeface="Berlin Sans FB" pitchFamily="34" charset="0"/>
                </a:rPr>
                <a:t>stop</a:t>
              </a:r>
              <a:endParaRPr lang="fr-BE" sz="2400" dirty="0">
                <a:latin typeface="Berlin Sans FB" pitchFamily="34" charset="0"/>
              </a:endParaRPr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4817269" y="5363803"/>
              <a:ext cx="195145" cy="42058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3600" dirty="0" smtClean="0">
                  <a:latin typeface="Berlin Sans FB" pitchFamily="34" charset="0"/>
                </a:rPr>
                <a:t>?</a:t>
              </a:r>
              <a:endParaRPr lang="fr-BE" sz="3600" dirty="0">
                <a:latin typeface="Berlin Sans FB" pitchFamily="34" charset="0"/>
              </a:endParaRP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3695919" y="4993729"/>
              <a:ext cx="464486" cy="2803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400" dirty="0" err="1" smtClean="0">
                  <a:latin typeface="Berlin Sans FB" pitchFamily="34" charset="0"/>
                </a:rPr>
                <a:t>start</a:t>
              </a:r>
              <a:endParaRPr lang="fr-BE" sz="2400" dirty="0">
                <a:latin typeface="Berlin Sans FB" pitchFamily="34" charset="0"/>
              </a:endParaRPr>
            </a:p>
          </p:txBody>
        </p:sp>
      </p:grpSp>
      <p:cxnSp>
        <p:nvCxnSpPr>
          <p:cNvPr id="63" name="Connecteur droit avec flèche 62"/>
          <p:cNvCxnSpPr/>
          <p:nvPr/>
        </p:nvCxnSpPr>
        <p:spPr>
          <a:xfrm>
            <a:off x="4283968" y="6021288"/>
            <a:ext cx="0" cy="504056"/>
          </a:xfrm>
          <a:prstGeom prst="straightConnector1">
            <a:avLst/>
          </a:prstGeom>
          <a:ln w="3492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>
            <a:off x="1547664" y="3902613"/>
            <a:ext cx="2376264" cy="0"/>
          </a:xfrm>
          <a:prstGeom prst="straightConnector1">
            <a:avLst/>
          </a:prstGeom>
          <a:ln w="3492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>
            <a:off x="3995936" y="4149080"/>
            <a:ext cx="656456" cy="8384"/>
          </a:xfrm>
          <a:prstGeom prst="straightConnector1">
            <a:avLst/>
          </a:prstGeom>
          <a:ln w="3492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395536" y="2924944"/>
            <a:ext cx="12089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Berlin Sans FB" pitchFamily="34" charset="0"/>
              </a:rPr>
              <a:t>A</a:t>
            </a:r>
            <a:r>
              <a:rPr lang="en-US" sz="4400" baseline="-25000" dirty="0" smtClean="0">
                <a:latin typeface="Berlin Sans FB" pitchFamily="34" charset="0"/>
              </a:rPr>
              <a:t>new</a:t>
            </a:r>
            <a:endParaRPr lang="en-US" sz="4400" baseline="-25000" dirty="0">
              <a:latin typeface="Berlin Sans FB" pitchFamily="34" charset="0"/>
            </a:endParaRPr>
          </a:p>
        </p:txBody>
      </p:sp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User </a:t>
            </a:r>
            <a:r>
              <a:rPr lang="en-US" dirty="0" smtClean="0"/>
              <a:t>control: scenario questions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Query-driven State Merging (QSM)</a:t>
            </a:r>
            <a:endParaRPr lang="en-US" dirty="0"/>
          </a:p>
        </p:txBody>
      </p:sp>
      <p:pic>
        <p:nvPicPr>
          <p:cNvPr id="2051" name="Picture 3" descr="C:\Users\blambeau\Documents\thesis\private-defense\qs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779" y="1772816"/>
            <a:ext cx="6633493" cy="4680520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5737001" y="1484784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Build an initial solution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791503" y="2492896"/>
            <a:ext cx="3036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Refine it incrementally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315686" y="3933056"/>
            <a:ext cx="2512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FF0000"/>
                </a:solidFill>
                <a:latin typeface="Berlin Sans FB" pitchFamily="34" charset="0"/>
              </a:rPr>
              <a:t>Under user control</a:t>
            </a:r>
            <a:endParaRPr lang="en-US" sz="2400" baseline="-25000" dirty="0">
              <a:solidFill>
                <a:srgbClr val="FF0000"/>
              </a:solidFill>
              <a:latin typeface="Berlin Sans FB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216300" y="5229200"/>
            <a:ext cx="2611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Keep it if consistent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295902" y="5949280"/>
            <a:ext cx="453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Return </a:t>
            </a:r>
            <a:r>
              <a:rPr lang="en-US" sz="2400" dirty="0" smtClean="0">
                <a:latin typeface="Berlin Sans FB" pitchFamily="34" charset="0"/>
              </a:rPr>
              <a:t>the last </a:t>
            </a:r>
            <a:r>
              <a:rPr lang="en-US" sz="2400" dirty="0" smtClean="0">
                <a:latin typeface="Berlin Sans FB" pitchFamily="34" charset="0"/>
              </a:rPr>
              <a:t>solution considered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12" name="Forme libre 11"/>
          <p:cNvSpPr/>
          <p:nvPr/>
        </p:nvSpPr>
        <p:spPr>
          <a:xfrm>
            <a:off x="3222171" y="1618343"/>
            <a:ext cx="2501957" cy="226481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9" h="210457">
                <a:moveTo>
                  <a:pt x="2264229" y="79828"/>
                </a:moveTo>
                <a:cubicBezTo>
                  <a:pt x="1886858" y="39914"/>
                  <a:pt x="1509487" y="0"/>
                  <a:pt x="1132115" y="21771"/>
                </a:cubicBezTo>
                <a:cubicBezTo>
                  <a:pt x="754744" y="43543"/>
                  <a:pt x="377372" y="127000"/>
                  <a:pt x="0" y="2104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rme libre 12"/>
          <p:cNvSpPr/>
          <p:nvPr/>
        </p:nvSpPr>
        <p:spPr>
          <a:xfrm>
            <a:off x="3779912" y="2547101"/>
            <a:ext cx="1997901" cy="175717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  <a:gd name="connsiteX0" fmla="*/ 1808067 w 1808067"/>
              <a:gd name="connsiteY0" fmla="*/ 297112 h 297112"/>
              <a:gd name="connsiteX1" fmla="*/ 675953 w 1808067"/>
              <a:gd name="connsiteY1" fmla="*/ 239055 h 297112"/>
              <a:gd name="connsiteX2" fmla="*/ 0 w 1808067"/>
              <a:gd name="connsiteY2" fmla="*/ 83457 h 297112"/>
              <a:gd name="connsiteX0" fmla="*/ 1808067 w 1808067"/>
              <a:gd name="connsiteY0" fmla="*/ 163285 h 163285"/>
              <a:gd name="connsiteX1" fmla="*/ 675953 w 1808067"/>
              <a:gd name="connsiteY1" fmla="*/ 105228 h 163285"/>
              <a:gd name="connsiteX2" fmla="*/ 0 w 1808067"/>
              <a:gd name="connsiteY2" fmla="*/ 83457 h 16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8067" h="163285">
                <a:moveTo>
                  <a:pt x="1808067" y="163285"/>
                </a:moveTo>
                <a:cubicBezTo>
                  <a:pt x="1430696" y="123371"/>
                  <a:pt x="977298" y="118533"/>
                  <a:pt x="675953" y="105228"/>
                </a:cubicBezTo>
                <a:cubicBezTo>
                  <a:pt x="374609" y="91923"/>
                  <a:pt x="377372" y="0"/>
                  <a:pt x="0" y="834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rme libre 13"/>
          <p:cNvSpPr/>
          <p:nvPr/>
        </p:nvSpPr>
        <p:spPr>
          <a:xfrm>
            <a:off x="2339753" y="6093297"/>
            <a:ext cx="2016224" cy="216024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9" h="210457">
                <a:moveTo>
                  <a:pt x="2264229" y="79828"/>
                </a:moveTo>
                <a:cubicBezTo>
                  <a:pt x="1886858" y="39914"/>
                  <a:pt x="1509487" y="0"/>
                  <a:pt x="1132115" y="21771"/>
                </a:cubicBezTo>
                <a:cubicBezTo>
                  <a:pt x="754744" y="43543"/>
                  <a:pt x="377372" y="127000"/>
                  <a:pt x="0" y="2104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rme libre 14"/>
          <p:cNvSpPr/>
          <p:nvPr/>
        </p:nvSpPr>
        <p:spPr>
          <a:xfrm>
            <a:off x="2699792" y="5445224"/>
            <a:ext cx="3438061" cy="288032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9" h="210457">
                <a:moveTo>
                  <a:pt x="2264229" y="79828"/>
                </a:moveTo>
                <a:cubicBezTo>
                  <a:pt x="1886858" y="39914"/>
                  <a:pt x="1509487" y="0"/>
                  <a:pt x="1132115" y="21771"/>
                </a:cubicBezTo>
                <a:cubicBezTo>
                  <a:pt x="754744" y="43543"/>
                  <a:pt x="377372" y="127000"/>
                  <a:pt x="0" y="2104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rme libre 16"/>
          <p:cNvSpPr/>
          <p:nvPr/>
        </p:nvSpPr>
        <p:spPr>
          <a:xfrm flipV="1">
            <a:off x="5364089" y="3501007"/>
            <a:ext cx="936104" cy="778697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  <a:gd name="connsiteX0" fmla="*/ 2309433 w 2309433"/>
              <a:gd name="connsiteY0" fmla="*/ 39914 h 460828"/>
              <a:gd name="connsiteX1" fmla="*/ 1132115 w 2309433"/>
              <a:gd name="connsiteY1" fmla="*/ 272142 h 460828"/>
              <a:gd name="connsiteX2" fmla="*/ 0 w 2309433"/>
              <a:gd name="connsiteY2" fmla="*/ 460828 h 460828"/>
              <a:gd name="connsiteX0" fmla="*/ 2309433 w 2339038"/>
              <a:gd name="connsiteY0" fmla="*/ 39914 h 460828"/>
              <a:gd name="connsiteX1" fmla="*/ 1954133 w 2339038"/>
              <a:gd name="connsiteY1" fmla="*/ 390676 h 460828"/>
              <a:gd name="connsiteX2" fmla="*/ 0 w 2339038"/>
              <a:gd name="connsiteY2" fmla="*/ 460828 h 460828"/>
              <a:gd name="connsiteX0" fmla="*/ 2309433 w 2309433"/>
              <a:gd name="connsiteY0" fmla="*/ 39914 h 460828"/>
              <a:gd name="connsiteX1" fmla="*/ 888241 w 2309433"/>
              <a:gd name="connsiteY1" fmla="*/ 102330 h 460828"/>
              <a:gd name="connsiteX2" fmla="*/ 0 w 2309433"/>
              <a:gd name="connsiteY2" fmla="*/ 460828 h 460828"/>
              <a:gd name="connsiteX0" fmla="*/ 2309433 w 2309433"/>
              <a:gd name="connsiteY0" fmla="*/ 9843 h 430757"/>
              <a:gd name="connsiteX1" fmla="*/ 888241 w 2309433"/>
              <a:gd name="connsiteY1" fmla="*/ 72259 h 430757"/>
              <a:gd name="connsiteX2" fmla="*/ 0 w 2309433"/>
              <a:gd name="connsiteY2" fmla="*/ 430757 h 430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9433" h="430757">
                <a:moveTo>
                  <a:pt x="2309433" y="9843"/>
                </a:moveTo>
                <a:cubicBezTo>
                  <a:pt x="1461334" y="0"/>
                  <a:pt x="1273147" y="2107"/>
                  <a:pt x="888241" y="72259"/>
                </a:cubicBezTo>
                <a:cubicBezTo>
                  <a:pt x="503336" y="142411"/>
                  <a:pt x="377372" y="347300"/>
                  <a:pt x="0" y="430757"/>
                </a:cubicBezTo>
              </a:path>
            </a:pathLst>
          </a:custGeom>
          <a:ln w="381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axes of improvement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synthesis technique “smarter”</a:t>
            </a:r>
          </a:p>
          <a:p>
            <a:pPr lvl="1"/>
            <a:r>
              <a:rPr lang="en-US" dirty="0" smtClean="0"/>
              <a:t>Better generalization accuracy</a:t>
            </a:r>
          </a:p>
          <a:p>
            <a:pPr lvl="1"/>
            <a:r>
              <a:rPr lang="en-US" dirty="0" smtClean="0"/>
              <a:t>Reducing the number of scenario questions</a:t>
            </a:r>
          </a:p>
          <a:p>
            <a:r>
              <a:rPr lang="en-US" dirty="0" smtClean="0"/>
              <a:t>Make it more adequate</a:t>
            </a:r>
          </a:p>
          <a:p>
            <a:pPr lvl="1"/>
            <a:r>
              <a:rPr lang="en-US" dirty="0" smtClean="0"/>
              <a:t>Strengthening consistency post conditions in the presence of domain knowledge and goals</a:t>
            </a:r>
          </a:p>
          <a:p>
            <a:pPr lvl="1"/>
            <a:r>
              <a:rPr lang="en-US" dirty="0" smtClean="0"/>
              <a:t>Weakening assumptions on input scenarios, notably the fact that they all start in the same system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Injection of goals in the process</a:t>
            </a:r>
            <a:endParaRPr lang="fr-BE" dirty="0"/>
          </a:p>
        </p:txBody>
      </p:sp>
      <p:grpSp>
        <p:nvGrpSpPr>
          <p:cNvPr id="28" name="Groupe 27"/>
          <p:cNvGrpSpPr/>
          <p:nvPr/>
        </p:nvGrpSpPr>
        <p:grpSpPr>
          <a:xfrm>
            <a:off x="0" y="1268760"/>
            <a:ext cx="9144000" cy="5400600"/>
            <a:chOff x="0" y="1268760"/>
            <a:chExt cx="9144000" cy="5400600"/>
          </a:xfrm>
        </p:grpSpPr>
        <p:sp>
          <p:nvSpPr>
            <p:cNvPr id="51" name="Ellipse 50"/>
            <p:cNvSpPr/>
            <p:nvPr/>
          </p:nvSpPr>
          <p:spPr>
            <a:xfrm>
              <a:off x="1882728" y="1636839"/>
              <a:ext cx="5150644" cy="4604476"/>
            </a:xfrm>
            <a:prstGeom prst="ellipse">
              <a:avLst/>
            </a:prstGeom>
            <a:noFill/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766168" y="2708920"/>
              <a:ext cx="1943135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4" name="Groupe 87"/>
            <p:cNvGrpSpPr/>
            <p:nvPr/>
          </p:nvGrpSpPr>
          <p:grpSpPr>
            <a:xfrm>
              <a:off x="2818831" y="2920922"/>
              <a:ext cx="2849621" cy="1588198"/>
              <a:chOff x="2871126" y="2264537"/>
              <a:chExt cx="2956808" cy="1647936"/>
            </a:xfrm>
          </p:grpSpPr>
          <p:grpSp>
            <p:nvGrpSpPr>
              <p:cNvPr id="5" name="Groupe 86"/>
              <p:cNvGrpSpPr/>
              <p:nvPr/>
            </p:nvGrpSpPr>
            <p:grpSpPr>
              <a:xfrm>
                <a:off x="2871126" y="2264537"/>
                <a:ext cx="2956808" cy="1647936"/>
                <a:chOff x="2871126" y="2264537"/>
                <a:chExt cx="2956808" cy="1647936"/>
              </a:xfrm>
            </p:grpSpPr>
            <p:sp>
              <p:nvSpPr>
                <p:cNvPr id="70" name="Nuage 69"/>
                <p:cNvSpPr/>
                <p:nvPr/>
              </p:nvSpPr>
              <p:spPr>
                <a:xfrm>
                  <a:off x="2871126" y="2264537"/>
                  <a:ext cx="2956808" cy="164793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71" name="Rectangle à coins arrondis 70"/>
                <p:cNvSpPr/>
                <p:nvPr/>
              </p:nvSpPr>
              <p:spPr>
                <a:xfrm>
                  <a:off x="5000630" y="3000373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69" name="ZoneTexte 68"/>
              <p:cNvSpPr txBox="1"/>
              <p:nvPr/>
            </p:nvSpPr>
            <p:spPr>
              <a:xfrm>
                <a:off x="3028535" y="2463935"/>
                <a:ext cx="2649968" cy="1149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sz="2200" dirty="0" smtClean="0">
                    <a:latin typeface="Berlin Sans FB" pitchFamily="34" charset="0"/>
                  </a:rPr>
                  <a:t> 	Event traces (LTS)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+ State annotations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(fluents)</a:t>
                </a:r>
                <a:endParaRPr lang="fr-BE" sz="2200" dirty="0">
                  <a:latin typeface="Berlin Sans FB" pitchFamily="34" charset="0"/>
                </a:endParaRPr>
              </a:p>
            </p:txBody>
          </p:sp>
        </p:grpSp>
        <p:sp>
          <p:nvSpPr>
            <p:cNvPr id="61" name="ZoneTexte 60"/>
            <p:cNvSpPr txBox="1"/>
            <p:nvPr/>
          </p:nvSpPr>
          <p:spPr>
            <a:xfrm>
              <a:off x="395536" y="5827911"/>
              <a:ext cx="22012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err="1" smtClean="0">
                  <a:latin typeface="Berlin Sans FB" pitchFamily="34" charset="0"/>
                </a:rPr>
                <a:t>Process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</a:p>
            <a:p>
              <a:r>
                <a:rPr lang="fr-BE" sz="2200" dirty="0" err="1" smtClean="0">
                  <a:latin typeface="Berlin Sans FB" pitchFamily="34" charset="0"/>
                </a:rPr>
                <a:t>models</a:t>
              </a:r>
              <a:r>
                <a:rPr lang="fr-BE" sz="2200" dirty="0" smtClean="0">
                  <a:latin typeface="Berlin Sans FB" pitchFamily="34" charset="0"/>
                </a:rPr>
                <a:t> (g-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547664" y="5007050"/>
              <a:ext cx="2428446" cy="1101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65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91680" y="4653136"/>
              <a:ext cx="1857704" cy="1945468"/>
            </a:xfrm>
            <a:prstGeom prst="rect">
              <a:avLst/>
            </a:prstGeom>
            <a:noFill/>
          </p:spPr>
        </p:pic>
        <p:sp>
          <p:nvSpPr>
            <p:cNvPr id="54" name="Rectangle 53"/>
            <p:cNvSpPr/>
            <p:nvPr/>
          </p:nvSpPr>
          <p:spPr>
            <a:xfrm>
              <a:off x="5267103" y="4797152"/>
              <a:ext cx="1872208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7212594" y="5034816"/>
              <a:ext cx="146386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sz="2200" dirty="0" smtClean="0">
                  <a:latin typeface="Berlin Sans FB" pitchFamily="34" charset="0"/>
                </a:rPr>
                <a:t>High-</a:t>
              </a:r>
              <a:r>
                <a:rPr lang="fr-BE" sz="2200" dirty="0" err="1" smtClean="0">
                  <a:latin typeface="Berlin Sans FB" pitchFamily="34" charset="0"/>
                </a:rPr>
                <a:t>level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scenarios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</a:p>
          </p:txBody>
        </p:sp>
        <p:pic>
          <p:nvPicPr>
            <p:cNvPr id="64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08338" y="4890800"/>
              <a:ext cx="2369669" cy="1706552"/>
            </a:xfrm>
            <a:prstGeom prst="rect">
              <a:avLst/>
            </a:prstGeom>
            <a:noFill/>
          </p:spPr>
        </p:pic>
        <p:sp>
          <p:nvSpPr>
            <p:cNvPr id="72" name="Rectangle 71"/>
            <p:cNvSpPr/>
            <p:nvPr/>
          </p:nvSpPr>
          <p:spPr>
            <a:xfrm>
              <a:off x="0" y="1412776"/>
              <a:ext cx="9144000" cy="5256584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66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69973" y="3140968"/>
              <a:ext cx="2957710" cy="1324708"/>
            </a:xfrm>
            <a:prstGeom prst="rect">
              <a:avLst/>
            </a:prstGeom>
            <a:noFill/>
          </p:spPr>
        </p:pic>
        <p:sp>
          <p:nvSpPr>
            <p:cNvPr id="74" name="Forme libre 73"/>
            <p:cNvSpPr/>
            <p:nvPr/>
          </p:nvSpPr>
          <p:spPr>
            <a:xfrm>
              <a:off x="3947931" y="2420888"/>
              <a:ext cx="1911291" cy="1783635"/>
            </a:xfrm>
            <a:custGeom>
              <a:avLst/>
              <a:gdLst>
                <a:gd name="connsiteX0" fmla="*/ 0 w 916819"/>
                <a:gd name="connsiteY0" fmla="*/ 1016000 h 1315961"/>
                <a:gd name="connsiteX1" fmla="*/ 769257 w 916819"/>
                <a:gd name="connsiteY1" fmla="*/ 1146628 h 1315961"/>
                <a:gd name="connsiteX2" fmla="*/ 885372 w 916819"/>
                <a:gd name="connsiteY2" fmla="*/ 0 h 1315961"/>
                <a:gd name="connsiteX0" fmla="*/ 0 w 1149048"/>
                <a:gd name="connsiteY0" fmla="*/ 1016000 h 1165980"/>
                <a:gd name="connsiteX1" fmla="*/ 1001486 w 1149048"/>
                <a:gd name="connsiteY1" fmla="*/ 828554 h 1165980"/>
                <a:gd name="connsiteX2" fmla="*/ 885372 w 1149048"/>
                <a:gd name="connsiteY2" fmla="*/ 0 h 1165980"/>
                <a:gd name="connsiteX0" fmla="*/ 1287223 w 1598070"/>
                <a:gd name="connsiteY0" fmla="*/ 980728 h 1130708"/>
                <a:gd name="connsiteX1" fmla="*/ 200477 w 1598070"/>
                <a:gd name="connsiteY1" fmla="*/ 828554 h 1130708"/>
                <a:gd name="connsiteX2" fmla="*/ 84363 w 1598070"/>
                <a:gd name="connsiteY2" fmla="*/ 0 h 1130708"/>
                <a:gd name="connsiteX0" fmla="*/ 1287223 w 1287223"/>
                <a:gd name="connsiteY0" fmla="*/ 980728 h 1234877"/>
                <a:gd name="connsiteX1" fmla="*/ 200477 w 1287223"/>
                <a:gd name="connsiteY1" fmla="*/ 828554 h 1234877"/>
                <a:gd name="connsiteX2" fmla="*/ 84363 w 1287223"/>
                <a:gd name="connsiteY2" fmla="*/ 0 h 1234877"/>
                <a:gd name="connsiteX0" fmla="*/ 1791278 w 1791278"/>
                <a:gd name="connsiteY0" fmla="*/ 1700808 h 1954957"/>
                <a:gd name="connsiteX1" fmla="*/ 704532 w 1791278"/>
                <a:gd name="connsiteY1" fmla="*/ 1548634 h 1954957"/>
                <a:gd name="connsiteX2" fmla="*/ 0 w 1791278"/>
                <a:gd name="connsiteY2" fmla="*/ 0 h 1954957"/>
                <a:gd name="connsiteX0" fmla="*/ 2089824 w 2089824"/>
                <a:gd name="connsiteY0" fmla="*/ 1700808 h 1954957"/>
                <a:gd name="connsiteX1" fmla="*/ 298546 w 2089824"/>
                <a:gd name="connsiteY1" fmla="*/ 1368152 h 1954957"/>
                <a:gd name="connsiteX2" fmla="*/ 298546 w 2089824"/>
                <a:gd name="connsiteY2" fmla="*/ 0 h 1954957"/>
                <a:gd name="connsiteX0" fmla="*/ 1911291 w 1911291"/>
                <a:gd name="connsiteY0" fmla="*/ 1700808 h 1783635"/>
                <a:gd name="connsiteX1" fmla="*/ 840093 w 1911291"/>
                <a:gd name="connsiteY1" fmla="*/ 1728192 h 1783635"/>
                <a:gd name="connsiteX2" fmla="*/ 120013 w 1911291"/>
                <a:gd name="connsiteY2" fmla="*/ 1368152 h 1783635"/>
                <a:gd name="connsiteX3" fmla="*/ 120013 w 1911291"/>
                <a:gd name="connsiteY3" fmla="*/ 0 h 1783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1291" h="1783635">
                  <a:moveTo>
                    <a:pt x="1911291" y="1700808"/>
                  </a:moveTo>
                  <a:cubicBezTo>
                    <a:pt x="1907211" y="1696030"/>
                    <a:pt x="1138639" y="1783635"/>
                    <a:pt x="840093" y="1728192"/>
                  </a:cubicBezTo>
                  <a:cubicBezTo>
                    <a:pt x="541547" y="1672749"/>
                    <a:pt x="240026" y="1656184"/>
                    <a:pt x="120013" y="1368152"/>
                  </a:cubicBezTo>
                  <a:cubicBezTo>
                    <a:pt x="0" y="1080120"/>
                    <a:pt x="135736" y="488647"/>
                    <a:pt x="120013" y="0"/>
                  </a:cubicBezTo>
                </a:path>
              </a:pathLst>
            </a:custGeom>
            <a:ln w="66675">
              <a:solidFill>
                <a:srgbClr val="7030A0"/>
              </a:solidFill>
              <a:tailEnd type="triangle" w="med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22687" y="2636912"/>
              <a:ext cx="1033089" cy="1800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63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1494" y="2996952"/>
              <a:ext cx="2046429" cy="1368152"/>
            </a:xfrm>
            <a:prstGeom prst="rect">
              <a:avLst/>
            </a:prstGeom>
            <a:noFill/>
          </p:spPr>
        </p:pic>
        <p:sp>
          <p:nvSpPr>
            <p:cNvPr id="58" name="ZoneTexte 57"/>
            <p:cNvSpPr txBox="1"/>
            <p:nvPr/>
          </p:nvSpPr>
          <p:spPr>
            <a:xfrm>
              <a:off x="6999660" y="2604842"/>
              <a:ext cx="20473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Scenarios (MSC)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6329042" y="1507431"/>
              <a:ext cx="19623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Agent state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machines (LTS)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186471" y="2155503"/>
              <a:ext cx="22252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Goals &amp; Domain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err="1" smtClean="0">
                  <a:latin typeface="Berlin Sans FB" pitchFamily="34" charset="0"/>
                </a:rPr>
                <a:t>Properties</a:t>
              </a:r>
              <a:r>
                <a:rPr lang="fr-BE" sz="2200" dirty="0" smtClean="0">
                  <a:latin typeface="Berlin Sans FB" pitchFamily="34" charset="0"/>
                </a:rPr>
                <a:t> (FLTL)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411760" y="1268760"/>
              <a:ext cx="3960439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67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55776" y="1514859"/>
              <a:ext cx="3575236" cy="76201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e 27"/>
          <p:cNvGrpSpPr/>
          <p:nvPr/>
        </p:nvGrpSpPr>
        <p:grpSpPr>
          <a:xfrm>
            <a:off x="0" y="1268760"/>
            <a:ext cx="9144000" cy="5400600"/>
            <a:chOff x="0" y="1268760"/>
            <a:chExt cx="9144000" cy="5400600"/>
          </a:xfrm>
        </p:grpSpPr>
        <p:sp>
          <p:nvSpPr>
            <p:cNvPr id="29" name="Ellipse 28"/>
            <p:cNvSpPr/>
            <p:nvPr/>
          </p:nvSpPr>
          <p:spPr>
            <a:xfrm>
              <a:off x="1882728" y="1636839"/>
              <a:ext cx="5150644" cy="4604476"/>
            </a:xfrm>
            <a:prstGeom prst="ellipse">
              <a:avLst/>
            </a:prstGeom>
            <a:noFill/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11760" y="1268760"/>
              <a:ext cx="3960439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31" name="Groupe 87"/>
            <p:cNvGrpSpPr/>
            <p:nvPr/>
          </p:nvGrpSpPr>
          <p:grpSpPr>
            <a:xfrm>
              <a:off x="2818831" y="2920922"/>
              <a:ext cx="2849621" cy="1588198"/>
              <a:chOff x="2871126" y="2264537"/>
              <a:chExt cx="2956808" cy="1647936"/>
            </a:xfrm>
          </p:grpSpPr>
          <p:grpSp>
            <p:nvGrpSpPr>
              <p:cNvPr id="49" name="Groupe 86"/>
              <p:cNvGrpSpPr/>
              <p:nvPr/>
            </p:nvGrpSpPr>
            <p:grpSpPr>
              <a:xfrm>
                <a:off x="2871126" y="2264537"/>
                <a:ext cx="2956808" cy="1647936"/>
                <a:chOff x="2871126" y="2264537"/>
                <a:chExt cx="2956808" cy="1647936"/>
              </a:xfrm>
            </p:grpSpPr>
            <p:sp>
              <p:nvSpPr>
                <p:cNvPr id="62" name="Nuage 61"/>
                <p:cNvSpPr/>
                <p:nvPr/>
              </p:nvSpPr>
              <p:spPr>
                <a:xfrm>
                  <a:off x="2871126" y="2264537"/>
                  <a:ext cx="2956808" cy="164793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68" name="Rectangle à coins arrondis 67"/>
                <p:cNvSpPr/>
                <p:nvPr/>
              </p:nvSpPr>
              <p:spPr>
                <a:xfrm>
                  <a:off x="5000630" y="3000373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50" name="ZoneTexte 49"/>
              <p:cNvSpPr txBox="1"/>
              <p:nvPr/>
            </p:nvSpPr>
            <p:spPr>
              <a:xfrm>
                <a:off x="3028535" y="2463935"/>
                <a:ext cx="2649968" cy="1149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sz="2200" dirty="0" smtClean="0">
                    <a:latin typeface="Berlin Sans FB" pitchFamily="34" charset="0"/>
                  </a:rPr>
                  <a:t> 	Event traces (LTS)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+ State annotations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(fluents)</a:t>
                </a:r>
                <a:endParaRPr lang="fr-BE" sz="2200" dirty="0">
                  <a:latin typeface="Berlin Sans FB" pitchFamily="34" charset="0"/>
                </a:endParaRPr>
              </a:p>
            </p:txBody>
          </p:sp>
        </p:grpSp>
        <p:sp>
          <p:nvSpPr>
            <p:cNvPr id="32" name="ZoneTexte 31"/>
            <p:cNvSpPr txBox="1"/>
            <p:nvPr/>
          </p:nvSpPr>
          <p:spPr>
            <a:xfrm>
              <a:off x="395536" y="5827911"/>
              <a:ext cx="22012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err="1" smtClean="0">
                  <a:latin typeface="Berlin Sans FB" pitchFamily="34" charset="0"/>
                </a:rPr>
                <a:t>Process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</a:p>
            <a:p>
              <a:r>
                <a:rPr lang="fr-BE" sz="2200" dirty="0" err="1" smtClean="0">
                  <a:latin typeface="Berlin Sans FB" pitchFamily="34" charset="0"/>
                </a:rPr>
                <a:t>models</a:t>
              </a:r>
              <a:r>
                <a:rPr lang="fr-BE" sz="2200" dirty="0" smtClean="0">
                  <a:latin typeface="Berlin Sans FB" pitchFamily="34" charset="0"/>
                </a:rPr>
                <a:t> (g-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47664" y="5007050"/>
              <a:ext cx="2428446" cy="1101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34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91680" y="4653136"/>
              <a:ext cx="1857704" cy="1945468"/>
            </a:xfrm>
            <a:prstGeom prst="rect">
              <a:avLst/>
            </a:prstGeom>
            <a:noFill/>
          </p:spPr>
        </p:pic>
        <p:sp>
          <p:nvSpPr>
            <p:cNvPr id="35" name="Rectangle 34"/>
            <p:cNvSpPr/>
            <p:nvPr/>
          </p:nvSpPr>
          <p:spPr>
            <a:xfrm>
              <a:off x="1522687" y="2636912"/>
              <a:ext cx="1033089" cy="1800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186471" y="2155503"/>
              <a:ext cx="22252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Goals &amp; Domain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err="1" smtClean="0">
                  <a:latin typeface="Berlin Sans FB" pitchFamily="34" charset="0"/>
                </a:rPr>
                <a:t>Properties</a:t>
              </a:r>
              <a:r>
                <a:rPr lang="fr-BE" sz="2200" dirty="0" smtClean="0">
                  <a:latin typeface="Berlin Sans FB" pitchFamily="34" charset="0"/>
                </a:rPr>
                <a:t> (FLTL)</a:t>
              </a:r>
              <a:endParaRPr lang="fr-BE" sz="2200" dirty="0">
                <a:latin typeface="Berlin Sans FB" pitchFamily="34" charset="0"/>
              </a:endParaRPr>
            </a:p>
          </p:txBody>
        </p:sp>
        <p:pic>
          <p:nvPicPr>
            <p:cNvPr id="37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1494" y="2996952"/>
              <a:ext cx="2046429" cy="1368152"/>
            </a:xfrm>
            <a:prstGeom prst="rect">
              <a:avLst/>
            </a:prstGeom>
            <a:noFill/>
          </p:spPr>
        </p:pic>
        <p:sp>
          <p:nvSpPr>
            <p:cNvPr id="38" name="Rectangle 37"/>
            <p:cNvSpPr/>
            <p:nvPr/>
          </p:nvSpPr>
          <p:spPr>
            <a:xfrm>
              <a:off x="0" y="1412776"/>
              <a:ext cx="9144000" cy="5256584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6329042" y="1507431"/>
              <a:ext cx="19623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Agent state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machines (LTS)</a:t>
              </a:r>
              <a:endParaRPr lang="fr-BE" sz="2200" dirty="0">
                <a:latin typeface="Berlin Sans FB" pitchFamily="34" charset="0"/>
              </a:endParaRPr>
            </a:p>
          </p:txBody>
        </p:sp>
        <p:pic>
          <p:nvPicPr>
            <p:cNvPr id="40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55776" y="1514859"/>
              <a:ext cx="3575236" cy="762013"/>
            </a:xfrm>
            <a:prstGeom prst="rect">
              <a:avLst/>
            </a:prstGeom>
            <a:noFill/>
          </p:spPr>
        </p:pic>
        <p:sp>
          <p:nvSpPr>
            <p:cNvPr id="41" name="Rectangle 40"/>
            <p:cNvSpPr/>
            <p:nvPr/>
          </p:nvSpPr>
          <p:spPr>
            <a:xfrm>
              <a:off x="5267103" y="4797152"/>
              <a:ext cx="1872208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42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908338" y="4890800"/>
              <a:ext cx="2369669" cy="1706552"/>
            </a:xfrm>
            <a:prstGeom prst="rect">
              <a:avLst/>
            </a:prstGeom>
            <a:noFill/>
          </p:spPr>
        </p:pic>
        <p:sp>
          <p:nvSpPr>
            <p:cNvPr id="43" name="Forme libre 42"/>
            <p:cNvSpPr/>
            <p:nvPr/>
          </p:nvSpPr>
          <p:spPr>
            <a:xfrm>
              <a:off x="3858045" y="3657600"/>
              <a:ext cx="1290019" cy="1787624"/>
            </a:xfrm>
            <a:custGeom>
              <a:avLst/>
              <a:gdLst>
                <a:gd name="connsiteX0" fmla="*/ 0 w 916819"/>
                <a:gd name="connsiteY0" fmla="*/ 1016000 h 1315961"/>
                <a:gd name="connsiteX1" fmla="*/ 769257 w 916819"/>
                <a:gd name="connsiteY1" fmla="*/ 1146628 h 1315961"/>
                <a:gd name="connsiteX2" fmla="*/ 885372 w 916819"/>
                <a:gd name="connsiteY2" fmla="*/ 0 h 1315961"/>
                <a:gd name="connsiteX0" fmla="*/ 0 w 1149048"/>
                <a:gd name="connsiteY0" fmla="*/ 1016000 h 1165980"/>
                <a:gd name="connsiteX1" fmla="*/ 1001486 w 1149048"/>
                <a:gd name="connsiteY1" fmla="*/ 828554 h 1165980"/>
                <a:gd name="connsiteX2" fmla="*/ 885372 w 1149048"/>
                <a:gd name="connsiteY2" fmla="*/ 0 h 1165980"/>
                <a:gd name="connsiteX0" fmla="*/ 1287223 w 1598070"/>
                <a:gd name="connsiteY0" fmla="*/ 980728 h 1130708"/>
                <a:gd name="connsiteX1" fmla="*/ 200477 w 1598070"/>
                <a:gd name="connsiteY1" fmla="*/ 828554 h 1130708"/>
                <a:gd name="connsiteX2" fmla="*/ 84363 w 1598070"/>
                <a:gd name="connsiteY2" fmla="*/ 0 h 1130708"/>
                <a:gd name="connsiteX0" fmla="*/ 1287223 w 1287223"/>
                <a:gd name="connsiteY0" fmla="*/ 980728 h 1234877"/>
                <a:gd name="connsiteX1" fmla="*/ 200477 w 1287223"/>
                <a:gd name="connsiteY1" fmla="*/ 828554 h 1234877"/>
                <a:gd name="connsiteX2" fmla="*/ 84363 w 1287223"/>
                <a:gd name="connsiteY2" fmla="*/ 0 h 1234877"/>
                <a:gd name="connsiteX0" fmla="*/ 1791278 w 1791278"/>
                <a:gd name="connsiteY0" fmla="*/ 1700808 h 1954957"/>
                <a:gd name="connsiteX1" fmla="*/ 704532 w 1791278"/>
                <a:gd name="connsiteY1" fmla="*/ 1548634 h 1954957"/>
                <a:gd name="connsiteX2" fmla="*/ 0 w 1791278"/>
                <a:gd name="connsiteY2" fmla="*/ 0 h 1954957"/>
                <a:gd name="connsiteX0" fmla="*/ 2089824 w 2089824"/>
                <a:gd name="connsiteY0" fmla="*/ 1700808 h 1954957"/>
                <a:gd name="connsiteX1" fmla="*/ 298546 w 2089824"/>
                <a:gd name="connsiteY1" fmla="*/ 1368152 h 1954957"/>
                <a:gd name="connsiteX2" fmla="*/ 298546 w 2089824"/>
                <a:gd name="connsiteY2" fmla="*/ 0 h 1954957"/>
                <a:gd name="connsiteX0" fmla="*/ 1911291 w 1911291"/>
                <a:gd name="connsiteY0" fmla="*/ 1700808 h 1783635"/>
                <a:gd name="connsiteX1" fmla="*/ 840093 w 1911291"/>
                <a:gd name="connsiteY1" fmla="*/ 1728192 h 1783635"/>
                <a:gd name="connsiteX2" fmla="*/ 120013 w 1911291"/>
                <a:gd name="connsiteY2" fmla="*/ 1368152 h 1783635"/>
                <a:gd name="connsiteX3" fmla="*/ 120013 w 1911291"/>
                <a:gd name="connsiteY3" fmla="*/ 0 h 1783635"/>
                <a:gd name="connsiteX0" fmla="*/ 1047733 w 1047733"/>
                <a:gd name="connsiteY0" fmla="*/ 4817170 h 4817170"/>
                <a:gd name="connsiteX1" fmla="*/ 840093 w 1047733"/>
                <a:gd name="connsiteY1" fmla="*/ 1728192 h 4817170"/>
                <a:gd name="connsiteX2" fmla="*/ 120013 w 1047733"/>
                <a:gd name="connsiteY2" fmla="*/ 1368152 h 4817170"/>
                <a:gd name="connsiteX3" fmla="*/ 120013 w 1047733"/>
                <a:gd name="connsiteY3" fmla="*/ 0 h 4817170"/>
                <a:gd name="connsiteX0" fmla="*/ 962327 w 962327"/>
                <a:gd name="connsiteY0" fmla="*/ 4817170 h 4817170"/>
                <a:gd name="connsiteX1" fmla="*/ 242247 w 962327"/>
                <a:gd name="connsiteY1" fmla="*/ 2810013 h 4817170"/>
                <a:gd name="connsiteX2" fmla="*/ 34607 w 962327"/>
                <a:gd name="connsiteY2" fmla="*/ 1368152 h 4817170"/>
                <a:gd name="connsiteX3" fmla="*/ 34607 w 962327"/>
                <a:gd name="connsiteY3" fmla="*/ 0 h 4817170"/>
                <a:gd name="connsiteX0" fmla="*/ 1152128 w 1152128"/>
                <a:gd name="connsiteY0" fmla="*/ 5218604 h 5218604"/>
                <a:gd name="connsiteX1" fmla="*/ 432048 w 1152128"/>
                <a:gd name="connsiteY1" fmla="*/ 3211447 h 5218604"/>
                <a:gd name="connsiteX2" fmla="*/ 224408 w 1152128"/>
                <a:gd name="connsiteY2" fmla="*/ 1769586 h 5218604"/>
                <a:gd name="connsiteX3" fmla="*/ 0 w 1152128"/>
                <a:gd name="connsiteY3" fmla="*/ 0 h 5218604"/>
                <a:gd name="connsiteX0" fmla="*/ 1296144 w 1296144"/>
                <a:gd name="connsiteY0" fmla="*/ 5218604 h 5218604"/>
                <a:gd name="connsiteX1" fmla="*/ 576064 w 1296144"/>
                <a:gd name="connsiteY1" fmla="*/ 3211447 h 5218604"/>
                <a:gd name="connsiteX2" fmla="*/ 72008 w 1296144"/>
                <a:gd name="connsiteY2" fmla="*/ 2007157 h 5218604"/>
                <a:gd name="connsiteX3" fmla="*/ 144016 w 1296144"/>
                <a:gd name="connsiteY3" fmla="*/ 0 h 5218604"/>
                <a:gd name="connsiteX0" fmla="*/ 1296144 w 1296144"/>
                <a:gd name="connsiteY0" fmla="*/ 5419317 h 5419317"/>
                <a:gd name="connsiteX1" fmla="*/ 576064 w 1296144"/>
                <a:gd name="connsiteY1" fmla="*/ 3412160 h 5419317"/>
                <a:gd name="connsiteX2" fmla="*/ 72008 w 1296144"/>
                <a:gd name="connsiteY2" fmla="*/ 2207870 h 5419317"/>
                <a:gd name="connsiteX3" fmla="*/ 144016 w 1296144"/>
                <a:gd name="connsiteY3" fmla="*/ 0 h 5419317"/>
                <a:gd name="connsiteX0" fmla="*/ 1289033 w 1289033"/>
                <a:gd name="connsiteY0" fmla="*/ 5173992 h 5173992"/>
                <a:gd name="connsiteX1" fmla="*/ 568953 w 1289033"/>
                <a:gd name="connsiteY1" fmla="*/ 3166835 h 5173992"/>
                <a:gd name="connsiteX2" fmla="*/ 64897 w 1289033"/>
                <a:gd name="connsiteY2" fmla="*/ 1962545 h 5173992"/>
                <a:gd name="connsiteX3" fmla="*/ 179569 w 1289033"/>
                <a:gd name="connsiteY3" fmla="*/ 0 h 5173992"/>
                <a:gd name="connsiteX0" fmla="*/ 1290303 w 1290303"/>
                <a:gd name="connsiteY0" fmla="*/ 5280192 h 5280192"/>
                <a:gd name="connsiteX1" fmla="*/ 570223 w 1290303"/>
                <a:gd name="connsiteY1" fmla="*/ 3273035 h 5280192"/>
                <a:gd name="connsiteX2" fmla="*/ 66167 w 1290303"/>
                <a:gd name="connsiteY2" fmla="*/ 2068745 h 5280192"/>
                <a:gd name="connsiteX3" fmla="*/ 173219 w 1290303"/>
                <a:gd name="connsiteY3" fmla="*/ 0 h 5280192"/>
                <a:gd name="connsiteX0" fmla="*/ 1291573 w 1291573"/>
                <a:gd name="connsiteY0" fmla="*/ 5365152 h 5365152"/>
                <a:gd name="connsiteX1" fmla="*/ 571493 w 1291573"/>
                <a:gd name="connsiteY1" fmla="*/ 3357995 h 5365152"/>
                <a:gd name="connsiteX2" fmla="*/ 67437 w 1291573"/>
                <a:gd name="connsiteY2" fmla="*/ 2153705 h 5365152"/>
                <a:gd name="connsiteX3" fmla="*/ 166869 w 1291573"/>
                <a:gd name="connsiteY3" fmla="*/ 0 h 5365152"/>
                <a:gd name="connsiteX0" fmla="*/ 1290019 w 1290019"/>
                <a:gd name="connsiteY0" fmla="*/ 5327672 h 5327672"/>
                <a:gd name="connsiteX1" fmla="*/ 569939 w 1290019"/>
                <a:gd name="connsiteY1" fmla="*/ 3320515 h 5327672"/>
                <a:gd name="connsiteX2" fmla="*/ 65883 w 1290019"/>
                <a:gd name="connsiteY2" fmla="*/ 2116225 h 5327672"/>
                <a:gd name="connsiteX3" fmla="*/ 174642 w 1290019"/>
                <a:gd name="connsiteY3" fmla="*/ 0 h 5327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0019" h="5327672">
                  <a:moveTo>
                    <a:pt x="1290019" y="5327672"/>
                  </a:moveTo>
                  <a:cubicBezTo>
                    <a:pt x="1285939" y="5322894"/>
                    <a:pt x="773962" y="3855756"/>
                    <a:pt x="569939" y="3320515"/>
                  </a:cubicBezTo>
                  <a:cubicBezTo>
                    <a:pt x="365916" y="2785274"/>
                    <a:pt x="131766" y="2669644"/>
                    <a:pt x="65883" y="2116225"/>
                  </a:cubicBezTo>
                  <a:cubicBezTo>
                    <a:pt x="0" y="1562806"/>
                    <a:pt x="190365" y="488647"/>
                    <a:pt x="174642" y="0"/>
                  </a:cubicBezTo>
                </a:path>
              </a:pathLst>
            </a:custGeom>
            <a:ln w="66675">
              <a:solidFill>
                <a:srgbClr val="7030A0"/>
              </a:solidFill>
              <a:tailEnd type="none" w="med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4" name="Forme libre 43"/>
            <p:cNvSpPr/>
            <p:nvPr/>
          </p:nvSpPr>
          <p:spPr>
            <a:xfrm>
              <a:off x="3947931" y="2420888"/>
              <a:ext cx="1911291" cy="1783635"/>
            </a:xfrm>
            <a:custGeom>
              <a:avLst/>
              <a:gdLst>
                <a:gd name="connsiteX0" fmla="*/ 0 w 916819"/>
                <a:gd name="connsiteY0" fmla="*/ 1016000 h 1315961"/>
                <a:gd name="connsiteX1" fmla="*/ 769257 w 916819"/>
                <a:gd name="connsiteY1" fmla="*/ 1146628 h 1315961"/>
                <a:gd name="connsiteX2" fmla="*/ 885372 w 916819"/>
                <a:gd name="connsiteY2" fmla="*/ 0 h 1315961"/>
                <a:gd name="connsiteX0" fmla="*/ 0 w 1149048"/>
                <a:gd name="connsiteY0" fmla="*/ 1016000 h 1165980"/>
                <a:gd name="connsiteX1" fmla="*/ 1001486 w 1149048"/>
                <a:gd name="connsiteY1" fmla="*/ 828554 h 1165980"/>
                <a:gd name="connsiteX2" fmla="*/ 885372 w 1149048"/>
                <a:gd name="connsiteY2" fmla="*/ 0 h 1165980"/>
                <a:gd name="connsiteX0" fmla="*/ 1287223 w 1598070"/>
                <a:gd name="connsiteY0" fmla="*/ 980728 h 1130708"/>
                <a:gd name="connsiteX1" fmla="*/ 200477 w 1598070"/>
                <a:gd name="connsiteY1" fmla="*/ 828554 h 1130708"/>
                <a:gd name="connsiteX2" fmla="*/ 84363 w 1598070"/>
                <a:gd name="connsiteY2" fmla="*/ 0 h 1130708"/>
                <a:gd name="connsiteX0" fmla="*/ 1287223 w 1287223"/>
                <a:gd name="connsiteY0" fmla="*/ 980728 h 1234877"/>
                <a:gd name="connsiteX1" fmla="*/ 200477 w 1287223"/>
                <a:gd name="connsiteY1" fmla="*/ 828554 h 1234877"/>
                <a:gd name="connsiteX2" fmla="*/ 84363 w 1287223"/>
                <a:gd name="connsiteY2" fmla="*/ 0 h 1234877"/>
                <a:gd name="connsiteX0" fmla="*/ 1791278 w 1791278"/>
                <a:gd name="connsiteY0" fmla="*/ 1700808 h 1954957"/>
                <a:gd name="connsiteX1" fmla="*/ 704532 w 1791278"/>
                <a:gd name="connsiteY1" fmla="*/ 1548634 h 1954957"/>
                <a:gd name="connsiteX2" fmla="*/ 0 w 1791278"/>
                <a:gd name="connsiteY2" fmla="*/ 0 h 1954957"/>
                <a:gd name="connsiteX0" fmla="*/ 2089824 w 2089824"/>
                <a:gd name="connsiteY0" fmla="*/ 1700808 h 1954957"/>
                <a:gd name="connsiteX1" fmla="*/ 298546 w 2089824"/>
                <a:gd name="connsiteY1" fmla="*/ 1368152 h 1954957"/>
                <a:gd name="connsiteX2" fmla="*/ 298546 w 2089824"/>
                <a:gd name="connsiteY2" fmla="*/ 0 h 1954957"/>
                <a:gd name="connsiteX0" fmla="*/ 1911291 w 1911291"/>
                <a:gd name="connsiteY0" fmla="*/ 1700808 h 1783635"/>
                <a:gd name="connsiteX1" fmla="*/ 840093 w 1911291"/>
                <a:gd name="connsiteY1" fmla="*/ 1728192 h 1783635"/>
                <a:gd name="connsiteX2" fmla="*/ 120013 w 1911291"/>
                <a:gd name="connsiteY2" fmla="*/ 1368152 h 1783635"/>
                <a:gd name="connsiteX3" fmla="*/ 120013 w 1911291"/>
                <a:gd name="connsiteY3" fmla="*/ 0 h 1783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1291" h="1783635">
                  <a:moveTo>
                    <a:pt x="1911291" y="1700808"/>
                  </a:moveTo>
                  <a:cubicBezTo>
                    <a:pt x="1907211" y="1696030"/>
                    <a:pt x="1138639" y="1783635"/>
                    <a:pt x="840093" y="1728192"/>
                  </a:cubicBezTo>
                  <a:cubicBezTo>
                    <a:pt x="541547" y="1672749"/>
                    <a:pt x="240026" y="1656184"/>
                    <a:pt x="120013" y="1368152"/>
                  </a:cubicBezTo>
                  <a:cubicBezTo>
                    <a:pt x="0" y="1080120"/>
                    <a:pt x="135736" y="488647"/>
                    <a:pt x="120013" y="0"/>
                  </a:cubicBezTo>
                </a:path>
              </a:pathLst>
            </a:custGeom>
            <a:ln w="66675">
              <a:solidFill>
                <a:srgbClr val="7030A0"/>
              </a:solidFill>
              <a:tailEnd type="triangle" w="med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766168" y="2708920"/>
              <a:ext cx="1943135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6999660" y="2604842"/>
              <a:ext cx="20473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Scenarios (MSC)</a:t>
              </a:r>
              <a:endParaRPr lang="fr-BE" sz="2200" dirty="0">
                <a:latin typeface="Berlin Sans FB" pitchFamily="34" charset="0"/>
              </a:endParaRPr>
            </a:p>
          </p:txBody>
        </p:sp>
        <p:pic>
          <p:nvPicPr>
            <p:cNvPr id="47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969973" y="3140968"/>
              <a:ext cx="2957710" cy="1324708"/>
            </a:xfrm>
            <a:prstGeom prst="rect">
              <a:avLst/>
            </a:prstGeom>
            <a:noFill/>
          </p:spPr>
        </p:pic>
        <p:sp>
          <p:nvSpPr>
            <p:cNvPr id="48" name="ZoneTexte 47"/>
            <p:cNvSpPr txBox="1"/>
            <p:nvPr/>
          </p:nvSpPr>
          <p:spPr>
            <a:xfrm>
              <a:off x="7212594" y="5034816"/>
              <a:ext cx="146386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sz="2200" dirty="0" smtClean="0">
                  <a:latin typeface="Berlin Sans FB" pitchFamily="34" charset="0"/>
                </a:rPr>
                <a:t>High-</a:t>
              </a:r>
              <a:r>
                <a:rPr lang="fr-BE" sz="2200" dirty="0" err="1" smtClean="0">
                  <a:latin typeface="Berlin Sans FB" pitchFamily="34" charset="0"/>
                </a:rPr>
                <a:t>level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scenarios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Structured forms of scenarios</a:t>
            </a:r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Multi-View Modeling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 dirty="0" err="1" smtClean="0"/>
              <a:t>Different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r>
              <a:rPr lang="fr-BE" dirty="0" smtClean="0"/>
              <a:t> focus on </a:t>
            </a:r>
            <a:r>
              <a:rPr lang="fr-BE" dirty="0" err="1" smtClean="0"/>
              <a:t>different</a:t>
            </a:r>
            <a:r>
              <a:rPr lang="fr-BE" dirty="0" smtClean="0"/>
              <a:t> system dimensions</a:t>
            </a:r>
          </a:p>
          <a:p>
            <a:pPr lvl="1"/>
            <a:r>
              <a:rPr lang="fr-BE" dirty="0" err="1" smtClean="0"/>
              <a:t>Intentional</a:t>
            </a:r>
            <a:r>
              <a:rPr lang="fr-BE" dirty="0" smtClean="0"/>
              <a:t>:	goal, </a:t>
            </a:r>
            <a:r>
              <a:rPr lang="fr-BE" dirty="0" err="1" smtClean="0"/>
              <a:t>rule</a:t>
            </a:r>
            <a:r>
              <a:rPr lang="fr-BE" dirty="0" smtClean="0"/>
              <a:t>-</a:t>
            </a:r>
            <a:r>
              <a:rPr lang="fr-BE" dirty="0" err="1" smtClean="0"/>
              <a:t>based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endParaRPr lang="fr-BE" dirty="0" smtClean="0"/>
          </a:p>
          <a:p>
            <a:pPr lvl="1"/>
            <a:r>
              <a:rPr lang="fr-BE" dirty="0" smtClean="0"/>
              <a:t>Structural:	</a:t>
            </a:r>
            <a:r>
              <a:rPr lang="fr-BE" dirty="0" err="1" smtClean="0"/>
              <a:t>object</a:t>
            </a:r>
            <a:r>
              <a:rPr lang="fr-BE" dirty="0" smtClean="0"/>
              <a:t>, agent, architecture </a:t>
            </a:r>
            <a:r>
              <a:rPr lang="fr-BE" dirty="0" err="1" smtClean="0"/>
              <a:t>models</a:t>
            </a:r>
            <a:endParaRPr lang="fr-BE" dirty="0" smtClean="0"/>
          </a:p>
          <a:p>
            <a:pPr lvl="1"/>
            <a:r>
              <a:rPr lang="fr-BE" dirty="0" err="1" smtClean="0"/>
              <a:t>Operational</a:t>
            </a:r>
            <a:r>
              <a:rPr lang="fr-BE" dirty="0" smtClean="0"/>
              <a:t>: 	</a:t>
            </a:r>
            <a:r>
              <a:rPr lang="fr-BE" dirty="0" err="1" smtClean="0"/>
              <a:t>task</a:t>
            </a:r>
            <a:r>
              <a:rPr lang="fr-BE" dirty="0" smtClean="0"/>
              <a:t>, </a:t>
            </a:r>
            <a:r>
              <a:rPr lang="fr-BE" dirty="0" err="1" smtClean="0"/>
              <a:t>process</a:t>
            </a:r>
            <a:r>
              <a:rPr lang="fr-BE" dirty="0" smtClean="0"/>
              <a:t>, </a:t>
            </a:r>
            <a:r>
              <a:rPr lang="fr-BE" dirty="0" err="1" smtClean="0"/>
              <a:t>workflow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endParaRPr lang="fr-BE" dirty="0" smtClean="0"/>
          </a:p>
          <a:p>
            <a:pPr lvl="1"/>
            <a:r>
              <a:rPr lang="fr-BE" dirty="0" err="1" smtClean="0"/>
              <a:t>Behavioral</a:t>
            </a:r>
            <a:r>
              <a:rPr lang="fr-BE" dirty="0" smtClean="0"/>
              <a:t>: 	scenarios, state machines</a:t>
            </a:r>
          </a:p>
          <a:p>
            <a:pPr>
              <a:spcBef>
                <a:spcPts val="1800"/>
              </a:spcBef>
            </a:pPr>
            <a:r>
              <a:rPr lang="fr-BE" dirty="0" err="1" smtClean="0"/>
              <a:t>Requirements</a:t>
            </a:r>
            <a:r>
              <a:rPr lang="fr-BE" dirty="0" smtClean="0"/>
              <a:t> on multi-</a:t>
            </a:r>
            <a:r>
              <a:rPr lang="fr-BE" dirty="0" err="1" smtClean="0"/>
              <a:t>view</a:t>
            </a:r>
            <a:r>
              <a:rPr lang="fr-BE" dirty="0" smtClean="0"/>
              <a:t> </a:t>
            </a:r>
            <a:r>
              <a:rPr lang="fr-BE" dirty="0" err="1" smtClean="0"/>
              <a:t>modeling</a:t>
            </a:r>
            <a:r>
              <a:rPr lang="fr-BE" dirty="0" smtClean="0"/>
              <a:t> </a:t>
            </a:r>
            <a:r>
              <a:rPr lang="fr-BE" dirty="0" err="1" smtClean="0"/>
              <a:t>languages</a:t>
            </a:r>
            <a:r>
              <a:rPr lang="fr-BE" dirty="0" smtClean="0"/>
              <a:t> and </a:t>
            </a:r>
            <a:r>
              <a:rPr lang="fr-BE" dirty="0" err="1" smtClean="0"/>
              <a:t>models</a:t>
            </a:r>
            <a:endParaRPr lang="fr-BE" dirty="0" smtClean="0"/>
          </a:p>
          <a:p>
            <a:pPr lvl="1">
              <a:spcBef>
                <a:spcPts val="600"/>
              </a:spcBef>
            </a:pPr>
            <a:r>
              <a:rPr lang="fr-BE" dirty="0" smtClean="0"/>
              <a:t>Multi-</a:t>
            </a:r>
            <a:r>
              <a:rPr lang="fr-BE" dirty="0" err="1" smtClean="0"/>
              <a:t>level</a:t>
            </a:r>
            <a:r>
              <a:rPr lang="fr-BE" dirty="0" smtClean="0"/>
              <a:t>, </a:t>
            </a:r>
            <a:r>
              <a:rPr lang="fr-BE" dirty="0" err="1" smtClean="0"/>
              <a:t>analyzable</a:t>
            </a:r>
            <a:r>
              <a:rPr lang="fr-BE" dirty="0" smtClean="0"/>
              <a:t>, </a:t>
            </a:r>
            <a:r>
              <a:rPr lang="fr-BE" dirty="0" err="1" smtClean="0"/>
              <a:t>adequate</a:t>
            </a:r>
            <a:r>
              <a:rPr lang="fr-BE" dirty="0" smtClean="0"/>
              <a:t>, </a:t>
            </a:r>
            <a:r>
              <a:rPr lang="fr-BE" dirty="0" err="1" smtClean="0"/>
              <a:t>complete</a:t>
            </a:r>
            <a:r>
              <a:rPr lang="fr-BE" dirty="0" smtClean="0"/>
              <a:t>, </a:t>
            </a:r>
            <a:r>
              <a:rPr lang="fr-BE" dirty="0" err="1" smtClean="0"/>
              <a:t>precise</a:t>
            </a:r>
            <a:r>
              <a:rPr lang="fr-BE" dirty="0" smtClean="0"/>
              <a:t>, consistent, </a:t>
            </a:r>
            <a:r>
              <a:rPr lang="fr-BE" dirty="0" err="1" smtClean="0"/>
              <a:t>comprehensible</a:t>
            </a:r>
            <a:r>
              <a:rPr lang="fr-BE" dirty="0" smtClean="0"/>
              <a:t>, …</a:t>
            </a:r>
          </a:p>
          <a:p>
            <a:pPr>
              <a:spcBef>
                <a:spcPts val="1800"/>
              </a:spcBef>
            </a:pPr>
            <a:r>
              <a:rPr lang="fr-BE" dirty="0" smtClean="0"/>
              <a:t>Building </a:t>
            </a:r>
            <a:r>
              <a:rPr lang="fr-BE" dirty="0" err="1" smtClean="0"/>
              <a:t>high</a:t>
            </a:r>
            <a:r>
              <a:rPr lang="fr-BE" dirty="0" smtClean="0"/>
              <a:t>-</a:t>
            </a:r>
            <a:r>
              <a:rPr lang="fr-BE" dirty="0" err="1" smtClean="0"/>
              <a:t>quality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r>
              <a:rPr lang="fr-BE" dirty="0" smtClean="0"/>
              <a:t> </a:t>
            </a:r>
            <a:r>
              <a:rPr lang="fr-BE" dirty="0" err="1" smtClean="0"/>
              <a:t>is</a:t>
            </a:r>
            <a:r>
              <a:rPr lang="fr-BE" dirty="0" smtClean="0"/>
              <a:t> hard</a:t>
            </a:r>
          </a:p>
          <a:p>
            <a:pPr lvl="1">
              <a:spcBef>
                <a:spcPts val="600"/>
              </a:spcBef>
            </a:pPr>
            <a:r>
              <a:rPr lang="fr-BE" dirty="0" err="1" smtClean="0"/>
              <a:t>Tool</a:t>
            </a:r>
            <a:r>
              <a:rPr lang="fr-BE" dirty="0" smtClean="0"/>
              <a:t>-</a:t>
            </a:r>
            <a:r>
              <a:rPr lang="fr-BE" dirty="0" err="1" smtClean="0"/>
              <a:t>supported</a:t>
            </a:r>
            <a:r>
              <a:rPr lang="fr-BE" dirty="0" smtClean="0"/>
              <a:t> techniques are </a:t>
            </a:r>
            <a:r>
              <a:rPr lang="fr-BE" dirty="0" err="1" smtClean="0"/>
              <a:t>needed</a:t>
            </a:r>
            <a:r>
              <a:rPr lang="fr-BE" dirty="0" smtClean="0"/>
              <a:t> for </a:t>
            </a:r>
            <a:r>
              <a:rPr lang="fr-BE" dirty="0" err="1" smtClean="0"/>
              <a:t>supporting</a:t>
            </a:r>
            <a:r>
              <a:rPr lang="fr-BE" dirty="0" smtClean="0"/>
              <a:t> </a:t>
            </a:r>
            <a:r>
              <a:rPr lang="fr-BE" dirty="0" err="1" smtClean="0"/>
              <a:t>analysts</a:t>
            </a:r>
            <a:r>
              <a:rPr lang="fr-BE" dirty="0" smtClean="0"/>
              <a:t> and </a:t>
            </a:r>
            <a:r>
              <a:rPr lang="fr-BE" dirty="0" err="1" smtClean="0"/>
              <a:t>stakeholders</a:t>
            </a:r>
            <a:endParaRPr lang="fr-BE" dirty="0" smtClean="0"/>
          </a:p>
          <a:p>
            <a:pPr lvl="1">
              <a:spcBef>
                <a:spcPts val="600"/>
              </a:spcBef>
            </a:pPr>
            <a:r>
              <a:rPr lang="fr-BE" dirty="0" smtClean="0"/>
              <a:t>(Semi-)</a:t>
            </a:r>
            <a:r>
              <a:rPr lang="fr-BE" dirty="0" err="1" smtClean="0"/>
              <a:t>formal</a:t>
            </a:r>
            <a:r>
              <a:rPr lang="fr-BE" dirty="0" smtClean="0"/>
              <a:t> </a:t>
            </a:r>
            <a:r>
              <a:rPr lang="fr-BE" dirty="0" err="1"/>
              <a:t>m</a:t>
            </a:r>
            <a:r>
              <a:rPr lang="fr-BE" dirty="0" err="1" smtClean="0"/>
              <a:t>odeling</a:t>
            </a:r>
            <a:r>
              <a:rPr lang="fr-BE" dirty="0" smtClean="0"/>
              <a:t> </a:t>
            </a:r>
            <a:r>
              <a:rPr lang="fr-BE" dirty="0" err="1" smtClean="0"/>
              <a:t>approaches</a:t>
            </a:r>
            <a:r>
              <a:rPr lang="fr-BE" dirty="0" smtClean="0"/>
              <a:t> are </a:t>
            </a:r>
            <a:r>
              <a:rPr lang="fr-BE" dirty="0" err="1" smtClean="0"/>
              <a:t>needed</a:t>
            </a:r>
            <a:r>
              <a:rPr lang="fr-BE" dirty="0" smtClean="0"/>
              <a:t> </a:t>
            </a:r>
            <a:r>
              <a:rPr lang="fr-BE" dirty="0" err="1" smtClean="0"/>
              <a:t>here</a:t>
            </a:r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of goals in the process</a:t>
            </a:r>
            <a:endParaRPr lang="en-US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r>
              <a:rPr lang="en-US" dirty="0" smtClean="0"/>
              <a:t>Given a consistent collection of </a:t>
            </a:r>
            <a:r>
              <a:rPr lang="en-US" dirty="0" smtClean="0"/>
              <a:t>scenarios and a set of goals to be met by the system</a:t>
            </a:r>
            <a:endParaRPr lang="en-US" dirty="0" smtClean="0"/>
          </a:p>
          <a:p>
            <a:pPr marL="2684463" lvl="1" indent="0">
              <a:spcBef>
                <a:spcPts val="1200"/>
              </a:spcBef>
              <a:buNone/>
            </a:pPr>
            <a:r>
              <a:rPr lang="en-US" sz="3200" dirty="0" smtClean="0"/>
              <a:t>Sc = (S</a:t>
            </a:r>
            <a:r>
              <a:rPr lang="en-US" sz="3200" baseline="30000" dirty="0" smtClean="0"/>
              <a:t>+</a:t>
            </a:r>
            <a:r>
              <a:rPr lang="en-US" sz="3200" dirty="0" smtClean="0"/>
              <a:t>, S</a:t>
            </a:r>
            <a:r>
              <a:rPr lang="en-US" sz="3200" baseline="30000" dirty="0" smtClean="0"/>
              <a:t>-</a:t>
            </a:r>
            <a:r>
              <a:rPr lang="en-US" sz="3200" dirty="0" smtClean="0"/>
              <a:t>)</a:t>
            </a:r>
          </a:p>
          <a:p>
            <a:pPr marL="2684463" lvl="1" indent="0">
              <a:spcBef>
                <a:spcPts val="0"/>
              </a:spcBef>
              <a:buNone/>
            </a:pPr>
            <a:r>
              <a:rPr lang="en-US" sz="3200" dirty="0" smtClean="0"/>
              <a:t>G = (G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, …, </a:t>
            </a:r>
            <a:r>
              <a:rPr lang="en-US" sz="3200" dirty="0" err="1" smtClean="0"/>
              <a:t>G</a:t>
            </a:r>
            <a:r>
              <a:rPr lang="en-US" sz="3200" baseline="-25000" dirty="0" err="1" smtClean="0"/>
              <a:t>n</a:t>
            </a:r>
            <a:r>
              <a:rPr lang="en-US" sz="3200" dirty="0" smtClean="0"/>
              <a:t>)</a:t>
            </a:r>
            <a:endParaRPr lang="en-US" sz="3200" dirty="0" smtClean="0"/>
          </a:p>
          <a:p>
            <a:r>
              <a:rPr lang="en-US" dirty="0" smtClean="0"/>
              <a:t>Synthesize the system as a composition of agent LTSs</a:t>
            </a:r>
          </a:p>
          <a:p>
            <a:pPr marL="3175" lvl="1" indent="-3175" algn="ctr" defTabSz="246063">
              <a:spcBef>
                <a:spcPts val="1200"/>
              </a:spcBef>
              <a:buNone/>
            </a:pPr>
            <a:r>
              <a:rPr lang="de-DE" sz="3200" dirty="0" smtClean="0"/>
              <a:t>System = (Ag</a:t>
            </a:r>
            <a:r>
              <a:rPr lang="de-DE" sz="3200" baseline="-25000" dirty="0" smtClean="0"/>
              <a:t>1</a:t>
            </a:r>
            <a:r>
              <a:rPr lang="de-DE" sz="3200" dirty="0" smtClean="0"/>
              <a:t> || … || </a:t>
            </a:r>
            <a:r>
              <a:rPr lang="de-DE" sz="3200" dirty="0" err="1" smtClean="0"/>
              <a:t>Ag</a:t>
            </a:r>
            <a:r>
              <a:rPr lang="de-DE" sz="3200" baseline="-25000" dirty="0" err="1" smtClean="0"/>
              <a:t>n</a:t>
            </a:r>
            <a:r>
              <a:rPr lang="de-DE" sz="3200" dirty="0" smtClean="0"/>
              <a:t>)</a:t>
            </a:r>
          </a:p>
          <a:p>
            <a:r>
              <a:rPr lang="en-US" dirty="0" smtClean="0"/>
              <a:t>Such that </a:t>
            </a:r>
            <a:r>
              <a:rPr lang="en-US" dirty="0" smtClean="0"/>
              <a:t>Sc, G, </a:t>
            </a:r>
            <a:r>
              <a:rPr lang="en-US" dirty="0" smtClean="0"/>
              <a:t>and System are consistent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Consistency of a system with goals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composed system </a:t>
            </a:r>
          </a:p>
          <a:p>
            <a:pPr algn="ctr">
              <a:buNone/>
            </a:pPr>
            <a:r>
              <a:rPr lang="de-DE" dirty="0" smtClean="0"/>
              <a:t>System </a:t>
            </a:r>
            <a:r>
              <a:rPr lang="de-DE" dirty="0" smtClean="0"/>
              <a:t>= (Ag</a:t>
            </a:r>
            <a:r>
              <a:rPr lang="de-DE" baseline="-25000" dirty="0" smtClean="0"/>
              <a:t>1</a:t>
            </a:r>
            <a:r>
              <a:rPr lang="de-DE" dirty="0" smtClean="0"/>
              <a:t> || … || </a:t>
            </a:r>
            <a:r>
              <a:rPr lang="de-DE" dirty="0" err="1" smtClean="0"/>
              <a:t>Ag</a:t>
            </a:r>
            <a:r>
              <a:rPr lang="de-DE" baseline="-25000" dirty="0" err="1" smtClean="0"/>
              <a:t>n</a:t>
            </a:r>
            <a:r>
              <a:rPr lang="de-DE" dirty="0" smtClean="0"/>
              <a:t>) </a:t>
            </a:r>
            <a:endParaRPr lang="en-US" dirty="0" smtClean="0"/>
          </a:p>
          <a:p>
            <a:r>
              <a:rPr lang="en-US" dirty="0" smtClean="0"/>
              <a:t>Is consistent with a set of goals</a:t>
            </a:r>
          </a:p>
          <a:p>
            <a:pPr algn="ctr">
              <a:buNone/>
            </a:pPr>
            <a:r>
              <a:rPr lang="en-US" dirty="0" smtClean="0"/>
              <a:t>G = (G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the following condition holds</a:t>
            </a:r>
          </a:p>
          <a:p>
            <a:pPr algn="ctr">
              <a:buNone/>
            </a:pPr>
            <a:r>
              <a:rPr lang="en-US" dirty="0" smtClean="0"/>
              <a:t>L(System) </a:t>
            </a:r>
            <a:r>
              <a:rPr lang="en-US" b="1" dirty="0" smtClean="0">
                <a:latin typeface="Arial Black" pitchFamily="34" charset="0"/>
                <a:sym typeface="Symbol"/>
              </a:rPr>
              <a:t></a:t>
            </a:r>
            <a:r>
              <a:rPr lang="en-US" dirty="0" smtClean="0">
                <a:sym typeface="Symbol"/>
              </a:rPr>
              <a:t> L</a:t>
            </a:r>
            <a:r>
              <a:rPr lang="en-US" baseline="30000" dirty="0" smtClean="0">
                <a:sym typeface="Symbol"/>
              </a:rPr>
              <a:t>-</a:t>
            </a:r>
            <a:r>
              <a:rPr lang="en-US" dirty="0" smtClean="0">
                <a:sym typeface="Symbol"/>
              </a:rPr>
              <a:t>(G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</a:t>
            </a:r>
            <a:r>
              <a:rPr lang="en-US" b="1" dirty="0" smtClean="0">
                <a:latin typeface="Arial Black" pitchFamily="34" charset="0"/>
                <a:sym typeface="Symbol"/>
              </a:rPr>
              <a:t></a:t>
            </a:r>
            <a:r>
              <a:rPr lang="en-US" dirty="0" smtClean="0">
                <a:sym typeface="Symbol"/>
              </a:rPr>
              <a:t> … </a:t>
            </a:r>
            <a:r>
              <a:rPr lang="en-US" b="1" dirty="0" smtClean="0">
                <a:latin typeface="Arial Black" pitchFamily="34" charset="0"/>
                <a:sym typeface="Symbol"/>
              </a:rPr>
              <a:t>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G</a:t>
            </a:r>
            <a:r>
              <a:rPr lang="en-US" baseline="-25000" dirty="0" err="1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 =</a:t>
            </a:r>
            <a:r>
              <a:rPr lang="en-US" b="1" dirty="0" smtClean="0">
                <a:latin typeface="Arial Black" pitchFamily="34" charset="0"/>
                <a:sym typeface="Symbol"/>
              </a:rPr>
              <a:t> </a:t>
            </a:r>
          </a:p>
          <a:p>
            <a:r>
              <a:rPr lang="en-US" sz="2800" dirty="0" smtClean="0">
                <a:sym typeface="Symbol"/>
              </a:rPr>
              <a:t>L</a:t>
            </a:r>
            <a:r>
              <a:rPr lang="en-US" sz="2800" baseline="30000" dirty="0" smtClean="0">
                <a:sym typeface="Symbol"/>
              </a:rPr>
              <a:t>-</a:t>
            </a:r>
            <a:r>
              <a:rPr lang="en-US" sz="2800" dirty="0" smtClean="0">
                <a:sym typeface="Symbol"/>
              </a:rPr>
              <a:t>(G) is captured by an LTS using [Gia03] provided that G denotes a safety property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Pruning QSM merging space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589240"/>
            <a:ext cx="8229600" cy="1080120"/>
          </a:xfrm>
        </p:spPr>
        <p:txBody>
          <a:bodyPr>
            <a:normAutofit/>
          </a:bodyPr>
          <a:lstStyle/>
          <a:p>
            <a:r>
              <a:rPr lang="en-US" dirty="0" smtClean="0"/>
              <a:t>Only PTA states sharing the same color are considered for merging by QSM</a:t>
            </a:r>
            <a:endParaRPr lang="en-US" dirty="0"/>
          </a:p>
        </p:txBody>
      </p:sp>
      <p:pic>
        <p:nvPicPr>
          <p:cNvPr id="5122" name="Picture 2" descr="C:\Users\blambeau\Documents\thesis\private-defense\tes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68760"/>
            <a:ext cx="3600400" cy="3424413"/>
          </a:xfrm>
          <a:prstGeom prst="rect">
            <a:avLst/>
          </a:prstGeom>
          <a:noFill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700808"/>
            <a:ext cx="41148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rme libre 6"/>
          <p:cNvSpPr/>
          <p:nvPr/>
        </p:nvSpPr>
        <p:spPr>
          <a:xfrm>
            <a:off x="4139952" y="2220686"/>
            <a:ext cx="2376263" cy="556381"/>
          </a:xfrm>
          <a:custGeom>
            <a:avLst/>
            <a:gdLst>
              <a:gd name="connsiteX0" fmla="*/ 1683657 w 1790095"/>
              <a:gd name="connsiteY0" fmla="*/ 0 h 556381"/>
              <a:gd name="connsiteX1" fmla="*/ 1509486 w 1790095"/>
              <a:gd name="connsiteY1" fmla="*/ 464457 h 556381"/>
              <a:gd name="connsiteX2" fmla="*/ 0 w 1790095"/>
              <a:gd name="connsiteY2" fmla="*/ 551543 h 556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095" h="556381">
                <a:moveTo>
                  <a:pt x="1683657" y="0"/>
                </a:moveTo>
                <a:cubicBezTo>
                  <a:pt x="1736876" y="186266"/>
                  <a:pt x="1790095" y="372533"/>
                  <a:pt x="1509486" y="464457"/>
                </a:cubicBezTo>
                <a:cubicBezTo>
                  <a:pt x="1228877" y="556381"/>
                  <a:pt x="614438" y="553962"/>
                  <a:pt x="0" y="551543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66920" y="2492896"/>
            <a:ext cx="1345240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Berlin Sans FB" pitchFamily="34" charset="0"/>
                <a:sym typeface="Symbol"/>
              </a:rPr>
              <a:t>[Gia03]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10" name="Forme libre 9"/>
          <p:cNvSpPr/>
          <p:nvPr/>
        </p:nvSpPr>
        <p:spPr>
          <a:xfrm>
            <a:off x="3599543" y="3284984"/>
            <a:ext cx="1335314" cy="648072"/>
          </a:xfrm>
          <a:custGeom>
            <a:avLst/>
            <a:gdLst>
              <a:gd name="connsiteX0" fmla="*/ 0 w 1335314"/>
              <a:gd name="connsiteY0" fmla="*/ 50800 h 529771"/>
              <a:gd name="connsiteX1" fmla="*/ 841828 w 1335314"/>
              <a:gd name="connsiteY1" fmla="*/ 79828 h 529771"/>
              <a:gd name="connsiteX2" fmla="*/ 1335314 w 1335314"/>
              <a:gd name="connsiteY2" fmla="*/ 529771 h 52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529771">
                <a:moveTo>
                  <a:pt x="0" y="50800"/>
                </a:moveTo>
                <a:cubicBezTo>
                  <a:pt x="309638" y="25400"/>
                  <a:pt x="619276" y="0"/>
                  <a:pt x="841828" y="79828"/>
                </a:cubicBezTo>
                <a:cubicBezTo>
                  <a:pt x="1064380" y="159657"/>
                  <a:pt x="1199847" y="344714"/>
                  <a:pt x="1335314" y="529771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67944" y="3140968"/>
            <a:ext cx="3954929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Berlin Sans FB" pitchFamily="34" charset="0"/>
                <a:sym typeface="Symbol"/>
              </a:rPr>
              <a:t>s</a:t>
            </a:r>
            <a:r>
              <a:rPr lang="en-US" sz="2800" dirty="0" smtClean="0">
                <a:latin typeface="Berlin Sans FB" pitchFamily="34" charset="0"/>
                <a:sym typeface="Symbol"/>
              </a:rPr>
              <a:t>tate coloring decoration</a:t>
            </a:r>
            <a:endParaRPr lang="en-US" sz="2800" dirty="0">
              <a:latin typeface="Berlin Sans FB" pitchFamily="34" charset="0"/>
            </a:endParaRPr>
          </a:p>
        </p:txBody>
      </p:sp>
      <p:pic>
        <p:nvPicPr>
          <p:cNvPr id="5125" name="Picture 5" descr="C:\Users\blambeau\Documents\thesis\private-defense\goal-deco-pt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4149080"/>
            <a:ext cx="5883052" cy="13681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on knowledge injection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Similar PTA decoration + QSM pruning for</a:t>
            </a:r>
          </a:p>
          <a:p>
            <a:pPr lvl="1"/>
            <a:r>
              <a:rPr lang="en-US" dirty="0" smtClean="0"/>
              <a:t>Agent state variables, i.e. </a:t>
            </a:r>
            <a:r>
              <a:rPr lang="en-US" dirty="0" err="1" smtClean="0"/>
              <a:t>fluents</a:t>
            </a:r>
            <a:endParaRPr lang="en-US" dirty="0" smtClean="0"/>
          </a:p>
          <a:p>
            <a:pPr lvl="1"/>
            <a:r>
              <a:rPr lang="en-US" dirty="0" smtClean="0"/>
              <a:t>Goals and domain properties</a:t>
            </a:r>
          </a:p>
          <a:p>
            <a:pPr lvl="1"/>
            <a:r>
              <a:rPr lang="en-US" dirty="0" smtClean="0"/>
              <a:t>Models of legacy components (known agent LTS)</a:t>
            </a:r>
          </a:p>
          <a:p>
            <a:r>
              <a:rPr lang="en-US" dirty="0" smtClean="0"/>
              <a:t>The technique can be further extended to any equivalence relation on PTA states</a:t>
            </a:r>
          </a:p>
          <a:p>
            <a:pPr lvl="1"/>
            <a:r>
              <a:rPr lang="en-US" dirty="0" smtClean="0"/>
              <a:t>To further guarantee multi-model consistency, prune the search space and speed up induction</a:t>
            </a:r>
          </a:p>
          <a:p>
            <a:pPr lvl="1"/>
            <a:r>
              <a:rPr lang="en-US" dirty="0" smtClean="0"/>
              <a:t>*Not* limited to equivalence relations that are invariant under state merging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e 27"/>
          <p:cNvGrpSpPr/>
          <p:nvPr/>
        </p:nvGrpSpPr>
        <p:grpSpPr>
          <a:xfrm>
            <a:off x="0" y="1268760"/>
            <a:ext cx="9144000" cy="5400600"/>
            <a:chOff x="0" y="1268760"/>
            <a:chExt cx="9144000" cy="5400600"/>
          </a:xfrm>
        </p:grpSpPr>
        <p:sp>
          <p:nvSpPr>
            <p:cNvPr id="51" name="Ellipse 50"/>
            <p:cNvSpPr/>
            <p:nvPr/>
          </p:nvSpPr>
          <p:spPr>
            <a:xfrm>
              <a:off x="1882728" y="1636839"/>
              <a:ext cx="5150644" cy="4604476"/>
            </a:xfrm>
            <a:prstGeom prst="ellipse">
              <a:avLst/>
            </a:prstGeom>
            <a:noFill/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411760" y="1268760"/>
              <a:ext cx="3960439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4" name="Groupe 87"/>
            <p:cNvGrpSpPr/>
            <p:nvPr/>
          </p:nvGrpSpPr>
          <p:grpSpPr>
            <a:xfrm>
              <a:off x="2818831" y="2920922"/>
              <a:ext cx="2849621" cy="1588198"/>
              <a:chOff x="2871126" y="2264537"/>
              <a:chExt cx="2956808" cy="1647936"/>
            </a:xfrm>
          </p:grpSpPr>
          <p:grpSp>
            <p:nvGrpSpPr>
              <p:cNvPr id="5" name="Groupe 86"/>
              <p:cNvGrpSpPr/>
              <p:nvPr/>
            </p:nvGrpSpPr>
            <p:grpSpPr>
              <a:xfrm>
                <a:off x="2871126" y="2264537"/>
                <a:ext cx="2956808" cy="1647936"/>
                <a:chOff x="2871126" y="2264537"/>
                <a:chExt cx="2956808" cy="1647936"/>
              </a:xfrm>
            </p:grpSpPr>
            <p:sp>
              <p:nvSpPr>
                <p:cNvPr id="70" name="Nuage 69"/>
                <p:cNvSpPr/>
                <p:nvPr/>
              </p:nvSpPr>
              <p:spPr>
                <a:xfrm>
                  <a:off x="2871126" y="2264537"/>
                  <a:ext cx="2956808" cy="164793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71" name="Rectangle à coins arrondis 70"/>
                <p:cNvSpPr/>
                <p:nvPr/>
              </p:nvSpPr>
              <p:spPr>
                <a:xfrm>
                  <a:off x="5000630" y="3000373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69" name="ZoneTexte 68"/>
              <p:cNvSpPr txBox="1"/>
              <p:nvPr/>
            </p:nvSpPr>
            <p:spPr>
              <a:xfrm>
                <a:off x="3028535" y="2463935"/>
                <a:ext cx="2649968" cy="1149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sz="2200" dirty="0" smtClean="0">
                    <a:latin typeface="Berlin Sans FB" pitchFamily="34" charset="0"/>
                  </a:rPr>
                  <a:t> 	Event traces (LTS)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+ State annotations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(fluents)</a:t>
                </a:r>
                <a:endParaRPr lang="fr-BE" sz="2200" dirty="0">
                  <a:latin typeface="Berlin Sans FB" pitchFamily="34" charset="0"/>
                </a:endParaRPr>
              </a:p>
            </p:txBody>
          </p:sp>
        </p:grpSp>
        <p:sp>
          <p:nvSpPr>
            <p:cNvPr id="61" name="ZoneTexte 60"/>
            <p:cNvSpPr txBox="1"/>
            <p:nvPr/>
          </p:nvSpPr>
          <p:spPr>
            <a:xfrm>
              <a:off x="395536" y="5827911"/>
              <a:ext cx="22012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err="1" smtClean="0">
                  <a:latin typeface="Berlin Sans FB" pitchFamily="34" charset="0"/>
                </a:rPr>
                <a:t>Process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</a:p>
            <a:p>
              <a:r>
                <a:rPr lang="fr-BE" sz="2200" dirty="0" err="1" smtClean="0">
                  <a:latin typeface="Berlin Sans FB" pitchFamily="34" charset="0"/>
                </a:rPr>
                <a:t>models</a:t>
              </a:r>
              <a:r>
                <a:rPr lang="fr-BE" sz="2200" dirty="0" smtClean="0">
                  <a:latin typeface="Berlin Sans FB" pitchFamily="34" charset="0"/>
                </a:rPr>
                <a:t> (g-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547664" y="5007050"/>
              <a:ext cx="2428446" cy="1101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65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91680" y="4653136"/>
              <a:ext cx="1857704" cy="1945468"/>
            </a:xfrm>
            <a:prstGeom prst="rect">
              <a:avLst/>
            </a:prstGeom>
            <a:noFill/>
          </p:spPr>
        </p:pic>
        <p:sp>
          <p:nvSpPr>
            <p:cNvPr id="52" name="Rectangle 51"/>
            <p:cNvSpPr/>
            <p:nvPr/>
          </p:nvSpPr>
          <p:spPr>
            <a:xfrm>
              <a:off x="1522687" y="2636912"/>
              <a:ext cx="1033089" cy="1800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186471" y="2155503"/>
              <a:ext cx="22252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Goals &amp; Domain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err="1" smtClean="0">
                  <a:latin typeface="Berlin Sans FB" pitchFamily="34" charset="0"/>
                </a:rPr>
                <a:t>Properties</a:t>
              </a:r>
              <a:r>
                <a:rPr lang="fr-BE" sz="2200" dirty="0" smtClean="0">
                  <a:latin typeface="Berlin Sans FB" pitchFamily="34" charset="0"/>
                </a:rPr>
                <a:t> (FLTL)</a:t>
              </a:r>
              <a:endParaRPr lang="fr-BE" sz="2200" dirty="0">
                <a:latin typeface="Berlin Sans FB" pitchFamily="34" charset="0"/>
              </a:endParaRPr>
            </a:p>
          </p:txBody>
        </p:sp>
        <p:pic>
          <p:nvPicPr>
            <p:cNvPr id="63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1494" y="2996952"/>
              <a:ext cx="2046429" cy="1368152"/>
            </a:xfrm>
            <a:prstGeom prst="rect">
              <a:avLst/>
            </a:prstGeom>
            <a:noFill/>
          </p:spPr>
        </p:pic>
        <p:sp>
          <p:nvSpPr>
            <p:cNvPr id="72" name="Rectangle 71"/>
            <p:cNvSpPr/>
            <p:nvPr/>
          </p:nvSpPr>
          <p:spPr>
            <a:xfrm>
              <a:off x="0" y="1412776"/>
              <a:ext cx="9144000" cy="5256584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6329042" y="1507431"/>
              <a:ext cx="19623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Agent state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machines (LTS)</a:t>
              </a:r>
              <a:endParaRPr lang="fr-BE" sz="2200" dirty="0">
                <a:latin typeface="Berlin Sans FB" pitchFamily="34" charset="0"/>
              </a:endParaRPr>
            </a:p>
          </p:txBody>
        </p:sp>
        <p:pic>
          <p:nvPicPr>
            <p:cNvPr id="67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55776" y="1514859"/>
              <a:ext cx="3575236" cy="762013"/>
            </a:xfrm>
            <a:prstGeom prst="rect">
              <a:avLst/>
            </a:prstGeom>
            <a:noFill/>
          </p:spPr>
        </p:pic>
        <p:sp>
          <p:nvSpPr>
            <p:cNvPr id="54" name="Rectangle 53"/>
            <p:cNvSpPr/>
            <p:nvPr/>
          </p:nvSpPr>
          <p:spPr>
            <a:xfrm>
              <a:off x="5267103" y="4797152"/>
              <a:ext cx="1872208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64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908338" y="4890800"/>
              <a:ext cx="2369669" cy="1706552"/>
            </a:xfrm>
            <a:prstGeom prst="rect">
              <a:avLst/>
            </a:prstGeom>
            <a:noFill/>
          </p:spPr>
        </p:pic>
        <p:sp>
          <p:nvSpPr>
            <p:cNvPr id="26" name="Forme libre 25"/>
            <p:cNvSpPr/>
            <p:nvPr/>
          </p:nvSpPr>
          <p:spPr>
            <a:xfrm>
              <a:off x="3858045" y="3657600"/>
              <a:ext cx="1290019" cy="1787624"/>
            </a:xfrm>
            <a:custGeom>
              <a:avLst/>
              <a:gdLst>
                <a:gd name="connsiteX0" fmla="*/ 0 w 916819"/>
                <a:gd name="connsiteY0" fmla="*/ 1016000 h 1315961"/>
                <a:gd name="connsiteX1" fmla="*/ 769257 w 916819"/>
                <a:gd name="connsiteY1" fmla="*/ 1146628 h 1315961"/>
                <a:gd name="connsiteX2" fmla="*/ 885372 w 916819"/>
                <a:gd name="connsiteY2" fmla="*/ 0 h 1315961"/>
                <a:gd name="connsiteX0" fmla="*/ 0 w 1149048"/>
                <a:gd name="connsiteY0" fmla="*/ 1016000 h 1165980"/>
                <a:gd name="connsiteX1" fmla="*/ 1001486 w 1149048"/>
                <a:gd name="connsiteY1" fmla="*/ 828554 h 1165980"/>
                <a:gd name="connsiteX2" fmla="*/ 885372 w 1149048"/>
                <a:gd name="connsiteY2" fmla="*/ 0 h 1165980"/>
                <a:gd name="connsiteX0" fmla="*/ 1287223 w 1598070"/>
                <a:gd name="connsiteY0" fmla="*/ 980728 h 1130708"/>
                <a:gd name="connsiteX1" fmla="*/ 200477 w 1598070"/>
                <a:gd name="connsiteY1" fmla="*/ 828554 h 1130708"/>
                <a:gd name="connsiteX2" fmla="*/ 84363 w 1598070"/>
                <a:gd name="connsiteY2" fmla="*/ 0 h 1130708"/>
                <a:gd name="connsiteX0" fmla="*/ 1287223 w 1287223"/>
                <a:gd name="connsiteY0" fmla="*/ 980728 h 1234877"/>
                <a:gd name="connsiteX1" fmla="*/ 200477 w 1287223"/>
                <a:gd name="connsiteY1" fmla="*/ 828554 h 1234877"/>
                <a:gd name="connsiteX2" fmla="*/ 84363 w 1287223"/>
                <a:gd name="connsiteY2" fmla="*/ 0 h 1234877"/>
                <a:gd name="connsiteX0" fmla="*/ 1791278 w 1791278"/>
                <a:gd name="connsiteY0" fmla="*/ 1700808 h 1954957"/>
                <a:gd name="connsiteX1" fmla="*/ 704532 w 1791278"/>
                <a:gd name="connsiteY1" fmla="*/ 1548634 h 1954957"/>
                <a:gd name="connsiteX2" fmla="*/ 0 w 1791278"/>
                <a:gd name="connsiteY2" fmla="*/ 0 h 1954957"/>
                <a:gd name="connsiteX0" fmla="*/ 2089824 w 2089824"/>
                <a:gd name="connsiteY0" fmla="*/ 1700808 h 1954957"/>
                <a:gd name="connsiteX1" fmla="*/ 298546 w 2089824"/>
                <a:gd name="connsiteY1" fmla="*/ 1368152 h 1954957"/>
                <a:gd name="connsiteX2" fmla="*/ 298546 w 2089824"/>
                <a:gd name="connsiteY2" fmla="*/ 0 h 1954957"/>
                <a:gd name="connsiteX0" fmla="*/ 1911291 w 1911291"/>
                <a:gd name="connsiteY0" fmla="*/ 1700808 h 1783635"/>
                <a:gd name="connsiteX1" fmla="*/ 840093 w 1911291"/>
                <a:gd name="connsiteY1" fmla="*/ 1728192 h 1783635"/>
                <a:gd name="connsiteX2" fmla="*/ 120013 w 1911291"/>
                <a:gd name="connsiteY2" fmla="*/ 1368152 h 1783635"/>
                <a:gd name="connsiteX3" fmla="*/ 120013 w 1911291"/>
                <a:gd name="connsiteY3" fmla="*/ 0 h 1783635"/>
                <a:gd name="connsiteX0" fmla="*/ 1047733 w 1047733"/>
                <a:gd name="connsiteY0" fmla="*/ 4817170 h 4817170"/>
                <a:gd name="connsiteX1" fmla="*/ 840093 w 1047733"/>
                <a:gd name="connsiteY1" fmla="*/ 1728192 h 4817170"/>
                <a:gd name="connsiteX2" fmla="*/ 120013 w 1047733"/>
                <a:gd name="connsiteY2" fmla="*/ 1368152 h 4817170"/>
                <a:gd name="connsiteX3" fmla="*/ 120013 w 1047733"/>
                <a:gd name="connsiteY3" fmla="*/ 0 h 4817170"/>
                <a:gd name="connsiteX0" fmla="*/ 962327 w 962327"/>
                <a:gd name="connsiteY0" fmla="*/ 4817170 h 4817170"/>
                <a:gd name="connsiteX1" fmla="*/ 242247 w 962327"/>
                <a:gd name="connsiteY1" fmla="*/ 2810013 h 4817170"/>
                <a:gd name="connsiteX2" fmla="*/ 34607 w 962327"/>
                <a:gd name="connsiteY2" fmla="*/ 1368152 h 4817170"/>
                <a:gd name="connsiteX3" fmla="*/ 34607 w 962327"/>
                <a:gd name="connsiteY3" fmla="*/ 0 h 4817170"/>
                <a:gd name="connsiteX0" fmla="*/ 1152128 w 1152128"/>
                <a:gd name="connsiteY0" fmla="*/ 5218604 h 5218604"/>
                <a:gd name="connsiteX1" fmla="*/ 432048 w 1152128"/>
                <a:gd name="connsiteY1" fmla="*/ 3211447 h 5218604"/>
                <a:gd name="connsiteX2" fmla="*/ 224408 w 1152128"/>
                <a:gd name="connsiteY2" fmla="*/ 1769586 h 5218604"/>
                <a:gd name="connsiteX3" fmla="*/ 0 w 1152128"/>
                <a:gd name="connsiteY3" fmla="*/ 0 h 5218604"/>
                <a:gd name="connsiteX0" fmla="*/ 1296144 w 1296144"/>
                <a:gd name="connsiteY0" fmla="*/ 5218604 h 5218604"/>
                <a:gd name="connsiteX1" fmla="*/ 576064 w 1296144"/>
                <a:gd name="connsiteY1" fmla="*/ 3211447 h 5218604"/>
                <a:gd name="connsiteX2" fmla="*/ 72008 w 1296144"/>
                <a:gd name="connsiteY2" fmla="*/ 2007157 h 5218604"/>
                <a:gd name="connsiteX3" fmla="*/ 144016 w 1296144"/>
                <a:gd name="connsiteY3" fmla="*/ 0 h 5218604"/>
                <a:gd name="connsiteX0" fmla="*/ 1296144 w 1296144"/>
                <a:gd name="connsiteY0" fmla="*/ 5419317 h 5419317"/>
                <a:gd name="connsiteX1" fmla="*/ 576064 w 1296144"/>
                <a:gd name="connsiteY1" fmla="*/ 3412160 h 5419317"/>
                <a:gd name="connsiteX2" fmla="*/ 72008 w 1296144"/>
                <a:gd name="connsiteY2" fmla="*/ 2207870 h 5419317"/>
                <a:gd name="connsiteX3" fmla="*/ 144016 w 1296144"/>
                <a:gd name="connsiteY3" fmla="*/ 0 h 5419317"/>
                <a:gd name="connsiteX0" fmla="*/ 1289033 w 1289033"/>
                <a:gd name="connsiteY0" fmla="*/ 5173992 h 5173992"/>
                <a:gd name="connsiteX1" fmla="*/ 568953 w 1289033"/>
                <a:gd name="connsiteY1" fmla="*/ 3166835 h 5173992"/>
                <a:gd name="connsiteX2" fmla="*/ 64897 w 1289033"/>
                <a:gd name="connsiteY2" fmla="*/ 1962545 h 5173992"/>
                <a:gd name="connsiteX3" fmla="*/ 179569 w 1289033"/>
                <a:gd name="connsiteY3" fmla="*/ 0 h 5173992"/>
                <a:gd name="connsiteX0" fmla="*/ 1290303 w 1290303"/>
                <a:gd name="connsiteY0" fmla="*/ 5280192 h 5280192"/>
                <a:gd name="connsiteX1" fmla="*/ 570223 w 1290303"/>
                <a:gd name="connsiteY1" fmla="*/ 3273035 h 5280192"/>
                <a:gd name="connsiteX2" fmla="*/ 66167 w 1290303"/>
                <a:gd name="connsiteY2" fmla="*/ 2068745 h 5280192"/>
                <a:gd name="connsiteX3" fmla="*/ 173219 w 1290303"/>
                <a:gd name="connsiteY3" fmla="*/ 0 h 5280192"/>
                <a:gd name="connsiteX0" fmla="*/ 1291573 w 1291573"/>
                <a:gd name="connsiteY0" fmla="*/ 5365152 h 5365152"/>
                <a:gd name="connsiteX1" fmla="*/ 571493 w 1291573"/>
                <a:gd name="connsiteY1" fmla="*/ 3357995 h 5365152"/>
                <a:gd name="connsiteX2" fmla="*/ 67437 w 1291573"/>
                <a:gd name="connsiteY2" fmla="*/ 2153705 h 5365152"/>
                <a:gd name="connsiteX3" fmla="*/ 166869 w 1291573"/>
                <a:gd name="connsiteY3" fmla="*/ 0 h 5365152"/>
                <a:gd name="connsiteX0" fmla="*/ 1290019 w 1290019"/>
                <a:gd name="connsiteY0" fmla="*/ 5327672 h 5327672"/>
                <a:gd name="connsiteX1" fmla="*/ 569939 w 1290019"/>
                <a:gd name="connsiteY1" fmla="*/ 3320515 h 5327672"/>
                <a:gd name="connsiteX2" fmla="*/ 65883 w 1290019"/>
                <a:gd name="connsiteY2" fmla="*/ 2116225 h 5327672"/>
                <a:gd name="connsiteX3" fmla="*/ 174642 w 1290019"/>
                <a:gd name="connsiteY3" fmla="*/ 0 h 5327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0019" h="5327672">
                  <a:moveTo>
                    <a:pt x="1290019" y="5327672"/>
                  </a:moveTo>
                  <a:cubicBezTo>
                    <a:pt x="1285939" y="5322894"/>
                    <a:pt x="773962" y="3855756"/>
                    <a:pt x="569939" y="3320515"/>
                  </a:cubicBezTo>
                  <a:cubicBezTo>
                    <a:pt x="365916" y="2785274"/>
                    <a:pt x="131766" y="2669644"/>
                    <a:pt x="65883" y="2116225"/>
                  </a:cubicBezTo>
                  <a:cubicBezTo>
                    <a:pt x="0" y="1562806"/>
                    <a:pt x="190365" y="488647"/>
                    <a:pt x="174642" y="0"/>
                  </a:cubicBezTo>
                </a:path>
              </a:pathLst>
            </a:custGeom>
            <a:ln w="66675">
              <a:solidFill>
                <a:srgbClr val="7030A0"/>
              </a:solidFill>
              <a:tailEnd type="none" w="med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4" name="Forme libre 73"/>
            <p:cNvSpPr/>
            <p:nvPr/>
          </p:nvSpPr>
          <p:spPr>
            <a:xfrm>
              <a:off x="3947931" y="2420888"/>
              <a:ext cx="1911291" cy="1783635"/>
            </a:xfrm>
            <a:custGeom>
              <a:avLst/>
              <a:gdLst>
                <a:gd name="connsiteX0" fmla="*/ 0 w 916819"/>
                <a:gd name="connsiteY0" fmla="*/ 1016000 h 1315961"/>
                <a:gd name="connsiteX1" fmla="*/ 769257 w 916819"/>
                <a:gd name="connsiteY1" fmla="*/ 1146628 h 1315961"/>
                <a:gd name="connsiteX2" fmla="*/ 885372 w 916819"/>
                <a:gd name="connsiteY2" fmla="*/ 0 h 1315961"/>
                <a:gd name="connsiteX0" fmla="*/ 0 w 1149048"/>
                <a:gd name="connsiteY0" fmla="*/ 1016000 h 1165980"/>
                <a:gd name="connsiteX1" fmla="*/ 1001486 w 1149048"/>
                <a:gd name="connsiteY1" fmla="*/ 828554 h 1165980"/>
                <a:gd name="connsiteX2" fmla="*/ 885372 w 1149048"/>
                <a:gd name="connsiteY2" fmla="*/ 0 h 1165980"/>
                <a:gd name="connsiteX0" fmla="*/ 1287223 w 1598070"/>
                <a:gd name="connsiteY0" fmla="*/ 980728 h 1130708"/>
                <a:gd name="connsiteX1" fmla="*/ 200477 w 1598070"/>
                <a:gd name="connsiteY1" fmla="*/ 828554 h 1130708"/>
                <a:gd name="connsiteX2" fmla="*/ 84363 w 1598070"/>
                <a:gd name="connsiteY2" fmla="*/ 0 h 1130708"/>
                <a:gd name="connsiteX0" fmla="*/ 1287223 w 1287223"/>
                <a:gd name="connsiteY0" fmla="*/ 980728 h 1234877"/>
                <a:gd name="connsiteX1" fmla="*/ 200477 w 1287223"/>
                <a:gd name="connsiteY1" fmla="*/ 828554 h 1234877"/>
                <a:gd name="connsiteX2" fmla="*/ 84363 w 1287223"/>
                <a:gd name="connsiteY2" fmla="*/ 0 h 1234877"/>
                <a:gd name="connsiteX0" fmla="*/ 1791278 w 1791278"/>
                <a:gd name="connsiteY0" fmla="*/ 1700808 h 1954957"/>
                <a:gd name="connsiteX1" fmla="*/ 704532 w 1791278"/>
                <a:gd name="connsiteY1" fmla="*/ 1548634 h 1954957"/>
                <a:gd name="connsiteX2" fmla="*/ 0 w 1791278"/>
                <a:gd name="connsiteY2" fmla="*/ 0 h 1954957"/>
                <a:gd name="connsiteX0" fmla="*/ 2089824 w 2089824"/>
                <a:gd name="connsiteY0" fmla="*/ 1700808 h 1954957"/>
                <a:gd name="connsiteX1" fmla="*/ 298546 w 2089824"/>
                <a:gd name="connsiteY1" fmla="*/ 1368152 h 1954957"/>
                <a:gd name="connsiteX2" fmla="*/ 298546 w 2089824"/>
                <a:gd name="connsiteY2" fmla="*/ 0 h 1954957"/>
                <a:gd name="connsiteX0" fmla="*/ 1911291 w 1911291"/>
                <a:gd name="connsiteY0" fmla="*/ 1700808 h 1783635"/>
                <a:gd name="connsiteX1" fmla="*/ 840093 w 1911291"/>
                <a:gd name="connsiteY1" fmla="*/ 1728192 h 1783635"/>
                <a:gd name="connsiteX2" fmla="*/ 120013 w 1911291"/>
                <a:gd name="connsiteY2" fmla="*/ 1368152 h 1783635"/>
                <a:gd name="connsiteX3" fmla="*/ 120013 w 1911291"/>
                <a:gd name="connsiteY3" fmla="*/ 0 h 1783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1291" h="1783635">
                  <a:moveTo>
                    <a:pt x="1911291" y="1700808"/>
                  </a:moveTo>
                  <a:cubicBezTo>
                    <a:pt x="1907211" y="1696030"/>
                    <a:pt x="1138639" y="1783635"/>
                    <a:pt x="840093" y="1728192"/>
                  </a:cubicBezTo>
                  <a:cubicBezTo>
                    <a:pt x="541547" y="1672749"/>
                    <a:pt x="240026" y="1656184"/>
                    <a:pt x="120013" y="1368152"/>
                  </a:cubicBezTo>
                  <a:cubicBezTo>
                    <a:pt x="0" y="1080120"/>
                    <a:pt x="135736" y="488647"/>
                    <a:pt x="120013" y="0"/>
                  </a:cubicBezTo>
                </a:path>
              </a:pathLst>
            </a:custGeom>
            <a:ln w="66675">
              <a:solidFill>
                <a:srgbClr val="7030A0"/>
              </a:solidFill>
              <a:tailEnd type="triangle" w="med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766168" y="2708920"/>
              <a:ext cx="1943135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6999660" y="2604842"/>
              <a:ext cx="20473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Scenarios (MSC)</a:t>
              </a:r>
              <a:endParaRPr lang="fr-BE" sz="2200" dirty="0">
                <a:latin typeface="Berlin Sans FB" pitchFamily="34" charset="0"/>
              </a:endParaRPr>
            </a:p>
          </p:txBody>
        </p:sp>
        <p:pic>
          <p:nvPicPr>
            <p:cNvPr id="66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969973" y="3140968"/>
              <a:ext cx="2957710" cy="1324708"/>
            </a:xfrm>
            <a:prstGeom prst="rect">
              <a:avLst/>
            </a:prstGeom>
            <a:noFill/>
          </p:spPr>
        </p:pic>
        <p:sp>
          <p:nvSpPr>
            <p:cNvPr id="55" name="ZoneTexte 54"/>
            <p:cNvSpPr txBox="1"/>
            <p:nvPr/>
          </p:nvSpPr>
          <p:spPr>
            <a:xfrm>
              <a:off x="7212594" y="5034816"/>
              <a:ext cx="146386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sz="2200" dirty="0" smtClean="0">
                  <a:latin typeface="Berlin Sans FB" pitchFamily="34" charset="0"/>
                </a:rPr>
                <a:t>High-</a:t>
              </a:r>
              <a:r>
                <a:rPr lang="fr-BE" sz="2200" dirty="0" err="1" smtClean="0">
                  <a:latin typeface="Berlin Sans FB" pitchFamily="34" charset="0"/>
                </a:rPr>
                <a:t>level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scenarios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Structured </a:t>
            </a:r>
            <a:r>
              <a:rPr lang="en-US" dirty="0" smtClean="0"/>
              <a:t>forms of scenarios</a:t>
            </a:r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u="sng" dirty="0" smtClean="0"/>
              <a:t>V</a:t>
            </a:r>
            <a:r>
              <a:rPr lang="fr-BE" dirty="0" smtClean="0"/>
              <a:t>ertical vs. </a:t>
            </a:r>
            <a:r>
              <a:rPr lang="fr-BE" u="sng" dirty="0" smtClean="0"/>
              <a:t>H</a:t>
            </a:r>
            <a:r>
              <a:rPr lang="fr-BE" dirty="0" smtClean="0"/>
              <a:t>orizontal Model </a:t>
            </a:r>
            <a:r>
              <a:rPr lang="fr-BE" dirty="0" err="1" smtClean="0"/>
              <a:t>Synthesis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BE" dirty="0" smtClean="0"/>
              <a:t>Abstraction </a:t>
            </a:r>
            <a:r>
              <a:rPr lang="fr-BE" dirty="0" err="1" smtClean="0"/>
              <a:t>level</a:t>
            </a:r>
            <a:endParaRPr lang="fr-BE" dirty="0"/>
          </a:p>
          <a:p>
            <a:pPr lvl="1">
              <a:tabLst>
                <a:tab pos="1163638" algn="l"/>
              </a:tabLst>
            </a:pPr>
            <a:r>
              <a:rPr lang="fr-BE" dirty="0" err="1" smtClean="0"/>
              <a:t>From</a:t>
            </a:r>
            <a:r>
              <a:rPr lang="fr-BE" dirty="0" smtClean="0"/>
              <a:t> </a:t>
            </a:r>
            <a:r>
              <a:rPr lang="fr-BE" dirty="0" err="1" smtClean="0"/>
              <a:t>higher</a:t>
            </a:r>
            <a:r>
              <a:rPr lang="fr-BE" dirty="0" smtClean="0"/>
              <a:t>-</a:t>
            </a:r>
            <a:r>
              <a:rPr lang="fr-BE" dirty="0" err="1" smtClean="0"/>
              <a:t>level</a:t>
            </a:r>
            <a:r>
              <a:rPr lang="fr-BE" dirty="0" smtClean="0"/>
              <a:t> to </a:t>
            </a:r>
            <a:r>
              <a:rPr lang="fr-BE" dirty="0" err="1" smtClean="0"/>
              <a:t>lower</a:t>
            </a:r>
            <a:r>
              <a:rPr lang="fr-BE" dirty="0" smtClean="0"/>
              <a:t>-</a:t>
            </a:r>
            <a:r>
              <a:rPr lang="fr-BE" dirty="0" err="1" smtClean="0"/>
              <a:t>level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r>
              <a:rPr lang="fr-BE" dirty="0" smtClean="0"/>
              <a:t> (</a:t>
            </a:r>
            <a:r>
              <a:rPr lang="fr-BE" dirty="0" err="1" smtClean="0"/>
              <a:t>operational</a:t>
            </a:r>
            <a:r>
              <a:rPr lang="fr-BE" dirty="0" smtClean="0"/>
              <a:t> sem.)</a:t>
            </a:r>
          </a:p>
          <a:p>
            <a:pPr lvl="1">
              <a:tabLst>
                <a:tab pos="1163638" algn="l"/>
              </a:tabLst>
            </a:pPr>
            <a:r>
              <a:rPr lang="fr-BE" dirty="0" smtClean="0"/>
              <a:t>Not </a:t>
            </a:r>
            <a:r>
              <a:rPr lang="fr-BE" dirty="0" err="1" smtClean="0"/>
              <a:t>necessarily</a:t>
            </a:r>
            <a:r>
              <a:rPr lang="fr-BE" dirty="0" smtClean="0"/>
              <a:t> the case </a:t>
            </a:r>
            <a:r>
              <a:rPr lang="fr-BE" dirty="0" err="1" smtClean="0"/>
              <a:t>with</a:t>
            </a:r>
            <a:r>
              <a:rPr lang="fr-BE" dirty="0" smtClean="0"/>
              <a:t> horizontal </a:t>
            </a:r>
            <a:r>
              <a:rPr lang="fr-BE" dirty="0" err="1" smtClean="0"/>
              <a:t>synthesis</a:t>
            </a:r>
            <a:endParaRPr lang="fr-BE" dirty="0" smtClean="0"/>
          </a:p>
          <a:p>
            <a:r>
              <a:rPr lang="fr-BE" dirty="0" err="1" smtClean="0"/>
              <a:t>Lifetime</a:t>
            </a:r>
            <a:r>
              <a:rPr lang="fr-BE" dirty="0" smtClean="0"/>
              <a:t> of </a:t>
            </a:r>
            <a:r>
              <a:rPr lang="fr-BE" dirty="0" err="1" smtClean="0"/>
              <a:t>synthesized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endParaRPr lang="fr-BE" dirty="0" smtClean="0"/>
          </a:p>
          <a:p>
            <a:pPr lvl="1"/>
            <a:r>
              <a:rPr lang="fr-BE" dirty="0" err="1" smtClean="0"/>
              <a:t>Shorter</a:t>
            </a:r>
            <a:r>
              <a:rPr lang="fr-BE" dirty="0" smtClean="0"/>
              <a:t> for vertical </a:t>
            </a:r>
            <a:r>
              <a:rPr lang="fr-BE" dirty="0" err="1" smtClean="0"/>
              <a:t>synthesis</a:t>
            </a:r>
            <a:r>
              <a:rPr lang="fr-BE" dirty="0" smtClean="0"/>
              <a:t>, </a:t>
            </a:r>
            <a:r>
              <a:rPr lang="fr-BE" dirty="0" err="1" smtClean="0"/>
              <a:t>e.g</a:t>
            </a:r>
            <a:r>
              <a:rPr lang="fr-BE" dirty="0" smtClean="0"/>
              <a:t>. </a:t>
            </a:r>
            <a:r>
              <a:rPr lang="fr-BE" dirty="0" err="1" smtClean="0"/>
              <a:t>limited</a:t>
            </a:r>
            <a:r>
              <a:rPr lang="fr-BE" dirty="0" smtClean="0"/>
              <a:t> to the </a:t>
            </a:r>
            <a:r>
              <a:rPr lang="fr-BE" dirty="0" err="1" smtClean="0"/>
              <a:t>analysis</a:t>
            </a:r>
            <a:endParaRPr lang="fr-BE" dirty="0" smtClean="0"/>
          </a:p>
          <a:p>
            <a:pPr lvl="1"/>
            <a:r>
              <a:rPr lang="fr-BE" dirty="0" smtClean="0"/>
              <a:t>Horizontal </a:t>
            </a:r>
            <a:r>
              <a:rPr lang="fr-BE" dirty="0" err="1" smtClean="0"/>
              <a:t>synthesis</a:t>
            </a:r>
            <a:r>
              <a:rPr lang="fr-BE" dirty="0" smtClean="0"/>
              <a:t> </a:t>
            </a:r>
            <a:r>
              <a:rPr lang="fr-BE" dirty="0" err="1" smtClean="0"/>
              <a:t>may</a:t>
            </a:r>
            <a:r>
              <a:rPr lang="fr-BE" dirty="0" smtClean="0"/>
              <a:t> </a:t>
            </a:r>
            <a:r>
              <a:rPr lang="fr-BE" dirty="0" err="1" smtClean="0"/>
              <a:t>yield</a:t>
            </a:r>
            <a:r>
              <a:rPr lang="fr-BE" dirty="0" smtClean="0"/>
              <a:t> </a:t>
            </a:r>
            <a:r>
              <a:rPr lang="fr-BE" dirty="0" err="1" smtClean="0"/>
              <a:t>requirement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r>
              <a:rPr lang="fr-BE" dirty="0" smtClean="0"/>
              <a:t> and system documentation</a:t>
            </a:r>
          </a:p>
          <a:p>
            <a:r>
              <a:rPr lang="en-US" dirty="0" smtClean="0"/>
              <a:t>Vertical synthesis is derivational by </a:t>
            </a:r>
            <a:r>
              <a:rPr lang="en-US" dirty="0"/>
              <a:t>nature whereas horizontal </a:t>
            </a:r>
            <a:r>
              <a:rPr lang="en-US" dirty="0" smtClean="0"/>
              <a:t>synthesis </a:t>
            </a:r>
            <a:r>
              <a:rPr lang="fr-BE" dirty="0" err="1" smtClean="0"/>
              <a:t>may</a:t>
            </a:r>
            <a:r>
              <a:rPr lang="fr-BE" dirty="0" smtClean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smtClean="0"/>
              <a:t>inductive</a:t>
            </a:r>
          </a:p>
          <a:p>
            <a:r>
              <a:rPr lang="fr-BE" dirty="0" smtClean="0"/>
              <a:t>User </a:t>
            </a:r>
            <a:r>
              <a:rPr lang="fr-BE" dirty="0" err="1" smtClean="0"/>
              <a:t>involvement</a:t>
            </a:r>
            <a:endParaRPr lang="fr-BE" dirty="0" smtClean="0"/>
          </a:p>
          <a:p>
            <a:pPr lvl="1"/>
            <a:r>
              <a:rPr lang="fr-BE" dirty="0" err="1" smtClean="0"/>
              <a:t>Models</a:t>
            </a:r>
            <a:r>
              <a:rPr lang="fr-BE" dirty="0" smtClean="0"/>
              <a:t> </a:t>
            </a:r>
            <a:r>
              <a:rPr lang="fr-BE" dirty="0" err="1" smtClean="0"/>
              <a:t>kept</a:t>
            </a:r>
            <a:r>
              <a:rPr lang="fr-BE" dirty="0" smtClean="0"/>
              <a:t> </a:t>
            </a:r>
            <a:r>
              <a:rPr lang="fr-BE" dirty="0" err="1" smtClean="0"/>
              <a:t>hidden</a:t>
            </a:r>
            <a:r>
              <a:rPr lang="fr-BE" dirty="0" smtClean="0"/>
              <a:t> </a:t>
            </a:r>
            <a:r>
              <a:rPr lang="fr-BE" dirty="0" err="1" smtClean="0"/>
              <a:t>from</a:t>
            </a:r>
            <a:r>
              <a:rPr lang="fr-BE" dirty="0" smtClean="0"/>
              <a:t> the user, </a:t>
            </a:r>
            <a:r>
              <a:rPr lang="fr-BE" dirty="0" err="1" smtClean="0"/>
              <a:t>who</a:t>
            </a:r>
            <a:r>
              <a:rPr lang="fr-BE" dirty="0" smtClean="0"/>
              <a:t> has a passive </a:t>
            </a:r>
            <a:r>
              <a:rPr lang="fr-BE" dirty="0" err="1" smtClean="0"/>
              <a:t>role</a:t>
            </a:r>
            <a:endParaRPr lang="fr-BE" dirty="0" smtClean="0"/>
          </a:p>
          <a:p>
            <a:pPr lvl="1"/>
            <a:r>
              <a:rPr lang="fr-BE" dirty="0" smtClean="0"/>
              <a:t>Versus </a:t>
            </a:r>
            <a:r>
              <a:rPr lang="fr-BE" dirty="0" err="1" smtClean="0"/>
              <a:t>models</a:t>
            </a:r>
            <a:r>
              <a:rPr lang="fr-BE" dirty="0" smtClean="0"/>
              <a:t> </a:t>
            </a:r>
            <a:r>
              <a:rPr lang="fr-BE" dirty="0" err="1" smtClean="0"/>
              <a:t>shown</a:t>
            </a:r>
            <a:r>
              <a:rPr lang="fr-BE" dirty="0" smtClean="0"/>
              <a:t> to </a:t>
            </a:r>
            <a:r>
              <a:rPr lang="fr-BE" dirty="0"/>
              <a:t>(</a:t>
            </a:r>
            <a:r>
              <a:rPr lang="fr-BE" dirty="0" err="1" smtClean="0"/>
              <a:t>validated</a:t>
            </a:r>
            <a:r>
              <a:rPr lang="fr-BE" dirty="0" smtClean="0"/>
              <a:t> by) the user, </a:t>
            </a:r>
            <a:r>
              <a:rPr lang="fr-BE" dirty="0" err="1" smtClean="0"/>
              <a:t>who</a:t>
            </a:r>
            <a:r>
              <a:rPr lang="fr-BE" dirty="0" smtClean="0"/>
              <a:t> has an active </a:t>
            </a:r>
            <a:r>
              <a:rPr lang="fr-BE" dirty="0" err="1" smtClean="0"/>
              <a:t>role</a:t>
            </a:r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 smtClean="0"/>
              <a:t>Scenarios as Message </a:t>
            </a:r>
            <a:r>
              <a:rPr lang="fr-FR" sz="4000" dirty="0" err="1"/>
              <a:t>Sequence</a:t>
            </a:r>
            <a:r>
              <a:rPr lang="fr-FR" sz="4000" dirty="0"/>
              <a:t> </a:t>
            </a:r>
            <a:r>
              <a:rPr lang="fr-FR" sz="4000" dirty="0" err="1" smtClean="0"/>
              <a:t>Charts</a:t>
            </a:r>
            <a:endParaRPr lang="fr-FR" sz="4000" dirty="0"/>
          </a:p>
        </p:txBody>
      </p:sp>
      <p:sp>
        <p:nvSpPr>
          <p:cNvPr id="15367" name="Rectangle 7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474840" cy="506916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fr-FR" dirty="0" smtClean="0"/>
              <a:t>Event </a:t>
            </a:r>
            <a:r>
              <a:rPr lang="fr-FR" dirty="0"/>
              <a:t>interactions </a:t>
            </a:r>
            <a:r>
              <a:rPr lang="fr-FR" dirty="0" err="1" smtClean="0"/>
              <a:t>between</a:t>
            </a:r>
            <a:r>
              <a:rPr lang="fr-FR" dirty="0" smtClean="0"/>
              <a:t> agent instances</a:t>
            </a:r>
          </a:p>
          <a:p>
            <a:pPr>
              <a:lnSpc>
                <a:spcPct val="90000"/>
              </a:lnSpc>
            </a:pPr>
            <a:r>
              <a:rPr lang="fr-FR" dirty="0" smtClean="0">
                <a:cs typeface="Times New Roman" pitchFamily="18" charset="0"/>
              </a:rPr>
              <a:t>Trace </a:t>
            </a:r>
            <a:r>
              <a:rPr lang="fr-FR" dirty="0" err="1" smtClean="0">
                <a:cs typeface="Times New Roman" pitchFamily="18" charset="0"/>
              </a:rPr>
              <a:t>semantics</a:t>
            </a:r>
            <a:endParaRPr lang="fr-FR" dirty="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fr-FR" dirty="0" smtClean="0">
                <a:cs typeface="Times New Roman" pitchFamily="18" charset="0"/>
              </a:rPr>
              <a:t>Agent traces 	</a:t>
            </a:r>
            <a:r>
              <a:rPr lang="fr-FR" i="1" dirty="0" smtClean="0">
                <a:cs typeface="Times New Roman" pitchFamily="18" charset="0"/>
              </a:rPr>
              <a:t>L</a:t>
            </a:r>
            <a:r>
              <a:rPr lang="fr-FR" i="1" baseline="30000" dirty="0" smtClean="0">
                <a:cs typeface="Times New Roman" pitchFamily="18" charset="0"/>
              </a:rPr>
              <a:t>+</a:t>
            </a:r>
            <a:r>
              <a:rPr lang="fr-FR" i="1" baseline="-25000" dirty="0" smtClean="0">
                <a:cs typeface="Times New Roman" pitchFamily="18" charset="0"/>
              </a:rPr>
              <a:t>Ag</a:t>
            </a:r>
            <a:r>
              <a:rPr lang="fr-FR" i="1" dirty="0" smtClean="0">
                <a:cs typeface="Times New Roman" pitchFamily="18" charset="0"/>
              </a:rPr>
              <a:t>(</a:t>
            </a:r>
            <a:r>
              <a:rPr lang="fr-FR" i="1" dirty="0" smtClean="0">
                <a:solidFill>
                  <a:srgbClr val="009900"/>
                </a:solidFill>
                <a:cs typeface="Times New Roman" pitchFamily="18" charset="0"/>
              </a:rPr>
              <a:t>P</a:t>
            </a:r>
            <a:r>
              <a:rPr lang="fr-FR" i="1" dirty="0" smtClean="0">
                <a:cs typeface="Times New Roman" pitchFamily="18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fr-FR" dirty="0" smtClean="0">
                <a:cs typeface="Times New Roman" pitchFamily="18" charset="0"/>
              </a:rPr>
              <a:t>System traces	</a:t>
            </a:r>
            <a:r>
              <a:rPr lang="fr-FR" i="1" dirty="0" smtClean="0">
                <a:cs typeface="Times New Roman" pitchFamily="18" charset="0"/>
              </a:rPr>
              <a:t>L</a:t>
            </a:r>
            <a:r>
              <a:rPr lang="fr-FR" i="1" baseline="30000" dirty="0" smtClean="0">
                <a:cs typeface="Times New Roman" pitchFamily="18" charset="0"/>
              </a:rPr>
              <a:t>+</a:t>
            </a:r>
            <a:r>
              <a:rPr lang="fr-FR" i="1" dirty="0" smtClean="0">
                <a:cs typeface="Times New Roman" pitchFamily="18" charset="0"/>
              </a:rPr>
              <a:t>(</a:t>
            </a:r>
            <a:r>
              <a:rPr lang="fr-FR" i="1" dirty="0" smtClean="0">
                <a:solidFill>
                  <a:srgbClr val="009900"/>
                </a:solidFill>
                <a:cs typeface="Times New Roman" pitchFamily="18" charset="0"/>
              </a:rPr>
              <a:t>P</a:t>
            </a:r>
            <a:r>
              <a:rPr lang="fr-FR" i="1" dirty="0" smtClean="0">
                <a:cs typeface="Times New Roman" pitchFamily="18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fr-FR" dirty="0" smtClean="0">
                <a:cs typeface="Times New Roman" pitchFamily="18" charset="0"/>
              </a:rPr>
              <a:t>Up to a </a:t>
            </a:r>
            <a:r>
              <a:rPr lang="fr-FR" dirty="0" err="1" smtClean="0">
                <a:cs typeface="Times New Roman" pitchFamily="18" charset="0"/>
              </a:rPr>
              <a:t>choice</a:t>
            </a:r>
            <a:r>
              <a:rPr lang="fr-FR" dirty="0" smtClean="0">
                <a:cs typeface="Times New Roman" pitchFamily="18" charset="0"/>
              </a:rPr>
              <a:t>: partial or total </a:t>
            </a:r>
            <a:r>
              <a:rPr lang="fr-FR" dirty="0" err="1" smtClean="0">
                <a:cs typeface="Times New Roman" pitchFamily="18" charset="0"/>
              </a:rPr>
              <a:t>order</a:t>
            </a:r>
            <a:r>
              <a:rPr lang="fr-FR" dirty="0" smtClean="0">
                <a:cs typeface="Times New Roman" pitchFamily="18" charset="0"/>
              </a:rPr>
              <a:t> </a:t>
            </a:r>
            <a:r>
              <a:rPr lang="fr-FR" dirty="0" err="1" smtClean="0">
                <a:cs typeface="Times New Roman" pitchFamily="18" charset="0"/>
              </a:rPr>
              <a:t>among</a:t>
            </a:r>
            <a:r>
              <a:rPr lang="fr-FR" dirty="0" smtClean="0">
                <a:cs typeface="Times New Roman" pitchFamily="18" charset="0"/>
              </a:rPr>
              <a:t> </a:t>
            </a:r>
            <a:r>
              <a:rPr lang="fr-FR" dirty="0" err="1" smtClean="0">
                <a:cs typeface="Times New Roman" pitchFamily="18" charset="0"/>
              </a:rPr>
              <a:t>events</a:t>
            </a:r>
            <a:r>
              <a:rPr lang="fr-FR" dirty="0" smtClean="0">
                <a:cs typeface="Times New Roman" pitchFamily="18" charset="0"/>
              </a:rPr>
              <a:t> ?</a:t>
            </a:r>
          </a:p>
          <a:p>
            <a:pPr>
              <a:lnSpc>
                <a:spcPct val="90000"/>
              </a:lnSpc>
            </a:pPr>
            <a:r>
              <a:rPr lang="fr-FR" dirty="0" err="1" smtClean="0">
                <a:cs typeface="Times New Roman" pitchFamily="18" charset="0"/>
              </a:rPr>
              <a:t>Negative</a:t>
            </a:r>
            <a:r>
              <a:rPr lang="fr-FR" dirty="0" smtClean="0">
                <a:cs typeface="Times New Roman" pitchFamily="18" charset="0"/>
              </a:rPr>
              <a:t> MSC</a:t>
            </a:r>
          </a:p>
          <a:p>
            <a:pPr lvl="1">
              <a:lnSpc>
                <a:spcPct val="90000"/>
              </a:lnSpc>
            </a:pPr>
            <a:r>
              <a:rPr lang="fr-FR" dirty="0" smtClean="0">
                <a:cs typeface="Times New Roman" pitchFamily="18" charset="0"/>
              </a:rPr>
              <a:t>Positive MSC + </a:t>
            </a:r>
            <a:r>
              <a:rPr lang="fr-BE" dirty="0" err="1" smtClean="0"/>
              <a:t>prohibited</a:t>
            </a:r>
            <a:r>
              <a:rPr lang="fr-BE" dirty="0" smtClean="0"/>
              <a:t> </a:t>
            </a:r>
            <a:r>
              <a:rPr lang="fr-FR" dirty="0" err="1" smtClean="0">
                <a:cs typeface="Times New Roman" pitchFamily="18" charset="0"/>
              </a:rPr>
              <a:t>event</a:t>
            </a:r>
            <a:endParaRPr lang="fr-FR" dirty="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fr-FR" dirty="0" smtClean="0">
                <a:cs typeface="Times New Roman" pitchFamily="18" charset="0"/>
              </a:rPr>
              <a:t>Positive and </a:t>
            </a:r>
            <a:r>
              <a:rPr lang="fr-FR" dirty="0" err="1" smtClean="0">
                <a:cs typeface="Times New Roman" pitchFamily="18" charset="0"/>
              </a:rPr>
              <a:t>negative</a:t>
            </a:r>
            <a:r>
              <a:rPr lang="fr-FR" dirty="0" smtClean="0">
                <a:cs typeface="Times New Roman" pitchFamily="18" charset="0"/>
              </a:rPr>
              <a:t> traces</a:t>
            </a:r>
          </a:p>
          <a:p>
            <a:pPr lvl="2">
              <a:lnSpc>
                <a:spcPct val="90000"/>
              </a:lnSpc>
            </a:pPr>
            <a:r>
              <a:rPr lang="fr-FR" i="1" dirty="0" smtClean="0">
                <a:cs typeface="Times New Roman" pitchFamily="18" charset="0"/>
              </a:rPr>
              <a:t>L</a:t>
            </a:r>
            <a:r>
              <a:rPr lang="fr-FR" i="1" baseline="30000" dirty="0" smtClean="0">
                <a:cs typeface="Times New Roman" pitchFamily="18" charset="0"/>
              </a:rPr>
              <a:t>+</a:t>
            </a:r>
            <a:r>
              <a:rPr lang="fr-FR" i="1" baseline="-25000" dirty="0" smtClean="0">
                <a:cs typeface="Times New Roman" pitchFamily="18" charset="0"/>
              </a:rPr>
              <a:t>Ag</a:t>
            </a:r>
            <a:r>
              <a:rPr lang="fr-FR" i="1" dirty="0" smtClean="0">
                <a:cs typeface="Times New Roman" pitchFamily="18" charset="0"/>
              </a:rPr>
              <a:t>(</a:t>
            </a:r>
            <a:r>
              <a:rPr lang="fr-FR" i="1" dirty="0" smtClean="0">
                <a:solidFill>
                  <a:srgbClr val="009900"/>
                </a:solidFill>
                <a:cs typeface="Times New Roman" pitchFamily="18" charset="0"/>
              </a:rPr>
              <a:t>N</a:t>
            </a:r>
            <a:r>
              <a:rPr lang="fr-FR" i="1" dirty="0" smtClean="0">
                <a:cs typeface="Times New Roman" pitchFamily="18" charset="0"/>
              </a:rPr>
              <a:t>)</a:t>
            </a:r>
            <a:r>
              <a:rPr lang="fr-FR" dirty="0" smtClean="0">
                <a:cs typeface="Times New Roman" pitchFamily="18" charset="0"/>
              </a:rPr>
              <a:t>, </a:t>
            </a:r>
            <a:r>
              <a:rPr lang="fr-FR" i="1" dirty="0" smtClean="0">
                <a:cs typeface="Times New Roman" pitchFamily="18" charset="0"/>
              </a:rPr>
              <a:t>L</a:t>
            </a:r>
            <a:r>
              <a:rPr lang="fr-FR" i="1" baseline="30000" dirty="0" smtClean="0">
                <a:cs typeface="Times New Roman" pitchFamily="18" charset="0"/>
              </a:rPr>
              <a:t>+</a:t>
            </a:r>
            <a:r>
              <a:rPr lang="fr-FR" i="1" dirty="0" smtClean="0">
                <a:cs typeface="Times New Roman" pitchFamily="18" charset="0"/>
              </a:rPr>
              <a:t>(</a:t>
            </a:r>
            <a:r>
              <a:rPr lang="fr-FR" i="1" dirty="0" smtClean="0">
                <a:solidFill>
                  <a:srgbClr val="009900"/>
                </a:solidFill>
                <a:cs typeface="Times New Roman" pitchFamily="18" charset="0"/>
              </a:rPr>
              <a:t>N</a:t>
            </a:r>
            <a:r>
              <a:rPr lang="fr-FR" i="1" dirty="0" smtClean="0">
                <a:cs typeface="Times New Roman" pitchFamily="18" charset="0"/>
              </a:rPr>
              <a:t>)</a:t>
            </a:r>
            <a:r>
              <a:rPr lang="fr-FR" dirty="0" smtClean="0">
                <a:cs typeface="Times New Roman" pitchFamily="18" charset="0"/>
              </a:rPr>
              <a:t> and </a:t>
            </a:r>
            <a:r>
              <a:rPr lang="fr-FR" i="1" dirty="0" smtClean="0">
                <a:cs typeface="Times New Roman" pitchFamily="18" charset="0"/>
              </a:rPr>
              <a:t>L</a:t>
            </a:r>
            <a:r>
              <a:rPr lang="fr-FR" i="1" baseline="30000" dirty="0" smtClean="0">
                <a:cs typeface="Times New Roman" pitchFamily="18" charset="0"/>
              </a:rPr>
              <a:t>-</a:t>
            </a:r>
            <a:r>
              <a:rPr lang="fr-FR" i="1" dirty="0" smtClean="0">
                <a:cs typeface="Times New Roman" pitchFamily="18" charset="0"/>
              </a:rPr>
              <a:t>(</a:t>
            </a:r>
            <a:r>
              <a:rPr lang="fr-FR" i="1" dirty="0" smtClean="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fr-FR" i="1" dirty="0" smtClean="0">
                <a:cs typeface="Times New Roman" pitchFamily="18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fr-FR" dirty="0" err="1" smtClean="0">
                <a:cs typeface="Times New Roman" pitchFamily="18" charset="0"/>
              </a:rPr>
              <a:t>Negative</a:t>
            </a:r>
            <a:r>
              <a:rPr lang="fr-FR" dirty="0" smtClean="0">
                <a:cs typeface="Times New Roman" pitchFamily="18" charset="0"/>
              </a:rPr>
              <a:t> </a:t>
            </a:r>
            <a:r>
              <a:rPr lang="fr-FR" i="1" dirty="0" smtClean="0">
                <a:cs typeface="Times New Roman" pitchFamily="18" charset="0"/>
              </a:rPr>
              <a:t>system</a:t>
            </a:r>
            <a:r>
              <a:rPr lang="fr-FR" dirty="0" smtClean="0">
                <a:cs typeface="Times New Roman" pitchFamily="18" charset="0"/>
              </a:rPr>
              <a:t>  traces </a:t>
            </a:r>
            <a:r>
              <a:rPr lang="fr-FR" dirty="0" err="1" smtClean="0">
                <a:cs typeface="Times New Roman" pitchFamily="18" charset="0"/>
              </a:rPr>
              <a:t>only</a:t>
            </a:r>
            <a:endParaRPr lang="fr-FR" dirty="0" smtClean="0">
              <a:cs typeface="Times New Roman" pitchFamily="18" charset="0"/>
            </a:endParaRPr>
          </a:p>
        </p:txBody>
      </p:sp>
      <p:grpSp>
        <p:nvGrpSpPr>
          <p:cNvPr id="2" name="Groupe 9"/>
          <p:cNvGrpSpPr/>
          <p:nvPr/>
        </p:nvGrpSpPr>
        <p:grpSpPr>
          <a:xfrm>
            <a:off x="5148064" y="2128864"/>
            <a:ext cx="3672408" cy="1516160"/>
            <a:chOff x="4860032" y="1844824"/>
            <a:chExt cx="3672408" cy="1516160"/>
          </a:xfrm>
        </p:grpSpPr>
        <p:sp>
          <p:nvSpPr>
            <p:cNvPr id="11" name="Rectangle 10"/>
            <p:cNvSpPr/>
            <p:nvPr/>
          </p:nvSpPr>
          <p:spPr>
            <a:xfrm>
              <a:off x="4860032" y="1844824"/>
              <a:ext cx="1043452" cy="3571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400" dirty="0" smtClean="0"/>
                <a:t>Controller</a:t>
              </a:r>
              <a:endParaRPr lang="fr-BE" sz="1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703684" y="1844824"/>
              <a:ext cx="828756" cy="3571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fr-BE" sz="1400" smtClean="0"/>
                <a:t>Passenger</a:t>
              </a:r>
              <a:endParaRPr lang="fr-BE" sz="14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47500" y="1844824"/>
              <a:ext cx="1573916" cy="3571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fr-BE" sz="1400" dirty="0" err="1" smtClean="0"/>
                <a:t>Actuators</a:t>
              </a:r>
              <a:r>
                <a:rPr lang="fr-BE" sz="1400" dirty="0" smtClean="0"/>
                <a:t> &amp; </a:t>
              </a:r>
              <a:r>
                <a:rPr lang="fr-BE" sz="1400" dirty="0" err="1" smtClean="0"/>
                <a:t>Sensors</a:t>
              </a:r>
              <a:endParaRPr lang="fr-BE" sz="1400" dirty="0"/>
            </a:p>
          </p:txBody>
        </p:sp>
        <p:cxnSp>
          <p:nvCxnSpPr>
            <p:cNvPr id="14" name="Connecteur droit 13"/>
            <p:cNvCxnSpPr/>
            <p:nvPr/>
          </p:nvCxnSpPr>
          <p:spPr>
            <a:xfrm rot="5400000">
              <a:off x="4805758" y="2784984"/>
              <a:ext cx="115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rot="5400000">
              <a:off x="6258458" y="2784984"/>
              <a:ext cx="115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rot="5400000">
              <a:off x="7542062" y="2784984"/>
              <a:ext cx="115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5389762" y="2468509"/>
              <a:ext cx="144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>
            <a:xfrm>
              <a:off x="5934178" y="2348880"/>
              <a:ext cx="37246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200" smtClean="0"/>
                <a:t>start</a:t>
              </a:r>
              <a:endParaRPr lang="fr-BE" sz="1200"/>
            </a:p>
          </p:txBody>
        </p:sp>
        <p:cxnSp>
          <p:nvCxnSpPr>
            <p:cNvPr id="19" name="Connecteur droit avec flèche 18"/>
            <p:cNvCxnSpPr/>
            <p:nvPr/>
          </p:nvCxnSpPr>
          <p:spPr>
            <a:xfrm rot="10800000">
              <a:off x="6834754" y="2610919"/>
              <a:ext cx="1300979" cy="48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ZoneTexte 19"/>
            <p:cNvSpPr txBox="1"/>
            <p:nvPr/>
          </p:nvSpPr>
          <p:spPr>
            <a:xfrm>
              <a:off x="7092280" y="2496880"/>
              <a:ext cx="78924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200" smtClean="0"/>
                <a:t>a. pressed</a:t>
              </a:r>
              <a:endParaRPr lang="fr-BE" sz="1200"/>
            </a:p>
          </p:txBody>
        </p:sp>
        <p:cxnSp>
          <p:nvCxnSpPr>
            <p:cNvPr id="21" name="Connecteur droit avec flèche 20"/>
            <p:cNvCxnSpPr/>
            <p:nvPr/>
          </p:nvCxnSpPr>
          <p:spPr>
            <a:xfrm>
              <a:off x="5389762" y="2984298"/>
              <a:ext cx="144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5839600" y="2864669"/>
              <a:ext cx="534368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200" smtClean="0"/>
                <a:t>e. stop</a:t>
              </a:r>
              <a:endParaRPr lang="fr-BE" sz="1200"/>
            </a:p>
          </p:txBody>
        </p:sp>
        <p:cxnSp>
          <p:nvCxnSpPr>
            <p:cNvPr id="23" name="Connecteur droit avec flèche 22"/>
            <p:cNvCxnSpPr/>
            <p:nvPr/>
          </p:nvCxnSpPr>
          <p:spPr>
            <a:xfrm>
              <a:off x="5389762" y="3223931"/>
              <a:ext cx="144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ZoneTexte 23"/>
            <p:cNvSpPr txBox="1"/>
            <p:nvPr/>
          </p:nvSpPr>
          <p:spPr>
            <a:xfrm>
              <a:off x="5809945" y="3104302"/>
              <a:ext cx="584062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200" smtClean="0"/>
                <a:t>e. open</a:t>
              </a:r>
              <a:endParaRPr lang="fr-BE" sz="1200"/>
            </a:p>
          </p:txBody>
        </p:sp>
        <p:cxnSp>
          <p:nvCxnSpPr>
            <p:cNvPr id="25" name="Connecteur droit avec flèche 24"/>
            <p:cNvCxnSpPr/>
            <p:nvPr/>
          </p:nvCxnSpPr>
          <p:spPr>
            <a:xfrm rot="10800000">
              <a:off x="5364088" y="2786293"/>
              <a:ext cx="1444996" cy="49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5641757" y="2672254"/>
              <a:ext cx="101847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200" smtClean="0"/>
                <a:t>a. propagated</a:t>
              </a:r>
              <a:endParaRPr lang="fr-BE" sz="1200"/>
            </a:p>
          </p:txBody>
        </p:sp>
      </p:grpSp>
      <p:sp>
        <p:nvSpPr>
          <p:cNvPr id="59" name="ZoneTexte 58"/>
          <p:cNvSpPr txBox="1"/>
          <p:nvPr/>
        </p:nvSpPr>
        <p:spPr>
          <a:xfrm>
            <a:off x="5148064" y="1696816"/>
            <a:ext cx="16799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BE" b="1" dirty="0" smtClean="0">
                <a:solidFill>
                  <a:srgbClr val="009900"/>
                </a:solidFill>
              </a:rPr>
              <a:t>Positive MSC </a:t>
            </a:r>
            <a:r>
              <a:rPr lang="fr-BE" b="1" i="1" dirty="0" smtClean="0">
                <a:solidFill>
                  <a:srgbClr val="009900"/>
                </a:solidFill>
              </a:rPr>
              <a:t>P</a:t>
            </a:r>
            <a:endParaRPr lang="fr-BE" b="1" i="1" dirty="0">
              <a:solidFill>
                <a:srgbClr val="009900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5148064" y="4325096"/>
            <a:ext cx="176971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BE" b="1" dirty="0" err="1" smtClean="0">
                <a:solidFill>
                  <a:srgbClr val="FF0000"/>
                </a:solidFill>
              </a:rPr>
              <a:t>Negative</a:t>
            </a:r>
            <a:r>
              <a:rPr lang="fr-BE" b="1" dirty="0" smtClean="0">
                <a:solidFill>
                  <a:srgbClr val="FF0000"/>
                </a:solidFill>
              </a:rPr>
              <a:t> MSC </a:t>
            </a:r>
            <a:r>
              <a:rPr lang="fr-BE" b="1" i="1" dirty="0" smtClean="0">
                <a:solidFill>
                  <a:srgbClr val="FF0000"/>
                </a:solidFill>
              </a:rPr>
              <a:t>N</a:t>
            </a:r>
            <a:endParaRPr lang="fr-BE" b="1" i="1" dirty="0">
              <a:solidFill>
                <a:srgbClr val="FF0000"/>
              </a:solidFill>
            </a:endParaRPr>
          </a:p>
        </p:txBody>
      </p:sp>
      <p:grpSp>
        <p:nvGrpSpPr>
          <p:cNvPr id="94" name="Groupe 93"/>
          <p:cNvGrpSpPr/>
          <p:nvPr/>
        </p:nvGrpSpPr>
        <p:grpSpPr>
          <a:xfrm>
            <a:off x="5148064" y="4757144"/>
            <a:ext cx="3672408" cy="1408160"/>
            <a:chOff x="5004048" y="4937176"/>
            <a:chExt cx="3672408" cy="1408160"/>
          </a:xfrm>
        </p:grpSpPr>
        <p:grpSp>
          <p:nvGrpSpPr>
            <p:cNvPr id="75" name="Groupe 9"/>
            <p:cNvGrpSpPr/>
            <p:nvPr/>
          </p:nvGrpSpPr>
          <p:grpSpPr>
            <a:xfrm>
              <a:off x="5004048" y="4937176"/>
              <a:ext cx="3672408" cy="1408160"/>
              <a:chOff x="4860032" y="1844824"/>
              <a:chExt cx="3672408" cy="140816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4860032" y="1844824"/>
                <a:ext cx="1043452" cy="3571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1400" dirty="0" smtClean="0"/>
                  <a:t>Controller</a:t>
                </a:r>
                <a:endParaRPr lang="fr-BE" sz="1400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703684" y="1844824"/>
                <a:ext cx="828756" cy="3571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fr-BE" sz="1400" smtClean="0"/>
                  <a:t>Passenger</a:t>
                </a:r>
                <a:endParaRPr lang="fr-BE" sz="140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047500" y="1844824"/>
                <a:ext cx="1573916" cy="3571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fr-BE" sz="1400" dirty="0" err="1" smtClean="0"/>
                  <a:t>Actuators</a:t>
                </a:r>
                <a:r>
                  <a:rPr lang="fr-BE" sz="1400" dirty="0" smtClean="0"/>
                  <a:t> &amp; </a:t>
                </a:r>
                <a:r>
                  <a:rPr lang="fr-BE" sz="1400" dirty="0" err="1" smtClean="0"/>
                  <a:t>Sensors</a:t>
                </a:r>
                <a:endParaRPr lang="fr-BE" sz="1400" dirty="0"/>
              </a:p>
            </p:txBody>
          </p:sp>
          <p:cxnSp>
            <p:nvCxnSpPr>
              <p:cNvPr id="79" name="Connecteur droit 78"/>
              <p:cNvCxnSpPr/>
              <p:nvPr/>
            </p:nvCxnSpPr>
            <p:spPr>
              <a:xfrm rot="5400000">
                <a:off x="4859758" y="2730984"/>
                <a:ext cx="1044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79"/>
              <p:cNvCxnSpPr/>
              <p:nvPr/>
            </p:nvCxnSpPr>
            <p:spPr>
              <a:xfrm rot="5400000">
                <a:off x="6312458" y="2730984"/>
                <a:ext cx="1044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/>
              <p:cNvCxnSpPr/>
              <p:nvPr/>
            </p:nvCxnSpPr>
            <p:spPr>
              <a:xfrm rot="5400000">
                <a:off x="7596062" y="2730984"/>
                <a:ext cx="1044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avec flèche 81"/>
              <p:cNvCxnSpPr/>
              <p:nvPr/>
            </p:nvCxnSpPr>
            <p:spPr>
              <a:xfrm>
                <a:off x="5389762" y="2468509"/>
                <a:ext cx="1440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ZoneTexte 82"/>
              <p:cNvSpPr txBox="1"/>
              <p:nvPr/>
            </p:nvSpPr>
            <p:spPr>
              <a:xfrm>
                <a:off x="5934178" y="2348880"/>
                <a:ext cx="372465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fr-BE" sz="1200" smtClean="0"/>
                  <a:t>start</a:t>
                </a:r>
                <a:endParaRPr lang="fr-BE" sz="1200"/>
              </a:p>
            </p:txBody>
          </p:sp>
          <p:cxnSp>
            <p:nvCxnSpPr>
              <p:cNvPr id="88" name="Connecteur droit avec flèche 87"/>
              <p:cNvCxnSpPr/>
              <p:nvPr/>
            </p:nvCxnSpPr>
            <p:spPr>
              <a:xfrm>
                <a:off x="5389762" y="3003923"/>
                <a:ext cx="1440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ZoneTexte 88"/>
              <p:cNvSpPr txBox="1"/>
              <p:nvPr/>
            </p:nvSpPr>
            <p:spPr>
              <a:xfrm>
                <a:off x="5940152" y="2884294"/>
                <a:ext cx="412540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fr-BE" sz="1200" dirty="0" smtClean="0"/>
                  <a:t>open</a:t>
                </a:r>
                <a:endParaRPr lang="fr-BE" sz="1200" dirty="0"/>
              </a:p>
            </p:txBody>
          </p:sp>
        </p:grpSp>
        <p:cxnSp>
          <p:nvCxnSpPr>
            <p:cNvPr id="92" name="Connecteur droit 91"/>
            <p:cNvCxnSpPr/>
            <p:nvPr/>
          </p:nvCxnSpPr>
          <p:spPr>
            <a:xfrm>
              <a:off x="5292080" y="5816770"/>
              <a:ext cx="32403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ZoneTexte 92"/>
            <p:cNvSpPr txBox="1"/>
            <p:nvPr/>
          </p:nvSpPr>
          <p:spPr>
            <a:xfrm>
              <a:off x="7321768" y="5441232"/>
              <a:ext cx="415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3600" dirty="0" smtClean="0">
                  <a:solidFill>
                    <a:srgbClr val="FF0000"/>
                  </a:solidFill>
                </a:rPr>
                <a:t>x</a:t>
              </a:r>
              <a:endParaRPr lang="fr-BE" sz="36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High-</a:t>
            </a:r>
            <a:r>
              <a:rPr lang="fr-BE" dirty="0" err="1" smtClean="0"/>
              <a:t>level</a:t>
            </a:r>
            <a:r>
              <a:rPr lang="fr-BE" dirty="0" smtClean="0"/>
              <a:t> MSC</a:t>
            </a:r>
            <a:endParaRPr lang="fr-BE" dirty="0"/>
          </a:p>
        </p:txBody>
      </p:sp>
      <p:sp>
        <p:nvSpPr>
          <p:cNvPr id="88" name="Espace réservé du contenu 87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86808" cy="4997152"/>
          </a:xfrm>
        </p:spPr>
        <p:txBody>
          <a:bodyPr>
            <a:normAutofit/>
          </a:bodyPr>
          <a:lstStyle/>
          <a:p>
            <a:r>
              <a:rPr lang="fr-BE" dirty="0" err="1" smtClean="0"/>
              <a:t>Directed</a:t>
            </a:r>
            <a:r>
              <a:rPr lang="fr-BE" dirty="0" smtClean="0"/>
              <a:t> graph </a:t>
            </a:r>
            <a:r>
              <a:rPr lang="fr-BE" dirty="0" err="1" smtClean="0"/>
              <a:t>where</a:t>
            </a:r>
            <a:r>
              <a:rPr lang="fr-BE" dirty="0" smtClean="0"/>
              <a:t> </a:t>
            </a:r>
            <a:r>
              <a:rPr lang="fr-BE" dirty="0" err="1" smtClean="0"/>
              <a:t>nodes</a:t>
            </a:r>
            <a:r>
              <a:rPr lang="fr-BE" dirty="0" smtClean="0"/>
              <a:t> are </a:t>
            </a:r>
            <a:r>
              <a:rPr lang="fr-BE" dirty="0" err="1" smtClean="0"/>
              <a:t>MSCs</a:t>
            </a:r>
            <a:endParaRPr lang="fr-BE" dirty="0" smtClean="0"/>
          </a:p>
          <a:p>
            <a:pPr lvl="1"/>
            <a:r>
              <a:rPr lang="fr-BE" dirty="0" err="1" smtClean="0"/>
              <a:t>Structured</a:t>
            </a:r>
            <a:r>
              <a:rPr lang="fr-BE" dirty="0" smtClean="0"/>
              <a:t> </a:t>
            </a:r>
            <a:r>
              <a:rPr lang="fr-BE" dirty="0" err="1" smtClean="0"/>
              <a:t>form</a:t>
            </a:r>
            <a:r>
              <a:rPr lang="fr-BE" dirty="0" smtClean="0"/>
              <a:t> of scenarios </a:t>
            </a:r>
            <a:r>
              <a:rPr lang="fr-BE" dirty="0" err="1" smtClean="0"/>
              <a:t>allowing</a:t>
            </a:r>
            <a:r>
              <a:rPr lang="fr-BE" dirty="0" smtClean="0"/>
              <a:t> </a:t>
            </a:r>
            <a:r>
              <a:rPr lang="fr-BE" dirty="0" err="1" smtClean="0"/>
              <a:t>reuse</a:t>
            </a:r>
            <a:r>
              <a:rPr lang="fr-BE" dirty="0" smtClean="0"/>
              <a:t>, </a:t>
            </a:r>
            <a:r>
              <a:rPr lang="fr-BE" dirty="0" err="1" smtClean="0"/>
              <a:t>sequencing</a:t>
            </a:r>
            <a:r>
              <a:rPr lang="fr-BE" dirty="0" smtClean="0"/>
              <a:t> and </a:t>
            </a:r>
            <a:r>
              <a:rPr lang="fr-BE" dirty="0" err="1" smtClean="0"/>
              <a:t>loops</a:t>
            </a:r>
            <a:endParaRPr lang="fr-BE" dirty="0" smtClean="0"/>
          </a:p>
          <a:p>
            <a:r>
              <a:rPr lang="fr-BE" dirty="0" smtClean="0"/>
              <a:t>Trace </a:t>
            </a:r>
            <a:r>
              <a:rPr lang="fr-BE" dirty="0" err="1" smtClean="0"/>
              <a:t>semantics</a:t>
            </a:r>
            <a:endParaRPr lang="fr-BE" dirty="0" smtClean="0"/>
          </a:p>
          <a:p>
            <a:pPr lvl="1"/>
            <a:r>
              <a:rPr lang="fr-BE" dirty="0" smtClean="0"/>
              <a:t>Agent traces	</a:t>
            </a:r>
            <a:r>
              <a:rPr lang="fr-BE" i="1" dirty="0" smtClean="0"/>
              <a:t>L</a:t>
            </a:r>
            <a:r>
              <a:rPr lang="fr-BE" i="1" baseline="30000" dirty="0" smtClean="0"/>
              <a:t>+</a:t>
            </a:r>
            <a:r>
              <a:rPr lang="fr-BE" i="1" baseline="-25000" dirty="0" smtClean="0"/>
              <a:t>Ag</a:t>
            </a:r>
            <a:r>
              <a:rPr lang="fr-BE" i="1" dirty="0" smtClean="0"/>
              <a:t>(</a:t>
            </a:r>
            <a:r>
              <a:rPr lang="fr-BE" i="1" dirty="0" smtClean="0">
                <a:solidFill>
                  <a:srgbClr val="009900"/>
                </a:solidFill>
              </a:rPr>
              <a:t>H</a:t>
            </a:r>
            <a:r>
              <a:rPr lang="fr-BE" i="1" dirty="0" smtClean="0"/>
              <a:t>)</a:t>
            </a:r>
          </a:p>
          <a:p>
            <a:pPr lvl="1"/>
            <a:r>
              <a:rPr lang="fr-BE" dirty="0" smtClean="0"/>
              <a:t>System traces	</a:t>
            </a:r>
            <a:r>
              <a:rPr lang="fr-BE" i="1" dirty="0" smtClean="0"/>
              <a:t>L</a:t>
            </a:r>
            <a:r>
              <a:rPr lang="fr-BE" i="1" baseline="30000" dirty="0" smtClean="0"/>
              <a:t>+</a:t>
            </a:r>
            <a:r>
              <a:rPr lang="fr-BE" i="1" dirty="0" smtClean="0"/>
              <a:t>(</a:t>
            </a:r>
            <a:r>
              <a:rPr lang="fr-BE" i="1" dirty="0" smtClean="0">
                <a:solidFill>
                  <a:srgbClr val="009900"/>
                </a:solidFill>
              </a:rPr>
              <a:t>H</a:t>
            </a:r>
            <a:r>
              <a:rPr lang="fr-BE" i="1" dirty="0" smtClean="0"/>
              <a:t>)</a:t>
            </a:r>
          </a:p>
          <a:p>
            <a:pPr lvl="1"/>
            <a:r>
              <a:rPr lang="fr-BE" dirty="0" smtClean="0"/>
              <a:t>Up to a </a:t>
            </a:r>
            <a:r>
              <a:rPr lang="fr-BE" dirty="0" err="1" smtClean="0"/>
              <a:t>choice</a:t>
            </a:r>
            <a:endParaRPr lang="fr-BE" dirty="0" smtClean="0"/>
          </a:p>
          <a:p>
            <a:pPr lvl="2"/>
            <a:r>
              <a:rPr lang="fr-BE" dirty="0" err="1" smtClean="0"/>
              <a:t>Ordering</a:t>
            </a:r>
            <a:r>
              <a:rPr lang="fr-BE" dirty="0" smtClean="0"/>
              <a:t> of MSC </a:t>
            </a:r>
            <a:r>
              <a:rPr lang="fr-BE" dirty="0" err="1" smtClean="0"/>
              <a:t>events</a:t>
            </a:r>
            <a:endParaRPr lang="fr-BE" dirty="0" smtClean="0"/>
          </a:p>
          <a:p>
            <a:pPr lvl="2"/>
            <a:r>
              <a:rPr lang="fr-BE" dirty="0" err="1" smtClean="0"/>
              <a:t>Synchronization</a:t>
            </a:r>
            <a:r>
              <a:rPr lang="fr-BE" dirty="0" smtClean="0"/>
              <a:t> of </a:t>
            </a:r>
            <a:r>
              <a:rPr lang="fr-BE" dirty="0" err="1" smtClean="0"/>
              <a:t>nodes</a:t>
            </a:r>
            <a:endParaRPr lang="fr-BE" dirty="0"/>
          </a:p>
        </p:txBody>
      </p:sp>
      <p:grpSp>
        <p:nvGrpSpPr>
          <p:cNvPr id="87" name="Groupe 86"/>
          <p:cNvGrpSpPr/>
          <p:nvPr/>
        </p:nvGrpSpPr>
        <p:grpSpPr>
          <a:xfrm>
            <a:off x="5201022" y="1844824"/>
            <a:ext cx="3403426" cy="4464496"/>
            <a:chOff x="4932040" y="1412776"/>
            <a:chExt cx="3403426" cy="4464496"/>
          </a:xfrm>
        </p:grpSpPr>
        <p:grpSp>
          <p:nvGrpSpPr>
            <p:cNvPr id="11" name="Groupe 294"/>
            <p:cNvGrpSpPr/>
            <p:nvPr/>
          </p:nvGrpSpPr>
          <p:grpSpPr>
            <a:xfrm>
              <a:off x="4932040" y="1412776"/>
              <a:ext cx="3168352" cy="2708878"/>
              <a:chOff x="3059832" y="254298"/>
              <a:chExt cx="2449860" cy="2094582"/>
            </a:xfrm>
          </p:grpSpPr>
          <p:sp>
            <p:nvSpPr>
              <p:cNvPr id="57" name="Rectangle à coins arrondis 56"/>
              <p:cNvSpPr/>
              <p:nvPr/>
            </p:nvSpPr>
            <p:spPr>
              <a:xfrm>
                <a:off x="4427984" y="548680"/>
                <a:ext cx="1080120" cy="36004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600" smtClean="0"/>
                  <a:t>Starting train</a:t>
                </a:r>
                <a:endParaRPr lang="fr-BE" sz="1600"/>
              </a:p>
            </p:txBody>
          </p:sp>
          <p:sp>
            <p:nvSpPr>
              <p:cNvPr id="58" name="Rectangle à coins arrondis 57"/>
              <p:cNvSpPr/>
              <p:nvPr/>
            </p:nvSpPr>
            <p:spPr>
              <a:xfrm>
                <a:off x="3059832" y="1268760"/>
                <a:ext cx="1080120" cy="36004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600" smtClean="0"/>
                  <a:t>Pressing alarm</a:t>
                </a:r>
                <a:endParaRPr lang="fr-BE" sz="1600"/>
              </a:p>
            </p:txBody>
          </p:sp>
          <p:sp>
            <p:nvSpPr>
              <p:cNvPr id="59" name="Rectangle à coins arrondis 58"/>
              <p:cNvSpPr/>
              <p:nvPr/>
            </p:nvSpPr>
            <p:spPr>
              <a:xfrm>
                <a:off x="4427984" y="1196752"/>
                <a:ext cx="1080120" cy="50405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600" smtClean="0"/>
                  <a:t>Stopping &amp; </a:t>
                </a:r>
                <a:br>
                  <a:rPr lang="fr-BE" sz="1600" smtClean="0"/>
                </a:br>
                <a:r>
                  <a:rPr lang="fr-BE" sz="1600" smtClean="0"/>
                  <a:t>Opening doors</a:t>
                </a:r>
              </a:p>
            </p:txBody>
          </p:sp>
          <p:sp>
            <p:nvSpPr>
              <p:cNvPr id="60" name="Rectangle à coins arrondis 59"/>
              <p:cNvSpPr/>
              <p:nvPr/>
            </p:nvSpPr>
            <p:spPr>
              <a:xfrm>
                <a:off x="4427984" y="1988840"/>
                <a:ext cx="1080120" cy="36004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600" smtClean="0"/>
                  <a:t>Closing doors</a:t>
                </a:r>
                <a:endParaRPr lang="fr-BE" sz="1600"/>
              </a:p>
            </p:txBody>
          </p:sp>
          <p:cxnSp>
            <p:nvCxnSpPr>
              <p:cNvPr id="61" name="Connecteur droit avec flèche 60"/>
              <p:cNvCxnSpPr>
                <a:stCxn id="57" idx="2"/>
                <a:endCxn id="59" idx="0"/>
              </p:cNvCxnSpPr>
              <p:nvPr/>
            </p:nvCxnSpPr>
            <p:spPr>
              <a:xfrm rot="5400000">
                <a:off x="4824028" y="1052736"/>
                <a:ext cx="28803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avec flèche 61"/>
              <p:cNvCxnSpPr>
                <a:stCxn id="59" idx="2"/>
                <a:endCxn id="60" idx="0"/>
              </p:cNvCxnSpPr>
              <p:nvPr/>
            </p:nvCxnSpPr>
            <p:spPr>
              <a:xfrm rot="5400000">
                <a:off x="4824028" y="1844824"/>
                <a:ext cx="28803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avec flèche 62"/>
              <p:cNvCxnSpPr>
                <a:stCxn id="58" idx="3"/>
                <a:endCxn id="59" idx="1"/>
              </p:cNvCxnSpPr>
              <p:nvPr/>
            </p:nvCxnSpPr>
            <p:spPr>
              <a:xfrm>
                <a:off x="4139952" y="1448780"/>
                <a:ext cx="28803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Connecteur en angle 63"/>
              <p:cNvCxnSpPr>
                <a:stCxn id="60" idx="3"/>
                <a:endCxn id="57" idx="3"/>
              </p:cNvCxnSpPr>
              <p:nvPr/>
            </p:nvCxnSpPr>
            <p:spPr>
              <a:xfrm flipV="1">
                <a:off x="5508104" y="728700"/>
                <a:ext cx="1588" cy="1440160"/>
              </a:xfrm>
              <a:prstGeom prst="bentConnector3">
                <a:avLst>
                  <a:gd name="adj1" fmla="val 21193332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Connecteur en angle 281"/>
              <p:cNvCxnSpPr>
                <a:stCxn id="57" idx="1"/>
                <a:endCxn id="58" idx="0"/>
              </p:cNvCxnSpPr>
              <p:nvPr/>
            </p:nvCxnSpPr>
            <p:spPr>
              <a:xfrm rot="10800000" flipV="1">
                <a:off x="3599892" y="728700"/>
                <a:ext cx="828092" cy="540060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Ellipse 65"/>
              <p:cNvSpPr/>
              <p:nvPr/>
            </p:nvSpPr>
            <p:spPr>
              <a:xfrm>
                <a:off x="4932040" y="254298"/>
                <a:ext cx="72000" cy="72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2400"/>
              </a:p>
            </p:txBody>
          </p:sp>
          <p:cxnSp>
            <p:nvCxnSpPr>
              <p:cNvPr id="67" name="Connecteur droit avec flèche 66"/>
              <p:cNvCxnSpPr>
                <a:stCxn id="66" idx="4"/>
                <a:endCxn id="57" idx="0"/>
              </p:cNvCxnSpPr>
              <p:nvPr/>
            </p:nvCxnSpPr>
            <p:spPr>
              <a:xfrm rot="16200000" flipH="1">
                <a:off x="4856851" y="437487"/>
                <a:ext cx="222382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e 297"/>
            <p:cNvGrpSpPr/>
            <p:nvPr/>
          </p:nvGrpSpPr>
          <p:grpSpPr>
            <a:xfrm>
              <a:off x="4932040" y="4941272"/>
              <a:ext cx="3403426" cy="936000"/>
              <a:chOff x="329878" y="3679036"/>
              <a:chExt cx="2736304" cy="9360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29878" y="3679036"/>
                <a:ext cx="864096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fr-BE" sz="1400" smtClean="0"/>
                  <a:t>Controller</a:t>
                </a:r>
                <a:endParaRPr lang="fr-BE" sz="140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409998" y="3679036"/>
                <a:ext cx="720080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BE" sz="1400" smtClean="0"/>
                  <a:t>Actuators</a:t>
                </a:r>
                <a:endParaRPr lang="fr-BE" sz="14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346102" y="3679036"/>
                <a:ext cx="720080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BE" sz="1400" smtClean="0"/>
                  <a:t>Doors</a:t>
                </a:r>
              </a:p>
            </p:txBody>
          </p:sp>
          <p:cxnSp>
            <p:nvCxnSpPr>
              <p:cNvPr id="38" name="Connecteur droit avec flèche 37"/>
              <p:cNvCxnSpPr>
                <a:stCxn id="35" idx="2"/>
              </p:cNvCxnSpPr>
              <p:nvPr/>
            </p:nvCxnSpPr>
            <p:spPr>
              <a:xfrm rot="5400000">
                <a:off x="455529" y="4308639"/>
                <a:ext cx="612000" cy="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avec flèche 38"/>
              <p:cNvCxnSpPr>
                <a:stCxn id="36" idx="2"/>
              </p:cNvCxnSpPr>
              <p:nvPr/>
            </p:nvCxnSpPr>
            <p:spPr>
              <a:xfrm rot="5400000">
                <a:off x="1463641" y="4308639"/>
                <a:ext cx="612000" cy="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avec flèche 39"/>
              <p:cNvCxnSpPr>
                <a:stCxn id="37" idx="2"/>
              </p:cNvCxnSpPr>
              <p:nvPr/>
            </p:nvCxnSpPr>
            <p:spPr>
              <a:xfrm rot="5400000">
                <a:off x="2399745" y="4308639"/>
                <a:ext cx="612000" cy="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avec flèche 40"/>
              <p:cNvCxnSpPr/>
              <p:nvPr/>
            </p:nvCxnSpPr>
            <p:spPr>
              <a:xfrm>
                <a:off x="761926" y="4211036"/>
                <a:ext cx="1005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ZoneTexte 41"/>
              <p:cNvSpPr txBox="1"/>
              <p:nvPr/>
            </p:nvSpPr>
            <p:spPr>
              <a:xfrm>
                <a:off x="831164" y="4098384"/>
                <a:ext cx="814946" cy="21544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wrap="square" lIns="18000" tIns="0" rIns="18000" bIns="0" rtlCol="0">
                <a:spAutoFit/>
              </a:bodyPr>
              <a:lstStyle/>
              <a:p>
                <a:pPr algn="ctr"/>
                <a:r>
                  <a:rPr lang="fr-BE" sz="1400" dirty="0" smtClean="0"/>
                  <a:t>close-signal</a:t>
                </a:r>
                <a:endParaRPr lang="fr-BE" sz="1400" dirty="0"/>
              </a:p>
            </p:txBody>
          </p:sp>
          <p:cxnSp>
            <p:nvCxnSpPr>
              <p:cNvPr id="43" name="Connecteur droit avec flèche 42"/>
              <p:cNvCxnSpPr/>
              <p:nvPr/>
            </p:nvCxnSpPr>
            <p:spPr>
              <a:xfrm>
                <a:off x="1770038" y="4358750"/>
                <a:ext cx="936000" cy="15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ZoneTexte 43"/>
              <p:cNvSpPr txBox="1"/>
              <p:nvPr/>
            </p:nvSpPr>
            <p:spPr>
              <a:xfrm>
                <a:off x="2058070" y="4263494"/>
                <a:ext cx="385554" cy="21544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wrap="square" lIns="18000" tIns="0" rIns="18000" bIns="0" rtlCol="0">
                <a:spAutoFit/>
              </a:bodyPr>
              <a:lstStyle/>
              <a:p>
                <a:pPr algn="ctr"/>
                <a:r>
                  <a:rPr lang="fr-BE" sz="1400" smtClean="0"/>
                  <a:t>close</a:t>
                </a:r>
                <a:endParaRPr lang="fr-BE" sz="1400"/>
              </a:p>
            </p:txBody>
          </p:sp>
        </p:grpSp>
        <p:cxnSp>
          <p:nvCxnSpPr>
            <p:cNvPr id="81" name="Connecteur droit 80"/>
            <p:cNvCxnSpPr/>
            <p:nvPr/>
          </p:nvCxnSpPr>
          <p:spPr>
            <a:xfrm flipH="1">
              <a:off x="4932040" y="4149080"/>
              <a:ext cx="1728192" cy="72008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>
              <a:off x="8100392" y="4149080"/>
              <a:ext cx="144016" cy="648072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0" name="ZoneTexte 89"/>
          <p:cNvSpPr txBox="1"/>
          <p:nvPr/>
        </p:nvSpPr>
        <p:spPr>
          <a:xfrm>
            <a:off x="5148064" y="1696816"/>
            <a:ext cx="189795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BE" b="1" dirty="0" smtClean="0">
                <a:solidFill>
                  <a:srgbClr val="009900"/>
                </a:solidFill>
              </a:rPr>
              <a:t>High-</a:t>
            </a:r>
            <a:r>
              <a:rPr lang="fr-BE" b="1" dirty="0" err="1" smtClean="0">
                <a:solidFill>
                  <a:srgbClr val="009900"/>
                </a:solidFill>
              </a:rPr>
              <a:t>level</a:t>
            </a:r>
            <a:r>
              <a:rPr lang="fr-BE" b="1" dirty="0" smtClean="0">
                <a:solidFill>
                  <a:srgbClr val="009900"/>
                </a:solidFill>
              </a:rPr>
              <a:t> MSC </a:t>
            </a:r>
            <a:r>
              <a:rPr lang="fr-BE" b="1" i="1" dirty="0" smtClean="0">
                <a:solidFill>
                  <a:srgbClr val="009900"/>
                </a:solidFill>
              </a:rPr>
              <a:t>H</a:t>
            </a:r>
            <a:endParaRPr lang="fr-BE" b="1" i="1" dirty="0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3500"/>
              <a:t>State variables</a:t>
            </a:r>
            <a:br>
              <a:rPr lang="fr-FR" sz="3500"/>
            </a:br>
            <a:r>
              <a:rPr lang="fr-FR" sz="2800"/>
              <a:t>as Fluents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57338"/>
            <a:ext cx="4619625" cy="496728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fr-FR" sz="2200"/>
              <a:t>Agent state variables are modeled with fluents </a:t>
            </a:r>
          </a:p>
          <a:p>
            <a:pPr>
              <a:lnSpc>
                <a:spcPct val="90000"/>
              </a:lnSpc>
            </a:pPr>
            <a:endParaRPr lang="fr-FR" sz="2200"/>
          </a:p>
          <a:p>
            <a:pPr>
              <a:lnSpc>
                <a:spcPct val="90000"/>
              </a:lnSpc>
            </a:pPr>
            <a:r>
              <a:rPr lang="en-US" sz="2200"/>
              <a:t>fluent </a:t>
            </a:r>
            <a:r>
              <a:rPr lang="en-US" sz="2200" i="1"/>
              <a:t>F</a:t>
            </a:r>
            <a:r>
              <a:rPr lang="en-US" sz="2200"/>
              <a:t> = &lt;</a:t>
            </a:r>
            <a:r>
              <a:rPr lang="en-US" sz="2200" i="1"/>
              <a:t>I</a:t>
            </a:r>
            <a:r>
              <a:rPr lang="en-US" sz="2200" i="1" baseline="-25000"/>
              <a:t>Fl</a:t>
            </a:r>
            <a:r>
              <a:rPr lang="en-US" sz="2200"/>
              <a:t>,</a:t>
            </a:r>
            <a:r>
              <a:rPr lang="en-US" sz="2200" i="1"/>
              <a:t>T</a:t>
            </a:r>
            <a:r>
              <a:rPr lang="en-US" sz="2200" i="1" baseline="-25000"/>
              <a:t>Fl</a:t>
            </a:r>
            <a:r>
              <a:rPr lang="en-US" sz="2200"/>
              <a:t>&gt; initially </a:t>
            </a:r>
            <a:r>
              <a:rPr lang="en-US" sz="2200" i="1"/>
              <a:t>Initially</a:t>
            </a:r>
            <a:r>
              <a:rPr lang="en-US" sz="2200" i="1" baseline="-25000"/>
              <a:t>Fl</a:t>
            </a:r>
            <a:endParaRPr lang="en-US" sz="2200" i="1"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sz="1800" i="1">
                <a:cs typeface="Times New Roman" pitchFamily="18" charset="0"/>
                <a:sym typeface="Symbol" pitchFamily="18" charset="2"/>
              </a:rPr>
              <a:t>I</a:t>
            </a:r>
            <a:r>
              <a:rPr lang="en-US" sz="1800" i="1" baseline="-25000">
                <a:cs typeface="Times New Roman" pitchFamily="18" charset="0"/>
                <a:sym typeface="Symbol" pitchFamily="18" charset="2"/>
              </a:rPr>
              <a:t>Fl</a:t>
            </a:r>
            <a:r>
              <a:rPr lang="en-US" sz="1800" baseline="-2500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1800">
                <a:cs typeface="Times New Roman" pitchFamily="18" charset="0"/>
                <a:sym typeface="Symbol" pitchFamily="18" charset="2"/>
              </a:rPr>
              <a:t>is a set of initiating events</a:t>
            </a:r>
          </a:p>
          <a:p>
            <a:pPr lvl="1">
              <a:lnSpc>
                <a:spcPct val="90000"/>
              </a:lnSpc>
            </a:pPr>
            <a:r>
              <a:rPr lang="en-US" sz="1800" i="1">
                <a:cs typeface="Times New Roman" pitchFamily="18" charset="0"/>
                <a:sym typeface="Symbol" pitchFamily="18" charset="2"/>
              </a:rPr>
              <a:t>T</a:t>
            </a:r>
            <a:r>
              <a:rPr lang="en-US" sz="1800" i="1" baseline="-25000">
                <a:cs typeface="Times New Roman" pitchFamily="18" charset="0"/>
                <a:sym typeface="Symbol" pitchFamily="18" charset="2"/>
              </a:rPr>
              <a:t>Fl</a:t>
            </a:r>
            <a:r>
              <a:rPr lang="en-US" sz="1800">
                <a:cs typeface="Times New Roman" pitchFamily="18" charset="0"/>
                <a:sym typeface="Symbol" pitchFamily="18" charset="2"/>
              </a:rPr>
              <a:t> a set of terminating events</a:t>
            </a:r>
          </a:p>
          <a:p>
            <a:pPr lvl="1">
              <a:lnSpc>
                <a:spcPct val="90000"/>
              </a:lnSpc>
            </a:pPr>
            <a:r>
              <a:rPr lang="en-US" sz="1800" i="1">
                <a:cs typeface="Times New Roman" pitchFamily="18" charset="0"/>
                <a:sym typeface="Symbol" pitchFamily="18" charset="2"/>
              </a:rPr>
              <a:t>Initially</a:t>
            </a:r>
            <a:r>
              <a:rPr lang="en-US" sz="1800" i="1" baseline="-25000">
                <a:cs typeface="Times New Roman" pitchFamily="18" charset="0"/>
                <a:sym typeface="Symbol" pitchFamily="18" charset="2"/>
              </a:rPr>
              <a:t>Fl</a:t>
            </a:r>
            <a:r>
              <a:rPr lang="en-US" sz="1800">
                <a:cs typeface="Times New Roman" pitchFamily="18" charset="0"/>
                <a:sym typeface="Symbol" pitchFamily="18" charset="2"/>
              </a:rPr>
              <a:t> (boolean) is the initial value of </a:t>
            </a:r>
            <a:r>
              <a:rPr lang="en-US" sz="1800" i="1">
                <a:cs typeface="Times New Roman" pitchFamily="18" charset="0"/>
                <a:sym typeface="Symbol" pitchFamily="18" charset="2"/>
              </a:rPr>
              <a:t>F</a:t>
            </a:r>
          </a:p>
          <a:p>
            <a:pPr lvl="1">
              <a:lnSpc>
                <a:spcPct val="90000"/>
              </a:lnSpc>
            </a:pPr>
            <a:endParaRPr lang="en-US" sz="1800" i="1"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200"/>
              <a:t>A fluent is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monitored by an agent if it </a:t>
            </a:r>
            <a:r>
              <a:rPr lang="en-US" sz="1800">
                <a:latin typeface="Tahoma"/>
                <a:cs typeface="Arial" charset="0"/>
              </a:rPr>
              <a:t>“</a:t>
            </a:r>
            <a:r>
              <a:rPr lang="en-US" sz="1800">
                <a:solidFill>
                  <a:srgbClr val="FF0000"/>
                </a:solidFill>
              </a:rPr>
              <a:t>monitors</a:t>
            </a:r>
            <a:r>
              <a:rPr lang="en-US" sz="1800">
                <a:latin typeface="Tahoma"/>
                <a:cs typeface="Arial" charset="0"/>
              </a:rPr>
              <a:t>”</a:t>
            </a:r>
            <a:r>
              <a:rPr lang="en-US" sz="1800"/>
              <a:t> or performs all initiating and terminating </a:t>
            </a:r>
            <a:r>
              <a:rPr lang="en-US" sz="1800">
                <a:cs typeface="Times New Roman" pitchFamily="18" charset="0"/>
                <a:sym typeface="Symbol" pitchFamily="18" charset="2"/>
              </a:rPr>
              <a:t>events</a:t>
            </a:r>
            <a:endParaRPr lang="en-US" sz="1800"/>
          </a:p>
          <a:p>
            <a:pPr lvl="1">
              <a:lnSpc>
                <a:spcPct val="90000"/>
              </a:lnSpc>
            </a:pPr>
            <a:r>
              <a:rPr lang="en-US" sz="1800"/>
              <a:t>controlled by an if it performs all initiating and terminating </a:t>
            </a:r>
            <a:r>
              <a:rPr lang="en-US" sz="1800">
                <a:cs typeface="Times New Roman" pitchFamily="18" charset="0"/>
                <a:sym typeface="Symbol" pitchFamily="18" charset="2"/>
              </a:rPr>
              <a:t>events</a:t>
            </a:r>
            <a:endParaRPr lang="en-US" sz="1800"/>
          </a:p>
          <a:p>
            <a:pPr lvl="1">
              <a:lnSpc>
                <a:spcPct val="90000"/>
              </a:lnSpc>
            </a:pPr>
            <a:endParaRPr lang="en-US" sz="1800"/>
          </a:p>
        </p:txBody>
      </p:sp>
      <p:grpSp>
        <p:nvGrpSpPr>
          <p:cNvPr id="17454" name="Group 46"/>
          <p:cNvGrpSpPr>
            <a:grpSpLocks/>
          </p:cNvGrpSpPr>
          <p:nvPr/>
        </p:nvGrpSpPr>
        <p:grpSpPr bwMode="auto">
          <a:xfrm>
            <a:off x="5148263" y="1843088"/>
            <a:ext cx="3671887" cy="4465637"/>
            <a:chOff x="3243" y="1161"/>
            <a:chExt cx="2313" cy="2813"/>
          </a:xfrm>
        </p:grpSpPr>
        <p:sp>
          <p:nvSpPr>
            <p:cNvPr id="17430" name="Rectangle 22"/>
            <p:cNvSpPr>
              <a:spLocks noChangeArrowheads="1"/>
            </p:cNvSpPr>
            <p:nvPr/>
          </p:nvSpPr>
          <p:spPr bwMode="auto">
            <a:xfrm>
              <a:off x="3243" y="1207"/>
              <a:ext cx="2313" cy="276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grpSp>
          <p:nvGrpSpPr>
            <p:cNvPr id="17453" name="Group 45"/>
            <p:cNvGrpSpPr>
              <a:grpSpLocks/>
            </p:cNvGrpSpPr>
            <p:nvPr/>
          </p:nvGrpSpPr>
          <p:grpSpPr bwMode="auto">
            <a:xfrm>
              <a:off x="3317" y="1344"/>
              <a:ext cx="2194" cy="2511"/>
              <a:chOff x="3297" y="1373"/>
              <a:chExt cx="2194" cy="2511"/>
            </a:xfrm>
          </p:grpSpPr>
          <p:grpSp>
            <p:nvGrpSpPr>
              <p:cNvPr id="17449" name="Group 41"/>
              <p:cNvGrpSpPr>
                <a:grpSpLocks/>
              </p:cNvGrpSpPr>
              <p:nvPr/>
            </p:nvGrpSpPr>
            <p:grpSpPr bwMode="auto">
              <a:xfrm>
                <a:off x="3297" y="3405"/>
                <a:ext cx="2194" cy="479"/>
                <a:chOff x="3297" y="3430"/>
                <a:chExt cx="2194" cy="479"/>
              </a:xfrm>
            </p:grpSpPr>
            <p:sp>
              <p:nvSpPr>
                <p:cNvPr id="17433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3923" y="3765"/>
                  <a:ext cx="1568" cy="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  <a:round/>
                  <a:headEnd/>
                  <a:tailEnd type="stealth" w="lg" len="lg"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7434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4145" y="3543"/>
                  <a:ext cx="0" cy="2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7435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5115" y="3543"/>
                  <a:ext cx="0" cy="2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7436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734" y="3430"/>
                  <a:ext cx="824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fr-FR" sz="1200"/>
                    <a:t>open doors, e.open</a:t>
                  </a:r>
                </a:p>
              </p:txBody>
            </p:sp>
            <p:sp>
              <p:nvSpPr>
                <p:cNvPr id="17437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876" y="3430"/>
                  <a:ext cx="489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fr-FR" sz="1200"/>
                    <a:t>close doors</a:t>
                  </a:r>
                </a:p>
              </p:txBody>
            </p:sp>
            <p:sp>
              <p:nvSpPr>
                <p:cNvPr id="17438" name="Line 30"/>
                <p:cNvSpPr>
                  <a:spLocks noChangeShapeType="1"/>
                </p:cNvSpPr>
                <p:nvPr/>
              </p:nvSpPr>
              <p:spPr bwMode="auto">
                <a:xfrm>
                  <a:off x="4150" y="3856"/>
                  <a:ext cx="953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7439" name="Line 31"/>
                <p:cNvSpPr>
                  <a:spLocks noChangeShapeType="1"/>
                </p:cNvSpPr>
                <p:nvPr/>
              </p:nvSpPr>
              <p:spPr bwMode="auto">
                <a:xfrm>
                  <a:off x="3923" y="3856"/>
                  <a:ext cx="227" cy="0"/>
                </a:xfrm>
                <a:prstGeom prst="line">
                  <a:avLst/>
                </a:prstGeom>
                <a:noFill/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7440" name="Line 32"/>
                <p:cNvSpPr>
                  <a:spLocks noChangeShapeType="1"/>
                </p:cNvSpPr>
                <p:nvPr/>
              </p:nvSpPr>
              <p:spPr bwMode="auto">
                <a:xfrm>
                  <a:off x="5103" y="3856"/>
                  <a:ext cx="317" cy="0"/>
                </a:xfrm>
                <a:prstGeom prst="line">
                  <a:avLst/>
                </a:prstGeom>
                <a:noFill/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744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297" y="3794"/>
                  <a:ext cx="536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fr-FR" sz="1200" i="1"/>
                    <a:t>doorsClosed</a:t>
                  </a:r>
                </a:p>
              </p:txBody>
            </p:sp>
          </p:grpSp>
          <p:grpSp>
            <p:nvGrpSpPr>
              <p:cNvPr id="17447" name="Group 39"/>
              <p:cNvGrpSpPr>
                <a:grpSpLocks/>
              </p:cNvGrpSpPr>
              <p:nvPr/>
            </p:nvGrpSpPr>
            <p:grpSpPr bwMode="auto">
              <a:xfrm>
                <a:off x="3297" y="2000"/>
                <a:ext cx="2112" cy="478"/>
                <a:chOff x="3334" y="1637"/>
                <a:chExt cx="2112" cy="478"/>
              </a:xfrm>
            </p:grpSpPr>
            <p:sp>
              <p:nvSpPr>
                <p:cNvPr id="17419" name="Line 11"/>
                <p:cNvSpPr>
                  <a:spLocks noChangeShapeType="1"/>
                </p:cNvSpPr>
                <p:nvPr/>
              </p:nvSpPr>
              <p:spPr bwMode="auto">
                <a:xfrm>
                  <a:off x="3688" y="1971"/>
                  <a:ext cx="175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  <a:round/>
                  <a:headEnd/>
                  <a:tailEnd type="stealth" w="lg" len="lg"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7420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4170" y="1744"/>
                  <a:ext cx="0" cy="2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7421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4883" y="1749"/>
                  <a:ext cx="0" cy="2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74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077" y="1637"/>
                  <a:ext cx="187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fr-FR" sz="1200"/>
                    <a:t>start</a:t>
                  </a:r>
                </a:p>
              </p:txBody>
            </p:sp>
            <p:sp>
              <p:nvSpPr>
                <p:cNvPr id="1742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652" y="1637"/>
                  <a:ext cx="496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fr-FR" sz="1200"/>
                    <a:t>stop, e.stop</a:t>
                  </a:r>
                </a:p>
              </p:txBody>
            </p:sp>
            <p:sp>
              <p:nvSpPr>
                <p:cNvPr id="17425" name="Line 17"/>
                <p:cNvSpPr>
                  <a:spLocks noChangeShapeType="1"/>
                </p:cNvSpPr>
                <p:nvPr/>
              </p:nvSpPr>
              <p:spPr bwMode="auto">
                <a:xfrm>
                  <a:off x="4139" y="2062"/>
                  <a:ext cx="737" cy="0"/>
                </a:xfrm>
                <a:prstGeom prst="line">
                  <a:avLst/>
                </a:prstGeom>
                <a:noFill/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7424" name="Line 16"/>
                <p:cNvSpPr>
                  <a:spLocks noChangeShapeType="1"/>
                </p:cNvSpPr>
                <p:nvPr/>
              </p:nvSpPr>
              <p:spPr bwMode="auto">
                <a:xfrm>
                  <a:off x="3688" y="2062"/>
                  <a:ext cx="488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7426" name="Line 18"/>
                <p:cNvSpPr>
                  <a:spLocks noChangeShapeType="1"/>
                </p:cNvSpPr>
                <p:nvPr/>
              </p:nvSpPr>
              <p:spPr bwMode="auto">
                <a:xfrm>
                  <a:off x="4871" y="2062"/>
                  <a:ext cx="538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742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334" y="2000"/>
                  <a:ext cx="308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fr-FR" sz="1200" i="1"/>
                    <a:t>moving</a:t>
                  </a:r>
                </a:p>
              </p:txBody>
            </p:sp>
          </p:grpSp>
          <p:sp>
            <p:nvSpPr>
              <p:cNvPr id="17446" name="Text Box 38"/>
              <p:cNvSpPr txBox="1">
                <a:spLocks noChangeArrowheads="1"/>
              </p:cNvSpPr>
              <p:nvPr/>
            </p:nvSpPr>
            <p:spPr bwMode="auto">
              <a:xfrm>
                <a:off x="3297" y="1373"/>
                <a:ext cx="1516" cy="5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/>
                  <a:t>fluent </a:t>
                </a:r>
                <a:r>
                  <a:rPr lang="en-US" sz="1400" i="1"/>
                  <a:t>moving</a:t>
                </a:r>
                <a:r>
                  <a:rPr lang="en-US" sz="1400"/>
                  <a:t> = &lt; </a:t>
                </a:r>
                <a:br>
                  <a:rPr lang="en-US" sz="1400"/>
                </a:br>
                <a:r>
                  <a:rPr lang="en-US" sz="1400"/>
                  <a:t>        {</a:t>
                </a:r>
                <a:r>
                  <a:rPr lang="en-US" sz="1400" i="1"/>
                  <a:t>start</a:t>
                </a:r>
                <a:r>
                  <a:rPr lang="en-US" sz="1400"/>
                  <a:t>}, </a:t>
                </a:r>
              </a:p>
              <a:p>
                <a:r>
                  <a:rPr lang="en-US" sz="1400"/>
                  <a:t>        {</a:t>
                </a:r>
                <a:r>
                  <a:rPr lang="en-US" sz="1400" i="1"/>
                  <a:t>stop</a:t>
                </a:r>
                <a:r>
                  <a:rPr lang="en-US" sz="1400"/>
                  <a:t>, </a:t>
                </a:r>
                <a:r>
                  <a:rPr lang="en-US" sz="1400" i="1"/>
                  <a:t>emergency stop</a:t>
                </a:r>
                <a:r>
                  <a:rPr lang="en-US" sz="1400"/>
                  <a:t>} &gt; </a:t>
                </a:r>
              </a:p>
              <a:p>
                <a:r>
                  <a:rPr lang="en-US" sz="1400"/>
                  <a:t>        initially </a:t>
                </a:r>
                <a:r>
                  <a:rPr lang="en-US" sz="1400" i="1"/>
                  <a:t>false</a:t>
                </a:r>
                <a:endParaRPr lang="fr-FR" sz="1400" i="1"/>
              </a:p>
            </p:txBody>
          </p:sp>
          <p:sp>
            <p:nvSpPr>
              <p:cNvPr id="17448" name="Text Box 40"/>
              <p:cNvSpPr txBox="1">
                <a:spLocks noChangeArrowheads="1"/>
              </p:cNvSpPr>
              <p:nvPr/>
            </p:nvSpPr>
            <p:spPr bwMode="auto">
              <a:xfrm>
                <a:off x="3297" y="2733"/>
                <a:ext cx="1900" cy="5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/>
                  <a:t>fluent </a:t>
                </a:r>
                <a:r>
                  <a:rPr lang="en-US" sz="1400" i="1"/>
                  <a:t>doorsClosed</a:t>
                </a:r>
                <a:r>
                  <a:rPr lang="en-US" sz="1400"/>
                  <a:t> = &lt; </a:t>
                </a:r>
              </a:p>
              <a:p>
                <a:r>
                  <a:rPr lang="en-US" sz="1400"/>
                  <a:t>        {</a:t>
                </a:r>
                <a:r>
                  <a:rPr lang="en-US" sz="1400" i="1"/>
                  <a:t>close doors</a:t>
                </a:r>
                <a:r>
                  <a:rPr lang="en-US" sz="1400"/>
                  <a:t>}, </a:t>
                </a:r>
              </a:p>
              <a:p>
                <a:r>
                  <a:rPr lang="en-US" sz="1400"/>
                  <a:t>        {</a:t>
                </a:r>
                <a:r>
                  <a:rPr lang="en-US" sz="1400" i="1"/>
                  <a:t>open doors</a:t>
                </a:r>
                <a:r>
                  <a:rPr lang="en-US" sz="1400"/>
                  <a:t>, </a:t>
                </a:r>
                <a:r>
                  <a:rPr lang="en-US" sz="1400" i="1"/>
                  <a:t>emergency open</a:t>
                </a:r>
                <a:r>
                  <a:rPr lang="en-US" sz="1400"/>
                  <a:t>} &gt; </a:t>
                </a:r>
              </a:p>
              <a:p>
                <a:r>
                  <a:rPr lang="en-US" sz="1400"/>
                  <a:t>        initially </a:t>
                </a:r>
                <a:r>
                  <a:rPr lang="en-US" sz="1400" i="1"/>
                  <a:t>true</a:t>
                </a:r>
                <a:endParaRPr lang="fr-FR" sz="1400" i="1"/>
              </a:p>
            </p:txBody>
          </p:sp>
        </p:grpSp>
        <p:sp>
          <p:nvSpPr>
            <p:cNvPr id="17450" name="Text Box 42"/>
            <p:cNvSpPr txBox="1">
              <a:spLocks noChangeArrowheads="1"/>
            </p:cNvSpPr>
            <p:nvPr/>
          </p:nvSpPr>
          <p:spPr bwMode="auto">
            <a:xfrm>
              <a:off x="3277" y="1161"/>
              <a:ext cx="692" cy="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72000" tIns="0" rIns="72000" bIns="0">
              <a:spAutoFit/>
            </a:bodyPr>
            <a:lstStyle/>
            <a:p>
              <a:r>
                <a:rPr lang="fr-FR" sz="1000" b="1"/>
                <a:t>fluent examples</a:t>
              </a:r>
            </a:p>
          </p:txBody>
        </p:sp>
      </p:grp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4283968" y="115888"/>
            <a:ext cx="37440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Framework</a:t>
            </a:r>
            <a:endParaRPr lang="fr-FR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Multi-</a:t>
            </a:r>
            <a:r>
              <a:rPr lang="fr-BE" dirty="0" err="1" smtClean="0"/>
              <a:t>view</a:t>
            </a:r>
            <a:r>
              <a:rPr lang="fr-BE" dirty="0" smtClean="0"/>
              <a:t> Model </a:t>
            </a:r>
            <a:r>
              <a:rPr lang="fr-BE" dirty="0" err="1" smtClean="0"/>
              <a:t>Synthesis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 dirty="0" err="1" smtClean="0"/>
              <a:t>Promising</a:t>
            </a:r>
            <a:r>
              <a:rPr lang="fr-BE" dirty="0" smtClean="0"/>
              <a:t> </a:t>
            </a:r>
            <a:r>
              <a:rPr lang="fr-BE" dirty="0" err="1" smtClean="0"/>
              <a:t>approach</a:t>
            </a:r>
            <a:r>
              <a:rPr lang="fr-BE" dirty="0" smtClean="0"/>
              <a:t> for model building</a:t>
            </a:r>
          </a:p>
          <a:p>
            <a:pPr lvl="1"/>
            <a:r>
              <a:rPr lang="fr-BE" dirty="0" smtClean="0"/>
              <a:t>High-</a:t>
            </a:r>
            <a:r>
              <a:rPr lang="fr-BE" dirty="0" err="1" smtClean="0"/>
              <a:t>quality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r>
              <a:rPr lang="fr-BE" dirty="0" smtClean="0"/>
              <a:t>, </a:t>
            </a:r>
            <a:r>
              <a:rPr lang="fr-BE" dirty="0" err="1" smtClean="0"/>
              <a:t>especially</a:t>
            </a:r>
            <a:r>
              <a:rPr lang="fr-BE" dirty="0" smtClean="0"/>
              <a:t> </a:t>
            </a:r>
            <a:r>
              <a:rPr lang="fr-BE" dirty="0" err="1" smtClean="0"/>
              <a:t>towards</a:t>
            </a:r>
            <a:r>
              <a:rPr lang="fr-BE" dirty="0" smtClean="0"/>
              <a:t> </a:t>
            </a:r>
            <a:r>
              <a:rPr lang="fr-BE" dirty="0" err="1" smtClean="0"/>
              <a:t>increased</a:t>
            </a:r>
            <a:r>
              <a:rPr lang="fr-BE" dirty="0" smtClean="0"/>
              <a:t> </a:t>
            </a:r>
            <a:r>
              <a:rPr lang="fr-BE" dirty="0" err="1" smtClean="0"/>
              <a:t>completeness</a:t>
            </a:r>
            <a:r>
              <a:rPr lang="fr-BE" dirty="0" smtClean="0"/>
              <a:t>, </a:t>
            </a:r>
            <a:r>
              <a:rPr lang="fr-BE" dirty="0" err="1" smtClean="0"/>
              <a:t>consistency</a:t>
            </a:r>
            <a:r>
              <a:rPr lang="fr-BE" dirty="0" smtClean="0"/>
              <a:t> and </a:t>
            </a:r>
            <a:r>
              <a:rPr lang="fr-BE" dirty="0" err="1" smtClean="0"/>
              <a:t>precision</a:t>
            </a:r>
            <a:endParaRPr lang="fr-BE" dirty="0" smtClean="0"/>
          </a:p>
          <a:p>
            <a:pPr lvl="1"/>
            <a:r>
              <a:rPr lang="fr-BE" dirty="0" smtClean="0"/>
              <a:t>Works hand in hand </a:t>
            </a:r>
            <a:r>
              <a:rPr lang="fr-BE" dirty="0" err="1" smtClean="0"/>
              <a:t>with</a:t>
            </a:r>
            <a:r>
              <a:rPr lang="fr-BE" dirty="0" smtClean="0"/>
              <a:t> model </a:t>
            </a:r>
            <a:r>
              <a:rPr lang="fr-BE" i="1" dirty="0" err="1" smtClean="0"/>
              <a:t>analysis</a:t>
            </a:r>
            <a:r>
              <a:rPr lang="fr-BE" i="1" dirty="0" smtClean="0"/>
              <a:t> </a:t>
            </a:r>
            <a:r>
              <a:rPr lang="fr-BE" dirty="0" smtClean="0"/>
              <a:t>[Dam11]</a:t>
            </a:r>
          </a:p>
          <a:p>
            <a:r>
              <a:rPr lang="fr-BE" dirty="0" smtClean="0"/>
              <a:t>Vertical model </a:t>
            </a:r>
            <a:r>
              <a:rPr lang="fr-BE" dirty="0" err="1" smtClean="0"/>
              <a:t>synthesis</a:t>
            </a:r>
            <a:endParaRPr lang="fr-BE" dirty="0" smtClean="0"/>
          </a:p>
          <a:p>
            <a:pPr lvl="1"/>
            <a:r>
              <a:rPr lang="en-US" dirty="0"/>
              <a:t>To derive lower-level models from higher-level </a:t>
            </a:r>
            <a:r>
              <a:rPr lang="en-US" dirty="0" smtClean="0"/>
              <a:t>ones</a:t>
            </a:r>
            <a:endParaRPr lang="en-US" dirty="0"/>
          </a:p>
          <a:p>
            <a:pPr lvl="1"/>
            <a:r>
              <a:rPr lang="en-US" dirty="0" smtClean="0"/>
              <a:t>Operational </a:t>
            </a:r>
            <a:r>
              <a:rPr lang="en-US" dirty="0"/>
              <a:t>semantics from the </a:t>
            </a:r>
            <a:r>
              <a:rPr lang="en-US" dirty="0" smtClean="0"/>
              <a:t>latter and makes model checking </a:t>
            </a:r>
            <a:r>
              <a:rPr lang="fr-BE" dirty="0" err="1" smtClean="0"/>
              <a:t>tools</a:t>
            </a:r>
            <a:r>
              <a:rPr lang="fr-BE" dirty="0" smtClean="0"/>
              <a:t> </a:t>
            </a:r>
            <a:r>
              <a:rPr lang="fr-BE" dirty="0" err="1"/>
              <a:t>available</a:t>
            </a:r>
            <a:r>
              <a:rPr lang="fr-BE" dirty="0"/>
              <a:t> to </a:t>
            </a:r>
            <a:r>
              <a:rPr lang="fr-BE" dirty="0" err="1"/>
              <a:t>them</a:t>
            </a:r>
            <a:endParaRPr lang="fr-BE" dirty="0" smtClean="0"/>
          </a:p>
          <a:p>
            <a:r>
              <a:rPr lang="fr-BE" dirty="0" smtClean="0"/>
              <a:t>Horizontal model </a:t>
            </a:r>
            <a:r>
              <a:rPr lang="fr-BE" dirty="0" err="1" smtClean="0"/>
              <a:t>synthesis</a:t>
            </a:r>
            <a:r>
              <a:rPr lang="fr-BE" dirty="0" smtClean="0"/>
              <a:t>	</a:t>
            </a:r>
          </a:p>
          <a:p>
            <a:pPr lvl="1"/>
            <a:r>
              <a:rPr lang="en-US" dirty="0" smtClean="0"/>
              <a:t>To build </a:t>
            </a:r>
            <a:r>
              <a:rPr lang="en-US" dirty="0"/>
              <a:t>model </a:t>
            </a:r>
            <a:r>
              <a:rPr lang="en-US" dirty="0" smtClean="0"/>
              <a:t>fragments missing </a:t>
            </a:r>
            <a:r>
              <a:rPr lang="en-US" dirty="0"/>
              <a:t>from a multi-view framework or </a:t>
            </a:r>
            <a:r>
              <a:rPr lang="en-US" dirty="0" smtClean="0"/>
              <a:t>complete </a:t>
            </a:r>
            <a:r>
              <a:rPr lang="en-US" dirty="0"/>
              <a:t>existing </a:t>
            </a:r>
            <a:r>
              <a:rPr lang="en-US" dirty="0" smtClean="0"/>
              <a:t>ones</a:t>
            </a:r>
            <a:endParaRPr lang="fr-BE" dirty="0" smtClean="0"/>
          </a:p>
          <a:p>
            <a:pPr lvl="1"/>
            <a:r>
              <a:rPr lang="fr-BE" dirty="0" smtClean="0"/>
              <a:t>That </a:t>
            </a:r>
            <a:r>
              <a:rPr lang="fr-BE" dirty="0" err="1" smtClean="0"/>
              <a:t>is</a:t>
            </a:r>
            <a:r>
              <a:rPr lang="fr-BE" dirty="0" smtClean="0"/>
              <a:t>, </a:t>
            </a:r>
            <a:r>
              <a:rPr lang="fr-BE" dirty="0" err="1" smtClean="0"/>
              <a:t>using</a:t>
            </a:r>
            <a:r>
              <a:rPr lang="fr-BE" dirty="0" smtClean="0"/>
              <a:t> </a:t>
            </a:r>
            <a:r>
              <a:rPr lang="fr-BE" dirty="0" err="1" smtClean="0"/>
              <a:t>consistency</a:t>
            </a:r>
            <a:r>
              <a:rPr lang="fr-BE" dirty="0" smtClean="0"/>
              <a:t> </a:t>
            </a:r>
            <a:r>
              <a:rPr lang="fr-BE" dirty="0" err="1" smtClean="0"/>
              <a:t>rules</a:t>
            </a:r>
            <a:r>
              <a:rPr lang="fr-BE" dirty="0" smtClean="0"/>
              <a:t> the </a:t>
            </a:r>
            <a:r>
              <a:rPr lang="fr-BE" dirty="0" err="1" smtClean="0"/>
              <a:t>other</a:t>
            </a:r>
            <a:r>
              <a:rPr lang="fr-BE" dirty="0" smtClean="0"/>
              <a:t> </a:t>
            </a:r>
            <a:r>
              <a:rPr lang="fr-BE" dirty="0" err="1" smtClean="0"/>
              <a:t>way</a:t>
            </a:r>
            <a:r>
              <a:rPr lang="fr-BE" dirty="0" smtClean="0"/>
              <a:t> round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3500" smtClean="0"/>
              <a:t>Decorations on behavior models</a:t>
            </a:r>
            <a:endParaRPr lang="fr-FR" sz="2800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499992" y="1772816"/>
            <a:ext cx="4320480" cy="2209800"/>
          </a:xfrm>
        </p:spPr>
        <p:txBody>
          <a:bodyPr>
            <a:normAutofit fontScale="92500"/>
          </a:bodyPr>
          <a:lstStyle/>
          <a:p>
            <a:r>
              <a:rPr lang="fr-FR" sz="2000"/>
              <a:t>Fluents can be used to </a:t>
            </a:r>
            <a:r>
              <a:rPr lang="fr-FR" sz="2000" smtClean="0"/>
              <a:t>decorate </a:t>
            </a:r>
            <a:r>
              <a:rPr lang="fr-FR" sz="2000"/>
              <a:t>scenarios and state </a:t>
            </a:r>
            <a:r>
              <a:rPr lang="fr-FR" sz="2000" smtClean="0"/>
              <a:t>machines with state assertions [Dam05]</a:t>
            </a:r>
          </a:p>
          <a:p>
            <a:pPr>
              <a:spcBef>
                <a:spcPts val="1200"/>
              </a:spcBef>
            </a:pPr>
            <a:r>
              <a:rPr lang="fr-FR" sz="2000" smtClean="0"/>
              <a:t>Extension to other kinds of decorations in [Dam10]</a:t>
            </a:r>
          </a:p>
          <a:p>
            <a:pPr lvl="1"/>
            <a:r>
              <a:rPr lang="fr-FR" sz="1600" smtClean="0"/>
              <a:t>Used for analysing medical models with respect to cost, time &amp; dosage constraints</a:t>
            </a:r>
            <a:endParaRPr lang="fr-FR" sz="1600"/>
          </a:p>
        </p:txBody>
      </p:sp>
      <p:grpSp>
        <p:nvGrpSpPr>
          <p:cNvPr id="56344" name="Group 24"/>
          <p:cNvGrpSpPr>
            <a:grpSpLocks/>
          </p:cNvGrpSpPr>
          <p:nvPr/>
        </p:nvGrpSpPr>
        <p:grpSpPr bwMode="auto">
          <a:xfrm>
            <a:off x="611063" y="1628800"/>
            <a:ext cx="3744913" cy="3457575"/>
            <a:chOff x="476" y="1570"/>
            <a:chExt cx="2359" cy="2178"/>
          </a:xfrm>
        </p:grpSpPr>
        <p:sp>
          <p:nvSpPr>
            <p:cNvPr id="56339" name="Rectangle 19"/>
            <p:cNvSpPr>
              <a:spLocks noChangeArrowheads="1"/>
            </p:cNvSpPr>
            <p:nvPr/>
          </p:nvSpPr>
          <p:spPr bwMode="auto">
            <a:xfrm>
              <a:off x="476" y="1616"/>
              <a:ext cx="2359" cy="21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56341" name="Text Box 21"/>
            <p:cNvSpPr txBox="1">
              <a:spLocks noChangeArrowheads="1"/>
            </p:cNvSpPr>
            <p:nvPr/>
          </p:nvSpPr>
          <p:spPr bwMode="auto">
            <a:xfrm>
              <a:off x="518" y="1570"/>
              <a:ext cx="794" cy="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lang="fr-FR" sz="1000" b="1"/>
                <a:t>Decorated Scenario</a:t>
              </a:r>
            </a:p>
          </p:txBody>
        </p:sp>
        <p:pic>
          <p:nvPicPr>
            <p:cNvPr id="56342" name="Picture 22" descr="DecoratedScenario_withoutbord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2" y="1752"/>
              <a:ext cx="2086" cy="1924"/>
            </a:xfrm>
            <a:prstGeom prst="rect">
              <a:avLst/>
            </a:prstGeom>
            <a:noFill/>
          </p:spPr>
        </p:pic>
      </p:grpSp>
      <p:grpSp>
        <p:nvGrpSpPr>
          <p:cNvPr id="56336" name="Group 16"/>
          <p:cNvGrpSpPr>
            <a:grpSpLocks/>
          </p:cNvGrpSpPr>
          <p:nvPr/>
        </p:nvGrpSpPr>
        <p:grpSpPr bwMode="auto">
          <a:xfrm>
            <a:off x="3059832" y="4509219"/>
            <a:ext cx="5616575" cy="2016125"/>
            <a:chOff x="2018" y="2840"/>
            <a:chExt cx="3538" cy="1270"/>
          </a:xfrm>
        </p:grpSpPr>
        <p:grpSp>
          <p:nvGrpSpPr>
            <p:cNvPr id="56334" name="Group 14"/>
            <p:cNvGrpSpPr>
              <a:grpSpLocks/>
            </p:cNvGrpSpPr>
            <p:nvPr/>
          </p:nvGrpSpPr>
          <p:grpSpPr bwMode="auto">
            <a:xfrm>
              <a:off x="2018" y="2886"/>
              <a:ext cx="3538" cy="1224"/>
              <a:chOff x="2018" y="2886"/>
              <a:chExt cx="3538" cy="1224"/>
            </a:xfrm>
          </p:grpSpPr>
          <p:sp>
            <p:nvSpPr>
              <p:cNvPr id="56333" name="Rectangle 13"/>
              <p:cNvSpPr>
                <a:spLocks noChangeArrowheads="1"/>
              </p:cNvSpPr>
              <p:nvPr/>
            </p:nvSpPr>
            <p:spPr bwMode="auto">
              <a:xfrm>
                <a:off x="2018" y="2886"/>
                <a:ext cx="3538" cy="12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BE"/>
              </a:p>
            </p:txBody>
          </p:sp>
          <p:pic>
            <p:nvPicPr>
              <p:cNvPr id="56332" name="Picture 12" descr="DecoratedStateMachine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64" y="2931"/>
                <a:ext cx="3366" cy="1142"/>
              </a:xfrm>
              <a:prstGeom prst="rect">
                <a:avLst/>
              </a:prstGeom>
              <a:noFill/>
              <a:ln w="19050">
                <a:miter lim="800000"/>
                <a:headEnd/>
                <a:tailEnd/>
              </a:ln>
            </p:spPr>
          </p:pic>
        </p:grpSp>
        <p:sp>
          <p:nvSpPr>
            <p:cNvPr id="56335" name="Text Box 15"/>
            <p:cNvSpPr txBox="1">
              <a:spLocks noChangeArrowheads="1"/>
            </p:cNvSpPr>
            <p:nvPr/>
          </p:nvSpPr>
          <p:spPr bwMode="auto">
            <a:xfrm>
              <a:off x="2060" y="2840"/>
              <a:ext cx="1230" cy="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lang="fr-FR" sz="1000" b="1"/>
                <a:t>Train Controller Decorated LTS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err="1" smtClean="0"/>
              <a:t>Manuscript</a:t>
            </a:r>
            <a:r>
              <a:rPr lang="fr-BE" dirty="0" smtClean="0"/>
              <a:t> Content </a:t>
            </a:r>
            <a:r>
              <a:rPr lang="fr-BE" dirty="0" err="1" smtClean="0"/>
              <a:t>at</a:t>
            </a:r>
            <a:r>
              <a:rPr lang="fr-BE" dirty="0" smtClean="0"/>
              <a:t> a </a:t>
            </a:r>
            <a:r>
              <a:rPr lang="fr-BE" dirty="0" err="1" smtClean="0"/>
              <a:t>Glance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Background on a multi-view modeling framework </a:t>
            </a:r>
          </a:p>
          <a:p>
            <a:r>
              <a:rPr lang="en-US" dirty="0" smtClean="0"/>
              <a:t>Derivation of State Machine Models from Process Models</a:t>
            </a:r>
          </a:p>
          <a:p>
            <a:pPr lvl="1"/>
            <a:r>
              <a:rPr lang="en-US" dirty="0" smtClean="0"/>
              <a:t>Vertical synthesis enabling trace-based model checking of process models (operational semantics)</a:t>
            </a:r>
          </a:p>
          <a:p>
            <a:r>
              <a:rPr lang="en-US" dirty="0" smtClean="0"/>
              <a:t>Inductive Synthesis of State Machines from Scenarios</a:t>
            </a:r>
          </a:p>
          <a:p>
            <a:pPr lvl="1"/>
            <a:r>
              <a:rPr lang="en-US" dirty="0" smtClean="0"/>
              <a:t>Horizontal synthesis aimed at completing model fragments in a triangle made of scenarios, state machines and goals</a:t>
            </a:r>
          </a:p>
          <a:p>
            <a:r>
              <a:rPr lang="en-US" dirty="0" smtClean="0"/>
              <a:t>Evaluation </a:t>
            </a:r>
            <a:r>
              <a:rPr lang="en-US" dirty="0" smtClean="0"/>
              <a:t>of inductive synthesis</a:t>
            </a:r>
          </a:p>
          <a:p>
            <a:pPr lvl="1"/>
            <a:r>
              <a:rPr lang="en-US" dirty="0" smtClean="0"/>
              <a:t>On case studies and synthetic datasets</a:t>
            </a:r>
          </a:p>
          <a:p>
            <a:pPr lvl="1"/>
            <a:r>
              <a:rPr lang="en-US" dirty="0" smtClean="0"/>
              <a:t>Yielding a novel evaluation protocol and an online platform</a:t>
            </a:r>
          </a:p>
          <a:p>
            <a:r>
              <a:rPr lang="en-US" dirty="0" smtClean="0"/>
              <a:t>Tool support</a:t>
            </a:r>
            <a:endParaRPr lang="en-US" dirty="0" smtClean="0"/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 </a:t>
            </a:r>
            <a:r>
              <a:rPr lang="en-US" dirty="0" smtClean="0"/>
              <a:t>model checker for process </a:t>
            </a:r>
            <a:r>
              <a:rPr lang="en-US" dirty="0" smtClean="0"/>
              <a:t>models</a:t>
            </a:r>
            <a:r>
              <a:rPr lang="en-US" dirty="0" smtClean="0"/>
              <a:t>;</a:t>
            </a:r>
            <a:r>
              <a:rPr lang="en-US" dirty="0" smtClean="0"/>
              <a:t> an </a:t>
            </a:r>
            <a:r>
              <a:rPr lang="en-US" dirty="0" smtClean="0"/>
              <a:t>interactive state machine </a:t>
            </a:r>
            <a:r>
              <a:rPr lang="en-US" dirty="0" smtClean="0"/>
              <a:t>synthesizer; a </a:t>
            </a:r>
            <a:r>
              <a:rPr lang="en-US" dirty="0" smtClean="0"/>
              <a:t>process model analyzer</a:t>
            </a:r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err="1" smtClean="0"/>
              <a:t>Manuscript</a:t>
            </a:r>
            <a:r>
              <a:rPr lang="fr-BE" dirty="0" smtClean="0"/>
              <a:t> Content </a:t>
            </a:r>
            <a:r>
              <a:rPr lang="fr-BE" dirty="0" err="1" smtClean="0"/>
              <a:t>at</a:t>
            </a:r>
            <a:r>
              <a:rPr lang="fr-BE" dirty="0" smtClean="0"/>
              <a:t> a </a:t>
            </a:r>
            <a:r>
              <a:rPr lang="fr-BE" dirty="0" err="1" smtClean="0"/>
              <a:t>Glance</a:t>
            </a:r>
            <a:endParaRPr lang="fr-BE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Background on a multi-view modeling framework </a:t>
            </a:r>
          </a:p>
          <a:p>
            <a:r>
              <a:rPr lang="en-US" dirty="0" smtClean="0"/>
              <a:t>Derivation of State Machine Models from Process Models</a:t>
            </a:r>
          </a:p>
          <a:p>
            <a:pPr lvl="1"/>
            <a:r>
              <a:rPr lang="en-US" dirty="0" smtClean="0"/>
              <a:t>Vertical synthesis enabling trace-based model checking of process models (operational semantics)</a:t>
            </a:r>
          </a:p>
          <a:p>
            <a:r>
              <a:rPr lang="en-US" dirty="0" smtClean="0"/>
              <a:t>Inductive Synthesis of State Machines from Scenarios</a:t>
            </a:r>
          </a:p>
          <a:p>
            <a:pPr lvl="1"/>
            <a:r>
              <a:rPr lang="en-US" dirty="0" smtClean="0"/>
              <a:t>Horizontal synthesis aimed at completing model fragments in a triangle made of scenarios, state machines and goals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Evaluation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of inductive synthesis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On case studies and synthetic datasets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Yielding a novel evaluation protocol and an online platform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Libraries and tools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 model checker for process models, an interactive state machine synthesizer, and a process model analyzer</a:t>
            </a:r>
            <a:endParaRPr lang="fr-B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Multi-</a:t>
            </a:r>
            <a:r>
              <a:rPr lang="fr-BE" dirty="0" err="1" smtClean="0"/>
              <a:t>view</a:t>
            </a:r>
            <a:r>
              <a:rPr lang="fr-BE" dirty="0" smtClean="0"/>
              <a:t> </a:t>
            </a:r>
            <a:r>
              <a:rPr lang="fr-BE" dirty="0" err="1" smtClean="0"/>
              <a:t>Modeling</a:t>
            </a:r>
            <a:r>
              <a:rPr lang="fr-BE" dirty="0" smtClean="0"/>
              <a:t> Framework</a:t>
            </a:r>
            <a:endParaRPr lang="fr-BE" dirty="0"/>
          </a:p>
        </p:txBody>
      </p:sp>
      <p:grpSp>
        <p:nvGrpSpPr>
          <p:cNvPr id="28" name="Groupe 27"/>
          <p:cNvGrpSpPr/>
          <p:nvPr/>
        </p:nvGrpSpPr>
        <p:grpSpPr>
          <a:xfrm>
            <a:off x="161494" y="1268760"/>
            <a:ext cx="8885521" cy="5329844"/>
            <a:chOff x="161494" y="1268760"/>
            <a:chExt cx="8885521" cy="5329844"/>
          </a:xfrm>
        </p:grpSpPr>
        <p:sp>
          <p:nvSpPr>
            <p:cNvPr id="7" name="Ellipse 6"/>
            <p:cNvSpPr/>
            <p:nvPr/>
          </p:nvSpPr>
          <p:spPr>
            <a:xfrm>
              <a:off x="1882728" y="1636839"/>
              <a:ext cx="5150644" cy="4604476"/>
            </a:xfrm>
            <a:prstGeom prst="ellipse">
              <a:avLst/>
            </a:prstGeom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22687" y="2636912"/>
              <a:ext cx="1033089" cy="1800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11760" y="1268760"/>
              <a:ext cx="3960439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67103" y="4797152"/>
              <a:ext cx="1872208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7212594" y="5034816"/>
              <a:ext cx="146386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sz="2200" dirty="0" smtClean="0">
                  <a:latin typeface="Berlin Sans FB" pitchFamily="34" charset="0"/>
                </a:rPr>
                <a:t>High-</a:t>
              </a:r>
              <a:r>
                <a:rPr lang="fr-BE" sz="2200" dirty="0" err="1" smtClean="0">
                  <a:latin typeface="Berlin Sans FB" pitchFamily="34" charset="0"/>
                </a:rPr>
                <a:t>level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scenarios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66168" y="2708920"/>
              <a:ext cx="1943135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47664" y="5007050"/>
              <a:ext cx="2428446" cy="1101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6999660" y="2604842"/>
              <a:ext cx="20473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Scenarios (MSC)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186471" y="2155503"/>
              <a:ext cx="22252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Goals &amp; Domain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err="1" smtClean="0">
                  <a:latin typeface="Berlin Sans FB" pitchFamily="34" charset="0"/>
                </a:rPr>
                <a:t>Properties</a:t>
              </a:r>
              <a:r>
                <a:rPr lang="fr-BE" sz="2200" dirty="0" smtClean="0">
                  <a:latin typeface="Berlin Sans FB" pitchFamily="34" charset="0"/>
                </a:rPr>
                <a:t> (FLTL)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6329042" y="1507431"/>
              <a:ext cx="19623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Agent state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machines (LTS)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395536" y="5827911"/>
              <a:ext cx="22012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err="1" smtClean="0">
                  <a:latin typeface="Berlin Sans FB" pitchFamily="34" charset="0"/>
                </a:rPr>
                <a:t>Process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</a:p>
            <a:p>
              <a:r>
                <a:rPr lang="fr-BE" sz="2200" dirty="0" err="1" smtClean="0">
                  <a:latin typeface="Berlin Sans FB" pitchFamily="34" charset="0"/>
                </a:rPr>
                <a:t>models</a:t>
              </a:r>
              <a:r>
                <a:rPr lang="fr-BE" sz="2200" dirty="0" smtClean="0">
                  <a:latin typeface="Berlin Sans FB" pitchFamily="34" charset="0"/>
                </a:rPr>
                <a:t> (g-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  <a:endParaRPr lang="fr-BE" sz="2200" dirty="0">
                <a:latin typeface="Berlin Sans FB" pitchFamily="34" charset="0"/>
              </a:endParaRPr>
            </a:p>
          </p:txBody>
        </p:sp>
        <p:grpSp>
          <p:nvGrpSpPr>
            <p:cNvPr id="18" name="Groupe 87"/>
            <p:cNvGrpSpPr/>
            <p:nvPr/>
          </p:nvGrpSpPr>
          <p:grpSpPr>
            <a:xfrm>
              <a:off x="2818831" y="2920922"/>
              <a:ext cx="2849621" cy="1588198"/>
              <a:chOff x="2871126" y="2264537"/>
              <a:chExt cx="2956808" cy="1647936"/>
            </a:xfrm>
          </p:grpSpPr>
          <p:grpSp>
            <p:nvGrpSpPr>
              <p:cNvPr id="24" name="Groupe 86"/>
              <p:cNvGrpSpPr/>
              <p:nvPr/>
            </p:nvGrpSpPr>
            <p:grpSpPr>
              <a:xfrm>
                <a:off x="2871126" y="2264537"/>
                <a:ext cx="2956808" cy="1647936"/>
                <a:chOff x="2871126" y="2264537"/>
                <a:chExt cx="2956808" cy="1647936"/>
              </a:xfrm>
            </p:grpSpPr>
            <p:sp>
              <p:nvSpPr>
                <p:cNvPr id="26" name="Nuage 25"/>
                <p:cNvSpPr/>
                <p:nvPr/>
              </p:nvSpPr>
              <p:spPr>
                <a:xfrm>
                  <a:off x="2871126" y="2264537"/>
                  <a:ext cx="2956808" cy="164793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27" name="Rectangle à coins arrondis 26"/>
                <p:cNvSpPr/>
                <p:nvPr/>
              </p:nvSpPr>
              <p:spPr>
                <a:xfrm>
                  <a:off x="5000630" y="3000373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25" name="ZoneTexte 24"/>
              <p:cNvSpPr txBox="1"/>
              <p:nvPr/>
            </p:nvSpPr>
            <p:spPr>
              <a:xfrm>
                <a:off x="3028535" y="2463935"/>
                <a:ext cx="2649968" cy="1149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sz="2200" dirty="0" smtClean="0">
                    <a:latin typeface="Berlin Sans FB" pitchFamily="34" charset="0"/>
                  </a:rPr>
                  <a:t> 	Event traces (LTS)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+ State annotations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(fluents)</a:t>
                </a:r>
                <a:endParaRPr lang="fr-BE" sz="2200" dirty="0">
                  <a:latin typeface="Berlin Sans FB" pitchFamily="34" charset="0"/>
                </a:endParaRPr>
              </a:p>
            </p:txBody>
          </p:sp>
        </p:grpSp>
        <p:pic>
          <p:nvPicPr>
            <p:cNvPr id="19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1494" y="2996952"/>
              <a:ext cx="2046429" cy="1368152"/>
            </a:xfrm>
            <a:prstGeom prst="rect">
              <a:avLst/>
            </a:prstGeom>
            <a:noFill/>
          </p:spPr>
        </p:pic>
        <p:pic>
          <p:nvPicPr>
            <p:cNvPr id="20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08338" y="4890800"/>
              <a:ext cx="2369669" cy="1706552"/>
            </a:xfrm>
            <a:prstGeom prst="rect">
              <a:avLst/>
            </a:prstGeom>
            <a:noFill/>
          </p:spPr>
        </p:pic>
        <p:pic>
          <p:nvPicPr>
            <p:cNvPr id="21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91680" y="4653136"/>
              <a:ext cx="1857704" cy="1945468"/>
            </a:xfrm>
            <a:prstGeom prst="rect">
              <a:avLst/>
            </a:prstGeom>
            <a:noFill/>
          </p:spPr>
        </p:pic>
        <p:pic>
          <p:nvPicPr>
            <p:cNvPr id="22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969973" y="3140968"/>
              <a:ext cx="2957710" cy="1324708"/>
            </a:xfrm>
            <a:prstGeom prst="rect">
              <a:avLst/>
            </a:prstGeom>
            <a:noFill/>
          </p:spPr>
        </p:pic>
        <p:pic>
          <p:nvPicPr>
            <p:cNvPr id="23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55776" y="1514859"/>
              <a:ext cx="3575236" cy="76201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4979</TotalTime>
  <Words>2484</Words>
  <Application>Microsoft Office PowerPoint</Application>
  <PresentationFormat>Affichage à l'écran (4:3)</PresentationFormat>
  <Paragraphs>631</Paragraphs>
  <Slides>60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60</vt:i4>
      </vt:variant>
    </vt:vector>
  </HeadingPairs>
  <TitlesOfParts>
    <vt:vector size="61" baseType="lpstr">
      <vt:lpstr>Thème Office</vt:lpstr>
      <vt:lpstr>Synthesizing Multi-View Models of Software Systems</vt:lpstr>
      <vt:lpstr>The Little Train System</vt:lpstr>
      <vt:lpstr>The Meeting Scheduler System [Fea97]</vt:lpstr>
      <vt:lpstr>Modeling Software Systems</vt:lpstr>
      <vt:lpstr>Multi-View Modeling</vt:lpstr>
      <vt:lpstr>Multi-view Model Synthesis</vt:lpstr>
      <vt:lpstr>Manuscript Content at a Glance</vt:lpstr>
      <vt:lpstr>Manuscript Content at a Glance</vt:lpstr>
      <vt:lpstr>Multi-view Modeling Framework</vt:lpstr>
      <vt:lpstr>Traces &amp; Labeled Transition Systems</vt:lpstr>
      <vt:lpstr>Traces &amp; Labeled Transition Systems</vt:lpstr>
      <vt:lpstr>Traces &amp; Labeled Transition Systems</vt:lpstr>
      <vt:lpstr>Trace Semantics of Multi-view Models</vt:lpstr>
      <vt:lpstr>Derivation of State Machine Models from Process Models</vt:lpstr>
      <vt:lpstr>Why deriving state machines from process models ?</vt:lpstr>
      <vt:lpstr>Process models as Guarded hMSC</vt:lpstr>
      <vt:lpstr>Process models as Guarded hMSC</vt:lpstr>
      <vt:lpstr>Operational Trace Semantics of Guarded hMSC</vt:lpstr>
      <vt:lpstr>Introducing guarded LTS</vt:lpstr>
      <vt:lpstr>Declarative trace semantics of g-LTS</vt:lpstr>
      <vt:lpstr>Operational Trace Semantics of Guarded hMSC</vt:lpstr>
      <vt:lpstr>1) From g-hMSC to g-LTS</vt:lpstr>
      <vt:lpstr>1) From g-hMSC to g-LTS</vt:lpstr>
      <vt:lpstr>1) From g-hMSC to g-LTS</vt:lpstr>
      <vt:lpstr>1) From g-hMSC to g-LTS</vt:lpstr>
      <vt:lpstr>1) From g-hMSC to g-LTS</vt:lpstr>
      <vt:lpstr>2) Fluents as g-LTS automata</vt:lpstr>
      <vt:lpstr>3) Compose then hide guards</vt:lpstr>
      <vt:lpstr>Trace equivalent composed g-LTS</vt:lpstr>
      <vt:lpstr>From operational semantics to trace-based model checking</vt:lpstr>
      <vt:lpstr>Inductive Synthesis of State Machines from Scenarios</vt:lpstr>
      <vt:lpstr>Problem statement (simplest)</vt:lpstr>
      <vt:lpstr>Consistency post-conditions</vt:lpstr>
      <vt:lpstr>Consistency agent view</vt:lpstr>
      <vt:lpstr>Consistency system view (1/2)</vt:lpstr>
      <vt:lpstr>Consistency system view (2/2)</vt:lpstr>
      <vt:lpstr>Synthesis Approach </vt:lpstr>
      <vt:lpstr>1) Generalization: QSM algorithm</vt:lpstr>
      <vt:lpstr>2) Decomposition: Hiding</vt:lpstr>
      <vt:lpstr>Query-driven State Merging (QSM)</vt:lpstr>
      <vt:lpstr>Initial solution: prefix tree acceptor</vt:lpstr>
      <vt:lpstr>Refinement through state merging</vt:lpstr>
      <vt:lpstr>Query-driven State Merging (QSM)</vt:lpstr>
      <vt:lpstr>User control: scenario questions</vt:lpstr>
      <vt:lpstr>User control: scenario questions</vt:lpstr>
      <vt:lpstr>Query-driven State Merging (QSM)</vt:lpstr>
      <vt:lpstr>Two axes of improvement</vt:lpstr>
      <vt:lpstr>Injection of goals in the process</vt:lpstr>
      <vt:lpstr>Structured forms of scenarios</vt:lpstr>
      <vt:lpstr>Injection of goals in the process</vt:lpstr>
      <vt:lpstr>Consistency of a system with goals</vt:lpstr>
      <vt:lpstr>Pruning QSM merging space</vt:lpstr>
      <vt:lpstr>More on knowledge injection</vt:lpstr>
      <vt:lpstr>Structured forms of scenarios</vt:lpstr>
      <vt:lpstr>Diapositive 55</vt:lpstr>
      <vt:lpstr>Vertical vs. Horizontal Model Synthesis</vt:lpstr>
      <vt:lpstr>Scenarios as Message Sequence Charts</vt:lpstr>
      <vt:lpstr>High-level MSC</vt:lpstr>
      <vt:lpstr>State variables as Fluents</vt:lpstr>
      <vt:lpstr>Decorations on behavior models</vt:lpstr>
    </vt:vector>
  </TitlesOfParts>
  <Company>3jConsult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Combining Scenarios, State machines and Goals</dc:title>
  <dc:creator>LAMBEAU Bernard</dc:creator>
  <cp:lastModifiedBy>blambeau</cp:lastModifiedBy>
  <cp:revision>1589</cp:revision>
  <dcterms:created xsi:type="dcterms:W3CDTF">2006-02-08T15:04:34Z</dcterms:created>
  <dcterms:modified xsi:type="dcterms:W3CDTF">2011-10-08T17:16:18Z</dcterms:modified>
</cp:coreProperties>
</file>