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0" r:id="rId4"/>
    <p:sldId id="309" r:id="rId5"/>
    <p:sldId id="310" r:id="rId6"/>
    <p:sldId id="262" r:id="rId7"/>
    <p:sldId id="267" r:id="rId8"/>
    <p:sldId id="265" r:id="rId9"/>
    <p:sldId id="271" r:id="rId10"/>
    <p:sldId id="274" r:id="rId11"/>
    <p:sldId id="298" r:id="rId12"/>
    <p:sldId id="299" r:id="rId13"/>
    <p:sldId id="268" r:id="rId14"/>
    <p:sldId id="305" r:id="rId15"/>
    <p:sldId id="311" r:id="rId16"/>
    <p:sldId id="306" r:id="rId17"/>
    <p:sldId id="308" r:id="rId18"/>
    <p:sldId id="307" r:id="rId19"/>
    <p:sldId id="277" r:id="rId20"/>
    <p:sldId id="278" r:id="rId21"/>
    <p:sldId id="317" r:id="rId22"/>
    <p:sldId id="284" r:id="rId23"/>
    <p:sldId id="285" r:id="rId24"/>
    <p:sldId id="286" r:id="rId25"/>
    <p:sldId id="280" r:id="rId26"/>
    <p:sldId id="287" r:id="rId27"/>
    <p:sldId id="300" r:id="rId28"/>
    <p:sldId id="301" r:id="rId29"/>
    <p:sldId id="283" r:id="rId30"/>
    <p:sldId id="282" r:id="rId31"/>
    <p:sldId id="302" r:id="rId32"/>
    <p:sldId id="288" r:id="rId33"/>
    <p:sldId id="291" r:id="rId34"/>
    <p:sldId id="304" r:id="rId35"/>
    <p:sldId id="322" r:id="rId36"/>
    <p:sldId id="323" r:id="rId37"/>
    <p:sldId id="294" r:id="rId38"/>
    <p:sldId id="293" r:id="rId39"/>
    <p:sldId id="295" r:id="rId40"/>
    <p:sldId id="296" r:id="rId41"/>
    <p:sldId id="297" r:id="rId42"/>
    <p:sldId id="303" r:id="rId43"/>
    <p:sldId id="318" r:id="rId44"/>
    <p:sldId id="319" r:id="rId45"/>
    <p:sldId id="312" r:id="rId46"/>
    <p:sldId id="313" r:id="rId47"/>
    <p:sldId id="320" r:id="rId48"/>
    <p:sldId id="321" r:id="rId49"/>
    <p:sldId id="315" r:id="rId50"/>
    <p:sldId id="314" r:id="rId51"/>
    <p:sldId id="316" r:id="rId5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3" autoAdjust="0"/>
  </p:normalViewPr>
  <p:slideViewPr>
    <p:cSldViewPr>
      <p:cViewPr varScale="1">
        <p:scale>
          <a:sx n="63" d="100"/>
          <a:sy n="63" d="100"/>
        </p:scale>
        <p:origin x="-9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1C59-4C75-45E0-BCD0-063570C0EE7B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81E0B-C0F8-42D1-85E0-E2E721F62CBE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1E0B-C0F8-42D1-85E0-E2E721F62CB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152"/>
          </a:xfrm>
        </p:spPr>
        <p:txBody>
          <a:bodyPr/>
          <a:lstStyle>
            <a:lvl1pPr>
              <a:defRPr sz="2800">
                <a:latin typeface="Berlin Sans FB" pitchFamily="34" charset="0"/>
              </a:defRPr>
            </a:lvl1pPr>
            <a:lvl2pPr>
              <a:defRPr sz="2400">
                <a:latin typeface="Berlin Sans FB" pitchFamily="34" charset="0"/>
              </a:defRPr>
            </a:lvl2pPr>
            <a:lvl3pPr>
              <a:defRPr sz="2000">
                <a:latin typeface="Berlin Sans FB" pitchFamily="34" charset="0"/>
              </a:defRPr>
            </a:lvl3pPr>
            <a:lvl4pPr>
              <a:defRPr sz="1800">
                <a:latin typeface="Berlin Sans FB" pitchFamily="34" charset="0"/>
              </a:defRPr>
            </a:lvl4pPr>
            <a:lvl5pPr>
              <a:defRPr sz="1800">
                <a:latin typeface="Berlin Sans FB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933D-E3FE-4086-816D-497B3FC411B4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556-A3A1-45BC-A0B7-13674AA7C926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1.jpe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2793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88568"/>
            <a:ext cx="6400800" cy="1752600"/>
          </a:xfrm>
        </p:spPr>
        <p:txBody>
          <a:bodyPr>
            <a:noAutofit/>
          </a:bodyPr>
          <a:lstStyle/>
          <a:p>
            <a:endParaRPr lang="fr-FR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</a:t>
            </a: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November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solution</a:t>
            </a:r>
            <a:r>
              <a:rPr lang="en-US" dirty="0" smtClean="0"/>
              <a:t> is highly technical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grpSp>
        <p:nvGrpSpPr>
          <p:cNvPr id="5" name="Groupe 46"/>
          <p:cNvGrpSpPr/>
          <p:nvPr/>
        </p:nvGrpSpPr>
        <p:grpSpPr>
          <a:xfrm>
            <a:off x="828949" y="4725144"/>
            <a:ext cx="7775499" cy="1834604"/>
            <a:chOff x="828949" y="4725144"/>
            <a:chExt cx="7775499" cy="1834604"/>
          </a:xfrm>
        </p:grpSpPr>
        <p:sp>
          <p:nvSpPr>
            <p:cNvPr id="27" name="Forme libre 26"/>
            <p:cNvSpPr/>
            <p:nvPr/>
          </p:nvSpPr>
          <p:spPr>
            <a:xfrm>
              <a:off x="1600200" y="4829552"/>
              <a:ext cx="1706880" cy="183624"/>
            </a:xfrm>
            <a:custGeom>
              <a:avLst/>
              <a:gdLst>
                <a:gd name="connsiteX0" fmla="*/ 0 w 1706880"/>
                <a:gd name="connsiteY0" fmla="*/ 0 h 434340"/>
                <a:gd name="connsiteX1" fmla="*/ 838200 w 1706880"/>
                <a:gd name="connsiteY1" fmla="*/ 426720 h 434340"/>
                <a:gd name="connsiteX2" fmla="*/ 1706880 w 1706880"/>
                <a:gd name="connsiteY2" fmla="*/ 4572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6880" h="434340">
                  <a:moveTo>
                    <a:pt x="0" y="0"/>
                  </a:moveTo>
                  <a:cubicBezTo>
                    <a:pt x="276860" y="209550"/>
                    <a:pt x="553720" y="419100"/>
                    <a:pt x="838200" y="426720"/>
                  </a:cubicBezTo>
                  <a:cubicBezTo>
                    <a:pt x="1122680" y="434340"/>
                    <a:pt x="1414780" y="240030"/>
                    <a:pt x="1706880" y="4572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857213" y="4941168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website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331640" y="4725144"/>
              <a:ext cx="2402160" cy="806630"/>
            </a:xfrm>
            <a:custGeom>
              <a:avLst/>
              <a:gdLst>
                <a:gd name="connsiteX0" fmla="*/ 2468880 w 2468880"/>
                <a:gd name="connsiteY0" fmla="*/ 0 h 782320"/>
                <a:gd name="connsiteX1" fmla="*/ 1935480 w 2468880"/>
                <a:gd name="connsiteY1" fmla="*/ 670560 h 782320"/>
                <a:gd name="connsiteX2" fmla="*/ 441960 w 2468880"/>
                <a:gd name="connsiteY2" fmla="*/ 670560 h 782320"/>
                <a:gd name="connsiteX3" fmla="*/ 0 w 2468880"/>
                <a:gd name="connsiteY3" fmla="*/ 0 h 782320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  <a:gd name="connsiteX0" fmla="*/ 2402160 w 2402160"/>
                <a:gd name="connsiteY0" fmla="*/ 96839 h 895299"/>
                <a:gd name="connsiteX1" fmla="*/ 1868760 w 2402160"/>
                <a:gd name="connsiteY1" fmla="*/ 767399 h 895299"/>
                <a:gd name="connsiteX2" fmla="*/ 375240 w 2402160"/>
                <a:gd name="connsiteY2" fmla="*/ 767399 h 895299"/>
                <a:gd name="connsiteX3" fmla="*/ 0 w 2402160"/>
                <a:gd name="connsiteY3" fmla="*/ 0 h 89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160" h="895299">
                  <a:moveTo>
                    <a:pt x="2402160" y="96839"/>
                  </a:moveTo>
                  <a:cubicBezTo>
                    <a:pt x="2304370" y="376239"/>
                    <a:pt x="2206580" y="655639"/>
                    <a:pt x="1868760" y="767399"/>
                  </a:cubicBezTo>
                  <a:cubicBezTo>
                    <a:pt x="1530940" y="879159"/>
                    <a:pt x="686700" y="895299"/>
                    <a:pt x="375240" y="767399"/>
                  </a:cubicBezTo>
                  <a:cubicBezTo>
                    <a:pt x="63780" y="639499"/>
                    <a:pt x="27642" y="466338"/>
                    <a:pt x="0" y="0"/>
                  </a:cubicBezTo>
                </a:path>
              </a:pathLst>
            </a:custGeom>
            <a:ln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391244" y="5426060"/>
              <a:ext cx="2316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mails, </a:t>
              </a:r>
              <a:r>
                <a:rPr lang="en-US" sz="2800" dirty="0" err="1" smtClean="0">
                  <a:latin typeface="Berlin Sans FB" pitchFamily="34" charset="0"/>
                </a:rPr>
                <a:t>sms</a:t>
              </a:r>
              <a:r>
                <a:rPr lang="en-US" sz="2800" dirty="0" smtClean="0">
                  <a:latin typeface="Berlin Sans FB" pitchFamily="34" charset="0"/>
                </a:rPr>
                <a:t>, etc.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6084168" y="4814312"/>
              <a:ext cx="1444392" cy="270872"/>
            </a:xfrm>
            <a:custGeom>
              <a:avLst/>
              <a:gdLst>
                <a:gd name="connsiteX0" fmla="*/ 1371600 w 1371600"/>
                <a:gd name="connsiteY0" fmla="*/ 0 h 154940"/>
                <a:gd name="connsiteX1" fmla="*/ 640080 w 1371600"/>
                <a:gd name="connsiteY1" fmla="*/ 152400 h 154940"/>
                <a:gd name="connsiteX2" fmla="*/ 0 w 1371600"/>
                <a:gd name="connsiteY2" fmla="*/ 15240 h 15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154940">
                  <a:moveTo>
                    <a:pt x="1371600" y="0"/>
                  </a:moveTo>
                  <a:cubicBezTo>
                    <a:pt x="1120140" y="74930"/>
                    <a:pt x="868680" y="149860"/>
                    <a:pt x="640080" y="152400"/>
                  </a:cubicBezTo>
                  <a:cubicBezTo>
                    <a:pt x="411480" y="154940"/>
                    <a:pt x="205740" y="85090"/>
                    <a:pt x="0" y="1524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992172" y="5068341"/>
              <a:ext cx="26122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electro-mechanical devices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4023360" y="4905752"/>
              <a:ext cx="1432560" cy="299720"/>
            </a:xfrm>
            <a:custGeom>
              <a:avLst/>
              <a:gdLst>
                <a:gd name="connsiteX0" fmla="*/ 0 w 1432560"/>
                <a:gd name="connsiteY0" fmla="*/ 0 h 299720"/>
                <a:gd name="connsiteX1" fmla="*/ 579120 w 1432560"/>
                <a:gd name="connsiteY1" fmla="*/ 289560 h 299720"/>
                <a:gd name="connsiteX2" fmla="*/ 1432560 w 1432560"/>
                <a:gd name="connsiteY2" fmla="*/ 6096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2560" h="299720">
                  <a:moveTo>
                    <a:pt x="0" y="0"/>
                  </a:moveTo>
                  <a:cubicBezTo>
                    <a:pt x="170180" y="139700"/>
                    <a:pt x="340360" y="279400"/>
                    <a:pt x="579120" y="289560"/>
                  </a:cubicBezTo>
                  <a:cubicBezTo>
                    <a:pt x="817880" y="299720"/>
                    <a:pt x="1125220" y="180340"/>
                    <a:pt x="1432560" y="60960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061748" y="5139189"/>
              <a:ext cx="13516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internet</a:t>
              </a: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839585" y="4725145"/>
              <a:ext cx="5139986" cy="1416575"/>
            </a:xfrm>
            <a:custGeom>
              <a:avLst/>
              <a:gdLst>
                <a:gd name="connsiteX0" fmla="*/ 358140 w 5623560"/>
                <a:gd name="connsiteY0" fmla="*/ 0 h 1694180"/>
                <a:gd name="connsiteX1" fmla="*/ 754380 w 5623560"/>
                <a:gd name="connsiteY1" fmla="*/ 1447800 h 1694180"/>
                <a:gd name="connsiteX2" fmla="*/ 4884420 w 5623560"/>
                <a:gd name="connsiteY2" fmla="*/ 1478280 h 1694180"/>
                <a:gd name="connsiteX3" fmla="*/ 5189220 w 5623560"/>
                <a:gd name="connsiteY3" fmla="*/ 289560 h 1694180"/>
                <a:gd name="connsiteX0" fmla="*/ 313004 w 5632588"/>
                <a:gd name="connsiteY0" fmla="*/ 0 h 1388957"/>
                <a:gd name="connsiteX1" fmla="*/ 763408 w 5632588"/>
                <a:gd name="connsiteY1" fmla="*/ 1165437 h 1388957"/>
                <a:gd name="connsiteX2" fmla="*/ 4893448 w 5632588"/>
                <a:gd name="connsiteY2" fmla="*/ 1195917 h 1388957"/>
                <a:gd name="connsiteX3" fmla="*/ 5198248 w 5632588"/>
                <a:gd name="connsiteY3" fmla="*/ 7197 h 1388957"/>
                <a:gd name="connsiteX0" fmla="*/ 179070 w 5472396"/>
                <a:gd name="connsiteY0" fmla="*/ 0 h 1588277"/>
                <a:gd name="connsiteX1" fmla="*/ 787022 w 5472396"/>
                <a:gd name="connsiteY1" fmla="*/ 1388957 h 1588277"/>
                <a:gd name="connsiteX2" fmla="*/ 4759514 w 5472396"/>
                <a:gd name="connsiteY2" fmla="*/ 1195917 h 1588277"/>
                <a:gd name="connsiteX3" fmla="*/ 5064314 w 5472396"/>
                <a:gd name="connsiteY3" fmla="*/ 7197 h 1588277"/>
                <a:gd name="connsiteX0" fmla="*/ 179070 w 5375602"/>
                <a:gd name="connsiteY0" fmla="*/ 0 h 1591513"/>
                <a:gd name="connsiteX1" fmla="*/ 787022 w 5375602"/>
                <a:gd name="connsiteY1" fmla="*/ 1388957 h 1591513"/>
                <a:gd name="connsiteX2" fmla="*/ 4662720 w 5375602"/>
                <a:gd name="connsiteY2" fmla="*/ 1215338 h 1591513"/>
                <a:gd name="connsiteX3" fmla="*/ 5064314 w 5375602"/>
                <a:gd name="connsiteY3" fmla="*/ 7197 h 1591513"/>
                <a:gd name="connsiteX0" fmla="*/ 179070 w 5375602"/>
                <a:gd name="connsiteY0" fmla="*/ 0 h 1504704"/>
                <a:gd name="connsiteX1" fmla="*/ 787023 w 5375602"/>
                <a:gd name="connsiteY1" fmla="*/ 1302148 h 1504704"/>
                <a:gd name="connsiteX2" fmla="*/ 4662720 w 5375602"/>
                <a:gd name="connsiteY2" fmla="*/ 1215338 h 1504704"/>
                <a:gd name="connsiteX3" fmla="*/ 5064314 w 5375602"/>
                <a:gd name="connsiteY3" fmla="*/ 7197 h 1504704"/>
                <a:gd name="connsiteX0" fmla="*/ 179070 w 5375603"/>
                <a:gd name="connsiteY0" fmla="*/ 0 h 1475768"/>
                <a:gd name="connsiteX1" fmla="*/ 787023 w 5375603"/>
                <a:gd name="connsiteY1" fmla="*/ 1302148 h 1475768"/>
                <a:gd name="connsiteX2" fmla="*/ 4662721 w 5375603"/>
                <a:gd name="connsiteY2" fmla="*/ 1041718 h 1475768"/>
                <a:gd name="connsiteX3" fmla="*/ 5064314 w 5375603"/>
                <a:gd name="connsiteY3" fmla="*/ 7197 h 1475768"/>
                <a:gd name="connsiteX0" fmla="*/ 179070 w 5350272"/>
                <a:gd name="connsiteY0" fmla="*/ 0 h 1475767"/>
                <a:gd name="connsiteX1" fmla="*/ 939010 w 5350272"/>
                <a:gd name="connsiteY1" fmla="*/ 1302147 h 1475767"/>
                <a:gd name="connsiteX2" fmla="*/ 4662721 w 5350272"/>
                <a:gd name="connsiteY2" fmla="*/ 1041718 h 1475767"/>
                <a:gd name="connsiteX3" fmla="*/ 5064314 w 5350272"/>
                <a:gd name="connsiteY3" fmla="*/ 7197 h 1475767"/>
                <a:gd name="connsiteX0" fmla="*/ 179070 w 5350272"/>
                <a:gd name="connsiteY0" fmla="*/ 0 h 1779598"/>
                <a:gd name="connsiteX1" fmla="*/ 939010 w 5350272"/>
                <a:gd name="connsiteY1" fmla="*/ 1562574 h 1779598"/>
                <a:gd name="connsiteX2" fmla="*/ 4662721 w 5350272"/>
                <a:gd name="connsiteY2" fmla="*/ 1302145 h 1779598"/>
                <a:gd name="connsiteX3" fmla="*/ 5064314 w 5350272"/>
                <a:gd name="connsiteY3" fmla="*/ 267624 h 1779598"/>
                <a:gd name="connsiteX0" fmla="*/ 215317 w 5424516"/>
                <a:gd name="connsiteY0" fmla="*/ 0 h 1811029"/>
                <a:gd name="connsiteX1" fmla="*/ 747275 w 5424516"/>
                <a:gd name="connsiteY1" fmla="*/ 1594005 h 1811029"/>
                <a:gd name="connsiteX2" fmla="*/ 4698968 w 5424516"/>
                <a:gd name="connsiteY2" fmla="*/ 1302145 h 1811029"/>
                <a:gd name="connsiteX3" fmla="*/ 5100561 w 5424516"/>
                <a:gd name="connsiteY3" fmla="*/ 267624 h 1811029"/>
                <a:gd name="connsiteX0" fmla="*/ 215317 w 5424514"/>
                <a:gd name="connsiteY0" fmla="*/ 0 h 1844913"/>
                <a:gd name="connsiteX1" fmla="*/ 747275 w 5424514"/>
                <a:gd name="connsiteY1" fmla="*/ 1594005 h 1844913"/>
                <a:gd name="connsiteX2" fmla="*/ 4698966 w 5424514"/>
                <a:gd name="connsiteY2" fmla="*/ 1505449 h 1844913"/>
                <a:gd name="connsiteX3" fmla="*/ 5100561 w 5424514"/>
                <a:gd name="connsiteY3" fmla="*/ 267624 h 184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4514" h="1844913">
                  <a:moveTo>
                    <a:pt x="215317" y="0"/>
                  </a:moveTo>
                  <a:cubicBezTo>
                    <a:pt x="36247" y="600710"/>
                    <a:pt x="0" y="1343097"/>
                    <a:pt x="747275" y="1594005"/>
                  </a:cubicBezTo>
                  <a:cubicBezTo>
                    <a:pt x="1494550" y="1844913"/>
                    <a:pt x="3973418" y="1726512"/>
                    <a:pt x="4698966" y="1505449"/>
                  </a:cubicBezTo>
                  <a:cubicBezTo>
                    <a:pt x="5424514" y="1284386"/>
                    <a:pt x="5317731" y="765464"/>
                    <a:pt x="5100561" y="267624"/>
                  </a:cubicBezTo>
                </a:path>
              </a:pathLst>
            </a:custGeom>
            <a:ln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828949" y="6036528"/>
              <a:ext cx="5399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smart card, keyboard, touch screen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</a:t>
            </a:r>
            <a:r>
              <a:rPr lang="en-US" u="sng" dirty="0" smtClean="0"/>
              <a:t>problem</a:t>
            </a:r>
            <a:r>
              <a:rPr lang="en-US" dirty="0" smtClean="0"/>
              <a:t>?</a:t>
            </a:r>
            <a:endParaRPr lang="en-US" dirty="0"/>
          </a:p>
        </p:txBody>
      </p:sp>
      <p:grpSp>
        <p:nvGrpSpPr>
          <p:cNvPr id="3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467544" y="5160094"/>
            <a:ext cx="8280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hardest part of software development is determining what the system should do [Bro87]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23" name="Forme libre 22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rme libre 23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83671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interaction right?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971600" y="1838886"/>
            <a:ext cx="7272808" cy="4470434"/>
            <a:chOff x="971600" y="1838886"/>
            <a:chExt cx="7272808" cy="447043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420888"/>
              <a:ext cx="7272808" cy="3888432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881243"/>
              <a:ext cx="0" cy="2232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544965"/>
              <a:ext cx="6696744" cy="1264270"/>
              <a:chOff x="755576" y="1628800"/>
              <a:chExt cx="6696744" cy="1264270"/>
            </a:xfrm>
          </p:grpSpPr>
          <p:pic>
            <p:nvPicPr>
              <p:cNvPr id="36" name="Image 35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37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pic>
            <p:nvPicPr>
              <p:cNvPr id="39" name="Image 9" descr="borne-velib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1" name="Arrondir un rectangle avec un coin du même côté 10"/>
            <p:cNvSpPr/>
            <p:nvPr/>
          </p:nvSpPr>
          <p:spPr>
            <a:xfrm>
              <a:off x="971600" y="1838886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grpSp>
          <p:nvGrpSpPr>
            <p:cNvPr id="12" name="Groupe 48"/>
            <p:cNvGrpSpPr/>
            <p:nvPr/>
          </p:nvGrpSpPr>
          <p:grpSpPr>
            <a:xfrm>
              <a:off x="1820198" y="4643149"/>
              <a:ext cx="3744416" cy="442035"/>
              <a:chOff x="1619672" y="6080077"/>
              <a:chExt cx="3744416" cy="442035"/>
            </a:xfrm>
          </p:grpSpPr>
          <p:cxnSp>
            <p:nvCxnSpPr>
              <p:cNvPr id="34" name="Connecteur droit avec flèche 33"/>
              <p:cNvCxnSpPr/>
              <p:nvPr/>
            </p:nvCxnSpPr>
            <p:spPr>
              <a:xfrm>
                <a:off x="1619672" y="6301094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1779186" y="6080077"/>
                <a:ext cx="2058174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 </a:t>
                </a:r>
                <a:r>
                  <a:rPr lang="en-US" sz="2400" b="1" dirty="0" smtClean="0"/>
                  <a:t>bicycle</a:t>
                </a:r>
                <a:endParaRPr lang="en-US" sz="2400" b="1" dirty="0"/>
              </a:p>
            </p:txBody>
          </p:sp>
        </p:grpSp>
        <p:grpSp>
          <p:nvGrpSpPr>
            <p:cNvPr id="13" name="Groupe 49"/>
            <p:cNvGrpSpPr/>
            <p:nvPr/>
          </p:nvGrpSpPr>
          <p:grpSpPr>
            <a:xfrm>
              <a:off x="5611644" y="4993744"/>
              <a:ext cx="1872000" cy="442035"/>
              <a:chOff x="5411118" y="6094163"/>
              <a:chExt cx="1872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5411118" y="631518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5894513" y="609416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grpSp>
          <p:nvGrpSpPr>
            <p:cNvPr id="14" name="Groupe 50"/>
            <p:cNvGrpSpPr/>
            <p:nvPr/>
          </p:nvGrpSpPr>
          <p:grpSpPr>
            <a:xfrm>
              <a:off x="1788666" y="5353784"/>
              <a:ext cx="5688000" cy="442035"/>
              <a:chOff x="1588140" y="6333692"/>
              <a:chExt cx="5688000" cy="442035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1588140" y="6554709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ZoneTexte 30"/>
              <p:cNvSpPr txBox="1"/>
              <p:nvPr/>
            </p:nvSpPr>
            <p:spPr>
              <a:xfrm>
                <a:off x="1779186" y="6333692"/>
                <a:ext cx="98800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pickup</a:t>
                </a:r>
                <a:endParaRPr lang="en-US" sz="2400" b="1" dirty="0"/>
              </a:p>
            </p:txBody>
          </p:sp>
        </p:grpSp>
        <p:sp>
          <p:nvSpPr>
            <p:cNvPr id="22" name="Rectangle à coins arrondis 21"/>
            <p:cNvSpPr/>
            <p:nvPr/>
          </p:nvSpPr>
          <p:spPr>
            <a:xfrm>
              <a:off x="1475656" y="4005064"/>
              <a:ext cx="6336704" cy="504056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Subscribing and identification 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Berlin Sans FB" pitchFamily="34" charset="0"/>
                </a:rPr>
                <a:t>[…]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necessarily…</a:t>
            </a:r>
            <a:endParaRPr lang="en-US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038600" cy="4997152"/>
          </a:xfrm>
          <a:solidFill>
            <a:schemeClr val="bg1">
              <a:alpha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The hardest part of software development </a:t>
            </a:r>
            <a:br>
              <a:rPr lang="en-US" sz="3000" dirty="0" smtClean="0"/>
            </a:br>
            <a:r>
              <a:rPr lang="en-US" sz="3000" dirty="0" smtClean="0"/>
              <a:t>is determining what the </a:t>
            </a:r>
            <a:r>
              <a:rPr lang="en-US" sz="3000" dirty="0"/>
              <a:t>system should </a:t>
            </a:r>
            <a:r>
              <a:rPr lang="en-US" sz="3000" dirty="0" smtClean="0"/>
              <a:t>(not)</a:t>
            </a:r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 smtClean="0"/>
              <a:t>do</a:t>
            </a:r>
            <a:endParaRPr lang="en-US" sz="30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608836" y="1600200"/>
            <a:ext cx="3682196" cy="5006444"/>
            <a:chOff x="4608836" y="1600200"/>
            <a:chExt cx="3682196" cy="5006444"/>
          </a:xfrm>
        </p:grpSpPr>
        <p:pic>
          <p:nvPicPr>
            <p:cNvPr id="5" name="Espace réservé du contenu 5" descr="velib.jpg"/>
            <p:cNvPicPr>
              <a:picLocks noChangeAspect="1"/>
            </p:cNvPicPr>
            <p:nvPr/>
          </p:nvPicPr>
          <p:blipFill>
            <a:blip r:embed="rId2" cstate="print"/>
            <a:srcRect l="50492"/>
            <a:stretch>
              <a:fillRect/>
            </a:stretch>
          </p:blipFill>
          <p:spPr>
            <a:xfrm>
              <a:off x="4608836" y="1600200"/>
              <a:ext cx="3682196" cy="499745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785139" y="6237312"/>
              <a:ext cx="144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</a:rPr>
                <a:t>© Florence S.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Ellipse 10"/>
          <p:cNvSpPr/>
          <p:nvPr/>
        </p:nvSpPr>
        <p:spPr>
          <a:xfrm>
            <a:off x="5508104" y="4365104"/>
            <a:ext cx="2232248" cy="86409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An abstract representation of the target system and its intent</a:t>
            </a: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5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Models help reasoning about the </a:t>
            </a:r>
            <a:r>
              <a:rPr lang="en-US" u="sng" dirty="0" smtClean="0"/>
              <a:t>problem</a:t>
            </a:r>
          </a:p>
          <a:p>
            <a:pPr lvl="1"/>
            <a:r>
              <a:rPr lang="en-US" dirty="0" smtClean="0"/>
              <a:t>Elaborating </a:t>
            </a:r>
            <a:r>
              <a:rPr lang="en-US" dirty="0" smtClean="0"/>
              <a:t>requirements and exploring designs</a:t>
            </a:r>
          </a:p>
          <a:p>
            <a:pPr>
              <a:spcBef>
                <a:spcPts val="19200"/>
              </a:spcBef>
            </a:pPr>
            <a:r>
              <a:rPr lang="en-US" dirty="0" smtClean="0"/>
              <a:t>They </a:t>
            </a:r>
            <a:r>
              <a:rPr lang="en-US" dirty="0" smtClean="0"/>
              <a:t>also help building the </a:t>
            </a:r>
            <a:r>
              <a:rPr lang="en-US" u="sng" dirty="0" smtClean="0"/>
              <a:t>solution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</a:t>
            </a:r>
            <a:r>
              <a:rPr lang="en-US" dirty="0" smtClean="0"/>
              <a:t>ode </a:t>
            </a:r>
            <a:r>
              <a:rPr lang="en-US" dirty="0" smtClean="0"/>
              <a:t>generation from high-level </a:t>
            </a:r>
            <a:r>
              <a:rPr lang="en-US" dirty="0" smtClean="0"/>
              <a:t>abstractions</a:t>
            </a:r>
            <a:endParaRPr lang="en-US" dirty="0" smtClean="0"/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29" name="Image 28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30" name="Image 29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5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33" name="Image 32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34" name="Image 33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35" name="Image 34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32" name="Image 31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A set of useful abstractions for building such representation</a:t>
            </a: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4" name="Espace réservé du contenu 11"/>
          <p:cNvSpPr txBox="1">
            <a:spLocks/>
          </p:cNvSpPr>
          <p:nvPr/>
        </p:nvSpPr>
        <p:spPr>
          <a:xfrm>
            <a:off x="457200" y="5093804"/>
            <a:ext cx="8229600" cy="171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Multi-view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Multiple stakeholders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[Fin92]</a:t>
            </a:r>
          </a:p>
          <a:p>
            <a:pPr marL="742950" lvl="1" indent="-285750"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Multiple aspects: what</a:t>
            </a:r>
            <a:r>
              <a:rPr lang="en-US" sz="2800" dirty="0" smtClean="0">
                <a:latin typeface="Berlin Sans FB" pitchFamily="34" charset="0"/>
              </a:rPr>
              <a:t>? who? why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? 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 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043608" y="5172958"/>
            <a:ext cx="727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latin typeface="Berlin Sans FB" pitchFamily="34" charset="0"/>
              </a:rPr>
              <a:t>A </a:t>
            </a:r>
            <a:r>
              <a:rPr lang="en-US" sz="2800" b="1" dirty="0" smtClean="0">
                <a:solidFill>
                  <a:srgbClr val="00B050"/>
                </a:solidFill>
                <a:latin typeface="Berlin Sans FB" pitchFamily="34" charset="0"/>
              </a:rPr>
              <a:t>system</a:t>
            </a:r>
            <a:r>
              <a:rPr lang="en-US" sz="2800" dirty="0" smtClean="0">
                <a:latin typeface="Berlin Sans FB" pitchFamily="34" charset="0"/>
              </a:rPr>
              <a:t> is a set of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erlin Sans FB" pitchFamily="34" charset="0"/>
              </a:rPr>
              <a:t>agents</a:t>
            </a:r>
            <a:r>
              <a:rPr lang="en-US" sz="2800" dirty="0" smtClean="0">
                <a:latin typeface="Berlin Sans FB" pitchFamily="34" charset="0"/>
              </a:rPr>
              <a:t> </a:t>
            </a:r>
            <a:r>
              <a:rPr lang="en-US" sz="2800" dirty="0" smtClean="0">
                <a:latin typeface="Berlin Sans FB" pitchFamily="34" charset="0"/>
              </a:rPr>
              <a:t>that interact so as to fulfill </a:t>
            </a:r>
            <a:r>
              <a:rPr lang="en-US" sz="2800" b="1" dirty="0" smtClean="0">
                <a:solidFill>
                  <a:schemeClr val="accent3"/>
                </a:solidFill>
                <a:latin typeface="Berlin Sans FB" pitchFamily="34" charset="0"/>
              </a:rPr>
              <a:t>goals</a:t>
            </a:r>
            <a:r>
              <a:rPr lang="en-US" sz="2800" dirty="0" smtClean="0">
                <a:latin typeface="Berlin Sans FB" pitchFamily="34" charset="0"/>
              </a:rPr>
              <a:t>. They restrict </a:t>
            </a:r>
            <a:r>
              <a:rPr lang="en-US" sz="2800" dirty="0" smtClean="0">
                <a:latin typeface="Berlin Sans FB" pitchFamily="34" charset="0"/>
              </a:rPr>
              <a:t>their </a:t>
            </a:r>
            <a:r>
              <a:rPr lang="en-US" sz="2800" b="1" dirty="0" smtClean="0">
                <a:solidFill>
                  <a:schemeClr val="accent6"/>
                </a:solidFill>
                <a:latin typeface="Berlin Sans FB" pitchFamily="34" charset="0"/>
              </a:rPr>
              <a:t>behavior</a:t>
            </a:r>
            <a:r>
              <a:rPr lang="en-US" sz="2800" dirty="0" smtClean="0">
                <a:latin typeface="Berlin Sans FB" pitchFamily="34" charset="0"/>
              </a:rPr>
              <a:t> to meet </a:t>
            </a:r>
            <a:r>
              <a:rPr lang="en-US" sz="2800" dirty="0" smtClean="0">
                <a:latin typeface="Berlin Sans FB" pitchFamily="34" charset="0"/>
              </a:rPr>
              <a:t>specific </a:t>
            </a:r>
            <a:r>
              <a:rPr lang="en-US" sz="2800" b="1" dirty="0" smtClean="0">
                <a:solidFill>
                  <a:srgbClr val="7030A0"/>
                </a:solidFill>
                <a:latin typeface="Berlin Sans FB" pitchFamily="34" charset="0"/>
              </a:rPr>
              <a:t>requirements</a:t>
            </a:r>
            <a:r>
              <a:rPr lang="en-US" sz="2800" dirty="0" smtClean="0">
                <a:solidFill>
                  <a:srgbClr val="7030A0"/>
                </a:solidFill>
                <a:latin typeface="Berlin Sans FB" pitchFamily="34" charset="0"/>
              </a:rPr>
              <a:t>.</a:t>
            </a:r>
            <a:endParaRPr lang="en-US" sz="2800" dirty="0" smtClean="0">
              <a:solidFill>
                <a:srgbClr val="7030A0"/>
              </a:solidFill>
              <a:latin typeface="Berlin Sans FB" pitchFamily="34" charset="0"/>
            </a:endParaRPr>
          </a:p>
        </p:txBody>
      </p:sp>
      <p:sp>
        <p:nvSpPr>
          <p:cNvPr id="24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A set of useful abstractions for building such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</a:t>
            </a:r>
            <a:r>
              <a:rPr lang="en-US" sz="4000" dirty="0" smtClean="0">
                <a:solidFill>
                  <a:srgbClr val="C00000"/>
                </a:solidFill>
              </a:rPr>
              <a:t>Multi-view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Models of 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3" name="Groupe 25"/>
          <p:cNvGrpSpPr/>
          <p:nvPr/>
        </p:nvGrpSpPr>
        <p:grpSpPr>
          <a:xfrm>
            <a:off x="1114602" y="3203050"/>
            <a:ext cx="7345830" cy="1954142"/>
            <a:chOff x="682554" y="2564905"/>
            <a:chExt cx="7849886" cy="2088231"/>
          </a:xfrm>
        </p:grpSpPr>
        <p:pic>
          <p:nvPicPr>
            <p:cNvPr id="15" name="Image 1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16" name="Image 1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4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19" name="Image 1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0" name="Image 1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1" name="Image 2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8" name="Image 1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1043608" y="5172958"/>
            <a:ext cx="727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latin typeface="Berlin Sans FB" pitchFamily="34" charset="0"/>
              </a:rPr>
              <a:t>A system is a set of </a:t>
            </a:r>
            <a:r>
              <a:rPr lang="en-US" sz="2800" dirty="0" smtClean="0">
                <a:latin typeface="Berlin Sans FB" pitchFamily="34" charset="0"/>
              </a:rPr>
              <a:t>agents </a:t>
            </a:r>
            <a:r>
              <a:rPr lang="en-US" sz="2800" dirty="0" smtClean="0">
                <a:latin typeface="Berlin Sans FB" pitchFamily="34" charset="0"/>
              </a:rPr>
              <a:t>that </a:t>
            </a:r>
            <a:r>
              <a:rPr lang="en-US" sz="2800" b="1" dirty="0" smtClean="0">
                <a:solidFill>
                  <a:srgbClr val="C00000"/>
                </a:solidFill>
                <a:latin typeface="Berlin Sans FB" pitchFamily="34" charset="0"/>
              </a:rPr>
              <a:t>interact</a:t>
            </a:r>
            <a:r>
              <a:rPr lang="en-US" sz="2800" dirty="0" smtClean="0">
                <a:latin typeface="Berlin Sans FB" pitchFamily="34" charset="0"/>
              </a:rPr>
              <a:t> so as to </a:t>
            </a:r>
            <a:r>
              <a:rPr lang="en-US" sz="2800" b="1" dirty="0" smtClean="0">
                <a:solidFill>
                  <a:schemeClr val="accent4"/>
                </a:solidFill>
                <a:latin typeface="Berlin Sans FB" pitchFamily="34" charset="0"/>
              </a:rPr>
              <a:t>fulfill</a:t>
            </a:r>
            <a:r>
              <a:rPr lang="en-US" sz="2800" dirty="0" smtClean="0">
                <a:latin typeface="Berlin Sans FB" pitchFamily="34" charset="0"/>
              </a:rPr>
              <a:t> </a:t>
            </a:r>
            <a:r>
              <a:rPr lang="en-US" sz="2800" dirty="0" smtClean="0">
                <a:latin typeface="Berlin Sans FB" pitchFamily="34" charset="0"/>
              </a:rPr>
              <a:t>goals. They </a:t>
            </a:r>
            <a:r>
              <a:rPr lang="en-US" sz="2800" b="1" dirty="0" smtClean="0">
                <a:solidFill>
                  <a:srgbClr val="0070C0"/>
                </a:solidFill>
                <a:latin typeface="Berlin Sans FB" pitchFamily="34" charset="0"/>
              </a:rPr>
              <a:t>restrict</a:t>
            </a:r>
            <a:r>
              <a:rPr lang="en-US" sz="2800" dirty="0" smtClean="0">
                <a:latin typeface="Berlin Sans FB" pitchFamily="34" charset="0"/>
              </a:rPr>
              <a:t> </a:t>
            </a:r>
            <a:r>
              <a:rPr lang="en-US" sz="2800" dirty="0" smtClean="0">
                <a:latin typeface="Berlin Sans FB" pitchFamily="34" charset="0"/>
              </a:rPr>
              <a:t>their behavior to </a:t>
            </a:r>
            <a:r>
              <a:rPr lang="en-US" sz="2800" b="1" dirty="0" smtClean="0">
                <a:solidFill>
                  <a:schemeClr val="accent6"/>
                </a:solidFill>
                <a:latin typeface="Berlin Sans FB" pitchFamily="34" charset="0"/>
              </a:rPr>
              <a:t>meet</a:t>
            </a:r>
            <a:r>
              <a:rPr lang="en-US" sz="2800" dirty="0" smtClean="0">
                <a:latin typeface="Berlin Sans FB" pitchFamily="34" charset="0"/>
              </a:rPr>
              <a:t> </a:t>
            </a:r>
            <a:r>
              <a:rPr lang="en-US" sz="2800" dirty="0" smtClean="0">
                <a:latin typeface="Berlin Sans FB" pitchFamily="34" charset="0"/>
              </a:rPr>
              <a:t>specific requirements.</a:t>
            </a:r>
            <a:endParaRPr lang="en-US" sz="2800" dirty="0" smtClean="0">
              <a:latin typeface="Berlin Sans FB" pitchFamily="34" charset="0"/>
            </a:endParaRPr>
          </a:p>
        </p:txBody>
      </p:sp>
      <p:sp>
        <p:nvSpPr>
          <p:cNvPr id="17" name="Espace réservé du contenu 1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A set of useful abstractions for building such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Scenarios</a:t>
            </a:r>
            <a:endParaRPr lang="en-US" dirty="0"/>
          </a:p>
        </p:txBody>
      </p:sp>
      <p:grpSp>
        <p:nvGrpSpPr>
          <p:cNvPr id="65" name="Groupe 64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64" name="Arrondir un rectangle avec un coin diagonal 63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7" name="Image 6" descr="attache-velib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" name="Image 7" descr="velo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1" name="Image 10" descr="cloud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2" name="Image 11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3" name="Image 12" descr="database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0" name="Image 9" descr="borne-velib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44" name="Groupe 43"/>
            <p:cNvGrpSpPr/>
            <p:nvPr/>
          </p:nvGrpSpPr>
          <p:grpSpPr>
            <a:xfrm>
              <a:off x="1814932" y="3779053"/>
              <a:ext cx="1872000" cy="442035"/>
              <a:chOff x="1634912" y="2987660"/>
              <a:chExt cx="1872000" cy="442035"/>
            </a:xfrm>
          </p:grpSpPr>
          <p:cxnSp>
            <p:nvCxnSpPr>
              <p:cNvPr id="22" name="Connecteur droit avec flèche 21"/>
              <p:cNvCxnSpPr/>
              <p:nvPr/>
            </p:nvCxnSpPr>
            <p:spPr>
              <a:xfrm>
                <a:off x="1634912" y="320867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ZoneTexte 22"/>
              <p:cNvSpPr txBox="1"/>
              <p:nvPr/>
            </p:nvSpPr>
            <p:spPr>
              <a:xfrm>
                <a:off x="1764079" y="2987660"/>
                <a:ext cx="135419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subscribe</a:t>
                </a:r>
                <a:endParaRPr lang="en-US" sz="2400" b="1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3728668" y="4643149"/>
              <a:ext cx="2107864" cy="442035"/>
              <a:chOff x="3548648" y="3789040"/>
              <a:chExt cx="2107864" cy="442035"/>
            </a:xfrm>
          </p:grpSpPr>
          <p:cxnSp>
            <p:nvCxnSpPr>
              <p:cNvPr id="37" name="Connecteur droit avec flèche 36"/>
              <p:cNvCxnSpPr/>
              <p:nvPr/>
            </p:nvCxnSpPr>
            <p:spPr>
              <a:xfrm flipH="1">
                <a:off x="3548648" y="401005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3885789" y="3789040"/>
                <a:ext cx="1770723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authenticate</a:t>
                </a:r>
                <a:endParaRPr lang="en-US" sz="2400" b="1" dirty="0"/>
              </a:p>
            </p:txBody>
          </p:sp>
        </p:grpSp>
        <p:grpSp>
          <p:nvGrpSpPr>
            <p:cNvPr id="48" name="Groupe 47"/>
            <p:cNvGrpSpPr/>
            <p:nvPr/>
          </p:nvGrpSpPr>
          <p:grpSpPr>
            <a:xfrm>
              <a:off x="1795708" y="5661248"/>
              <a:ext cx="3780000" cy="442035"/>
              <a:chOff x="1615688" y="4581823"/>
              <a:chExt cx="3780000" cy="442035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1615688" y="4802840"/>
                <a:ext cx="3780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2951820" y="4581823"/>
                <a:ext cx="227451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welcome aboard</a:t>
                </a:r>
                <a:endParaRPr lang="en-US" sz="2400" b="1" dirty="0"/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3728876" y="5115664"/>
              <a:ext cx="1872000" cy="442035"/>
              <a:chOff x="3548856" y="4180255"/>
              <a:chExt cx="1872000" cy="442035"/>
            </a:xfrm>
          </p:grpSpPr>
          <p:cxnSp>
            <p:nvCxnSpPr>
              <p:cNvPr id="42" name="Connecteur droit avec flèche 41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3752292" y="4180255"/>
                <a:ext cx="113227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granted</a:t>
                </a:r>
                <a:endParaRPr lang="en-US" sz="2400" b="1" dirty="0"/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1799692" y="4211101"/>
              <a:ext cx="3744416" cy="442035"/>
              <a:chOff x="1619672" y="3419708"/>
              <a:chExt cx="3744416" cy="442035"/>
            </a:xfrm>
          </p:grpSpPr>
          <p:cxnSp>
            <p:nvCxnSpPr>
              <p:cNvPr id="33" name="Connecteur droit avec flèche 32"/>
              <p:cNvCxnSpPr/>
              <p:nvPr/>
            </p:nvCxnSpPr>
            <p:spPr>
              <a:xfrm>
                <a:off x="1619672" y="3640725"/>
                <a:ext cx="3744416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1764079" y="3419708"/>
                <a:ext cx="1131445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identify</a:t>
                </a:r>
                <a:endParaRPr lang="en-US" sz="2400" b="1" dirty="0"/>
              </a:p>
            </p:txBody>
          </p:sp>
        </p:grpSp>
        <p:sp>
          <p:nvSpPr>
            <p:cNvPr id="63" name="Arrondir un rectangle avec un coin du même côté 62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A step-by-step explanation of the thesis title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A model synthesis technique in action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Conclusion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What should you remember?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High-level Scenarios</a:t>
            </a:r>
            <a:endParaRPr lang="en-US" dirty="0"/>
          </a:p>
        </p:txBody>
      </p:sp>
      <p:cxnSp>
        <p:nvCxnSpPr>
          <p:cNvPr id="173" name="Connecteur droit avec flèche 172"/>
          <p:cNvCxnSpPr>
            <a:stCxn id="44" idx="1"/>
            <a:endCxn id="121" idx="1"/>
          </p:cNvCxnSpPr>
          <p:nvPr/>
        </p:nvCxnSpPr>
        <p:spPr>
          <a:xfrm rot="10800000" flipV="1">
            <a:off x="4608004" y="1520788"/>
            <a:ext cx="900100" cy="684076"/>
          </a:xfrm>
          <a:prstGeom prst="bentConnector2">
            <a:avLst/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 w="50800"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38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145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68" name="Connecteur droit avec flèche 167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ZoneTexte 168"/>
            <p:cNvSpPr txBox="1"/>
            <p:nvPr/>
          </p:nvSpPr>
          <p:spPr>
            <a:xfrm>
              <a:off x="6095039" y="4571141"/>
              <a:ext cx="991792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unlock</a:t>
              </a:r>
              <a:endParaRPr lang="en-US" sz="2400" b="1" dirty="0"/>
            </a:p>
          </p:txBody>
        </p:sp>
        <p:cxnSp>
          <p:nvCxnSpPr>
            <p:cNvPr id="166" name="Connecteur droit avec flèche 165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ZoneTexte 166"/>
            <p:cNvSpPr txBox="1"/>
            <p:nvPr/>
          </p:nvSpPr>
          <p:spPr>
            <a:xfrm>
              <a:off x="1979712" y="5003189"/>
              <a:ext cx="98800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pickup</a:t>
              </a:r>
              <a:endParaRPr lang="en-US" sz="2400" b="1" dirty="0"/>
            </a:p>
          </p:txBody>
        </p:sp>
        <p:cxnSp>
          <p:nvCxnSpPr>
            <p:cNvPr id="164" name="Connecteur droit avec flèche 163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ZoneTexte 164"/>
            <p:cNvSpPr txBox="1"/>
            <p:nvPr/>
          </p:nvSpPr>
          <p:spPr>
            <a:xfrm>
              <a:off x="6012160" y="5373216"/>
              <a:ext cx="123358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released</a:t>
              </a:r>
              <a:endParaRPr lang="en-US" sz="2400" b="1" dirty="0"/>
            </a:p>
          </p:txBody>
        </p:sp>
        <p:cxnSp>
          <p:nvCxnSpPr>
            <p:cNvPr id="160" name="Connecteur droit avec flèche 159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79712" y="3717032"/>
              <a:ext cx="818411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press</a:t>
              </a:r>
              <a:endParaRPr lang="en-US" sz="2400" b="1" dirty="0"/>
            </a:p>
          </p:txBody>
        </p:sp>
        <p:cxnSp>
          <p:nvCxnSpPr>
            <p:cNvPr id="158" name="Connecteur droit avec flèche 157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6064582" y="4139093"/>
              <a:ext cx="111951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request</a:t>
              </a:r>
              <a:endParaRPr lang="en-US" sz="2400" b="1" dirty="0"/>
            </a:p>
          </p:txBody>
        </p:sp>
        <p:cxnSp>
          <p:nvCxnSpPr>
            <p:cNvPr id="180" name="Connecteur droit avec flèche 179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ZoneTexte 180"/>
            <p:cNvSpPr txBox="1"/>
            <p:nvPr/>
          </p:nvSpPr>
          <p:spPr>
            <a:xfrm>
              <a:off x="4052704" y="5723269"/>
              <a:ext cx="1312329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b="1" dirty="0" smtClean="0"/>
                <a:t>ride start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339752" y="1412776"/>
            <a:ext cx="4650866" cy="5112568"/>
            <a:chOff x="2657438" y="1412776"/>
            <a:chExt cx="4650866" cy="511256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4211960" y="3032956"/>
              <a:ext cx="237626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7" name="Connecteur droit avec flèche 172"/>
            <p:cNvCxnSpPr>
              <a:stCxn id="6" idx="2"/>
              <a:endCxn id="10" idx="0"/>
            </p:cNvCxnSpPr>
            <p:nvPr/>
          </p:nvCxnSpPr>
          <p:spPr>
            <a:xfrm rot="16200000" flipH="1">
              <a:off x="5598026" y="3627022"/>
              <a:ext cx="684252" cy="108012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593542" y="1412776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droit avec flèche 172"/>
            <p:cNvCxnSpPr>
              <a:stCxn id="8" idx="4"/>
              <a:endCxn id="11" idx="0"/>
            </p:cNvCxnSpPr>
            <p:nvPr/>
          </p:nvCxnSpPr>
          <p:spPr>
            <a:xfrm rot="5400000">
              <a:off x="3521534" y="1808820"/>
              <a:ext cx="360040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657438" y="1988840"/>
              <a:ext cx="2088232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72"/>
            <p:cNvCxnSpPr>
              <a:stCxn id="11" idx="3"/>
              <a:endCxn id="6" idx="0"/>
            </p:cNvCxnSpPr>
            <p:nvPr/>
          </p:nvCxnSpPr>
          <p:spPr>
            <a:xfrm>
              <a:off x="4745670" y="2384840"/>
              <a:ext cx="654422" cy="648116"/>
            </a:xfrm>
            <a:prstGeom prst="bentConnector2">
              <a:avLst/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à coins arrondis 12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4" name="Connecteur droit avec flèche 172"/>
            <p:cNvCxnSpPr>
              <a:stCxn id="10" idx="2"/>
              <a:endCxn id="13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72"/>
            <p:cNvCxnSpPr>
              <a:stCxn id="13" idx="3"/>
              <a:endCxn id="6" idx="3"/>
            </p:cNvCxnSpPr>
            <p:nvPr/>
          </p:nvCxnSpPr>
          <p:spPr>
            <a:xfrm flipH="1" flipV="1">
              <a:off x="6588224" y="3428956"/>
              <a:ext cx="720080" cy="2700388"/>
            </a:xfrm>
            <a:prstGeom prst="bentConnector3">
              <a:avLst>
                <a:gd name="adj1" fmla="val -31746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7" name="Connecteur droit avec flèche 172"/>
            <p:cNvCxnSpPr>
              <a:stCxn id="6" idx="2"/>
              <a:endCxn id="16" idx="0"/>
            </p:cNvCxnSpPr>
            <p:nvPr/>
          </p:nvCxnSpPr>
          <p:spPr>
            <a:xfrm rot="5400000">
              <a:off x="4517950" y="3626978"/>
              <a:ext cx="684164" cy="1080120"/>
            </a:xfrm>
            <a:prstGeom prst="bentConnector3">
              <a:avLst>
                <a:gd name="adj1" fmla="val 50000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2"/>
            <p:cNvCxnSpPr>
              <a:stCxn id="16" idx="2"/>
              <a:endCxn id="6" idx="1"/>
            </p:cNvCxnSpPr>
            <p:nvPr/>
          </p:nvCxnSpPr>
          <p:spPr>
            <a:xfrm rot="5400000" flipH="1">
              <a:off x="3329884" y="4311032"/>
              <a:ext cx="1872164" cy="108012"/>
            </a:xfrm>
            <a:prstGeom prst="bentConnector4">
              <a:avLst>
                <a:gd name="adj1" fmla="val -12210"/>
                <a:gd name="adj2" fmla="val 1178195"/>
              </a:avLst>
            </a:prstGeom>
            <a:ln w="5080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High-level Scenarios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Negative Scenarios</a:t>
            </a:r>
            <a:endParaRPr lang="en-US" dirty="0"/>
          </a:p>
        </p:txBody>
      </p:sp>
      <p:grpSp>
        <p:nvGrpSpPr>
          <p:cNvPr id="37" name="Groupe 3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175" name="Ellipse 174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Connecteur droit avec flèche 172"/>
            <p:cNvCxnSpPr>
              <a:stCxn id="175" idx="4"/>
              <a:endCxn id="121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Arrondir un rectangle avec un coin diagonal 120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Connecteur droit avec flèche 121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143" name="Image 142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144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3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147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148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149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146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2" name="Arrondir un rectangle avec un coin du même côté 131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4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168" name="Connecteur droit avec flèche 167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9" name="ZoneTexte 168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47" name="Connecteur droit 46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1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ZoneTexte 32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34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Negative Scenarios</a:t>
            </a:r>
            <a:endParaRPr lang="en-US" dirty="0"/>
          </a:p>
        </p:txBody>
      </p:sp>
      <p:sp>
        <p:nvSpPr>
          <p:cNvPr id="31" name="ZoneTexte 30"/>
          <p:cNvSpPr txBox="1"/>
          <p:nvPr/>
        </p:nvSpPr>
        <p:spPr>
          <a:xfrm>
            <a:off x="5940152" y="836712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Why (not) ?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47" name="Groupe 46"/>
          <p:cNvGrpSpPr/>
          <p:nvPr/>
        </p:nvGrpSpPr>
        <p:grpSpPr>
          <a:xfrm>
            <a:off x="971600" y="1196752"/>
            <a:ext cx="7272808" cy="5328592"/>
            <a:chOff x="971600" y="1196752"/>
            <a:chExt cx="7272808" cy="5328592"/>
          </a:xfrm>
        </p:grpSpPr>
        <p:sp>
          <p:nvSpPr>
            <p:cNvPr id="48" name="Ellipse 47"/>
            <p:cNvSpPr/>
            <p:nvPr/>
          </p:nvSpPr>
          <p:spPr>
            <a:xfrm>
              <a:off x="5580112" y="1196752"/>
              <a:ext cx="21602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Connecteur droit avec flèche 172"/>
            <p:cNvCxnSpPr>
              <a:stCxn id="48" idx="4"/>
              <a:endCxn id="65" idx="1"/>
            </p:cNvCxnSpPr>
            <p:nvPr/>
          </p:nvCxnSpPr>
          <p:spPr>
            <a:xfrm rot="5400000">
              <a:off x="4752020" y="1268760"/>
              <a:ext cx="792088" cy="1080120"/>
            </a:xfrm>
            <a:prstGeom prst="bentConnector3">
              <a:avLst>
                <a:gd name="adj1" fmla="val 26912"/>
              </a:avLst>
            </a:prstGeom>
            <a:ln w="50800">
              <a:tailEnd type="arrow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Arrondir un rectangle avec un coin diagonal 6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83" name="Image 82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84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85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87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88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89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86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71" name="Arrondir un rectangle avec un coin du même côté 70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72" name="Groupe 49"/>
            <p:cNvGrpSpPr/>
            <p:nvPr/>
          </p:nvGrpSpPr>
          <p:grpSpPr>
            <a:xfrm>
              <a:off x="5605090" y="5003189"/>
              <a:ext cx="1872000" cy="442035"/>
              <a:chOff x="5404564" y="5465523"/>
              <a:chExt cx="1872000" cy="442035"/>
            </a:xfrm>
          </p:grpSpPr>
          <p:cxnSp>
            <p:nvCxnSpPr>
              <p:cNvPr id="81" name="Connecteur droit avec flèche 80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ZoneTexte 81"/>
              <p:cNvSpPr txBox="1"/>
              <p:nvPr/>
            </p:nvSpPr>
            <p:spPr>
              <a:xfrm>
                <a:off x="5894513" y="5465523"/>
                <a:ext cx="991792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unlock</a:t>
                </a:r>
                <a:endParaRPr lang="en-US" sz="2400" b="1" dirty="0"/>
              </a:p>
            </p:txBody>
          </p:sp>
        </p:grpSp>
        <p:cxnSp>
          <p:nvCxnSpPr>
            <p:cNvPr id="73" name="Connecteur droit 72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666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75" name="Groupe 50"/>
            <p:cNvGrpSpPr/>
            <p:nvPr/>
          </p:nvGrpSpPr>
          <p:grpSpPr>
            <a:xfrm>
              <a:off x="1820198" y="3717032"/>
              <a:ext cx="5688000" cy="442035"/>
              <a:chOff x="1619672" y="5222983"/>
              <a:chExt cx="5688000" cy="442035"/>
            </a:xfrm>
          </p:grpSpPr>
          <p:cxnSp>
            <p:nvCxnSpPr>
              <p:cNvPr id="79" name="Connecteur droit avec flèche 78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1779186" y="5222983"/>
                <a:ext cx="818411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press</a:t>
                </a:r>
                <a:endParaRPr lang="en-US" sz="2400" b="1" dirty="0"/>
              </a:p>
            </p:txBody>
          </p:sp>
        </p:grpSp>
        <p:grpSp>
          <p:nvGrpSpPr>
            <p:cNvPr id="76" name="Groupe 51"/>
            <p:cNvGrpSpPr/>
            <p:nvPr/>
          </p:nvGrpSpPr>
          <p:grpSpPr>
            <a:xfrm>
              <a:off x="5605090" y="4139093"/>
              <a:ext cx="1872000" cy="442035"/>
              <a:chOff x="5404772" y="5529072"/>
              <a:chExt cx="1872000" cy="442035"/>
            </a:xfrm>
          </p:grpSpPr>
          <p:cxnSp>
            <p:nvCxnSpPr>
              <p:cNvPr id="77" name="Connecteur droit avec flèche 76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ZoneTexte 77"/>
              <p:cNvSpPr txBox="1"/>
              <p:nvPr/>
            </p:nvSpPr>
            <p:spPr>
              <a:xfrm>
                <a:off x="5864264" y="5529072"/>
                <a:ext cx="1119519" cy="4420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400" b="1" dirty="0" smtClean="0"/>
                  <a:t>request</a:t>
                </a:r>
                <a:endParaRPr lang="en-US" sz="2400" b="1" dirty="0"/>
              </a:p>
            </p:txBody>
          </p:sp>
        </p:grpSp>
      </p:grpSp>
      <p:sp>
        <p:nvSpPr>
          <p:cNvPr id="32" name="Forme libre 31"/>
          <p:cNvSpPr/>
          <p:nvPr/>
        </p:nvSpPr>
        <p:spPr>
          <a:xfrm>
            <a:off x="4013200" y="1556792"/>
            <a:ext cx="2860040" cy="3670528"/>
          </a:xfrm>
          <a:custGeom>
            <a:avLst/>
            <a:gdLst>
              <a:gd name="connsiteX0" fmla="*/ 1457960 w 2860040"/>
              <a:gd name="connsiteY0" fmla="*/ 3535680 h 3535680"/>
              <a:gd name="connsiteX1" fmla="*/ 162560 w 2860040"/>
              <a:gd name="connsiteY1" fmla="*/ 2697480 h 3535680"/>
              <a:gd name="connsiteX2" fmla="*/ 2433320 w 2860040"/>
              <a:gd name="connsiteY2" fmla="*/ 1402080 h 3535680"/>
              <a:gd name="connsiteX3" fmla="*/ 2722880 w 2860040"/>
              <a:gd name="connsiteY3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0040" h="3535680">
                <a:moveTo>
                  <a:pt x="1457960" y="3535680"/>
                </a:moveTo>
                <a:cubicBezTo>
                  <a:pt x="728980" y="3294380"/>
                  <a:pt x="0" y="3053080"/>
                  <a:pt x="162560" y="2697480"/>
                </a:cubicBezTo>
                <a:cubicBezTo>
                  <a:pt x="325120" y="2341880"/>
                  <a:pt x="2006600" y="1851660"/>
                  <a:pt x="2433320" y="1402080"/>
                </a:cubicBezTo>
                <a:cubicBezTo>
                  <a:pt x="2860040" y="952500"/>
                  <a:pt x="2791460" y="476250"/>
                  <a:pt x="2722880" y="0"/>
                </a:cubicBezTo>
              </a:path>
            </a:pathLst>
          </a:custGeom>
          <a:ln w="666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Goals &amp; Requirements</a:t>
            </a:r>
            <a:endParaRPr lang="en-US" dirty="0"/>
          </a:p>
        </p:txBody>
      </p:sp>
      <p:grpSp>
        <p:nvGrpSpPr>
          <p:cNvPr id="3" name="Groupe 88"/>
          <p:cNvGrpSpPr/>
          <p:nvPr/>
        </p:nvGrpSpPr>
        <p:grpSpPr>
          <a:xfrm>
            <a:off x="323528" y="1580641"/>
            <a:ext cx="6912768" cy="4872695"/>
            <a:chOff x="683568" y="1580641"/>
            <a:chExt cx="6912768" cy="4872695"/>
          </a:xfrm>
        </p:grpSpPr>
        <p:pic>
          <p:nvPicPr>
            <p:cNvPr id="6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568" y="4244937"/>
              <a:ext cx="1080120" cy="220839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1907704" y="3260673"/>
              <a:ext cx="3096344" cy="1272295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Cyclist </a:t>
              </a:r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83768" y="524112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onnecteur en angle 8"/>
            <p:cNvCxnSpPr>
              <a:stCxn id="6" idx="3"/>
              <a:endCxn id="7" idx="2"/>
            </p:cNvCxnSpPr>
            <p:nvPr/>
          </p:nvCxnSpPr>
          <p:spPr>
            <a:xfrm flipV="1">
              <a:off x="1763688" y="5349136"/>
              <a:ext cx="720080" cy="1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10"/>
            <p:cNvCxnSpPr>
              <a:stCxn id="7" idx="6"/>
              <a:endCxn id="5" idx="3"/>
            </p:cNvCxnSpPr>
            <p:nvPr/>
          </p:nvCxnSpPr>
          <p:spPr>
            <a:xfrm flipV="1">
              <a:off x="2699792" y="4532968"/>
              <a:ext cx="597047" cy="816168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Parallélogramme 20"/>
            <p:cNvSpPr/>
            <p:nvPr/>
          </p:nvSpPr>
          <p:spPr>
            <a:xfrm>
              <a:off x="5148064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067944" y="1580641"/>
              <a:ext cx="3024336" cy="100811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8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5420856" y="2937745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en angle 23"/>
            <p:cNvCxnSpPr>
              <a:stCxn id="5" idx="1"/>
              <a:endCxn id="23" idx="2"/>
            </p:cNvCxnSpPr>
            <p:nvPr/>
          </p:nvCxnSpPr>
          <p:spPr>
            <a:xfrm flipV="1">
              <a:off x="3614913" y="3045757"/>
              <a:ext cx="1805943" cy="21491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3"/>
            <p:cNvCxnSpPr>
              <a:stCxn id="21" idx="0"/>
              <a:endCxn id="23" idx="5"/>
            </p:cNvCxnSpPr>
            <p:nvPr/>
          </p:nvCxnSpPr>
          <p:spPr>
            <a:xfrm flipH="1" flipV="1">
              <a:off x="5605244" y="3122133"/>
              <a:ext cx="118884" cy="245221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en angle 10"/>
            <p:cNvCxnSpPr>
              <a:stCxn id="23" idx="0"/>
              <a:endCxn id="22" idx="4"/>
            </p:cNvCxnSpPr>
            <p:nvPr/>
          </p:nvCxnSpPr>
          <p:spPr>
            <a:xfrm flipV="1">
              <a:off x="5528868" y="2588753"/>
              <a:ext cx="51244" cy="34899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arallélogramme 40"/>
            <p:cNvSpPr/>
            <p:nvPr/>
          </p:nvSpPr>
          <p:spPr>
            <a:xfrm>
              <a:off x="6444208" y="3367354"/>
              <a:ext cx="1152128" cy="869156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Berlin Sans FB" pitchFamily="34" charset="0"/>
                </a:rPr>
                <a:t>?</a:t>
              </a:r>
              <a:endParaRPr lang="en-US" sz="40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42" name="Connecteur en angle 23"/>
            <p:cNvCxnSpPr>
              <a:stCxn id="41" idx="1"/>
              <a:endCxn id="23" idx="6"/>
            </p:cNvCxnSpPr>
            <p:nvPr/>
          </p:nvCxnSpPr>
          <p:spPr>
            <a:xfrm flipH="1" flipV="1">
              <a:off x="5636880" y="3045757"/>
              <a:ext cx="1492037" cy="321597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3347864" y="4941168"/>
            <a:ext cx="5616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</a:t>
            </a:r>
            <a:r>
              <a:rPr lang="en-US" sz="3200" dirty="0" smtClean="0">
                <a:latin typeface="Berlin Sans FB" pitchFamily="34" charset="0"/>
              </a:rPr>
              <a:t>their requirements, i.e. the goals they are responsible for</a:t>
            </a:r>
            <a:endParaRPr lang="en-US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16632"/>
            <a:ext cx="1123232" cy="159498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Agent behaviors through</a:t>
            </a:r>
            <a:br>
              <a:rPr lang="en-US" dirty="0" smtClean="0"/>
            </a:br>
            <a:r>
              <a:rPr lang="en-US" dirty="0" smtClean="0"/>
              <a:t>state machines</a:t>
            </a:r>
            <a:endParaRPr lang="en-US" dirty="0"/>
          </a:p>
        </p:txBody>
      </p:sp>
      <p:cxnSp>
        <p:nvCxnSpPr>
          <p:cNvPr id="97" name="Connecteur droit avec flèche 96"/>
          <p:cNvCxnSpPr/>
          <p:nvPr/>
        </p:nvCxnSpPr>
        <p:spPr>
          <a:xfrm>
            <a:off x="6529194" y="2945995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ZoneTexte 97"/>
          <p:cNvSpPr txBox="1"/>
          <p:nvPr/>
        </p:nvSpPr>
        <p:spPr>
          <a:xfrm>
            <a:off x="6987611" y="2724978"/>
            <a:ext cx="991792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unlock</a:t>
            </a:r>
            <a:endParaRPr lang="en-US" sz="2400" b="1" dirty="0"/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4600896" y="3365020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5253615" y="3144003"/>
            <a:ext cx="98800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pickup</a:t>
            </a:r>
            <a:endParaRPr lang="en-US" sz="2400" b="1" dirty="0"/>
          </a:p>
        </p:txBody>
      </p:sp>
      <p:cxnSp>
        <p:nvCxnSpPr>
          <p:cNvPr id="103" name="Connecteur droit avec flèche 102"/>
          <p:cNvCxnSpPr/>
          <p:nvPr/>
        </p:nvCxnSpPr>
        <p:spPr>
          <a:xfrm flipH="1">
            <a:off x="6529402" y="3784046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6948264" y="3563029"/>
            <a:ext cx="123358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released</a:t>
            </a:r>
            <a:endParaRPr lang="en-US" sz="2400" b="1" dirty="0"/>
          </a:p>
        </p:txBody>
      </p:sp>
      <p:cxnSp>
        <p:nvCxnSpPr>
          <p:cNvPr id="109" name="Connecteur droit avec flèche 108"/>
          <p:cNvCxnSpPr/>
          <p:nvPr/>
        </p:nvCxnSpPr>
        <p:spPr>
          <a:xfrm>
            <a:off x="4600896" y="2107945"/>
            <a:ext cx="37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253615" y="1886928"/>
            <a:ext cx="818411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press</a:t>
            </a:r>
            <a:endParaRPr lang="en-US" sz="2400" b="1" dirty="0"/>
          </a:p>
        </p:txBody>
      </p:sp>
      <p:cxnSp>
        <p:nvCxnSpPr>
          <p:cNvPr id="112" name="Connecteur droit avec flèche 111"/>
          <p:cNvCxnSpPr/>
          <p:nvPr/>
        </p:nvCxnSpPr>
        <p:spPr>
          <a:xfrm flipH="1">
            <a:off x="6529194" y="2541408"/>
            <a:ext cx="18720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6957154" y="2305953"/>
            <a:ext cx="1119519" cy="44203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72000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cxnSp>
        <p:nvCxnSpPr>
          <p:cNvPr id="84" name="Connecteur droit avec flèche 83"/>
          <p:cNvCxnSpPr/>
          <p:nvPr/>
        </p:nvCxnSpPr>
        <p:spPr>
          <a:xfrm>
            <a:off x="8396394" y="1644886"/>
            <a:ext cx="0" cy="2880000"/>
          </a:xfrm>
          <a:prstGeom prst="straightConnector1">
            <a:avLst/>
          </a:prstGeom>
          <a:ln w="508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293293" y="1804348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8293293" y="222063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8293293" y="263691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8293293" y="306896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8293293" y="3460532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8293293" y="3917290"/>
            <a:ext cx="216024" cy="216024"/>
          </a:xfrm>
          <a:prstGeom prst="ellipse">
            <a:avLst/>
          </a:prstGeom>
          <a:solidFill>
            <a:schemeClr val="lt1">
              <a:alpha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eur en angle 82"/>
          <p:cNvCxnSpPr/>
          <p:nvPr/>
        </p:nvCxnSpPr>
        <p:spPr>
          <a:xfrm>
            <a:off x="8543044" y="18448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ngle 82"/>
          <p:cNvCxnSpPr/>
          <p:nvPr/>
        </p:nvCxnSpPr>
        <p:spPr>
          <a:xfrm>
            <a:off x="8543044" y="22948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ngle 82"/>
          <p:cNvCxnSpPr/>
          <p:nvPr/>
        </p:nvCxnSpPr>
        <p:spPr>
          <a:xfrm>
            <a:off x="8543044" y="27449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ngle 82"/>
          <p:cNvCxnSpPr/>
          <p:nvPr/>
        </p:nvCxnSpPr>
        <p:spPr>
          <a:xfrm>
            <a:off x="8543044" y="319497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82"/>
          <p:cNvCxnSpPr/>
          <p:nvPr/>
        </p:nvCxnSpPr>
        <p:spPr>
          <a:xfrm>
            <a:off x="8527804" y="3645024"/>
            <a:ext cx="12700" cy="416282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e 78"/>
          <p:cNvGrpSpPr/>
          <p:nvPr/>
        </p:nvGrpSpPr>
        <p:grpSpPr>
          <a:xfrm>
            <a:off x="251520" y="4365104"/>
            <a:ext cx="7140108" cy="2479050"/>
            <a:chOff x="755576" y="3284984"/>
            <a:chExt cx="7140108" cy="2479050"/>
          </a:xfrm>
        </p:grpSpPr>
        <p:sp>
          <p:nvSpPr>
            <p:cNvPr id="133" name="ZoneTexte 1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134" name="ZoneTexte 1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135" name="ZoneTexte 1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37" name="ZoneTexte 136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39" name="Connecteur en angle 13"/>
            <p:cNvCxnSpPr>
              <a:stCxn id="150" idx="7"/>
              <a:endCxn id="151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en angle 13"/>
            <p:cNvCxnSpPr>
              <a:stCxn id="151" idx="7"/>
              <a:endCxn id="152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en angle 13"/>
            <p:cNvCxnSpPr>
              <a:stCxn id="152" idx="3"/>
              <a:endCxn id="151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en angle 13"/>
            <p:cNvCxnSpPr>
              <a:stCxn id="152" idx="7"/>
              <a:endCxn id="153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en angle 13"/>
            <p:cNvCxnSpPr>
              <a:stCxn id="153" idx="7"/>
              <a:endCxn id="154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en angle 13"/>
            <p:cNvCxnSpPr>
              <a:stCxn id="154" idx="7"/>
              <a:endCxn id="155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en angle 13"/>
            <p:cNvCxnSpPr>
              <a:stCxn id="155" idx="7"/>
              <a:endCxn id="156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en angle 13"/>
            <p:cNvCxnSpPr>
              <a:stCxn id="156" idx="4"/>
              <a:endCxn id="150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ZoneTexte 14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148" name="Connecteur en angle 13"/>
            <p:cNvCxnSpPr>
              <a:endCxn id="150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ZoneTexte 148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2" name="Ellipse 151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chemeClr val="bg1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323528" y="4221088"/>
            <a:ext cx="836327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Parallel composition of individual agent behaviors</a:t>
            </a:r>
            <a:r>
              <a:rPr lang="en-US" sz="2000" dirty="0" smtClean="0"/>
              <a:t> </a:t>
            </a:r>
            <a:r>
              <a:rPr lang="en-US" dirty="0" smtClean="0"/>
              <a:t>[Hoa85]</a:t>
            </a:r>
          </a:p>
          <a:p>
            <a:pPr lvl="1"/>
            <a:r>
              <a:rPr lang="en-US" dirty="0" smtClean="0"/>
              <a:t>Agents behave asynchronously but synchronize on shared events [Mil89, Mag99]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611560" y="1906906"/>
            <a:ext cx="7921894" cy="1954142"/>
            <a:chOff x="611560" y="1762890"/>
            <a:chExt cx="7921894" cy="1954142"/>
          </a:xfrm>
        </p:grpSpPr>
        <p:pic>
          <p:nvPicPr>
            <p:cNvPr id="5" name="Image 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6" name="Image 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9" name="Image 8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0" name="Image 9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1" name="Image 10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8" name="Image 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707904" y="407707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composed system should meet high-level goals</a:t>
            </a:r>
            <a:endParaRPr lang="en-US" sz="3200" dirty="0">
              <a:latin typeface="Berlin Sans FB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35896" y="5517232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Agents restrict their behavior to meet </a:t>
            </a:r>
            <a:r>
              <a:rPr lang="en-US" sz="3200" dirty="0" smtClean="0">
                <a:latin typeface="Berlin Sans FB" pitchFamily="34" charset="0"/>
              </a:rPr>
              <a:t>their requirements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323528" y="4096584"/>
            <a:ext cx="3096072" cy="2428760"/>
            <a:chOff x="323528" y="3916576"/>
            <a:chExt cx="3096072" cy="2428760"/>
          </a:xfrm>
        </p:grpSpPr>
        <p:sp>
          <p:nvSpPr>
            <p:cNvPr id="35" name="Parallélogramme 34"/>
            <p:cNvSpPr/>
            <p:nvPr/>
          </p:nvSpPr>
          <p:spPr>
            <a:xfrm>
              <a:off x="323528" y="5445336"/>
              <a:ext cx="2700000" cy="90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Cyclist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0" name="Parallélogramme 39"/>
            <p:cNvSpPr/>
            <p:nvPr/>
          </p:nvSpPr>
          <p:spPr>
            <a:xfrm>
              <a:off x="971600" y="3916576"/>
              <a:ext cx="2448000" cy="82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23936" y="5053652"/>
              <a:ext cx="216024" cy="216024"/>
            </a:xfrm>
            <a:prstGeom prst="ellipse">
              <a:avLst/>
            </a:prstGeom>
            <a:solidFill>
              <a:srgbClr val="FFFF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2" name="Connecteur en angle 23"/>
            <p:cNvCxnSpPr>
              <a:stCxn id="35" idx="1"/>
              <a:endCxn id="41" idx="3"/>
            </p:cNvCxnSpPr>
            <p:nvPr/>
          </p:nvCxnSpPr>
          <p:spPr>
            <a:xfrm flipV="1">
              <a:off x="1786028" y="5238040"/>
              <a:ext cx="369544" cy="2072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en angle 10"/>
            <p:cNvCxnSpPr>
              <a:stCxn id="41" idx="0"/>
              <a:endCxn id="40" idx="4"/>
            </p:cNvCxnSpPr>
            <p:nvPr/>
          </p:nvCxnSpPr>
          <p:spPr>
            <a:xfrm flipH="1" flipV="1">
              <a:off x="2195600" y="4744576"/>
              <a:ext cx="36348" cy="309076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arallélogramme 50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en angle 23"/>
            <p:cNvCxnSpPr>
              <a:stCxn id="41" idx="6"/>
              <a:endCxn id="51" idx="5"/>
            </p:cNvCxnSpPr>
            <p:nvPr/>
          </p:nvCxnSpPr>
          <p:spPr>
            <a:xfrm flipV="1">
              <a:off x="2339960" y="5121168"/>
              <a:ext cx="332824" cy="40496"/>
            </a:xfrm>
            <a:prstGeom prst="straightConnector1">
              <a:avLst/>
            </a:prstGeom>
            <a:ln w="508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System behavior through </a:t>
            </a:r>
            <a:br>
              <a:rPr lang="en-US" dirty="0" smtClean="0"/>
            </a:br>
            <a:r>
              <a:rPr lang="en-US" dirty="0" smtClean="0"/>
              <a:t>composition </a:t>
            </a:r>
            <a:endParaRPr lang="en-US" dirty="0"/>
          </a:p>
        </p:txBody>
      </p:sp>
      <p:grpSp>
        <p:nvGrpSpPr>
          <p:cNvPr id="24" name="Groupe 23"/>
          <p:cNvGrpSpPr/>
          <p:nvPr/>
        </p:nvGrpSpPr>
        <p:grpSpPr>
          <a:xfrm>
            <a:off x="611560" y="1906906"/>
            <a:ext cx="7921894" cy="1954142"/>
            <a:chOff x="611560" y="1762890"/>
            <a:chExt cx="7921894" cy="1954142"/>
          </a:xfrm>
        </p:grpSpPr>
        <p:pic>
          <p:nvPicPr>
            <p:cNvPr id="25" name="Image 24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9406" y="1764387"/>
              <a:ext cx="1374048" cy="1951148"/>
            </a:xfrm>
            <a:prstGeom prst="rect">
              <a:avLst/>
            </a:prstGeom>
          </p:spPr>
        </p:pic>
        <p:pic>
          <p:nvPicPr>
            <p:cNvPr id="26" name="Image 25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965042"/>
              <a:ext cx="1568287" cy="1549838"/>
            </a:xfrm>
            <a:prstGeom prst="rect">
              <a:avLst/>
            </a:prstGeom>
          </p:spPr>
        </p:pic>
        <p:grpSp>
          <p:nvGrpSpPr>
            <p:cNvPr id="27" name="Groupe 22"/>
            <p:cNvGrpSpPr/>
            <p:nvPr/>
          </p:nvGrpSpPr>
          <p:grpSpPr>
            <a:xfrm>
              <a:off x="3089842" y="1978924"/>
              <a:ext cx="1293807" cy="1522075"/>
              <a:chOff x="2849290" y="2018507"/>
              <a:chExt cx="1382585" cy="1626517"/>
            </a:xfrm>
          </p:grpSpPr>
          <p:pic>
            <p:nvPicPr>
              <p:cNvPr id="33" name="Image 32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34" name="Image 33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36" name="Image 35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8" name="Image 27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3644" y="1762890"/>
              <a:ext cx="955764" cy="1954142"/>
            </a:xfrm>
            <a:prstGeom prst="rect">
              <a:avLst/>
            </a:prstGeom>
          </p:spPr>
        </p:pic>
        <p:sp>
          <p:nvSpPr>
            <p:cNvPr id="29" name="ZoneTexte 28"/>
            <p:cNvSpPr txBox="1"/>
            <p:nvPr/>
          </p:nvSpPr>
          <p:spPr>
            <a:xfrm>
              <a:off x="2253971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457773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323532" y="2232130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Berlin Sans FB" pitchFamily="34" charset="0"/>
                </a:rPr>
                <a:t>||</a:t>
              </a:r>
              <a:endParaRPr lang="en-US" sz="1400" b="1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sp>
        <p:nvSpPr>
          <p:cNvPr id="63" name="ZoneTexte 62"/>
          <p:cNvSpPr txBox="1"/>
          <p:nvPr/>
        </p:nvSpPr>
        <p:spPr>
          <a:xfrm>
            <a:off x="755576" y="1696740"/>
            <a:ext cx="473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fluent </a:t>
            </a:r>
            <a:r>
              <a:rPr lang="en-US" sz="3600" dirty="0" smtClean="0">
                <a:latin typeface="Berlin Sans FB" pitchFamily="34" charset="0"/>
              </a:rPr>
              <a:t>Cyclist Logged = </a:t>
            </a:r>
            <a:r>
              <a:rPr lang="en-US" sz="3600" dirty="0" smtClean="0">
                <a:latin typeface="Berlin Sans FB" pitchFamily="34" charset="0"/>
              </a:rPr>
              <a:t>&lt;</a:t>
            </a:r>
          </a:p>
          <a:p>
            <a:r>
              <a:rPr lang="en-US" sz="3600" dirty="0" smtClean="0">
                <a:latin typeface="Berlin Sans FB" pitchFamily="34" charset="0"/>
              </a:rPr>
              <a:t>	{ granted }, </a:t>
            </a:r>
          </a:p>
          <a:p>
            <a:r>
              <a:rPr lang="en-US" sz="3600" dirty="0" smtClean="0">
                <a:latin typeface="Berlin Sans FB" pitchFamily="34" charset="0"/>
              </a:rPr>
              <a:t>	{ ride start } &gt; </a:t>
            </a:r>
            <a:br>
              <a:rPr lang="en-US" sz="3600" dirty="0" smtClean="0">
                <a:latin typeface="Berlin Sans FB" pitchFamily="34" charset="0"/>
              </a:rPr>
            </a:br>
            <a:r>
              <a:rPr lang="en-US" sz="3600" dirty="0" smtClean="0">
                <a:latin typeface="Berlin Sans FB" pitchFamily="34" charset="0"/>
              </a:rPr>
              <a:t>initially </a:t>
            </a:r>
            <a:r>
              <a:rPr lang="en-US" sz="36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3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3528" y="4463241"/>
            <a:ext cx="48245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The </a:t>
            </a:r>
            <a:r>
              <a:rPr lang="en-US" sz="3200" dirty="0" smtClean="0">
                <a:latin typeface="Berlin Sans FB" pitchFamily="34" charset="0"/>
              </a:rPr>
              <a:t>cyclist is </a:t>
            </a:r>
            <a:r>
              <a:rPr lang="en-US" sz="3200" dirty="0" smtClean="0">
                <a:latin typeface="Berlin Sans FB" pitchFamily="34" charset="0"/>
              </a:rPr>
              <a:t>automatically </a:t>
            </a:r>
            <a:br>
              <a:rPr lang="en-US" sz="3200" dirty="0" smtClean="0">
                <a:latin typeface="Berlin Sans FB" pitchFamily="34" charset="0"/>
              </a:rPr>
            </a:br>
            <a:r>
              <a:rPr lang="en-US" sz="3200" dirty="0" smtClean="0">
                <a:latin typeface="Berlin Sans FB" pitchFamily="34" charset="0"/>
              </a:rPr>
              <a:t>unlogged when a </a:t>
            </a:r>
            <a:r>
              <a:rPr lang="en-US" sz="3200" dirty="0" smtClean="0">
                <a:latin typeface="Berlin Sans FB" pitchFamily="34" charset="0"/>
              </a:rPr>
              <a:t>bicycle is released and </a:t>
            </a:r>
            <a:r>
              <a:rPr lang="en-US" sz="3200" dirty="0" smtClean="0">
                <a:latin typeface="Berlin Sans FB" pitchFamily="34" charset="0"/>
              </a:rPr>
              <a:t>the ride started </a:t>
            </a:r>
            <a:r>
              <a:rPr lang="en-US" sz="3200" dirty="0" smtClean="0">
                <a:latin typeface="Berlin Sans FB" pitchFamily="34" charset="0"/>
              </a:rPr>
              <a:t>accordingly</a:t>
            </a:r>
            <a:endParaRPr lang="en-US" sz="3200" dirty="0">
              <a:latin typeface="Berlin Sans FB" pitchFamily="34" charset="0"/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5292080" y="113907"/>
            <a:ext cx="3721459" cy="6559059"/>
            <a:chOff x="5292080" y="113907"/>
            <a:chExt cx="3721459" cy="6559059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7174985" y="1956966"/>
              <a:ext cx="0" cy="471600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Image 9" descr="born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6474" y="113907"/>
              <a:ext cx="917023" cy="1874933"/>
            </a:xfrm>
            <a:prstGeom prst="rect">
              <a:avLst/>
            </a:prstGeom>
          </p:spPr>
        </p:pic>
        <p:grpSp>
          <p:nvGrpSpPr>
            <p:cNvPr id="14" name="Groupe 46"/>
            <p:cNvGrpSpPr/>
            <p:nvPr/>
          </p:nvGrpSpPr>
          <p:grpSpPr>
            <a:xfrm>
              <a:off x="5299532" y="3099449"/>
              <a:ext cx="1872000" cy="503590"/>
              <a:chOff x="3548856" y="4148723"/>
              <a:chExt cx="1872000" cy="50359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3548856" y="4406525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854146" y="4148723"/>
                <a:ext cx="1296812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granted</a:t>
                </a:r>
                <a:endParaRPr lang="en-US" sz="2800" b="1" dirty="0"/>
              </a:p>
            </p:txBody>
          </p:sp>
        </p:grpSp>
        <p:grpSp>
          <p:nvGrpSpPr>
            <p:cNvPr id="49" name="Groupe 51"/>
            <p:cNvGrpSpPr/>
            <p:nvPr/>
          </p:nvGrpSpPr>
          <p:grpSpPr>
            <a:xfrm>
              <a:off x="5292080" y="5028942"/>
              <a:ext cx="1872000" cy="503590"/>
              <a:chOff x="5452070" y="5828992"/>
              <a:chExt cx="1872000" cy="503590"/>
            </a:xfrm>
          </p:grpSpPr>
          <p:cxnSp>
            <p:nvCxnSpPr>
              <p:cNvPr id="50" name="Connecteur droit avec flèche 49"/>
              <p:cNvCxnSpPr/>
              <p:nvPr/>
            </p:nvCxnSpPr>
            <p:spPr>
              <a:xfrm flipH="1">
                <a:off x="5452070" y="6081541"/>
                <a:ext cx="1872000" cy="0"/>
              </a:xfrm>
              <a:prstGeom prst="straightConnector1">
                <a:avLst/>
              </a:prstGeom>
              <a:ln w="50800"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ZoneTexte 50"/>
              <p:cNvSpPr txBox="1"/>
              <p:nvPr/>
            </p:nvSpPr>
            <p:spPr>
              <a:xfrm>
                <a:off x="5704252" y="5828992"/>
                <a:ext cx="1508408" cy="503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800" b="1" dirty="0" smtClean="0"/>
                  <a:t>ride start</a:t>
                </a:r>
                <a:endParaRPr lang="en-US" sz="2800" b="1" dirty="0"/>
              </a:p>
            </p:txBody>
          </p:sp>
        </p:grpSp>
        <p:sp>
          <p:nvSpPr>
            <p:cNvPr id="52" name="Rectangle à coins arrondis 51"/>
            <p:cNvSpPr/>
            <p:nvPr/>
          </p:nvSpPr>
          <p:spPr>
            <a:xfrm>
              <a:off x="6778941" y="2204864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994965" y="2780928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994965" y="3541484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994965" y="4788208"/>
              <a:ext cx="360040" cy="360040"/>
            </a:xfrm>
            <a:prstGeom prst="ellipse">
              <a:avLst/>
            </a:prstGeom>
            <a:solidFill>
              <a:srgbClr val="00B05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6994965" y="5455211"/>
              <a:ext cx="360040" cy="360040"/>
            </a:xfrm>
            <a:prstGeom prst="ellipse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6778941" y="404554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6778941" y="5949280"/>
              <a:ext cx="792088" cy="360000"/>
            </a:xfrm>
            <a:prstGeom prst="roundRect">
              <a:avLst/>
            </a:prstGeom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H="1">
              <a:off x="7168606" y="4649651"/>
              <a:ext cx="1584000" cy="0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7599387" y="4397102"/>
              <a:ext cx="1414152" cy="50359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800" b="1" dirty="0" smtClean="0"/>
                <a:t>released</a:t>
              </a:r>
              <a:endParaRPr 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0757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Free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</a:rPr>
              <a:t>= &lt;</a:t>
            </a:r>
          </a:p>
          <a:p>
            <a:r>
              <a:rPr lang="en-US" sz="4000" dirty="0" smtClean="0">
                <a:latin typeface="Berlin Sans FB" pitchFamily="34" charset="0"/>
              </a:rPr>
              <a:t>	{ pickup }, </a:t>
            </a:r>
          </a:p>
          <a:p>
            <a:r>
              <a:rPr lang="en-US" sz="4000" dirty="0" smtClean="0">
                <a:latin typeface="Berlin Sans FB" pitchFamily="34" charset="0"/>
              </a:rPr>
              <a:t>	{ return } &gt; initially </a:t>
            </a:r>
            <a:r>
              <a:rPr lang="en-US" sz="4000" dirty="0" smtClean="0">
                <a:solidFill>
                  <a:srgbClr val="FF0000"/>
                </a:solidFill>
                <a:latin typeface="Berlin Sans FB" pitchFamily="34" charset="0"/>
              </a:rPr>
              <a:t>false</a:t>
            </a:r>
            <a:endParaRPr lang="en-US" sz="4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grpSp>
        <p:nvGrpSpPr>
          <p:cNvPr id="30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1" name="ZoneTexte 30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unlock</a:t>
              </a:r>
              <a:endParaRPr lang="en-US" sz="2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43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lock</a:t>
              </a:r>
              <a:endParaRPr lang="en-US" sz="2600" dirty="0"/>
            </a:p>
          </p:txBody>
        </p:sp>
        <p:cxnSp>
          <p:nvCxnSpPr>
            <p:cNvPr id="72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Software Systems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Agent state variables</a:t>
            </a:r>
            <a:endParaRPr lang="en-US" dirty="0"/>
          </a:p>
        </p:txBody>
      </p:sp>
      <p:pic>
        <p:nvPicPr>
          <p:cNvPr id="86" name="Image 85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1256" y="180232"/>
            <a:ext cx="1123232" cy="1594989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259632" y="1556792"/>
            <a:ext cx="6102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Berlin Sans FB" pitchFamily="34" charset="0"/>
              </a:rPr>
              <a:t>fluent Locked = &lt;</a:t>
            </a:r>
          </a:p>
          <a:p>
            <a:r>
              <a:rPr lang="en-US" sz="4000" dirty="0" smtClean="0">
                <a:latin typeface="Berlin Sans FB" pitchFamily="34" charset="0"/>
              </a:rPr>
              <a:t>	{ lock }, </a:t>
            </a:r>
          </a:p>
          <a:p>
            <a:r>
              <a:rPr lang="en-US" sz="4000" dirty="0" smtClean="0">
                <a:latin typeface="Berlin Sans FB" pitchFamily="34" charset="0"/>
              </a:rPr>
              <a:t>	{ unlock } &gt; initially </a:t>
            </a:r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</a:rPr>
              <a:t>true</a:t>
            </a:r>
            <a:endParaRPr lang="en-US" sz="40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grpSp>
        <p:nvGrpSpPr>
          <p:cNvPr id="32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33" name="ZoneTexte 32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released</a:t>
              </a:r>
              <a:endParaRPr lang="en-US" sz="2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pickup</a:t>
              </a:r>
              <a:endParaRPr lang="en-US" sz="26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request</a:t>
              </a:r>
              <a:endParaRPr lang="en-US" sz="26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return</a:t>
              </a:r>
              <a:endParaRPr lang="en-US" sz="2600" dirty="0"/>
            </a:p>
          </p:txBody>
        </p:sp>
        <p:cxnSp>
          <p:nvCxnSpPr>
            <p:cNvPr id="44" name="Connecteur en angle 13"/>
            <p:cNvCxnSpPr>
              <a:stCxn id="74" idx="7"/>
              <a:endCxn id="75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13"/>
            <p:cNvCxnSpPr>
              <a:stCxn id="75" idx="7"/>
              <a:endCxn id="76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en angle 13"/>
            <p:cNvCxnSpPr>
              <a:stCxn id="76" idx="3"/>
              <a:endCxn id="75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13"/>
            <p:cNvCxnSpPr>
              <a:stCxn id="76" idx="7"/>
              <a:endCxn id="77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en angle 13"/>
            <p:cNvCxnSpPr>
              <a:stCxn id="77" idx="7"/>
              <a:endCxn id="78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en angle 13"/>
            <p:cNvCxnSpPr>
              <a:stCxn id="78" idx="7"/>
              <a:endCxn id="79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en angle 13"/>
            <p:cNvCxnSpPr>
              <a:stCxn id="79" idx="7"/>
              <a:endCxn id="80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en angle 13"/>
            <p:cNvCxnSpPr>
              <a:stCxn id="80" idx="4"/>
              <a:endCxn id="74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68" name="Connecteur en angle 13"/>
            <p:cNvCxnSpPr>
              <a:endCxn id="74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dirty="0" smtClean="0"/>
                <a:t>press</a:t>
              </a:r>
              <a:endParaRPr lang="en-US" sz="2600" dirty="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Hidden requirements behind fluent assignments</a:t>
            </a:r>
            <a:endParaRPr lang="en-US" dirty="0"/>
          </a:p>
        </p:txBody>
      </p:sp>
      <p:pic>
        <p:nvPicPr>
          <p:cNvPr id="4" name="Image 3" descr="attache-veli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84" y="4437000"/>
            <a:ext cx="1123232" cy="1594989"/>
          </a:xfrm>
          <a:prstGeom prst="rect">
            <a:avLst/>
          </a:prstGeom>
        </p:spPr>
      </p:pic>
      <p:sp>
        <p:nvSpPr>
          <p:cNvPr id="5" name="Parallélogramme 4"/>
          <p:cNvSpPr/>
          <p:nvPr/>
        </p:nvSpPr>
        <p:spPr>
          <a:xfrm>
            <a:off x="467544" y="2564904"/>
            <a:ext cx="2700000" cy="100800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547664" y="4009144"/>
            <a:ext cx="216024" cy="216024"/>
          </a:xfrm>
          <a:prstGeom prst="ellipse">
            <a:avLst/>
          </a:prstGeom>
          <a:solidFill>
            <a:srgbClr val="FF0000"/>
          </a:solidFill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en angle 6"/>
          <p:cNvCxnSpPr>
            <a:stCxn id="4" idx="0"/>
            <a:endCxn id="6" idx="4"/>
          </p:cNvCxnSpPr>
          <p:nvPr/>
        </p:nvCxnSpPr>
        <p:spPr>
          <a:xfrm flipV="1">
            <a:off x="1645700" y="4225168"/>
            <a:ext cx="9976" cy="211832"/>
          </a:xfrm>
          <a:prstGeom prst="straightConnector1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ngle 10"/>
          <p:cNvCxnSpPr>
            <a:stCxn id="6" idx="0"/>
            <a:endCxn id="5" idx="4"/>
          </p:cNvCxnSpPr>
          <p:nvPr/>
        </p:nvCxnSpPr>
        <p:spPr>
          <a:xfrm flipV="1">
            <a:off x="1655676" y="3572904"/>
            <a:ext cx="161868" cy="43624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3441968" y="41795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Locked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3441968" y="1947312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erlin Sans FB" pitchFamily="34" charset="0"/>
              </a:rPr>
              <a:t>Free</a:t>
            </a:r>
            <a:endParaRPr lang="en-US" sz="3200" dirty="0">
              <a:solidFill>
                <a:srgbClr val="00B050"/>
              </a:solidFill>
              <a:latin typeface="Berlin Sans FB" pitchFamily="34" charset="0"/>
            </a:endParaRPr>
          </a:p>
        </p:txBody>
      </p:sp>
      <p:pic>
        <p:nvPicPr>
          <p:cNvPr id="14" name="Image 13" descr="free-decorat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7" y="2348880"/>
            <a:ext cx="5115461" cy="1800200"/>
          </a:xfrm>
          <a:prstGeom prst="rect">
            <a:avLst/>
          </a:prstGeom>
        </p:spPr>
      </p:pic>
      <p:pic>
        <p:nvPicPr>
          <p:cNvPr id="15" name="Image 14" descr="locked-decora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3927" y="4653136"/>
            <a:ext cx="51154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software systems is hard</a:t>
            </a:r>
            <a:endParaRPr lang="en-US" dirty="0"/>
          </a:p>
        </p:txBody>
      </p:sp>
      <p:sp>
        <p:nvSpPr>
          <p:cNvPr id="15" name="Espace réservé du contenu 14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High-quality models should be adequate, consistent, complete, precise, analyzable, comprehensible [</a:t>
            </a:r>
            <a:r>
              <a:rPr lang="en-US" dirty="0" smtClean="0"/>
              <a:t>Avl09</a:t>
            </a:r>
            <a:r>
              <a:rPr lang="en-US" dirty="0" smtClean="0"/>
              <a:t>]</a:t>
            </a:r>
          </a:p>
        </p:txBody>
      </p:sp>
      <p:sp>
        <p:nvSpPr>
          <p:cNvPr id="24" name="Forme libre 23"/>
          <p:cNvSpPr/>
          <p:nvPr/>
        </p:nvSpPr>
        <p:spPr>
          <a:xfrm>
            <a:off x="1619672" y="2065144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3749080" y="2076336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rme libre 25"/>
          <p:cNvSpPr/>
          <p:nvPr/>
        </p:nvSpPr>
        <p:spPr>
          <a:xfrm>
            <a:off x="5837312" y="2060848"/>
            <a:ext cx="205740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1660848" y="2204864"/>
            <a:ext cx="3960440" cy="416560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2092896" y="1844824"/>
            <a:ext cx="5328592" cy="864096"/>
          </a:xfrm>
          <a:custGeom>
            <a:avLst/>
            <a:gdLst>
              <a:gd name="connsiteX0" fmla="*/ 0 w 2057400"/>
              <a:gd name="connsiteY0" fmla="*/ 386080 h 416560"/>
              <a:gd name="connsiteX1" fmla="*/ 1021080 w 2057400"/>
              <a:gd name="connsiteY1" fmla="*/ 5080 h 416560"/>
              <a:gd name="connsiteX2" fmla="*/ 2057400 w 2057400"/>
              <a:gd name="connsiteY2" fmla="*/ 41656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0" h="416560">
                <a:moveTo>
                  <a:pt x="0" y="386080"/>
                </a:moveTo>
                <a:cubicBezTo>
                  <a:pt x="339090" y="193040"/>
                  <a:pt x="678180" y="0"/>
                  <a:pt x="1021080" y="5080"/>
                </a:cubicBezTo>
                <a:cubicBezTo>
                  <a:pt x="1363980" y="10160"/>
                  <a:pt x="1710690" y="213360"/>
                  <a:pt x="2057400" y="416560"/>
                </a:cubicBezTo>
              </a:path>
            </a:pathLst>
          </a:cu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6133237" y="782122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pic>
        <p:nvPicPr>
          <p:cNvPr id="34" name="Image 33" descr="positive-scenar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020" y="2997891"/>
            <a:ext cx="2520280" cy="1742081"/>
          </a:xfrm>
          <a:prstGeom prst="rect">
            <a:avLst/>
          </a:prstGeom>
        </p:spPr>
      </p:pic>
      <p:pic>
        <p:nvPicPr>
          <p:cNvPr id="36" name="Image 35" descr="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7413" y="3076843"/>
            <a:ext cx="1833018" cy="1584176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3228558" y="2888940"/>
            <a:ext cx="3431674" cy="1959982"/>
            <a:chOff x="3228558" y="2924944"/>
            <a:chExt cx="3431674" cy="1959982"/>
          </a:xfrm>
        </p:grpSpPr>
        <p:pic>
          <p:nvPicPr>
            <p:cNvPr id="33" name="Image 32" descr="state-machin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332" y="2924944"/>
              <a:ext cx="3340900" cy="1177507"/>
            </a:xfrm>
            <a:prstGeom prst="rect">
              <a:avLst/>
            </a:prstGeom>
          </p:spPr>
        </p:pic>
        <p:pic>
          <p:nvPicPr>
            <p:cNvPr id="37" name="Image 36" descr="composed-system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8558" y="4164846"/>
              <a:ext cx="2900385" cy="720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Automated support for </a:t>
            </a:r>
            <a:r>
              <a:rPr lang="en-US" dirty="0" smtClean="0"/>
              <a:t>high-quality system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608512"/>
          </a:xfrm>
        </p:spPr>
        <p:txBody>
          <a:bodyPr/>
          <a:lstStyle/>
          <a:p>
            <a:r>
              <a:rPr lang="en-US" dirty="0" smtClean="0"/>
              <a:t>Consistency</a:t>
            </a:r>
            <a:endParaRPr lang="en-US" dirty="0" smtClean="0"/>
          </a:p>
          <a:p>
            <a:pPr lvl="1"/>
            <a:r>
              <a:rPr lang="en-US" dirty="0" smtClean="0"/>
              <a:t>Build a model, </a:t>
            </a:r>
            <a:r>
              <a:rPr lang="en-US" b="1" dirty="0" smtClean="0">
                <a:solidFill>
                  <a:srgbClr val="C00000"/>
                </a:solidFill>
              </a:rPr>
              <a:t>Claim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00B050"/>
                </a:solidFill>
              </a:rPr>
              <a:t>Check</a:t>
            </a:r>
            <a:r>
              <a:rPr lang="en-US" dirty="0" smtClean="0"/>
              <a:t> them, </a:t>
            </a:r>
            <a:r>
              <a:rPr lang="en-US" dirty="0" smtClean="0"/>
              <a:t>Correct </a:t>
            </a:r>
            <a:r>
              <a:rPr lang="en-US" dirty="0" smtClean="0"/>
              <a:t>the model and the properties…</a:t>
            </a:r>
          </a:p>
          <a:p>
            <a:pPr>
              <a:spcBef>
                <a:spcPts val="9000"/>
              </a:spcBef>
            </a:pPr>
            <a:r>
              <a:rPr lang="en-US" dirty="0" smtClean="0"/>
              <a:t>Completion</a:t>
            </a:r>
            <a:endParaRPr lang="en-US" dirty="0" smtClean="0"/>
          </a:p>
          <a:p>
            <a:pPr lvl="1"/>
            <a:r>
              <a:rPr lang="en-US" dirty="0" smtClean="0"/>
              <a:t>Build a model, </a:t>
            </a:r>
            <a:r>
              <a:rPr lang="en-US" b="1" dirty="0" smtClean="0">
                <a:solidFill>
                  <a:srgbClr val="00B050"/>
                </a:solidFill>
              </a:rPr>
              <a:t>Infer</a:t>
            </a:r>
            <a:r>
              <a:rPr lang="en-US" dirty="0" smtClean="0"/>
              <a:t> properties, </a:t>
            </a:r>
            <a:r>
              <a:rPr lang="en-US" b="1" dirty="0" smtClean="0">
                <a:solidFill>
                  <a:srgbClr val="C00000"/>
                </a:solidFill>
              </a:rPr>
              <a:t>Validate</a:t>
            </a:r>
            <a:r>
              <a:rPr lang="en-US" dirty="0" smtClean="0"/>
              <a:t> them, </a:t>
            </a:r>
            <a:r>
              <a:rPr lang="en-US" dirty="0" smtClean="0"/>
              <a:t>Complete </a:t>
            </a:r>
            <a:r>
              <a:rPr lang="en-US" dirty="0" smtClean="0"/>
              <a:t>the model and the properties…</a:t>
            </a:r>
            <a:endParaRPr lang="en-US" dirty="0"/>
          </a:p>
        </p:txBody>
      </p:sp>
      <p:pic>
        <p:nvPicPr>
          <p:cNvPr id="88" name="Image 87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0278" y="1481523"/>
            <a:ext cx="1071516" cy="753142"/>
          </a:xfrm>
          <a:prstGeom prst="rect">
            <a:avLst/>
          </a:prstGeom>
        </p:spPr>
      </p:pic>
      <p:pic>
        <p:nvPicPr>
          <p:cNvPr id="90" name="Image 89" descr="br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8550" y="4001803"/>
            <a:ext cx="1071516" cy="753142"/>
          </a:xfrm>
          <a:prstGeom prst="rect">
            <a:avLst/>
          </a:prstGeom>
        </p:spPr>
      </p:pic>
      <p:sp>
        <p:nvSpPr>
          <p:cNvPr id="91" name="Forme libre 90"/>
          <p:cNvSpPr/>
          <p:nvPr/>
        </p:nvSpPr>
        <p:spPr>
          <a:xfrm>
            <a:off x="3708400" y="1844040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rme libre 91"/>
          <p:cNvSpPr/>
          <p:nvPr/>
        </p:nvSpPr>
        <p:spPr>
          <a:xfrm>
            <a:off x="3707904" y="4437112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rme libre 92"/>
          <p:cNvSpPr/>
          <p:nvPr/>
        </p:nvSpPr>
        <p:spPr>
          <a:xfrm>
            <a:off x="6228184" y="1844824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rme libre 93"/>
          <p:cNvSpPr/>
          <p:nvPr/>
        </p:nvSpPr>
        <p:spPr>
          <a:xfrm>
            <a:off x="6156176" y="4437112"/>
            <a:ext cx="543560" cy="685800"/>
          </a:xfrm>
          <a:custGeom>
            <a:avLst/>
            <a:gdLst>
              <a:gd name="connsiteX0" fmla="*/ 543560 w 543560"/>
              <a:gd name="connsiteY0" fmla="*/ 45720 h 685800"/>
              <a:gd name="connsiteX1" fmla="*/ 55880 w 543560"/>
              <a:gd name="connsiteY1" fmla="*/ 106680 h 685800"/>
              <a:gd name="connsiteX2" fmla="*/ 208280 w 54356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560" h="685800">
                <a:moveTo>
                  <a:pt x="543560" y="45720"/>
                </a:moveTo>
                <a:cubicBezTo>
                  <a:pt x="327660" y="22860"/>
                  <a:pt x="111760" y="0"/>
                  <a:pt x="55880" y="106680"/>
                </a:cubicBezTo>
                <a:cubicBezTo>
                  <a:pt x="0" y="213360"/>
                  <a:pt x="104140" y="449580"/>
                  <a:pt x="208280" y="685800"/>
                </a:cubicBezTo>
              </a:path>
            </a:pathLst>
          </a:cu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Image 95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1124744"/>
            <a:ext cx="1368152" cy="1368152"/>
          </a:xfrm>
          <a:prstGeom prst="rect">
            <a:avLst/>
          </a:prstGeom>
        </p:spPr>
      </p:pic>
      <p:pic>
        <p:nvPicPr>
          <p:cNvPr id="98" name="Image 97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789040"/>
            <a:ext cx="1368152" cy="136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Formal framework for system modeling</a:t>
            </a:r>
            <a:endParaRPr lang="en-US" dirty="0"/>
          </a:p>
        </p:txBody>
      </p:sp>
      <p:grpSp>
        <p:nvGrpSpPr>
          <p:cNvPr id="20" name="Groupe 19"/>
          <p:cNvGrpSpPr/>
          <p:nvPr/>
        </p:nvGrpSpPr>
        <p:grpSpPr>
          <a:xfrm>
            <a:off x="611560" y="1196752"/>
            <a:ext cx="8321169" cy="5465276"/>
            <a:chOff x="611560" y="1196752"/>
            <a:chExt cx="8321169" cy="5465276"/>
          </a:xfrm>
        </p:grpSpPr>
        <p:sp>
          <p:nvSpPr>
            <p:cNvPr id="21" name="Nuage 20"/>
            <p:cNvSpPr/>
            <p:nvPr/>
          </p:nvSpPr>
          <p:spPr>
            <a:xfrm>
              <a:off x="3271494" y="3140968"/>
              <a:ext cx="2529005" cy="1512168"/>
            </a:xfrm>
            <a:prstGeom prst="cloud">
              <a:avLst/>
            </a:prstGeom>
            <a:ln w="539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rm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Trace </a:t>
              </a:r>
              <a:r>
                <a:rPr lang="en-US" sz="2800" dirty="0" smtClean="0">
                  <a:latin typeface="Berlin Sans FB" pitchFamily="34" charset="0"/>
                </a:rPr>
                <a:t/>
              </a:r>
              <a:br>
                <a:rPr lang="en-US" sz="2800" dirty="0" smtClean="0">
                  <a:latin typeface="Berlin Sans FB" pitchFamily="34" charset="0"/>
                </a:rPr>
              </a:br>
              <a:r>
                <a:rPr lang="en-US" sz="2800" dirty="0" smtClean="0">
                  <a:latin typeface="Berlin Sans FB" pitchFamily="34" charset="0"/>
                </a:rPr>
                <a:t>semantics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>
              <a:off x="2123728" y="1554705"/>
              <a:ext cx="4824536" cy="4684694"/>
            </a:xfrm>
            <a:prstGeom prst="ellipse">
              <a:avLst/>
            </a:prstGeom>
            <a:noFill/>
            <a:ln w="85725">
              <a:solidFill>
                <a:schemeClr val="tx1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Image 22" descr="goal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2201" y="4077072"/>
              <a:ext cx="1656182" cy="1431347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24" name="Image 23" descr="negative-scenar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872" y="5157192"/>
              <a:ext cx="2376264" cy="1504836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25" name="Image 24" descr="positive-scenari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560" y="1844824"/>
              <a:ext cx="2404795" cy="1662255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26" name="Image 25" descr="state-machin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8144" y="2636912"/>
              <a:ext cx="3064585" cy="108012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27" name="Image 26" descr="composed-system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3906" y="1196752"/>
              <a:ext cx="3770502" cy="936104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28" name="Image 27" descr="hmsc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560" y="3861048"/>
              <a:ext cx="2014789" cy="2088232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611560" y="1196752"/>
            <a:ext cx="8321169" cy="5465276"/>
            <a:chOff x="611560" y="1196752"/>
            <a:chExt cx="8321169" cy="5465276"/>
          </a:xfrm>
        </p:grpSpPr>
        <p:sp>
          <p:nvSpPr>
            <p:cNvPr id="19" name="Ellipse 18"/>
            <p:cNvSpPr/>
            <p:nvPr/>
          </p:nvSpPr>
          <p:spPr>
            <a:xfrm>
              <a:off x="2123728" y="1554705"/>
              <a:ext cx="4824536" cy="4684694"/>
            </a:xfrm>
            <a:prstGeom prst="ellipse">
              <a:avLst/>
            </a:prstGeom>
            <a:noFill/>
            <a:ln w="85725">
              <a:solidFill>
                <a:schemeClr val="tx1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Image 8" descr="goal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2201" y="4077072"/>
              <a:ext cx="1656182" cy="1431347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10" name="Image 9" descr="negative-scenar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872" y="5157192"/>
              <a:ext cx="2376264" cy="1504836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11" name="Image 10" descr="positive-scenari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560" y="1844824"/>
              <a:ext cx="2404795" cy="1662255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12" name="Image 11" descr="state-machin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8144" y="2636912"/>
              <a:ext cx="3064585" cy="1080120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13" name="Image 12" descr="composed-system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3906" y="1196752"/>
              <a:ext cx="3770502" cy="936104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18" name="Image 17" descr="hmsc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560" y="3861048"/>
              <a:ext cx="2014789" cy="2088232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</p:grp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rgbClr val="C00000"/>
                </a:solidFill>
              </a:rPr>
              <a:t>Synthesizing Multi-view Models of Software 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21" name="Forme libre 20"/>
          <p:cNvSpPr/>
          <p:nvPr/>
        </p:nvSpPr>
        <p:spPr>
          <a:xfrm>
            <a:off x="2843808" y="3377168"/>
            <a:ext cx="3240360" cy="1419984"/>
          </a:xfrm>
          <a:custGeom>
            <a:avLst/>
            <a:gdLst>
              <a:gd name="connsiteX0" fmla="*/ 0 w 2971800"/>
              <a:gd name="connsiteY0" fmla="*/ 1432560 h 1432560"/>
              <a:gd name="connsiteX1" fmla="*/ 777240 w 2971800"/>
              <a:gd name="connsiteY1" fmla="*/ 518160 h 1432560"/>
              <a:gd name="connsiteX2" fmla="*/ 2971800 w 2971800"/>
              <a:gd name="connsiteY2" fmla="*/ 0 h 143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1432560">
                <a:moveTo>
                  <a:pt x="0" y="1432560"/>
                </a:moveTo>
                <a:cubicBezTo>
                  <a:pt x="140970" y="1094740"/>
                  <a:pt x="281940" y="756920"/>
                  <a:pt x="777240" y="518160"/>
                </a:cubicBezTo>
                <a:cubicBezTo>
                  <a:pt x="1272540" y="279400"/>
                  <a:pt x="2122170" y="139700"/>
                  <a:pt x="2971800" y="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e libre 22"/>
          <p:cNvSpPr/>
          <p:nvPr/>
        </p:nvSpPr>
        <p:spPr>
          <a:xfrm>
            <a:off x="4211960" y="4079749"/>
            <a:ext cx="2088232" cy="1005435"/>
          </a:xfrm>
          <a:custGeom>
            <a:avLst/>
            <a:gdLst>
              <a:gd name="connsiteX0" fmla="*/ 571500 w 2263140"/>
              <a:gd name="connsiteY0" fmla="*/ 1092200 h 1092200"/>
              <a:gd name="connsiteX1" fmla="*/ 281940 w 2263140"/>
              <a:gd name="connsiteY1" fmla="*/ 147320 h 1092200"/>
              <a:gd name="connsiteX2" fmla="*/ 2263140 w 2263140"/>
              <a:gd name="connsiteY2" fmla="*/ 208280 h 1092200"/>
              <a:gd name="connsiteX0" fmla="*/ 552890 w 2132873"/>
              <a:gd name="connsiteY0" fmla="*/ 1058801 h 1058801"/>
              <a:gd name="connsiteX1" fmla="*/ 263330 w 2132873"/>
              <a:gd name="connsiteY1" fmla="*/ 113921 h 1058801"/>
              <a:gd name="connsiteX2" fmla="*/ 2132873 w 2132873"/>
              <a:gd name="connsiteY2" fmla="*/ 375273 h 1058801"/>
              <a:gd name="connsiteX0" fmla="*/ 285750 w 2229025"/>
              <a:gd name="connsiteY0" fmla="*/ 933427 h 933427"/>
              <a:gd name="connsiteX1" fmla="*/ 359482 w 2229025"/>
              <a:gd name="connsiteY1" fmla="*/ 96011 h 933427"/>
              <a:gd name="connsiteX2" fmla="*/ 2229025 w 2229025"/>
              <a:gd name="connsiteY2" fmla="*/ 357363 h 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9025" h="933427">
                <a:moveTo>
                  <a:pt x="285750" y="933427"/>
                </a:moveTo>
                <a:cubicBezTo>
                  <a:pt x="0" y="534647"/>
                  <a:pt x="35603" y="192022"/>
                  <a:pt x="359482" y="96011"/>
                </a:cubicBezTo>
                <a:cubicBezTo>
                  <a:pt x="683361" y="0"/>
                  <a:pt x="1379395" y="253223"/>
                  <a:pt x="2229025" y="357363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rme libre 24"/>
          <p:cNvSpPr/>
          <p:nvPr/>
        </p:nvSpPr>
        <p:spPr>
          <a:xfrm>
            <a:off x="4716016" y="2545080"/>
            <a:ext cx="1512168" cy="2324080"/>
          </a:xfrm>
          <a:custGeom>
            <a:avLst/>
            <a:gdLst>
              <a:gd name="connsiteX0" fmla="*/ 2047240 w 2047240"/>
              <a:gd name="connsiteY0" fmla="*/ 1859280 h 1859280"/>
              <a:gd name="connsiteX1" fmla="*/ 187960 w 2047240"/>
              <a:gd name="connsiteY1" fmla="*/ 1234440 h 1859280"/>
              <a:gd name="connsiteX2" fmla="*/ 919480 w 2047240"/>
              <a:gd name="connsiteY2" fmla="*/ 0 h 1859280"/>
              <a:gd name="connsiteX0" fmla="*/ 2047240 w 2047240"/>
              <a:gd name="connsiteY0" fmla="*/ 1701157 h 1701157"/>
              <a:gd name="connsiteX1" fmla="*/ 187960 w 2047240"/>
              <a:gd name="connsiteY1" fmla="*/ 1234440 h 1701157"/>
              <a:gd name="connsiteX2" fmla="*/ 919480 w 2047240"/>
              <a:gd name="connsiteY2" fmla="*/ 0 h 1701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240" h="1701157">
                <a:moveTo>
                  <a:pt x="2047240" y="1701157"/>
                </a:moveTo>
                <a:cubicBezTo>
                  <a:pt x="1211580" y="1543677"/>
                  <a:pt x="375920" y="1517966"/>
                  <a:pt x="187960" y="1234440"/>
                </a:cubicBezTo>
                <a:cubicBezTo>
                  <a:pt x="0" y="950914"/>
                  <a:pt x="459740" y="462280"/>
                  <a:pt x="919480" y="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rme libre 26"/>
          <p:cNvSpPr/>
          <p:nvPr/>
        </p:nvSpPr>
        <p:spPr>
          <a:xfrm>
            <a:off x="3093720" y="4077072"/>
            <a:ext cx="1766312" cy="906408"/>
          </a:xfrm>
          <a:custGeom>
            <a:avLst/>
            <a:gdLst>
              <a:gd name="connsiteX0" fmla="*/ 3246120 w 3246120"/>
              <a:gd name="connsiteY0" fmla="*/ 381000 h 746760"/>
              <a:gd name="connsiteX1" fmla="*/ 1249680 w 3246120"/>
              <a:gd name="connsiteY1" fmla="*/ 60960 h 746760"/>
              <a:gd name="connsiteX2" fmla="*/ 0 w 3246120"/>
              <a:gd name="connsiteY2" fmla="*/ 746760 h 746760"/>
              <a:gd name="connsiteX0" fmla="*/ 2126352 w 2126352"/>
              <a:gd name="connsiteY0" fmla="*/ 190500 h 808876"/>
              <a:gd name="connsiteX1" fmla="*/ 1249680 w 2126352"/>
              <a:gd name="connsiteY1" fmla="*/ 123076 h 808876"/>
              <a:gd name="connsiteX2" fmla="*/ 0 w 2126352"/>
              <a:gd name="connsiteY2" fmla="*/ 808876 h 808876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2126352 w 2126352"/>
              <a:gd name="connsiteY0" fmla="*/ 182488 h 800864"/>
              <a:gd name="connsiteX1" fmla="*/ 1838320 w 2126352"/>
              <a:gd name="connsiteY1" fmla="*/ 110480 h 800864"/>
              <a:gd name="connsiteX2" fmla="*/ 1249680 w 2126352"/>
              <a:gd name="connsiteY2" fmla="*/ 115064 h 800864"/>
              <a:gd name="connsiteX3" fmla="*/ 0 w 2126352"/>
              <a:gd name="connsiteY3" fmla="*/ 800864 h 800864"/>
              <a:gd name="connsiteX0" fmla="*/ 1838320 w 1838320"/>
              <a:gd name="connsiteY0" fmla="*/ 110480 h 800864"/>
              <a:gd name="connsiteX1" fmla="*/ 1249680 w 1838320"/>
              <a:gd name="connsiteY1" fmla="*/ 115064 h 800864"/>
              <a:gd name="connsiteX2" fmla="*/ 0 w 1838320"/>
              <a:gd name="connsiteY2" fmla="*/ 800864 h 800864"/>
              <a:gd name="connsiteX0" fmla="*/ 1766312 w 1766312"/>
              <a:gd name="connsiteY0" fmla="*/ 110480 h 800864"/>
              <a:gd name="connsiteX1" fmla="*/ 1249680 w 1766312"/>
              <a:gd name="connsiteY1" fmla="*/ 115064 h 800864"/>
              <a:gd name="connsiteX2" fmla="*/ 0 w 1766312"/>
              <a:gd name="connsiteY2" fmla="*/ 800864 h 80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312" h="800864">
                <a:moveTo>
                  <a:pt x="1766312" y="110480"/>
                </a:moveTo>
                <a:cubicBezTo>
                  <a:pt x="1620200" y="99243"/>
                  <a:pt x="1544065" y="0"/>
                  <a:pt x="1249680" y="115064"/>
                </a:cubicBezTo>
                <a:cubicBezTo>
                  <a:pt x="955295" y="230128"/>
                  <a:pt x="354330" y="488444"/>
                  <a:pt x="0" y="800864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 27"/>
          <p:cNvSpPr/>
          <p:nvPr/>
        </p:nvSpPr>
        <p:spPr>
          <a:xfrm>
            <a:off x="3215640" y="2834640"/>
            <a:ext cx="3124200" cy="1076960"/>
          </a:xfrm>
          <a:custGeom>
            <a:avLst/>
            <a:gdLst>
              <a:gd name="connsiteX0" fmla="*/ 3124200 w 3124200"/>
              <a:gd name="connsiteY0" fmla="*/ 792480 h 1076960"/>
              <a:gd name="connsiteX1" fmla="*/ 1981200 w 3124200"/>
              <a:gd name="connsiteY1" fmla="*/ 944880 h 1076960"/>
              <a:gd name="connsiteX2" fmla="*/ 0 w 3124200"/>
              <a:gd name="connsiteY2" fmla="*/ 0 h 107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1076960">
                <a:moveTo>
                  <a:pt x="3124200" y="792480"/>
                </a:moveTo>
                <a:cubicBezTo>
                  <a:pt x="2813050" y="934720"/>
                  <a:pt x="2501900" y="1076960"/>
                  <a:pt x="1981200" y="944880"/>
                </a:cubicBezTo>
                <a:cubicBezTo>
                  <a:pt x="1460500" y="812800"/>
                  <a:pt x="730250" y="406400"/>
                  <a:pt x="0" y="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/>
          <p:cNvSpPr/>
          <p:nvPr/>
        </p:nvSpPr>
        <p:spPr>
          <a:xfrm>
            <a:off x="4504267" y="2413000"/>
            <a:ext cx="524933" cy="2730500"/>
          </a:xfrm>
          <a:custGeom>
            <a:avLst/>
            <a:gdLst>
              <a:gd name="connsiteX0" fmla="*/ 194733 w 524933"/>
              <a:gd name="connsiteY0" fmla="*/ 0 h 2730500"/>
              <a:gd name="connsiteX1" fmla="*/ 55033 w 524933"/>
              <a:gd name="connsiteY1" fmla="*/ 1473200 h 2730500"/>
              <a:gd name="connsiteX2" fmla="*/ 524933 w 524933"/>
              <a:gd name="connsiteY2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933" h="2730500">
                <a:moveTo>
                  <a:pt x="194733" y="0"/>
                </a:moveTo>
                <a:cubicBezTo>
                  <a:pt x="97366" y="509058"/>
                  <a:pt x="0" y="1018117"/>
                  <a:pt x="55033" y="1473200"/>
                </a:cubicBezTo>
                <a:cubicBezTo>
                  <a:pt x="110066" y="1928283"/>
                  <a:pt x="317499" y="2329391"/>
                  <a:pt x="524933" y="2730500"/>
                </a:cubicBezTo>
              </a:path>
            </a:pathLst>
          </a:custGeom>
          <a:ln w="508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rme libre 30"/>
          <p:cNvSpPr/>
          <p:nvPr/>
        </p:nvSpPr>
        <p:spPr>
          <a:xfrm>
            <a:off x="3162300" y="3263900"/>
            <a:ext cx="1714500" cy="385233"/>
          </a:xfrm>
          <a:custGeom>
            <a:avLst/>
            <a:gdLst>
              <a:gd name="connsiteX0" fmla="*/ 0 w 1714500"/>
              <a:gd name="connsiteY0" fmla="*/ 0 h 385233"/>
              <a:gd name="connsiteX1" fmla="*/ 660400 w 1714500"/>
              <a:gd name="connsiteY1" fmla="*/ 330200 h 385233"/>
              <a:gd name="connsiteX2" fmla="*/ 1714500 w 1714500"/>
              <a:gd name="connsiteY2" fmla="*/ 330200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385233">
                <a:moveTo>
                  <a:pt x="0" y="0"/>
                </a:moveTo>
                <a:cubicBezTo>
                  <a:pt x="187325" y="137583"/>
                  <a:pt x="374650" y="275167"/>
                  <a:pt x="660400" y="330200"/>
                </a:cubicBezTo>
                <a:cubicBezTo>
                  <a:pt x="946150" y="385233"/>
                  <a:pt x="1330325" y="357716"/>
                  <a:pt x="1714500" y="330200"/>
                </a:cubicBezTo>
              </a:path>
            </a:pathLst>
          </a:cu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 31" descr="compute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2924944"/>
            <a:ext cx="1656184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5"/>
          <p:cNvGrpSpPr/>
          <p:nvPr/>
        </p:nvGrpSpPr>
        <p:grpSpPr>
          <a:xfrm>
            <a:off x="611560" y="1196752"/>
            <a:ext cx="7632848" cy="5465276"/>
            <a:chOff x="611560" y="1196752"/>
            <a:chExt cx="7632848" cy="5465276"/>
          </a:xfrm>
        </p:grpSpPr>
        <p:sp>
          <p:nvSpPr>
            <p:cNvPr id="19" name="Ellipse 18"/>
            <p:cNvSpPr/>
            <p:nvPr/>
          </p:nvSpPr>
          <p:spPr>
            <a:xfrm>
              <a:off x="2123728" y="1554705"/>
              <a:ext cx="4824536" cy="4684694"/>
            </a:xfrm>
            <a:prstGeom prst="ellipse">
              <a:avLst/>
            </a:prstGeom>
            <a:noFill/>
            <a:ln w="85725">
              <a:solidFill>
                <a:schemeClr val="tx1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Image 8" descr="goal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2201" y="4077072"/>
              <a:ext cx="1656182" cy="1431347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10" name="Image 9" descr="negative-scenar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872" y="5157192"/>
              <a:ext cx="2376264" cy="1504836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11" name="Image 10" descr="positive-scenari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560" y="1844824"/>
              <a:ext cx="2404795" cy="1662255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  <p:pic>
          <p:nvPicPr>
            <p:cNvPr id="13" name="Image 12" descr="composed-syste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3906" y="1196752"/>
              <a:ext cx="3770502" cy="936104"/>
            </a:xfrm>
            <a:prstGeom prst="rect">
              <a:avLst/>
            </a:prstGeom>
            <a:solidFill>
              <a:schemeClr val="lt1">
                <a:alpha val="90000"/>
              </a:schemeClr>
            </a:solidFill>
          </p:spPr>
        </p:pic>
      </p:grpSp>
      <p:grpSp>
        <p:nvGrpSpPr>
          <p:cNvPr id="36" name="Groupe 35"/>
          <p:cNvGrpSpPr/>
          <p:nvPr/>
        </p:nvGrpSpPr>
        <p:grpSpPr>
          <a:xfrm>
            <a:off x="3131840" y="2780928"/>
            <a:ext cx="3177520" cy="2141592"/>
            <a:chOff x="3131840" y="2225807"/>
            <a:chExt cx="3177520" cy="2696713"/>
          </a:xfrm>
        </p:grpSpPr>
        <p:sp>
          <p:nvSpPr>
            <p:cNvPr id="17" name="Forme libre 16"/>
            <p:cNvSpPr/>
            <p:nvPr/>
          </p:nvSpPr>
          <p:spPr>
            <a:xfrm>
              <a:off x="4211960" y="3185793"/>
              <a:ext cx="588640" cy="1736727"/>
            </a:xfrm>
            <a:custGeom>
              <a:avLst/>
              <a:gdLst>
                <a:gd name="connsiteX0" fmla="*/ 142240 w 721360"/>
                <a:gd name="connsiteY0" fmla="*/ 1691640 h 1691640"/>
                <a:gd name="connsiteX1" fmla="*/ 96520 w 721360"/>
                <a:gd name="connsiteY1" fmla="*/ 716280 h 1691640"/>
                <a:gd name="connsiteX2" fmla="*/ 721360 w 721360"/>
                <a:gd name="connsiteY2" fmla="*/ 0 h 1691640"/>
                <a:gd name="connsiteX0" fmla="*/ 142240 w 721360"/>
                <a:gd name="connsiteY0" fmla="*/ 1760014 h 1760014"/>
                <a:gd name="connsiteX1" fmla="*/ 96520 w 721360"/>
                <a:gd name="connsiteY1" fmla="*/ 784654 h 1760014"/>
                <a:gd name="connsiteX2" fmla="*/ 721360 w 721360"/>
                <a:gd name="connsiteY2" fmla="*/ 0 h 176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360" h="1760014">
                  <a:moveTo>
                    <a:pt x="142240" y="1760014"/>
                  </a:moveTo>
                  <a:cubicBezTo>
                    <a:pt x="71120" y="1413304"/>
                    <a:pt x="0" y="1077990"/>
                    <a:pt x="96520" y="784654"/>
                  </a:cubicBezTo>
                  <a:cubicBezTo>
                    <a:pt x="193040" y="491318"/>
                    <a:pt x="457200" y="217170"/>
                    <a:pt x="721360" y="0"/>
                  </a:cubicBezTo>
                </a:path>
              </a:pathLst>
            </a:custGeom>
            <a:ln w="762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4533900" y="3107832"/>
              <a:ext cx="1775460" cy="1509887"/>
            </a:xfrm>
            <a:custGeom>
              <a:avLst/>
              <a:gdLst>
                <a:gd name="connsiteX0" fmla="*/ 1785620 w 1785620"/>
                <a:gd name="connsiteY0" fmla="*/ 1615440 h 1615440"/>
                <a:gd name="connsiteX1" fmla="*/ 231140 w 1785620"/>
                <a:gd name="connsiteY1" fmla="*/ 883920 h 1615440"/>
                <a:gd name="connsiteX2" fmla="*/ 398780 w 1785620"/>
                <a:gd name="connsiteY2" fmla="*/ 0 h 1615440"/>
                <a:gd name="connsiteX0" fmla="*/ 1796035 w 1796035"/>
                <a:gd name="connsiteY0" fmla="*/ 1548760 h 1548760"/>
                <a:gd name="connsiteX1" fmla="*/ 241555 w 1796035"/>
                <a:gd name="connsiteY1" fmla="*/ 817240 h 1548760"/>
                <a:gd name="connsiteX2" fmla="*/ 346707 w 1796035"/>
                <a:gd name="connsiteY2" fmla="*/ 0 h 154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6035" h="1548760">
                  <a:moveTo>
                    <a:pt x="1796035" y="1548760"/>
                  </a:moveTo>
                  <a:cubicBezTo>
                    <a:pt x="1134365" y="1317620"/>
                    <a:pt x="483110" y="1075367"/>
                    <a:pt x="241555" y="817240"/>
                  </a:cubicBezTo>
                  <a:cubicBezTo>
                    <a:pt x="0" y="559113"/>
                    <a:pt x="147317" y="307340"/>
                    <a:pt x="346707" y="0"/>
                  </a:cubicBezTo>
                </a:path>
              </a:pathLst>
            </a:custGeom>
            <a:ln w="76200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3131840" y="2225807"/>
              <a:ext cx="2448272" cy="1096001"/>
            </a:xfrm>
            <a:custGeom>
              <a:avLst/>
              <a:gdLst>
                <a:gd name="connsiteX0" fmla="*/ 0 w 2133600"/>
                <a:gd name="connsiteY0" fmla="*/ 1066800 h 1122680"/>
                <a:gd name="connsiteX1" fmla="*/ 1386840 w 2133600"/>
                <a:gd name="connsiteY1" fmla="*/ 944880 h 1122680"/>
                <a:gd name="connsiteX2" fmla="*/ 2133600 w 2133600"/>
                <a:gd name="connsiteY2" fmla="*/ 0 h 1122680"/>
                <a:gd name="connsiteX0" fmla="*/ 0 w 2202160"/>
                <a:gd name="connsiteY0" fmla="*/ 453366 h 1020441"/>
                <a:gd name="connsiteX1" fmla="*/ 1455400 w 2202160"/>
                <a:gd name="connsiteY1" fmla="*/ 944880 h 1020441"/>
                <a:gd name="connsiteX2" fmla="*/ 2202160 w 2202160"/>
                <a:gd name="connsiteY2" fmla="*/ 0 h 1020441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  <a:gd name="connsiteX0" fmla="*/ 0 w 2448272"/>
                <a:gd name="connsiteY0" fmla="*/ 376375 h 930618"/>
                <a:gd name="connsiteX1" fmla="*/ 1455400 w 2448272"/>
                <a:gd name="connsiteY1" fmla="*/ 867889 h 930618"/>
                <a:gd name="connsiteX2" fmla="*/ 2448272 w 2448272"/>
                <a:gd name="connsiteY2" fmla="*/ 0 h 93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8272" h="930618">
                  <a:moveTo>
                    <a:pt x="0" y="376375"/>
                  </a:moveTo>
                  <a:cubicBezTo>
                    <a:pt x="515620" y="404315"/>
                    <a:pt x="1047355" y="930618"/>
                    <a:pt x="1455400" y="867889"/>
                  </a:cubicBezTo>
                  <a:cubicBezTo>
                    <a:pt x="1863445" y="805160"/>
                    <a:pt x="2098596" y="358069"/>
                    <a:pt x="2448272" y="0"/>
                  </a:cubicBezTo>
                </a:path>
              </a:pathLst>
            </a:custGeom>
            <a:ln w="76200">
              <a:tailEnd type="arrow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State </a:t>
            </a:r>
            <a:r>
              <a:rPr lang="en-US" sz="4000" dirty="0" smtClean="0"/>
              <a:t>machine induction from </a:t>
            </a:r>
            <a:r>
              <a:rPr lang="en-US" sz="4000" dirty="0" smtClean="0"/>
              <a:t>scenarios and goals</a:t>
            </a:r>
            <a:endParaRPr lang="en-US" sz="4000" dirty="0"/>
          </a:p>
        </p:txBody>
      </p:sp>
      <p:pic>
        <p:nvPicPr>
          <p:cNvPr id="35" name="Image 34" descr="state-machin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8144" y="2636912"/>
            <a:ext cx="3064585" cy="1080120"/>
          </a:xfrm>
          <a:prstGeom prst="rect">
            <a:avLst/>
          </a:prstGeom>
          <a:solidFill>
            <a:schemeClr val="lt1">
              <a:alpha val="9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Interactive state machine induction from scenarios</a:t>
            </a:r>
            <a:endParaRPr lang="en-US" sz="4000" dirty="0"/>
          </a:p>
        </p:txBody>
      </p:sp>
      <p:grpSp>
        <p:nvGrpSpPr>
          <p:cNvPr id="67" name="Groupe 66"/>
          <p:cNvGrpSpPr/>
          <p:nvPr/>
        </p:nvGrpSpPr>
        <p:grpSpPr>
          <a:xfrm>
            <a:off x="427412" y="4437112"/>
            <a:ext cx="5512740" cy="1800698"/>
            <a:chOff x="427412" y="4437112"/>
            <a:chExt cx="5512740" cy="1800698"/>
          </a:xfrm>
        </p:grpSpPr>
        <p:sp>
          <p:nvSpPr>
            <p:cNvPr id="29" name="Flèche droite 28"/>
            <p:cNvSpPr/>
            <p:nvPr/>
          </p:nvSpPr>
          <p:spPr>
            <a:xfrm rot="5400000">
              <a:off x="4680012" y="4401108"/>
              <a:ext cx="43204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Image 27" descr="composed-system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412" y="4869160"/>
              <a:ext cx="5512740" cy="1368650"/>
            </a:xfrm>
            <a:prstGeom prst="rect">
              <a:avLst/>
            </a:prstGeom>
          </p:spPr>
        </p:pic>
      </p:grpSp>
      <p:sp>
        <p:nvSpPr>
          <p:cNvPr id="14" name="Flèche droite 13"/>
          <p:cNvSpPr/>
          <p:nvPr/>
        </p:nvSpPr>
        <p:spPr>
          <a:xfrm>
            <a:off x="3347864" y="3140967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oneTexte 64"/>
          <p:cNvSpPr txBox="1"/>
          <p:nvPr/>
        </p:nvSpPr>
        <p:spPr>
          <a:xfrm>
            <a:off x="4056896" y="1814344"/>
            <a:ext cx="13019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QSM</a:t>
            </a:r>
            <a:endParaRPr lang="en-US" sz="4400" dirty="0">
              <a:latin typeface="Berlin Sans FB" pitchFamily="34" charset="0"/>
            </a:endParaRPr>
          </a:p>
        </p:txBody>
      </p:sp>
      <p:sp>
        <p:nvSpPr>
          <p:cNvPr id="70" name="Flèche droite 69"/>
          <p:cNvSpPr/>
          <p:nvPr/>
        </p:nvSpPr>
        <p:spPr>
          <a:xfrm rot="13397962">
            <a:off x="5561380" y="4232471"/>
            <a:ext cx="156769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Image 70" descr="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9128" y="2473464"/>
            <a:ext cx="1760984" cy="1760984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353154" y="2071011"/>
            <a:ext cx="2879160" cy="2265627"/>
            <a:chOff x="323528" y="1916832"/>
            <a:chExt cx="2879160" cy="2265627"/>
          </a:xfrm>
        </p:grpSpPr>
        <p:pic>
          <p:nvPicPr>
            <p:cNvPr id="24" name="Image 23" descr="positive-scenar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528" y="1916832"/>
              <a:ext cx="2577176" cy="1781409"/>
            </a:xfrm>
            <a:prstGeom prst="rect">
              <a:avLst/>
            </a:prstGeom>
          </p:spPr>
        </p:pic>
        <p:pic>
          <p:nvPicPr>
            <p:cNvPr id="23" name="Image 22" descr="pickup-scenari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544" y="2219378"/>
              <a:ext cx="2577176" cy="1781409"/>
            </a:xfrm>
            <a:prstGeom prst="rect">
              <a:avLst/>
            </a:prstGeom>
          </p:spPr>
        </p:pic>
        <p:pic>
          <p:nvPicPr>
            <p:cNvPr id="22" name="Image 21" descr="negative-scenari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512" y="2550390"/>
              <a:ext cx="2577176" cy="1632069"/>
            </a:xfrm>
            <a:prstGeom prst="rect">
              <a:avLst/>
            </a:prstGeom>
          </p:spPr>
        </p:pic>
      </p:grpSp>
      <p:grpSp>
        <p:nvGrpSpPr>
          <p:cNvPr id="68" name="Groupe 67"/>
          <p:cNvGrpSpPr/>
          <p:nvPr/>
        </p:nvGrpSpPr>
        <p:grpSpPr>
          <a:xfrm>
            <a:off x="5508104" y="1052736"/>
            <a:ext cx="3315098" cy="1976532"/>
            <a:chOff x="5508104" y="1052736"/>
            <a:chExt cx="3315098" cy="1976532"/>
          </a:xfrm>
        </p:grpSpPr>
        <p:pic>
          <p:nvPicPr>
            <p:cNvPr id="59" name="Image 58" descr="scenario-questi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6116" y="1052736"/>
              <a:ext cx="2707086" cy="1976532"/>
            </a:xfrm>
            <a:prstGeom prst="rect">
              <a:avLst/>
            </a:prstGeom>
          </p:spPr>
        </p:pic>
        <p:sp>
          <p:nvSpPr>
            <p:cNvPr id="60" name="Flèche droite 59"/>
            <p:cNvSpPr/>
            <p:nvPr/>
          </p:nvSpPr>
          <p:spPr>
            <a:xfrm>
              <a:off x="5508104" y="2348880"/>
              <a:ext cx="43204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6817113" y="3068960"/>
            <a:ext cx="1788755" cy="3528392"/>
            <a:chOff x="6817113" y="3068960"/>
            <a:chExt cx="1788755" cy="3528392"/>
          </a:xfrm>
        </p:grpSpPr>
        <p:pic>
          <p:nvPicPr>
            <p:cNvPr id="61" name="Image 60" descr="brain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8916" y="3645024"/>
              <a:ext cx="1071516" cy="753142"/>
            </a:xfrm>
            <a:prstGeom prst="rect">
              <a:avLst/>
            </a:prstGeom>
          </p:spPr>
        </p:pic>
        <p:pic>
          <p:nvPicPr>
            <p:cNvPr id="62" name="Image 61" descr="goals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7113" y="5051430"/>
              <a:ext cx="1788755" cy="1545922"/>
            </a:xfrm>
            <a:prstGeom prst="rect">
              <a:avLst/>
            </a:prstGeom>
          </p:spPr>
        </p:pic>
        <p:sp>
          <p:nvSpPr>
            <p:cNvPr id="64" name="Flèche droite 63"/>
            <p:cNvSpPr/>
            <p:nvPr/>
          </p:nvSpPr>
          <p:spPr>
            <a:xfrm rot="5400000">
              <a:off x="7708650" y="4457876"/>
              <a:ext cx="43204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èche droite 25"/>
            <p:cNvSpPr/>
            <p:nvPr/>
          </p:nvSpPr>
          <p:spPr>
            <a:xfrm rot="5400000">
              <a:off x="7701507" y="3032956"/>
              <a:ext cx="432048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9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10" name="Groupe 51"/>
          <p:cNvGrpSpPr/>
          <p:nvPr/>
        </p:nvGrpSpPr>
        <p:grpSpPr>
          <a:xfrm>
            <a:off x="5636622" y="5332749"/>
            <a:ext cx="1872000" cy="442035"/>
            <a:chOff x="5436304" y="6106197"/>
            <a:chExt cx="1872000" cy="442035"/>
          </a:xfrm>
        </p:grpSpPr>
        <p:cxnSp>
          <p:nvCxnSpPr>
            <p:cNvPr id="158" name="Connecteur droit avec flèche 15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445224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1331640" y="5247059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763688" y="526229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n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448" y="1600200"/>
            <a:ext cx="7499104" cy="4997450"/>
          </a:xfrm>
        </p:spPr>
      </p:pic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1331640" y="5517232"/>
            <a:ext cx="6624736" cy="0"/>
          </a:xfrm>
          <a:prstGeom prst="line">
            <a:avLst/>
          </a:prstGeom>
          <a:ln w="666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51"/>
          <p:cNvGrpSpPr/>
          <p:nvPr/>
        </p:nvGrpSpPr>
        <p:grpSpPr>
          <a:xfrm>
            <a:off x="5636622" y="5666501"/>
            <a:ext cx="1872000" cy="442035"/>
            <a:chOff x="5436304" y="6106197"/>
            <a:chExt cx="1872000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6948264" y="546046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X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à coins arrondis 43"/>
          <p:cNvSpPr/>
          <p:nvPr/>
        </p:nvSpPr>
        <p:spPr>
          <a:xfrm>
            <a:off x="5508104" y="1052736"/>
            <a:ext cx="3096344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Subscribing and identification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5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dirty="0" smtClean="0"/>
              <a:t>Scenario questions</a:t>
            </a:r>
            <a:endParaRPr lang="en-US" dirty="0"/>
          </a:p>
        </p:txBody>
      </p:sp>
      <p:sp>
        <p:nvSpPr>
          <p:cNvPr id="121" name="Arrondir un rectangle avec un coin diagonal 120"/>
          <p:cNvSpPr/>
          <p:nvPr/>
        </p:nvSpPr>
        <p:spPr>
          <a:xfrm flipV="1">
            <a:off x="971600" y="3429000"/>
            <a:ext cx="7272808" cy="3096344"/>
          </a:xfrm>
          <a:prstGeom prst="round2DiagRect">
            <a:avLst>
              <a:gd name="adj1" fmla="val 9337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Connecteur droit avec flèche 121"/>
          <p:cNvCxnSpPr/>
          <p:nvPr/>
        </p:nvCxnSpPr>
        <p:spPr>
          <a:xfrm>
            <a:off x="1799692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>
            <a:off x="3695903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>
            <a:off x="559211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7488324" y="4941168"/>
            <a:ext cx="0" cy="140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3"/>
          <p:cNvGrpSpPr/>
          <p:nvPr/>
        </p:nvGrpSpPr>
        <p:grpSpPr>
          <a:xfrm>
            <a:off x="1223628" y="3604890"/>
            <a:ext cx="6696744" cy="1264270"/>
            <a:chOff x="755576" y="1628800"/>
            <a:chExt cx="6696744" cy="1264270"/>
          </a:xfrm>
        </p:grpSpPr>
        <p:pic>
          <p:nvPicPr>
            <p:cNvPr id="143" name="Image 142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3353" y="1629768"/>
              <a:ext cx="888967" cy="1262333"/>
            </a:xfrm>
            <a:prstGeom prst="rect">
              <a:avLst/>
            </a:prstGeom>
          </p:spPr>
        </p:pic>
        <p:pic>
          <p:nvPicPr>
            <p:cNvPr id="144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6" y="1759586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2882790" y="1768567"/>
              <a:ext cx="837053" cy="984736"/>
              <a:chOff x="2849290" y="2018507"/>
              <a:chExt cx="1382585" cy="1626517"/>
            </a:xfrm>
          </p:grpSpPr>
          <p:pic>
            <p:nvPicPr>
              <p:cNvPr id="14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4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4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46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2423" y="1628800"/>
              <a:ext cx="618350" cy="1264270"/>
            </a:xfrm>
            <a:prstGeom prst="rect">
              <a:avLst/>
            </a:prstGeom>
          </p:spPr>
        </p:pic>
      </p:grpSp>
      <p:sp>
        <p:nvSpPr>
          <p:cNvPr id="132" name="Arrondir un rectangle avec un coin du même côté 131"/>
          <p:cNvSpPr/>
          <p:nvPr/>
        </p:nvSpPr>
        <p:spPr>
          <a:xfrm>
            <a:off x="971600" y="2852936"/>
            <a:ext cx="2160240" cy="577510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Acceptable?</a:t>
            </a:r>
            <a:endParaRPr lang="en-US" sz="2800" dirty="0" smtClean="0"/>
          </a:p>
        </p:txBody>
      </p:sp>
      <p:grpSp>
        <p:nvGrpSpPr>
          <p:cNvPr id="4" name="Groupe 50"/>
          <p:cNvGrpSpPr/>
          <p:nvPr/>
        </p:nvGrpSpPr>
        <p:grpSpPr>
          <a:xfrm>
            <a:off x="1820198" y="5013176"/>
            <a:ext cx="5688000" cy="442035"/>
            <a:chOff x="1619672" y="5902596"/>
            <a:chExt cx="5688000" cy="442035"/>
          </a:xfrm>
        </p:grpSpPr>
        <p:cxnSp>
          <p:nvCxnSpPr>
            <p:cNvPr id="160" name="Connecteur droit avec flèche 159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ZoneTexte 160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cxnSp>
        <p:nvCxnSpPr>
          <p:cNvPr id="173" name="Connecteur droit avec flèche 172"/>
          <p:cNvCxnSpPr>
            <a:stCxn id="44" idx="1"/>
            <a:endCxn id="46" idx="0"/>
          </p:cNvCxnSpPr>
          <p:nvPr/>
        </p:nvCxnSpPr>
        <p:spPr>
          <a:xfrm rot="10800000" flipV="1">
            <a:off x="4610656" y="1520788"/>
            <a:ext cx="897448" cy="684076"/>
          </a:xfrm>
          <a:prstGeom prst="bentConnector2">
            <a:avLst/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Ellipse 174"/>
          <p:cNvSpPr/>
          <p:nvPr/>
        </p:nvSpPr>
        <p:spPr>
          <a:xfrm>
            <a:off x="6948264" y="47667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Connecteur droit avec flèche 172"/>
          <p:cNvCxnSpPr>
            <a:stCxn id="175" idx="4"/>
            <a:endCxn id="44" idx="0"/>
          </p:cNvCxnSpPr>
          <p:nvPr/>
        </p:nvCxnSpPr>
        <p:spPr>
          <a:xfrm rot="5400000">
            <a:off x="6876256" y="872716"/>
            <a:ext cx="360040" cy="12700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3620656" y="2204864"/>
            <a:ext cx="1980000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Pickup</a:t>
            </a:r>
            <a:endParaRPr lang="en-US" sz="2800" dirty="0">
              <a:latin typeface="Berlin Sans FB" pitchFamily="34" charset="0"/>
            </a:endParaRPr>
          </a:p>
        </p:txBody>
      </p:sp>
      <p:cxnSp>
        <p:nvCxnSpPr>
          <p:cNvPr id="48" name="Connecteur droit avec flèche 172"/>
          <p:cNvCxnSpPr>
            <a:stCxn id="46" idx="2"/>
            <a:endCxn id="121" idx="1"/>
          </p:cNvCxnSpPr>
          <p:nvPr/>
        </p:nvCxnSpPr>
        <p:spPr>
          <a:xfrm rot="5400000">
            <a:off x="4393306" y="3211650"/>
            <a:ext cx="432048" cy="2652"/>
          </a:xfrm>
          <a:prstGeom prst="bentConnector3">
            <a:avLst>
              <a:gd name="adj1" fmla="val 50000"/>
            </a:avLst>
          </a:prstGeom>
          <a:ln>
            <a:tailEnd type="arrow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940152" y="2006258"/>
            <a:ext cx="10310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latin typeface="Berlin Sans FB" pitchFamily="34" charset="0"/>
              </a:rPr>
              <a:t>?</a:t>
            </a:r>
            <a:endParaRPr lang="en-US" sz="16600" dirty="0">
              <a:latin typeface="Berlin Sans FB" pitchFamily="34" charset="0"/>
            </a:endParaRPr>
          </a:p>
        </p:txBody>
      </p:sp>
      <p:grpSp>
        <p:nvGrpSpPr>
          <p:cNvPr id="5" name="Groupe 51"/>
          <p:cNvGrpSpPr/>
          <p:nvPr/>
        </p:nvGrpSpPr>
        <p:grpSpPr>
          <a:xfrm>
            <a:off x="5636622" y="5301208"/>
            <a:ext cx="1872000" cy="442035"/>
            <a:chOff x="5436304" y="6106197"/>
            <a:chExt cx="1872000" cy="442035"/>
          </a:xfrm>
        </p:grpSpPr>
        <p:cxnSp>
          <p:nvCxnSpPr>
            <p:cNvPr id="33" name="Connecteur droit avec flèche 32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ZoneTexte 33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  <p:grpSp>
        <p:nvGrpSpPr>
          <p:cNvPr id="32" name="Groupe 50"/>
          <p:cNvGrpSpPr/>
          <p:nvPr/>
        </p:nvGrpSpPr>
        <p:grpSpPr>
          <a:xfrm>
            <a:off x="1835696" y="5517232"/>
            <a:ext cx="5688000" cy="442035"/>
            <a:chOff x="1619672" y="5902596"/>
            <a:chExt cx="5688000" cy="442035"/>
          </a:xfrm>
        </p:grpSpPr>
        <p:cxnSp>
          <p:nvCxnSpPr>
            <p:cNvPr id="35" name="Connecteur droit avec flèche 34"/>
            <p:cNvCxnSpPr/>
            <p:nvPr/>
          </p:nvCxnSpPr>
          <p:spPr>
            <a:xfrm>
              <a:off x="1619672" y="6123613"/>
              <a:ext cx="568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1982288" y="5902596"/>
              <a:ext cx="805010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press</a:t>
              </a:r>
              <a:endParaRPr lang="en-US" sz="2400" dirty="0"/>
            </a:p>
          </p:txBody>
        </p:sp>
      </p:grpSp>
      <p:grpSp>
        <p:nvGrpSpPr>
          <p:cNvPr id="37" name="Groupe 51"/>
          <p:cNvGrpSpPr/>
          <p:nvPr/>
        </p:nvGrpSpPr>
        <p:grpSpPr>
          <a:xfrm>
            <a:off x="5652120" y="5805264"/>
            <a:ext cx="1872000" cy="442035"/>
            <a:chOff x="5436304" y="6106197"/>
            <a:chExt cx="1872000" cy="442035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>
              <a:off x="5436304" y="6320098"/>
              <a:ext cx="187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>
              <a:off x="5709354" y="6106197"/>
              <a:ext cx="10997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400" dirty="0" smtClean="0"/>
                <a:t>request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compu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4149080"/>
            <a:ext cx="1760984" cy="17609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 smtClean="0"/>
              <a:t>Extra goodness [Dam11]</a:t>
            </a:r>
            <a:endParaRPr lang="en-US" dirty="0"/>
          </a:p>
        </p:txBody>
      </p:sp>
      <p:grpSp>
        <p:nvGrpSpPr>
          <p:cNvPr id="18" name="Groupe 17"/>
          <p:cNvGrpSpPr/>
          <p:nvPr/>
        </p:nvGrpSpPr>
        <p:grpSpPr>
          <a:xfrm>
            <a:off x="5472376" y="2410075"/>
            <a:ext cx="3492112" cy="2675109"/>
            <a:chOff x="-1829328" y="3789040"/>
            <a:chExt cx="3492112" cy="2675109"/>
          </a:xfrm>
        </p:grpSpPr>
        <p:pic>
          <p:nvPicPr>
            <p:cNvPr id="4" name="Image 3" descr="attache-velib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552" y="4869160"/>
              <a:ext cx="1123232" cy="1594989"/>
            </a:xfrm>
            <a:prstGeom prst="rect">
              <a:avLst/>
            </a:prstGeom>
          </p:spPr>
        </p:pic>
        <p:sp>
          <p:nvSpPr>
            <p:cNvPr id="5" name="Parallélogramme 4"/>
            <p:cNvSpPr/>
            <p:nvPr/>
          </p:nvSpPr>
          <p:spPr>
            <a:xfrm>
              <a:off x="-1829328" y="3789040"/>
              <a:ext cx="2484000" cy="935992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 Free and Locked ]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1003132" y="4365104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en angle 6"/>
            <p:cNvCxnSpPr>
              <a:stCxn id="4" idx="0"/>
              <a:endCxn id="6" idx="4"/>
            </p:cNvCxnSpPr>
            <p:nvPr/>
          </p:nvCxnSpPr>
          <p:spPr>
            <a:xfrm flipV="1">
              <a:off x="1101168" y="4581128"/>
              <a:ext cx="9976" cy="288032"/>
            </a:xfrm>
            <a:prstGeom prst="straightConnector1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en angle 10"/>
            <p:cNvCxnSpPr>
              <a:stCxn id="6" idx="1"/>
              <a:endCxn id="5" idx="2"/>
            </p:cNvCxnSpPr>
            <p:nvPr/>
          </p:nvCxnSpPr>
          <p:spPr>
            <a:xfrm flipH="1" flipV="1">
              <a:off x="537673" y="4257036"/>
              <a:ext cx="497095" cy="1397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199090" y="2852936"/>
            <a:ext cx="4732950" cy="3816607"/>
            <a:chOff x="4159530" y="2852936"/>
            <a:chExt cx="4732950" cy="3816607"/>
          </a:xfrm>
        </p:grpSpPr>
        <p:sp>
          <p:nvSpPr>
            <p:cNvPr id="63" name="ZoneTexte 62"/>
            <p:cNvSpPr txBox="1"/>
            <p:nvPr/>
          </p:nvSpPr>
          <p:spPr>
            <a:xfrm>
              <a:off x="4159530" y="4653136"/>
              <a:ext cx="14205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Locked</a:t>
              </a:r>
              <a:endParaRPr lang="en-US" sz="3200" dirty="0">
                <a:solidFill>
                  <a:srgbClr val="00B050"/>
                </a:solidFill>
                <a:latin typeface="Berlin Sans FB" pitchFamily="34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159530" y="2852936"/>
              <a:ext cx="934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Free</a:t>
              </a:r>
              <a:endParaRPr lang="en-US" sz="3200" dirty="0">
                <a:solidFill>
                  <a:srgbClr val="00B050"/>
                </a:solidFill>
                <a:latin typeface="Berlin Sans FB" pitchFamily="34" charset="0"/>
              </a:endParaRPr>
            </a:p>
          </p:txBody>
        </p:sp>
        <p:pic>
          <p:nvPicPr>
            <p:cNvPr id="12" name="Image 11" descr="free-decorate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9992" y="3356992"/>
              <a:ext cx="4392488" cy="1512351"/>
            </a:xfrm>
            <a:prstGeom prst="rect">
              <a:avLst/>
            </a:prstGeom>
          </p:spPr>
        </p:pic>
        <p:pic>
          <p:nvPicPr>
            <p:cNvPr id="13" name="Image 12" descr="locked-decorated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9992" y="5157192"/>
              <a:ext cx="4392488" cy="1512351"/>
            </a:xfrm>
            <a:prstGeom prst="rect">
              <a:avLst/>
            </a:prstGeom>
          </p:spPr>
        </p:pic>
      </p:grpSp>
      <p:sp>
        <p:nvSpPr>
          <p:cNvPr id="15" name="Flèche droite 14"/>
          <p:cNvSpPr/>
          <p:nvPr/>
        </p:nvSpPr>
        <p:spPr>
          <a:xfrm>
            <a:off x="4716016" y="4509120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 droite 20"/>
          <p:cNvSpPr/>
          <p:nvPr/>
        </p:nvSpPr>
        <p:spPr>
          <a:xfrm rot="16200000">
            <a:off x="6377606" y="3567610"/>
            <a:ext cx="49324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 descr="bra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92972" y="1556792"/>
            <a:ext cx="1071516" cy="753142"/>
          </a:xfrm>
          <a:prstGeom prst="rect">
            <a:avLst/>
          </a:prstGeom>
        </p:spPr>
      </p:pic>
      <p:sp>
        <p:nvSpPr>
          <p:cNvPr id="25" name="Parallélogramme 24"/>
          <p:cNvSpPr/>
          <p:nvPr/>
        </p:nvSpPr>
        <p:spPr>
          <a:xfrm>
            <a:off x="6300192" y="836712"/>
            <a:ext cx="1584448" cy="791984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Berlin Sans FB" pitchFamily="34" charset="0"/>
              </a:rPr>
              <a:t>?</a:t>
            </a:r>
            <a:endParaRPr lang="en-US" sz="48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619756" y="1932598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7" name="Connecteur en angle 23"/>
          <p:cNvCxnSpPr>
            <a:stCxn id="5" idx="0"/>
            <a:endCxn id="26" idx="4"/>
          </p:cNvCxnSpPr>
          <p:nvPr/>
        </p:nvCxnSpPr>
        <p:spPr>
          <a:xfrm flipV="1">
            <a:off x="6714376" y="2148622"/>
            <a:ext cx="13392" cy="26145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en angle 10"/>
          <p:cNvCxnSpPr>
            <a:stCxn id="26" idx="7"/>
            <a:endCxn id="25" idx="4"/>
          </p:cNvCxnSpPr>
          <p:nvPr/>
        </p:nvCxnSpPr>
        <p:spPr>
          <a:xfrm flipV="1">
            <a:off x="6804144" y="1628696"/>
            <a:ext cx="288272" cy="3355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 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</a:t>
            </a:r>
            <a:r>
              <a:rPr lang="en-US" sz="1600" dirty="0" smtClean="0">
                <a:latin typeface="+mj-lt"/>
                <a:cs typeface="Arial" pitchFamily="34" charset="0"/>
              </a:rPr>
              <a:t>Avl09]	</a:t>
            </a:r>
            <a:r>
              <a:rPr lang="en-US" sz="1600" dirty="0" smtClean="0">
                <a:latin typeface="+mj-lt"/>
                <a:cs typeface="Arial" pitchFamily="34" charset="0"/>
              </a:rPr>
              <a:t>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Requirements Engineering: From System Goals to UML Models to Software Specifications.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cs typeface="Arial" pitchFamily="34" charset="0"/>
              </a:rPr>
              <a:t>Wiley, </a:t>
            </a:r>
            <a:r>
              <a:rPr lang="en-US" sz="1600" dirty="0" smtClean="0">
                <a:latin typeface="+mj-lt"/>
                <a:cs typeface="Arial" pitchFamily="34" charset="0"/>
              </a:rPr>
              <a:t>March 2009.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[Bro87]	Brooks, F.P. </a:t>
            </a:r>
            <a:r>
              <a:rPr lang="en-US" sz="1600" i="1" dirty="0" smtClean="0">
                <a:latin typeface="+mj-lt"/>
                <a:cs typeface="Arial" pitchFamily="34" charset="0"/>
              </a:rPr>
              <a:t>No silver bullet: Essence and accidents of </a:t>
            </a:r>
            <a:r>
              <a:rPr lang="en-US" sz="1600" i="1" dirty="0" smtClean="0">
                <a:latin typeface="+mj-lt"/>
                <a:cs typeface="Arial" pitchFamily="34" charset="0"/>
              </a:rPr>
              <a:t>software 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. IEEE Computer, 20(4):</a:t>
            </a:r>
            <a:r>
              <a:rPr lang="en-US" sz="1600" dirty="0" smtClean="0">
                <a:latin typeface="+mj-lt"/>
                <a:cs typeface="Arial" pitchFamily="34" charset="0"/>
              </a:rPr>
              <a:t>10-19</a:t>
            </a:r>
            <a:r>
              <a:rPr lang="en-US" sz="1600" dirty="0" smtClean="0">
                <a:latin typeface="+mj-lt"/>
                <a:cs typeface="Arial" pitchFamily="34" charset="0"/>
              </a:rPr>
              <a:t>, April 1987.</a:t>
            </a:r>
            <a:endParaRPr lang="en-US" sz="1600" dirty="0" smtClean="0">
              <a:latin typeface="+mj-lt"/>
              <a:cs typeface="Arial" pitchFamily="34" charset="0"/>
            </a:endParaRP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[Dam11]	</a:t>
            </a:r>
            <a:r>
              <a:rPr lang="en-US" sz="1600" dirty="0" smtClean="0">
                <a:latin typeface="+mj-lt"/>
                <a:cs typeface="Arial" pitchFamily="34" charset="0"/>
              </a:rPr>
              <a:t>C.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</a:t>
            </a:r>
            <a:r>
              <a:rPr lang="en-US" sz="1600" i="1" dirty="0" smtClean="0">
                <a:latin typeface="+mj-lt"/>
                <a:cs typeface="Arial" pitchFamily="34" charset="0"/>
              </a:rPr>
              <a:t>Multi-View Models of Software </a:t>
            </a:r>
            <a:r>
              <a:rPr lang="en-US" sz="1600" i="1" dirty="0" smtClean="0">
                <a:latin typeface="+mj-lt"/>
                <a:cs typeface="Arial" pitchFamily="34" charset="0"/>
              </a:rPr>
              <a:t>Systems</a:t>
            </a:r>
            <a:r>
              <a:rPr lang="en-US" sz="1600" dirty="0" smtClean="0">
                <a:latin typeface="+mj-lt"/>
                <a:cs typeface="Arial" pitchFamily="34" charset="0"/>
              </a:rPr>
              <a:t>, PhD </a:t>
            </a:r>
            <a:r>
              <a:rPr lang="en-US" sz="1600" dirty="0" smtClean="0">
                <a:latin typeface="+mj-lt"/>
                <a:cs typeface="Arial" pitchFamily="34" charset="0"/>
              </a:rPr>
              <a:t>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Université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Louvain, </a:t>
            </a:r>
            <a:r>
              <a:rPr lang="en-US" sz="1600" dirty="0" smtClean="0">
                <a:latin typeface="+mj-lt"/>
                <a:cs typeface="Arial" pitchFamily="34" charset="0"/>
              </a:rPr>
              <a:t>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[Fea87]</a:t>
            </a:r>
            <a:r>
              <a:rPr lang="en-US" sz="1600" dirty="0" smtClean="0">
                <a:latin typeface="+mj-lt"/>
                <a:cs typeface="Arial" pitchFamily="34" charset="0"/>
              </a:rPr>
              <a:t>	</a:t>
            </a:r>
            <a:r>
              <a:rPr lang="en-US" sz="1600" dirty="0" smtClean="0">
                <a:latin typeface="+mj-lt"/>
                <a:cs typeface="Arial" pitchFamily="34" charset="0"/>
              </a:rPr>
              <a:t>M.S. Feather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Language </a:t>
            </a:r>
            <a:r>
              <a:rPr lang="en-US" sz="1600" i="1" dirty="0" smtClean="0">
                <a:latin typeface="+mj-lt"/>
                <a:cs typeface="Arial" pitchFamily="34" charset="0"/>
              </a:rPr>
              <a:t>support for the </a:t>
            </a:r>
            <a:r>
              <a:rPr lang="en-US" sz="1600" i="1" dirty="0" smtClean="0">
                <a:latin typeface="+mj-lt"/>
                <a:cs typeface="Arial" pitchFamily="34" charset="0"/>
              </a:rPr>
              <a:t>specification </a:t>
            </a:r>
            <a:r>
              <a:rPr lang="en-US" sz="1600" i="1" dirty="0" smtClean="0">
                <a:latin typeface="+mj-lt"/>
                <a:cs typeface="Arial" pitchFamily="34" charset="0"/>
              </a:rPr>
              <a:t>and </a:t>
            </a:r>
            <a:r>
              <a:rPr lang="en-US" sz="1600" i="1" dirty="0" smtClean="0">
                <a:latin typeface="+mj-lt"/>
                <a:cs typeface="Arial" pitchFamily="34" charset="0"/>
              </a:rPr>
              <a:t>development of </a:t>
            </a:r>
            <a:r>
              <a:rPr lang="en-US" sz="1600" i="1" dirty="0" smtClean="0">
                <a:latin typeface="+mj-lt"/>
                <a:cs typeface="Arial" pitchFamily="34" charset="0"/>
              </a:rPr>
              <a:t>composite systems.</a:t>
            </a:r>
            <a:r>
              <a:rPr lang="en-US" sz="1600" dirty="0" smtClean="0">
                <a:latin typeface="+mj-lt"/>
                <a:cs typeface="Arial" pitchFamily="34" charset="0"/>
              </a:rPr>
              <a:t> ACM </a:t>
            </a:r>
            <a:r>
              <a:rPr lang="en-US" sz="1600" dirty="0" smtClean="0">
                <a:latin typeface="+mj-lt"/>
                <a:cs typeface="Arial" pitchFamily="34" charset="0"/>
              </a:rPr>
              <a:t>Transactions on Programming Languages and Systems, 9:198-234</a:t>
            </a:r>
            <a:r>
              <a:rPr lang="en-US" sz="1600" dirty="0" smtClean="0">
                <a:latin typeface="+mj-lt"/>
                <a:cs typeface="Arial" pitchFamily="34" charset="0"/>
              </a:rPr>
              <a:t>, March 1987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[Fin92]	</a:t>
            </a:r>
            <a:r>
              <a:rPr lang="en-US" sz="1600" dirty="0" smtClean="0">
                <a:latin typeface="+mj-lt"/>
                <a:cs typeface="Arial" pitchFamily="34" charset="0"/>
              </a:rPr>
              <a:t>A. Finkelstein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dirty="0" smtClean="0">
                <a:latin typeface="+mj-lt"/>
                <a:cs typeface="Arial" pitchFamily="34" charset="0"/>
              </a:rPr>
              <a:t>J. </a:t>
            </a:r>
            <a:r>
              <a:rPr lang="en-US" sz="1600" dirty="0" smtClean="0">
                <a:latin typeface="+mj-lt"/>
                <a:cs typeface="Arial" pitchFamily="34" charset="0"/>
              </a:rPr>
              <a:t>Kramer, </a:t>
            </a:r>
            <a:r>
              <a:rPr lang="en-US" sz="1600" dirty="0" smtClean="0">
                <a:latin typeface="+mj-lt"/>
                <a:cs typeface="Arial" pitchFamily="34" charset="0"/>
              </a:rPr>
              <a:t>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Nuseibeh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dirty="0" smtClean="0">
                <a:latin typeface="+mj-lt"/>
                <a:cs typeface="Arial" pitchFamily="34" charset="0"/>
              </a:rPr>
              <a:t>A. Finkelstein, M. </a:t>
            </a:r>
            <a:r>
              <a:rPr lang="en-US" sz="1600" dirty="0" err="1" smtClean="0">
                <a:latin typeface="+mj-lt"/>
                <a:cs typeface="Arial" pitchFamily="34" charset="0"/>
              </a:rPr>
              <a:t>Goedicke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i="1" dirty="0" smtClean="0">
                <a:latin typeface="+mj-lt"/>
                <a:cs typeface="Arial" pitchFamily="34" charset="0"/>
              </a:rPr>
              <a:t>Viewpoints</a:t>
            </a:r>
            <a:r>
              <a:rPr lang="en-US" sz="1600" i="1" dirty="0" smtClean="0">
                <a:latin typeface="+mj-lt"/>
                <a:cs typeface="Arial" pitchFamily="34" charset="0"/>
              </a:rPr>
              <a:t>: A Framework for </a:t>
            </a:r>
            <a:r>
              <a:rPr lang="en-US" sz="1600" i="1" dirty="0" smtClean="0">
                <a:latin typeface="+mj-lt"/>
                <a:cs typeface="Arial" pitchFamily="34" charset="0"/>
              </a:rPr>
              <a:t>Integrating Multiple </a:t>
            </a:r>
            <a:r>
              <a:rPr lang="en-US" sz="1600" i="1" dirty="0" smtClean="0">
                <a:latin typeface="+mj-lt"/>
                <a:cs typeface="Arial" pitchFamily="34" charset="0"/>
              </a:rPr>
              <a:t>Perspectives in System Development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dirty="0" smtClean="0">
                <a:latin typeface="+mj-lt"/>
                <a:cs typeface="Arial" pitchFamily="34" charset="0"/>
              </a:rPr>
              <a:t>2:31-57</a:t>
            </a:r>
            <a:r>
              <a:rPr lang="en-US" sz="1600" dirty="0" smtClean="0">
                <a:latin typeface="+mj-lt"/>
                <a:cs typeface="Arial" pitchFamily="34" charset="0"/>
              </a:rPr>
              <a:t>+, 1992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	</a:t>
            </a:r>
            <a:r>
              <a:rPr lang="en-US" sz="1600" dirty="0" smtClean="0">
                <a:latin typeface="+mj-lt"/>
                <a:cs typeface="Arial" pitchFamily="34" charset="0"/>
              </a:rPr>
              <a:t>C.A.R. Hoare,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</a:t>
            </a:r>
            <a:r>
              <a:rPr lang="en-US" sz="1600" i="1" dirty="0" smtClean="0">
                <a:latin typeface="+mj-lt"/>
                <a:cs typeface="Arial" pitchFamily="34" charset="0"/>
              </a:rPr>
              <a:t>Sequential </a:t>
            </a:r>
            <a:r>
              <a:rPr lang="en-US" sz="1600" i="1" dirty="0" smtClean="0">
                <a:latin typeface="+mj-lt"/>
                <a:cs typeface="Arial" pitchFamily="34" charset="0"/>
              </a:rPr>
              <a:t>Processes,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Hall </a:t>
            </a:r>
            <a:r>
              <a:rPr lang="en-US" sz="1600" dirty="0" smtClean="0">
                <a:latin typeface="+mj-lt"/>
                <a:cs typeface="Arial" pitchFamily="34" charset="0"/>
              </a:rPr>
              <a:t>International Series in Computing </a:t>
            </a:r>
            <a:r>
              <a:rPr lang="en-US" sz="1600" dirty="0" smtClean="0">
                <a:latin typeface="+mj-lt"/>
                <a:cs typeface="Arial" pitchFamily="34" charset="0"/>
              </a:rPr>
              <a:t>Science, </a:t>
            </a:r>
            <a:r>
              <a:rPr lang="en-US" sz="1600" dirty="0" smtClean="0">
                <a:latin typeface="+mj-lt"/>
                <a:cs typeface="Arial" pitchFamily="34" charset="0"/>
              </a:rPr>
              <a:t>Prentice </a:t>
            </a:r>
            <a:r>
              <a:rPr lang="en-US" sz="1600" dirty="0" smtClean="0">
                <a:latin typeface="+mj-lt"/>
                <a:cs typeface="Arial" pitchFamily="34" charset="0"/>
              </a:rPr>
              <a:t>Hall, April </a:t>
            </a:r>
            <a:r>
              <a:rPr lang="en-US" sz="1600" dirty="0" smtClean="0">
                <a:latin typeface="+mj-lt"/>
                <a:cs typeface="Arial" pitchFamily="34" charset="0"/>
              </a:rPr>
              <a:t>1985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[Mil89]	</a:t>
            </a:r>
            <a:r>
              <a:rPr lang="en-US" sz="1600" dirty="0" smtClean="0">
                <a:latin typeface="+mj-lt"/>
                <a:cs typeface="Arial" pitchFamily="34" charset="0"/>
              </a:rPr>
              <a:t>R. Milner,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Communication </a:t>
            </a:r>
            <a:r>
              <a:rPr lang="en-US" sz="1600" i="1" dirty="0" smtClean="0">
                <a:latin typeface="+mj-lt"/>
                <a:cs typeface="Arial" pitchFamily="34" charset="0"/>
              </a:rPr>
              <a:t>and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dirty="0" smtClean="0">
                <a:latin typeface="+mj-lt"/>
                <a:cs typeface="Arial" pitchFamily="34" charset="0"/>
              </a:rPr>
              <a:t>Prentice-Hall, Inc</a:t>
            </a:r>
            <a:r>
              <a:rPr lang="en-US" sz="1600" dirty="0" smtClean="0">
                <a:latin typeface="+mj-lt"/>
                <a:cs typeface="Arial" pitchFamily="34" charset="0"/>
              </a:rPr>
              <a:t>., Upper </a:t>
            </a:r>
            <a:r>
              <a:rPr lang="en-US" sz="1600" dirty="0" smtClean="0">
                <a:latin typeface="+mj-lt"/>
                <a:cs typeface="Arial" pitchFamily="34" charset="0"/>
              </a:rPr>
              <a:t>Saddle River, NJ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dirty="0" smtClean="0">
                <a:latin typeface="+mj-lt"/>
                <a:cs typeface="Arial" pitchFamily="34" charset="0"/>
              </a:rPr>
              <a:t>USA, 1989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[Mag99]	J.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</a:t>
            </a:r>
            <a:r>
              <a:rPr lang="en-US" sz="1600" i="1" dirty="0" smtClean="0">
                <a:latin typeface="+mj-lt"/>
                <a:cs typeface="Arial" pitchFamily="34" charset="0"/>
              </a:rPr>
              <a:t>Java Programs,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cs typeface="Arial" pitchFamily="34" charset="0"/>
              </a:rPr>
              <a:t>Wiley, 1999.</a:t>
            </a: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87624" y="400506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5</a:t>
              </a:r>
              <a:endParaRPr lang="en-US" sz="24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323528" y="404664"/>
            <a:ext cx="3096072" cy="2664296"/>
            <a:chOff x="323528" y="3789040"/>
            <a:chExt cx="3096072" cy="2664296"/>
          </a:xfrm>
        </p:grpSpPr>
        <p:sp>
          <p:nvSpPr>
            <p:cNvPr id="61" name="Parallélogramme 60"/>
            <p:cNvSpPr/>
            <p:nvPr/>
          </p:nvSpPr>
          <p:spPr>
            <a:xfrm>
              <a:off x="323528" y="5445336"/>
              <a:ext cx="2700000" cy="1008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Unlocking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=&gt;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  <a:sym typeface="Symbol"/>
                </a:rPr>
                <a:t>Cyclist </a:t>
              </a:r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Logged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2" name="Parallélogramme 61"/>
            <p:cNvSpPr/>
            <p:nvPr/>
          </p:nvSpPr>
          <p:spPr>
            <a:xfrm>
              <a:off x="971600" y="3789040"/>
              <a:ext cx="2448000" cy="936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Avoid[Stolen Bikes] 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2123936" y="5053652"/>
              <a:ext cx="252000" cy="252000"/>
            </a:xfrm>
            <a:prstGeom prst="ellipse">
              <a:avLst/>
            </a:prstGeom>
            <a:solidFill>
              <a:srgbClr val="FFFF00"/>
            </a:solidFill>
            <a:ln w="635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64" name="Connecteur en angle 23"/>
            <p:cNvCxnSpPr>
              <a:stCxn id="61" idx="1"/>
              <a:endCxn id="63" idx="3"/>
            </p:cNvCxnSpPr>
            <p:nvPr/>
          </p:nvCxnSpPr>
          <p:spPr>
            <a:xfrm flipV="1">
              <a:off x="1799528" y="5268747"/>
              <a:ext cx="361313" cy="176589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10"/>
            <p:cNvCxnSpPr>
              <a:stCxn id="63" idx="0"/>
              <a:endCxn id="62" idx="4"/>
            </p:cNvCxnSpPr>
            <p:nvPr/>
          </p:nvCxnSpPr>
          <p:spPr>
            <a:xfrm flipH="1" flipV="1">
              <a:off x="2195600" y="4725040"/>
              <a:ext cx="54336" cy="328612"/>
            </a:xfrm>
            <a:prstGeom prst="straightConnector1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Parallélogramme 65"/>
            <p:cNvSpPr/>
            <p:nvPr/>
          </p:nvSpPr>
          <p:spPr>
            <a:xfrm>
              <a:off x="2627784" y="4941168"/>
              <a:ext cx="684000" cy="360000"/>
            </a:xfrm>
            <a:prstGeom prst="parallelogram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Berlin Sans FB" pitchFamily="34" charset="0"/>
                </a:rPr>
                <a:t>…</a:t>
              </a:r>
              <a:endParaRPr lang="en-US" sz="2400" dirty="0">
                <a:solidFill>
                  <a:schemeClr val="bg1"/>
                </a:solidFill>
                <a:latin typeface="Berlin Sans FB" pitchFamily="34" charset="0"/>
              </a:endParaRPr>
            </a:p>
          </p:txBody>
        </p:sp>
        <p:cxnSp>
          <p:nvCxnSpPr>
            <p:cNvPr id="67" name="Connecteur en angle 23"/>
            <p:cNvCxnSpPr>
              <a:stCxn id="63" idx="6"/>
              <a:endCxn id="66" idx="5"/>
            </p:cNvCxnSpPr>
            <p:nvPr/>
          </p:nvCxnSpPr>
          <p:spPr>
            <a:xfrm flipV="1">
              <a:off x="2375936" y="5121168"/>
              <a:ext cx="296848" cy="58484"/>
            </a:xfrm>
            <a:prstGeom prst="straightConnector1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7" name="Image 26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8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29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31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32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33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30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grpSp>
          <p:nvGrpSpPr>
            <p:cNvPr id="11" name="Groupe 43"/>
            <p:cNvGrpSpPr/>
            <p:nvPr/>
          </p:nvGrpSpPr>
          <p:grpSpPr>
            <a:xfrm>
              <a:off x="1814932" y="3684457"/>
              <a:ext cx="1872000" cy="400110"/>
              <a:chOff x="1634912" y="2893064"/>
              <a:chExt cx="1872000" cy="400110"/>
            </a:xfrm>
          </p:grpSpPr>
          <p:cxnSp>
            <p:nvCxnSpPr>
              <p:cNvPr id="25" name="Connecteur droit avec flèche 24"/>
              <p:cNvCxnSpPr/>
              <p:nvPr/>
            </p:nvCxnSpPr>
            <p:spPr>
              <a:xfrm>
                <a:off x="1634912" y="311408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1748313" y="2893064"/>
                <a:ext cx="145666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subscribe</a:t>
                </a:r>
                <a:endParaRPr lang="en-US" sz="2600" b="1" dirty="0"/>
              </a:p>
            </p:txBody>
          </p:sp>
        </p:grpSp>
        <p:grpSp>
          <p:nvGrpSpPr>
            <p:cNvPr id="12" name="Groupe 45"/>
            <p:cNvGrpSpPr/>
            <p:nvPr/>
          </p:nvGrpSpPr>
          <p:grpSpPr>
            <a:xfrm>
              <a:off x="3728668" y="4548553"/>
              <a:ext cx="2330790" cy="400110"/>
              <a:chOff x="3548648" y="3694444"/>
              <a:chExt cx="2330790" cy="400110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 flipH="1">
                <a:off x="3548648" y="3915461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3973229" y="3694444"/>
                <a:ext cx="190620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authenticate</a:t>
                </a:r>
                <a:endParaRPr lang="en-US" sz="2600" b="1" dirty="0"/>
              </a:p>
            </p:txBody>
          </p:sp>
        </p:grpSp>
        <p:grpSp>
          <p:nvGrpSpPr>
            <p:cNvPr id="13" name="Groupe 47"/>
            <p:cNvGrpSpPr/>
            <p:nvPr/>
          </p:nvGrpSpPr>
          <p:grpSpPr>
            <a:xfrm>
              <a:off x="1795708" y="5566652"/>
              <a:ext cx="3780000" cy="400110"/>
              <a:chOff x="1615688" y="4487227"/>
              <a:chExt cx="3780000" cy="400110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 flipH="1">
                <a:off x="1615688" y="4708244"/>
                <a:ext cx="3780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2823570" y="4487227"/>
                <a:ext cx="24566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welcome aboard</a:t>
                </a:r>
                <a:endParaRPr lang="en-US" sz="2600" b="1" dirty="0"/>
              </a:p>
            </p:txBody>
          </p:sp>
        </p:grpSp>
        <p:grpSp>
          <p:nvGrpSpPr>
            <p:cNvPr id="14" name="Groupe 46"/>
            <p:cNvGrpSpPr/>
            <p:nvPr/>
          </p:nvGrpSpPr>
          <p:grpSpPr>
            <a:xfrm>
              <a:off x="3728876" y="5021068"/>
              <a:ext cx="1872000" cy="400110"/>
              <a:chOff x="3548856" y="4085659"/>
              <a:chExt cx="1872000" cy="400110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>
                <a:off x="3548856" y="4311929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3708676" y="4085659"/>
                <a:ext cx="12162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granted</a:t>
                </a:r>
                <a:endParaRPr lang="en-US" sz="2600" b="1" dirty="0"/>
              </a:p>
            </p:txBody>
          </p:sp>
        </p:grpSp>
        <p:grpSp>
          <p:nvGrpSpPr>
            <p:cNvPr id="15" name="Groupe 44"/>
            <p:cNvGrpSpPr/>
            <p:nvPr/>
          </p:nvGrpSpPr>
          <p:grpSpPr>
            <a:xfrm>
              <a:off x="1799692" y="4116505"/>
              <a:ext cx="3744416" cy="400110"/>
              <a:chOff x="1619672" y="3325112"/>
              <a:chExt cx="3744416" cy="400110"/>
            </a:xfrm>
          </p:grpSpPr>
          <p:cxnSp>
            <p:nvCxnSpPr>
              <p:cNvPr id="17" name="Connecteur droit avec flèche 16"/>
              <p:cNvCxnSpPr/>
              <p:nvPr/>
            </p:nvCxnSpPr>
            <p:spPr>
              <a:xfrm>
                <a:off x="1619672" y="3546129"/>
                <a:ext cx="374441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1788543" y="3325112"/>
                <a:ext cx="121473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0" rtlCol="0">
                <a:spAutoFit/>
              </a:bodyPr>
              <a:lstStyle/>
              <a:p>
                <a:r>
                  <a:rPr lang="en-US" sz="2600" b="1" dirty="0" smtClean="0"/>
                  <a:t>identify</a:t>
                </a:r>
                <a:endParaRPr lang="en-US" sz="2600" b="1" dirty="0"/>
              </a:p>
            </p:txBody>
          </p:sp>
        </p:grpSp>
        <p:sp>
          <p:nvSpPr>
            <p:cNvPr id="16" name="Arrondir un rectangle avec un coin du même côté 15"/>
            <p:cNvSpPr/>
            <p:nvPr/>
          </p:nvSpPr>
          <p:spPr>
            <a:xfrm>
              <a:off x="971600" y="1628800"/>
              <a:ext cx="4968552" cy="577510"/>
            </a:xfrm>
            <a:prstGeom prst="round2SameRect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 and identification</a:t>
              </a:r>
              <a:endParaRPr lang="en-US" sz="2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896544"/>
            <a:chOff x="971600" y="1628800"/>
            <a:chExt cx="7272808" cy="4896544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Image 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12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2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3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16024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9215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7114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224206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003189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594233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373216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93804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71703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7454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13909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H="1">
              <a:off x="3721692" y="5944286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4052704" y="5723269"/>
              <a:ext cx="140959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ride start</a:t>
              </a:r>
              <a:endParaRPr lang="en-US" sz="2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971600" y="1628800"/>
            <a:ext cx="7272808" cy="5328592"/>
            <a:chOff x="971600" y="1628800"/>
            <a:chExt cx="7272808" cy="5328592"/>
          </a:xfrm>
        </p:grpSpPr>
        <p:sp>
          <p:nvSpPr>
            <p:cNvPr id="5" name="Arrondir un rectangle avec un coin diagonal 4"/>
            <p:cNvSpPr/>
            <p:nvPr/>
          </p:nvSpPr>
          <p:spPr>
            <a:xfrm flipV="1">
              <a:off x="971600" y="2204864"/>
              <a:ext cx="7272808" cy="432048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1799692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3695903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559211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7488324" y="3665219"/>
              <a:ext cx="0" cy="2700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Image 9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405" y="2329909"/>
              <a:ext cx="888967" cy="1262333"/>
            </a:xfrm>
            <a:prstGeom prst="rect">
              <a:avLst/>
            </a:prstGeom>
          </p:spPr>
        </p:pic>
        <p:pic>
          <p:nvPicPr>
            <p:cNvPr id="11" name="Image 7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3628" y="2459727"/>
              <a:ext cx="1014634" cy="1002697"/>
            </a:xfrm>
            <a:prstGeom prst="rect">
              <a:avLst/>
            </a:prstGeom>
          </p:spPr>
        </p:pic>
        <p:grpSp>
          <p:nvGrpSpPr>
            <p:cNvPr id="3" name="Groupe 22"/>
            <p:cNvGrpSpPr/>
            <p:nvPr/>
          </p:nvGrpSpPr>
          <p:grpSpPr>
            <a:xfrm>
              <a:off x="3350842" y="2468708"/>
              <a:ext cx="837053" cy="984736"/>
              <a:chOff x="2849290" y="2018507"/>
              <a:chExt cx="1382585" cy="1626517"/>
            </a:xfrm>
          </p:grpSpPr>
          <p:pic>
            <p:nvPicPr>
              <p:cNvPr id="27" name="Image 10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28" name="Image 11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29" name="Image 12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13" name="Image 9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0475" y="2328941"/>
              <a:ext cx="618350" cy="1264270"/>
            </a:xfrm>
            <a:prstGeom prst="rect">
              <a:avLst/>
            </a:prstGeom>
          </p:spPr>
        </p:pic>
        <p:sp>
          <p:nvSpPr>
            <p:cNvPr id="14" name="Arrondir un rectangle avec un coin du même côté 13"/>
            <p:cNvSpPr/>
            <p:nvPr/>
          </p:nvSpPr>
          <p:spPr>
            <a:xfrm>
              <a:off x="971600" y="1628800"/>
              <a:ext cx="2376264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Acceptable?</a:t>
              </a:r>
              <a:endParaRPr lang="en-US" sz="2800" dirty="0" smtClean="0"/>
            </a:p>
          </p:txBody>
        </p:sp>
        <p:cxnSp>
          <p:nvCxnSpPr>
            <p:cNvPr id="15" name="Connecteur droit avec flèche 14"/>
            <p:cNvCxnSpPr/>
            <p:nvPr/>
          </p:nvCxnSpPr>
          <p:spPr>
            <a:xfrm>
              <a:off x="5605090" y="473119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6095039" y="4510181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1820198" y="5522225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979712" y="5301208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19" name="Connecteur droit avec flèche 18"/>
            <p:cNvCxnSpPr/>
            <p:nvPr/>
          </p:nvCxnSpPr>
          <p:spPr>
            <a:xfrm flipH="1">
              <a:off x="5605298" y="5892252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6012160" y="5671235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>
              <a:off x="1820198" y="3877089"/>
              <a:ext cx="5688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1979712" y="3656072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5605090" y="4313588"/>
              <a:ext cx="18720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6064582" y="4078133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>
              <a:off x="1218104" y="5157192"/>
              <a:ext cx="684000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3923928" y="3187129"/>
              <a:ext cx="1404552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 smtClean="0">
                  <a:latin typeface="Berlin Sans FB" pitchFamily="34" charset="0"/>
                </a:rPr>
                <a:t>?</a:t>
              </a:r>
              <a:endParaRPr lang="en-US" sz="239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971600" y="1628800"/>
            <a:ext cx="7272808" cy="4536504"/>
            <a:chOff x="971600" y="1628800"/>
            <a:chExt cx="7272808" cy="4536504"/>
          </a:xfrm>
        </p:grpSpPr>
        <p:sp>
          <p:nvSpPr>
            <p:cNvPr id="7" name="Arrondir un rectangle avec un coin diagonal 6"/>
            <p:cNvSpPr/>
            <p:nvPr/>
          </p:nvSpPr>
          <p:spPr>
            <a:xfrm flipV="1">
              <a:off x="971600" y="2204864"/>
              <a:ext cx="7272808" cy="3960440"/>
            </a:xfrm>
            <a:prstGeom prst="round2DiagRect">
              <a:avLst>
                <a:gd name="adj1" fmla="val 9337"/>
                <a:gd name="adj2" fmla="val 0"/>
              </a:avLst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eur droit avec flèche 7"/>
            <p:cNvCxnSpPr/>
            <p:nvPr/>
          </p:nvCxnSpPr>
          <p:spPr>
            <a:xfrm>
              <a:off x="1799692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>
              <a:off x="3695903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559211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7488324" y="3665219"/>
              <a:ext cx="0" cy="2268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e 13"/>
            <p:cNvGrpSpPr/>
            <p:nvPr/>
          </p:nvGrpSpPr>
          <p:grpSpPr>
            <a:xfrm>
              <a:off x="1223628" y="2328941"/>
              <a:ext cx="6696744" cy="1264270"/>
              <a:chOff x="755576" y="1628800"/>
              <a:chExt cx="6696744" cy="1264270"/>
            </a:xfrm>
          </p:grpSpPr>
          <p:pic>
            <p:nvPicPr>
              <p:cNvPr id="25" name="Image 24" descr="attache-velib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63353" y="1629768"/>
                <a:ext cx="888967" cy="1262333"/>
              </a:xfrm>
              <a:prstGeom prst="rect">
                <a:avLst/>
              </a:prstGeom>
            </p:spPr>
          </p:pic>
          <p:pic>
            <p:nvPicPr>
              <p:cNvPr id="26" name="Image 7" descr="velo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55576" y="1759586"/>
                <a:ext cx="1014634" cy="1002697"/>
              </a:xfrm>
              <a:prstGeom prst="rect">
                <a:avLst/>
              </a:prstGeom>
            </p:spPr>
          </p:pic>
          <p:grpSp>
            <p:nvGrpSpPr>
              <p:cNvPr id="27" name="Groupe 22"/>
              <p:cNvGrpSpPr/>
              <p:nvPr/>
            </p:nvGrpSpPr>
            <p:grpSpPr>
              <a:xfrm>
                <a:off x="2882790" y="1768567"/>
                <a:ext cx="837053" cy="984736"/>
                <a:chOff x="2849290" y="2018507"/>
                <a:chExt cx="1382585" cy="1626517"/>
              </a:xfrm>
            </p:grpSpPr>
            <p:pic>
              <p:nvPicPr>
                <p:cNvPr id="29" name="Image 10" descr="cloud.JPG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862611" y="2018507"/>
                  <a:ext cx="1369264" cy="844334"/>
                </a:xfrm>
                <a:prstGeom prst="rect">
                  <a:avLst/>
                </a:prstGeom>
              </p:spPr>
            </p:pic>
            <p:pic>
              <p:nvPicPr>
                <p:cNvPr id="30" name="Image 11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849290" y="2852936"/>
                  <a:ext cx="645552" cy="792088"/>
                </a:xfrm>
                <a:prstGeom prst="rect">
                  <a:avLst/>
                </a:prstGeom>
              </p:spPr>
            </p:pic>
            <p:pic>
              <p:nvPicPr>
                <p:cNvPr id="31" name="Image 12" descr="database.jp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563888" y="2852936"/>
                  <a:ext cx="645552" cy="792088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9" descr="borne-velib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32423" y="1628800"/>
                <a:ext cx="618350" cy="1264270"/>
              </a:xfrm>
              <a:prstGeom prst="rect">
                <a:avLst/>
              </a:prstGeom>
            </p:spPr>
          </p:pic>
        </p:grpSp>
        <p:sp>
          <p:nvSpPr>
            <p:cNvPr id="13" name="Arrondir un rectangle avec un coin du même côté 12"/>
            <p:cNvSpPr/>
            <p:nvPr/>
          </p:nvSpPr>
          <p:spPr>
            <a:xfrm>
              <a:off x="971600" y="1628800"/>
              <a:ext cx="2880320" cy="577510"/>
            </a:xfrm>
            <a:prstGeom prst="round2Same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Invalid Pickup</a:t>
              </a:r>
              <a:endParaRPr lang="en-US" sz="2800" dirty="0" smtClean="0"/>
            </a:p>
          </p:txBody>
        </p:sp>
        <p:grpSp>
          <p:nvGrpSpPr>
            <p:cNvPr id="14" name="Groupe 49"/>
            <p:cNvGrpSpPr/>
            <p:nvPr/>
          </p:nvGrpSpPr>
          <p:grpSpPr>
            <a:xfrm>
              <a:off x="5605090" y="5003189"/>
              <a:ext cx="1872000" cy="472813"/>
              <a:chOff x="5404564" y="5465523"/>
              <a:chExt cx="1872000" cy="472813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>
                <a:off x="5404564" y="5686540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ZoneTexte 23"/>
              <p:cNvSpPr txBox="1"/>
              <p:nvPr/>
            </p:nvSpPr>
            <p:spPr>
              <a:xfrm>
                <a:off x="5894513" y="5465523"/>
                <a:ext cx="106553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unlock</a:t>
                </a:r>
                <a:endParaRPr lang="en-US" sz="2600" b="1" dirty="0"/>
              </a:p>
            </p:txBody>
          </p:sp>
        </p:grpSp>
        <p:cxnSp>
          <p:nvCxnSpPr>
            <p:cNvPr id="15" name="Connecteur droit 14"/>
            <p:cNvCxnSpPr/>
            <p:nvPr/>
          </p:nvCxnSpPr>
          <p:spPr>
            <a:xfrm>
              <a:off x="1331640" y="4797152"/>
              <a:ext cx="6624736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5621640" y="4812392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FF0000"/>
                  </a:solidFill>
                </a:rPr>
                <a:t>X</a:t>
              </a:r>
              <a:endParaRPr lang="en-US" sz="4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7" name="Groupe 50"/>
            <p:cNvGrpSpPr/>
            <p:nvPr/>
          </p:nvGrpSpPr>
          <p:grpSpPr>
            <a:xfrm>
              <a:off x="1820198" y="3717032"/>
              <a:ext cx="5688000" cy="472813"/>
              <a:chOff x="1619672" y="5222983"/>
              <a:chExt cx="5688000" cy="472813"/>
            </a:xfrm>
          </p:grpSpPr>
          <p:cxnSp>
            <p:nvCxnSpPr>
              <p:cNvPr id="21" name="Connecteur droit avec flèche 20"/>
              <p:cNvCxnSpPr/>
              <p:nvPr/>
            </p:nvCxnSpPr>
            <p:spPr>
              <a:xfrm>
                <a:off x="1619672" y="5444000"/>
                <a:ext cx="5688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ZoneTexte 21"/>
              <p:cNvSpPr txBox="1"/>
              <p:nvPr/>
            </p:nvSpPr>
            <p:spPr>
              <a:xfrm>
                <a:off x="1779186" y="5222983"/>
                <a:ext cx="8742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press</a:t>
                </a:r>
                <a:endParaRPr lang="en-US" sz="2600" b="1" dirty="0"/>
              </a:p>
            </p:txBody>
          </p:sp>
        </p:grpSp>
        <p:grpSp>
          <p:nvGrpSpPr>
            <p:cNvPr id="18" name="Groupe 51"/>
            <p:cNvGrpSpPr/>
            <p:nvPr/>
          </p:nvGrpSpPr>
          <p:grpSpPr>
            <a:xfrm>
              <a:off x="5605090" y="4139093"/>
              <a:ext cx="1872000" cy="472813"/>
              <a:chOff x="5404772" y="5529072"/>
              <a:chExt cx="1872000" cy="472813"/>
            </a:xfrm>
          </p:grpSpPr>
          <p:cxnSp>
            <p:nvCxnSpPr>
              <p:cNvPr id="19" name="Connecteur droit avec flèche 18"/>
              <p:cNvCxnSpPr/>
              <p:nvPr/>
            </p:nvCxnSpPr>
            <p:spPr>
              <a:xfrm flipH="1">
                <a:off x="5404772" y="5764527"/>
                <a:ext cx="1872000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ZoneTexte 19"/>
              <p:cNvSpPr txBox="1"/>
              <p:nvPr/>
            </p:nvSpPr>
            <p:spPr>
              <a:xfrm>
                <a:off x="5864264" y="5529072"/>
                <a:ext cx="1200760" cy="472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0" rIns="72000" bIns="72000" rtlCol="0">
                <a:spAutoFit/>
              </a:bodyPr>
              <a:lstStyle/>
              <a:p>
                <a:r>
                  <a:rPr lang="en-US" sz="2600" b="1" dirty="0" smtClean="0"/>
                  <a:t>request</a:t>
                </a:r>
                <a:endParaRPr lang="en-US" sz="26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900416" y="6237312"/>
            <a:ext cx="334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egmcartech.com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0" name="Espace réservé du contenu 9" descr="bei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4383839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 12" descr="digipa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4293096"/>
            <a:ext cx="297897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 14" descr="dexia-bankin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3933056"/>
            <a:ext cx="3240360" cy="21068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 13" descr="i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5013176"/>
            <a:ext cx="1440160" cy="1440160"/>
          </a:xfrm>
          <a:prstGeom prst="rect">
            <a:avLst/>
          </a:prstGeom>
        </p:spPr>
      </p:pic>
      <p:pic>
        <p:nvPicPr>
          <p:cNvPr id="16" name="Image 15" descr="id-read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4088" y="1196752"/>
            <a:ext cx="2698870" cy="222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8"/>
          <p:cNvGrpSpPr/>
          <p:nvPr/>
        </p:nvGrpSpPr>
        <p:grpSpPr>
          <a:xfrm>
            <a:off x="1115616" y="4046294"/>
            <a:ext cx="7140108" cy="2479050"/>
            <a:chOff x="755576" y="3284984"/>
            <a:chExt cx="7140108" cy="2479050"/>
          </a:xfrm>
        </p:grpSpPr>
        <p:sp>
          <p:nvSpPr>
            <p:cNvPr id="5" name="ZoneTexte 4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11" name="Connecteur en angle 13"/>
            <p:cNvCxnSpPr>
              <a:stCxn id="22" idx="7"/>
              <a:endCxn id="23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en angle 13"/>
            <p:cNvCxnSpPr>
              <a:stCxn id="23" idx="7"/>
              <a:endCxn id="24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13"/>
            <p:cNvCxnSpPr>
              <a:stCxn id="24" idx="3"/>
              <a:endCxn id="23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24" idx="7"/>
              <a:endCxn id="25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13"/>
            <p:cNvCxnSpPr>
              <a:stCxn id="25" idx="7"/>
              <a:endCxn id="26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13"/>
            <p:cNvCxnSpPr>
              <a:stCxn id="26" idx="7"/>
              <a:endCxn id="27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3"/>
            <p:cNvCxnSpPr>
              <a:stCxn id="27" idx="7"/>
              <a:endCxn id="28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en angle 13"/>
            <p:cNvCxnSpPr>
              <a:stCxn id="28" idx="4"/>
              <a:endCxn id="22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20" name="Connecteur en angle 13"/>
            <p:cNvCxnSpPr>
              <a:endCxn id="22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  <p:grpSp>
        <p:nvGrpSpPr>
          <p:cNvPr id="29" name="Groupe 78"/>
          <p:cNvGrpSpPr/>
          <p:nvPr/>
        </p:nvGrpSpPr>
        <p:grpSpPr>
          <a:xfrm>
            <a:off x="827584" y="332656"/>
            <a:ext cx="7140108" cy="2479050"/>
            <a:chOff x="755576" y="3284984"/>
            <a:chExt cx="7140108" cy="2479050"/>
          </a:xfrm>
        </p:grpSpPr>
        <p:sp>
          <p:nvSpPr>
            <p:cNvPr id="30" name="ZoneTexte 29"/>
            <p:cNvSpPr txBox="1"/>
            <p:nvPr/>
          </p:nvSpPr>
          <p:spPr>
            <a:xfrm>
              <a:off x="5508104" y="3284984"/>
              <a:ext cx="1324703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released</a:t>
              </a:r>
              <a:endParaRPr lang="en-US" sz="2600" b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81905" y="3284984"/>
              <a:ext cx="1061491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pickup</a:t>
              </a:r>
              <a:endParaRPr lang="en-US" sz="26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267744" y="3284984"/>
              <a:ext cx="12007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request</a:t>
              </a:r>
              <a:endParaRPr lang="en-US" sz="2600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336606" y="3284984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460348" y="3284984"/>
              <a:ext cx="106553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unlock</a:t>
              </a:r>
              <a:endParaRPr lang="en-US" sz="2600" b="1" dirty="0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876256" y="3284984"/>
              <a:ext cx="1019428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return</a:t>
              </a:r>
              <a:endParaRPr lang="en-US" sz="2600" b="1" dirty="0"/>
            </a:p>
          </p:txBody>
        </p:sp>
        <p:cxnSp>
          <p:nvCxnSpPr>
            <p:cNvPr id="36" name="Connecteur en angle 13"/>
            <p:cNvCxnSpPr>
              <a:stCxn id="47" idx="7"/>
              <a:endCxn id="48" idx="0"/>
            </p:cNvCxnSpPr>
            <p:nvPr/>
          </p:nvCxnSpPr>
          <p:spPr>
            <a:xfrm rot="5400000" flipH="1" flipV="1">
              <a:off x="1883348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13"/>
            <p:cNvCxnSpPr>
              <a:stCxn id="48" idx="7"/>
              <a:endCxn id="49" idx="0"/>
            </p:cNvCxnSpPr>
            <p:nvPr/>
          </p:nvCxnSpPr>
          <p:spPr>
            <a:xfrm rot="5400000" flipH="1" flipV="1">
              <a:off x="2867457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en angle 13"/>
            <p:cNvCxnSpPr>
              <a:stCxn id="49" idx="3"/>
              <a:endCxn id="48" idx="4"/>
            </p:cNvCxnSpPr>
            <p:nvPr/>
          </p:nvCxnSpPr>
          <p:spPr>
            <a:xfrm rot="5400000">
              <a:off x="2663788" y="4076718"/>
              <a:ext cx="84363" cy="780440"/>
            </a:xfrm>
            <a:prstGeom prst="curvedConnector3">
              <a:avLst>
                <a:gd name="adj1" fmla="val 483098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en angle 13"/>
            <p:cNvCxnSpPr>
              <a:stCxn id="49" idx="7"/>
              <a:endCxn id="50" idx="0"/>
            </p:cNvCxnSpPr>
            <p:nvPr/>
          </p:nvCxnSpPr>
          <p:spPr>
            <a:xfrm rot="5400000" flipH="1" flipV="1">
              <a:off x="3851566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en angle 13"/>
            <p:cNvCxnSpPr>
              <a:stCxn id="50" idx="7"/>
              <a:endCxn id="51" idx="0"/>
            </p:cNvCxnSpPr>
            <p:nvPr/>
          </p:nvCxnSpPr>
          <p:spPr>
            <a:xfrm rot="5400000" flipH="1" flipV="1">
              <a:off x="4835675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en angle 13"/>
            <p:cNvCxnSpPr>
              <a:stCxn id="51" idx="7"/>
              <a:endCxn id="52" idx="0"/>
            </p:cNvCxnSpPr>
            <p:nvPr/>
          </p:nvCxnSpPr>
          <p:spPr>
            <a:xfrm rot="5400000" flipH="1" flipV="1">
              <a:off x="5819784" y="3585018"/>
              <a:ext cx="84363" cy="780440"/>
            </a:xfrm>
            <a:prstGeom prst="curvedConnector3">
              <a:avLst>
                <a:gd name="adj1" fmla="val 370972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en angle 13"/>
            <p:cNvCxnSpPr>
              <a:stCxn id="52" idx="7"/>
              <a:endCxn id="53" idx="0"/>
            </p:cNvCxnSpPr>
            <p:nvPr/>
          </p:nvCxnSpPr>
          <p:spPr>
            <a:xfrm rot="5400000" flipH="1" flipV="1">
              <a:off x="6803894" y="3585017"/>
              <a:ext cx="84363" cy="780442"/>
            </a:xfrm>
            <a:prstGeom prst="curvedConnector3">
              <a:avLst>
                <a:gd name="adj1" fmla="val 370972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en angle 13"/>
            <p:cNvCxnSpPr>
              <a:stCxn id="53" idx="4"/>
              <a:endCxn id="47" idx="4"/>
            </p:cNvCxnSpPr>
            <p:nvPr/>
          </p:nvCxnSpPr>
          <p:spPr>
            <a:xfrm rot="5400000">
              <a:off x="4283968" y="1556792"/>
              <a:ext cx="12700" cy="5904656"/>
            </a:xfrm>
            <a:prstGeom prst="curvedConnector3">
              <a:avLst>
                <a:gd name="adj1" fmla="val 7510349"/>
              </a:avLst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4054443" y="5291221"/>
              <a:ext cx="706457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lock</a:t>
              </a:r>
              <a:endParaRPr lang="en-US" sz="2600" b="1" dirty="0"/>
            </a:p>
          </p:txBody>
        </p:sp>
        <p:cxnSp>
          <p:nvCxnSpPr>
            <p:cNvPr id="45" name="Connecteur en angle 13"/>
            <p:cNvCxnSpPr>
              <a:endCxn id="47" idx="1"/>
            </p:cNvCxnSpPr>
            <p:nvPr/>
          </p:nvCxnSpPr>
          <p:spPr>
            <a:xfrm>
              <a:off x="755576" y="3717032"/>
              <a:ext cx="372395" cy="300387"/>
            </a:xfrm>
            <a:prstGeom prst="straightConnector1">
              <a:avLst/>
            </a:prstGeom>
            <a:ln w="508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99792" y="4653136"/>
              <a:ext cx="874260" cy="47281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2000" tIns="0" rIns="72000" bIns="72000" rtlCol="0">
              <a:spAutoFit/>
            </a:bodyPr>
            <a:lstStyle/>
            <a:p>
              <a:r>
                <a:rPr lang="en-US" sz="2600" b="1" dirty="0" smtClean="0"/>
                <a:t>press</a:t>
              </a:r>
              <a:endParaRPr lang="en-US" sz="2600" b="1" dirty="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1043608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027717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3011826" y="3933056"/>
              <a:ext cx="576064" cy="576064"/>
            </a:xfrm>
            <a:prstGeom prst="ellipse">
              <a:avLst/>
            </a:prstGeom>
            <a:solidFill>
              <a:srgbClr val="00B05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3995935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51" name="Ellipse 50"/>
            <p:cNvSpPr/>
            <p:nvPr/>
          </p:nvSpPr>
          <p:spPr>
            <a:xfrm>
              <a:off x="498004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964153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948264" y="3933056"/>
              <a:ext cx="576064" cy="576064"/>
            </a:xfrm>
            <a:prstGeom prst="ellipse">
              <a:avLst/>
            </a:prstGeom>
            <a:solidFill>
              <a:srgbClr val="FF0000"/>
            </a:solidFill>
            <a:ln w="508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2657438" y="1412776"/>
            <a:ext cx="4650866" cy="5112568"/>
            <a:chOff x="2657438" y="1412776"/>
            <a:chExt cx="4650866" cy="5112568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211960" y="3032956"/>
              <a:ext cx="237626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Identification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" name="Connecteur droit avec flèche 172"/>
            <p:cNvCxnSpPr>
              <a:stCxn id="4" idx="2"/>
              <a:endCxn id="8" idx="0"/>
            </p:cNvCxnSpPr>
            <p:nvPr/>
          </p:nvCxnSpPr>
          <p:spPr>
            <a:xfrm rot="16200000" flipH="1">
              <a:off x="5598026" y="3627022"/>
              <a:ext cx="684252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Ellipse 5"/>
            <p:cNvSpPr/>
            <p:nvPr/>
          </p:nvSpPr>
          <p:spPr>
            <a:xfrm>
              <a:off x="3593542" y="1412776"/>
              <a:ext cx="216024" cy="216024"/>
            </a:xfrm>
            <a:prstGeom prst="ellipse">
              <a:avLst/>
            </a:prstGeom>
            <a:ln w="762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eur droit avec flèche 172"/>
            <p:cNvCxnSpPr>
              <a:stCxn id="6" idx="4"/>
              <a:endCxn id="9" idx="0"/>
            </p:cNvCxnSpPr>
            <p:nvPr/>
          </p:nvCxnSpPr>
          <p:spPr>
            <a:xfrm rot="5400000">
              <a:off x="3521534" y="1808820"/>
              <a:ext cx="360040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à coins arrondis 7"/>
            <p:cNvSpPr/>
            <p:nvPr/>
          </p:nvSpPr>
          <p:spPr>
            <a:xfrm>
              <a:off x="5652120" y="4509208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Pickup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657438" y="1988840"/>
              <a:ext cx="2088232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Subscribing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72"/>
            <p:cNvCxnSpPr>
              <a:stCxn id="9" idx="3"/>
              <a:endCxn id="4" idx="0"/>
            </p:cNvCxnSpPr>
            <p:nvPr/>
          </p:nvCxnSpPr>
          <p:spPr>
            <a:xfrm>
              <a:off x="4745670" y="2384840"/>
              <a:ext cx="654422" cy="648116"/>
            </a:xfrm>
            <a:prstGeom prst="bentConnector2">
              <a:avLst/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à coins arrondis 26"/>
            <p:cNvSpPr/>
            <p:nvPr/>
          </p:nvSpPr>
          <p:spPr>
            <a:xfrm>
              <a:off x="5652120" y="5733344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Return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28" name="Connecteur droit avec flèche 172"/>
            <p:cNvCxnSpPr>
              <a:stCxn id="8" idx="2"/>
              <a:endCxn id="27" idx="0"/>
            </p:cNvCxnSpPr>
            <p:nvPr/>
          </p:nvCxnSpPr>
          <p:spPr>
            <a:xfrm rot="5400000">
              <a:off x="6264144" y="5517276"/>
              <a:ext cx="432136" cy="1270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172"/>
            <p:cNvCxnSpPr>
              <a:stCxn id="27" idx="3"/>
              <a:endCxn id="4" idx="3"/>
            </p:cNvCxnSpPr>
            <p:nvPr/>
          </p:nvCxnSpPr>
          <p:spPr>
            <a:xfrm flipH="1" flipV="1">
              <a:off x="6588224" y="3428956"/>
              <a:ext cx="720080" cy="2700388"/>
            </a:xfrm>
            <a:prstGeom prst="bentConnector3">
              <a:avLst>
                <a:gd name="adj1" fmla="val -31746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à coins arrondis 51"/>
            <p:cNvSpPr/>
            <p:nvPr/>
          </p:nvSpPr>
          <p:spPr>
            <a:xfrm>
              <a:off x="3491880" y="4509120"/>
              <a:ext cx="1656184" cy="792000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Berlin Sans FB" pitchFamily="34" charset="0"/>
                </a:rPr>
                <a:t>Cancel</a:t>
              </a:r>
              <a:endParaRPr lang="en-US" sz="2800" dirty="0">
                <a:latin typeface="Berlin Sans FB" pitchFamily="34" charset="0"/>
              </a:endParaRPr>
            </a:p>
          </p:txBody>
        </p:sp>
        <p:cxnSp>
          <p:nvCxnSpPr>
            <p:cNvPr id="54" name="Connecteur droit avec flèche 172"/>
            <p:cNvCxnSpPr>
              <a:stCxn id="4" idx="2"/>
              <a:endCxn id="52" idx="0"/>
            </p:cNvCxnSpPr>
            <p:nvPr/>
          </p:nvCxnSpPr>
          <p:spPr>
            <a:xfrm rot="5400000">
              <a:off x="4517950" y="3626978"/>
              <a:ext cx="684164" cy="1080120"/>
            </a:xfrm>
            <a:prstGeom prst="bentConnector3">
              <a:avLst>
                <a:gd name="adj1" fmla="val 50000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avec flèche 172"/>
            <p:cNvCxnSpPr>
              <a:stCxn id="52" idx="2"/>
              <a:endCxn id="4" idx="1"/>
            </p:cNvCxnSpPr>
            <p:nvPr/>
          </p:nvCxnSpPr>
          <p:spPr>
            <a:xfrm rot="5400000" flipH="1">
              <a:off x="3329884" y="4311032"/>
              <a:ext cx="1872164" cy="108012"/>
            </a:xfrm>
            <a:prstGeom prst="bentConnector4">
              <a:avLst>
                <a:gd name="adj1" fmla="val -12210"/>
                <a:gd name="adj2" fmla="val 1178195"/>
              </a:avLst>
            </a:prstGeom>
            <a:ln w="76200"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 descr="selfsc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635663"/>
            <a:ext cx="7920880" cy="4926524"/>
          </a:xfrm>
        </p:spPr>
      </p:pic>
      <p:sp>
        <p:nvSpPr>
          <p:cNvPr id="4" name="ZoneTexte 3"/>
          <p:cNvSpPr txBox="1"/>
          <p:nvPr/>
        </p:nvSpPr>
        <p:spPr>
          <a:xfrm>
            <a:off x="560694" y="6237312"/>
            <a:ext cx="296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with courtesy of quechoisir.fr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>
              <a:lnSpc>
                <a:spcPts val="4800"/>
              </a:lnSpc>
            </a:pP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Synthesizing Multi-view Models of </a:t>
            </a:r>
            <a:r>
              <a:rPr lang="en-US" sz="4000" dirty="0" smtClean="0">
                <a:solidFill>
                  <a:srgbClr val="C00000"/>
                </a:solidFill>
              </a:rPr>
              <a:t>Software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Systems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 smtClean="0"/>
              <a:t>A </a:t>
            </a:r>
            <a:r>
              <a:rPr lang="en-US" i="1" dirty="0" smtClean="0"/>
              <a:t>system</a:t>
            </a:r>
            <a:r>
              <a:rPr lang="en-US" dirty="0" smtClean="0"/>
              <a:t> is a set of active components, called </a:t>
            </a:r>
            <a:r>
              <a:rPr lang="en-US" i="1" dirty="0" smtClean="0"/>
              <a:t>agents</a:t>
            </a:r>
            <a:r>
              <a:rPr lang="en-US" dirty="0" smtClean="0"/>
              <a:t>, that interact so as to fulfill goals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Agents restrict their behavior to meet the goals they are responsible for </a:t>
            </a:r>
            <a:r>
              <a:rPr lang="en-US" sz="2800" dirty="0" smtClean="0"/>
              <a:t>[Fea87, </a:t>
            </a:r>
            <a:r>
              <a:rPr lang="en-US" sz="2800" dirty="0" smtClean="0"/>
              <a:t>Avl09]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Some agents are </a:t>
            </a:r>
            <a:r>
              <a:rPr lang="en-US" i="1" dirty="0" smtClean="0"/>
              <a:t>software </a:t>
            </a:r>
            <a:r>
              <a:rPr lang="en-US" i="1" dirty="0" smtClean="0"/>
              <a:t> </a:t>
            </a:r>
            <a:r>
              <a:rPr lang="en-US" dirty="0" smtClean="0"/>
              <a:t>components</a:t>
            </a:r>
            <a:r>
              <a:rPr lang="en-US" i="1" dirty="0" smtClean="0"/>
              <a:t>, i.e. </a:t>
            </a:r>
            <a:r>
              <a:rPr lang="en-US" dirty="0" smtClean="0"/>
              <a:t>automated </a:t>
            </a:r>
            <a:r>
              <a:rPr lang="en-US" dirty="0" smtClean="0"/>
              <a:t>agents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Others are</a:t>
            </a:r>
            <a:r>
              <a:rPr lang="en-US" dirty="0" smtClean="0"/>
              <a:t> human beings, electronic devices, etc.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</a:t>
            </a:r>
            <a:endParaRPr lang="en-US" dirty="0"/>
          </a:p>
        </p:txBody>
      </p:sp>
      <p:pic>
        <p:nvPicPr>
          <p:cNvPr id="6" name="Espace réservé du contenu 5" descr="veli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2967" y="1600200"/>
            <a:ext cx="7438065" cy="4997450"/>
          </a:xfrm>
        </p:spPr>
      </p:pic>
      <p:sp>
        <p:nvSpPr>
          <p:cNvPr id="7" name="ZoneTexte 6"/>
          <p:cNvSpPr txBox="1"/>
          <p:nvPr/>
        </p:nvSpPr>
        <p:spPr>
          <a:xfrm>
            <a:off x="6785139" y="623731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© Florence 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software systems is hard</a:t>
            </a: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682554" y="2636913"/>
            <a:ext cx="7849886" cy="2088231"/>
            <a:chOff x="682554" y="2564905"/>
            <a:chExt cx="7849886" cy="2088231"/>
          </a:xfrm>
        </p:grpSpPr>
        <p:pic>
          <p:nvPicPr>
            <p:cNvPr id="17" name="Image 16" descr="attache-velib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4108" y="2566504"/>
              <a:ext cx="1468332" cy="2085032"/>
            </a:xfrm>
            <a:prstGeom prst="rect">
              <a:avLst/>
            </a:prstGeom>
          </p:spPr>
        </p:pic>
        <p:pic>
          <p:nvPicPr>
            <p:cNvPr id="21" name="Image 20" descr="velo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554" y="2780928"/>
              <a:ext cx="1675900" cy="1656184"/>
            </a:xfrm>
            <a:prstGeom prst="rect">
              <a:avLst/>
            </a:prstGeom>
          </p:spPr>
        </p:pic>
        <p:grpSp>
          <p:nvGrpSpPr>
            <p:cNvPr id="23" name="Groupe 22"/>
            <p:cNvGrpSpPr/>
            <p:nvPr/>
          </p:nvGrpSpPr>
          <p:grpSpPr>
            <a:xfrm>
              <a:off x="3125695" y="2795762"/>
              <a:ext cx="1382585" cy="1626517"/>
              <a:chOff x="2849290" y="2018507"/>
              <a:chExt cx="1382585" cy="1626517"/>
            </a:xfrm>
          </p:grpSpPr>
          <p:pic>
            <p:nvPicPr>
              <p:cNvPr id="22" name="Image 21" descr="cloud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62611" y="2018507"/>
                <a:ext cx="1369264" cy="844334"/>
              </a:xfrm>
              <a:prstGeom prst="rect">
                <a:avLst/>
              </a:prstGeom>
            </p:spPr>
          </p:pic>
          <p:pic>
            <p:nvPicPr>
              <p:cNvPr id="18" name="Image 17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49290" y="2852936"/>
                <a:ext cx="645552" cy="792088"/>
              </a:xfrm>
              <a:prstGeom prst="rect">
                <a:avLst/>
              </a:prstGeom>
            </p:spPr>
          </p:pic>
          <p:pic>
            <p:nvPicPr>
              <p:cNvPr id="19" name="Image 18" descr="database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63888" y="2852936"/>
                <a:ext cx="645552" cy="792088"/>
              </a:xfrm>
              <a:prstGeom prst="rect">
                <a:avLst/>
              </a:prstGeom>
            </p:spPr>
          </p:pic>
        </p:grpSp>
        <p:pic>
          <p:nvPicPr>
            <p:cNvPr id="25" name="Image 24" descr="borne-velib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5521" y="2564905"/>
              <a:ext cx="1021347" cy="20882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873</Words>
  <Application>Microsoft Office PowerPoint</Application>
  <PresentationFormat>Affichage à l'écran (4:3)</PresentationFormat>
  <Paragraphs>343</Paragraphs>
  <Slides>51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Thème Office</vt:lpstr>
      <vt:lpstr>Synthesizing Multi-View Models of Software Systems</vt:lpstr>
      <vt:lpstr>Outline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Running example</vt:lpstr>
      <vt:lpstr>Building software systems is hard</vt:lpstr>
      <vt:lpstr>The solution is highly technical</vt:lpstr>
      <vt:lpstr>What about the problem?</vt:lpstr>
      <vt:lpstr>Is this interaction right?</vt:lpstr>
      <vt:lpstr>Not necessarily…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Synthesizing Multi-view Models of Software Systems</vt:lpstr>
      <vt:lpstr>Scenarios</vt:lpstr>
      <vt:lpstr>High-level Scenarios</vt:lpstr>
      <vt:lpstr>High-level Scenarios</vt:lpstr>
      <vt:lpstr>Negative Scenarios</vt:lpstr>
      <vt:lpstr>Negative Scenarios</vt:lpstr>
      <vt:lpstr>Goals &amp; Requirements</vt:lpstr>
      <vt:lpstr>Agent behaviors through state machines</vt:lpstr>
      <vt:lpstr>System behavior through  composition </vt:lpstr>
      <vt:lpstr>System behavior through  composition </vt:lpstr>
      <vt:lpstr>Agent state variables</vt:lpstr>
      <vt:lpstr>Agent state variables</vt:lpstr>
      <vt:lpstr>Agent state variables</vt:lpstr>
      <vt:lpstr>Hidden requirements behind fluent assignments</vt:lpstr>
      <vt:lpstr>Modeling software systems is hard</vt:lpstr>
      <vt:lpstr>Automated support for high-quality system modeling</vt:lpstr>
      <vt:lpstr>Formal framework for system modeling</vt:lpstr>
      <vt:lpstr>Synthesizing Multi-view Models of Software Systems</vt:lpstr>
      <vt:lpstr>State machine induction from scenarios and goals</vt:lpstr>
      <vt:lpstr>Interactive state machine induction from scenarios</vt:lpstr>
      <vt:lpstr>Scenario questions</vt:lpstr>
      <vt:lpstr>Scenario questions</vt:lpstr>
      <vt:lpstr>Scenario questions</vt:lpstr>
      <vt:lpstr>Scenario questions</vt:lpstr>
      <vt:lpstr>Extra goodness [Dam11]</vt:lpstr>
      <vt:lpstr>Questions ?</vt:lpstr>
      <vt:lpstr>References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blambeau</dc:creator>
  <cp:lastModifiedBy>blambeau</cp:lastModifiedBy>
  <cp:revision>1171</cp:revision>
  <dcterms:created xsi:type="dcterms:W3CDTF">2011-11-24T08:20:39Z</dcterms:created>
  <dcterms:modified xsi:type="dcterms:W3CDTF">2011-11-27T17:50:20Z</dcterms:modified>
</cp:coreProperties>
</file>