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56452" autoAdjust="0"/>
  </p:normalViewPr>
  <p:slideViewPr>
    <p:cSldViewPr showGuides="1">
      <p:cViewPr>
        <p:scale>
          <a:sx n="75" d="100"/>
          <a:sy n="75" d="100"/>
        </p:scale>
        <p:origin x="-1164" y="126"/>
      </p:cViewPr>
      <p:guideLst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pPr/>
              <a:t>25/08/2011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25/08/2011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25/08/2011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25/08/2011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25/08/2011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25/08/2011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25/08/2011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25/08/2011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25/08/2011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25/08/2011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25/08/2011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25/08/2011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25/08/2011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dirty="0" err="1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2051720" y="548680"/>
            <a:ext cx="3744416" cy="2088232"/>
            <a:chOff x="2051720" y="548680"/>
            <a:chExt cx="3744416" cy="2088232"/>
          </a:xfrm>
        </p:grpSpPr>
        <p:sp>
          <p:nvSpPr>
            <p:cNvPr id="23" name="Rectangle 22"/>
            <p:cNvSpPr/>
            <p:nvPr/>
          </p:nvSpPr>
          <p:spPr>
            <a:xfrm>
              <a:off x="2051720" y="548680"/>
              <a:ext cx="3744416" cy="20882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4" name="Ellipse 3"/>
            <p:cNvSpPr/>
            <p:nvPr/>
          </p:nvSpPr>
          <p:spPr>
            <a:xfrm>
              <a:off x="3834994" y="8576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baseline="-25000" noProof="1"/>
            </a:p>
          </p:txBody>
        </p:sp>
        <p:sp>
          <p:nvSpPr>
            <p:cNvPr id="5" name="Ellipse 4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t</a:t>
              </a:r>
              <a:endParaRPr lang="fr-BE" baseline="-25000" noProof="1"/>
            </a:p>
          </p:txBody>
        </p:sp>
        <p:sp>
          <p:nvSpPr>
            <p:cNvPr id="6" name="Ellipse 5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f</a:t>
              </a:r>
              <a:endParaRPr lang="fr-BE" baseline="-25000" noProof="1"/>
            </a:p>
          </p:txBody>
        </p:sp>
        <p:cxnSp>
          <p:nvCxnSpPr>
            <p:cNvPr id="8" name="Connecteur droit avec flèche 7"/>
            <p:cNvCxnSpPr>
              <a:stCxn id="6" idx="7"/>
              <a:endCxn id="5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33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5" idx="3"/>
              <a:endCxn id="6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37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7"/>
            <p:cNvCxnSpPr>
              <a:stCxn id="4" idx="5"/>
              <a:endCxn id="5" idx="0"/>
            </p:cNvCxnSpPr>
            <p:nvPr/>
          </p:nvCxnSpPr>
          <p:spPr>
            <a:xfrm rot="16200000" flipH="1">
              <a:off x="4158821" y="1148416"/>
              <a:ext cx="719841" cy="75293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7"/>
            <p:cNvCxnSpPr>
              <a:stCxn id="4" idx="3"/>
              <a:endCxn id="6" idx="0"/>
            </p:cNvCxnSpPr>
            <p:nvPr/>
          </p:nvCxnSpPr>
          <p:spPr>
            <a:xfrm rot="5400000">
              <a:off x="3124462" y="1127901"/>
              <a:ext cx="726191" cy="80031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7"/>
            <p:cNvCxnSpPr>
              <a:stCxn id="5" idx="4"/>
              <a:endCxn id="5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7"/>
            <p:cNvCxnSpPr>
              <a:stCxn id="5" idx="0"/>
              <a:endCxn id="5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7"/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7"/>
            <p:cNvCxnSpPr>
              <a:stCxn id="6" idx="4"/>
              <a:endCxn id="6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"/>
            <p:cNvCxnSpPr>
              <a:endCxn id="4" idx="1"/>
            </p:cNvCxnSpPr>
            <p:nvPr/>
          </p:nvCxnSpPr>
          <p:spPr>
            <a:xfrm>
              <a:off x="3643639" y="717619"/>
              <a:ext cx="244076" cy="19278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331422" y="1360561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316226" y="1360561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770453" y="1652917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2323619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60764" y="1747486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209989" y="1747486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99520" y="2204864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339752" y="2204864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1619672" y="3356992"/>
            <a:ext cx="5256584" cy="2160240"/>
            <a:chOff x="1619672" y="3356992"/>
            <a:chExt cx="5256584" cy="2160240"/>
          </a:xfrm>
        </p:grpSpPr>
        <p:sp>
          <p:nvSpPr>
            <p:cNvPr id="26" name="Rectangle 25"/>
            <p:cNvSpPr/>
            <p:nvPr/>
          </p:nvSpPr>
          <p:spPr>
            <a:xfrm>
              <a:off x="1619672" y="3356992"/>
              <a:ext cx="5256584" cy="21602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noProof="1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t</a:t>
              </a:r>
              <a:endParaRPr lang="fr-BE" sz="1400" baseline="-25000" noProof="1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f</a:t>
              </a:r>
              <a:endParaRPr lang="fr-BE" sz="1400" baseline="-25000" noProof="1"/>
            </a:p>
          </p:txBody>
        </p:sp>
        <p:cxnSp>
          <p:nvCxnSpPr>
            <p:cNvPr id="33" name="Connecteur droit avec flèche 7"/>
            <p:cNvCxnSpPr>
              <a:stCxn id="32" idx="7"/>
              <a:endCxn id="30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7"/>
            <p:cNvCxnSpPr>
              <a:stCxn id="30" idx="3"/>
              <a:endCxn id="32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7"/>
            <p:cNvCxnSpPr>
              <a:stCxn id="29" idx="5"/>
              <a:endCxn id="30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7"/>
            <p:cNvCxnSpPr>
              <a:stCxn id="29" idx="3"/>
              <a:endCxn id="32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7"/>
            <p:cNvCxnSpPr>
              <a:stCxn id="30" idx="4"/>
              <a:endCxn id="30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7"/>
            <p:cNvCxnSpPr>
              <a:stCxn id="30" idx="0"/>
              <a:endCxn id="30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7"/>
            <p:cNvCxnSpPr>
              <a:stCxn id="32" idx="0"/>
              <a:endCxn id="32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7"/>
            <p:cNvCxnSpPr>
              <a:stCxn id="32" idx="4"/>
              <a:endCxn id="32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7"/>
            <p:cNvCxnSpPr>
              <a:endCxn id="29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4355976" y="4149080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915816" y="4149080"/>
              <a:ext cx="98103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 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635698" y="4509120"/>
              <a:ext cx="96717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ExtendRange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614185" y="5229200"/>
              <a:ext cx="1101831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436096" y="4437112"/>
              <a:ext cx="1394613" cy="33855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 ExtendRange</a:t>
              </a:r>
              <a:r>
                <a:rPr lang="fr-BE" sz="1100" baseline="-25000" noProof="1" smtClean="0"/>
                <a:t>end,</a:t>
              </a:r>
            </a:p>
            <a:p>
              <a:r>
                <a:rPr lang="fr-BE" sz="1100" noProof="1" smtClean="0"/>
                <a:t>  WeakenConstraints</a:t>
              </a:r>
              <a:r>
                <a:rPr lang="fr-BE" sz="1100" baseline="-25000" noProof="1" smtClean="0"/>
                <a:t>end </a:t>
              </a:r>
              <a:r>
                <a:rPr lang="fr-BE" sz="1100" noProof="1" smtClean="0"/>
                <a:t>}</a:t>
              </a:r>
              <a:endParaRPr lang="fr-BE" sz="1100" noProof="1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814680" y="4627875"/>
              <a:ext cx="102912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894830" y="5138142"/>
              <a:ext cx="94897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436096" y="5117441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cxnSp>
          <p:nvCxnSpPr>
            <p:cNvPr id="57" name="Connecteur droit avec flèche 7"/>
            <p:cNvCxnSpPr>
              <a:stCxn id="32" idx="6"/>
              <a:endCxn id="30" idx="2"/>
            </p:cNvCxnSpPr>
            <p:nvPr/>
          </p:nvCxnSpPr>
          <p:spPr>
            <a:xfrm flipV="1">
              <a:off x="3267399" y="4945125"/>
              <a:ext cx="1736649" cy="6350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3458171" y="4869160"/>
              <a:ext cx="1337473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WeakenConstraints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11560" y="404664"/>
            <a:ext cx="3699966" cy="1728192"/>
            <a:chOff x="2813855" y="476672"/>
            <a:chExt cx="3699966" cy="172819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4128239" y="762424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Collect</a:t>
              </a:r>
              <a:r>
                <a:rPr lang="fr-BE" sz="1200" dirty="0" smtClean="0">
                  <a:latin typeface="+mj-lt"/>
                </a:rPr>
                <a:t> 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2813855" y="1392801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>
                  <a:latin typeface="+mj-lt"/>
                </a:rPr>
                <a:t>Abritrate</a:t>
              </a:r>
              <a:endParaRPr lang="fr-BE" sz="1200" dirty="0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470181" y="1392801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 rot="5400000">
              <a:off x="4558887" y="1249596"/>
              <a:ext cx="18234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</p:cNvCxnSpPr>
            <p:nvPr/>
          </p:nvCxnSpPr>
          <p:spPr>
            <a:xfrm rot="5400000">
              <a:off x="5873856" y="1906718"/>
              <a:ext cx="236063" cy="2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3"/>
              <a:endCxn id="7" idx="1"/>
            </p:cNvCxnSpPr>
            <p:nvPr/>
          </p:nvCxnSpPr>
          <p:spPr>
            <a:xfrm>
              <a:off x="5029003" y="1590801"/>
              <a:ext cx="441178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3798303" y="1590801"/>
              <a:ext cx="472812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4614059" y="476672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 rot="5400000">
              <a:off x="4543183" y="655548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4271115" y="1340768"/>
              <a:ext cx="757888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dirty="0" err="1" smtClean="0">
                  <a:latin typeface="+mj-lt"/>
                </a:rPr>
                <a:t>Conflict</a:t>
              </a:r>
              <a:r>
                <a:rPr lang="fr-BE" sz="1200" dirty="0" smtClean="0">
                  <a:latin typeface="+mj-lt"/>
                </a:rPr>
                <a:t>?</a:t>
              </a:r>
              <a:endParaRPr lang="fr-BE" sz="1200" dirty="0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3500971" y="765533"/>
              <a:ext cx="432377" cy="8221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5901773" y="2024864"/>
              <a:ext cx="180000" cy="180000"/>
              <a:chOff x="2786050" y="6143644"/>
              <a:chExt cx="180000" cy="180000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3981223" y="1498468"/>
              <a:ext cx="24127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200" dirty="0" err="1" smtClean="0"/>
                <a:t>yes</a:t>
              </a:r>
              <a:endParaRPr lang="fr-BE" sz="12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096031" y="1484784"/>
              <a:ext cx="19825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200" dirty="0" smtClean="0"/>
                <a:t>no</a:t>
              </a:r>
              <a:endParaRPr lang="fr-BE" sz="1200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3171265" y="2636912"/>
            <a:ext cx="3594158" cy="2088232"/>
            <a:chOff x="2706034" y="2132856"/>
            <a:chExt cx="3594158" cy="2088232"/>
          </a:xfrm>
        </p:grpSpPr>
        <p:sp>
          <p:nvSpPr>
            <p:cNvPr id="22" name="Ellipse 21"/>
            <p:cNvSpPr/>
            <p:nvPr/>
          </p:nvSpPr>
          <p:spPr>
            <a:xfrm>
              <a:off x="4067944" y="226544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645878" y="226544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645878" y="270892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5" name="Ellipse 24"/>
            <p:cNvSpPr/>
            <p:nvPr/>
          </p:nvSpPr>
          <p:spPr>
            <a:xfrm>
              <a:off x="4386456" y="270892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6" name="Connecteur droit avec flèche 25"/>
            <p:cNvCxnSpPr>
              <a:stCxn id="22" idx="6"/>
              <a:endCxn id="23" idx="2"/>
            </p:cNvCxnSpPr>
            <p:nvPr/>
          </p:nvCxnSpPr>
          <p:spPr>
            <a:xfrm>
              <a:off x="4283968" y="2373454"/>
              <a:ext cx="136191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3" idx="4"/>
              <a:endCxn id="24" idx="0"/>
            </p:cNvCxnSpPr>
            <p:nvPr/>
          </p:nvCxnSpPr>
          <p:spPr>
            <a:xfrm rot="5400000">
              <a:off x="5640163" y="2595193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4" idx="2"/>
              <a:endCxn id="25" idx="6"/>
            </p:cNvCxnSpPr>
            <p:nvPr/>
          </p:nvCxnSpPr>
          <p:spPr>
            <a:xfrm rot="10800000">
              <a:off x="4602480" y="2816932"/>
              <a:ext cx="104339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580112" y="2455376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860032" y="2273062"/>
              <a:ext cx="61792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891323" y="2724160"/>
              <a:ext cx="58663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cxnSp>
          <p:nvCxnSpPr>
            <p:cNvPr id="32" name="Connecteur droit avec flèche 7"/>
            <p:cNvCxnSpPr>
              <a:endCxn id="22" idx="1"/>
            </p:cNvCxnSpPr>
            <p:nvPr/>
          </p:nvCxnSpPr>
          <p:spPr>
            <a:xfrm>
              <a:off x="3851920" y="2132856"/>
              <a:ext cx="247660" cy="16422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 flipH="1">
              <a:off x="3848636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4" name="Ellipse 33"/>
            <p:cNvSpPr/>
            <p:nvPr/>
          </p:nvSpPr>
          <p:spPr>
            <a:xfrm flipH="1">
              <a:off x="2706034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5" name="Ellipse 34"/>
            <p:cNvSpPr/>
            <p:nvPr/>
          </p:nvSpPr>
          <p:spPr>
            <a:xfrm flipH="1">
              <a:off x="2706034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36" name="Connecteur droit avec flèche 35"/>
            <p:cNvCxnSpPr>
              <a:stCxn id="33" idx="6"/>
              <a:endCxn id="34" idx="2"/>
            </p:cNvCxnSpPr>
            <p:nvPr/>
          </p:nvCxnSpPr>
          <p:spPr>
            <a:xfrm rot="10800000">
              <a:off x="2922058" y="3669598"/>
              <a:ext cx="9265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34" idx="0"/>
              <a:endCxn id="35" idx="4"/>
            </p:cNvCxnSpPr>
            <p:nvPr/>
          </p:nvCxnSpPr>
          <p:spPr>
            <a:xfrm rot="5400000" flipH="1" flipV="1">
              <a:off x="2531729" y="3279269"/>
              <a:ext cx="56463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55"/>
            <p:cNvCxnSpPr>
              <a:stCxn id="35" idx="2"/>
              <a:endCxn id="22" idx="2"/>
            </p:cNvCxnSpPr>
            <p:nvPr/>
          </p:nvCxnSpPr>
          <p:spPr>
            <a:xfrm flipV="1">
              <a:off x="2922058" y="2373454"/>
              <a:ext cx="1145886" cy="515486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 flipH="1">
              <a:off x="2843808" y="314154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40" name="ZoneTexte 39"/>
            <p:cNvSpPr txBox="1"/>
            <p:nvPr/>
          </p:nvSpPr>
          <p:spPr>
            <a:xfrm flipH="1">
              <a:off x="3030251" y="3561586"/>
              <a:ext cx="74796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41" name="ZoneTexte 40"/>
            <p:cNvSpPr txBox="1"/>
            <p:nvPr/>
          </p:nvSpPr>
          <p:spPr>
            <a:xfrm flipH="1">
              <a:off x="3205590" y="2492896"/>
              <a:ext cx="71833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932040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084168" y="356158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4" name="Ellipse 43"/>
            <p:cNvSpPr/>
            <p:nvPr/>
          </p:nvSpPr>
          <p:spPr>
            <a:xfrm>
              <a:off x="6084168" y="400506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932040" y="400506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46" name="Connecteur droit avec flèche 45"/>
            <p:cNvCxnSpPr>
              <a:stCxn id="42" idx="6"/>
              <a:endCxn id="43" idx="2"/>
            </p:cNvCxnSpPr>
            <p:nvPr/>
          </p:nvCxnSpPr>
          <p:spPr>
            <a:xfrm>
              <a:off x="5148064" y="3669598"/>
              <a:ext cx="9361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3" idx="4"/>
              <a:endCxn id="44" idx="0"/>
            </p:cNvCxnSpPr>
            <p:nvPr/>
          </p:nvCxnSpPr>
          <p:spPr>
            <a:xfrm rot="5400000">
              <a:off x="6078453" y="3891337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4" idx="2"/>
              <a:endCxn id="45" idx="6"/>
            </p:cNvCxnSpPr>
            <p:nvPr/>
          </p:nvCxnSpPr>
          <p:spPr>
            <a:xfrm rot="10800000">
              <a:off x="5148064" y="4113076"/>
              <a:ext cx="9361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996393" y="3747710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5220072" y="3561586"/>
              <a:ext cx="755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285999" y="4012684"/>
              <a:ext cx="72616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cxnSp>
          <p:nvCxnSpPr>
            <p:cNvPr id="52" name="Connecteur droit avec flèche 55"/>
            <p:cNvCxnSpPr>
              <a:stCxn id="25" idx="4"/>
              <a:endCxn id="33" idx="0"/>
            </p:cNvCxnSpPr>
            <p:nvPr/>
          </p:nvCxnSpPr>
          <p:spPr>
            <a:xfrm rot="5400000">
              <a:off x="3907237" y="2974355"/>
              <a:ext cx="636642" cy="537820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5"/>
            <p:cNvCxnSpPr>
              <a:stCxn id="25" idx="4"/>
              <a:endCxn id="42" idx="0"/>
            </p:cNvCxnSpPr>
            <p:nvPr/>
          </p:nvCxnSpPr>
          <p:spPr>
            <a:xfrm rot="16200000" flipH="1">
              <a:off x="4448939" y="2970473"/>
              <a:ext cx="636642" cy="545584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 flipH="1">
              <a:off x="3621544" y="3178884"/>
              <a:ext cx="66499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b="1" noProof="1" smtClean="0"/>
                <a:t>[conflict]</a:t>
              </a:r>
              <a:endParaRPr lang="fr-BE" sz="1400" b="1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 flipH="1">
              <a:off x="4627116" y="3170381"/>
              <a:ext cx="83330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b="1" noProof="1" smtClean="0"/>
                <a:t>[</a:t>
              </a:r>
              <a:r>
                <a:rPr lang="fr-BE" sz="1400" b="1" noProof="1" smtClean="0">
                  <a:sym typeface="Symbol"/>
                </a:rPr>
                <a:t> </a:t>
              </a:r>
              <a:r>
                <a:rPr lang="fr-BE" sz="1400" b="1" noProof="1" smtClean="0"/>
                <a:t>conflict]</a:t>
              </a:r>
              <a:endParaRPr lang="fr-BE" sz="1400" b="1" baseline="-25000" noProof="1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2952120" y="5320258"/>
            <a:ext cx="4068152" cy="1130295"/>
            <a:chOff x="2483768" y="5320258"/>
            <a:chExt cx="4068152" cy="1130295"/>
          </a:xfrm>
        </p:grpSpPr>
        <p:sp>
          <p:nvSpPr>
            <p:cNvPr id="57" name="ZoneTexte 56"/>
            <p:cNvSpPr txBox="1"/>
            <p:nvPr/>
          </p:nvSpPr>
          <p:spPr>
            <a:xfrm flipH="1">
              <a:off x="3501405" y="6265887"/>
              <a:ext cx="72616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58" name="ZoneTexte 57"/>
            <p:cNvSpPr txBox="1"/>
            <p:nvPr/>
          </p:nvSpPr>
          <p:spPr>
            <a:xfrm flipH="1">
              <a:off x="3933453" y="5920705"/>
              <a:ext cx="71833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59" name="Ellipse 58"/>
            <p:cNvSpPr/>
            <p:nvPr/>
          </p:nvSpPr>
          <p:spPr>
            <a:xfrm flipH="1">
              <a:off x="262778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0" name="Ellipse 59"/>
            <p:cNvSpPr/>
            <p:nvPr/>
          </p:nvSpPr>
          <p:spPr>
            <a:xfrm flipH="1">
              <a:off x="334786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1" name="Ellipse 60"/>
            <p:cNvSpPr/>
            <p:nvPr/>
          </p:nvSpPr>
          <p:spPr>
            <a:xfrm flipH="1">
              <a:off x="3851920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2" name="Connecteur droit avec flèche 55"/>
            <p:cNvCxnSpPr>
              <a:stCxn id="59" idx="2"/>
              <a:endCxn id="60" idx="6"/>
            </p:cNvCxnSpPr>
            <p:nvPr/>
          </p:nvCxnSpPr>
          <p:spPr>
            <a:xfrm flipV="1">
              <a:off x="2843808" y="5572286"/>
              <a:ext cx="504056" cy="36004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55"/>
            <p:cNvCxnSpPr>
              <a:stCxn id="60" idx="2"/>
              <a:endCxn id="61" idx="6"/>
            </p:cNvCxnSpPr>
            <p:nvPr/>
          </p:nvCxnSpPr>
          <p:spPr>
            <a:xfrm>
              <a:off x="3563888" y="5572286"/>
              <a:ext cx="28803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657930" y="5577165"/>
              <a:ext cx="61792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65" name="Ellipse 64"/>
            <p:cNvSpPr/>
            <p:nvPr/>
          </p:nvSpPr>
          <p:spPr>
            <a:xfrm flipH="1">
              <a:off x="478802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6" name="Connecteur droit avec flèche 55"/>
            <p:cNvCxnSpPr>
              <a:stCxn id="61" idx="2"/>
              <a:endCxn id="65" idx="6"/>
            </p:cNvCxnSpPr>
            <p:nvPr/>
          </p:nvCxnSpPr>
          <p:spPr>
            <a:xfrm>
              <a:off x="4067944" y="5572286"/>
              <a:ext cx="720080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116681" y="5367883"/>
              <a:ext cx="58663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Collect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68" name="Ellipse 67"/>
            <p:cNvSpPr/>
            <p:nvPr/>
          </p:nvSpPr>
          <p:spPr>
            <a:xfrm flipH="1">
              <a:off x="5940152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9" name="Connecteur droit avec flèche 55"/>
            <p:cNvCxnSpPr>
              <a:stCxn id="65" idx="2"/>
              <a:endCxn id="68" idx="6"/>
            </p:cNvCxnSpPr>
            <p:nvPr/>
          </p:nvCxnSpPr>
          <p:spPr>
            <a:xfrm>
              <a:off x="5004048" y="5572286"/>
              <a:ext cx="936104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 flipH="1">
              <a:off x="5042148" y="5367883"/>
              <a:ext cx="74796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Arbitrate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71" name="Ellipse 70"/>
            <p:cNvSpPr/>
            <p:nvPr/>
          </p:nvSpPr>
          <p:spPr>
            <a:xfrm flipH="1">
              <a:off x="514806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2" name="Connecteur droit avec flèche 55"/>
            <p:cNvCxnSpPr>
              <a:stCxn id="68" idx="4"/>
              <a:endCxn id="71" idx="2"/>
            </p:cNvCxnSpPr>
            <p:nvPr/>
          </p:nvCxnSpPr>
          <p:spPr>
            <a:xfrm rot="5400000">
              <a:off x="5580112" y="5464274"/>
              <a:ext cx="252028" cy="684076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 flipH="1">
              <a:off x="3635896" y="532025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74" name="ZoneTexte 73"/>
            <p:cNvSpPr txBox="1"/>
            <p:nvPr/>
          </p:nvSpPr>
          <p:spPr>
            <a:xfrm flipH="1">
              <a:off x="5580112" y="5689823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75" name="Connecteur droit avec flèche 55"/>
            <p:cNvCxnSpPr>
              <a:stCxn id="71" idx="6"/>
              <a:endCxn id="59" idx="2"/>
            </p:cNvCxnSpPr>
            <p:nvPr/>
          </p:nvCxnSpPr>
          <p:spPr>
            <a:xfrm rot="10800000">
              <a:off x="2843808" y="5932326"/>
              <a:ext cx="2304256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 flipH="1">
              <a:off x="291581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77" name="Ellipse 76"/>
            <p:cNvSpPr/>
            <p:nvPr/>
          </p:nvSpPr>
          <p:spPr>
            <a:xfrm flipH="1">
              <a:off x="4860032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8" name="Connecteur droit avec flèche 55"/>
            <p:cNvCxnSpPr>
              <a:stCxn id="81" idx="6"/>
              <a:endCxn id="77" idx="2"/>
            </p:cNvCxnSpPr>
            <p:nvPr/>
          </p:nvCxnSpPr>
          <p:spPr>
            <a:xfrm rot="10800000">
              <a:off x="5076056" y="6273316"/>
              <a:ext cx="432048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oneTexte 78"/>
            <p:cNvSpPr txBox="1"/>
            <p:nvPr/>
          </p:nvSpPr>
          <p:spPr>
            <a:xfrm flipH="1">
              <a:off x="5220072" y="6159971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80" name="Connecteur droit avec flèche 55"/>
            <p:cNvCxnSpPr>
              <a:stCxn id="77" idx="6"/>
              <a:endCxn id="76" idx="2"/>
            </p:cNvCxnSpPr>
            <p:nvPr/>
          </p:nvCxnSpPr>
          <p:spPr>
            <a:xfrm rot="10800000">
              <a:off x="3131840" y="6273316"/>
              <a:ext cx="1728192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 flipH="1">
              <a:off x="5508104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82" name="Connecteur droit avec flèche 55"/>
            <p:cNvCxnSpPr>
              <a:stCxn id="68" idx="3"/>
              <a:endCxn id="81" idx="2"/>
            </p:cNvCxnSpPr>
            <p:nvPr/>
          </p:nvCxnSpPr>
          <p:spPr>
            <a:xfrm rot="5400000">
              <a:off x="5612007" y="5760783"/>
              <a:ext cx="624654" cy="40041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 flipH="1">
              <a:off x="5796136" y="5915372"/>
              <a:ext cx="755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Schedule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cxnSp>
          <p:nvCxnSpPr>
            <p:cNvPr id="84" name="Connecteur droit avec flèche 7"/>
            <p:cNvCxnSpPr>
              <a:endCxn id="59" idx="5"/>
            </p:cNvCxnSpPr>
            <p:nvPr/>
          </p:nvCxnSpPr>
          <p:spPr>
            <a:xfrm flipV="1">
              <a:off x="2483768" y="6008702"/>
              <a:ext cx="175652" cy="15660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e 118"/>
          <p:cNvGrpSpPr/>
          <p:nvPr/>
        </p:nvGrpSpPr>
        <p:grpSpPr>
          <a:xfrm>
            <a:off x="500034" y="332656"/>
            <a:ext cx="6448230" cy="6120680"/>
            <a:chOff x="500034" y="332656"/>
            <a:chExt cx="6448230" cy="6120680"/>
          </a:xfrm>
        </p:grpSpPr>
        <p:sp>
          <p:nvSpPr>
            <p:cNvPr id="88" name="Rectangle 87"/>
            <p:cNvSpPr/>
            <p:nvPr/>
          </p:nvSpPr>
          <p:spPr>
            <a:xfrm>
              <a:off x="500034" y="332656"/>
              <a:ext cx="6448230" cy="612068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683568" y="3093822"/>
              <a:ext cx="255486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err="1" smtClean="0"/>
                <a:t>Guarded</a:t>
              </a:r>
              <a:r>
                <a:rPr lang="fr-BE" sz="2400" dirty="0" smtClean="0"/>
                <a:t> 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err="1" smtClean="0"/>
                <a:t>Symbolic</a:t>
              </a:r>
              <a:r>
                <a:rPr lang="fr-BE" sz="2000" dirty="0" smtClean="0"/>
                <a:t> </a:t>
              </a:r>
              <a:r>
                <a:rPr lang="fr-BE" sz="2000" dirty="0" err="1" smtClean="0"/>
                <a:t>execution</a:t>
              </a:r>
              <a:r>
                <a:rPr lang="fr-BE" sz="2000" dirty="0" smtClean="0"/>
                <a:t/>
              </a:r>
              <a:br>
                <a:rPr lang="fr-BE" sz="2000" dirty="0" smtClean="0"/>
              </a:br>
              <a:r>
                <a:rPr lang="fr-BE" sz="2000" dirty="0" smtClean="0"/>
                <a:t>analyses [Dam11]</a:t>
              </a:r>
            </a:p>
          </p:txBody>
        </p:sp>
        <p:sp>
          <p:nvSpPr>
            <p:cNvPr id="97" name="Forme libre 96"/>
            <p:cNvSpPr/>
            <p:nvPr/>
          </p:nvSpPr>
          <p:spPr>
            <a:xfrm>
              <a:off x="4870270" y="1837809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1" name="Forme libre 100"/>
            <p:cNvSpPr/>
            <p:nvPr/>
          </p:nvSpPr>
          <p:spPr>
            <a:xfrm>
              <a:off x="4870270" y="4293666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105" name="Image 104" descr="g-hmsc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7604" y="454964"/>
              <a:ext cx="3248208" cy="1533876"/>
            </a:xfrm>
            <a:prstGeom prst="rect">
              <a:avLst/>
            </a:prstGeom>
          </p:spPr>
        </p:pic>
        <p:pic>
          <p:nvPicPr>
            <p:cNvPr id="106" name="Image 105" descr="g-lt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0064" y="2708920"/>
              <a:ext cx="3163288" cy="1847022"/>
            </a:xfrm>
            <a:prstGeom prst="rect">
              <a:avLst/>
            </a:prstGeom>
          </p:spPr>
        </p:pic>
        <p:pic>
          <p:nvPicPr>
            <p:cNvPr id="110" name="Image 109" descr="lts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1840" y="5171346"/>
              <a:ext cx="3619736" cy="1034968"/>
            </a:xfrm>
            <a:prstGeom prst="rect">
              <a:avLst/>
            </a:prstGeom>
          </p:spPr>
        </p:pic>
        <p:sp>
          <p:nvSpPr>
            <p:cNvPr id="114" name="ZoneTexte 113"/>
            <p:cNvSpPr txBox="1"/>
            <p:nvPr/>
          </p:nvSpPr>
          <p:spPr>
            <a:xfrm>
              <a:off x="683568" y="4996333"/>
              <a:ext cx="225927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smtClean="0"/>
                <a:t>Trace-</a:t>
              </a:r>
              <a:r>
                <a:rPr lang="fr-BE" sz="2000" dirty="0" err="1" smtClean="0"/>
                <a:t>based</a:t>
              </a:r>
              <a:r>
                <a:rPr lang="fr-BE" sz="2000" dirty="0" smtClean="0"/>
                <a:t>  </a:t>
              </a:r>
              <a:br>
                <a:rPr lang="fr-BE" sz="2000" dirty="0" smtClean="0"/>
              </a:br>
              <a:r>
                <a:rPr lang="fr-BE" sz="2000" dirty="0" smtClean="0"/>
                <a:t>model-</a:t>
              </a:r>
              <a:r>
                <a:rPr lang="fr-BE" sz="2000" dirty="0" err="1" smtClean="0"/>
                <a:t>checking</a:t>
              </a:r>
              <a:r>
                <a:rPr lang="fr-BE" sz="2000" dirty="0" smtClean="0"/>
                <a:t> </a:t>
              </a:r>
              <a:br>
                <a:rPr lang="fr-BE" sz="2000" dirty="0" smtClean="0"/>
              </a:br>
              <a:r>
                <a:rPr lang="fr-BE" sz="2000" dirty="0" smtClean="0"/>
                <a:t>[Dam09, Gia03]</a:t>
              </a: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683568" y="837182"/>
              <a:ext cx="2341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err="1" smtClean="0"/>
                <a:t>Guarded</a:t>
              </a:r>
              <a:r>
                <a:rPr lang="fr-BE" sz="2400" dirty="0" smtClean="0"/>
                <a:t> 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err="1" smtClean="0"/>
                <a:t>Process</a:t>
              </a:r>
              <a:r>
                <a:rPr lang="fr-BE" sz="2000" dirty="0" smtClean="0"/>
                <a:t> </a:t>
              </a:r>
              <a:r>
                <a:rPr lang="fr-BE" sz="2000" dirty="0" err="1" smtClean="0"/>
                <a:t>language</a:t>
              </a:r>
              <a:endParaRPr lang="fr-BE" sz="2000" dirty="0" smtClean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à coins arrondis 26"/>
          <p:cNvSpPr/>
          <p:nvPr/>
        </p:nvSpPr>
        <p:spPr>
          <a:xfrm>
            <a:off x="2687933" y="1266480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Initiate 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Meeting</a:t>
            </a:r>
            <a:endParaRPr lang="fr-BE" sz="1200" noProof="1">
              <a:latin typeface="+mj-lt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687933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Acquire </a:t>
            </a:r>
          </a:p>
          <a:p>
            <a:pPr algn="ctr"/>
            <a:r>
              <a:rPr lang="fr-BE" sz="1200" noProof="1" smtClean="0">
                <a:latin typeface="+mj-lt"/>
              </a:rPr>
              <a:t>Constraints</a:t>
            </a:r>
            <a:endParaRPr lang="fr-BE" sz="1200" noProof="1">
              <a:latin typeface="+mj-lt"/>
            </a:endParaRPr>
          </a:p>
        </p:txBody>
      </p:sp>
      <p:cxnSp>
        <p:nvCxnSpPr>
          <p:cNvPr id="29" name="Connecteur droit avec flèche 74"/>
          <p:cNvCxnSpPr>
            <a:stCxn id="27" idx="2"/>
            <a:endCxn id="28" idx="0"/>
          </p:cNvCxnSpPr>
          <p:nvPr/>
        </p:nvCxnSpPr>
        <p:spPr>
          <a:xfrm rot="5400000">
            <a:off x="2997434" y="1874799"/>
            <a:ext cx="424638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Losange 29"/>
          <p:cNvSpPr/>
          <p:nvPr/>
        </p:nvSpPr>
        <p:spPr>
          <a:xfrm>
            <a:off x="2949316" y="3233064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338575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Arbitrate</a:t>
            </a:r>
            <a:endParaRPr lang="fr-BE" sz="1200" noProof="1">
              <a:latin typeface="+mj-lt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2687933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Weaken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Constraints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4177540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Schedule</a:t>
            </a:r>
          </a:p>
          <a:p>
            <a:pPr algn="ctr"/>
            <a:r>
              <a:rPr lang="fr-BE" sz="1200" noProof="1" smtClean="0">
                <a:latin typeface="+mj-lt"/>
              </a:rPr>
              <a:t>Meeting</a:t>
            </a:r>
          </a:p>
        </p:txBody>
      </p:sp>
      <p:sp>
        <p:nvSpPr>
          <p:cNvPr id="34" name="Rectangle à coins arrondis 33"/>
          <p:cNvSpPr/>
          <p:nvPr/>
        </p:nvSpPr>
        <p:spPr>
          <a:xfrm>
            <a:off x="195567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Extend</a:t>
            </a:r>
          </a:p>
          <a:p>
            <a:pPr algn="ctr"/>
            <a:r>
              <a:rPr lang="fr-BE" sz="1200" noProof="1" smtClean="0">
                <a:latin typeface="+mj-lt"/>
              </a:rPr>
              <a:t>Date Range</a:t>
            </a:r>
          </a:p>
        </p:txBody>
      </p:sp>
      <p:sp>
        <p:nvSpPr>
          <p:cNvPr id="35" name="Losange 34"/>
          <p:cNvSpPr/>
          <p:nvPr/>
        </p:nvSpPr>
        <p:spPr>
          <a:xfrm>
            <a:off x="1599958" y="5304058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173753" y="980728"/>
            <a:ext cx="72000" cy="72000"/>
          </a:xfrm>
          <a:prstGeom prst="ellipse">
            <a:avLst/>
          </a:prstGeom>
          <a:ln w="222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noProof="1">
              <a:latin typeface="+mj-lt"/>
            </a:endParaRPr>
          </a:p>
        </p:txBody>
      </p:sp>
      <p:cxnSp>
        <p:nvCxnSpPr>
          <p:cNvPr id="37" name="Connecteur droit avec flèche 36"/>
          <p:cNvCxnSpPr>
            <a:stCxn id="36" idx="4"/>
            <a:endCxn id="27" idx="0"/>
          </p:cNvCxnSpPr>
          <p:nvPr/>
        </p:nvCxnSpPr>
        <p:spPr>
          <a:xfrm rot="5400000">
            <a:off x="3102877" y="1159604"/>
            <a:ext cx="213752" cy="1588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3" idx="2"/>
          </p:cNvCxnSpPr>
          <p:nvPr/>
        </p:nvCxnSpPr>
        <p:spPr>
          <a:xfrm rot="16200000" flipH="1">
            <a:off x="4426031" y="4901337"/>
            <a:ext cx="549851" cy="3192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109"/>
          <p:cNvGrpSpPr/>
          <p:nvPr/>
        </p:nvGrpSpPr>
        <p:grpSpPr>
          <a:xfrm>
            <a:off x="4612552" y="5177859"/>
            <a:ext cx="180000" cy="180000"/>
            <a:chOff x="2786050" y="6143644"/>
            <a:chExt cx="180000" cy="180000"/>
          </a:xfrm>
        </p:grpSpPr>
        <p:sp>
          <p:nvSpPr>
            <p:cNvPr id="53" name="Ellipse 52"/>
            <p:cNvSpPr/>
            <p:nvPr/>
          </p:nvSpPr>
          <p:spPr>
            <a:xfrm>
              <a:off x="2786050" y="6143644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2840050" y="6207169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</p:grpSp>
      <p:cxnSp>
        <p:nvCxnSpPr>
          <p:cNvPr id="40" name="Connecteur droit avec flèche 74"/>
          <p:cNvCxnSpPr>
            <a:stCxn id="30" idx="3"/>
            <a:endCxn id="33" idx="0"/>
          </p:cNvCxnSpPr>
          <p:nvPr/>
        </p:nvCxnSpPr>
        <p:spPr>
          <a:xfrm>
            <a:off x="3470190" y="3411659"/>
            <a:ext cx="1229170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74"/>
          <p:cNvCxnSpPr>
            <a:stCxn id="30" idx="1"/>
            <a:endCxn id="31" idx="0"/>
          </p:cNvCxnSpPr>
          <p:nvPr/>
        </p:nvCxnSpPr>
        <p:spPr>
          <a:xfrm rot="10800000" flipV="1">
            <a:off x="1860396" y="3411658"/>
            <a:ext cx="1088921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74"/>
          <p:cNvCxnSpPr>
            <a:stCxn id="31" idx="2"/>
            <a:endCxn id="35" idx="0"/>
          </p:cNvCxnSpPr>
          <p:nvPr/>
        </p:nvCxnSpPr>
        <p:spPr>
          <a:xfrm rot="5400000">
            <a:off x="1522370" y="4966033"/>
            <a:ext cx="676050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74"/>
          <p:cNvCxnSpPr>
            <a:stCxn id="35" idx="1"/>
            <a:endCxn id="34" idx="2"/>
          </p:cNvCxnSpPr>
          <p:nvPr/>
        </p:nvCxnSpPr>
        <p:spPr>
          <a:xfrm rot="10800000">
            <a:off x="717388" y="2483119"/>
            <a:ext cx="882571" cy="299953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74"/>
          <p:cNvCxnSpPr>
            <a:stCxn id="35" idx="3"/>
            <a:endCxn id="32" idx="2"/>
          </p:cNvCxnSpPr>
          <p:nvPr/>
        </p:nvCxnSpPr>
        <p:spPr>
          <a:xfrm flipV="1">
            <a:off x="2120832" y="4628008"/>
            <a:ext cx="1088921" cy="85464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74"/>
          <p:cNvCxnSpPr>
            <a:stCxn id="32" idx="0"/>
            <a:endCxn id="30" idx="2"/>
          </p:cNvCxnSpPr>
          <p:nvPr/>
        </p:nvCxnSpPr>
        <p:spPr>
          <a:xfrm rot="5400000" flipH="1" flipV="1">
            <a:off x="2888876" y="3911131"/>
            <a:ext cx="641754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74"/>
          <p:cNvCxnSpPr>
            <a:stCxn id="28" idx="2"/>
            <a:endCxn id="30" idx="0"/>
          </p:cNvCxnSpPr>
          <p:nvPr/>
        </p:nvCxnSpPr>
        <p:spPr>
          <a:xfrm rot="5400000">
            <a:off x="2834780" y="2858091"/>
            <a:ext cx="74994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22698" y="3316342"/>
            <a:ext cx="908454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[date_conflict]</a:t>
            </a:r>
            <a:endParaRPr lang="fr-BE" sz="1200" noProof="1"/>
          </a:p>
        </p:txBody>
      </p:sp>
      <p:sp>
        <p:nvSpPr>
          <p:cNvPr id="48" name="ZoneTexte 47"/>
          <p:cNvSpPr txBox="1"/>
          <p:nvPr/>
        </p:nvSpPr>
        <p:spPr>
          <a:xfrm>
            <a:off x="4149610" y="3306817"/>
            <a:ext cx="1087990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date_conflict]</a:t>
            </a:r>
            <a:endParaRPr lang="fr-BE" sz="1200" noProof="1"/>
          </a:p>
        </p:txBody>
      </p:sp>
      <p:sp>
        <p:nvSpPr>
          <p:cNvPr id="49" name="ZoneTexte 48"/>
          <p:cNvSpPr txBox="1"/>
          <p:nvPr/>
        </p:nvSpPr>
        <p:spPr>
          <a:xfrm>
            <a:off x="35496" y="5115484"/>
            <a:ext cx="1659750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resolve_by_weakening]</a:t>
            </a:r>
            <a:endParaRPr lang="fr-BE" sz="1200" noProof="1"/>
          </a:p>
        </p:txBody>
      </p:sp>
      <p:sp>
        <p:nvSpPr>
          <p:cNvPr id="50" name="ZoneTexte 49"/>
          <p:cNvSpPr txBox="1"/>
          <p:nvPr/>
        </p:nvSpPr>
        <p:spPr>
          <a:xfrm>
            <a:off x="2456777" y="5115484"/>
            <a:ext cx="1515479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[resolve_by_weakening]</a:t>
            </a:r>
            <a:endParaRPr lang="fr-BE" sz="1200" noProof="1"/>
          </a:p>
        </p:txBody>
      </p:sp>
      <p:sp>
        <p:nvSpPr>
          <p:cNvPr id="51" name="Ellipse 50"/>
          <p:cNvSpPr/>
          <p:nvPr/>
        </p:nvSpPr>
        <p:spPr>
          <a:xfrm>
            <a:off x="552757" y="3343312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2" name="Connecteur droit avec flèche 74"/>
          <p:cNvCxnSpPr>
            <a:stCxn id="34" idx="3"/>
            <a:endCxn id="28" idx="1"/>
          </p:cNvCxnSpPr>
          <p:nvPr/>
        </p:nvCxnSpPr>
        <p:spPr>
          <a:xfrm>
            <a:off x="1239207" y="2285118"/>
            <a:ext cx="144872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131840" y="17587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Ellipse 55"/>
          <p:cNvSpPr/>
          <p:nvPr/>
        </p:nvSpPr>
        <p:spPr>
          <a:xfrm>
            <a:off x="3131840" y="25706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Ellipse 56"/>
          <p:cNvSpPr/>
          <p:nvPr/>
        </p:nvSpPr>
        <p:spPr>
          <a:xfrm>
            <a:off x="2318544" y="22048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Ellipse 57"/>
          <p:cNvSpPr/>
          <p:nvPr/>
        </p:nvSpPr>
        <p:spPr>
          <a:xfrm>
            <a:off x="645468" y="28584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Ellipse 58"/>
          <p:cNvSpPr/>
          <p:nvPr/>
        </p:nvSpPr>
        <p:spPr>
          <a:xfrm>
            <a:off x="1782738" y="38799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Ellipse 59"/>
          <p:cNvSpPr/>
          <p:nvPr/>
        </p:nvSpPr>
        <p:spPr>
          <a:xfrm>
            <a:off x="3131840" y="48219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Ellipse 60"/>
          <p:cNvSpPr/>
          <p:nvPr/>
        </p:nvSpPr>
        <p:spPr>
          <a:xfrm>
            <a:off x="4624958" y="35785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/>
          <p:cNvSpPr txBox="1"/>
          <p:nvPr/>
        </p:nvSpPr>
        <p:spPr>
          <a:xfrm>
            <a:off x="5076056" y="1692300"/>
            <a:ext cx="3190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</a:rPr>
              <a:t>(m) 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 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Connecteur droit avec flèche 63"/>
          <p:cNvCxnSpPr>
            <a:stCxn id="55" idx="6"/>
            <a:endCxn id="62" idx="1"/>
          </p:cNvCxnSpPr>
          <p:nvPr/>
        </p:nvCxnSpPr>
        <p:spPr>
          <a:xfrm>
            <a:off x="3275856" y="1830799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076056" y="25039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67" name="Connecteur droit avec flèche 66"/>
          <p:cNvCxnSpPr>
            <a:stCxn id="56" idx="6"/>
            <a:endCxn id="66" idx="1"/>
          </p:cNvCxnSpPr>
          <p:nvPr/>
        </p:nvCxnSpPr>
        <p:spPr>
          <a:xfrm flipV="1">
            <a:off x="3275856" y="2642429"/>
            <a:ext cx="1800200" cy="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5076056" y="351204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Connecteur droit avec flèche 69"/>
          <p:cNvCxnSpPr>
            <a:stCxn id="61" idx="6"/>
            <a:endCxn id="69" idx="1"/>
          </p:cNvCxnSpPr>
          <p:nvPr/>
        </p:nvCxnSpPr>
        <p:spPr>
          <a:xfrm>
            <a:off x="4768974" y="3650540"/>
            <a:ext cx="3070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076056" y="4755444"/>
            <a:ext cx="361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Connecteur droit avec flèche 72"/>
          <p:cNvCxnSpPr>
            <a:stCxn id="60" idx="6"/>
            <a:endCxn id="72" idx="1"/>
          </p:cNvCxnSpPr>
          <p:nvPr/>
        </p:nvCxnSpPr>
        <p:spPr>
          <a:xfrm>
            <a:off x="3275856" y="4893943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076056" y="381342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Connecteur droit avec flèche 77"/>
          <p:cNvCxnSpPr>
            <a:stCxn id="59" idx="6"/>
            <a:endCxn id="77" idx="1"/>
          </p:cNvCxnSpPr>
          <p:nvPr/>
        </p:nvCxnSpPr>
        <p:spPr>
          <a:xfrm>
            <a:off x="1926754" y="3951922"/>
            <a:ext cx="31493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076056" y="279196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Connecteur droit avec flèche 80"/>
          <p:cNvCxnSpPr>
            <a:stCxn id="58" idx="6"/>
            <a:endCxn id="80" idx="1"/>
          </p:cNvCxnSpPr>
          <p:nvPr/>
        </p:nvCxnSpPr>
        <p:spPr>
          <a:xfrm>
            <a:off x="789484" y="2930460"/>
            <a:ext cx="4286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67544" y="6093296"/>
            <a:ext cx="54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076056" y="2132856"/>
            <a:ext cx="224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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85" name="Connecteur droit avec flèche 84"/>
          <p:cNvCxnSpPr>
            <a:stCxn id="57" idx="6"/>
            <a:endCxn id="84" idx="1"/>
          </p:cNvCxnSpPr>
          <p:nvPr/>
        </p:nvCxnSpPr>
        <p:spPr>
          <a:xfrm flipV="1">
            <a:off x="2462560" y="2271356"/>
            <a:ext cx="2613496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e 133"/>
          <p:cNvGrpSpPr/>
          <p:nvPr/>
        </p:nvGrpSpPr>
        <p:grpSpPr>
          <a:xfrm>
            <a:off x="315230" y="188640"/>
            <a:ext cx="8073194" cy="3744416"/>
            <a:chOff x="315230" y="188640"/>
            <a:chExt cx="8073194" cy="3744416"/>
          </a:xfrm>
        </p:grpSpPr>
        <p:sp>
          <p:nvSpPr>
            <p:cNvPr id="93" name="Rectangle 92"/>
            <p:cNvSpPr/>
            <p:nvPr/>
          </p:nvSpPr>
          <p:spPr>
            <a:xfrm>
              <a:off x="323528" y="188640"/>
              <a:ext cx="8064896" cy="37444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3395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9094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35846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" name="Connecteur droit avec flèche 8"/>
            <p:cNvCxnSpPr>
              <a:stCxn id="5" idx="2"/>
            </p:cNvCxnSpPr>
            <p:nvPr/>
          </p:nvCxnSpPr>
          <p:spPr>
            <a:xfrm rot="5400000">
              <a:off x="42831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6" idx="2"/>
            </p:cNvCxnSpPr>
            <p:nvPr/>
          </p:nvCxnSpPr>
          <p:spPr>
            <a:xfrm rot="5400000">
              <a:off x="190657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8" idx="2"/>
            </p:cNvCxnSpPr>
            <p:nvPr/>
          </p:nvCxnSpPr>
          <p:spPr>
            <a:xfrm rot="5400000">
              <a:off x="3274729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1004714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1301894" y="754052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1004714" y="103824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1302694" y="927180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>
              <a:off x="1004714" y="1211371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1531669" y="1100308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>
              <a:off x="1004714" y="138449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1540260" y="1273436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1004714" y="15576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1531669" y="144656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4189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39888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36640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51" name="Connecteur droit avec flèche 50"/>
            <p:cNvCxnSpPr>
              <a:stCxn id="48" idx="2"/>
            </p:cNvCxnSpPr>
            <p:nvPr/>
          </p:nvCxnSpPr>
          <p:spPr>
            <a:xfrm rot="5400000">
              <a:off x="37511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9" idx="2"/>
            </p:cNvCxnSpPr>
            <p:nvPr/>
          </p:nvCxnSpPr>
          <p:spPr>
            <a:xfrm rot="5400000">
              <a:off x="185337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>
              <a:stCxn id="50" idx="2"/>
            </p:cNvCxnSpPr>
            <p:nvPr/>
          </p:nvCxnSpPr>
          <p:spPr>
            <a:xfrm rot="5400000">
              <a:off x="3221523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>
              <a:off x="1005508" y="2809507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538371" y="269844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>
              <a:off x="1005508" y="298263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546963" y="2871572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 flipH="1">
              <a:off x="2509601" y="3155763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2689520" y="3033096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60" name="Connecteur droit avec flèche 59"/>
            <p:cNvCxnSpPr/>
            <p:nvPr/>
          </p:nvCxnSpPr>
          <p:spPr>
            <a:xfrm>
              <a:off x="1005508" y="3468874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1154878" y="3357811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>
              <a:off x="1005508" y="36515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1337972" y="3540466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H="1">
              <a:off x="1011411" y="328817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119099" y="3177112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4794374" y="3141144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446637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72336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69088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30" name="Connecteur droit avec flèche 29"/>
            <p:cNvCxnSpPr>
              <a:stCxn id="27" idx="2"/>
            </p:cNvCxnSpPr>
            <p:nvPr/>
          </p:nvCxnSpPr>
          <p:spPr>
            <a:xfrm rot="5400000">
              <a:off x="446155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28" idx="2"/>
            </p:cNvCxnSpPr>
            <p:nvPr/>
          </p:nvCxnSpPr>
          <p:spPr>
            <a:xfrm rot="5400000">
              <a:off x="593981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29" idx="2"/>
            </p:cNvCxnSpPr>
            <p:nvPr/>
          </p:nvCxnSpPr>
          <p:spPr>
            <a:xfrm rot="5400000">
              <a:off x="7307971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5037956" y="287610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5037956" y="3494577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392286" y="3400438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5091130" y="326585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X</a:t>
              </a:r>
              <a:endParaRPr lang="fr-BE" sz="2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622061" y="278110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46637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72336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69088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70" name="Connecteur droit avec flèche 69"/>
            <p:cNvCxnSpPr>
              <a:stCxn id="67" idx="2"/>
            </p:cNvCxnSpPr>
            <p:nvPr/>
          </p:nvCxnSpPr>
          <p:spPr>
            <a:xfrm rot="5400000">
              <a:off x="440755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8" idx="2"/>
            </p:cNvCxnSpPr>
            <p:nvPr/>
          </p:nvCxnSpPr>
          <p:spPr>
            <a:xfrm rot="5400000">
              <a:off x="588581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9" idx="2"/>
            </p:cNvCxnSpPr>
            <p:nvPr/>
          </p:nvCxnSpPr>
          <p:spPr>
            <a:xfrm rot="5400000">
              <a:off x="7253971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5037956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570819" y="754052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77" name="Connecteur droit avec flèche 76"/>
            <p:cNvCxnSpPr/>
            <p:nvPr/>
          </p:nvCxnSpPr>
          <p:spPr>
            <a:xfrm flipH="1">
              <a:off x="6542049" y="1211371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6721968" y="1088704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79" name="Connecteur droit avec flèche 78"/>
            <p:cNvCxnSpPr/>
            <p:nvPr/>
          </p:nvCxnSpPr>
          <p:spPr>
            <a:xfrm>
              <a:off x="5037956" y="150543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5185331" y="1394369"/>
              <a:ext cx="111921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stop</a:t>
              </a:r>
              <a:endParaRPr lang="fr-BE" sz="1300" dirty="0"/>
            </a:p>
          </p:txBody>
        </p:sp>
        <p:cxnSp>
          <p:nvCxnSpPr>
            <p:cNvPr id="81" name="Connecteur droit avec flèche 80"/>
            <p:cNvCxnSpPr/>
            <p:nvPr/>
          </p:nvCxnSpPr>
          <p:spPr>
            <a:xfrm>
              <a:off x="5037956" y="167856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5158751" y="1567499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83" name="Connecteur droit avec flèche 82"/>
            <p:cNvCxnSpPr/>
            <p:nvPr/>
          </p:nvCxnSpPr>
          <p:spPr>
            <a:xfrm flipH="1">
              <a:off x="5043859" y="134378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151547" y="1232720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90" name="Connecteur droit 89"/>
            <p:cNvCxnSpPr/>
            <p:nvPr/>
          </p:nvCxnSpPr>
          <p:spPr>
            <a:xfrm rot="5400000">
              <a:off x="2483976" y="2060640"/>
              <a:ext cx="37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10800000" flipV="1">
              <a:off x="315230" y="2060848"/>
              <a:ext cx="80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e 134"/>
          <p:cNvGrpSpPr/>
          <p:nvPr/>
        </p:nvGrpSpPr>
        <p:grpSpPr>
          <a:xfrm>
            <a:off x="2483768" y="4509120"/>
            <a:ext cx="4032448" cy="1728192"/>
            <a:chOff x="2483768" y="4509120"/>
            <a:chExt cx="4032448" cy="1728192"/>
          </a:xfrm>
        </p:grpSpPr>
        <p:sp>
          <p:nvSpPr>
            <p:cNvPr id="110" name="Rectangle 109"/>
            <p:cNvSpPr/>
            <p:nvPr/>
          </p:nvSpPr>
          <p:spPr>
            <a:xfrm>
              <a:off x="2483768" y="4509120"/>
              <a:ext cx="4032448" cy="17281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2926358" y="5623148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2578621" y="465313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9" name="Connecteur droit avec flèche 98"/>
            <p:cNvCxnSpPr>
              <a:stCxn id="96" idx="2"/>
            </p:cNvCxnSpPr>
            <p:nvPr/>
          </p:nvCxnSpPr>
          <p:spPr>
            <a:xfrm rot="5400000">
              <a:off x="259354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7" idx="2"/>
            </p:cNvCxnSpPr>
            <p:nvPr/>
          </p:nvCxnSpPr>
          <p:spPr>
            <a:xfrm rot="5400000">
              <a:off x="407180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98" idx="2"/>
            </p:cNvCxnSpPr>
            <p:nvPr/>
          </p:nvCxnSpPr>
          <p:spPr>
            <a:xfrm rot="5400000">
              <a:off x="5439955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 flipV="1">
              <a:off x="3169940" y="5870665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3754045" y="577652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3754045" y="508518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107" name="Connecteur droit avec flèche 106"/>
            <p:cNvCxnSpPr/>
            <p:nvPr/>
          </p:nvCxnSpPr>
          <p:spPr>
            <a:xfrm>
              <a:off x="3166095" y="5370948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ZoneTexte 107"/>
            <p:cNvSpPr txBox="1"/>
            <p:nvPr/>
          </p:nvSpPr>
          <p:spPr>
            <a:xfrm>
              <a:off x="3758792" y="5275947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4540250" y="5445224"/>
              <a:ext cx="2153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dirty="0" smtClean="0"/>
                <a:t>?</a:t>
              </a:r>
              <a:endParaRPr lang="fr-BE" sz="24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1979712" y="404664"/>
            <a:ext cx="6048672" cy="5904656"/>
            <a:chOff x="1979712" y="404664"/>
            <a:chExt cx="6048672" cy="5904656"/>
          </a:xfrm>
        </p:grpSpPr>
        <p:sp>
          <p:nvSpPr>
            <p:cNvPr id="15" name="Rectangle 14"/>
            <p:cNvSpPr/>
            <p:nvPr/>
          </p:nvSpPr>
          <p:spPr>
            <a:xfrm>
              <a:off x="1979712" y="404664"/>
              <a:ext cx="6048672" cy="590465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orme libre 10"/>
            <p:cNvSpPr/>
            <p:nvPr/>
          </p:nvSpPr>
          <p:spPr>
            <a:xfrm flipH="1">
              <a:off x="2555776" y="2484388"/>
              <a:ext cx="651644" cy="93610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7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607" y="4820758"/>
              <a:ext cx="4409753" cy="1416554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4-inductive\images\algo-step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4615" y="198884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3" name="Forme libre 12"/>
            <p:cNvSpPr/>
            <p:nvPr/>
          </p:nvSpPr>
          <p:spPr>
            <a:xfrm>
              <a:off x="6804248" y="4005064"/>
              <a:ext cx="723652" cy="1152128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8" name="Picture 4" descr="C:\Users\blambeau\Documents\thesis\writing\src\4-inductive\images\algo-step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0479" y="620688"/>
              <a:ext cx="4409753" cy="1140035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>
              <a:off x="6516216" y="620688"/>
              <a:ext cx="122822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</a:t>
              </a:r>
              <a:br>
                <a:rPr lang="fr-BE" sz="1400" noProof="1" smtClean="0">
                  <a:latin typeface="Arial" pitchFamily="34" charset="0"/>
                  <a:cs typeface="Arial" pitchFamily="34" charset="0"/>
                </a:rPr>
              </a:b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q=3 and q’=0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Users\blambeau\Documents\thesis\writing\src\4-inductive\images\algo-step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0479" y="342900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6300192" y="4351714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5 and 9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045022" y="2773581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2 and 6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156176" y="1187227"/>
              <a:ext cx="962174" cy="771525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323528" y="1387376"/>
            <a:ext cx="8064896" cy="2880320"/>
            <a:chOff x="323528" y="1387376"/>
            <a:chExt cx="8064896" cy="2880320"/>
          </a:xfrm>
        </p:grpSpPr>
        <p:sp>
          <p:nvSpPr>
            <p:cNvPr id="9" name="Rectangle 8"/>
            <p:cNvSpPr/>
            <p:nvPr/>
          </p:nvSpPr>
          <p:spPr>
            <a:xfrm>
              <a:off x="323528" y="1387376"/>
              <a:ext cx="8064896" cy="288032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387314" y="1537047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blue fringe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1844824"/>
              <a:ext cx="7359491" cy="2364105"/>
            </a:xfrm>
            <a:prstGeom prst="rect">
              <a:avLst/>
            </a:prstGeom>
            <a:noFill/>
          </p:spPr>
        </p:pic>
        <p:sp>
          <p:nvSpPr>
            <p:cNvPr id="5" name="Forme libre 4"/>
            <p:cNvSpPr/>
            <p:nvPr/>
          </p:nvSpPr>
          <p:spPr>
            <a:xfrm>
              <a:off x="813597" y="1730188"/>
              <a:ext cx="2117460" cy="1575233"/>
            </a:xfrm>
            <a:custGeom>
              <a:avLst/>
              <a:gdLst>
                <a:gd name="connsiteX0" fmla="*/ 205509 w 2262909"/>
                <a:gd name="connsiteY0" fmla="*/ 226290 h 1849581"/>
                <a:gd name="connsiteX1" fmla="*/ 288636 w 2262909"/>
                <a:gd name="connsiteY1" fmla="*/ 198581 h 1849581"/>
                <a:gd name="connsiteX2" fmla="*/ 1216891 w 2262909"/>
                <a:gd name="connsiteY2" fmla="*/ 60036 h 1849581"/>
                <a:gd name="connsiteX3" fmla="*/ 2117436 w 2262909"/>
                <a:gd name="connsiteY3" fmla="*/ 115454 h 1849581"/>
                <a:gd name="connsiteX4" fmla="*/ 2089727 w 2262909"/>
                <a:gd name="connsiteY4" fmla="*/ 752763 h 1849581"/>
                <a:gd name="connsiteX5" fmla="*/ 1978891 w 2262909"/>
                <a:gd name="connsiteY5" fmla="*/ 974436 h 1849581"/>
                <a:gd name="connsiteX6" fmla="*/ 2159000 w 2262909"/>
                <a:gd name="connsiteY6" fmla="*/ 1390072 h 1849581"/>
                <a:gd name="connsiteX7" fmla="*/ 1895763 w 2262909"/>
                <a:gd name="connsiteY7" fmla="*/ 1819563 h 1849581"/>
                <a:gd name="connsiteX8" fmla="*/ 288636 w 2262909"/>
                <a:gd name="connsiteY8" fmla="*/ 1209963 h 1849581"/>
                <a:gd name="connsiteX9" fmla="*/ 205509 w 2262909"/>
                <a:gd name="connsiteY9" fmla="*/ 226290 h 1849581"/>
                <a:gd name="connsiteX0" fmla="*/ 205509 w 2262909"/>
                <a:gd name="connsiteY0" fmla="*/ 226290 h 1849581"/>
                <a:gd name="connsiteX1" fmla="*/ 1216891 w 2262909"/>
                <a:gd name="connsiteY1" fmla="*/ 60036 h 1849581"/>
                <a:gd name="connsiteX2" fmla="*/ 2117436 w 2262909"/>
                <a:gd name="connsiteY2" fmla="*/ 115454 h 1849581"/>
                <a:gd name="connsiteX3" fmla="*/ 2089727 w 2262909"/>
                <a:gd name="connsiteY3" fmla="*/ 752763 h 1849581"/>
                <a:gd name="connsiteX4" fmla="*/ 1978891 w 2262909"/>
                <a:gd name="connsiteY4" fmla="*/ 974436 h 1849581"/>
                <a:gd name="connsiteX5" fmla="*/ 2159000 w 2262909"/>
                <a:gd name="connsiteY5" fmla="*/ 1390072 h 1849581"/>
                <a:gd name="connsiteX6" fmla="*/ 1895763 w 2262909"/>
                <a:gd name="connsiteY6" fmla="*/ 1819563 h 1849581"/>
                <a:gd name="connsiteX7" fmla="*/ 288636 w 2262909"/>
                <a:gd name="connsiteY7" fmla="*/ 1209963 h 1849581"/>
                <a:gd name="connsiteX8" fmla="*/ 205509 w 2262909"/>
                <a:gd name="connsiteY8" fmla="*/ 226290 h 1849581"/>
                <a:gd name="connsiteX0" fmla="*/ 232424 w 2249214"/>
                <a:gd name="connsiteY0" fmla="*/ 430629 h 1849581"/>
                <a:gd name="connsiteX1" fmla="*/ 1203196 w 2249214"/>
                <a:gd name="connsiteY1" fmla="*/ 60036 h 1849581"/>
                <a:gd name="connsiteX2" fmla="*/ 2103741 w 2249214"/>
                <a:gd name="connsiteY2" fmla="*/ 115454 h 1849581"/>
                <a:gd name="connsiteX3" fmla="*/ 2076032 w 2249214"/>
                <a:gd name="connsiteY3" fmla="*/ 752763 h 1849581"/>
                <a:gd name="connsiteX4" fmla="*/ 1965196 w 2249214"/>
                <a:gd name="connsiteY4" fmla="*/ 974436 h 1849581"/>
                <a:gd name="connsiteX5" fmla="*/ 2145305 w 2249214"/>
                <a:gd name="connsiteY5" fmla="*/ 1390072 h 1849581"/>
                <a:gd name="connsiteX6" fmla="*/ 1882068 w 2249214"/>
                <a:gd name="connsiteY6" fmla="*/ 1819563 h 1849581"/>
                <a:gd name="connsiteX7" fmla="*/ 274941 w 2249214"/>
                <a:gd name="connsiteY7" fmla="*/ 1209963 h 1849581"/>
                <a:gd name="connsiteX8" fmla="*/ 232424 w 2249214"/>
                <a:gd name="connsiteY8" fmla="*/ 430629 h 1849581"/>
                <a:gd name="connsiteX0" fmla="*/ 232424 w 2230741"/>
                <a:gd name="connsiteY0" fmla="*/ 467575 h 1886527"/>
                <a:gd name="connsiteX1" fmla="*/ 1203196 w 2230741"/>
                <a:gd name="connsiteY1" fmla="*/ 96982 h 1886527"/>
                <a:gd name="connsiteX2" fmla="*/ 2103741 w 2230741"/>
                <a:gd name="connsiteY2" fmla="*/ 152400 h 1886527"/>
                <a:gd name="connsiteX3" fmla="*/ 1965196 w 2230741"/>
                <a:gd name="connsiteY3" fmla="*/ 1011382 h 1886527"/>
                <a:gd name="connsiteX4" fmla="*/ 2145305 w 2230741"/>
                <a:gd name="connsiteY4" fmla="*/ 1427018 h 1886527"/>
                <a:gd name="connsiteX5" fmla="*/ 1882068 w 2230741"/>
                <a:gd name="connsiteY5" fmla="*/ 1856509 h 1886527"/>
                <a:gd name="connsiteX6" fmla="*/ 274941 w 2230741"/>
                <a:gd name="connsiteY6" fmla="*/ 1246909 h 1886527"/>
                <a:gd name="connsiteX7" fmla="*/ 232424 w 2230741"/>
                <a:gd name="connsiteY7" fmla="*/ 467575 h 1886527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07616 w 2263534"/>
                <a:gd name="connsiteY0" fmla="*/ 456963 h 1822898"/>
                <a:gd name="connsiteX1" fmla="*/ 1178388 w 2263534"/>
                <a:gd name="connsiteY1" fmla="*/ 86370 h 1822898"/>
                <a:gd name="connsiteX2" fmla="*/ 2130506 w 2263534"/>
                <a:gd name="connsiteY2" fmla="*/ 132188 h 1822898"/>
                <a:gd name="connsiteX3" fmla="*/ 1976556 w 2263534"/>
                <a:gd name="connsiteY3" fmla="*/ 879499 h 1822898"/>
                <a:gd name="connsiteX4" fmla="*/ 2120497 w 2263534"/>
                <a:gd name="connsiteY4" fmla="*/ 1416406 h 1822898"/>
                <a:gd name="connsiteX5" fmla="*/ 1708414 w 2263534"/>
                <a:gd name="connsiteY5" fmla="*/ 1792880 h 1822898"/>
                <a:gd name="connsiteX6" fmla="*/ 250133 w 2263534"/>
                <a:gd name="connsiteY6" fmla="*/ 1236297 h 1822898"/>
                <a:gd name="connsiteX7" fmla="*/ 207616 w 2263534"/>
                <a:gd name="connsiteY7" fmla="*/ 456963 h 1822898"/>
                <a:gd name="connsiteX0" fmla="*/ 207616 w 2263534"/>
                <a:gd name="connsiteY0" fmla="*/ 456963 h 1816449"/>
                <a:gd name="connsiteX1" fmla="*/ 1178388 w 2263534"/>
                <a:gd name="connsiteY1" fmla="*/ 86370 h 1816449"/>
                <a:gd name="connsiteX2" fmla="*/ 2130506 w 2263534"/>
                <a:gd name="connsiteY2" fmla="*/ 132188 h 1816449"/>
                <a:gd name="connsiteX3" fmla="*/ 1976556 w 2263534"/>
                <a:gd name="connsiteY3" fmla="*/ 879499 h 1816449"/>
                <a:gd name="connsiteX4" fmla="*/ 2093291 w 2263534"/>
                <a:gd name="connsiteY4" fmla="*/ 1377708 h 1816449"/>
                <a:gd name="connsiteX5" fmla="*/ 1708414 w 2263534"/>
                <a:gd name="connsiteY5" fmla="*/ 1792880 h 1816449"/>
                <a:gd name="connsiteX6" fmla="*/ 250133 w 2263534"/>
                <a:gd name="connsiteY6" fmla="*/ 1236297 h 1816449"/>
                <a:gd name="connsiteX7" fmla="*/ 207616 w 2263534"/>
                <a:gd name="connsiteY7" fmla="*/ 456963 h 181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3534" h="1816449">
                  <a:moveTo>
                    <a:pt x="207616" y="456963"/>
                  </a:moveTo>
                  <a:cubicBezTo>
                    <a:pt x="362325" y="265309"/>
                    <a:pt x="857906" y="140499"/>
                    <a:pt x="1178388" y="86370"/>
                  </a:cubicBezTo>
                  <a:cubicBezTo>
                    <a:pt x="1498870" y="32241"/>
                    <a:pt x="1997478" y="0"/>
                    <a:pt x="2130506" y="132188"/>
                  </a:cubicBezTo>
                  <a:cubicBezTo>
                    <a:pt x="2263534" y="264376"/>
                    <a:pt x="1982758" y="671912"/>
                    <a:pt x="1976556" y="879499"/>
                  </a:cubicBezTo>
                  <a:cubicBezTo>
                    <a:pt x="1970354" y="1087086"/>
                    <a:pt x="2058164" y="1225858"/>
                    <a:pt x="2093291" y="1377708"/>
                  </a:cubicBezTo>
                  <a:cubicBezTo>
                    <a:pt x="2119811" y="1611260"/>
                    <a:pt x="2015607" y="1816449"/>
                    <a:pt x="1708414" y="1792880"/>
                  </a:cubicBezTo>
                  <a:cubicBezTo>
                    <a:pt x="1401221" y="1769311"/>
                    <a:pt x="500266" y="1458950"/>
                    <a:pt x="250133" y="1236297"/>
                  </a:cubicBezTo>
                  <a:cubicBezTo>
                    <a:pt x="0" y="1013644"/>
                    <a:pt x="52907" y="648618"/>
                    <a:pt x="207616" y="45696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1665392" y="1549171"/>
              <a:ext cx="2285628" cy="2179861"/>
            </a:xfrm>
            <a:custGeom>
              <a:avLst/>
              <a:gdLst>
                <a:gd name="connsiteX0" fmla="*/ 0 w 2379980"/>
                <a:gd name="connsiteY0" fmla="*/ 146050 h 2223770"/>
                <a:gd name="connsiteX1" fmla="*/ 1287780 w 2379980"/>
                <a:gd name="connsiteY1" fmla="*/ 69850 h 2223770"/>
                <a:gd name="connsiteX2" fmla="*/ 2118360 w 2379980"/>
                <a:gd name="connsiteY2" fmla="*/ 565150 h 2223770"/>
                <a:gd name="connsiteX3" fmla="*/ 2179320 w 2379980"/>
                <a:gd name="connsiteY3" fmla="*/ 1578610 h 2223770"/>
                <a:gd name="connsiteX4" fmla="*/ 2156460 w 2379980"/>
                <a:gd name="connsiteY4" fmla="*/ 2150110 h 2223770"/>
                <a:gd name="connsiteX5" fmla="*/ 838200 w 2379980"/>
                <a:gd name="connsiteY5" fmla="*/ 2020570 h 2223770"/>
                <a:gd name="connsiteX6" fmla="*/ 15240 w 2379980"/>
                <a:gd name="connsiteY6" fmla="*/ 1769110 h 2223770"/>
                <a:gd name="connsiteX0" fmla="*/ 0 w 2293124"/>
                <a:gd name="connsiteY0" fmla="*/ 146050 h 2169512"/>
                <a:gd name="connsiteX1" fmla="*/ 1287780 w 2293124"/>
                <a:gd name="connsiteY1" fmla="*/ 69850 h 2169512"/>
                <a:gd name="connsiteX2" fmla="*/ 2118360 w 2293124"/>
                <a:gd name="connsiteY2" fmla="*/ 565150 h 2169512"/>
                <a:gd name="connsiteX3" fmla="*/ 2179320 w 2293124"/>
                <a:gd name="connsiteY3" fmla="*/ 1578610 h 2169512"/>
                <a:gd name="connsiteX4" fmla="*/ 2069604 w 2293124"/>
                <a:gd name="connsiteY4" fmla="*/ 2095852 h 2169512"/>
                <a:gd name="connsiteX5" fmla="*/ 838200 w 2293124"/>
                <a:gd name="connsiteY5" fmla="*/ 2020570 h 2169512"/>
                <a:gd name="connsiteX6" fmla="*/ 15240 w 2293124"/>
                <a:gd name="connsiteY6" fmla="*/ 1769110 h 2169512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82324"/>
                <a:gd name="connsiteY0" fmla="*/ 146050 h 2203318"/>
                <a:gd name="connsiteX1" fmla="*/ 1287780 w 2282324"/>
                <a:gd name="connsiteY1" fmla="*/ 69850 h 2203318"/>
                <a:gd name="connsiteX2" fmla="*/ 2118360 w 2282324"/>
                <a:gd name="connsiteY2" fmla="*/ 565150 h 2203318"/>
                <a:gd name="connsiteX3" fmla="*/ 2114520 w 2282324"/>
                <a:gd name="connsiteY3" fmla="*/ 1375772 h 2203318"/>
                <a:gd name="connsiteX4" fmla="*/ 2069604 w 2282324"/>
                <a:gd name="connsiteY4" fmla="*/ 2095852 h 2203318"/>
                <a:gd name="connsiteX5" fmla="*/ 838200 w 2282324"/>
                <a:gd name="connsiteY5" fmla="*/ 2020570 h 2203318"/>
                <a:gd name="connsiteX6" fmla="*/ 15240 w 2282324"/>
                <a:gd name="connsiteY6" fmla="*/ 1769110 h 2203318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5628" h="2179861">
                  <a:moveTo>
                    <a:pt x="0" y="146050"/>
                  </a:moveTo>
                  <a:cubicBezTo>
                    <a:pt x="467360" y="73025"/>
                    <a:pt x="934720" y="0"/>
                    <a:pt x="1287780" y="69850"/>
                  </a:cubicBezTo>
                  <a:cubicBezTo>
                    <a:pt x="1640840" y="139700"/>
                    <a:pt x="1980570" y="347496"/>
                    <a:pt x="2118360" y="565150"/>
                  </a:cubicBezTo>
                  <a:cubicBezTo>
                    <a:pt x="2256150" y="782804"/>
                    <a:pt x="2156926" y="1097403"/>
                    <a:pt x="2114520" y="1375772"/>
                  </a:cubicBezTo>
                  <a:cubicBezTo>
                    <a:pt x="2155914" y="1670889"/>
                    <a:pt x="2285628" y="2011843"/>
                    <a:pt x="2069604" y="2095852"/>
                  </a:cubicBezTo>
                  <a:cubicBezTo>
                    <a:pt x="1853580" y="2179861"/>
                    <a:pt x="1160770" y="1934285"/>
                    <a:pt x="818376" y="1879828"/>
                  </a:cubicBezTo>
                  <a:cubicBezTo>
                    <a:pt x="475982" y="1825371"/>
                    <a:pt x="298921" y="1764030"/>
                    <a:pt x="15240" y="176911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357915" y="2977207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consolidated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763688" y="836712"/>
            <a:ext cx="4320480" cy="13681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8" name="Groupe 57"/>
          <p:cNvGrpSpPr/>
          <p:nvPr/>
        </p:nvGrpSpPr>
        <p:grpSpPr>
          <a:xfrm>
            <a:off x="1867508" y="948916"/>
            <a:ext cx="4112840" cy="1143744"/>
            <a:chOff x="1899320" y="980728"/>
            <a:chExt cx="4112840" cy="1143744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1899320" y="980728"/>
              <a:ext cx="4112840" cy="11437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r>
                <a:rPr lang="fr-BE" b="1" noProof="1" smtClean="0">
                  <a:latin typeface="+mj-lt"/>
                </a:rPr>
                <a:t>H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212372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3923928" y="1124752"/>
              <a:ext cx="108000" cy="108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5" name="Connecteur droit avec flèche 14"/>
            <p:cNvCxnSpPr>
              <a:stCxn id="14" idx="2"/>
              <a:endCxn id="5" idx="0"/>
            </p:cNvCxnSpPr>
            <p:nvPr/>
          </p:nvCxnSpPr>
          <p:spPr>
            <a:xfrm rot="10800000" flipV="1">
              <a:off x="2377344" y="1178752"/>
              <a:ext cx="1546584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à coins arrondis 20"/>
            <p:cNvSpPr/>
            <p:nvPr/>
          </p:nvSpPr>
          <p:spPr>
            <a:xfrm>
              <a:off x="2771800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419872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23" name="Connecteur droit avec flèche 22"/>
            <p:cNvCxnSpPr>
              <a:stCxn id="14" idx="3"/>
              <a:endCxn id="21" idx="0"/>
            </p:cNvCxnSpPr>
            <p:nvPr/>
          </p:nvCxnSpPr>
          <p:spPr>
            <a:xfrm rot="5400000">
              <a:off x="3276648" y="965704"/>
              <a:ext cx="411864" cy="91432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14" idx="4"/>
              <a:endCxn id="22" idx="0"/>
            </p:cNvCxnSpPr>
            <p:nvPr/>
          </p:nvCxnSpPr>
          <p:spPr>
            <a:xfrm rot="5400000">
              <a:off x="3627684" y="1278556"/>
              <a:ext cx="396048" cy="30444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à coins arrondis 31"/>
            <p:cNvSpPr/>
            <p:nvPr/>
          </p:nvSpPr>
          <p:spPr>
            <a:xfrm>
              <a:off x="4067944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3" name="Connecteur droit avec flèche 32"/>
            <p:cNvCxnSpPr>
              <a:stCxn id="14" idx="4"/>
              <a:endCxn id="32" idx="0"/>
            </p:cNvCxnSpPr>
            <p:nvPr/>
          </p:nvCxnSpPr>
          <p:spPr>
            <a:xfrm rot="16200000" flipH="1">
              <a:off x="3951720" y="1258960"/>
              <a:ext cx="396048" cy="34363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à coins arrondis 36"/>
            <p:cNvSpPr/>
            <p:nvPr/>
          </p:nvSpPr>
          <p:spPr>
            <a:xfrm>
              <a:off x="4716016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536408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9" name="Connecteur droit avec flèche 38"/>
            <p:cNvCxnSpPr>
              <a:stCxn id="14" idx="5"/>
              <a:endCxn id="37" idx="0"/>
            </p:cNvCxnSpPr>
            <p:nvPr/>
          </p:nvCxnSpPr>
          <p:spPr>
            <a:xfrm rot="16200000" flipH="1">
              <a:off x="4286940" y="946108"/>
              <a:ext cx="411864" cy="95352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14" idx="6"/>
              <a:endCxn id="38" idx="0"/>
            </p:cNvCxnSpPr>
            <p:nvPr/>
          </p:nvCxnSpPr>
          <p:spPr>
            <a:xfrm>
              <a:off x="4031928" y="1178752"/>
              <a:ext cx="1585776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79512" y="332656"/>
            <a:ext cx="8784976" cy="626469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" name="Image 4" descr="to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476672"/>
            <a:ext cx="8501062" cy="5616575"/>
          </a:xfrm>
          <a:prstGeom prst="rect">
            <a:avLst/>
          </a:prstGeom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Connecteur droit 15"/>
          <p:cNvCxnSpPr>
            <a:cxnSpLocks noChangeShapeType="1"/>
          </p:cNvCxnSpPr>
          <p:nvPr/>
        </p:nvCxnSpPr>
        <p:spPr bwMode="auto">
          <a:xfrm flipV="1">
            <a:off x="3635896" y="2924946"/>
            <a:ext cx="1440160" cy="576062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cxnSp>
        <p:nvCxnSpPr>
          <p:cNvPr id="9" name="Connecteur droit 15"/>
          <p:cNvCxnSpPr>
            <a:cxnSpLocks noChangeShapeType="1"/>
          </p:cNvCxnSpPr>
          <p:nvPr/>
        </p:nvCxnSpPr>
        <p:spPr bwMode="auto">
          <a:xfrm rot="16200000" flipH="1">
            <a:off x="2984314" y="4368614"/>
            <a:ext cx="2747268" cy="1444104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pic>
        <p:nvPicPr>
          <p:cNvPr id="5" name="Picture 9" descr="C:\Documents and Settings\blambeau\Mes documents\Downloads\guard_hmsc.png"/>
          <p:cNvPicPr>
            <a:picLocks noChangeAspect="1" noChangeArrowheads="1"/>
          </p:cNvPicPr>
          <p:nvPr/>
        </p:nvPicPr>
        <p:blipFill>
          <a:blip r:embed="rId3" cstate="print"/>
          <a:srcRect t="-2687"/>
          <a:stretch>
            <a:fillRect/>
          </a:stretch>
        </p:blipFill>
        <p:spPr bwMode="auto">
          <a:xfrm>
            <a:off x="5076056" y="2924944"/>
            <a:ext cx="2460625" cy="354171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179512" y="908720"/>
            <a:ext cx="8784976" cy="48245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2" name="Groupe 91"/>
          <p:cNvGrpSpPr/>
          <p:nvPr/>
        </p:nvGrpSpPr>
        <p:grpSpPr>
          <a:xfrm>
            <a:off x="323528" y="1124744"/>
            <a:ext cx="8568952" cy="4464496"/>
            <a:chOff x="323528" y="1124744"/>
            <a:chExt cx="8568952" cy="4464496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932040" y="2001638"/>
              <a:ext cx="396000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</a:t>
              </a:r>
              <a:r>
                <a:rPr lang="fr-BE" noProof="1" smtClean="0"/>
                <a:t>toolkit </a:t>
              </a:r>
              <a:br>
                <a:rPr lang="fr-BE" noProof="1" smtClean="0"/>
              </a:br>
              <a:r>
                <a:rPr lang="fr-BE" noProof="1" smtClean="0"/>
                <a:t>(</a:t>
              </a:r>
              <a:r>
                <a:rPr lang="fr-BE" noProof="1" smtClean="0"/>
                <a:t>stamina)</a:t>
              </a:r>
              <a:endParaRPr lang="fr-BE" noProof="1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4932040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 Toolkit </a:t>
              </a:r>
            </a:p>
            <a:p>
              <a:pPr algn="ctr"/>
              <a:r>
                <a:rPr lang="fr-BE" noProof="1" smtClean="0"/>
                <a:t>(yargi)</a:t>
              </a:r>
              <a:endParaRPr lang="fr-BE" noProof="1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1124744"/>
              <a:ext cx="1008112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Web GUI</a:t>
              </a: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619672" y="1124744"/>
              <a:ext cx="1080120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Rich </a:t>
              </a:r>
            </a:p>
            <a:p>
              <a:pPr algn="ctr"/>
              <a:r>
                <a:rPr lang="fr-BE" noProof="1" smtClean="0"/>
                <a:t>Pathway Model</a:t>
              </a:r>
              <a:endParaRPr lang="fr-BE" noProof="1" smtClean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932040" y="1124744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  <a:r>
                <a:rPr lang="fr-BE" noProof="1" smtClean="0"/>
                <a:t/>
              </a:r>
              <a:br>
                <a:rPr lang="fr-BE" noProof="1" smtClean="0"/>
              </a:br>
              <a:r>
                <a:rPr lang="fr-BE" noProof="1" smtClean="0"/>
                <a:t>(</a:t>
              </a:r>
              <a:r>
                <a:rPr lang="fr-BE" noProof="1" smtClean="0"/>
                <a:t>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732286" y="3658680"/>
              <a:ext cx="215975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Parsing &amp; AST </a:t>
              </a:r>
              <a:r>
                <a:rPr lang="fr-BE" noProof="1" smtClean="0"/>
                <a:t>rewriting </a:t>
              </a:r>
              <a:r>
                <a:rPr lang="fr-BE" noProof="1" smtClean="0"/>
                <a:t>(anagram)</a:t>
              </a:r>
              <a:endParaRPr lang="fr-BE" noProof="1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112474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</a:t>
              </a:r>
            </a:p>
            <a:p>
              <a:pPr algn="ctr"/>
              <a:r>
                <a:rPr lang="fr-BE" noProof="1" smtClean="0"/>
                <a:t>analyzer</a:t>
              </a:r>
              <a:endParaRPr lang="fr-BE" noProof="1" smtClean="0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732240" y="2816968"/>
              <a:ext cx="215998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Graphviz dot </a:t>
              </a:r>
            </a:p>
            <a:p>
              <a:pPr algn="ctr"/>
              <a:r>
                <a:rPr lang="fr-BE" noProof="1" smtClean="0"/>
                <a:t>(graphviz.org)</a:t>
              </a:r>
              <a:endParaRPr lang="fr-BE" noProof="1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3059832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 </a:t>
              </a:r>
            </a:p>
            <a:p>
              <a:pPr algn="ctr"/>
              <a:r>
                <a:rPr lang="fr-BE" noProof="1" smtClean="0"/>
                <a:t>r</a:t>
              </a:r>
              <a:r>
                <a:rPr lang="fr-BE" noProof="1" smtClean="0"/>
                <a:t>ewriting</a:t>
              </a:r>
              <a:endParaRPr lang="fr-BE" noProof="1" smtClean="0"/>
            </a:p>
          </p:txBody>
        </p:sp>
        <p:cxnSp>
          <p:nvCxnSpPr>
            <p:cNvPr id="16" name="Connecteur en angle 15"/>
            <p:cNvCxnSpPr>
              <a:stCxn id="5" idx="3"/>
              <a:endCxn id="12" idx="1"/>
            </p:cNvCxnSpPr>
            <p:nvPr/>
          </p:nvCxnSpPr>
          <p:spPr>
            <a:xfrm>
              <a:off x="6444208" y="3140968"/>
              <a:ext cx="28803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6"/>
            <p:cNvCxnSpPr>
              <a:stCxn id="13" idx="3"/>
              <a:endCxn id="5" idx="1"/>
            </p:cNvCxnSpPr>
            <p:nvPr/>
          </p:nvCxnSpPr>
          <p:spPr>
            <a:xfrm>
              <a:off x="4572000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6"/>
            <p:cNvCxnSpPr>
              <a:stCxn id="13" idx="2"/>
              <a:endCxn id="64" idx="1"/>
            </p:cNvCxnSpPr>
            <p:nvPr/>
          </p:nvCxnSpPr>
          <p:spPr>
            <a:xfrm rot="16200000" flipH="1">
              <a:off x="4115122" y="3165762"/>
              <a:ext cx="51771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6"/>
            <p:cNvCxnSpPr>
              <a:stCxn id="13" idx="0"/>
            </p:cNvCxnSpPr>
            <p:nvPr/>
          </p:nvCxnSpPr>
          <p:spPr>
            <a:xfrm rot="5400000" flipH="1" flipV="1">
              <a:off x="4211942" y="2096870"/>
              <a:ext cx="32407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en angle 26"/>
            <p:cNvCxnSpPr>
              <a:stCxn id="11" idx="2"/>
            </p:cNvCxnSpPr>
            <p:nvPr/>
          </p:nvCxnSpPr>
          <p:spPr>
            <a:xfrm rot="16200000" flipH="1">
              <a:off x="4157918" y="1430742"/>
              <a:ext cx="43212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en angle 26"/>
            <p:cNvCxnSpPr>
              <a:stCxn id="11" idx="3"/>
              <a:endCxn id="8" idx="1"/>
            </p:cNvCxnSpPr>
            <p:nvPr/>
          </p:nvCxnSpPr>
          <p:spPr>
            <a:xfrm>
              <a:off x="4572000" y="1448744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26"/>
            <p:cNvCxnSpPr>
              <a:endCxn id="11" idx="1"/>
            </p:cNvCxnSpPr>
            <p:nvPr/>
          </p:nvCxnSpPr>
          <p:spPr>
            <a:xfrm>
              <a:off x="2699657" y="144874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en angle 26"/>
            <p:cNvCxnSpPr>
              <a:stCxn id="7" idx="3"/>
              <a:endCxn id="13" idx="1"/>
            </p:cNvCxnSpPr>
            <p:nvPr/>
          </p:nvCxnSpPr>
          <p:spPr>
            <a:xfrm>
              <a:off x="2699792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26"/>
            <p:cNvCxnSpPr>
              <a:endCxn id="56" idx="1"/>
            </p:cNvCxnSpPr>
            <p:nvPr/>
          </p:nvCxnSpPr>
          <p:spPr>
            <a:xfrm>
              <a:off x="2695575" y="4829175"/>
              <a:ext cx="223646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à coins arrondis 55"/>
            <p:cNvSpPr/>
            <p:nvPr/>
          </p:nvSpPr>
          <p:spPr>
            <a:xfrm>
              <a:off x="4932040" y="4509120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SQL Persistence </a:t>
              </a:r>
              <a:r>
                <a:rPr lang="fr-BE" noProof="1" smtClean="0"/>
                <a:t/>
              </a:r>
              <a:br>
                <a:rPr lang="fr-BE" noProof="1" smtClean="0"/>
              </a:br>
              <a:r>
                <a:rPr lang="fr-BE" noProof="1" smtClean="0"/>
                <a:t>(</a:t>
              </a:r>
              <a:r>
                <a:rPr lang="fr-BE" noProof="1" smtClean="0"/>
                <a:t>sqlite)</a:t>
              </a: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932040" y="3658680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Process</a:t>
              </a:r>
              <a:br>
                <a:rPr lang="fr-BE" noProof="1" smtClean="0"/>
              </a:br>
              <a:r>
                <a:rPr lang="fr-BE" noProof="1" smtClean="0"/>
                <a:t>language</a:t>
              </a:r>
              <a:endParaRPr lang="fr-BE" noProof="1"/>
            </a:p>
          </p:txBody>
        </p:sp>
        <p:cxnSp>
          <p:nvCxnSpPr>
            <p:cNvPr id="83" name="Connecteur en angle 82"/>
            <p:cNvCxnSpPr>
              <a:stCxn id="64" idx="3"/>
              <a:endCxn id="10" idx="1"/>
            </p:cNvCxnSpPr>
            <p:nvPr/>
          </p:nvCxnSpPr>
          <p:spPr>
            <a:xfrm>
              <a:off x="6444208" y="3982680"/>
              <a:ext cx="28807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Groupe 89"/>
            <p:cNvGrpSpPr/>
            <p:nvPr/>
          </p:nvGrpSpPr>
          <p:grpSpPr>
            <a:xfrm>
              <a:off x="7740352" y="5219908"/>
              <a:ext cx="1152128" cy="369332"/>
              <a:chOff x="899592" y="5219908"/>
              <a:chExt cx="1152128" cy="369332"/>
            </a:xfrm>
          </p:grpSpPr>
          <p:cxnSp>
            <p:nvCxnSpPr>
              <p:cNvPr id="86" name="Connecteur en angle 26"/>
              <p:cNvCxnSpPr/>
              <p:nvPr/>
            </p:nvCxnSpPr>
            <p:spPr>
              <a:xfrm>
                <a:off x="899592" y="5579948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1187624" y="521990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683568" y="116632"/>
            <a:ext cx="5976664" cy="2736304"/>
            <a:chOff x="-108520" y="288206"/>
            <a:chExt cx="5976664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7584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Machine</a:t>
              </a:r>
              <a:endParaRPr lang="fr-BE" sz="13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99592" y="561636"/>
              <a:ext cx="3130252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108520" y="705653"/>
              <a:ext cx="8512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smtClean="0"/>
                <a:t>Controller</a:t>
              </a:r>
              <a:endParaRPr lang="fr-BE" sz="13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Actuators</a:t>
              </a:r>
              <a:endParaRPr lang="fr-BE" sz="13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35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54726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192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318281" y="1672752"/>
              <a:ext cx="115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367864" y="1571401"/>
              <a:ext cx="97084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01192" y="1204758"/>
              <a:ext cx="75270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start-signal</a:t>
              </a:r>
              <a:endParaRPr lang="fr-BE" sz="13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70429" y="1357168"/>
              <a:ext cx="3118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09784" y="1929789"/>
              <a:ext cx="73552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stop-signal</a:t>
              </a:r>
              <a:endParaRPr lang="fr-BE" sz="13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79022" y="2112550"/>
              <a:ext cx="29469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</a:t>
              </a:r>
              <a:endParaRPr lang="fr-BE" sz="13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583206" y="2272317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open-signal</a:t>
              </a:r>
              <a:endParaRPr lang="fr-BE" sz="13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6428" y="2408584"/>
              <a:ext cx="34785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</a:t>
              </a:r>
              <a:endParaRPr lang="fr-BE" sz="13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494706" y="1847764"/>
              <a:ext cx="1008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530544" y="1744637"/>
              <a:ext cx="83035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Controller</a:t>
              </a:r>
              <a:endParaRPr lang="fr-BE" sz="13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29583" y="3513965"/>
              <a:ext cx="7566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Actuators</a:t>
              </a:r>
              <a:endParaRPr lang="fr-BE" sz="13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721699" y="4013070"/>
              <a:ext cx="78905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24262" y="4165480"/>
              <a:ext cx="34823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09469" y="4627830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smtClean="0"/>
                <a:t>open-signal</a:t>
              </a:r>
              <a:endParaRPr lang="fr-BE" sz="1300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87624" y="1412776"/>
            <a:ext cx="6408712" cy="3672408"/>
            <a:chOff x="1403648" y="1700808"/>
            <a:chExt cx="6408712" cy="3672408"/>
          </a:xfrm>
        </p:grpSpPr>
        <p:sp>
          <p:nvSpPr>
            <p:cNvPr id="5" name="Rectangle 4"/>
            <p:cNvSpPr/>
            <p:nvPr/>
          </p:nvSpPr>
          <p:spPr>
            <a:xfrm>
              <a:off x="1403648" y="1700808"/>
              <a:ext cx="6408712" cy="367240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932040" y="3573016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</a:t>
              </a:r>
              <a:r>
                <a:rPr lang="fr-BE" noProof="1" smtClean="0"/>
                <a:t>Toolkit</a:t>
              </a:r>
              <a:endParaRPr lang="fr-BE" noProof="1" smtClean="0"/>
            </a:p>
            <a:p>
              <a:pPr algn="ctr"/>
              <a:r>
                <a:rPr lang="fr-BE" noProof="1" smtClean="0"/>
                <a:t>(Jail)</a:t>
              </a:r>
              <a:endParaRPr lang="fr-BE" noProof="1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932040" y="4509192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LTL2Buchi</a:t>
              </a:r>
              <a:endParaRPr lang="fr-BE" noProof="1" smtClean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619672" y="1916832"/>
              <a:ext cx="1080120" cy="32403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Model</a:t>
              </a:r>
            </a:p>
            <a:p>
              <a:pPr algn="ctr"/>
              <a:r>
                <a:rPr lang="fr-BE" noProof="1" smtClean="0"/>
                <a:t>Checker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4932040" y="2636984"/>
              <a:ext cx="2664592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  <a:endParaRPr lang="fr-BE" noProof="1" smtClean="0"/>
            </a:p>
            <a:p>
              <a:pPr algn="ctr"/>
              <a:r>
                <a:rPr lang="fr-BE" noProof="1" smtClean="0"/>
                <a:t>(JBuddy</a:t>
              </a:r>
              <a:r>
                <a:rPr lang="fr-BE" noProof="1" smtClean="0"/>
                <a:t>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059832" y="311208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</a:t>
              </a:r>
              <a:r>
                <a:rPr lang="fr-BE" noProof="1" smtClean="0"/>
                <a:t>LTS</a:t>
              </a:r>
              <a:endParaRPr lang="fr-BE" noProof="1" smtClean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450919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FLTL</a:t>
              </a:r>
              <a:endParaRPr lang="fr-BE" noProof="1" smtClean="0"/>
            </a:p>
          </p:txBody>
        </p:sp>
        <p:cxnSp>
          <p:nvCxnSpPr>
            <p:cNvPr id="12" name="Connecteur en angle 11"/>
            <p:cNvCxnSpPr>
              <a:stCxn id="11" idx="3"/>
              <a:endCxn id="7" idx="1"/>
            </p:cNvCxnSpPr>
            <p:nvPr/>
          </p:nvCxnSpPr>
          <p:spPr>
            <a:xfrm>
              <a:off x="4572000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26"/>
            <p:cNvCxnSpPr>
              <a:stCxn id="10" idx="2"/>
              <a:endCxn id="6" idx="1"/>
            </p:cNvCxnSpPr>
            <p:nvPr/>
          </p:nvCxnSpPr>
          <p:spPr>
            <a:xfrm rot="16200000" flipH="1">
              <a:off x="4305512" y="3270488"/>
              <a:ext cx="13693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26"/>
            <p:cNvCxnSpPr>
              <a:stCxn id="10" idx="0"/>
              <a:endCxn id="9" idx="1"/>
            </p:cNvCxnSpPr>
            <p:nvPr/>
          </p:nvCxnSpPr>
          <p:spPr>
            <a:xfrm rot="5400000" flipH="1" flipV="1">
              <a:off x="4298428" y="2478472"/>
              <a:ext cx="15110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26"/>
            <p:cNvCxnSpPr>
              <a:endCxn id="10" idx="1"/>
            </p:cNvCxnSpPr>
            <p:nvPr/>
          </p:nvCxnSpPr>
          <p:spPr>
            <a:xfrm>
              <a:off x="2699657" y="343608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26"/>
            <p:cNvCxnSpPr>
              <a:endCxn id="11" idx="1"/>
            </p:cNvCxnSpPr>
            <p:nvPr/>
          </p:nvCxnSpPr>
          <p:spPr>
            <a:xfrm>
              <a:off x="2699792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e 89"/>
            <p:cNvGrpSpPr/>
            <p:nvPr/>
          </p:nvGrpSpPr>
          <p:grpSpPr>
            <a:xfrm>
              <a:off x="6444208" y="1844824"/>
              <a:ext cx="1152128" cy="369332"/>
              <a:chOff x="899592" y="5445224"/>
              <a:chExt cx="1152128" cy="369332"/>
            </a:xfrm>
          </p:grpSpPr>
          <p:cxnSp>
            <p:nvCxnSpPr>
              <p:cNvPr id="20" name="Connecteur en angle 26"/>
              <p:cNvCxnSpPr/>
              <p:nvPr/>
            </p:nvCxnSpPr>
            <p:spPr>
              <a:xfrm>
                <a:off x="899592" y="5805264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ZoneTexte 20"/>
              <p:cNvSpPr txBox="1"/>
              <p:nvPr/>
            </p:nvSpPr>
            <p:spPr>
              <a:xfrm>
                <a:off x="1187624" y="5445224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  <p:sp>
          <p:nvSpPr>
            <p:cNvPr id="18" name="Rectangle à coins arrondis 17"/>
            <p:cNvSpPr/>
            <p:nvPr/>
          </p:nvSpPr>
          <p:spPr>
            <a:xfrm>
              <a:off x="3059832" y="191683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</a:t>
              </a:r>
              <a:r>
                <a:rPr lang="fr-BE" noProof="1" smtClean="0"/>
                <a:t>-hMSC</a:t>
              </a:r>
              <a:endParaRPr lang="fr-BE" noProof="1" smtClean="0"/>
            </a:p>
          </p:txBody>
        </p:sp>
        <p:cxnSp>
          <p:nvCxnSpPr>
            <p:cNvPr id="19" name="Connecteur en angle 26"/>
            <p:cNvCxnSpPr>
              <a:endCxn id="18" idx="1"/>
            </p:cNvCxnSpPr>
            <p:nvPr/>
          </p:nvCxnSpPr>
          <p:spPr>
            <a:xfrm flipV="1">
              <a:off x="2699792" y="2240832"/>
              <a:ext cx="360040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roupe 380"/>
          <p:cNvGrpSpPr/>
          <p:nvPr/>
        </p:nvGrpSpPr>
        <p:grpSpPr>
          <a:xfrm>
            <a:off x="360040" y="836712"/>
            <a:ext cx="8460432" cy="4608512"/>
            <a:chOff x="0" y="836712"/>
            <a:chExt cx="8460432" cy="4608512"/>
          </a:xfrm>
        </p:grpSpPr>
        <p:sp>
          <p:nvSpPr>
            <p:cNvPr id="380" name="Rectangle 379"/>
            <p:cNvSpPr/>
            <p:nvPr/>
          </p:nvSpPr>
          <p:spPr>
            <a:xfrm>
              <a:off x="0" y="836712"/>
              <a:ext cx="8460432" cy="460851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78" name="Groupe 377"/>
            <p:cNvGrpSpPr/>
            <p:nvPr/>
          </p:nvGrpSpPr>
          <p:grpSpPr>
            <a:xfrm>
              <a:off x="179512" y="944824"/>
              <a:ext cx="8094480" cy="4356384"/>
              <a:chOff x="179512" y="944824"/>
              <a:chExt cx="8094480" cy="4356384"/>
            </a:xfrm>
          </p:grpSpPr>
          <p:cxnSp>
            <p:nvCxnSpPr>
              <p:cNvPr id="54" name="Connecteur droit avec flèche 53"/>
              <p:cNvCxnSpPr>
                <a:stCxn id="149" idx="6"/>
                <a:endCxn id="161" idx="1"/>
              </p:cNvCxnSpPr>
              <p:nvPr/>
            </p:nvCxnSpPr>
            <p:spPr>
              <a:xfrm>
                <a:off x="5436184" y="1934784"/>
                <a:ext cx="21605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avec flèche 85"/>
              <p:cNvCxnSpPr>
                <a:stCxn id="128" idx="6"/>
              </p:cNvCxnSpPr>
              <p:nvPr/>
            </p:nvCxnSpPr>
            <p:spPr>
              <a:xfrm>
                <a:off x="2422264" y="2654864"/>
                <a:ext cx="23252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5" name="Groupe 234"/>
              <p:cNvGrpSpPr/>
              <p:nvPr/>
            </p:nvGrpSpPr>
            <p:grpSpPr>
              <a:xfrm>
                <a:off x="179512" y="1088824"/>
                <a:ext cx="1116000" cy="612000"/>
                <a:chOff x="206642" y="386696"/>
                <a:chExt cx="1080000" cy="61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06642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</a:t>
                  </a:r>
                  <a:r>
                    <a:rPr lang="fr-BE" noProof="1" smtClean="0">
                      <a:solidFill>
                        <a:schemeClr val="tx1"/>
                      </a:solidFill>
                    </a:rPr>
                    <a:t>-hMSC  </a:t>
                  </a:r>
                  <a:endParaRPr lang="fr-BE" noProof="1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Connecteur droit 38"/>
                <p:cNvCxnSpPr/>
                <p:nvPr/>
              </p:nvCxnSpPr>
              <p:spPr>
                <a:xfrm>
                  <a:off x="206642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>
                <a:xfrm>
                  <a:off x="206642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e 235"/>
              <p:cNvGrpSpPr/>
              <p:nvPr/>
            </p:nvGrpSpPr>
            <p:grpSpPr>
              <a:xfrm>
                <a:off x="179512" y="2348864"/>
                <a:ext cx="1116000" cy="612000"/>
                <a:chOff x="206642" y="1610832"/>
                <a:chExt cx="1080000" cy="612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206642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definitions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Connecteur droit 45"/>
                <p:cNvCxnSpPr/>
                <p:nvPr/>
              </p:nvCxnSpPr>
              <p:spPr>
                <a:xfrm>
                  <a:off x="206642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206642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e 236"/>
              <p:cNvGrpSpPr/>
              <p:nvPr/>
            </p:nvGrpSpPr>
            <p:grpSpPr>
              <a:xfrm>
                <a:off x="179512" y="4545224"/>
                <a:ext cx="1116000" cy="612000"/>
                <a:chOff x="206642" y="2780928"/>
                <a:chExt cx="1080000" cy="612000"/>
              </a:xfrm>
            </p:grpSpPr>
            <p:sp>
              <p:nvSpPr>
                <p:cNvPr id="44" name="Organigramme : Processus 43"/>
                <p:cNvSpPr/>
                <p:nvPr/>
              </p:nvSpPr>
              <p:spPr>
                <a:xfrm>
                  <a:off x="206642" y="2780928"/>
                  <a:ext cx="1080000" cy="612000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FLTL </a:t>
                  </a:r>
                  <a:r>
                    <a:rPr lang="fr-BE" noProof="1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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) 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/>
                  </a:r>
                  <a:b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Property 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Connecteur droit 51"/>
                <p:cNvCxnSpPr/>
                <p:nvPr/>
              </p:nvCxnSpPr>
              <p:spPr>
                <a:xfrm>
                  <a:off x="206642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>
                  <a:off x="206642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Ellipse 93"/>
              <p:cNvSpPr/>
              <p:nvPr/>
            </p:nvSpPr>
            <p:spPr>
              <a:xfrm>
                <a:off x="1522264" y="94482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err="1" smtClean="0"/>
                  <a:t>Algo</a:t>
                </a:r>
                <a:endParaRPr lang="fr-BE" sz="1600" dirty="0" smtClean="0"/>
              </a:p>
              <a:p>
                <a:pPr algn="ctr"/>
                <a:r>
                  <a:rPr lang="fr-BE" sz="1600" dirty="0" smtClean="0"/>
                  <a:t>Chap. 3</a:t>
                </a:r>
              </a:p>
            </p:txBody>
          </p:sp>
          <p:cxnSp>
            <p:nvCxnSpPr>
              <p:cNvPr id="96" name="Connecteur droit avec flèche 95"/>
              <p:cNvCxnSpPr>
                <a:endCxn id="94" idx="2"/>
              </p:cNvCxnSpPr>
              <p:nvPr/>
            </p:nvCxnSpPr>
            <p:spPr>
              <a:xfrm>
                <a:off x="1270112" y="1394824"/>
                <a:ext cx="2521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0" name="Groupe 239"/>
              <p:cNvGrpSpPr/>
              <p:nvPr/>
            </p:nvGrpSpPr>
            <p:grpSpPr>
              <a:xfrm>
                <a:off x="2654784" y="1088824"/>
                <a:ext cx="1188000" cy="612000"/>
                <a:chOff x="2843928" y="386696"/>
                <a:chExt cx="1080000" cy="6120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</a:t>
                  </a:r>
                  <a:r>
                    <a:rPr lang="fr-BE" noProof="1" smtClean="0">
                      <a:solidFill>
                        <a:schemeClr val="tx1"/>
                      </a:solidFill>
                    </a:rPr>
                    <a:t>-LTS</a:t>
                  </a:r>
                  <a:endParaRPr lang="fr-BE" noProof="1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7" name="Connecteur droit 106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Connecteur droit avec flèche 108"/>
              <p:cNvCxnSpPr>
                <a:stCxn id="94" idx="6"/>
              </p:cNvCxnSpPr>
              <p:nvPr/>
            </p:nvCxnSpPr>
            <p:spPr>
              <a:xfrm>
                <a:off x="2422264" y="1394824"/>
                <a:ext cx="2521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Ellipse 127"/>
              <p:cNvSpPr/>
              <p:nvPr/>
            </p:nvSpPr>
            <p:spPr>
              <a:xfrm>
                <a:off x="1522264" y="220486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err="1" smtClean="0"/>
                  <a:t>Def</a:t>
                </a:r>
                <a:r>
                  <a:rPr lang="fr-BE" sz="1600" dirty="0" smtClean="0"/>
                  <a:t>. 3.1</a:t>
                </a:r>
                <a:endParaRPr lang="fr-BE" sz="1600" dirty="0"/>
              </a:p>
            </p:txBody>
          </p:sp>
          <p:cxnSp>
            <p:nvCxnSpPr>
              <p:cNvPr id="129" name="Connecteur droit avec flèche 128"/>
              <p:cNvCxnSpPr>
                <a:endCxn id="128" idx="2"/>
              </p:cNvCxnSpPr>
              <p:nvPr/>
            </p:nvCxnSpPr>
            <p:spPr>
              <a:xfrm>
                <a:off x="1295512" y="2654864"/>
                <a:ext cx="226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1" name="Groupe 240"/>
              <p:cNvGrpSpPr/>
              <p:nvPr/>
            </p:nvGrpSpPr>
            <p:grpSpPr>
              <a:xfrm>
                <a:off x="2654784" y="2348864"/>
                <a:ext cx="1188000" cy="612000"/>
                <a:chOff x="2843928" y="1610832"/>
                <a:chExt cx="1080000" cy="612000"/>
              </a:xfrm>
            </p:grpSpPr>
            <p:sp>
              <p:nvSpPr>
                <p:cNvPr id="141" name="Rectangle 140"/>
                <p:cNvSpPr/>
                <p:nvPr/>
              </p:nvSpPr>
              <p:spPr>
                <a:xfrm>
                  <a:off x="2843928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automata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2843928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>
                <a:xfrm>
                  <a:off x="2843928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Ellipse 148"/>
              <p:cNvSpPr/>
              <p:nvPr/>
            </p:nvSpPr>
            <p:spPr>
              <a:xfrm>
                <a:off x="4536184" y="148478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</a:t>
                </a:r>
                <a:r>
                  <a:rPr lang="fr-BE" sz="1600" dirty="0" smtClean="0"/>
                  <a:t>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150" name="Connecteur droit avec flèche 149"/>
              <p:cNvCxnSpPr>
                <a:stCxn id="104" idx="3"/>
                <a:endCxn id="358" idx="0"/>
              </p:cNvCxnSpPr>
              <p:nvPr/>
            </p:nvCxnSpPr>
            <p:spPr>
              <a:xfrm>
                <a:off x="3842784" y="1394824"/>
                <a:ext cx="315168" cy="52200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avec flèche 154"/>
              <p:cNvCxnSpPr>
                <a:stCxn id="374" idx="6"/>
                <a:endCxn id="358" idx="4"/>
              </p:cNvCxnSpPr>
              <p:nvPr/>
            </p:nvCxnSpPr>
            <p:spPr>
              <a:xfrm flipV="1">
                <a:off x="3806201" y="1952832"/>
                <a:ext cx="351751" cy="612072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5" name="Groupe 244"/>
              <p:cNvGrpSpPr/>
              <p:nvPr/>
            </p:nvGrpSpPr>
            <p:grpSpPr>
              <a:xfrm>
                <a:off x="5652240" y="1628784"/>
                <a:ext cx="1080000" cy="612000"/>
                <a:chOff x="5724128" y="962760"/>
                <a:chExt cx="1080000" cy="61200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5724128" y="96276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LTS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4" name="Connecteur droit 163"/>
                <p:cNvCxnSpPr/>
                <p:nvPr/>
              </p:nvCxnSpPr>
              <p:spPr>
                <a:xfrm>
                  <a:off x="57241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Connecteur droit 164"/>
                <p:cNvCxnSpPr/>
                <p:nvPr/>
              </p:nvCxnSpPr>
              <p:spPr>
                <a:xfrm>
                  <a:off x="5724128" y="155679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Ellipse 181"/>
              <p:cNvSpPr/>
              <p:nvPr/>
            </p:nvSpPr>
            <p:spPr>
              <a:xfrm>
                <a:off x="1522264" y="440120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smtClean="0"/>
                  <a:t>LTL2</a:t>
                </a:r>
                <a:br>
                  <a:rPr lang="fr-BE" sz="1600" dirty="0" smtClean="0"/>
                </a:br>
                <a:r>
                  <a:rPr lang="fr-BE" sz="1600" dirty="0" err="1" smtClean="0"/>
                  <a:t>Buchi</a:t>
                </a:r>
                <a:endParaRPr lang="fr-BE" sz="1600" dirty="0"/>
              </a:p>
            </p:txBody>
          </p:sp>
          <p:grpSp>
            <p:nvGrpSpPr>
              <p:cNvPr id="242" name="Groupe 241"/>
              <p:cNvGrpSpPr/>
              <p:nvPr/>
            </p:nvGrpSpPr>
            <p:grpSpPr>
              <a:xfrm>
                <a:off x="2654784" y="4545224"/>
                <a:ext cx="1188000" cy="612000"/>
                <a:chOff x="2843928" y="2780928"/>
                <a:chExt cx="1080000" cy="612000"/>
              </a:xfrm>
            </p:grpSpPr>
            <p:sp>
              <p:nvSpPr>
                <p:cNvPr id="184" name="Rectangle 183"/>
                <p:cNvSpPr/>
                <p:nvPr/>
              </p:nvSpPr>
              <p:spPr>
                <a:xfrm>
                  <a:off x="2843928" y="2780928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Buchi</a:t>
                  </a:r>
                  <a:r>
                    <a:rPr lang="fr-BE" noProof="1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fr-BE" noProof="1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</a:t>
                  </a:r>
                  <a:r>
                    <a:rPr lang="fr-BE" noProof="1" smtClean="0">
                      <a:solidFill>
                        <a:schemeClr val="tx1"/>
                      </a:solidFill>
                    </a:rPr>
                    <a:t>)</a:t>
                  </a:r>
                  <a:endParaRPr lang="fr-BE" noProof="1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6" name="Connecteur droit 185"/>
                <p:cNvCxnSpPr/>
                <p:nvPr/>
              </p:nvCxnSpPr>
              <p:spPr>
                <a:xfrm>
                  <a:off x="2843928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cteur droit 186"/>
                <p:cNvCxnSpPr/>
                <p:nvPr/>
              </p:nvCxnSpPr>
              <p:spPr>
                <a:xfrm>
                  <a:off x="2843928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8" name="Connecteur droit avec flèche 187"/>
              <p:cNvCxnSpPr>
                <a:endCxn id="182" idx="2"/>
              </p:cNvCxnSpPr>
              <p:nvPr/>
            </p:nvCxnSpPr>
            <p:spPr>
              <a:xfrm flipV="1">
                <a:off x="1295512" y="4851208"/>
                <a:ext cx="226752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3" name="Groupe 242"/>
              <p:cNvGrpSpPr/>
              <p:nvPr/>
            </p:nvGrpSpPr>
            <p:grpSpPr>
              <a:xfrm>
                <a:off x="2654784" y="3609088"/>
                <a:ext cx="1188000" cy="612000"/>
                <a:chOff x="2771800" y="3861048"/>
                <a:chExt cx="1152000" cy="612000"/>
              </a:xfrm>
            </p:grpSpPr>
            <p:sp>
              <p:nvSpPr>
                <p:cNvPr id="196" name="Rectangle 195"/>
                <p:cNvSpPr/>
                <p:nvPr/>
              </p:nvSpPr>
              <p:spPr>
                <a:xfrm>
                  <a:off x="2771800" y="3861048"/>
                  <a:ext cx="1152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Synchronizer</a:t>
                  </a:r>
                  <a:endParaRPr lang="fr-BE" noProof="1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8" name="Connecteur droit 197"/>
                <p:cNvCxnSpPr/>
                <p:nvPr/>
              </p:nvCxnSpPr>
              <p:spPr>
                <a:xfrm>
                  <a:off x="2771800" y="3879016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198"/>
                <p:cNvCxnSpPr/>
                <p:nvPr/>
              </p:nvCxnSpPr>
              <p:spPr>
                <a:xfrm>
                  <a:off x="2771800" y="4455080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Ellipse 199"/>
              <p:cNvSpPr/>
              <p:nvPr/>
            </p:nvSpPr>
            <p:spPr>
              <a:xfrm>
                <a:off x="4536184" y="346510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</a:t>
                </a:r>
                <a:r>
                  <a:rPr lang="fr-BE" sz="1600" dirty="0" smtClean="0"/>
                  <a:t>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201" name="Connecteur droit avec flèche 200"/>
              <p:cNvCxnSpPr>
                <a:stCxn id="376" idx="6"/>
                <a:endCxn id="359" idx="0"/>
              </p:cNvCxnSpPr>
              <p:nvPr/>
            </p:nvCxnSpPr>
            <p:spPr>
              <a:xfrm>
                <a:off x="3806201" y="2780928"/>
                <a:ext cx="351751" cy="111612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avec flèche 203"/>
              <p:cNvCxnSpPr>
                <a:stCxn id="184" idx="3"/>
                <a:endCxn id="359" idx="4"/>
              </p:cNvCxnSpPr>
              <p:nvPr/>
            </p:nvCxnSpPr>
            <p:spPr>
              <a:xfrm flipV="1">
                <a:off x="3842784" y="3933056"/>
                <a:ext cx="315168" cy="91816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Connecteur droit avec flèche 206"/>
              <p:cNvCxnSpPr>
                <a:stCxn id="359" idx="6"/>
                <a:endCxn id="200" idx="2"/>
              </p:cNvCxnSpPr>
              <p:nvPr/>
            </p:nvCxnSpPr>
            <p:spPr>
              <a:xfrm>
                <a:off x="4175952" y="3915056"/>
                <a:ext cx="360232" cy="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6" name="Groupe 245"/>
              <p:cNvGrpSpPr/>
              <p:nvPr/>
            </p:nvGrpSpPr>
            <p:grpSpPr>
              <a:xfrm>
                <a:off x="5652240" y="3609104"/>
                <a:ext cx="1080000" cy="612000"/>
                <a:chOff x="5688124" y="2708920"/>
                <a:chExt cx="1080000" cy="612000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5688124" y="270892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Tester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3" name="Connecteur droit 212"/>
                <p:cNvCxnSpPr/>
                <p:nvPr/>
              </p:nvCxnSpPr>
              <p:spPr>
                <a:xfrm>
                  <a:off x="5688124" y="272688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onnecteur droit 213"/>
                <p:cNvCxnSpPr/>
                <p:nvPr/>
              </p:nvCxnSpPr>
              <p:spPr>
                <a:xfrm>
                  <a:off x="5688124" y="330295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Connecteur droit avec flèche 214"/>
              <p:cNvCxnSpPr>
                <a:stCxn id="200" idx="6"/>
                <a:endCxn id="211" idx="1"/>
              </p:cNvCxnSpPr>
              <p:nvPr/>
            </p:nvCxnSpPr>
            <p:spPr>
              <a:xfrm>
                <a:off x="5436184" y="3915104"/>
                <a:ext cx="216056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7" name="Groupe 246"/>
              <p:cNvGrpSpPr/>
              <p:nvPr/>
            </p:nvGrpSpPr>
            <p:grpSpPr>
              <a:xfrm>
                <a:off x="6977992" y="2605568"/>
                <a:ext cx="1296000" cy="612000"/>
                <a:chOff x="7463402" y="1844824"/>
                <a:chExt cx="1296000" cy="612000"/>
              </a:xfrm>
            </p:grpSpPr>
            <p:sp>
              <p:nvSpPr>
                <p:cNvPr id="219" name="Rectangle 218"/>
                <p:cNvSpPr/>
                <p:nvPr/>
              </p:nvSpPr>
              <p:spPr>
                <a:xfrm>
                  <a:off x="7463402" y="1844824"/>
                  <a:ext cx="1296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Search space </a:t>
                  </a:r>
                  <a:br>
                    <a:rPr lang="fr-BE" noProof="1" smtClean="0">
                      <a:solidFill>
                        <a:schemeClr val="tx1"/>
                      </a:solidFill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1" name="Connecteur droit 220"/>
                <p:cNvCxnSpPr/>
                <p:nvPr/>
              </p:nvCxnSpPr>
              <p:spPr>
                <a:xfrm>
                  <a:off x="7463402" y="1862792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onnecteur droit 221"/>
                <p:cNvCxnSpPr/>
                <p:nvPr/>
              </p:nvCxnSpPr>
              <p:spPr>
                <a:xfrm>
                  <a:off x="7463402" y="2438856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8" name="Ellipse 247"/>
              <p:cNvSpPr/>
              <p:nvPr/>
            </p:nvSpPr>
            <p:spPr>
              <a:xfrm>
                <a:off x="5742240" y="246156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endParaRPr lang="fr-BE" sz="1600" dirty="0"/>
              </a:p>
            </p:txBody>
          </p:sp>
          <p:cxnSp>
            <p:nvCxnSpPr>
              <p:cNvPr id="254" name="Connecteur droit avec flèche 253"/>
              <p:cNvCxnSpPr>
                <a:endCxn id="248" idx="0"/>
              </p:cNvCxnSpPr>
              <p:nvPr/>
            </p:nvCxnSpPr>
            <p:spPr>
              <a:xfrm rot="5400000">
                <a:off x="6081848" y="2351176"/>
                <a:ext cx="22078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Connecteur droit avec flèche 257"/>
              <p:cNvCxnSpPr>
                <a:endCxn id="248" idx="4"/>
              </p:cNvCxnSpPr>
              <p:nvPr/>
            </p:nvCxnSpPr>
            <p:spPr>
              <a:xfrm rot="5400000" flipH="1" flipV="1">
                <a:off x="6067678" y="3485336"/>
                <a:ext cx="24833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Connecteur droit avec flèche 260"/>
              <p:cNvCxnSpPr>
                <a:stCxn id="248" idx="6"/>
                <a:endCxn id="219" idx="1"/>
              </p:cNvCxnSpPr>
              <p:nvPr/>
            </p:nvCxnSpPr>
            <p:spPr>
              <a:xfrm>
                <a:off x="6642240" y="2911568"/>
                <a:ext cx="33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avec flèche 191"/>
              <p:cNvCxnSpPr>
                <a:stCxn id="182" idx="6"/>
              </p:cNvCxnSpPr>
              <p:nvPr/>
            </p:nvCxnSpPr>
            <p:spPr>
              <a:xfrm>
                <a:off x="2422264" y="4851208"/>
                <a:ext cx="232520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8" name="Ellipse 357"/>
              <p:cNvSpPr/>
              <p:nvPr/>
            </p:nvSpPr>
            <p:spPr>
              <a:xfrm>
                <a:off x="4139952" y="1916832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59" name="Ellipse 358"/>
              <p:cNvSpPr/>
              <p:nvPr/>
            </p:nvSpPr>
            <p:spPr>
              <a:xfrm>
                <a:off x="4139952" y="3897056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362" name="Connecteur droit avec flèche 149"/>
              <p:cNvCxnSpPr>
                <a:stCxn id="358" idx="6"/>
                <a:endCxn id="149" idx="2"/>
              </p:cNvCxnSpPr>
              <p:nvPr/>
            </p:nvCxnSpPr>
            <p:spPr>
              <a:xfrm flipV="1">
                <a:off x="4175952" y="1934784"/>
                <a:ext cx="360232" cy="4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Connecteur droit avec flèche 200"/>
              <p:cNvCxnSpPr>
                <a:stCxn id="196" idx="3"/>
                <a:endCxn id="359" idx="2"/>
              </p:cNvCxnSpPr>
              <p:nvPr/>
            </p:nvCxnSpPr>
            <p:spPr>
              <a:xfrm flipV="1">
                <a:off x="3842784" y="3915056"/>
                <a:ext cx="297168" cy="32"/>
              </a:xfrm>
              <a:prstGeom prst="bentConnector3">
                <a:avLst>
                  <a:gd name="adj1" fmla="val 50000"/>
                </a:avLst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4" name="Ellipse 373"/>
              <p:cNvSpPr/>
              <p:nvPr/>
            </p:nvSpPr>
            <p:spPr>
              <a:xfrm flipV="1">
                <a:off x="3806201" y="2564904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76" name="Ellipse 375"/>
              <p:cNvSpPr/>
              <p:nvPr/>
            </p:nvSpPr>
            <p:spPr>
              <a:xfrm flipV="1">
                <a:off x="3806201" y="278092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610694" y="445968"/>
            <a:ext cx="2113434" cy="1398856"/>
            <a:chOff x="4927823" y="3710729"/>
            <a:chExt cx="3505262" cy="2320092"/>
          </a:xfrm>
        </p:grpSpPr>
        <p:sp>
          <p:nvSpPr>
            <p:cNvPr id="14" name="Parallélogramme 13"/>
            <p:cNvSpPr/>
            <p:nvPr/>
          </p:nvSpPr>
          <p:spPr>
            <a:xfrm>
              <a:off x="4927823" y="5244781"/>
              <a:ext cx="3266402" cy="78604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Maintain[Doors Closed While Moving]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32179" y="3710729"/>
              <a:ext cx="2342616" cy="76750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5" y="4982755"/>
              <a:ext cx="230227" cy="293828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49963" y="4635819"/>
              <a:ext cx="413395" cy="98220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577375" y="4717090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9" y="4892920"/>
              <a:ext cx="643554" cy="70714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346323" y="188640"/>
            <a:ext cx="2569493" cy="2094582"/>
            <a:chOff x="3012207" y="254298"/>
            <a:chExt cx="2569493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355976" y="54868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Starting train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12207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Pressing alarm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355976" y="1196752"/>
              <a:ext cx="1224136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Stopping &amp;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355976" y="198884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Closing doors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092327" y="1448780"/>
              <a:ext cx="263649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80112" y="728700"/>
              <a:ext cx="1588" cy="1440160"/>
            </a:xfrm>
            <a:prstGeom prst="bentConnector3">
              <a:avLst>
                <a:gd name="adj1" fmla="val 17394527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52268" y="728700"/>
              <a:ext cx="803709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644008" y="3140968"/>
            <a:ext cx="3706316" cy="1512000"/>
            <a:chOff x="2915816" y="3342391"/>
            <a:chExt cx="3706316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15816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Passenger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b="1" noProof="1" smtClean="0">
                  <a:latin typeface="+mj-lt"/>
                </a:rPr>
                <a:t>Controller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585005" y="4051811"/>
              <a:ext cx="43710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alarm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12920" y="3837578"/>
              <a:ext cx="35509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start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2538" y="4202038"/>
              <a:ext cx="335857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stop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09944" y="4517122"/>
              <a:ext cx="389012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open</a:t>
              </a:r>
              <a:endParaRPr lang="fr-BE" sz="1300" b="1" noProof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156176" y="332656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Collect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Constraints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Weaken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Request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339056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457930" y="4857760"/>
              <a:ext cx="88138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Conflict?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</p:grpSp>
      </p:grpSp>
      <p:grpSp>
        <p:nvGrpSpPr>
          <p:cNvPr id="90" name="Groupe 89"/>
          <p:cNvGrpSpPr/>
          <p:nvPr/>
        </p:nvGrpSpPr>
        <p:grpSpPr>
          <a:xfrm>
            <a:off x="323528" y="4929784"/>
            <a:ext cx="4824536" cy="1019496"/>
            <a:chOff x="899592" y="4869805"/>
            <a:chExt cx="4824536" cy="1019496"/>
          </a:xfrm>
        </p:grpSpPr>
        <p:pic>
          <p:nvPicPr>
            <p:cNvPr id="2057" name="Picture 9" descr="C:\Users\blambeau\Documents\thesis\writing\src\2-framework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4870204"/>
              <a:ext cx="3389090" cy="1018699"/>
            </a:xfrm>
            <a:prstGeom prst="rect">
              <a:avLst/>
            </a:prstGeom>
            <a:noFill/>
          </p:spPr>
        </p:pic>
        <p:grpSp>
          <p:nvGrpSpPr>
            <p:cNvPr id="89" name="Groupe 88"/>
            <p:cNvGrpSpPr/>
            <p:nvPr/>
          </p:nvGrpSpPr>
          <p:grpSpPr>
            <a:xfrm>
              <a:off x="4683522" y="4869805"/>
              <a:ext cx="1040606" cy="1019496"/>
              <a:chOff x="4683522" y="4870450"/>
              <a:chExt cx="1040606" cy="1019496"/>
            </a:xfrm>
          </p:grpSpPr>
          <p:pic>
            <p:nvPicPr>
              <p:cNvPr id="2058" name="Picture 10" descr="C:\Users\blambeau\Documents\thesis\writing\src\2-framework\images\open-clos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83522" y="4870450"/>
                <a:ext cx="1040606" cy="455676"/>
              </a:xfrm>
              <a:prstGeom prst="rect">
                <a:avLst/>
              </a:prstGeom>
              <a:noFill/>
            </p:spPr>
          </p:pic>
          <p:pic>
            <p:nvPicPr>
              <p:cNvPr id="2059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9241" y="5445224"/>
                <a:ext cx="974884" cy="444722"/>
              </a:xfrm>
              <a:prstGeom prst="rect">
                <a:avLst/>
              </a:prstGeom>
              <a:noFill/>
            </p:spPr>
          </p:pic>
        </p:grpSp>
        <p:sp>
          <p:nvSpPr>
            <p:cNvPr id="88" name="ZoneTexte 87"/>
            <p:cNvSpPr txBox="1"/>
            <p:nvPr/>
          </p:nvSpPr>
          <p:spPr>
            <a:xfrm>
              <a:off x="4355976" y="5117943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b="1" dirty="0" smtClean="0">
                  <a:latin typeface="Arial" pitchFamily="34" charset="0"/>
                  <a:cs typeface="Arial" pitchFamily="34" charset="0"/>
                </a:rPr>
                <a:t>||</a:t>
              </a:r>
              <a:endParaRPr lang="fr-BE" sz="28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/>
          <p:cNvGrpSpPr/>
          <p:nvPr/>
        </p:nvGrpSpPr>
        <p:grpSpPr>
          <a:xfrm>
            <a:off x="107504" y="157871"/>
            <a:ext cx="8906340" cy="6326056"/>
            <a:chOff x="107504" y="157871"/>
            <a:chExt cx="8906340" cy="6326056"/>
          </a:xfrm>
        </p:grpSpPr>
        <p:sp>
          <p:nvSpPr>
            <p:cNvPr id="40" name="Rectangle 39"/>
            <p:cNvSpPr/>
            <p:nvPr/>
          </p:nvSpPr>
          <p:spPr>
            <a:xfrm>
              <a:off x="107504" y="157871"/>
              <a:ext cx="8898107" cy="632605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28100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98606" y="2204864"/>
              <a:ext cx="1285884" cy="1694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100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7346" y="4221088"/>
              <a:ext cx="1564592" cy="1251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029853" y="5733256"/>
              <a:ext cx="2795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dirty="0" smtClean="0"/>
                <a:t>High-</a:t>
              </a:r>
              <a:r>
                <a:rPr lang="fr-BE" dirty="0" err="1" smtClean="0"/>
                <a:t>level</a:t>
              </a:r>
              <a:r>
                <a:rPr lang="fr-BE" dirty="0" smtClean="0"/>
                <a:t> scenarios (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70572" y="2276872"/>
              <a:ext cx="2016224" cy="143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730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312737" y="1977268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Scenarios (MSC)</a:t>
              </a:r>
              <a:endParaRPr lang="fr-BE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35904" y="3204468"/>
              <a:ext cx="2531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Goals &amp; </a:t>
              </a:r>
              <a:br>
                <a:rPr lang="fr-BE" dirty="0" smtClean="0"/>
              </a:br>
              <a:r>
                <a:rPr lang="fr-BE" dirty="0" smtClean="0"/>
                <a:t>Domain </a:t>
              </a:r>
              <a:r>
                <a:rPr lang="fr-BE" dirty="0" err="1" smtClean="0"/>
                <a:t>Properties</a:t>
              </a:r>
              <a:r>
                <a:rPr lang="fr-BE" dirty="0" smtClean="0"/>
                <a:t> (FLTL)</a:t>
              </a:r>
              <a:endParaRPr lang="fr-BE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110773" y="285728"/>
              <a:ext cx="2688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Agent state machines (LTS)</a:t>
              </a:r>
              <a:endParaRPr lang="fr-BE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298540" y="5572140"/>
              <a:ext cx="16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err="1" smtClean="0"/>
                <a:t>Process</a:t>
              </a:r>
              <a:r>
                <a:rPr lang="fr-BE" dirty="0" smtClean="0"/>
                <a:t> </a:t>
              </a:r>
              <a:r>
                <a:rPr lang="fr-BE" dirty="0" err="1" smtClean="0"/>
                <a:t>models</a:t>
              </a:r>
              <a:r>
                <a:rPr lang="fr-BE" dirty="0" smtClean="0"/>
                <a:t> </a:t>
              </a:r>
              <a:br>
                <a:rPr lang="fr-BE" dirty="0" smtClean="0"/>
              </a:br>
              <a:r>
                <a:rPr lang="fr-BE" dirty="0" smtClean="0"/>
                <a:t>(g-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  <a:endParaRPr lang="fr-BE" dirty="0"/>
            </a:p>
          </p:txBody>
        </p:sp>
        <p:grpSp>
          <p:nvGrpSpPr>
            <p:cNvPr id="88" name="Groupe 87"/>
            <p:cNvGrpSpPr/>
            <p:nvPr/>
          </p:nvGrpSpPr>
          <p:grpSpPr>
            <a:xfrm>
              <a:off x="322736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	Event traces (LTS) </a:t>
                </a:r>
                <a:br>
                  <a:rPr lang="fr-BE" dirty="0" smtClean="0"/>
                </a:br>
                <a:r>
                  <a:rPr lang="fr-BE" dirty="0" smtClean="0"/>
                  <a:t>+ 	State annotations </a:t>
                </a:r>
                <a:br>
                  <a:rPr lang="fr-BE" dirty="0" smtClean="0"/>
                </a:br>
                <a:r>
                  <a:rPr lang="fr-BE" dirty="0" smtClean="0"/>
                  <a:t>(fluents)</a:t>
                </a:r>
                <a:endParaRPr lang="fr-BE" dirty="0"/>
              </a:p>
            </p:txBody>
          </p:sp>
        </p:grpSp>
        <p:pic>
          <p:nvPicPr>
            <p:cNvPr id="1026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155" y="2273114"/>
              <a:ext cx="1785919" cy="1193986"/>
            </a:xfrm>
            <a:prstGeom prst="rect">
              <a:avLst/>
            </a:prstGeom>
            <a:noFill/>
          </p:spPr>
        </p:pic>
        <p:pic>
          <p:nvPicPr>
            <p:cNvPr id="1027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22801" y="3933056"/>
              <a:ext cx="2458801" cy="1770742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92972" y="4293096"/>
              <a:ext cx="1927579" cy="2018645"/>
            </a:xfrm>
            <a:prstGeom prst="rect">
              <a:avLst/>
            </a:prstGeom>
            <a:noFill/>
          </p:spPr>
        </p:pic>
        <p:pic>
          <p:nvPicPr>
            <p:cNvPr id="1030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53365" y="2385043"/>
              <a:ext cx="3068961" cy="1374535"/>
            </a:xfrm>
            <a:prstGeom prst="rect">
              <a:avLst/>
            </a:prstGeom>
            <a:noFill/>
          </p:spPr>
        </p:pic>
        <p:pic>
          <p:nvPicPr>
            <p:cNvPr id="2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27784" y="778559"/>
              <a:ext cx="3709714" cy="79067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/>
          <p:nvPr/>
        </p:nvGrpSpPr>
        <p:grpSpPr>
          <a:xfrm>
            <a:off x="899592" y="72008"/>
            <a:ext cx="7086424" cy="6669360"/>
            <a:chOff x="899592" y="72008"/>
            <a:chExt cx="7086424" cy="6669360"/>
          </a:xfrm>
        </p:grpSpPr>
        <p:sp>
          <p:nvSpPr>
            <p:cNvPr id="28" name="Rectangle 27"/>
            <p:cNvSpPr/>
            <p:nvPr/>
          </p:nvSpPr>
          <p:spPr>
            <a:xfrm>
              <a:off x="899592" y="72008"/>
              <a:ext cx="7086424" cy="66693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987901" y="910793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Scenarios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87901" y="3544311"/>
              <a:ext cx="1540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System LTS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87901" y="5752793"/>
              <a:ext cx="1503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400" dirty="0" smtClean="0"/>
                <a:t>Agent </a:t>
              </a:r>
              <a:r>
                <a:rPr lang="fr-BE" sz="2400" dirty="0" err="1" smtClean="0"/>
                <a:t>LTSs</a:t>
              </a:r>
              <a:endParaRPr lang="fr-BE" sz="2400" dirty="0" smtClean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387326" y="2190439"/>
              <a:ext cx="27769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i="1" dirty="0" err="1" smtClean="0"/>
                <a:t>Generalization</a:t>
              </a:r>
              <a:endParaRPr lang="fr-BE" sz="2000" i="1" dirty="0" smtClean="0"/>
            </a:p>
            <a:p>
              <a:r>
                <a:rPr lang="fr-BE" sz="2000" i="1" dirty="0" smtClean="0"/>
                <a:t>(</a:t>
              </a:r>
              <a:r>
                <a:rPr lang="fr-BE" sz="2000" i="1" dirty="0" err="1" smtClean="0"/>
                <a:t>grammar</a:t>
              </a:r>
              <a:r>
                <a:rPr lang="fr-BE" sz="2000" i="1" dirty="0" smtClean="0"/>
                <a:t> induction)</a:t>
              </a:r>
              <a:endParaRPr lang="fr-BE" sz="2000" i="1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387326" y="4487680"/>
              <a:ext cx="32810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000" i="1" dirty="0" err="1" smtClean="0"/>
                <a:t>Decomposition</a:t>
              </a:r>
              <a:endParaRPr lang="fr-BE" sz="2000" i="1" dirty="0" smtClean="0"/>
            </a:p>
            <a:p>
              <a:r>
                <a:rPr lang="fr-BE" sz="2000" i="1" dirty="0" smtClean="0"/>
                <a:t>(</a:t>
              </a:r>
              <a:r>
                <a:rPr lang="fr-BE" sz="2000" i="1" dirty="0" err="1" smtClean="0"/>
                <a:t>hiding</a:t>
              </a:r>
              <a:r>
                <a:rPr lang="fr-BE" sz="2000" i="1" dirty="0" smtClean="0"/>
                <a:t> + </a:t>
              </a:r>
              <a:r>
                <a:rPr lang="fr-BE" sz="2000" i="1" dirty="0" err="1" smtClean="0"/>
                <a:t>determ</a:t>
              </a:r>
              <a:r>
                <a:rPr lang="fr-BE" sz="2000" i="1" dirty="0" smtClean="0"/>
                <a:t>. + </a:t>
              </a:r>
              <a:r>
                <a:rPr lang="fr-BE" sz="2000" i="1" dirty="0" err="1" smtClean="0"/>
                <a:t>minimize</a:t>
              </a:r>
              <a:r>
                <a:rPr lang="fr-BE" sz="2000" i="1" dirty="0" smtClean="0"/>
                <a:t>)</a:t>
              </a:r>
              <a:endParaRPr lang="fr-BE" sz="2000" i="1" dirty="0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3958699" y="2132856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3958698" y="4416242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3263059" y="210774"/>
              <a:ext cx="3851419" cy="1798282"/>
              <a:chOff x="3203848" y="210774"/>
              <a:chExt cx="3851419" cy="1798282"/>
            </a:xfrm>
          </p:grpSpPr>
          <p:pic>
            <p:nvPicPr>
              <p:cNvPr id="27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311942" y="210774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261342" y="275272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3074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03848" y="332656"/>
                <a:ext cx="3743325" cy="1676400"/>
              </a:xfrm>
              <a:prstGeom prst="rect">
                <a:avLst/>
              </a:prstGeom>
              <a:noFill/>
            </p:spPr>
          </p:pic>
        </p:grpSp>
        <p:pic>
          <p:nvPicPr>
            <p:cNvPr id="3076" name="Picture 4" descr="C:\Users\blambeau\Documents\thesis\writing\src\2-framework\images\compose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12729" y="2996952"/>
              <a:ext cx="4752079" cy="1224136"/>
            </a:xfrm>
            <a:prstGeom prst="rect">
              <a:avLst/>
            </a:prstGeom>
            <a:noFill/>
          </p:spPr>
        </p:pic>
        <p:pic>
          <p:nvPicPr>
            <p:cNvPr id="3077" name="Picture 5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1800" y="5373216"/>
              <a:ext cx="4833937" cy="1030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827584" y="260648"/>
            <a:ext cx="7704856" cy="4392488"/>
            <a:chOff x="323528" y="836712"/>
            <a:chExt cx="7704856" cy="4392488"/>
          </a:xfrm>
        </p:grpSpPr>
        <p:sp>
          <p:nvSpPr>
            <p:cNvPr id="31" name="Rectangle 30"/>
            <p:cNvSpPr/>
            <p:nvPr/>
          </p:nvSpPr>
          <p:spPr>
            <a:xfrm>
              <a:off x="323528" y="836712"/>
              <a:ext cx="7704856" cy="43924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416744" y="1446811"/>
              <a:ext cx="5367662" cy="3643338"/>
              <a:chOff x="1197219" y="714356"/>
              <a:chExt cx="5367662" cy="364333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3849656" y="100010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Initiate 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3849656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Acquire 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Constraints</a:t>
                </a:r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25" name="Connecteur droit avec flèche 74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4248005" y="1519579"/>
                <a:ext cx="246942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Losange 29"/>
              <p:cNvSpPr/>
              <p:nvPr/>
            </p:nvSpPr>
            <p:spPr>
              <a:xfrm>
                <a:off x="4111039" y="2318620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2500298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Arbitrate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>
                <a:off x="3849656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Weaken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Constraints</a:t>
                </a:r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339263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Schedule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Meeting</a:t>
                </a:r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1357290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Extend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Date Range</a:t>
                </a:r>
              </a:p>
            </p:txBody>
          </p:sp>
          <p:sp>
            <p:nvSpPr>
              <p:cNvPr id="39" name="Losange 38"/>
              <p:cNvSpPr/>
              <p:nvPr/>
            </p:nvSpPr>
            <p:spPr>
              <a:xfrm>
                <a:off x="2761681" y="4000504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335476" y="714356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41" name="Connecteur droit avec flèche 40"/>
              <p:cNvCxnSpPr>
                <a:stCxn id="40" idx="4"/>
                <a:endCxn id="20" idx="0"/>
              </p:cNvCxnSpPr>
              <p:nvPr/>
            </p:nvCxnSpPr>
            <p:spPr>
              <a:xfrm rot="5400000">
                <a:off x="4264600" y="893232"/>
                <a:ext cx="213752" cy="1588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>
                <a:stCxn id="36" idx="2"/>
                <a:endCxn id="45" idx="0"/>
              </p:cNvCxnSpPr>
              <p:nvPr/>
            </p:nvCxnSpPr>
            <p:spPr>
              <a:xfrm rot="16200000" flipH="1">
                <a:off x="5587754" y="3812577"/>
                <a:ext cx="549851" cy="3192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e 109"/>
              <p:cNvGrpSpPr/>
              <p:nvPr/>
            </p:nvGrpSpPr>
            <p:grpSpPr>
              <a:xfrm>
                <a:off x="5774275" y="4089099"/>
                <a:ext cx="180000" cy="180000"/>
                <a:chOff x="2786050" y="6143644"/>
                <a:chExt cx="180000" cy="180000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786050" y="6143644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840050" y="6197644"/>
                  <a:ext cx="72000" cy="72000"/>
                </a:xfrm>
                <a:prstGeom prst="ellipse">
                  <a:avLst/>
                </a:prstGeom>
                <a:ln w="2222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</p:grpSp>
          <p:cxnSp>
            <p:nvCxnSpPr>
              <p:cNvPr id="48" name="Connecteur droit avec flèche 74"/>
              <p:cNvCxnSpPr>
                <a:stCxn id="30" idx="3"/>
                <a:endCxn id="36" idx="0"/>
              </p:cNvCxnSpPr>
              <p:nvPr/>
            </p:nvCxnSpPr>
            <p:spPr>
              <a:xfrm>
                <a:off x="4631913" y="2497215"/>
                <a:ext cx="1229170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74"/>
              <p:cNvCxnSpPr>
                <a:stCxn id="30" idx="1"/>
                <a:endCxn id="34" idx="0"/>
              </p:cNvCxnSpPr>
              <p:nvPr/>
            </p:nvCxnSpPr>
            <p:spPr>
              <a:xfrm rot="10800000" flipV="1">
                <a:off x="3022119" y="2497214"/>
                <a:ext cx="1088921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74"/>
              <p:cNvCxnSpPr>
                <a:stCxn id="34" idx="2"/>
                <a:endCxn id="39" idx="0"/>
              </p:cNvCxnSpPr>
              <p:nvPr/>
            </p:nvCxnSpPr>
            <p:spPr>
              <a:xfrm rot="5400000">
                <a:off x="2791490" y="3769876"/>
                <a:ext cx="46125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74"/>
              <p:cNvCxnSpPr>
                <a:stCxn id="39" idx="1"/>
                <a:endCxn id="37" idx="2"/>
              </p:cNvCxnSpPr>
              <p:nvPr/>
            </p:nvCxnSpPr>
            <p:spPr>
              <a:xfrm rot="10800000">
                <a:off x="1879111" y="2039051"/>
                <a:ext cx="882571" cy="2140049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74"/>
              <p:cNvCxnSpPr>
                <a:stCxn id="39" idx="3"/>
                <a:endCxn id="35" idx="2"/>
              </p:cNvCxnSpPr>
              <p:nvPr/>
            </p:nvCxnSpPr>
            <p:spPr>
              <a:xfrm flipV="1">
                <a:off x="3282555" y="3539248"/>
                <a:ext cx="1088921" cy="639851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74"/>
              <p:cNvCxnSpPr>
                <a:stCxn id="35" idx="0"/>
                <a:endCxn id="30" idx="2"/>
              </p:cNvCxnSpPr>
              <p:nvPr/>
            </p:nvCxnSpPr>
            <p:spPr>
              <a:xfrm rot="5400000" flipH="1" flipV="1">
                <a:off x="4137757" y="2909529"/>
                <a:ext cx="467438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74"/>
              <p:cNvCxnSpPr>
                <a:stCxn id="21" idx="2"/>
                <a:endCxn id="30" idx="0"/>
              </p:cNvCxnSpPr>
              <p:nvPr/>
            </p:nvCxnSpPr>
            <p:spPr>
              <a:xfrm rot="5400000">
                <a:off x="4231691" y="2178835"/>
                <a:ext cx="279570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2500298" y="2290755"/>
                <a:ext cx="1199046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[date_conflict </a:t>
                </a:r>
                <a:r>
                  <a:rPr lang="fr-BE" sz="1200" noProof="1" smtClean="0">
                    <a:sym typeface="Symbol"/>
                  </a:rPr>
                  <a:t> </a:t>
                </a:r>
                <a:br>
                  <a:rPr lang="fr-BE" sz="1200" noProof="1" smtClean="0">
                    <a:sym typeface="Symbol"/>
                  </a:rPr>
                </a:br>
                <a:r>
                  <a:rPr lang="fr-BE" sz="1200" noProof="1" smtClean="0">
                    <a:sym typeface="Symbol"/>
                  </a:rPr>
                  <a:t>     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5311333" y="2290755"/>
                <a:ext cx="1253548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date_conflict </a:t>
                </a:r>
                <a:br>
                  <a:rPr lang="fr-BE" sz="1200" noProof="1" smtClean="0"/>
                </a:br>
                <a:r>
                  <a:rPr lang="fr-BE" sz="1200" noProof="1" smtClean="0"/>
                  <a:t>       </a:t>
                </a:r>
                <a:r>
                  <a:rPr lang="fr-BE" sz="1200" noProof="1" smtClean="0">
                    <a:sym typeface="Symbol"/>
                  </a:rPr>
                  <a:t>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1197219" y="3811930"/>
                <a:ext cx="1659750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resolve_by_weakening]</a:t>
                </a:r>
                <a:endParaRPr lang="fr-BE" sz="1200" noProof="1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618500" y="3811930"/>
                <a:ext cx="1515479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[resolve_by_weakening]</a:t>
                </a:r>
                <a:endParaRPr lang="fr-BE" sz="1200" noProof="1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1714480" y="242886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3" name="Connecteur droit avec flèche 74"/>
              <p:cNvCxnSpPr>
                <a:stCxn id="37" idx="3"/>
                <a:endCxn id="21" idx="1"/>
              </p:cNvCxnSpPr>
              <p:nvPr/>
            </p:nvCxnSpPr>
            <p:spPr>
              <a:xfrm>
                <a:off x="2400930" y="1841050"/>
                <a:ext cx="144872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/>
            <p:cNvGrpSpPr/>
            <p:nvPr/>
          </p:nvGrpSpPr>
          <p:grpSpPr>
            <a:xfrm>
              <a:off x="4735512" y="980728"/>
              <a:ext cx="3148856" cy="1523842"/>
              <a:chOff x="5882433" y="1401102"/>
              <a:chExt cx="3148856" cy="152384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882433" y="1401102"/>
                <a:ext cx="3148856" cy="152384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59473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Initiator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083291" y="1498639"/>
                <a:ext cx="864096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Scheduler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20179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Participant</a:t>
                </a:r>
              </a:p>
            </p:txBody>
          </p:sp>
          <p:cxnSp>
            <p:nvCxnSpPr>
              <p:cNvPr id="49" name="Connecteur droit avec flèche 48"/>
              <p:cNvCxnSpPr>
                <a:stCxn id="42" idx="2"/>
              </p:cNvCxnSpPr>
              <p:nvPr/>
            </p:nvCxnSpPr>
            <p:spPr>
              <a:xfrm rot="5400000">
                <a:off x="701094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38" idx="2"/>
              </p:cNvCxnSpPr>
              <p:nvPr/>
            </p:nvCxnSpPr>
            <p:spPr>
              <a:xfrm rot="5400000">
                <a:off x="5815116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47" idx="2"/>
              </p:cNvCxnSpPr>
              <p:nvPr/>
            </p:nvCxnSpPr>
            <p:spPr>
              <a:xfrm rot="5400000">
                <a:off x="807582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6312091" y="2022166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6473550" y="1940430"/>
                <a:ext cx="876325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set_date_range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7519718" y="2526759"/>
                <a:ext cx="1044000" cy="313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6312091" y="2199869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6473550" y="2115983"/>
                <a:ext cx="895562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set_participants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6312091" y="2358391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6697170" y="2280855"/>
                <a:ext cx="448324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confirm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 flipH="1">
                <a:off x="6326388" y="2646423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6481382" y="2568887"/>
                <a:ext cx="990139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meeting_initiated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7539055" y="2442682"/>
                <a:ext cx="921210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send_invitations</a:t>
                </a:r>
                <a:endParaRPr lang="fr-BE" sz="1000" b="1" noProof="1">
                  <a:latin typeface="+mj-lt"/>
                </a:endParaRPr>
              </a:p>
            </p:txBody>
          </p:sp>
        </p:grpSp>
        <p:cxnSp>
          <p:nvCxnSpPr>
            <p:cNvPr id="79" name="Connecteur droit 78"/>
            <p:cNvCxnSpPr/>
            <p:nvPr/>
          </p:nvCxnSpPr>
          <p:spPr>
            <a:xfrm rot="5400000" flipH="1" flipV="1">
              <a:off x="4043760" y="1051769"/>
              <a:ext cx="743297" cy="601216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4139952" y="2132856"/>
              <a:ext cx="576064" cy="360040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e 206"/>
          <p:cNvGrpSpPr/>
          <p:nvPr/>
        </p:nvGrpSpPr>
        <p:grpSpPr>
          <a:xfrm>
            <a:off x="611560" y="548680"/>
            <a:ext cx="8208912" cy="5472608"/>
            <a:chOff x="611560" y="548680"/>
            <a:chExt cx="8208912" cy="5472608"/>
          </a:xfrm>
        </p:grpSpPr>
        <p:sp>
          <p:nvSpPr>
            <p:cNvPr id="248" name="Rectangle 247"/>
            <p:cNvSpPr/>
            <p:nvPr/>
          </p:nvSpPr>
          <p:spPr>
            <a:xfrm>
              <a:off x="611560" y="548680"/>
              <a:ext cx="8208912" cy="547260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 noProof="1"/>
            </a:p>
          </p:txBody>
        </p:sp>
        <p:sp>
          <p:nvSpPr>
            <p:cNvPr id="30" name="Losange 29"/>
            <p:cNvSpPr/>
            <p:nvPr/>
          </p:nvSpPr>
          <p:spPr>
            <a:xfrm>
              <a:off x="4826518" y="2926249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1651274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Arbitrate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4067944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Weaken Constraints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6512922" y="4005064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Schedule Meeting</a:t>
              </a: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787178" y="2086486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Extend Date Range</a:t>
              </a:r>
            </a:p>
          </p:txBody>
        </p:sp>
        <p:sp>
          <p:nvSpPr>
            <p:cNvPr id="39" name="Losange 38"/>
            <p:cNvSpPr/>
            <p:nvPr/>
          </p:nvSpPr>
          <p:spPr>
            <a:xfrm>
              <a:off x="2306238" y="5352501"/>
              <a:ext cx="818711" cy="561432"/>
            </a:xfrm>
            <a:prstGeom prst="diamond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200" noProof="1" smtClean="0">
                  <a:latin typeface="+mj-lt"/>
                </a:rPr>
                <a:t>?</a:t>
              </a:r>
              <a:endParaRPr lang="fr-BE" sz="1200" noProof="1">
                <a:latin typeface="+mj-lt"/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1059602" y="3099537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grpSp>
          <p:nvGrpSpPr>
            <p:cNvPr id="129" name="Groupe 128"/>
            <p:cNvGrpSpPr/>
            <p:nvPr/>
          </p:nvGrpSpPr>
          <p:grpSpPr>
            <a:xfrm>
              <a:off x="856657" y="2422200"/>
              <a:ext cx="1993364" cy="223354"/>
              <a:chOff x="899592" y="897580"/>
              <a:chExt cx="1993364" cy="223354"/>
            </a:xfrm>
          </p:grpSpPr>
          <p:sp>
            <p:nvSpPr>
              <p:cNvPr id="130" name="Ellipse 129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34" name="Connecteur droit avec flèche 133"/>
              <p:cNvCxnSpPr>
                <a:stCxn id="130" idx="6"/>
                <a:endCxn id="131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avec flèche 134"/>
              <p:cNvCxnSpPr>
                <a:stCxn id="131" idx="6"/>
                <a:endCxn id="132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avec flèche 135"/>
              <p:cNvCxnSpPr>
                <a:stCxn id="132" idx="6"/>
                <a:endCxn id="133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ZoneTexte 136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39" name="ZoneTexte 138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40" name="Groupe 139"/>
            <p:cNvGrpSpPr/>
            <p:nvPr/>
          </p:nvGrpSpPr>
          <p:grpSpPr>
            <a:xfrm>
              <a:off x="1717080" y="4291783"/>
              <a:ext cx="1993364" cy="223354"/>
              <a:chOff x="899592" y="897580"/>
              <a:chExt cx="1993364" cy="223354"/>
            </a:xfrm>
          </p:grpSpPr>
          <p:sp>
            <p:nvSpPr>
              <p:cNvPr id="141" name="Ellipse 140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2" name="Ellipse 141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3" name="Ellipse 142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45" name="Connecteur droit avec flèche 144"/>
              <p:cNvCxnSpPr>
                <a:stCxn id="141" idx="6"/>
                <a:endCxn id="142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avec flèche 145"/>
              <p:cNvCxnSpPr>
                <a:stCxn id="142" idx="6"/>
                <a:endCxn id="143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avec flèche 146"/>
              <p:cNvCxnSpPr>
                <a:stCxn id="143" idx="6"/>
                <a:endCxn id="144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ZoneTexte 147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49" name="ZoneTexte 148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50" name="ZoneTexte 149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51" name="Groupe 150"/>
            <p:cNvGrpSpPr/>
            <p:nvPr/>
          </p:nvGrpSpPr>
          <p:grpSpPr>
            <a:xfrm>
              <a:off x="4108349" y="4291783"/>
              <a:ext cx="1993364" cy="223354"/>
              <a:chOff x="899592" y="897580"/>
              <a:chExt cx="1993364" cy="223354"/>
            </a:xfrm>
          </p:grpSpPr>
          <p:sp>
            <p:nvSpPr>
              <p:cNvPr id="152" name="Ellipse 151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4" name="Ellipse 153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55" name="Ellipse 154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56" name="Connecteur droit avec flèche 155"/>
              <p:cNvCxnSpPr>
                <a:stCxn id="152" idx="6"/>
                <a:endCxn id="153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avec flèche 156"/>
              <p:cNvCxnSpPr>
                <a:stCxn id="153" idx="6"/>
                <a:endCxn id="154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>
                <a:stCxn id="154" idx="6"/>
                <a:endCxn id="155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ZoneTexte 158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60" name="ZoneTexte 159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61" name="ZoneTexte 160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162" name="Groupe 161"/>
            <p:cNvGrpSpPr/>
            <p:nvPr/>
          </p:nvGrpSpPr>
          <p:grpSpPr>
            <a:xfrm>
              <a:off x="6588224" y="4291783"/>
              <a:ext cx="1993364" cy="223354"/>
              <a:chOff x="899592" y="897580"/>
              <a:chExt cx="1993364" cy="223354"/>
            </a:xfrm>
          </p:grpSpPr>
          <p:sp>
            <p:nvSpPr>
              <p:cNvPr id="163" name="Ellipse 162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4" name="Ellipse 163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5" name="Ellipse 164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67" name="Connecteur droit avec flèche 166"/>
              <p:cNvCxnSpPr>
                <a:stCxn id="163" idx="6"/>
                <a:endCxn id="164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avec flèche 167"/>
              <p:cNvCxnSpPr>
                <a:stCxn id="164" idx="6"/>
                <a:endCxn id="165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avec flèche 168"/>
              <p:cNvCxnSpPr>
                <a:stCxn id="165" idx="6"/>
                <a:endCxn id="166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ZoneTexte 169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71" name="ZoneTexte 170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72" name="ZoneTexte 171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sp>
          <p:nvSpPr>
            <p:cNvPr id="173" name="Ellipse 172"/>
            <p:cNvSpPr/>
            <p:nvPr/>
          </p:nvSpPr>
          <p:spPr>
            <a:xfrm>
              <a:off x="1187624" y="90872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92" name="Connecteur droit avec flèche 191"/>
            <p:cNvCxnSpPr>
              <a:endCxn id="173" idx="1"/>
            </p:cNvCxnSpPr>
            <p:nvPr/>
          </p:nvCxnSpPr>
          <p:spPr>
            <a:xfrm>
              <a:off x="971600" y="764704"/>
              <a:ext cx="247660" cy="17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en arc 194"/>
            <p:cNvCxnSpPr/>
            <p:nvPr/>
          </p:nvCxnSpPr>
          <p:spPr>
            <a:xfrm>
              <a:off x="2850021" y="2537542"/>
              <a:ext cx="1394324" cy="1588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Ellipse 201"/>
            <p:cNvSpPr/>
            <p:nvPr/>
          </p:nvSpPr>
          <p:spPr>
            <a:xfrm>
              <a:off x="5122664" y="309436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03" name="Connecteur en arc 202"/>
            <p:cNvCxnSpPr>
              <a:stCxn id="122" idx="4"/>
              <a:endCxn id="202" idx="0"/>
            </p:cNvCxnSpPr>
            <p:nvPr/>
          </p:nvCxnSpPr>
          <p:spPr>
            <a:xfrm rot="5400000">
              <a:off x="5455784" y="2420447"/>
              <a:ext cx="448806" cy="899021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en arc 205"/>
            <p:cNvCxnSpPr>
              <a:stCxn id="202" idx="6"/>
              <a:endCxn id="163" idx="0"/>
            </p:cNvCxnSpPr>
            <p:nvPr/>
          </p:nvCxnSpPr>
          <p:spPr>
            <a:xfrm>
              <a:off x="5338688" y="3202372"/>
              <a:ext cx="1357548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ZoneTexte 109"/>
            <p:cNvSpPr txBox="1"/>
            <p:nvPr/>
          </p:nvSpPr>
          <p:spPr>
            <a:xfrm>
              <a:off x="6012160" y="3284984"/>
              <a:ext cx="1224136" cy="369332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date_conflict </a:t>
              </a:r>
              <a:br>
                <a:rPr lang="fr-BE" sz="1200" noProof="1" smtClean="0"/>
              </a:br>
              <a:r>
                <a:rPr lang="fr-BE" sz="1200" noProof="1" smtClean="0"/>
                <a:t>      </a:t>
              </a:r>
              <a:r>
                <a:rPr lang="fr-BE" sz="1200" noProof="1" smtClean="0">
                  <a:sym typeface="Symbol"/>
                </a:rPr>
                <a:t>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09" name="Ellipse 208"/>
            <p:cNvSpPr/>
            <p:nvPr/>
          </p:nvSpPr>
          <p:spPr>
            <a:xfrm>
              <a:off x="7439620" y="5443911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10" name="Connecteur en arc 209"/>
            <p:cNvCxnSpPr>
              <a:endCxn id="209" idx="0"/>
            </p:cNvCxnSpPr>
            <p:nvPr/>
          </p:nvCxnSpPr>
          <p:spPr>
            <a:xfrm rot="5400000">
              <a:off x="7546217" y="4516552"/>
              <a:ext cx="928774" cy="925944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en arc 212"/>
            <p:cNvCxnSpPr>
              <a:stCxn id="155" idx="0"/>
              <a:endCxn id="202" idx="4"/>
            </p:cNvCxnSpPr>
            <p:nvPr/>
          </p:nvCxnSpPr>
          <p:spPr>
            <a:xfrm rot="16200000" flipV="1">
              <a:off x="5117825" y="3423236"/>
              <a:ext cx="988729" cy="763025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eur en arc 215"/>
            <p:cNvCxnSpPr>
              <a:stCxn id="202" idx="2"/>
              <a:endCxn id="141" idx="0"/>
            </p:cNvCxnSpPr>
            <p:nvPr/>
          </p:nvCxnSpPr>
          <p:spPr>
            <a:xfrm rot="10800000" flipV="1">
              <a:off x="1825092" y="3202371"/>
              <a:ext cx="3297572" cy="1096741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ZoneTexte 108"/>
            <p:cNvSpPr txBox="1"/>
            <p:nvPr/>
          </p:nvSpPr>
          <p:spPr>
            <a:xfrm>
              <a:off x="2555776" y="3284984"/>
              <a:ext cx="11644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[date_conflict </a:t>
              </a:r>
              <a:r>
                <a:rPr lang="fr-BE" sz="1200" noProof="1" smtClean="0">
                  <a:sym typeface="Symbol"/>
                </a:rPr>
                <a:t> </a:t>
              </a:r>
              <a:br>
                <a:rPr lang="fr-BE" sz="1200" noProof="1" smtClean="0">
                  <a:sym typeface="Symbol"/>
                </a:rPr>
              </a:br>
              <a:r>
                <a:rPr lang="fr-BE" sz="1200" noProof="1" smtClean="0">
                  <a:sym typeface="Symbol"/>
                </a:rPr>
                <a:t>     second_cycle</a:t>
              </a:r>
              <a:r>
                <a:rPr lang="fr-BE" sz="1200" noProof="1" smtClean="0"/>
                <a:t>]</a:t>
              </a:r>
              <a:endParaRPr lang="fr-BE" sz="1200" noProof="1"/>
            </a:p>
          </p:txBody>
        </p:sp>
        <p:sp>
          <p:nvSpPr>
            <p:cNvPr id="227" name="Ellipse 226"/>
            <p:cNvSpPr/>
            <p:nvPr/>
          </p:nvSpPr>
          <p:spPr>
            <a:xfrm>
              <a:off x="2607581" y="552520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28" name="Connecteur en arc 227"/>
            <p:cNvCxnSpPr>
              <a:endCxn id="227" idx="0"/>
            </p:cNvCxnSpPr>
            <p:nvPr/>
          </p:nvCxnSpPr>
          <p:spPr>
            <a:xfrm rot="5400000">
              <a:off x="2653979" y="4576752"/>
              <a:ext cx="1010068" cy="886839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en arc 231"/>
            <p:cNvCxnSpPr>
              <a:stCxn id="227" idx="6"/>
              <a:endCxn id="152" idx="4"/>
            </p:cNvCxnSpPr>
            <p:nvPr/>
          </p:nvCxnSpPr>
          <p:spPr>
            <a:xfrm flipV="1">
              <a:off x="2823605" y="4515137"/>
              <a:ext cx="1392756" cy="1118080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ZoneTexte 116"/>
            <p:cNvSpPr txBox="1"/>
            <p:nvPr/>
          </p:nvSpPr>
          <p:spPr>
            <a:xfrm>
              <a:off x="3347864" y="5136210"/>
              <a:ext cx="159977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[resolve_by_weakening]</a:t>
              </a:r>
              <a:endParaRPr lang="fr-BE" sz="1200" noProof="1"/>
            </a:p>
          </p:txBody>
        </p:sp>
        <p:cxnSp>
          <p:nvCxnSpPr>
            <p:cNvPr id="235" name="Connecteur en arc 231"/>
            <p:cNvCxnSpPr>
              <a:stCxn id="227" idx="2"/>
              <a:endCxn id="130" idx="4"/>
            </p:cNvCxnSpPr>
            <p:nvPr/>
          </p:nvCxnSpPr>
          <p:spPr>
            <a:xfrm rot="10800000">
              <a:off x="964669" y="2645555"/>
              <a:ext cx="1642912" cy="2987663"/>
            </a:xfrm>
            <a:prstGeom prst="curvedConnector2">
              <a:avLst/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ZoneTexte 115"/>
            <p:cNvSpPr txBox="1"/>
            <p:nvPr/>
          </p:nvSpPr>
          <p:spPr>
            <a:xfrm>
              <a:off x="755576" y="5136210"/>
              <a:ext cx="1728192" cy="18466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1200" noProof="1" smtClean="0"/>
                <a:t>[</a:t>
              </a:r>
              <a:r>
                <a:rPr lang="fr-BE" sz="1200" noProof="1" smtClean="0">
                  <a:sym typeface="Symbol"/>
                </a:rPr>
                <a:t> </a:t>
              </a:r>
              <a:r>
                <a:rPr lang="fr-BE" sz="1200" noProof="1" smtClean="0"/>
                <a:t>resolve_by_weakening]</a:t>
              </a:r>
              <a:endParaRPr lang="fr-BE" sz="1200" noProof="1"/>
            </a:p>
          </p:txBody>
        </p:sp>
        <p:sp>
          <p:nvSpPr>
            <p:cNvPr id="243" name="ZoneTexte 242"/>
            <p:cNvSpPr txBox="1"/>
            <p:nvPr/>
          </p:nvSpPr>
          <p:spPr>
            <a:xfrm>
              <a:off x="3275856" y="234888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4" name="ZoneTexte 243"/>
            <p:cNvSpPr txBox="1"/>
            <p:nvPr/>
          </p:nvSpPr>
          <p:spPr>
            <a:xfrm>
              <a:off x="5478427" y="3582541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5" name="ZoneTexte 244"/>
            <p:cNvSpPr txBox="1"/>
            <p:nvPr/>
          </p:nvSpPr>
          <p:spPr>
            <a:xfrm>
              <a:off x="7884368" y="47971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6" name="ZoneTexte 245"/>
            <p:cNvSpPr txBox="1"/>
            <p:nvPr/>
          </p:nvSpPr>
          <p:spPr>
            <a:xfrm>
              <a:off x="3050307" y="48352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47" name="ZoneTexte 246"/>
            <p:cNvSpPr txBox="1"/>
            <p:nvPr/>
          </p:nvSpPr>
          <p:spPr>
            <a:xfrm>
              <a:off x="5652120" y="268352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4171555" y="2086486"/>
              <a:ext cx="2128638" cy="622434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t"/>
            <a:lstStyle/>
            <a:p>
              <a:pPr algn="r"/>
              <a:r>
                <a:rPr lang="fr-BE" sz="1200" noProof="1" smtClean="0">
                  <a:latin typeface="+mj-lt"/>
                </a:rPr>
                <a:t>Acquire  Constraints</a:t>
              </a:r>
              <a:endParaRPr lang="fr-BE" sz="1200" noProof="1">
                <a:latin typeface="+mj-lt"/>
              </a:endParaRPr>
            </a:p>
          </p:txBody>
        </p:sp>
        <p:grpSp>
          <p:nvGrpSpPr>
            <p:cNvPr id="118" name="Groupe 117"/>
            <p:cNvGrpSpPr/>
            <p:nvPr/>
          </p:nvGrpSpPr>
          <p:grpSpPr>
            <a:xfrm>
              <a:off x="4244345" y="2422200"/>
              <a:ext cx="1993364" cy="223354"/>
              <a:chOff x="899592" y="897580"/>
              <a:chExt cx="1993364" cy="223354"/>
            </a:xfrm>
          </p:grpSpPr>
          <p:sp>
            <p:nvSpPr>
              <p:cNvPr id="119" name="Ellipse 118"/>
              <p:cNvSpPr/>
              <p:nvPr/>
            </p:nvSpPr>
            <p:spPr>
              <a:xfrm>
                <a:off x="89959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149089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2107346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676932" y="90491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23" name="Connecteur droit avec flèche 122"/>
              <p:cNvCxnSpPr>
                <a:stCxn id="119" idx="6"/>
                <a:endCxn id="120" idx="2"/>
              </p:cNvCxnSpPr>
              <p:nvPr/>
            </p:nvCxnSpPr>
            <p:spPr>
              <a:xfrm>
                <a:off x="1115616" y="1012922"/>
                <a:ext cx="3752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>
                <a:stCxn id="120" idx="6"/>
                <a:endCxn id="121" idx="2"/>
              </p:cNvCxnSpPr>
              <p:nvPr/>
            </p:nvCxnSpPr>
            <p:spPr>
              <a:xfrm>
                <a:off x="1706920" y="1012922"/>
                <a:ext cx="40042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avec flèche 124"/>
              <p:cNvCxnSpPr>
                <a:stCxn id="121" idx="6"/>
                <a:endCxn id="122" idx="2"/>
              </p:cNvCxnSpPr>
              <p:nvPr/>
            </p:nvCxnSpPr>
            <p:spPr>
              <a:xfrm>
                <a:off x="2323370" y="1012922"/>
                <a:ext cx="35356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ZoneTexte 125"/>
              <p:cNvSpPr txBox="1"/>
              <p:nvPr/>
            </p:nvSpPr>
            <p:spPr>
              <a:xfrm>
                <a:off x="1745020" y="897580"/>
                <a:ext cx="27199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400" noProof="1" smtClean="0"/>
                  <a:t>{…}</a:t>
                </a:r>
                <a:endParaRPr lang="fr-BE" sz="1400" noProof="1"/>
              </a:p>
            </p:txBody>
          </p:sp>
          <p:sp>
            <p:nvSpPr>
              <p:cNvPr id="127" name="ZoneTexte 126"/>
              <p:cNvSpPr txBox="1"/>
              <p:nvPr/>
            </p:nvSpPr>
            <p:spPr>
              <a:xfrm>
                <a:off x="1149861" y="916340"/>
                <a:ext cx="25378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start</a:t>
                </a:r>
                <a:endParaRPr lang="fr-BE" sz="1200" baseline="-25000" noProof="1"/>
              </a:p>
            </p:txBody>
          </p:sp>
          <p:sp>
            <p:nvSpPr>
              <p:cNvPr id="128" name="ZoneTexte 127"/>
              <p:cNvSpPr txBox="1"/>
              <p:nvPr/>
            </p:nvSpPr>
            <p:spPr>
              <a:xfrm>
                <a:off x="2362612" y="916340"/>
                <a:ext cx="221984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T</a:t>
                </a:r>
                <a:r>
                  <a:rPr lang="fr-BE" sz="1200" baseline="-25000" noProof="1" smtClean="0"/>
                  <a:t>end</a:t>
                </a:r>
                <a:endParaRPr lang="fr-BE" sz="1200" baseline="-25000" noProof="1"/>
              </a:p>
            </p:txBody>
          </p:sp>
        </p:grpSp>
        <p:grpSp>
          <p:nvGrpSpPr>
            <p:cNvPr id="205" name="Groupe 204"/>
            <p:cNvGrpSpPr/>
            <p:nvPr/>
          </p:nvGrpSpPr>
          <p:grpSpPr>
            <a:xfrm>
              <a:off x="1835696" y="764704"/>
              <a:ext cx="5040560" cy="1080119"/>
              <a:chOff x="1547664" y="764704"/>
              <a:chExt cx="5040560" cy="1080119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1547664" y="764704"/>
                <a:ext cx="5040560" cy="1080119"/>
              </a:xfrm>
              <a:prstGeom prst="roundRect">
                <a:avLst/>
              </a:prstGeom>
              <a:ln w="9525"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t"/>
              <a:lstStyle/>
              <a:p>
                <a:pPr algn="r"/>
                <a:r>
                  <a:rPr lang="fr-BE" sz="1200" noProof="1" smtClean="0">
                    <a:latin typeface="+mj-lt"/>
                  </a:rPr>
                  <a:t>Initiate 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757973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2787040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1" name="Ellipse 60"/>
              <p:cNvSpPr/>
              <p:nvPr/>
            </p:nvSpPr>
            <p:spPr>
              <a:xfrm>
                <a:off x="4067944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62" name="Ellipse 61"/>
              <p:cNvSpPr/>
              <p:nvPr/>
            </p:nvSpPr>
            <p:spPr>
              <a:xfrm>
                <a:off x="5148064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66" name="Connecteur droit avec flèche 65"/>
              <p:cNvCxnSpPr>
                <a:stCxn id="56" idx="6"/>
                <a:endCxn id="59" idx="2"/>
              </p:cNvCxnSpPr>
              <p:nvPr/>
            </p:nvCxnSpPr>
            <p:spPr>
              <a:xfrm>
                <a:off x="1973997" y="1278632"/>
                <a:ext cx="81304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>
                <a:stCxn id="59" idx="6"/>
                <a:endCxn id="61" idx="2"/>
              </p:cNvCxnSpPr>
              <p:nvPr/>
            </p:nvCxnSpPr>
            <p:spPr>
              <a:xfrm>
                <a:off x="3003064" y="1278632"/>
                <a:ext cx="106488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/>
              <p:cNvCxnSpPr>
                <a:stCxn id="61" idx="6"/>
                <a:endCxn id="107" idx="2"/>
              </p:cNvCxnSpPr>
              <p:nvPr/>
            </p:nvCxnSpPr>
            <p:spPr>
              <a:xfrm>
                <a:off x="4283968" y="1278632"/>
                <a:ext cx="108012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ZoneTexte 84"/>
              <p:cNvSpPr txBox="1"/>
              <p:nvPr/>
            </p:nvSpPr>
            <p:spPr>
              <a:xfrm>
                <a:off x="3068441" y="1190258"/>
                <a:ext cx="855487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set_date_range</a:t>
                </a:r>
                <a:endParaRPr lang="fr-BE" sz="1000" noProof="1"/>
              </a:p>
            </p:txBody>
          </p:sp>
          <p:sp>
            <p:nvSpPr>
              <p:cNvPr id="86" name="ZoneTexte 85"/>
              <p:cNvSpPr txBox="1"/>
              <p:nvPr/>
            </p:nvSpPr>
            <p:spPr>
              <a:xfrm>
                <a:off x="2059340" y="1124744"/>
                <a:ext cx="60112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000" noProof="1" smtClean="0"/>
                  <a:t>Initiate</a:t>
                </a:r>
                <a:br>
                  <a:rPr lang="fr-BE" sz="1000" noProof="1" smtClean="0"/>
                </a:br>
                <a:r>
                  <a:rPr lang="fr-BE" sz="1000" noProof="1" smtClean="0"/>
                  <a:t>Meeting</a:t>
                </a:r>
                <a:r>
                  <a:rPr lang="fr-BE" sz="1000" baseline="-25000" noProof="1" smtClean="0"/>
                  <a:t>start</a:t>
                </a:r>
                <a:endParaRPr lang="fr-BE" sz="1000" baseline="-25000" noProof="1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5364088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6228184" y="1170620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4355976" y="1190258"/>
                <a:ext cx="87472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set_participants</a:t>
                </a:r>
                <a:endParaRPr lang="fr-BE" sz="1000" noProof="1"/>
              </a:p>
            </p:txBody>
          </p:sp>
          <p:cxnSp>
            <p:nvCxnSpPr>
              <p:cNvPr id="174" name="Connecteur droit avec flèche 173"/>
              <p:cNvCxnSpPr>
                <a:stCxn id="107" idx="6"/>
                <a:endCxn id="111" idx="2"/>
              </p:cNvCxnSpPr>
              <p:nvPr/>
            </p:nvCxnSpPr>
            <p:spPr>
              <a:xfrm>
                <a:off x="5580112" y="1278632"/>
                <a:ext cx="648072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ZoneTexte 176"/>
              <p:cNvSpPr txBox="1"/>
              <p:nvPr/>
            </p:nvSpPr>
            <p:spPr>
              <a:xfrm>
                <a:off x="5652120" y="1190258"/>
                <a:ext cx="440308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confirm</a:t>
                </a:r>
                <a:endParaRPr lang="fr-BE" sz="1000" noProof="1"/>
              </a:p>
            </p:txBody>
          </p:sp>
          <p:cxnSp>
            <p:nvCxnSpPr>
              <p:cNvPr id="179" name="Connecteur droit avec flèche 178"/>
              <p:cNvCxnSpPr>
                <a:stCxn id="111" idx="4"/>
                <a:endCxn id="62" idx="6"/>
              </p:cNvCxnSpPr>
              <p:nvPr/>
            </p:nvCxnSpPr>
            <p:spPr>
              <a:xfrm rot="5400000">
                <a:off x="5734001" y="1016731"/>
                <a:ext cx="232283" cy="972108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Ellipse 182"/>
              <p:cNvSpPr/>
              <p:nvPr/>
            </p:nvSpPr>
            <p:spPr>
              <a:xfrm>
                <a:off x="2699792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84" name="Connecteur droit avec flèche 183"/>
              <p:cNvCxnSpPr>
                <a:stCxn id="191" idx="2"/>
                <a:endCxn id="183" idx="6"/>
              </p:cNvCxnSpPr>
              <p:nvPr/>
            </p:nvCxnSpPr>
            <p:spPr>
              <a:xfrm rot="10800000">
                <a:off x="2915816" y="1618927"/>
                <a:ext cx="792088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ZoneTexte 186"/>
              <p:cNvSpPr txBox="1"/>
              <p:nvPr/>
            </p:nvSpPr>
            <p:spPr>
              <a:xfrm>
                <a:off x="3064024" y="1449799"/>
                <a:ext cx="5706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000" noProof="1" smtClean="0"/>
                  <a:t>Initiate</a:t>
                </a:r>
                <a:br>
                  <a:rPr lang="fr-BE" sz="1000" noProof="1" smtClean="0"/>
                </a:br>
                <a:r>
                  <a:rPr lang="fr-BE" sz="1000" noProof="1" smtClean="0"/>
                  <a:t>Meeting</a:t>
                </a:r>
                <a:r>
                  <a:rPr lang="fr-BE" sz="1000" baseline="-25000" noProof="1" smtClean="0"/>
                  <a:t>end</a:t>
                </a:r>
                <a:endParaRPr lang="fr-BE" sz="1000" baseline="-25000" noProof="1"/>
              </a:p>
            </p:txBody>
          </p:sp>
          <p:sp>
            <p:nvSpPr>
              <p:cNvPr id="191" name="Ellipse 190"/>
              <p:cNvSpPr/>
              <p:nvPr/>
            </p:nvSpPr>
            <p:spPr>
              <a:xfrm>
                <a:off x="3707904" y="1510915"/>
                <a:ext cx="216024" cy="216024"/>
              </a:xfrm>
              <a:prstGeom prst="ellipse">
                <a:avLst/>
              </a:prstGeom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/>
              </a:p>
            </p:txBody>
          </p:sp>
          <p:cxnSp>
            <p:nvCxnSpPr>
              <p:cNvPr id="194" name="Connecteur droit avec flèche 193"/>
              <p:cNvCxnSpPr>
                <a:stCxn id="62" idx="2"/>
                <a:endCxn id="191" idx="6"/>
              </p:cNvCxnSpPr>
              <p:nvPr/>
            </p:nvCxnSpPr>
            <p:spPr>
              <a:xfrm rot="10800000">
                <a:off x="3923928" y="1618927"/>
                <a:ext cx="1224136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ZoneTexte 189"/>
              <p:cNvSpPr txBox="1"/>
              <p:nvPr/>
            </p:nvSpPr>
            <p:spPr>
              <a:xfrm>
                <a:off x="4092515" y="1539443"/>
                <a:ext cx="964491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meeting_initiated</a:t>
                </a:r>
                <a:endParaRPr lang="fr-BE" sz="1000" noProof="1"/>
              </a:p>
            </p:txBody>
          </p:sp>
          <p:sp>
            <p:nvSpPr>
              <p:cNvPr id="204" name="ZoneTexte 203"/>
              <p:cNvSpPr txBox="1"/>
              <p:nvPr/>
            </p:nvSpPr>
            <p:spPr>
              <a:xfrm>
                <a:off x="5508104" y="1526743"/>
                <a:ext cx="901973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18000" tIns="0" rIns="18000" bIns="0" rtlCol="0">
                <a:spAutoFit/>
              </a:bodyPr>
              <a:lstStyle/>
              <a:p>
                <a:r>
                  <a:rPr lang="fr-BE" sz="1000" noProof="1" smtClean="0"/>
                  <a:t>send_invitations</a:t>
                </a:r>
                <a:endParaRPr lang="fr-BE" sz="1000" noProof="1"/>
              </a:p>
            </p:txBody>
          </p:sp>
        </p:grpSp>
        <p:cxnSp>
          <p:nvCxnSpPr>
            <p:cNvPr id="178" name="Connecteur en arc 177"/>
            <p:cNvCxnSpPr>
              <a:stCxn id="173" idx="6"/>
              <a:endCxn id="56" idx="2"/>
            </p:cNvCxnSpPr>
            <p:nvPr/>
          </p:nvCxnSpPr>
          <p:spPr>
            <a:xfrm>
              <a:off x="1403648" y="1016732"/>
              <a:ext cx="642357" cy="261900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ZoneTexte 240"/>
            <p:cNvSpPr txBox="1"/>
            <p:nvPr/>
          </p:nvSpPr>
          <p:spPr>
            <a:xfrm>
              <a:off x="1513756" y="8443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  <p:cxnSp>
          <p:nvCxnSpPr>
            <p:cNvPr id="182" name="Connecteur en arc 181"/>
            <p:cNvCxnSpPr>
              <a:stCxn id="183" idx="4"/>
              <a:endCxn id="119" idx="0"/>
            </p:cNvCxnSpPr>
            <p:nvPr/>
          </p:nvCxnSpPr>
          <p:spPr>
            <a:xfrm rot="16200000" flipH="1">
              <a:off x="3372801" y="1449973"/>
              <a:ext cx="702591" cy="1256521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3779912" y="192717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noProof="1" smtClean="0">
                  <a:sym typeface="Symbol"/>
                </a:rPr>
                <a:t></a:t>
              </a:r>
              <a:endParaRPr lang="fr-BE" noProof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609</Words>
  <Application>Microsoft Office PowerPoint</Application>
  <PresentationFormat>Affichage à l'écran (4:3)</PresentationFormat>
  <Paragraphs>368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blambeau</cp:lastModifiedBy>
  <cp:revision>319</cp:revision>
  <dcterms:created xsi:type="dcterms:W3CDTF">2011-05-10T13:18:41Z</dcterms:created>
  <dcterms:modified xsi:type="dcterms:W3CDTF">2011-08-25T15:00:36Z</dcterms:modified>
</cp:coreProperties>
</file>