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7" r:id="rId9"/>
    <p:sldId id="336" r:id="rId10"/>
    <p:sldId id="338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5E"/>
    <a:srgbClr val="5DBAFF"/>
    <a:srgbClr val="0000CC"/>
    <a:srgbClr val="FF0000"/>
    <a:srgbClr val="009900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755" autoAdjust="0"/>
    <p:restoredTop sz="51796" autoAdjust="0"/>
  </p:normalViewPr>
  <p:slideViewPr>
    <p:cSldViewPr showGuides="1">
      <p:cViewPr varScale="1">
        <p:scale>
          <a:sx n="68" d="100"/>
          <a:sy n="68" d="100"/>
        </p:scale>
        <p:origin x="-108" y="-162"/>
      </p:cViewPr>
      <p:guideLst>
        <p:guide orient="horz" pos="2160"/>
        <p:guide pos="50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466725"/>
            <a:ext cx="6702425" cy="2133600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fr-FR" altLang="en-US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997200"/>
            <a:ext cx="6248400" cy="251936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fr-FR" altLang="en-US"/>
              <a:t>Click to edit Master subtitle style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5AFF0F-79E6-4980-B074-0E712C24C061}" type="slidenum">
              <a:rPr lang="fr-FR" altLang="en-US"/>
              <a:pPr/>
              <a:t>‹N°›</a:t>
            </a:fld>
            <a:endParaRPr lang="fr-FR" altLang="en-US"/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0" y="-7938"/>
            <a:ext cx="323850" cy="68738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0" y="-7938"/>
            <a:ext cx="323850" cy="2817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C264A-134A-4337-9926-6E5E9D0DB4DD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97D7A-170D-4A8D-9223-2FF9AA13EFF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038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19538"/>
            <a:ext cx="4038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5ACA43-CF75-4BEC-900B-7A88198DE560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47B829-9345-4564-9E6E-8B2A4B2CD664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D740642-488E-46FB-9E0E-839377884B8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43AF02-C19F-496C-85A1-F0AA894A9845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5DD39-E367-4434-83B2-88472031AD6A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DE728-1E9F-4210-8F12-E063892DAB86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D6E7C-57B0-4D42-8AF4-8C9B5DFCEE3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FC47B-43A2-448B-90AA-86DBED151E26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EA9BA-D926-4060-885E-B7EE807C4D2A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7EAC-78EE-4310-83F4-5FE3FDCCBF2A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F916C-5143-4B00-95E5-DEC40B4D8969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5A5CB-D176-4F47-9DB7-31F8C33FC01E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8075613" y="11588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296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fr-FR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fr-FR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B9646D1-CA9D-4C33-9D88-82B3F8153F8A}" type="slidenum">
              <a:rPr lang="fr-FR" altLang="en-US"/>
              <a:pPr/>
              <a:t>‹N°›</a:t>
            </a:fld>
            <a:endParaRPr lang="fr-FR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0" y="-7938"/>
            <a:ext cx="323850" cy="68738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0" y="-7938"/>
            <a:ext cx="323850" cy="2817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1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66725"/>
            <a:ext cx="6841008" cy="2133600"/>
          </a:xfrm>
        </p:spPr>
        <p:txBody>
          <a:bodyPr/>
          <a:lstStyle/>
          <a:p>
            <a:r>
              <a:rPr lang="en-US" sz="3600" smtClean="0"/>
              <a:t>The Stamina Competition</a:t>
            </a:r>
            <a:endParaRPr lang="fr-FR" sz="36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  <a:p>
            <a:r>
              <a:rPr lang="fr-FR" sz="2400" smtClean="0"/>
              <a:t>April 2011</a:t>
            </a: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A big winner - DFASAT</a:t>
            </a:r>
            <a:br>
              <a:rPr lang="fr-BE" sz="3500" smtClean="0"/>
            </a:br>
            <a:r>
              <a:rPr lang="fr-BE" sz="2800" smtClean="0"/>
              <a:t>Marijn Heule &amp; Sicco Verwer</a:t>
            </a:r>
            <a:endParaRPr lang="fr-BE" sz="2800"/>
          </a:p>
        </p:txBody>
      </p:sp>
      <p:pic>
        <p:nvPicPr>
          <p:cNvPr id="4098" name="Picture 2" descr="D:\blambeau\Work\ucl\thesis\end-report\images\stamina_bluefringe_sc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50" y="1973917"/>
            <a:ext cx="4518198" cy="3183275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1547664" y="1753652"/>
            <a:ext cx="2664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2800" b="1" smtClean="0">
                <a:solidFill>
                  <a:srgbClr val="421C5E"/>
                </a:solidFill>
                <a:latin typeface="Calibri" pitchFamily="34" charset="0"/>
              </a:rPr>
              <a:t>Blue-Fringe</a:t>
            </a:r>
            <a:endParaRPr lang="fr-BE" sz="2800" b="1">
              <a:solidFill>
                <a:srgbClr val="421C5E"/>
              </a:solidFill>
              <a:latin typeface="Calibri" pitchFamily="34" charset="0"/>
            </a:endParaRPr>
          </a:p>
        </p:txBody>
      </p:sp>
      <p:pic>
        <p:nvPicPr>
          <p:cNvPr id="4099" name="Picture 3" descr="D:\blambeau\Work\ucl\thesis\end-report\images\stamina_dfasat_sc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4297213" cy="3027582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5809381" y="3460073"/>
            <a:ext cx="2664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2800" b="1" smtClean="0">
                <a:solidFill>
                  <a:srgbClr val="421C5E"/>
                </a:solidFill>
                <a:latin typeface="Calibri" pitchFamily="34" charset="0"/>
              </a:rPr>
              <a:t>DFASAT</a:t>
            </a:r>
            <a:endParaRPr lang="fr-BE" sz="28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smtClean="0"/>
              <a:t>Overview</a:t>
            </a:r>
            <a:endParaRPr lang="fr-BE" sz="35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/>
          <a:lstStyle/>
          <a:p>
            <a:r>
              <a:rPr lang="fr-BE" sz="2400" smtClean="0"/>
              <a:t>Online Regular Induction Contest</a:t>
            </a:r>
          </a:p>
          <a:p>
            <a:pPr lvl="1"/>
            <a:r>
              <a:rPr lang="en-US" sz="2000" smtClean="0"/>
              <a:t>Extends former competitions, especially Abbadingo</a:t>
            </a:r>
          </a:p>
          <a:p>
            <a:pPr lvl="1"/>
            <a:r>
              <a:rPr lang="en-US" sz="2000" smtClean="0"/>
              <a:t>Cross-fertilization between the machine learning and software engineering communities</a:t>
            </a:r>
          </a:p>
          <a:p>
            <a:pPr>
              <a:tabLst>
                <a:tab pos="717550" algn="l"/>
              </a:tabLst>
            </a:pPr>
            <a:r>
              <a:rPr lang="en-US" sz="2400" smtClean="0"/>
              <a:t>Key points</a:t>
            </a:r>
            <a:endParaRPr lang="en-US" sz="2400" smtClean="0"/>
          </a:p>
          <a:p>
            <a:pPr lvl="1"/>
            <a:r>
              <a:rPr lang="en-US" sz="2000" smtClean="0"/>
              <a:t>Focus on the complexity of the learning with respect to the alphabet size</a:t>
            </a:r>
          </a:p>
          <a:p>
            <a:pPr lvl="1"/>
            <a:r>
              <a:rPr lang="en-US" sz="2000" smtClean="0"/>
              <a:t>Adapted generation protocol for state machines and samples to mimic features of behavior models</a:t>
            </a:r>
          </a:p>
          <a:p>
            <a:r>
              <a:rPr lang="en-US" sz="2400" smtClean="0"/>
              <a:t>Not an evaluation of the thesis techniques </a:t>
            </a:r>
            <a:r>
              <a:rPr lang="en-US" sz="2400" i="1" smtClean="0"/>
              <a:t>per se</a:t>
            </a:r>
          </a:p>
          <a:p>
            <a:pPr lvl="1"/>
            <a:r>
              <a:rPr lang="en-US" sz="2000" smtClean="0"/>
              <a:t>Unsupervised learning (i.e. no oracle, no queries)</a:t>
            </a:r>
          </a:p>
          <a:p>
            <a:pPr lvl="1"/>
            <a:r>
              <a:rPr lang="fr-BE" sz="2000" smtClean="0"/>
              <a:t>No pruning with fluents, goals, control information</a:t>
            </a:r>
            <a:endParaRPr lang="fr-B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Competition overview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4042792" cy="2087686"/>
          </a:xfrm>
        </p:spPr>
        <p:txBody>
          <a:bodyPr/>
          <a:lstStyle/>
          <a:p>
            <a:r>
              <a:rPr lang="fr-BE" sz="2400" smtClean="0">
                <a:latin typeface="Arial" pitchFamily="34" charset="0"/>
                <a:cs typeface="Arial" pitchFamily="34" charset="0"/>
              </a:rPr>
              <a:t>100 induction problems (20 cells of 5 problems)</a:t>
            </a:r>
          </a:p>
          <a:p>
            <a:r>
              <a:rPr lang="fr-BE" sz="2400" smtClean="0">
                <a:latin typeface="Arial" pitchFamily="34" charset="0"/>
                <a:cs typeface="Arial" pitchFamily="34" charset="0"/>
              </a:rPr>
              <a:t>Two difficulty dimensions</a:t>
            </a:r>
          </a:p>
          <a:p>
            <a:pPr lvl="1"/>
            <a:r>
              <a:rPr lang="fr-BE" sz="2000" smtClean="0">
                <a:latin typeface="Arial" pitchFamily="34" charset="0"/>
                <a:cs typeface="Arial" pitchFamily="34" charset="0"/>
              </a:rPr>
              <a:t>alphabet size vs. sparsity of learning sample</a:t>
            </a:r>
          </a:p>
        </p:txBody>
      </p:sp>
      <p:pic>
        <p:nvPicPr>
          <p:cNvPr id="1026" name="Picture 2" descr="D:\blambeau\Work\ucl\thesis\end-report\images\stamina_g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148590" cy="2922870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39552" y="4581128"/>
            <a:ext cx="777686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BE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Solving a problem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Download learning (labeled) and test (unlabeled) samples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Learn a model (typically a DFA)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Label the test sample using learned model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Submit labeling on the competition server</a:t>
            </a: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State Machines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Approach</a:t>
            </a:r>
          </a:p>
          <a:p>
            <a:pPr lvl="1"/>
            <a:r>
              <a:rPr lang="en-US" smtClean="0"/>
              <a:t>Review of SE litterature to identify representative features of behavior models</a:t>
            </a:r>
          </a:p>
          <a:p>
            <a:pPr lvl="1"/>
            <a:r>
              <a:rPr lang="en-US" smtClean="0"/>
              <a:t>Tuning of the Forest-fire algorithm to mimic these features</a:t>
            </a:r>
          </a:p>
          <a:p>
            <a:pPr>
              <a:spcBef>
                <a:spcPts val="1800"/>
              </a:spcBef>
            </a:pPr>
            <a:r>
              <a:rPr lang="en-US" smtClean="0"/>
              <a:t>Main features</a:t>
            </a:r>
          </a:p>
          <a:p>
            <a:pPr lvl="1"/>
            <a:r>
              <a:rPr lang="en-US" smtClean="0"/>
              <a:t>Approximately 50 states (to avoid adding a third difficulty dimension to the competition)</a:t>
            </a:r>
          </a:p>
          <a:p>
            <a:pPr lvl="1"/>
            <a:r>
              <a:rPr lang="en-US" smtClean="0"/>
              <a:t>Alphabet sizes ranging from 2 to 50 letters</a:t>
            </a:r>
          </a:p>
          <a:p>
            <a:pPr lvl="1"/>
            <a:r>
              <a:rPr lang="en-US" smtClean="0"/>
              <a:t>Equal proportion of accepting vs. rejecting states</a:t>
            </a:r>
          </a:p>
          <a:p>
            <a:pPr lvl="1"/>
            <a:r>
              <a:rPr lang="en-US" smtClean="0"/>
              <a:t>Large variance of degree distribution, to mimic behavior models</a:t>
            </a:r>
            <a:endParaRPr lang="fr-BE"/>
          </a:p>
        </p:txBody>
      </p:sp>
      <p:pic>
        <p:nvPicPr>
          <p:cNvPr id="4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60648"/>
            <a:ext cx="3702191" cy="1087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Samples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8363272" cy="4573587"/>
          </a:xfrm>
        </p:spPr>
        <p:txBody>
          <a:bodyPr/>
          <a:lstStyle/>
          <a:p>
            <a:r>
              <a:rPr lang="en-US" smtClean="0"/>
              <a:t>Approach</a:t>
            </a:r>
          </a:p>
          <a:p>
            <a:pPr lvl="1"/>
            <a:r>
              <a:rPr lang="en-US" smtClean="0"/>
              <a:t>Generated by the target machine: random walk algorithm</a:t>
            </a:r>
          </a:p>
          <a:p>
            <a:pPr lvl="1"/>
            <a:r>
              <a:rPr lang="en-US" smtClean="0"/>
              <a:t>Negative strings by randomly perturbing positive ones</a:t>
            </a:r>
          </a:p>
          <a:p>
            <a:pPr lvl="2"/>
            <a:r>
              <a:rPr lang="en-US" smtClean="0"/>
              <a:t>three kinds of edit: substitution, insertion and deletion</a:t>
            </a:r>
          </a:p>
          <a:p>
            <a:pPr lvl="1"/>
            <a:r>
              <a:rPr lang="en-US" smtClean="0"/>
              <a:t>Tuned to ensure good induction results using Blue-Fringe on the simplest problems</a:t>
            </a:r>
          </a:p>
          <a:p>
            <a:pPr>
              <a:spcBef>
                <a:spcPts val="1800"/>
              </a:spcBef>
            </a:pPr>
            <a:r>
              <a:rPr lang="en-US" smtClean="0"/>
              <a:t>Main features</a:t>
            </a:r>
          </a:p>
          <a:p>
            <a:pPr lvl="1"/>
            <a:r>
              <a:rPr lang="en-US" smtClean="0"/>
              <a:t>Learning and test samples do not overlap</a:t>
            </a:r>
          </a:p>
          <a:p>
            <a:pPr lvl="1"/>
            <a:r>
              <a:rPr lang="en-US" smtClean="0"/>
              <a:t>Learning samples may contain duplicates, as a consequence of the random walk generation</a:t>
            </a:r>
          </a:p>
          <a:p>
            <a:pPr lvl="1"/>
            <a:r>
              <a:rPr lang="en-US" smtClean="0"/>
              <a:t>String length distribution: centered on </a:t>
            </a:r>
            <a:r>
              <a:rPr lang="en-US" i="1" smtClean="0"/>
              <a:t>5 + depth(automaton)</a:t>
            </a:r>
            <a:endParaRPr lang="fr-BE" i="1"/>
          </a:p>
        </p:txBody>
      </p:sp>
      <p:grpSp>
        <p:nvGrpSpPr>
          <p:cNvPr id="4" name="Groupe 9"/>
          <p:cNvGrpSpPr/>
          <p:nvPr/>
        </p:nvGrpSpPr>
        <p:grpSpPr>
          <a:xfrm>
            <a:off x="4499992" y="317512"/>
            <a:ext cx="3090034" cy="1311288"/>
            <a:chOff x="4897694" y="1925250"/>
            <a:chExt cx="3704433" cy="1435734"/>
          </a:xfrm>
        </p:grpSpPr>
        <p:cxnSp>
          <p:nvCxnSpPr>
            <p:cNvPr id="5" name="Connecteur droit 4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Submission &amp; Scoring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Submission</a:t>
            </a:r>
          </a:p>
          <a:p>
            <a:pPr lvl="1"/>
            <a:r>
              <a:rPr lang="en-US" smtClean="0"/>
              <a:t>Solutions submitted as binary strings labelling the test sample</a:t>
            </a:r>
          </a:p>
          <a:p>
            <a:pPr lvl="1"/>
            <a:r>
              <a:rPr lang="en-US" smtClean="0"/>
              <a:t>Binary feedback (problem broken or not broken), to avoid hill-climbing</a:t>
            </a:r>
          </a:p>
          <a:p>
            <a:pPr>
              <a:spcBef>
                <a:spcPts val="1800"/>
              </a:spcBef>
            </a:pPr>
            <a:r>
              <a:rPr lang="en-US" smtClean="0"/>
              <a:t>Scoring</a:t>
            </a:r>
          </a:p>
          <a:p>
            <a:pPr lvl="1"/>
            <a:r>
              <a:rPr lang="en-US" smtClean="0"/>
              <a:t>Balanced Classification Rate to place equal emphasis on accuracy in terms of positive and negative strings</a:t>
            </a:r>
          </a:p>
          <a:p>
            <a:pPr lvl="1"/>
            <a:r>
              <a:rPr lang="en-US" smtClean="0"/>
              <a:t>Problem broken if BCR score &gt;= 0.99</a:t>
            </a:r>
          </a:p>
          <a:p>
            <a:pPr lvl="1"/>
            <a:r>
              <a:rPr lang="en-US" smtClean="0"/>
              <a:t>A cell is broken if all problems it contains are broken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Baseline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 grid empirically ajusted</a:t>
            </a:r>
          </a:p>
          <a:p>
            <a:pPr lvl="1"/>
            <a:r>
              <a:rPr lang="en-US" smtClean="0"/>
              <a:t>To ensure good induction results using Blue-Fringe on the simplest problems</a:t>
            </a:r>
          </a:p>
          <a:p>
            <a:pPr lvl="1"/>
            <a:r>
              <a:rPr lang="en-US" smtClean="0"/>
              <a:t>Without breaking the cell</a:t>
            </a:r>
          </a:p>
        </p:txBody>
      </p:sp>
      <p:pic>
        <p:nvPicPr>
          <p:cNvPr id="2050" name="Picture 2" descr="D:\blambeau\Work\ucl\thesis\end-report\images\stamina_bas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60417"/>
            <a:ext cx="8386960" cy="3252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Baseline: lessons learned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RPNI and BlueFringe converge on largest alphabets</a:t>
            </a:r>
          </a:p>
          <a:p>
            <a:pPr lvl="1"/>
            <a:r>
              <a:rPr lang="en-US" sz="2000" smtClean="0"/>
              <a:t>Theoretically expected, big samples needed in practice</a:t>
            </a:r>
          </a:p>
          <a:p>
            <a:r>
              <a:rPr lang="en-US" sz="2400" smtClean="0"/>
              <a:t>Size of the alphabet "hurts" convergence in practice</a:t>
            </a:r>
          </a:p>
          <a:p>
            <a:pPr lvl="1"/>
            <a:r>
              <a:rPr lang="en-US" sz="2000" smtClean="0"/>
              <a:t>Confirms experimentally what we expected theoretically</a:t>
            </a:r>
          </a:p>
          <a:p>
            <a:pPr lvl="1"/>
            <a:r>
              <a:rPr lang="en-US" sz="2000" smtClean="0"/>
              <a:t>Supports the interest of launching Stamina</a:t>
            </a:r>
          </a:p>
          <a:p>
            <a:pPr>
              <a:buNone/>
            </a:pPr>
            <a:endParaRPr lang="en-US" sz="2400" smtClean="0"/>
          </a:p>
          <a:p>
            <a:pPr lvl="1"/>
            <a:endParaRPr lang="en-US" sz="2000" smtClean="0"/>
          </a:p>
        </p:txBody>
      </p:sp>
      <p:pic>
        <p:nvPicPr>
          <p:cNvPr id="5" name="Picture 2" descr="D:\blambeau\Work\ucl\thesis\end-report\images\stamina_bas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60417"/>
            <a:ext cx="8386960" cy="3252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Participation overview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Between march and december 2010 (official)</a:t>
            </a:r>
          </a:p>
          <a:p>
            <a:pPr lvl="1"/>
            <a:r>
              <a:rPr lang="en-US" smtClean="0"/>
              <a:t>1856 submissions made by 11 challengers</a:t>
            </a:r>
          </a:p>
          <a:p>
            <a:pPr lvl="1"/>
            <a:r>
              <a:rPr lang="en-US" smtClean="0"/>
              <a:t>65 winning submissions broke 42 problems</a:t>
            </a:r>
          </a:p>
          <a:p>
            <a:pPr lvl="1"/>
            <a:r>
              <a:rPr lang="en-US" smtClean="0"/>
              <a:t>6 cells broken, by 2 challengers (Equipo &amp; </a:t>
            </a:r>
            <a:r>
              <a:rPr lang="en-US" b="1" smtClean="0"/>
              <a:t>DFASAT</a:t>
            </a:r>
            <a:r>
              <a:rPr lang="en-US" smtClean="0"/>
              <a:t>)</a:t>
            </a:r>
          </a:p>
        </p:txBody>
      </p:sp>
      <p:pic>
        <p:nvPicPr>
          <p:cNvPr id="3074" name="Picture 2" descr="D:\blambeau\Work\ucl\thesis\end-report\images\stamina_bro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75866"/>
            <a:ext cx="5832648" cy="3265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request-II</Template>
  <TotalTime>2317</TotalTime>
  <Words>459</Words>
  <Application>Microsoft Office PowerPoint</Application>
  <PresentationFormat>Affichage à l'écran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Network</vt:lpstr>
      <vt:lpstr>The Stamina Competition</vt:lpstr>
      <vt:lpstr>Overview</vt:lpstr>
      <vt:lpstr>Competition overview</vt:lpstr>
      <vt:lpstr>Scientific setup  State Machines</vt:lpstr>
      <vt:lpstr>Scientific setup  Samples</vt:lpstr>
      <vt:lpstr>Scientific setup  Submission &amp; Scoring</vt:lpstr>
      <vt:lpstr>Scientific setup  Baseline</vt:lpstr>
      <vt:lpstr>Scientific setup  Baseline: lessons learned</vt:lpstr>
      <vt:lpstr>Participation overview</vt:lpstr>
      <vt:lpstr>A big winner - DFASAT Marijn Heule &amp; Sicco Verwer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Lambeau Bernard</cp:lastModifiedBy>
  <cp:revision>712</cp:revision>
  <dcterms:created xsi:type="dcterms:W3CDTF">2006-02-08T15:04:34Z</dcterms:created>
  <dcterms:modified xsi:type="dcterms:W3CDTF">2011-04-04T09:07:50Z</dcterms:modified>
</cp:coreProperties>
</file>