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5" r:id="rId9"/>
    <p:sldId id="270" r:id="rId10"/>
    <p:sldId id="271" r:id="rId11"/>
    <p:sldId id="274" r:id="rId12"/>
    <p:sldId id="264" r:id="rId13"/>
    <p:sldId id="268" r:id="rId14"/>
    <p:sldId id="273" r:id="rId15"/>
    <p:sldId id="279" r:id="rId16"/>
    <p:sldId id="277" r:id="rId17"/>
    <p:sldId id="278" r:id="rId18"/>
    <p:sldId id="284" r:id="rId19"/>
    <p:sldId id="285" r:id="rId20"/>
    <p:sldId id="286" r:id="rId21"/>
    <p:sldId id="280" r:id="rId22"/>
    <p:sldId id="283" r:id="rId23"/>
    <p:sldId id="282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63" d="100"/>
          <a:sy n="63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r>
              <a:rPr lang="fr-F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</a:t>
            </a:r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dissertation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grpSp>
        <p:nvGrpSpPr>
          <p:cNvPr id="5" name="Groupe 46"/>
          <p:cNvGrpSpPr/>
          <p:nvPr/>
        </p:nvGrpSpPr>
        <p:grpSpPr>
          <a:xfrm>
            <a:off x="828949" y="4725144"/>
            <a:ext cx="7265143" cy="1834604"/>
            <a:chOff x="828949" y="4725144"/>
            <a:chExt cx="7265143" cy="1834604"/>
          </a:xfrm>
        </p:grpSpPr>
        <p:sp>
          <p:nvSpPr>
            <p:cNvPr id="27" name="Forme libre 26"/>
            <p:cNvSpPr/>
            <p:nvPr/>
          </p:nvSpPr>
          <p:spPr>
            <a:xfrm>
              <a:off x="1600200" y="4829552"/>
              <a:ext cx="1706880" cy="183624"/>
            </a:xfrm>
            <a:custGeom>
              <a:avLst/>
              <a:gdLst>
                <a:gd name="connsiteX0" fmla="*/ 0 w 1706880"/>
                <a:gd name="connsiteY0" fmla="*/ 0 h 434340"/>
                <a:gd name="connsiteX1" fmla="*/ 838200 w 1706880"/>
                <a:gd name="connsiteY1" fmla="*/ 426720 h 434340"/>
                <a:gd name="connsiteX2" fmla="*/ 1706880 w 1706880"/>
                <a:gd name="connsiteY2" fmla="*/ 4572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434340">
                  <a:moveTo>
                    <a:pt x="0" y="0"/>
                  </a:moveTo>
                  <a:cubicBezTo>
                    <a:pt x="276860" y="209550"/>
                    <a:pt x="553720" y="419100"/>
                    <a:pt x="838200" y="426720"/>
                  </a:cubicBezTo>
                  <a:cubicBezTo>
                    <a:pt x="1122680" y="434340"/>
                    <a:pt x="1414780" y="240030"/>
                    <a:pt x="1706880" y="45720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857213" y="4941168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website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331640" y="4725144"/>
              <a:ext cx="2402160" cy="806630"/>
            </a:xfrm>
            <a:custGeom>
              <a:avLst/>
              <a:gdLst>
                <a:gd name="connsiteX0" fmla="*/ 2468880 w 2468880"/>
                <a:gd name="connsiteY0" fmla="*/ 0 h 782320"/>
                <a:gd name="connsiteX1" fmla="*/ 1935480 w 2468880"/>
                <a:gd name="connsiteY1" fmla="*/ 670560 h 782320"/>
                <a:gd name="connsiteX2" fmla="*/ 441960 w 2468880"/>
                <a:gd name="connsiteY2" fmla="*/ 670560 h 782320"/>
                <a:gd name="connsiteX3" fmla="*/ 0 w 2468880"/>
                <a:gd name="connsiteY3" fmla="*/ 0 h 782320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160" h="895299">
                  <a:moveTo>
                    <a:pt x="2402160" y="96839"/>
                  </a:moveTo>
                  <a:cubicBezTo>
                    <a:pt x="2304370" y="376239"/>
                    <a:pt x="2206580" y="655639"/>
                    <a:pt x="1868760" y="767399"/>
                  </a:cubicBezTo>
                  <a:cubicBezTo>
                    <a:pt x="1530940" y="879159"/>
                    <a:pt x="686700" y="895299"/>
                    <a:pt x="375240" y="767399"/>
                  </a:cubicBezTo>
                  <a:cubicBezTo>
                    <a:pt x="63780" y="639499"/>
                    <a:pt x="27642" y="466338"/>
                    <a:pt x="0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391244" y="542606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mails, </a:t>
              </a:r>
              <a:r>
                <a:rPr lang="en-US" sz="2800" dirty="0" err="1" smtClean="0">
                  <a:latin typeface="Berlin Sans FB" pitchFamily="34" charset="0"/>
                </a:rPr>
                <a:t>sms</a:t>
              </a:r>
              <a:r>
                <a:rPr lang="en-US" sz="2800" dirty="0" smtClean="0">
                  <a:latin typeface="Berlin Sans FB" pitchFamily="34" charset="0"/>
                </a:rPr>
                <a:t>, etc.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084168" y="4814312"/>
              <a:ext cx="1444392" cy="270872"/>
            </a:xfrm>
            <a:custGeom>
              <a:avLst/>
              <a:gdLst>
                <a:gd name="connsiteX0" fmla="*/ 1371600 w 1371600"/>
                <a:gd name="connsiteY0" fmla="*/ 0 h 154940"/>
                <a:gd name="connsiteX1" fmla="*/ 640080 w 1371600"/>
                <a:gd name="connsiteY1" fmla="*/ 152400 h 154940"/>
                <a:gd name="connsiteX2" fmla="*/ 0 w 1371600"/>
                <a:gd name="connsiteY2" fmla="*/ 1524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54940">
                  <a:moveTo>
                    <a:pt x="1371600" y="0"/>
                  </a:moveTo>
                  <a:cubicBezTo>
                    <a:pt x="1120140" y="74930"/>
                    <a:pt x="868680" y="149860"/>
                    <a:pt x="640080" y="152400"/>
                  </a:cubicBezTo>
                  <a:cubicBezTo>
                    <a:pt x="411480" y="154940"/>
                    <a:pt x="205740" y="85090"/>
                    <a:pt x="0" y="15240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481816" y="5047848"/>
              <a:ext cx="2612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electro-mechanical devices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023360" y="4905752"/>
              <a:ext cx="1432560" cy="299720"/>
            </a:xfrm>
            <a:custGeom>
              <a:avLst/>
              <a:gdLst>
                <a:gd name="connsiteX0" fmla="*/ 0 w 1432560"/>
                <a:gd name="connsiteY0" fmla="*/ 0 h 299720"/>
                <a:gd name="connsiteX1" fmla="*/ 579120 w 1432560"/>
                <a:gd name="connsiteY1" fmla="*/ 289560 h 299720"/>
                <a:gd name="connsiteX2" fmla="*/ 1432560 w 1432560"/>
                <a:gd name="connsiteY2" fmla="*/ 6096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299720">
                  <a:moveTo>
                    <a:pt x="0" y="0"/>
                  </a:moveTo>
                  <a:cubicBezTo>
                    <a:pt x="170180" y="139700"/>
                    <a:pt x="340360" y="279400"/>
                    <a:pt x="579120" y="289560"/>
                  </a:cubicBezTo>
                  <a:cubicBezTo>
                    <a:pt x="817880" y="299720"/>
                    <a:pt x="1125220" y="180340"/>
                    <a:pt x="1432560" y="60960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061748" y="513918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internet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839585" y="4725145"/>
              <a:ext cx="5139986" cy="1416575"/>
            </a:xfrm>
            <a:custGeom>
              <a:avLst/>
              <a:gdLst>
                <a:gd name="connsiteX0" fmla="*/ 358140 w 5623560"/>
                <a:gd name="connsiteY0" fmla="*/ 0 h 1694180"/>
                <a:gd name="connsiteX1" fmla="*/ 754380 w 5623560"/>
                <a:gd name="connsiteY1" fmla="*/ 1447800 h 1694180"/>
                <a:gd name="connsiteX2" fmla="*/ 4884420 w 5623560"/>
                <a:gd name="connsiteY2" fmla="*/ 1478280 h 1694180"/>
                <a:gd name="connsiteX3" fmla="*/ 5189220 w 5623560"/>
                <a:gd name="connsiteY3" fmla="*/ 289560 h 1694180"/>
                <a:gd name="connsiteX0" fmla="*/ 313004 w 5632588"/>
                <a:gd name="connsiteY0" fmla="*/ 0 h 1388957"/>
                <a:gd name="connsiteX1" fmla="*/ 763408 w 5632588"/>
                <a:gd name="connsiteY1" fmla="*/ 1165437 h 1388957"/>
                <a:gd name="connsiteX2" fmla="*/ 4893448 w 5632588"/>
                <a:gd name="connsiteY2" fmla="*/ 1195917 h 1388957"/>
                <a:gd name="connsiteX3" fmla="*/ 5198248 w 5632588"/>
                <a:gd name="connsiteY3" fmla="*/ 7197 h 1388957"/>
                <a:gd name="connsiteX0" fmla="*/ 179070 w 5472396"/>
                <a:gd name="connsiteY0" fmla="*/ 0 h 1588277"/>
                <a:gd name="connsiteX1" fmla="*/ 787022 w 5472396"/>
                <a:gd name="connsiteY1" fmla="*/ 1388957 h 1588277"/>
                <a:gd name="connsiteX2" fmla="*/ 4759514 w 5472396"/>
                <a:gd name="connsiteY2" fmla="*/ 1195917 h 1588277"/>
                <a:gd name="connsiteX3" fmla="*/ 5064314 w 5472396"/>
                <a:gd name="connsiteY3" fmla="*/ 7197 h 1588277"/>
                <a:gd name="connsiteX0" fmla="*/ 179070 w 5375602"/>
                <a:gd name="connsiteY0" fmla="*/ 0 h 1591513"/>
                <a:gd name="connsiteX1" fmla="*/ 787022 w 5375602"/>
                <a:gd name="connsiteY1" fmla="*/ 1388957 h 1591513"/>
                <a:gd name="connsiteX2" fmla="*/ 4662720 w 5375602"/>
                <a:gd name="connsiteY2" fmla="*/ 1215338 h 1591513"/>
                <a:gd name="connsiteX3" fmla="*/ 5064314 w 5375602"/>
                <a:gd name="connsiteY3" fmla="*/ 7197 h 1591513"/>
                <a:gd name="connsiteX0" fmla="*/ 179070 w 5375602"/>
                <a:gd name="connsiteY0" fmla="*/ 0 h 1504704"/>
                <a:gd name="connsiteX1" fmla="*/ 787023 w 5375602"/>
                <a:gd name="connsiteY1" fmla="*/ 1302148 h 1504704"/>
                <a:gd name="connsiteX2" fmla="*/ 4662720 w 5375602"/>
                <a:gd name="connsiteY2" fmla="*/ 1215338 h 1504704"/>
                <a:gd name="connsiteX3" fmla="*/ 5064314 w 5375602"/>
                <a:gd name="connsiteY3" fmla="*/ 7197 h 1504704"/>
                <a:gd name="connsiteX0" fmla="*/ 179070 w 5375603"/>
                <a:gd name="connsiteY0" fmla="*/ 0 h 1475768"/>
                <a:gd name="connsiteX1" fmla="*/ 787023 w 5375603"/>
                <a:gd name="connsiteY1" fmla="*/ 1302148 h 1475768"/>
                <a:gd name="connsiteX2" fmla="*/ 4662721 w 5375603"/>
                <a:gd name="connsiteY2" fmla="*/ 1041718 h 1475768"/>
                <a:gd name="connsiteX3" fmla="*/ 5064314 w 5375603"/>
                <a:gd name="connsiteY3" fmla="*/ 7197 h 1475768"/>
                <a:gd name="connsiteX0" fmla="*/ 179070 w 5350272"/>
                <a:gd name="connsiteY0" fmla="*/ 0 h 1475767"/>
                <a:gd name="connsiteX1" fmla="*/ 939010 w 5350272"/>
                <a:gd name="connsiteY1" fmla="*/ 1302147 h 1475767"/>
                <a:gd name="connsiteX2" fmla="*/ 4662721 w 5350272"/>
                <a:gd name="connsiteY2" fmla="*/ 1041718 h 1475767"/>
                <a:gd name="connsiteX3" fmla="*/ 5064314 w 5350272"/>
                <a:gd name="connsiteY3" fmla="*/ 7197 h 1475767"/>
                <a:gd name="connsiteX0" fmla="*/ 179070 w 5350272"/>
                <a:gd name="connsiteY0" fmla="*/ 0 h 1779598"/>
                <a:gd name="connsiteX1" fmla="*/ 939010 w 5350272"/>
                <a:gd name="connsiteY1" fmla="*/ 1562574 h 1779598"/>
                <a:gd name="connsiteX2" fmla="*/ 4662721 w 5350272"/>
                <a:gd name="connsiteY2" fmla="*/ 1302145 h 1779598"/>
                <a:gd name="connsiteX3" fmla="*/ 5064314 w 5350272"/>
                <a:gd name="connsiteY3" fmla="*/ 267624 h 1779598"/>
                <a:gd name="connsiteX0" fmla="*/ 215317 w 5424516"/>
                <a:gd name="connsiteY0" fmla="*/ 0 h 1811029"/>
                <a:gd name="connsiteX1" fmla="*/ 747275 w 5424516"/>
                <a:gd name="connsiteY1" fmla="*/ 1594005 h 1811029"/>
                <a:gd name="connsiteX2" fmla="*/ 4698968 w 5424516"/>
                <a:gd name="connsiteY2" fmla="*/ 1302145 h 1811029"/>
                <a:gd name="connsiteX3" fmla="*/ 5100561 w 5424516"/>
                <a:gd name="connsiteY3" fmla="*/ 267624 h 1811029"/>
                <a:gd name="connsiteX0" fmla="*/ 215317 w 5424514"/>
                <a:gd name="connsiteY0" fmla="*/ 0 h 1844913"/>
                <a:gd name="connsiteX1" fmla="*/ 747275 w 5424514"/>
                <a:gd name="connsiteY1" fmla="*/ 1594005 h 1844913"/>
                <a:gd name="connsiteX2" fmla="*/ 4698966 w 5424514"/>
                <a:gd name="connsiteY2" fmla="*/ 1505449 h 1844913"/>
                <a:gd name="connsiteX3" fmla="*/ 5100561 w 5424514"/>
                <a:gd name="connsiteY3" fmla="*/ 267624 h 184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514" h="1844913">
                  <a:moveTo>
                    <a:pt x="215317" y="0"/>
                  </a:moveTo>
                  <a:cubicBezTo>
                    <a:pt x="36247" y="600710"/>
                    <a:pt x="0" y="1343097"/>
                    <a:pt x="747275" y="1594005"/>
                  </a:cubicBezTo>
                  <a:cubicBezTo>
                    <a:pt x="1494550" y="1844913"/>
                    <a:pt x="3973418" y="1726512"/>
                    <a:pt x="4698966" y="1505449"/>
                  </a:cubicBezTo>
                  <a:cubicBezTo>
                    <a:pt x="5424514" y="1284386"/>
                    <a:pt x="5317731" y="765464"/>
                    <a:pt x="5100561" y="267624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8949" y="6036528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smart card, keyboard, touch screen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quirement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233233"/>
            <a:ext cx="4680520" cy="54195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The hardest part of software development </a:t>
            </a:r>
            <a:br>
              <a:rPr lang="en-US" sz="3000" i="1" dirty="0" smtClean="0"/>
            </a:br>
            <a:r>
              <a:rPr lang="en-US" sz="3000" i="1" dirty="0" smtClean="0"/>
              <a:t>is determining what the </a:t>
            </a:r>
            <a:r>
              <a:rPr lang="en-US" sz="3000" i="1" dirty="0"/>
              <a:t>system should </a:t>
            </a:r>
            <a:r>
              <a:rPr lang="en-US" sz="3000" i="1" dirty="0" smtClean="0"/>
              <a:t>do and </a:t>
            </a:r>
            <a:r>
              <a:rPr lang="en-US" sz="3000" i="1" dirty="0"/>
              <a:t>why it should </a:t>
            </a:r>
            <a:r>
              <a:rPr lang="en-US" sz="3000" i="1" dirty="0" smtClean="0"/>
              <a:t>do so [Bro87]</a:t>
            </a:r>
            <a:endParaRPr lang="en-US" sz="3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The hardest part of software development </a:t>
            </a:r>
            <a:br>
              <a:rPr lang="en-US" sz="3000" i="1" dirty="0" smtClean="0"/>
            </a:br>
            <a:r>
              <a:rPr lang="en-US" sz="3000" i="1" dirty="0" smtClean="0"/>
              <a:t>is determining what the </a:t>
            </a:r>
            <a:r>
              <a:rPr lang="en-US" sz="3000" i="1" dirty="0"/>
              <a:t>system should </a:t>
            </a:r>
            <a:r>
              <a:rPr lang="en-US" sz="3000" i="1" dirty="0" smtClean="0">
                <a:solidFill>
                  <a:srgbClr val="FF0000"/>
                </a:solidFill>
              </a:rPr>
              <a:t>NOT</a:t>
            </a:r>
            <a:r>
              <a:rPr lang="en-US" sz="3000" i="1" dirty="0" smtClean="0"/>
              <a:t> do and </a:t>
            </a:r>
            <a:r>
              <a:rPr lang="en-US" sz="3000" i="1" dirty="0"/>
              <a:t>why it should </a:t>
            </a:r>
            <a:r>
              <a:rPr lang="en-US" sz="3000" i="1" dirty="0" smtClean="0">
                <a:solidFill>
                  <a:srgbClr val="FF0000"/>
                </a:solidFill>
              </a:rPr>
              <a:t>NOT</a:t>
            </a:r>
            <a:r>
              <a:rPr lang="en-US" sz="3000" i="1" dirty="0" smtClean="0"/>
              <a:t> do so</a:t>
            </a:r>
            <a:endParaRPr lang="en-US" sz="3000" i="1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2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help reasoning about the </a:t>
            </a:r>
            <a:r>
              <a:rPr lang="en-US" u="sng" dirty="0" smtClean="0"/>
              <a:t>problem</a:t>
            </a:r>
          </a:p>
          <a:p>
            <a:pPr lvl="1"/>
            <a:r>
              <a:rPr lang="en-US" dirty="0" smtClean="0"/>
              <a:t>Elaborating requirements and exploring designs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Abstracting from numerous details</a:t>
            </a:r>
          </a:p>
          <a:p>
            <a:pPr>
              <a:spcBef>
                <a:spcPts val="18000"/>
              </a:spcBef>
            </a:pPr>
            <a:r>
              <a:rPr lang="en-US" dirty="0" smtClean="0"/>
              <a:t>They also help building the </a:t>
            </a:r>
            <a:r>
              <a:rPr lang="en-US" u="sng" dirty="0" smtClean="0"/>
              <a:t>solution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Code generation from higher-level abstractions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Design documentation</a:t>
            </a:r>
          </a:p>
        </p:txBody>
      </p:sp>
      <p:grpSp>
        <p:nvGrpSpPr>
          <p:cNvPr id="14" name="Groupe 25"/>
          <p:cNvGrpSpPr/>
          <p:nvPr/>
        </p:nvGrpSpPr>
        <p:grpSpPr>
          <a:xfrm>
            <a:off x="1114602" y="3140969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17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 capture different system aspect</a:t>
            </a:r>
          </a:p>
          <a:p>
            <a:pPr lvl="1"/>
            <a:r>
              <a:rPr lang="en-US" dirty="0" smtClean="0"/>
              <a:t>Structural: </a:t>
            </a:r>
            <a:r>
              <a:rPr lang="en-US" dirty="0" smtClean="0">
                <a:solidFill>
                  <a:srgbClr val="C00000"/>
                </a:solidFill>
              </a:rPr>
              <a:t>agents</a:t>
            </a:r>
            <a:r>
              <a:rPr lang="en-US" dirty="0" smtClean="0"/>
              <a:t> and their </a:t>
            </a:r>
            <a:r>
              <a:rPr lang="en-US" dirty="0" smtClean="0">
                <a:solidFill>
                  <a:srgbClr val="C00000"/>
                </a:solidFill>
              </a:rPr>
              <a:t>interfaces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Behavioral: </a:t>
            </a:r>
            <a:r>
              <a:rPr lang="en-US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do they behave?</a:t>
            </a:r>
          </a:p>
          <a:p>
            <a:pPr lvl="1"/>
            <a:r>
              <a:rPr lang="en-US" dirty="0" smtClean="0"/>
              <a:t>Intentional: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do they behave that way?</a:t>
            </a:r>
          </a:p>
          <a:p>
            <a:pPr lvl="1"/>
            <a:r>
              <a:rPr lang="en-US" dirty="0" smtClean="0"/>
              <a:t>Operational: </a:t>
            </a:r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tasks, in what order?</a:t>
            </a:r>
          </a:p>
          <a:p>
            <a:r>
              <a:rPr lang="en-US" dirty="0" smtClean="0"/>
              <a:t>Models also overlap in their description of the target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Scenarios</a:t>
            </a:r>
            <a:endParaRPr lang="en-US" sz="4000" dirty="0"/>
          </a:p>
        </p:txBody>
      </p:sp>
      <p:grpSp>
        <p:nvGrpSpPr>
          <p:cNvPr id="65" name="Groupe 6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64" name="Arrondir un rectangle avec un coin diagonal 63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7" name="Image 6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1" name="Image 10" descr="cloud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2" name="Image 11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3" name="Image 12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0" name="Image 9" descr="borne-velib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1814932" y="3779053"/>
              <a:ext cx="1872000" cy="442035"/>
              <a:chOff x="1634912" y="2987660"/>
              <a:chExt cx="1872000" cy="442035"/>
            </a:xfrm>
          </p:grpSpPr>
          <p:cxnSp>
            <p:nvCxnSpPr>
              <p:cNvPr id="22" name="Connecteur droit avec flèche 21"/>
              <p:cNvCxnSpPr/>
              <p:nvPr/>
            </p:nvCxnSpPr>
            <p:spPr>
              <a:xfrm>
                <a:off x="1634912" y="320867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764079" y="2987660"/>
                <a:ext cx="1331757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subscribe</a:t>
                </a:r>
                <a:endParaRPr lang="en-US" sz="2400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3728668" y="4643149"/>
              <a:ext cx="2067468" cy="442035"/>
              <a:chOff x="3548648" y="3789040"/>
              <a:chExt cx="2067468" cy="442035"/>
            </a:xfrm>
          </p:grpSpPr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3548648" y="401005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3885789" y="3789040"/>
                <a:ext cx="1730327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authenticate</a:t>
                </a:r>
                <a:endParaRPr lang="en-US" sz="2400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1795708" y="5661248"/>
              <a:ext cx="3780000" cy="442035"/>
              <a:chOff x="1615688" y="4581823"/>
              <a:chExt cx="3780000" cy="44203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1615688" y="4802840"/>
                <a:ext cx="37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2951820" y="4581823"/>
                <a:ext cx="222783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welcome aboard</a:t>
                </a:r>
                <a:endParaRPr lang="en-US" sz="2400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728876" y="5115664"/>
              <a:ext cx="1872000" cy="442035"/>
              <a:chOff x="3548856" y="4180255"/>
              <a:chExt cx="1872000" cy="442035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645612" y="4180255"/>
                <a:ext cx="1112338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granted</a:t>
                </a:r>
                <a:endParaRPr lang="en-US" sz="2400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1799692" y="4211101"/>
              <a:ext cx="3744416" cy="442035"/>
              <a:chOff x="1619672" y="3419708"/>
              <a:chExt cx="3744416" cy="442035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1619672" y="3640725"/>
                <a:ext cx="3744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1883139" y="3419708"/>
                <a:ext cx="109938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identify</a:t>
                </a:r>
                <a:endParaRPr lang="en-US" sz="2400" dirty="0"/>
              </a:p>
            </p:txBody>
          </p:sp>
        </p:grpSp>
        <p:sp>
          <p:nvSpPr>
            <p:cNvPr id="63" name="Arrondir un rectangle avec un coin du même côté 62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High-level Scenarios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6" name="Groupe 13"/>
          <p:cNvGrpSpPr/>
          <p:nvPr/>
        </p:nvGrpSpPr>
        <p:grpSpPr>
          <a:xfrm>
            <a:off x="1223628" y="2328941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145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151" name="Groupe 48"/>
          <p:cNvGrpSpPr/>
          <p:nvPr/>
        </p:nvGrpSpPr>
        <p:grpSpPr>
          <a:xfrm>
            <a:off x="1820198" y="3736464"/>
            <a:ext cx="3744416" cy="442035"/>
            <a:chOff x="1619672" y="5389416"/>
            <a:chExt cx="3744416" cy="442035"/>
          </a:xfrm>
        </p:grpSpPr>
        <p:cxnSp>
          <p:nvCxnSpPr>
            <p:cNvPr id="170" name="Connecteur droit avec flèche 169"/>
            <p:cNvCxnSpPr/>
            <p:nvPr/>
          </p:nvCxnSpPr>
          <p:spPr>
            <a:xfrm>
              <a:off x="1619672" y="5610433"/>
              <a:ext cx="37444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ZoneTexte 170"/>
            <p:cNvSpPr txBox="1"/>
            <p:nvPr/>
          </p:nvSpPr>
          <p:spPr>
            <a:xfrm>
              <a:off x="1779186" y="5389416"/>
              <a:ext cx="20207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 bicycle</a:t>
              </a:r>
              <a:endParaRPr lang="en-US" sz="2400" dirty="0"/>
            </a:p>
          </p:txBody>
        </p:sp>
      </p:grpSp>
      <p:grpSp>
        <p:nvGrpSpPr>
          <p:cNvPr id="152" name="Groupe 49"/>
          <p:cNvGrpSpPr/>
          <p:nvPr/>
        </p:nvGrpSpPr>
        <p:grpSpPr>
          <a:xfrm>
            <a:off x="5636622" y="5054704"/>
            <a:ext cx="1872000" cy="442035"/>
            <a:chOff x="5436096" y="5465523"/>
            <a:chExt cx="1872000" cy="442035"/>
          </a:xfrm>
        </p:grpSpPr>
        <p:cxnSp>
          <p:nvCxnSpPr>
            <p:cNvPr id="168" name="Connecteur droit avec flèche 167"/>
            <p:cNvCxnSpPr/>
            <p:nvPr/>
          </p:nvCxnSpPr>
          <p:spPr>
            <a:xfrm>
              <a:off x="5436096" y="5686540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5894513" y="5465523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</p:grpSp>
      <p:grpSp>
        <p:nvGrpSpPr>
          <p:cNvPr id="153" name="Groupe 50"/>
          <p:cNvGrpSpPr/>
          <p:nvPr/>
        </p:nvGrpSpPr>
        <p:grpSpPr>
          <a:xfrm>
            <a:off x="1820198" y="5332749"/>
            <a:ext cx="5688000" cy="442035"/>
            <a:chOff x="1619672" y="5705052"/>
            <a:chExt cx="5688000" cy="442035"/>
          </a:xfrm>
        </p:grpSpPr>
        <p:cxnSp>
          <p:nvCxnSpPr>
            <p:cNvPr id="166" name="Connecteur droit avec flèche 165"/>
            <p:cNvCxnSpPr/>
            <p:nvPr/>
          </p:nvCxnSpPr>
          <p:spPr>
            <a:xfrm>
              <a:off x="1619672" y="5926069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779186" y="5705052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</p:grpSp>
      <p:grpSp>
        <p:nvGrpSpPr>
          <p:cNvPr id="154" name="Groupe 51"/>
          <p:cNvGrpSpPr/>
          <p:nvPr/>
        </p:nvGrpSpPr>
        <p:grpSpPr>
          <a:xfrm>
            <a:off x="5636830" y="5630768"/>
            <a:ext cx="1872000" cy="442035"/>
            <a:chOff x="5436304" y="5911522"/>
            <a:chExt cx="1872000" cy="442035"/>
          </a:xfrm>
        </p:grpSpPr>
        <p:cxnSp>
          <p:nvCxnSpPr>
            <p:cNvPr id="164" name="Connecteur droit avec flèche 163"/>
            <p:cNvCxnSpPr/>
            <p:nvPr/>
          </p:nvCxnSpPr>
          <p:spPr>
            <a:xfrm flipH="1">
              <a:off x="5436304" y="6132539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96616" y="5911522"/>
              <a:ext cx="65112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free</a:t>
              </a:r>
              <a:endParaRPr lang="en-US" sz="2400" dirty="0"/>
            </a:p>
          </p:txBody>
        </p:sp>
      </p:grpSp>
      <p:grpSp>
        <p:nvGrpSpPr>
          <p:cNvPr id="155" name="Groupe 48"/>
          <p:cNvGrpSpPr/>
          <p:nvPr/>
        </p:nvGrpSpPr>
        <p:grpSpPr>
          <a:xfrm>
            <a:off x="1820198" y="4077072"/>
            <a:ext cx="3744416" cy="442035"/>
            <a:chOff x="1619672" y="5330862"/>
            <a:chExt cx="3744416" cy="442035"/>
          </a:xfrm>
        </p:grpSpPr>
        <p:cxnSp>
          <p:nvCxnSpPr>
            <p:cNvPr id="162" name="Connecteur droit avec flèche 161"/>
            <p:cNvCxnSpPr/>
            <p:nvPr/>
          </p:nvCxnSpPr>
          <p:spPr>
            <a:xfrm flipH="1">
              <a:off x="1619672" y="5551879"/>
              <a:ext cx="37444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ZoneTexte 162"/>
            <p:cNvSpPr txBox="1"/>
            <p:nvPr/>
          </p:nvSpPr>
          <p:spPr>
            <a:xfrm>
              <a:off x="3995936" y="5330862"/>
              <a:ext cx="1190564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 one</a:t>
              </a:r>
              <a:endParaRPr lang="en-US" sz="2400" dirty="0"/>
            </a:p>
          </p:txBody>
        </p:sp>
      </p:grpSp>
      <p:grpSp>
        <p:nvGrpSpPr>
          <p:cNvPr id="156" name="Groupe 50"/>
          <p:cNvGrpSpPr/>
          <p:nvPr/>
        </p:nvGrpSpPr>
        <p:grpSpPr>
          <a:xfrm>
            <a:off x="1820198" y="4396645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779186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57" name="Groupe 51"/>
          <p:cNvGrpSpPr/>
          <p:nvPr/>
        </p:nvGrpSpPr>
        <p:grpSpPr>
          <a:xfrm>
            <a:off x="5636622" y="4694664"/>
            <a:ext cx="1872000" cy="442035"/>
            <a:chOff x="5436304" y="6084643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64264" y="6084643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9" name="Groupe 51"/>
          <p:cNvGrpSpPr/>
          <p:nvPr/>
        </p:nvGrpSpPr>
        <p:grpSpPr>
          <a:xfrm>
            <a:off x="3721692" y="5821565"/>
            <a:ext cx="1872000" cy="442035"/>
            <a:chOff x="5436304" y="5911522"/>
            <a:chExt cx="1872000" cy="442035"/>
          </a:xfrm>
        </p:grpSpPr>
        <p:cxnSp>
          <p:nvCxnSpPr>
            <p:cNvPr id="180" name="Connecteur droit avec flèche 179"/>
            <p:cNvCxnSpPr/>
            <p:nvPr/>
          </p:nvCxnSpPr>
          <p:spPr>
            <a:xfrm flipH="1">
              <a:off x="5436304" y="6132539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5767316" y="5911522"/>
              <a:ext cx="128110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ride start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Negative Scenarios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2328941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1628800"/>
            <a:ext cx="288032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Invalid Pickup</a:t>
            </a:r>
            <a:endParaRPr lang="en-US" sz="2800" dirty="0" smtClean="0"/>
          </a:p>
        </p:txBody>
      </p:sp>
      <p:grpSp>
        <p:nvGrpSpPr>
          <p:cNvPr id="4" name="Groupe 49"/>
          <p:cNvGrpSpPr/>
          <p:nvPr/>
        </p:nvGrpSpPr>
        <p:grpSpPr>
          <a:xfrm>
            <a:off x="5636622" y="5003189"/>
            <a:ext cx="1872000" cy="442035"/>
            <a:chOff x="5436096" y="5465523"/>
            <a:chExt cx="1872000" cy="442035"/>
          </a:xfrm>
        </p:grpSpPr>
        <p:cxnSp>
          <p:nvCxnSpPr>
            <p:cNvPr id="168" name="Connecteur droit avec flèche 167"/>
            <p:cNvCxnSpPr/>
            <p:nvPr/>
          </p:nvCxnSpPr>
          <p:spPr>
            <a:xfrm>
              <a:off x="5436096" y="5686540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5894513" y="5465523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</p:grpSp>
      <p:grpSp>
        <p:nvGrpSpPr>
          <p:cNvPr id="5" name="Groupe 50"/>
          <p:cNvGrpSpPr/>
          <p:nvPr/>
        </p:nvGrpSpPr>
        <p:grpSpPr>
          <a:xfrm>
            <a:off x="1820198" y="376906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6" name="Groupe 51"/>
          <p:cNvGrpSpPr/>
          <p:nvPr/>
        </p:nvGrpSpPr>
        <p:grpSpPr>
          <a:xfrm>
            <a:off x="5636622" y="4139093"/>
            <a:ext cx="1872000" cy="442035"/>
            <a:chOff x="5436304" y="6084643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64264" y="6084643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sp>
        <p:nvSpPr>
          <p:cNvPr id="175" name="Ellipse 174"/>
          <p:cNvSpPr/>
          <p:nvPr/>
        </p:nvSpPr>
        <p:spPr>
          <a:xfrm>
            <a:off x="4974394" y="147843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121" idx="1"/>
          </p:cNvCxnSpPr>
          <p:nvPr/>
        </p:nvCxnSpPr>
        <p:spPr>
          <a:xfrm rot="5400000">
            <a:off x="4590002" y="1712460"/>
            <a:ext cx="510406" cy="47440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31640" y="4797152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621640" y="4812392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Negative Scenarios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2328941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1628800"/>
            <a:ext cx="288032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Invalid Pickup</a:t>
            </a:r>
            <a:endParaRPr lang="en-US" sz="2800" dirty="0" smtClean="0"/>
          </a:p>
        </p:txBody>
      </p:sp>
      <p:grpSp>
        <p:nvGrpSpPr>
          <p:cNvPr id="4" name="Groupe 49"/>
          <p:cNvGrpSpPr/>
          <p:nvPr/>
        </p:nvGrpSpPr>
        <p:grpSpPr>
          <a:xfrm>
            <a:off x="5636622" y="5003189"/>
            <a:ext cx="1872000" cy="442035"/>
            <a:chOff x="5436096" y="5465523"/>
            <a:chExt cx="1872000" cy="442035"/>
          </a:xfrm>
        </p:grpSpPr>
        <p:cxnSp>
          <p:nvCxnSpPr>
            <p:cNvPr id="168" name="Connecteur droit avec flèche 167"/>
            <p:cNvCxnSpPr/>
            <p:nvPr/>
          </p:nvCxnSpPr>
          <p:spPr>
            <a:xfrm>
              <a:off x="5436096" y="5686540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5894513" y="5465523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</p:grpSp>
      <p:grpSp>
        <p:nvGrpSpPr>
          <p:cNvPr id="5" name="Groupe 50"/>
          <p:cNvGrpSpPr/>
          <p:nvPr/>
        </p:nvGrpSpPr>
        <p:grpSpPr>
          <a:xfrm>
            <a:off x="1820198" y="376906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6" name="Groupe 51"/>
          <p:cNvGrpSpPr/>
          <p:nvPr/>
        </p:nvGrpSpPr>
        <p:grpSpPr>
          <a:xfrm>
            <a:off x="5636622" y="4139093"/>
            <a:ext cx="1872000" cy="442035"/>
            <a:chOff x="5436304" y="6084643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64264" y="6084643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sp>
        <p:nvSpPr>
          <p:cNvPr id="175" name="Ellipse 174"/>
          <p:cNvSpPr/>
          <p:nvPr/>
        </p:nvSpPr>
        <p:spPr>
          <a:xfrm>
            <a:off x="4974394" y="147843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121" idx="1"/>
          </p:cNvCxnSpPr>
          <p:nvPr/>
        </p:nvCxnSpPr>
        <p:spPr>
          <a:xfrm rot="5400000">
            <a:off x="4590002" y="1712460"/>
            <a:ext cx="510406" cy="47440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31640" y="4797152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621640" y="4812392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940152" y="836712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4013200" y="1556792"/>
            <a:ext cx="2860040" cy="3670528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r>
              <a:rPr lang="en-US" dirty="0" smtClean="0"/>
              <a:t>Two model synthesis techniques</a:t>
            </a:r>
          </a:p>
          <a:p>
            <a:pPr lvl="1"/>
            <a:r>
              <a:rPr lang="en-US" dirty="0" smtClean="0"/>
              <a:t>Model synthesis for formal process analysis</a:t>
            </a:r>
          </a:p>
          <a:p>
            <a:pPr lvl="1"/>
            <a:r>
              <a:rPr lang="en-US" dirty="0" smtClean="0"/>
              <a:t>Inductive synthesis of state machines from scenarios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Stuff you should remember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Goals &amp; Requirements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e 88"/>
          <p:cNvGrpSpPr/>
          <p:nvPr/>
        </p:nvGrpSpPr>
        <p:grpSpPr>
          <a:xfrm>
            <a:off x="323528" y="1580641"/>
            <a:ext cx="7200800" cy="4872695"/>
            <a:chOff x="683568" y="1580641"/>
            <a:chExt cx="7200800" cy="4872695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4244937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835696" y="3260673"/>
              <a:ext cx="3384376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Maintain[</a:t>
              </a:r>
              <a:b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=&gt; User Authenticated]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24112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349136"/>
              <a:ext cx="720080" cy="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32968"/>
              <a:ext cx="669055" cy="816168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436096" y="326067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355976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724128" y="2876785"/>
              <a:ext cx="216024" cy="2160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2984797"/>
              <a:ext cx="2037207" cy="275876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908516" y="3061173"/>
              <a:ext cx="103644" cy="199501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832140" y="2588753"/>
              <a:ext cx="36004" cy="28803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732240" y="326067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940152" y="2984797"/>
              <a:ext cx="1476797" cy="275877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3337754" y="5013176"/>
            <a:ext cx="55547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fluent Authenticated</a:t>
            </a:r>
            <a:r>
              <a:rPr lang="en-US" sz="3200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200" dirty="0" smtClean="0">
                <a:latin typeface="Berlin Sans FB" pitchFamily="34" charset="0"/>
              </a:rPr>
              <a:t>= &lt;</a:t>
            </a:r>
          </a:p>
          <a:p>
            <a:r>
              <a:rPr lang="en-US" sz="3200" dirty="0" smtClean="0">
                <a:latin typeface="Berlin Sans FB" pitchFamily="34" charset="0"/>
              </a:rPr>
              <a:t>	{ access granted }, </a:t>
            </a:r>
          </a:p>
          <a:p>
            <a:r>
              <a:rPr lang="en-US" sz="3200" dirty="0" smtClean="0">
                <a:latin typeface="Berlin Sans FB" pitchFamily="34" charset="0"/>
              </a:rPr>
              <a:t>	{ ride start } &gt; initially false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Agent state machines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7" name="Groupe 116"/>
          <p:cNvGrpSpPr/>
          <p:nvPr/>
        </p:nvGrpSpPr>
        <p:grpSpPr>
          <a:xfrm>
            <a:off x="4600896" y="180232"/>
            <a:ext cx="4363592" cy="3536800"/>
            <a:chOff x="4731934" y="360040"/>
            <a:chExt cx="4363592" cy="3536800"/>
          </a:xfrm>
        </p:grpSpPr>
        <p:cxnSp>
          <p:nvCxnSpPr>
            <p:cNvPr id="84" name="Connecteur droit avec flèche 83"/>
            <p:cNvCxnSpPr/>
            <p:nvPr/>
          </p:nvCxnSpPr>
          <p:spPr>
            <a:xfrm>
              <a:off x="8527432" y="1988840"/>
              <a:ext cx="0" cy="1908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Image 85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294" y="360040"/>
              <a:ext cx="1123232" cy="1594989"/>
            </a:xfrm>
            <a:prstGeom prst="rect">
              <a:avLst/>
            </a:prstGeom>
          </p:spPr>
        </p:pic>
        <p:grpSp>
          <p:nvGrpSpPr>
            <p:cNvPr id="96" name="Groupe 49"/>
            <p:cNvGrpSpPr/>
            <p:nvPr/>
          </p:nvGrpSpPr>
          <p:grpSpPr>
            <a:xfrm>
              <a:off x="6660232" y="2724795"/>
              <a:ext cx="1872000" cy="442035"/>
              <a:chOff x="5436096" y="5465523"/>
              <a:chExt cx="1872000" cy="442035"/>
            </a:xfrm>
          </p:grpSpPr>
          <p:cxnSp>
            <p:nvCxnSpPr>
              <p:cNvPr id="97" name="Connecteur droit avec flèche 96"/>
              <p:cNvCxnSpPr/>
              <p:nvPr/>
            </p:nvCxnSpPr>
            <p:spPr>
              <a:xfrm>
                <a:off x="5436096" y="5686540"/>
                <a:ext cx="187200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ZoneTexte 97"/>
              <p:cNvSpPr txBox="1"/>
              <p:nvPr/>
            </p:nvSpPr>
            <p:spPr>
              <a:xfrm>
                <a:off x="5894513" y="5465523"/>
                <a:ext cx="97095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unlock</a:t>
                </a:r>
                <a:endParaRPr lang="en-US" sz="2400" dirty="0"/>
              </a:p>
            </p:txBody>
          </p:sp>
        </p:grpSp>
        <p:grpSp>
          <p:nvGrpSpPr>
            <p:cNvPr id="99" name="Groupe 50"/>
            <p:cNvGrpSpPr/>
            <p:nvPr/>
          </p:nvGrpSpPr>
          <p:grpSpPr>
            <a:xfrm>
              <a:off x="4731934" y="3002840"/>
              <a:ext cx="3780000" cy="442035"/>
              <a:chOff x="3507798" y="5705052"/>
              <a:chExt cx="3780000" cy="442035"/>
            </a:xfrm>
          </p:grpSpPr>
          <p:cxnSp>
            <p:nvCxnSpPr>
              <p:cNvPr id="100" name="Connecteur droit avec flèche 99"/>
              <p:cNvCxnSpPr/>
              <p:nvPr/>
            </p:nvCxnSpPr>
            <p:spPr>
              <a:xfrm>
                <a:off x="3507798" y="5926069"/>
                <a:ext cx="378000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ZoneTexte 100"/>
              <p:cNvSpPr txBox="1"/>
              <p:nvPr/>
            </p:nvSpPr>
            <p:spPr>
              <a:xfrm>
                <a:off x="4160517" y="5705052"/>
                <a:ext cx="96704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pickup</a:t>
                </a:r>
                <a:endParaRPr lang="en-US" sz="2400" dirty="0"/>
              </a:p>
            </p:txBody>
          </p:sp>
        </p:grpSp>
        <p:grpSp>
          <p:nvGrpSpPr>
            <p:cNvPr id="102" name="Groupe 51"/>
            <p:cNvGrpSpPr/>
            <p:nvPr/>
          </p:nvGrpSpPr>
          <p:grpSpPr>
            <a:xfrm>
              <a:off x="6660440" y="3300859"/>
              <a:ext cx="1872000" cy="442035"/>
              <a:chOff x="5436304" y="5911522"/>
              <a:chExt cx="1872000" cy="442035"/>
            </a:xfrm>
          </p:grpSpPr>
          <p:cxnSp>
            <p:nvCxnSpPr>
              <p:cNvPr id="103" name="Connecteur droit avec flèche 102"/>
              <p:cNvCxnSpPr/>
              <p:nvPr/>
            </p:nvCxnSpPr>
            <p:spPr>
              <a:xfrm flipH="1">
                <a:off x="5436304" y="6132539"/>
                <a:ext cx="187200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6096616" y="5911522"/>
                <a:ext cx="65112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free</a:t>
                </a:r>
                <a:endParaRPr lang="en-US" sz="2400" dirty="0"/>
              </a:p>
            </p:txBody>
          </p:sp>
        </p:grpSp>
        <p:grpSp>
          <p:nvGrpSpPr>
            <p:cNvPr id="108" name="Groupe 50"/>
            <p:cNvGrpSpPr/>
            <p:nvPr/>
          </p:nvGrpSpPr>
          <p:grpSpPr>
            <a:xfrm>
              <a:off x="4731934" y="2066736"/>
              <a:ext cx="3780000" cy="442035"/>
              <a:chOff x="3507798" y="5902596"/>
              <a:chExt cx="3780000" cy="442035"/>
            </a:xfrm>
          </p:grpSpPr>
          <p:cxnSp>
            <p:nvCxnSpPr>
              <p:cNvPr id="109" name="Connecteur droit avec flèche 108"/>
              <p:cNvCxnSpPr/>
              <p:nvPr/>
            </p:nvCxnSpPr>
            <p:spPr>
              <a:xfrm>
                <a:off x="3507798" y="6123613"/>
                <a:ext cx="378000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ZoneTexte 109"/>
              <p:cNvSpPr txBox="1"/>
              <p:nvPr/>
            </p:nvSpPr>
            <p:spPr>
              <a:xfrm>
                <a:off x="4160517" y="5902596"/>
                <a:ext cx="80501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press</a:t>
                </a:r>
                <a:endParaRPr lang="en-US" sz="2400" dirty="0"/>
              </a:p>
            </p:txBody>
          </p:sp>
        </p:grpSp>
        <p:grpSp>
          <p:nvGrpSpPr>
            <p:cNvPr id="111" name="Groupe 51"/>
            <p:cNvGrpSpPr/>
            <p:nvPr/>
          </p:nvGrpSpPr>
          <p:grpSpPr>
            <a:xfrm>
              <a:off x="6660232" y="2364755"/>
              <a:ext cx="1872000" cy="442035"/>
              <a:chOff x="5436304" y="6084643"/>
              <a:chExt cx="1872000" cy="442035"/>
            </a:xfrm>
          </p:grpSpPr>
          <p:cxnSp>
            <p:nvCxnSpPr>
              <p:cNvPr id="112" name="Connecteur droit avec flèche 111"/>
              <p:cNvCxnSpPr/>
              <p:nvPr/>
            </p:nvCxnSpPr>
            <p:spPr>
              <a:xfrm flipH="1">
                <a:off x="5436304" y="6320098"/>
                <a:ext cx="187200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ZoneTexte 112"/>
              <p:cNvSpPr txBox="1"/>
              <p:nvPr/>
            </p:nvSpPr>
            <p:spPr>
              <a:xfrm>
                <a:off x="5864264" y="6084643"/>
                <a:ext cx="109970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request</a:t>
                </a:r>
                <a:endParaRPr lang="en-US" sz="2400" dirty="0"/>
              </a:p>
            </p:txBody>
          </p:sp>
        </p:grpSp>
      </p:grpSp>
      <p:grpSp>
        <p:nvGrpSpPr>
          <p:cNvPr id="48" name="Groupe 78"/>
          <p:cNvGrpSpPr/>
          <p:nvPr/>
        </p:nvGrpSpPr>
        <p:grpSpPr>
          <a:xfrm>
            <a:off x="625381" y="3923069"/>
            <a:ext cx="6768752" cy="2674283"/>
            <a:chOff x="755576" y="3284984"/>
            <a:chExt cx="6768752" cy="2674283"/>
          </a:xfrm>
        </p:grpSpPr>
        <p:sp>
          <p:nvSpPr>
            <p:cNvPr id="49" name="ZoneTexte 48"/>
            <p:cNvSpPr txBox="1"/>
            <p:nvPr/>
          </p:nvSpPr>
          <p:spPr>
            <a:xfrm>
              <a:off x="5724128" y="3284984"/>
              <a:ext cx="65112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free</a:t>
              </a:r>
              <a:endParaRPr lang="en-US" sz="24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688985" y="3284984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2470846" y="3284984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75656" y="3284984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635896" y="3284984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516216" y="3284984"/>
              <a:ext cx="93479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return</a:t>
              </a:r>
              <a:endParaRPr lang="en-US" sz="2400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61" name="Ellipse 6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63" name="Ellipse 6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cxnSp>
          <p:nvCxnSpPr>
            <p:cNvPr id="64" name="Connecteur en angle 13"/>
            <p:cNvCxnSpPr>
              <a:stCxn id="57" idx="7"/>
              <a:endCxn id="5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3"/>
            <p:cNvCxnSpPr>
              <a:stCxn id="58" idx="7"/>
              <a:endCxn id="5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13"/>
            <p:cNvCxnSpPr>
              <a:stCxn id="59" idx="3"/>
              <a:endCxn id="5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en angle 13"/>
            <p:cNvCxnSpPr>
              <a:stCxn id="59" idx="7"/>
              <a:endCxn id="6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en angle 13"/>
            <p:cNvCxnSpPr>
              <a:stCxn id="60" idx="7"/>
              <a:endCxn id="6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en angle 13"/>
            <p:cNvCxnSpPr>
              <a:stCxn id="61" idx="7"/>
              <a:endCxn id="6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en angle 13"/>
            <p:cNvCxnSpPr>
              <a:stCxn id="62" idx="7"/>
              <a:endCxn id="6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en angle 13"/>
            <p:cNvCxnSpPr>
              <a:stCxn id="60" idx="4"/>
              <a:endCxn id="63" idx="4"/>
            </p:cNvCxnSpPr>
            <p:nvPr/>
          </p:nvCxnSpPr>
          <p:spPr>
            <a:xfrm rot="16200000" flipH="1">
              <a:off x="5760131" y="3032955"/>
              <a:ext cx="12700" cy="2952329"/>
            </a:xfrm>
            <a:prstGeom prst="curvedConnector3">
              <a:avLst>
                <a:gd name="adj1" fmla="val 57600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13"/>
            <p:cNvCxnSpPr>
              <a:stCxn id="63" idx="5"/>
              <a:endCxn id="57" idx="4"/>
            </p:cNvCxnSpPr>
            <p:nvPr/>
          </p:nvCxnSpPr>
          <p:spPr>
            <a:xfrm rot="5400000">
              <a:off x="4343622" y="1412776"/>
              <a:ext cx="84363" cy="6108325"/>
            </a:xfrm>
            <a:prstGeom prst="curvedConnector3">
              <a:avLst>
                <a:gd name="adj1" fmla="val 16897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5148064" y="5517232"/>
              <a:ext cx="647147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lock</a:t>
              </a:r>
              <a:endParaRPr lang="en-US" sz="2400" dirty="0"/>
            </a:p>
          </p:txBody>
        </p:sp>
        <p:cxnSp>
          <p:nvCxnSpPr>
            <p:cNvPr id="76" name="Connecteur en angle 13"/>
            <p:cNvCxnSpPr>
              <a:endCxn id="5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4422213" y="4879147"/>
              <a:ext cx="114407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timeout</a:t>
              </a:r>
              <a:endParaRPr lang="en-US" sz="2400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2555776" y="4581128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Agent state variables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e 78"/>
          <p:cNvGrpSpPr/>
          <p:nvPr/>
        </p:nvGrpSpPr>
        <p:grpSpPr>
          <a:xfrm>
            <a:off x="625381" y="3923069"/>
            <a:ext cx="6768752" cy="2674283"/>
            <a:chOff x="755576" y="3284984"/>
            <a:chExt cx="6768752" cy="2674283"/>
          </a:xfrm>
        </p:grpSpPr>
        <p:sp>
          <p:nvSpPr>
            <p:cNvPr id="42" name="ZoneTexte 41"/>
            <p:cNvSpPr txBox="1"/>
            <p:nvPr/>
          </p:nvSpPr>
          <p:spPr>
            <a:xfrm>
              <a:off x="5724128" y="3284984"/>
              <a:ext cx="65112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free</a:t>
              </a:r>
              <a:endParaRPr lang="en-US" sz="2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688985" y="3284984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470846" y="3284984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475656" y="3284984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635896" y="3284984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516216" y="3284984"/>
              <a:ext cx="93479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return</a:t>
              </a:r>
              <a:endParaRPr lang="en-US" sz="2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cxnSp>
          <p:nvCxnSpPr>
            <p:cNvPr id="14" name="Connecteur en angle 13"/>
            <p:cNvCxnSpPr>
              <a:stCxn id="6" idx="7"/>
              <a:endCxn id="7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en angle 13"/>
            <p:cNvCxnSpPr>
              <a:stCxn id="7" idx="7"/>
              <a:endCxn id="8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13"/>
            <p:cNvCxnSpPr>
              <a:stCxn id="8" idx="3"/>
              <a:endCxn id="7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en angle 13"/>
            <p:cNvCxnSpPr>
              <a:stCxn id="8" idx="7"/>
              <a:endCxn id="9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en angle 13"/>
            <p:cNvCxnSpPr>
              <a:stCxn id="9" idx="7"/>
              <a:endCxn id="10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10" idx="7"/>
              <a:endCxn id="11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11" idx="7"/>
              <a:endCxn id="12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9" idx="4"/>
              <a:endCxn id="12" idx="4"/>
            </p:cNvCxnSpPr>
            <p:nvPr/>
          </p:nvCxnSpPr>
          <p:spPr>
            <a:xfrm rot="16200000" flipH="1">
              <a:off x="5760131" y="3032955"/>
              <a:ext cx="12700" cy="2952329"/>
            </a:xfrm>
            <a:prstGeom prst="curvedConnector3">
              <a:avLst>
                <a:gd name="adj1" fmla="val 57600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12" idx="5"/>
              <a:endCxn id="6" idx="4"/>
            </p:cNvCxnSpPr>
            <p:nvPr/>
          </p:nvCxnSpPr>
          <p:spPr>
            <a:xfrm rot="5400000">
              <a:off x="4343622" y="1412776"/>
              <a:ext cx="84363" cy="6108325"/>
            </a:xfrm>
            <a:prstGeom prst="curvedConnector3">
              <a:avLst>
                <a:gd name="adj1" fmla="val 16897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5148064" y="5517232"/>
              <a:ext cx="647147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lock</a:t>
              </a:r>
              <a:endParaRPr lang="en-US" sz="2400" dirty="0"/>
            </a:p>
          </p:txBody>
        </p:sp>
        <p:cxnSp>
          <p:nvCxnSpPr>
            <p:cNvPr id="68" name="Connecteur en angle 13"/>
            <p:cNvCxnSpPr>
              <a:endCxn id="6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422213" y="4879147"/>
              <a:ext cx="114407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timeout</a:t>
              </a:r>
              <a:endParaRPr lang="en-US" sz="24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555776" y="4581128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1494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</a:t>
            </a:r>
            <a:r>
              <a:rPr lang="en-US" sz="4000" dirty="0" err="1" smtClean="0">
                <a:solidFill>
                  <a:srgbClr val="00B050"/>
                </a:solidFill>
                <a:latin typeface="Berlin Sans FB" pitchFamily="34" charset="0"/>
              </a:rPr>
              <a:t>BicyclePresent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}, 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 &gt; initially true</a:t>
            </a:r>
            <a:endParaRPr lang="en-US" sz="4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Agent state variables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e 78"/>
          <p:cNvGrpSpPr/>
          <p:nvPr/>
        </p:nvGrpSpPr>
        <p:grpSpPr>
          <a:xfrm>
            <a:off x="625381" y="3923069"/>
            <a:ext cx="6768752" cy="2674283"/>
            <a:chOff x="755576" y="3284984"/>
            <a:chExt cx="6768752" cy="2674283"/>
          </a:xfrm>
        </p:grpSpPr>
        <p:sp>
          <p:nvSpPr>
            <p:cNvPr id="42" name="ZoneTexte 41"/>
            <p:cNvSpPr txBox="1"/>
            <p:nvPr/>
          </p:nvSpPr>
          <p:spPr>
            <a:xfrm>
              <a:off x="5724128" y="3284984"/>
              <a:ext cx="65112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free</a:t>
              </a:r>
              <a:endParaRPr lang="en-US" sz="2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688985" y="3284984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470846" y="3284984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475656" y="3284984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635896" y="3284984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516216" y="3284984"/>
              <a:ext cx="93479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return</a:t>
              </a:r>
              <a:endParaRPr lang="en-US" sz="2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cxnSp>
          <p:nvCxnSpPr>
            <p:cNvPr id="14" name="Connecteur en angle 13"/>
            <p:cNvCxnSpPr>
              <a:stCxn id="6" idx="7"/>
              <a:endCxn id="7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en angle 13"/>
            <p:cNvCxnSpPr>
              <a:stCxn id="7" idx="7"/>
              <a:endCxn id="8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13"/>
            <p:cNvCxnSpPr>
              <a:stCxn id="8" idx="3"/>
              <a:endCxn id="7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en angle 13"/>
            <p:cNvCxnSpPr>
              <a:stCxn id="8" idx="7"/>
              <a:endCxn id="9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en angle 13"/>
            <p:cNvCxnSpPr>
              <a:stCxn id="9" idx="7"/>
              <a:endCxn id="10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10" idx="7"/>
              <a:endCxn id="11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11" idx="7"/>
              <a:endCxn id="12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9" idx="4"/>
              <a:endCxn id="12" idx="4"/>
            </p:cNvCxnSpPr>
            <p:nvPr/>
          </p:nvCxnSpPr>
          <p:spPr>
            <a:xfrm rot="16200000" flipH="1">
              <a:off x="5760131" y="3032955"/>
              <a:ext cx="12700" cy="2952329"/>
            </a:xfrm>
            <a:prstGeom prst="curvedConnector3">
              <a:avLst>
                <a:gd name="adj1" fmla="val 57600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12" idx="5"/>
              <a:endCxn id="6" idx="4"/>
            </p:cNvCxnSpPr>
            <p:nvPr/>
          </p:nvCxnSpPr>
          <p:spPr>
            <a:xfrm rot="5400000">
              <a:off x="4343622" y="1412776"/>
              <a:ext cx="84363" cy="6108325"/>
            </a:xfrm>
            <a:prstGeom prst="curvedConnector3">
              <a:avLst>
                <a:gd name="adj1" fmla="val 16897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5148064" y="5517232"/>
              <a:ext cx="647147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lock</a:t>
              </a:r>
              <a:endParaRPr lang="en-US" sz="2400" dirty="0"/>
            </a:p>
          </p:txBody>
        </p:sp>
        <p:cxnSp>
          <p:nvCxnSpPr>
            <p:cNvPr id="68" name="Connecteur en angle 13"/>
            <p:cNvCxnSpPr>
              <a:endCxn id="6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422213" y="4879147"/>
              <a:ext cx="114407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timeout</a:t>
              </a:r>
              <a:endParaRPr lang="en-US" sz="24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555776" y="4581128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Locked</a:t>
            </a:r>
            <a:r>
              <a:rPr lang="en-US" sz="4000" dirty="0" smtClean="0">
                <a:latin typeface="Berlin Sans FB" pitchFamily="34" charset="0"/>
              </a:rPr>
              <a:t>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true</a:t>
            </a:r>
            <a:endParaRPr lang="en-US" sz="4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System behavior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composition of agent behaviors</a:t>
            </a:r>
          </a:p>
          <a:p>
            <a:pPr lvl="1"/>
            <a:r>
              <a:rPr lang="en-US" dirty="0" smtClean="0"/>
              <a:t>Agents behave asynchronously but synchronize on shared events</a:t>
            </a:r>
          </a:p>
          <a:p>
            <a:pPr lvl="1"/>
            <a:r>
              <a:rPr lang="en-US" dirty="0" smtClean="0"/>
              <a:t>System behavior captured through a state machine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611560" y="1762890"/>
            <a:ext cx="7921894" cy="1954142"/>
            <a:chOff x="611560" y="1762890"/>
            <a:chExt cx="7921894" cy="1954142"/>
          </a:xfrm>
        </p:grpSpPr>
        <p:pic>
          <p:nvPicPr>
            <p:cNvPr id="5" name="Image 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6" name="Image 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9" name="Image 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0" name="Image 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1" name="Image 1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8" name="Image 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software systems is hard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592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High-quality models should be</a:t>
            </a:r>
          </a:p>
          <a:p>
            <a:pPr lvl="1"/>
            <a:r>
              <a:rPr lang="en-US" dirty="0" smtClean="0"/>
              <a:t>Adequate, consistent, complete, precise, analyzable, comprehensible, etc.</a:t>
            </a:r>
          </a:p>
          <a:p>
            <a:r>
              <a:rPr lang="en-US" dirty="0" smtClean="0"/>
              <a:t>Natural consequence of the “building software systems is hard” claim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611560" y="1762890"/>
            <a:ext cx="7921894" cy="1954142"/>
            <a:chOff x="611560" y="1762890"/>
            <a:chExt cx="7921894" cy="1954142"/>
          </a:xfrm>
        </p:grpSpPr>
        <p:pic>
          <p:nvPicPr>
            <p:cNvPr id="5" name="Image 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6" name="Image 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12" name="Image 1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3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" name="Image 1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8" name="Image 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Synthesizing Multi-view Models 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rallélogramme 31"/>
          <p:cNvSpPr/>
          <p:nvPr/>
        </p:nvSpPr>
        <p:spPr>
          <a:xfrm>
            <a:off x="5364088" y="2103152"/>
            <a:ext cx="3096345" cy="1224135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</a:t>
            </a: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</a:rPr>
              <a:t>Locked </a:t>
            </a: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</a:t>
            </a: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Berlin Sans FB" pitchFamily="34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</a:rPr>
              <a:t>o (</a:t>
            </a:r>
            <a:r>
              <a:rPr lang="en-US" sz="2200" b="1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 </a:t>
            </a:r>
            <a:r>
              <a:rPr lang="en-US" sz="2200" dirty="0" err="1" smtClean="0">
                <a:solidFill>
                  <a:schemeClr val="tx1"/>
                </a:solidFill>
                <a:latin typeface="Berlin Sans FB" pitchFamily="34" charset="0"/>
              </a:rPr>
              <a:t>BicyclePresent</a:t>
            </a: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 </a:t>
            </a:r>
            <a:r>
              <a:rPr lang="en-US" sz="2200" dirty="0" smtClean="0">
                <a:solidFill>
                  <a:schemeClr val="tx1"/>
                </a:solidFill>
                <a:latin typeface="Berlin Sans FB" pitchFamily="34" charset="0"/>
              </a:rPr>
              <a:t>Locked)</a:t>
            </a:r>
            <a:endParaRPr lang="en-US" sz="22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33" name="Groupe 78"/>
          <p:cNvGrpSpPr/>
          <p:nvPr/>
        </p:nvGrpSpPr>
        <p:grpSpPr>
          <a:xfrm>
            <a:off x="395536" y="2103152"/>
            <a:ext cx="4402467" cy="1757896"/>
            <a:chOff x="755576" y="3284986"/>
            <a:chExt cx="6770411" cy="2703413"/>
          </a:xfrm>
        </p:grpSpPr>
        <p:sp>
          <p:nvSpPr>
            <p:cNvPr id="34" name="ZoneTexte 33"/>
            <p:cNvSpPr txBox="1"/>
            <p:nvPr/>
          </p:nvSpPr>
          <p:spPr>
            <a:xfrm>
              <a:off x="5724126" y="3284986"/>
              <a:ext cx="720569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free</a:t>
              </a:r>
              <a:endParaRPr lang="en-US" sz="1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688985" y="3284986"/>
              <a:ext cx="1047097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pickup</a:t>
              </a:r>
              <a:endParaRPr lang="en-US" sz="16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470846" y="3284986"/>
              <a:ext cx="1171853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request</a:t>
              </a:r>
              <a:endParaRPr lang="en-US" sz="1600" b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475656" y="3284986"/>
              <a:ext cx="876870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press</a:t>
              </a:r>
              <a:endParaRPr lang="en-US" sz="1600" b="1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635896" y="3284986"/>
              <a:ext cx="1050791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unlock</a:t>
              </a:r>
              <a:endParaRPr lang="en-US" sz="1600" b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6516214" y="3284986"/>
              <a:ext cx="1009773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return</a:t>
              </a:r>
              <a:endParaRPr lang="en-US" sz="1600" b="1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2</a:t>
              </a:r>
              <a:endParaRPr lang="en-US" sz="1600" b="1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3</a:t>
              </a:r>
              <a:endParaRPr lang="en-US" sz="1600" b="1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4</a:t>
              </a:r>
              <a:endParaRPr lang="en-US" sz="1600" b="1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5</a:t>
              </a:r>
              <a:endParaRPr lang="en-US" sz="1600" b="1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6</a:t>
              </a:r>
              <a:endParaRPr lang="en-US" sz="1600" b="1" dirty="0"/>
            </a:p>
          </p:txBody>
        </p:sp>
        <p:cxnSp>
          <p:nvCxnSpPr>
            <p:cNvPr id="47" name="Connecteur en angle 13"/>
            <p:cNvCxnSpPr>
              <a:stCxn id="40" idx="7"/>
              <a:endCxn id="4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en angle 13"/>
            <p:cNvCxnSpPr>
              <a:stCxn id="41" idx="7"/>
              <a:endCxn id="4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en angle 13"/>
            <p:cNvCxnSpPr>
              <a:stCxn id="42" idx="3"/>
              <a:endCxn id="4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13"/>
            <p:cNvCxnSpPr>
              <a:stCxn id="42" idx="7"/>
              <a:endCxn id="4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en angle 13"/>
            <p:cNvCxnSpPr>
              <a:stCxn id="43" idx="7"/>
              <a:endCxn id="4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44" idx="7"/>
              <a:endCxn id="4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45" idx="7"/>
              <a:endCxn id="4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en angle 13"/>
            <p:cNvCxnSpPr>
              <a:stCxn id="43" idx="4"/>
              <a:endCxn id="46" idx="4"/>
            </p:cNvCxnSpPr>
            <p:nvPr/>
          </p:nvCxnSpPr>
          <p:spPr>
            <a:xfrm rot="16200000" flipH="1">
              <a:off x="5760131" y="3032955"/>
              <a:ext cx="12700" cy="2952329"/>
            </a:xfrm>
            <a:prstGeom prst="curvedConnector3">
              <a:avLst>
                <a:gd name="adj1" fmla="val 57600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en angle 13"/>
            <p:cNvCxnSpPr>
              <a:stCxn id="46" idx="5"/>
              <a:endCxn id="40" idx="4"/>
            </p:cNvCxnSpPr>
            <p:nvPr/>
          </p:nvCxnSpPr>
          <p:spPr>
            <a:xfrm rot="5400000">
              <a:off x="4343622" y="1412776"/>
              <a:ext cx="84363" cy="6108325"/>
            </a:xfrm>
            <a:prstGeom prst="curvedConnector3">
              <a:avLst>
                <a:gd name="adj1" fmla="val 168970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5148063" y="5517236"/>
              <a:ext cx="723979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lock</a:t>
              </a:r>
              <a:endParaRPr lang="en-US" sz="1600" b="1" dirty="0"/>
            </a:p>
          </p:txBody>
        </p:sp>
        <p:cxnSp>
          <p:nvCxnSpPr>
            <p:cNvPr id="57" name="Connecteur en angle 13"/>
            <p:cNvCxnSpPr>
              <a:endCxn id="4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4422212" y="4879151"/>
              <a:ext cx="1221301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timeout</a:t>
              </a:r>
              <a:endParaRPr lang="en-US" sz="16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555776" y="4581132"/>
              <a:ext cx="876870" cy="4711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1600" b="1" dirty="0" smtClean="0"/>
                <a:t>press</a:t>
              </a:r>
              <a:endParaRPr lang="en-US" sz="1600" b="1" dirty="0"/>
            </a:p>
          </p:txBody>
        </p:sp>
      </p:grpSp>
      <p:sp>
        <p:nvSpPr>
          <p:cNvPr id="63" name="Titre 6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synthesis for formal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behave and interact so as to fulfill goals</a:t>
            </a:r>
          </a:p>
          <a:p>
            <a:r>
              <a:rPr lang="en-US" dirty="0" smtClean="0"/>
              <a:t>Agents restrict their behavior to ensure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behave and interact so as to fulfill goals</a:t>
            </a:r>
          </a:p>
          <a:p>
            <a:r>
              <a:rPr lang="en-US" dirty="0" smtClean="0"/>
              <a:t>Agents restrict their behavior to ensure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r>
              <a:rPr lang="en-US" dirty="0" smtClean="0"/>
              <a:t>Some agents are </a:t>
            </a:r>
            <a:r>
              <a:rPr lang="en-US" i="1" dirty="0" smtClean="0"/>
              <a:t>software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Espace réservé du contenu 5" descr="rad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2328" y="1600498"/>
            <a:ext cx="7559344" cy="4996854"/>
          </a:xfrm>
        </p:spPr>
      </p:pic>
      <p:sp>
        <p:nvSpPr>
          <p:cNvPr id="4" name="ZoneTexte 3"/>
          <p:cNvSpPr txBox="1"/>
          <p:nvPr/>
        </p:nvSpPr>
        <p:spPr>
          <a:xfrm>
            <a:off x="755576" y="6237312"/>
            <a:ext cx="300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20minutes.fr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364088" y="2636912"/>
            <a:ext cx="936104" cy="21602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15816" y="2852936"/>
            <a:ext cx="172819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7" name="Image 6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4108" y="2638512"/>
            <a:ext cx="1468332" cy="2085032"/>
          </a:xfrm>
          <a:prstGeom prst="rect">
            <a:avLst/>
          </a:prstGeom>
        </p:spPr>
      </p:pic>
      <p:pic>
        <p:nvPicPr>
          <p:cNvPr id="8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554" y="2852936"/>
            <a:ext cx="1675900" cy="1656184"/>
          </a:xfrm>
          <a:prstGeom prst="rect">
            <a:avLst/>
          </a:prstGeom>
        </p:spPr>
      </p:pic>
      <p:grpSp>
        <p:nvGrpSpPr>
          <p:cNvPr id="9" name="Groupe 22"/>
          <p:cNvGrpSpPr/>
          <p:nvPr/>
        </p:nvGrpSpPr>
        <p:grpSpPr>
          <a:xfrm>
            <a:off x="3125695" y="2867770"/>
            <a:ext cx="1382585" cy="1626517"/>
            <a:chOff x="2849290" y="2018507"/>
            <a:chExt cx="1382585" cy="1626517"/>
          </a:xfrm>
        </p:grpSpPr>
        <p:pic>
          <p:nvPicPr>
            <p:cNvPr id="11" name="Image 10" descr="cloud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2611" y="2018507"/>
              <a:ext cx="1369264" cy="844334"/>
            </a:xfrm>
            <a:prstGeom prst="rect">
              <a:avLst/>
            </a:prstGeom>
          </p:spPr>
        </p:pic>
        <p:pic>
          <p:nvPicPr>
            <p:cNvPr id="12" name="Image 11" descr="databas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9290" y="2852936"/>
              <a:ext cx="645552" cy="792088"/>
            </a:xfrm>
            <a:prstGeom prst="rect">
              <a:avLst/>
            </a:prstGeom>
          </p:spPr>
        </p:pic>
        <p:pic>
          <p:nvPicPr>
            <p:cNvPr id="13" name="Image 12" descr="databas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3888" y="2852936"/>
              <a:ext cx="645552" cy="792088"/>
            </a:xfrm>
            <a:prstGeom prst="rect">
              <a:avLst/>
            </a:prstGeom>
          </p:spPr>
        </p:pic>
      </p:grpSp>
      <p:pic>
        <p:nvPicPr>
          <p:cNvPr id="10" name="Image 9" descr="borne-veli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5521" y="2636913"/>
            <a:ext cx="1021347" cy="2088231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8" idx="0"/>
            <a:endCxn id="11" idx="0"/>
          </p:cNvCxnSpPr>
          <p:nvPr/>
        </p:nvCxnSpPr>
        <p:spPr>
          <a:xfrm rot="16200000" flipH="1">
            <a:off x="2664659" y="1708781"/>
            <a:ext cx="14834" cy="2303144"/>
          </a:xfrm>
          <a:prstGeom prst="curvedConnector3">
            <a:avLst>
              <a:gd name="adj1" fmla="val -5342323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907704" y="1844824"/>
            <a:ext cx="151195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subscribe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29" name="Connecteur droit avec flèche 14"/>
          <p:cNvCxnSpPr>
            <a:stCxn id="10" idx="0"/>
            <a:endCxn id="7" idx="0"/>
          </p:cNvCxnSpPr>
          <p:nvPr/>
        </p:nvCxnSpPr>
        <p:spPr>
          <a:xfrm rot="16200000" flipH="1">
            <a:off x="6791434" y="1631673"/>
            <a:ext cx="1599" cy="2012079"/>
          </a:xfrm>
          <a:prstGeom prst="curvedConnector3">
            <a:avLst>
              <a:gd name="adj1" fmla="val -32405263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28184" y="1844824"/>
            <a:ext cx="11753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unlock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53" name="Connecteur droit avec flèche 14"/>
          <p:cNvCxnSpPr>
            <a:stCxn id="10" idx="2"/>
            <a:endCxn id="56" idx="2"/>
          </p:cNvCxnSpPr>
          <p:nvPr/>
        </p:nvCxnSpPr>
        <p:spPr>
          <a:xfrm rot="5400000" flipH="1">
            <a:off x="4747050" y="3685999"/>
            <a:ext cx="72008" cy="2006283"/>
          </a:xfrm>
          <a:prstGeom prst="curvedConnector3">
            <a:avLst>
              <a:gd name="adj1" fmla="val -6561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342253" y="4941168"/>
            <a:ext cx="20938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authenticate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71" name="Connecteur droit avec flèche 14"/>
          <p:cNvCxnSpPr>
            <a:stCxn id="8" idx="2"/>
            <a:endCxn id="7" idx="2"/>
          </p:cNvCxnSpPr>
          <p:nvPr/>
        </p:nvCxnSpPr>
        <p:spPr>
          <a:xfrm rot="16200000" flipH="1">
            <a:off x="4552177" y="1477447"/>
            <a:ext cx="214424" cy="6277770"/>
          </a:xfrm>
          <a:prstGeom prst="curvedConnector3">
            <a:avLst>
              <a:gd name="adj1" fmla="val 874708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4427984" y="6093296"/>
            <a:ext cx="241284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pickup / return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23" name="Connecteur droit avec flèche 14"/>
          <p:cNvCxnSpPr>
            <a:stCxn id="8" idx="2"/>
            <a:endCxn id="60" idx="2"/>
          </p:cNvCxnSpPr>
          <p:nvPr/>
        </p:nvCxnSpPr>
        <p:spPr>
          <a:xfrm rot="16200000" flipH="1">
            <a:off x="3532306" y="2497318"/>
            <a:ext cx="288032" cy="4311636"/>
          </a:xfrm>
          <a:prstGeom prst="curvedConnector3">
            <a:avLst>
              <a:gd name="adj1" fmla="val 454502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203848" y="5517232"/>
            <a:ext cx="130356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identify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550</Words>
  <Application>Microsoft Office PowerPoint</Application>
  <PresentationFormat>Affichage à l'écran (4:3)</PresentationFormat>
  <Paragraphs>199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Examples</vt:lpstr>
      <vt:lpstr>Examples</vt:lpstr>
      <vt:lpstr>Examples</vt:lpstr>
      <vt:lpstr>Examples</vt:lpstr>
      <vt:lpstr>Synthesizing Multi-view Models of Software Systems</vt:lpstr>
      <vt:lpstr>Building software systems is hard</vt:lpstr>
      <vt:lpstr>The solution is highly technical</vt:lpstr>
      <vt:lpstr>What is the problem?</vt:lpstr>
      <vt:lpstr>What is the problem?</vt:lpstr>
      <vt:lpstr>Synthesizing Multi-view Models of Software Systems</vt:lpstr>
      <vt:lpstr>Synthesizing Multi-view Models of Software Systems</vt:lpstr>
      <vt:lpstr>Scenarios</vt:lpstr>
      <vt:lpstr>High-level Scenarios</vt:lpstr>
      <vt:lpstr>Negative Scenarios</vt:lpstr>
      <vt:lpstr>Negative Scenarios</vt:lpstr>
      <vt:lpstr>Goals &amp; Requirements</vt:lpstr>
      <vt:lpstr>Agent state machines</vt:lpstr>
      <vt:lpstr>Agent state variables</vt:lpstr>
      <vt:lpstr>Agent state variables</vt:lpstr>
      <vt:lpstr>System behavior </vt:lpstr>
      <vt:lpstr>Modeling software systems is hard</vt:lpstr>
      <vt:lpstr>Synthesizing Multi-view Models of Software Systems</vt:lpstr>
      <vt:lpstr>Model synthesis for formal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464</cp:revision>
  <dcterms:created xsi:type="dcterms:W3CDTF">2011-11-24T08:20:39Z</dcterms:created>
  <dcterms:modified xsi:type="dcterms:W3CDTF">2011-11-26T12:09:59Z</dcterms:modified>
</cp:coreProperties>
</file>