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7" r:id="rId5"/>
    <p:sldId id="260" r:id="rId6"/>
    <p:sldId id="262" r:id="rId7"/>
    <p:sldId id="265" r:id="rId8"/>
    <p:sldId id="271" r:id="rId9"/>
    <p:sldId id="274" r:id="rId10"/>
    <p:sldId id="298" r:id="rId11"/>
    <p:sldId id="299" r:id="rId12"/>
    <p:sldId id="268" r:id="rId13"/>
    <p:sldId id="273" r:id="rId14"/>
    <p:sldId id="279" r:id="rId15"/>
    <p:sldId id="277" r:id="rId16"/>
    <p:sldId id="278" r:id="rId17"/>
    <p:sldId id="284" r:id="rId18"/>
    <p:sldId id="285" r:id="rId19"/>
    <p:sldId id="286" r:id="rId20"/>
    <p:sldId id="280" r:id="rId21"/>
    <p:sldId id="287" r:id="rId22"/>
    <p:sldId id="300" r:id="rId23"/>
    <p:sldId id="301" r:id="rId24"/>
    <p:sldId id="283" r:id="rId25"/>
    <p:sldId id="282" r:id="rId26"/>
    <p:sldId id="302" r:id="rId27"/>
    <p:sldId id="288" r:id="rId28"/>
    <p:sldId id="291" r:id="rId29"/>
    <p:sldId id="304" r:id="rId30"/>
    <p:sldId id="289" r:id="rId31"/>
    <p:sldId id="294" r:id="rId32"/>
    <p:sldId id="293" r:id="rId33"/>
    <p:sldId id="295" r:id="rId34"/>
    <p:sldId id="296" r:id="rId35"/>
    <p:sldId id="297" r:id="rId36"/>
    <p:sldId id="303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>
      <p:cViewPr>
        <p:scale>
          <a:sx n="60" d="100"/>
          <a:sy n="60" d="100"/>
        </p:scale>
        <p:origin x="-157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1C59-4C75-45E0-BCD0-063570C0EE7B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1E0B-C0F8-42D1-85E0-E2E721F62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/>
          <a:lstStyle>
            <a:lvl1pPr>
              <a:defRPr sz="2800">
                <a:latin typeface="Berlin Sans FB" pitchFamily="34" charset="0"/>
              </a:defRPr>
            </a:lvl1pPr>
            <a:lvl2pPr>
              <a:defRPr sz="2400">
                <a:latin typeface="Berlin Sans FB" pitchFamily="34" charset="0"/>
              </a:defRPr>
            </a:lvl2pPr>
            <a:lvl3pPr>
              <a:defRPr sz="2000">
                <a:latin typeface="Berlin Sans FB" pitchFamily="34" charset="0"/>
              </a:defRPr>
            </a:lvl3pPr>
            <a:lvl4pPr>
              <a:defRPr sz="1800">
                <a:latin typeface="Berlin Sans FB" pitchFamily="34" charset="0"/>
              </a:defRPr>
            </a:lvl4pPr>
            <a:lvl5pPr>
              <a:defRPr sz="1800">
                <a:latin typeface="Berlin Sans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33D-E3FE-4086-816D-497B3FC411B4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1.jpeg"/><Relationship Id="rId9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2793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88568"/>
            <a:ext cx="6400800" cy="1752600"/>
          </a:xfrm>
        </p:spPr>
        <p:txBody>
          <a:bodyPr>
            <a:noAutofit/>
          </a:bodyPr>
          <a:lstStyle/>
          <a:p>
            <a:endParaRPr lang="fr-FR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Institute</a:t>
            </a: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November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</a:t>
            </a:r>
            <a:r>
              <a:rPr lang="en-US" u="sng" dirty="0" smtClean="0"/>
              <a:t>problem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3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interaction right?</a:t>
            </a:r>
            <a:endParaRPr lang="en-US" dirty="0"/>
          </a:p>
        </p:txBody>
      </p:sp>
      <p:grpSp>
        <p:nvGrpSpPr>
          <p:cNvPr id="43" name="Groupe 42"/>
          <p:cNvGrpSpPr/>
          <p:nvPr/>
        </p:nvGrpSpPr>
        <p:grpSpPr>
          <a:xfrm>
            <a:off x="971600" y="2126918"/>
            <a:ext cx="7272808" cy="3822362"/>
            <a:chOff x="971600" y="2126918"/>
            <a:chExt cx="7272808" cy="3822362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708920"/>
              <a:ext cx="7272808" cy="3240360"/>
            </a:xfrm>
            <a:prstGeom prst="round2DiagRect">
              <a:avLst>
                <a:gd name="adj1" fmla="val 9337"/>
                <a:gd name="adj2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4169275"/>
              <a:ext cx="0" cy="1548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4169275"/>
              <a:ext cx="0" cy="1548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4169275"/>
              <a:ext cx="0" cy="1548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832997"/>
              <a:ext cx="6696744" cy="1264270"/>
              <a:chOff x="755576" y="1628800"/>
              <a:chExt cx="6696744" cy="1264270"/>
            </a:xfrm>
          </p:grpSpPr>
          <p:pic>
            <p:nvPicPr>
              <p:cNvPr id="36" name="Image 35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37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39" name="Image 9" descr="borne-velib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1" name="Arrondir un rectangle avec un coin du même côté 10"/>
            <p:cNvSpPr/>
            <p:nvPr/>
          </p:nvSpPr>
          <p:spPr>
            <a:xfrm>
              <a:off x="971600" y="2126918"/>
              <a:ext cx="2160240" cy="577510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12" name="Groupe 48"/>
            <p:cNvGrpSpPr/>
            <p:nvPr/>
          </p:nvGrpSpPr>
          <p:grpSpPr>
            <a:xfrm>
              <a:off x="1820198" y="4240520"/>
              <a:ext cx="3744416" cy="442035"/>
              <a:chOff x="1619672" y="5389416"/>
              <a:chExt cx="3744416" cy="442035"/>
            </a:xfrm>
          </p:grpSpPr>
          <p:cxnSp>
            <p:nvCxnSpPr>
              <p:cNvPr id="34" name="Connecteur droit avec flèche 33"/>
              <p:cNvCxnSpPr/>
              <p:nvPr/>
            </p:nvCxnSpPr>
            <p:spPr>
              <a:xfrm>
                <a:off x="1619672" y="5610433"/>
                <a:ext cx="37444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1779186" y="5389416"/>
                <a:ext cx="1742447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request bike</a:t>
                </a:r>
                <a:endParaRPr lang="en-US" sz="2400" dirty="0"/>
              </a:p>
            </p:txBody>
          </p:sp>
        </p:grpSp>
        <p:grpSp>
          <p:nvGrpSpPr>
            <p:cNvPr id="13" name="Groupe 49"/>
            <p:cNvGrpSpPr/>
            <p:nvPr/>
          </p:nvGrpSpPr>
          <p:grpSpPr>
            <a:xfrm>
              <a:off x="5611644" y="4653136"/>
              <a:ext cx="1872000" cy="442035"/>
              <a:chOff x="5411118" y="5465523"/>
              <a:chExt cx="1872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5411118" y="5686540"/>
                <a:ext cx="187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5894513" y="5465523"/>
                <a:ext cx="970953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unlock</a:t>
                </a:r>
                <a:endParaRPr lang="en-US" sz="2400" dirty="0"/>
              </a:p>
            </p:txBody>
          </p:sp>
        </p:grpSp>
        <p:grpSp>
          <p:nvGrpSpPr>
            <p:cNvPr id="14" name="Groupe 50"/>
            <p:cNvGrpSpPr/>
            <p:nvPr/>
          </p:nvGrpSpPr>
          <p:grpSpPr>
            <a:xfrm>
              <a:off x="1788666" y="5013176"/>
              <a:ext cx="5688000" cy="442035"/>
              <a:chOff x="1588140" y="5705052"/>
              <a:chExt cx="5688000" cy="442035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>
                <a:off x="1588140" y="5926069"/>
                <a:ext cx="5688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1779186" y="5705052"/>
                <a:ext cx="96704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pickup</a:t>
                </a:r>
                <a:endParaRPr 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necessarily…</a:t>
            </a:r>
            <a:endParaRPr lang="en-US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038600" cy="4997152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The hardest part of software development </a:t>
            </a:r>
            <a:br>
              <a:rPr lang="en-US" sz="3000" dirty="0" smtClean="0"/>
            </a:br>
            <a:r>
              <a:rPr lang="en-US" sz="3000" dirty="0" smtClean="0"/>
              <a:t>is determining what the </a:t>
            </a:r>
            <a:r>
              <a:rPr lang="en-US" sz="3000" dirty="0"/>
              <a:t>system should </a:t>
            </a:r>
            <a:r>
              <a:rPr lang="en-US" sz="3000" dirty="0" smtClean="0"/>
              <a:t>(not)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do</a:t>
            </a:r>
            <a:endParaRPr lang="en-US" sz="30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608836" y="1600200"/>
            <a:ext cx="3682196" cy="5006444"/>
            <a:chOff x="4608836" y="1600200"/>
            <a:chExt cx="3682196" cy="5006444"/>
          </a:xfrm>
        </p:grpSpPr>
        <p:pic>
          <p:nvPicPr>
            <p:cNvPr id="5" name="Espace réservé du contenu 5" descr="velib.jpg"/>
            <p:cNvPicPr>
              <a:picLocks noChangeAspect="1"/>
            </p:cNvPicPr>
            <p:nvPr/>
          </p:nvPicPr>
          <p:blipFill>
            <a:blip r:embed="rId2" cstate="print"/>
            <a:srcRect l="50492"/>
            <a:stretch>
              <a:fillRect/>
            </a:stretch>
          </p:blipFill>
          <p:spPr>
            <a:xfrm>
              <a:off x="4608836" y="1600200"/>
              <a:ext cx="3682196" cy="499745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785139" y="6237312"/>
              <a:ext cx="144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© Florence S.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Ellipse 10"/>
          <p:cNvSpPr/>
          <p:nvPr/>
        </p:nvSpPr>
        <p:spPr>
          <a:xfrm>
            <a:off x="5508104" y="4365104"/>
            <a:ext cx="2232248" cy="86409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sz="4000" dirty="0" smtClean="0">
                <a:solidFill>
                  <a:srgbClr val="C00000"/>
                </a:solidFill>
              </a:rPr>
              <a:t>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Models help reasoning about the </a:t>
            </a:r>
            <a:r>
              <a:rPr lang="en-US" u="sng" dirty="0" smtClean="0"/>
              <a:t>problem</a:t>
            </a:r>
          </a:p>
          <a:p>
            <a:pPr lvl="1"/>
            <a:r>
              <a:rPr lang="en-US" dirty="0" smtClean="0"/>
              <a:t>Elaborating requirements and exploring designs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Abstracting from numerous details</a:t>
            </a:r>
          </a:p>
          <a:p>
            <a:pPr>
              <a:spcBef>
                <a:spcPts val="18000"/>
              </a:spcBef>
            </a:pPr>
            <a:r>
              <a:rPr lang="en-US" dirty="0" smtClean="0"/>
              <a:t>They also help building the </a:t>
            </a:r>
            <a:r>
              <a:rPr lang="en-US" u="sng" dirty="0" smtClean="0"/>
              <a:t>solution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Code generation from high-level abstractions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Documentation and traceability of design decisions</a:t>
            </a:r>
          </a:p>
        </p:txBody>
      </p:sp>
      <p:grpSp>
        <p:nvGrpSpPr>
          <p:cNvPr id="14" name="Groupe 25"/>
          <p:cNvGrpSpPr/>
          <p:nvPr/>
        </p:nvGrpSpPr>
        <p:grpSpPr>
          <a:xfrm>
            <a:off x="1114602" y="3140969"/>
            <a:ext cx="7345830" cy="1954142"/>
            <a:chOff x="682554" y="2564905"/>
            <a:chExt cx="7849886" cy="2088231"/>
          </a:xfrm>
        </p:grpSpPr>
        <p:pic>
          <p:nvPicPr>
            <p:cNvPr id="15" name="Image 1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16" name="Image 1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17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19" name="Image 1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0" name="Image 1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1" name="Image 2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8" name="Image 1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sz="4000" dirty="0" smtClean="0">
                <a:solidFill>
                  <a:srgbClr val="C00000"/>
                </a:solidFill>
              </a:rPr>
              <a:t>Multi-view 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models capture different system aspects</a:t>
            </a:r>
          </a:p>
          <a:p>
            <a:pPr lvl="1"/>
            <a:r>
              <a:rPr lang="en-US" dirty="0" smtClean="0"/>
              <a:t>Structural: </a:t>
            </a:r>
            <a:r>
              <a:rPr lang="en-US" dirty="0" smtClean="0">
                <a:solidFill>
                  <a:srgbClr val="C00000"/>
                </a:solidFill>
              </a:rPr>
              <a:t>agents</a:t>
            </a:r>
            <a:r>
              <a:rPr lang="en-US" dirty="0" smtClean="0"/>
              <a:t> and their </a:t>
            </a:r>
            <a:r>
              <a:rPr lang="en-US" dirty="0" smtClean="0">
                <a:solidFill>
                  <a:srgbClr val="C00000"/>
                </a:solidFill>
              </a:rPr>
              <a:t>interfaces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Behavioral: </a:t>
            </a:r>
            <a:r>
              <a:rPr lang="en-US" dirty="0" smtClean="0">
                <a:solidFill>
                  <a:srgbClr val="C00000"/>
                </a:solidFill>
              </a:rPr>
              <a:t>how</a:t>
            </a:r>
            <a:r>
              <a:rPr lang="en-US" dirty="0" smtClean="0"/>
              <a:t> do they behave?</a:t>
            </a:r>
          </a:p>
          <a:p>
            <a:pPr lvl="1"/>
            <a:r>
              <a:rPr lang="en-US" dirty="0" smtClean="0"/>
              <a:t>Intentional: </a:t>
            </a:r>
            <a:r>
              <a:rPr lang="en-US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 do they behave that way?</a:t>
            </a:r>
          </a:p>
          <a:p>
            <a:pPr lvl="1"/>
            <a:r>
              <a:rPr lang="en-US" dirty="0" smtClean="0"/>
              <a:t>Operational: </a:t>
            </a:r>
            <a:r>
              <a:rPr lang="en-US" dirty="0" smtClean="0">
                <a:solidFill>
                  <a:srgbClr val="C00000"/>
                </a:solidFill>
              </a:rPr>
              <a:t>what</a:t>
            </a:r>
            <a:r>
              <a:rPr lang="en-US" dirty="0" smtClean="0"/>
              <a:t> tasks, in what order?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Scenarios</a:t>
            </a:r>
            <a:endParaRPr lang="en-US" dirty="0"/>
          </a:p>
        </p:txBody>
      </p:sp>
      <p:grpSp>
        <p:nvGrpSpPr>
          <p:cNvPr id="65" name="Groupe 64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64" name="Arrondir un rectangle avec un coin diagonal 63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7" name="Image 6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9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11" name="Image 10" descr="cloud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12" name="Image 11" descr="database.jp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13" name="Image 12" descr="database.jp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10" name="Image 9" descr="borne-velib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grpSp>
          <p:nvGrpSpPr>
            <p:cNvPr id="44" name="Groupe 43"/>
            <p:cNvGrpSpPr/>
            <p:nvPr/>
          </p:nvGrpSpPr>
          <p:grpSpPr>
            <a:xfrm>
              <a:off x="1814932" y="3779053"/>
              <a:ext cx="1872000" cy="442035"/>
              <a:chOff x="1634912" y="2987660"/>
              <a:chExt cx="1872000" cy="442035"/>
            </a:xfrm>
          </p:grpSpPr>
          <p:cxnSp>
            <p:nvCxnSpPr>
              <p:cNvPr id="22" name="Connecteur droit avec flèche 21"/>
              <p:cNvCxnSpPr/>
              <p:nvPr/>
            </p:nvCxnSpPr>
            <p:spPr>
              <a:xfrm>
                <a:off x="1634912" y="3208677"/>
                <a:ext cx="187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ZoneTexte 22"/>
              <p:cNvSpPr txBox="1"/>
              <p:nvPr/>
            </p:nvSpPr>
            <p:spPr>
              <a:xfrm>
                <a:off x="1764079" y="2987660"/>
                <a:ext cx="1331757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subscribe</a:t>
                </a:r>
                <a:endParaRPr lang="en-US" sz="2400" dirty="0"/>
              </a:p>
            </p:txBody>
          </p:sp>
        </p:grpSp>
        <p:grpSp>
          <p:nvGrpSpPr>
            <p:cNvPr id="46" name="Groupe 45"/>
            <p:cNvGrpSpPr/>
            <p:nvPr/>
          </p:nvGrpSpPr>
          <p:grpSpPr>
            <a:xfrm>
              <a:off x="3728668" y="4643149"/>
              <a:ext cx="2067468" cy="442035"/>
              <a:chOff x="3548648" y="3789040"/>
              <a:chExt cx="2067468" cy="442035"/>
            </a:xfrm>
          </p:grpSpPr>
          <p:cxnSp>
            <p:nvCxnSpPr>
              <p:cNvPr id="37" name="Connecteur droit avec flèche 36"/>
              <p:cNvCxnSpPr/>
              <p:nvPr/>
            </p:nvCxnSpPr>
            <p:spPr>
              <a:xfrm flipH="1">
                <a:off x="3548648" y="4010057"/>
                <a:ext cx="187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ZoneTexte 37"/>
              <p:cNvSpPr txBox="1"/>
              <p:nvPr/>
            </p:nvSpPr>
            <p:spPr>
              <a:xfrm>
                <a:off x="3885789" y="3789040"/>
                <a:ext cx="1730327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authenticate</a:t>
                </a:r>
                <a:endParaRPr lang="en-US" sz="2400" dirty="0"/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1795708" y="5661248"/>
              <a:ext cx="3780000" cy="442035"/>
              <a:chOff x="1615688" y="4581823"/>
              <a:chExt cx="3780000" cy="442035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1615688" y="4802840"/>
                <a:ext cx="37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2951820" y="4581823"/>
                <a:ext cx="2227836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welcome aboard</a:t>
                </a:r>
                <a:endParaRPr lang="en-US" sz="2400" dirty="0"/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>
              <a:off x="3728876" y="5115664"/>
              <a:ext cx="1872000" cy="442035"/>
              <a:chOff x="3548856" y="4180255"/>
              <a:chExt cx="1872000" cy="442035"/>
            </a:xfrm>
          </p:grpSpPr>
          <p:cxnSp>
            <p:nvCxnSpPr>
              <p:cNvPr id="42" name="Connecteur droit avec flèche 41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3645612" y="4180255"/>
                <a:ext cx="1112338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granted</a:t>
                </a:r>
                <a:endParaRPr lang="en-US" sz="2400" dirty="0"/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1799692" y="4211101"/>
              <a:ext cx="3744416" cy="442035"/>
              <a:chOff x="1619672" y="3419708"/>
              <a:chExt cx="3744416" cy="442035"/>
            </a:xfrm>
          </p:grpSpPr>
          <p:cxnSp>
            <p:nvCxnSpPr>
              <p:cNvPr id="33" name="Connecteur droit avec flèche 32"/>
              <p:cNvCxnSpPr/>
              <p:nvPr/>
            </p:nvCxnSpPr>
            <p:spPr>
              <a:xfrm>
                <a:off x="1619672" y="3640725"/>
                <a:ext cx="37444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ZoneTexte 33"/>
              <p:cNvSpPr txBox="1"/>
              <p:nvPr/>
            </p:nvSpPr>
            <p:spPr>
              <a:xfrm>
                <a:off x="1883139" y="3419708"/>
                <a:ext cx="1099385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identify</a:t>
                </a:r>
                <a:endParaRPr lang="en-US" sz="2400" dirty="0"/>
              </a:p>
            </p:txBody>
          </p:sp>
        </p:grpSp>
        <p:sp>
          <p:nvSpPr>
            <p:cNvPr id="63" name="Arrondir un rectangle avec un coin du même côté 62"/>
            <p:cNvSpPr/>
            <p:nvPr/>
          </p:nvSpPr>
          <p:spPr>
            <a:xfrm>
              <a:off x="971600" y="1628800"/>
              <a:ext cx="4968552" cy="577510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High-level Scenarios</a:t>
            </a:r>
            <a:endParaRPr lang="en-US" dirty="0"/>
          </a:p>
        </p:txBody>
      </p:sp>
      <p:cxnSp>
        <p:nvCxnSpPr>
          <p:cNvPr id="173" name="Connecteur droit avec flèche 172"/>
          <p:cNvCxnSpPr>
            <a:stCxn id="44" idx="1"/>
            <a:endCxn id="12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Arrondir un rectangle avec un coin diagonal 12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6" name="Groupe 13"/>
          <p:cNvGrpSpPr/>
          <p:nvPr/>
        </p:nvGrpSpPr>
        <p:grpSpPr>
          <a:xfrm>
            <a:off x="1223628" y="2328941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145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152" name="Groupe 49"/>
          <p:cNvGrpSpPr/>
          <p:nvPr/>
        </p:nvGrpSpPr>
        <p:grpSpPr>
          <a:xfrm>
            <a:off x="5605090" y="4571141"/>
            <a:ext cx="1872000" cy="442035"/>
            <a:chOff x="5404564" y="4981960"/>
            <a:chExt cx="1872000" cy="442035"/>
          </a:xfrm>
        </p:grpSpPr>
        <p:cxnSp>
          <p:nvCxnSpPr>
            <p:cNvPr id="168" name="Connecteur droit avec flèche 167"/>
            <p:cNvCxnSpPr/>
            <p:nvPr/>
          </p:nvCxnSpPr>
          <p:spPr>
            <a:xfrm>
              <a:off x="5404564" y="5202977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5894513" y="4981960"/>
              <a:ext cx="97095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unlock</a:t>
              </a:r>
              <a:endParaRPr lang="en-US" sz="2400" dirty="0"/>
            </a:p>
          </p:txBody>
        </p:sp>
      </p:grpSp>
      <p:grpSp>
        <p:nvGrpSpPr>
          <p:cNvPr id="153" name="Groupe 50"/>
          <p:cNvGrpSpPr/>
          <p:nvPr/>
        </p:nvGrpSpPr>
        <p:grpSpPr>
          <a:xfrm>
            <a:off x="1820198" y="5003189"/>
            <a:ext cx="5688000" cy="442035"/>
            <a:chOff x="1619672" y="5375492"/>
            <a:chExt cx="5688000" cy="442035"/>
          </a:xfrm>
        </p:grpSpPr>
        <p:cxnSp>
          <p:nvCxnSpPr>
            <p:cNvPr id="166" name="Connecteur droit avec flèche 165"/>
            <p:cNvCxnSpPr/>
            <p:nvPr/>
          </p:nvCxnSpPr>
          <p:spPr>
            <a:xfrm>
              <a:off x="1619672" y="5596509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ZoneTexte 166"/>
            <p:cNvSpPr txBox="1"/>
            <p:nvPr/>
          </p:nvSpPr>
          <p:spPr>
            <a:xfrm>
              <a:off x="1779186" y="5375492"/>
              <a:ext cx="96704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pickup</a:t>
              </a:r>
              <a:endParaRPr lang="en-US" sz="2400" dirty="0"/>
            </a:p>
          </p:txBody>
        </p:sp>
      </p:grpSp>
      <p:grpSp>
        <p:nvGrpSpPr>
          <p:cNvPr id="154" name="Groupe 51"/>
          <p:cNvGrpSpPr/>
          <p:nvPr/>
        </p:nvGrpSpPr>
        <p:grpSpPr>
          <a:xfrm>
            <a:off x="5605298" y="5373216"/>
            <a:ext cx="1872000" cy="442035"/>
            <a:chOff x="5404772" y="5653970"/>
            <a:chExt cx="1872000" cy="442035"/>
          </a:xfrm>
        </p:grpSpPr>
        <p:cxnSp>
          <p:nvCxnSpPr>
            <p:cNvPr id="164" name="Connecteur droit avec flèche 163"/>
            <p:cNvCxnSpPr/>
            <p:nvPr/>
          </p:nvCxnSpPr>
          <p:spPr>
            <a:xfrm flipH="1">
              <a:off x="5404772" y="5874987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ZoneTexte 164"/>
            <p:cNvSpPr txBox="1"/>
            <p:nvPr/>
          </p:nvSpPr>
          <p:spPr>
            <a:xfrm>
              <a:off x="5811634" y="5653970"/>
              <a:ext cx="121057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released</a:t>
              </a:r>
              <a:endParaRPr lang="en-US" sz="2400" dirty="0"/>
            </a:p>
          </p:txBody>
        </p:sp>
      </p:grpSp>
      <p:grpSp>
        <p:nvGrpSpPr>
          <p:cNvPr id="156" name="Groupe 50"/>
          <p:cNvGrpSpPr/>
          <p:nvPr/>
        </p:nvGrpSpPr>
        <p:grpSpPr>
          <a:xfrm>
            <a:off x="1820198" y="3717032"/>
            <a:ext cx="5688000" cy="442035"/>
            <a:chOff x="1619672" y="5222983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5444000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779186" y="5222983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grpSp>
        <p:nvGrpSpPr>
          <p:cNvPr id="157" name="Groupe 51"/>
          <p:cNvGrpSpPr/>
          <p:nvPr/>
        </p:nvGrpSpPr>
        <p:grpSpPr>
          <a:xfrm>
            <a:off x="5605090" y="4139093"/>
            <a:ext cx="1872000" cy="442035"/>
            <a:chOff x="5404772" y="5529072"/>
            <a:chExt cx="1872000" cy="442035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04772" y="5764527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864264" y="5529072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grpSp>
        <p:nvGrpSpPr>
          <p:cNvPr id="179" name="Groupe 51"/>
          <p:cNvGrpSpPr/>
          <p:nvPr/>
        </p:nvGrpSpPr>
        <p:grpSpPr>
          <a:xfrm>
            <a:off x="3721692" y="5723269"/>
            <a:ext cx="1872000" cy="442035"/>
            <a:chOff x="5436304" y="5813226"/>
            <a:chExt cx="1872000" cy="442035"/>
          </a:xfrm>
        </p:grpSpPr>
        <p:cxnSp>
          <p:nvCxnSpPr>
            <p:cNvPr id="180" name="Connecteur droit avec flèche 179"/>
            <p:cNvCxnSpPr/>
            <p:nvPr/>
          </p:nvCxnSpPr>
          <p:spPr>
            <a:xfrm flipH="1">
              <a:off x="5436304" y="6034243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ZoneTexte 180"/>
            <p:cNvSpPr txBox="1"/>
            <p:nvPr/>
          </p:nvSpPr>
          <p:spPr>
            <a:xfrm>
              <a:off x="5767316" y="5813226"/>
              <a:ext cx="128110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ride start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Negative Scenarios</a:t>
            </a:r>
            <a:endParaRPr lang="en-US" dirty="0"/>
          </a:p>
        </p:txBody>
      </p:sp>
      <p:grpSp>
        <p:nvGrpSpPr>
          <p:cNvPr id="37" name="Groupe 36"/>
          <p:cNvGrpSpPr/>
          <p:nvPr/>
        </p:nvGrpSpPr>
        <p:grpSpPr>
          <a:xfrm>
            <a:off x="971600" y="1478434"/>
            <a:ext cx="7272808" cy="5046910"/>
            <a:chOff x="971600" y="1478434"/>
            <a:chExt cx="7272808" cy="5046910"/>
          </a:xfrm>
        </p:grpSpPr>
        <p:sp>
          <p:nvSpPr>
            <p:cNvPr id="175" name="Ellipse 174"/>
            <p:cNvSpPr/>
            <p:nvPr/>
          </p:nvSpPr>
          <p:spPr>
            <a:xfrm>
              <a:off x="4974394" y="1478434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Connecteur droit avec flèche 172"/>
            <p:cNvCxnSpPr>
              <a:stCxn id="175" idx="4"/>
              <a:endCxn id="121" idx="1"/>
            </p:cNvCxnSpPr>
            <p:nvPr/>
          </p:nvCxnSpPr>
          <p:spPr>
            <a:xfrm rot="5400000">
              <a:off x="4590002" y="1712460"/>
              <a:ext cx="510406" cy="474402"/>
            </a:xfrm>
            <a:prstGeom prst="bentConnector3">
              <a:avLst>
                <a:gd name="adj1" fmla="val 50000"/>
              </a:avLst>
            </a:prstGeom>
            <a:ln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143" name="Image 142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144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3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147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148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149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146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4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168" name="Connecteur droit avec flèche 167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ZoneTexte 168"/>
              <p:cNvSpPr txBox="1"/>
              <p:nvPr/>
            </p:nvSpPr>
            <p:spPr>
              <a:xfrm>
                <a:off x="5894513" y="5465523"/>
                <a:ext cx="970953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unlock</a:t>
                </a:r>
                <a:endParaRPr lang="en-US" sz="2400" dirty="0"/>
              </a:p>
            </p:txBody>
          </p:sp>
        </p:grpSp>
        <p:cxnSp>
          <p:nvCxnSpPr>
            <p:cNvPr id="47" name="Connecteur droit 46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5621640" y="4812392"/>
              <a:ext cx="5036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</a:rPr>
                <a:t>X</a:t>
              </a:r>
              <a:endParaRPr lang="en-US" sz="4800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1779186" y="5222983"/>
                <a:ext cx="805010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press</a:t>
                </a:r>
                <a:endParaRPr lang="en-US" sz="2400" dirty="0"/>
              </a:p>
            </p:txBody>
          </p:sp>
        </p:grpSp>
        <p:grpSp>
          <p:nvGrpSpPr>
            <p:cNvPr id="34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35" name="Connecteur droit avec flèche 34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5864264" y="5529072"/>
                <a:ext cx="1099706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request</a:t>
                </a:r>
                <a:endParaRPr 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Negative Scenarios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5940152" y="836712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Berlin Sans FB" pitchFamily="34" charset="0"/>
              </a:rPr>
              <a:t>Why (not) ?</a:t>
            </a:r>
            <a:endParaRPr lang="en-US" sz="40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971600" y="1478434"/>
            <a:ext cx="7272808" cy="5046910"/>
            <a:chOff x="971600" y="1478434"/>
            <a:chExt cx="7272808" cy="5046910"/>
          </a:xfrm>
        </p:grpSpPr>
        <p:sp>
          <p:nvSpPr>
            <p:cNvPr id="34" name="Ellipse 33"/>
            <p:cNvSpPr/>
            <p:nvPr/>
          </p:nvSpPr>
          <p:spPr>
            <a:xfrm>
              <a:off x="4974394" y="1478434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Connecteur droit avec flèche 172"/>
            <p:cNvCxnSpPr>
              <a:stCxn id="34" idx="4"/>
              <a:endCxn id="36" idx="1"/>
            </p:cNvCxnSpPr>
            <p:nvPr/>
          </p:nvCxnSpPr>
          <p:spPr>
            <a:xfrm rot="5400000">
              <a:off x="4590002" y="1712460"/>
              <a:ext cx="510406" cy="474402"/>
            </a:xfrm>
            <a:prstGeom prst="bentConnector3">
              <a:avLst>
                <a:gd name="adj1" fmla="val 50000"/>
              </a:avLst>
            </a:prstGeom>
            <a:ln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Arrondir un rectangle avec un coin diagonal 35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Connecteur droit avec flèche 36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56" name="Image 55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57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59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61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62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63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60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42" name="Arrondir un rectangle avec un coin du même côté 41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43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54" name="Connecteur droit avec flèche 53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ZoneTexte 54"/>
              <p:cNvSpPr txBox="1"/>
              <p:nvPr/>
            </p:nvSpPr>
            <p:spPr>
              <a:xfrm>
                <a:off x="5894513" y="5465523"/>
                <a:ext cx="970953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unlock</a:t>
                </a:r>
                <a:endParaRPr lang="en-US" sz="2400" dirty="0"/>
              </a:p>
            </p:txBody>
          </p:sp>
        </p:grpSp>
        <p:cxnSp>
          <p:nvCxnSpPr>
            <p:cNvPr id="44" name="Connecteur droit 43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5621640" y="4812392"/>
              <a:ext cx="5036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</a:rPr>
                <a:t>X</a:t>
              </a:r>
              <a:endParaRPr lang="en-US" sz="4800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52" name="Connecteur droit avec flèche 51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ZoneTexte 52"/>
              <p:cNvSpPr txBox="1"/>
              <p:nvPr/>
            </p:nvSpPr>
            <p:spPr>
              <a:xfrm>
                <a:off x="1779186" y="5222983"/>
                <a:ext cx="805010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press</a:t>
                </a:r>
                <a:endParaRPr lang="en-US" sz="2400" dirty="0"/>
              </a:p>
            </p:txBody>
          </p:sp>
        </p:grpSp>
        <p:grpSp>
          <p:nvGrpSpPr>
            <p:cNvPr id="49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50" name="Connecteur droit avec flèche 49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ZoneTexte 50"/>
              <p:cNvSpPr txBox="1"/>
              <p:nvPr/>
            </p:nvSpPr>
            <p:spPr>
              <a:xfrm>
                <a:off x="5864264" y="5529072"/>
                <a:ext cx="1099706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request</a:t>
                </a:r>
                <a:endParaRPr lang="en-US" sz="2400" dirty="0"/>
              </a:p>
            </p:txBody>
          </p:sp>
        </p:grpSp>
      </p:grpSp>
      <p:sp>
        <p:nvSpPr>
          <p:cNvPr id="32" name="Forme libre 31"/>
          <p:cNvSpPr/>
          <p:nvPr/>
        </p:nvSpPr>
        <p:spPr>
          <a:xfrm>
            <a:off x="4013200" y="1556792"/>
            <a:ext cx="2860040" cy="3670528"/>
          </a:xfrm>
          <a:custGeom>
            <a:avLst/>
            <a:gdLst>
              <a:gd name="connsiteX0" fmla="*/ 1457960 w 2860040"/>
              <a:gd name="connsiteY0" fmla="*/ 3535680 h 3535680"/>
              <a:gd name="connsiteX1" fmla="*/ 162560 w 2860040"/>
              <a:gd name="connsiteY1" fmla="*/ 2697480 h 3535680"/>
              <a:gd name="connsiteX2" fmla="*/ 2433320 w 2860040"/>
              <a:gd name="connsiteY2" fmla="*/ 1402080 h 3535680"/>
              <a:gd name="connsiteX3" fmla="*/ 2722880 w 2860040"/>
              <a:gd name="connsiteY3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040" h="3535680">
                <a:moveTo>
                  <a:pt x="1457960" y="3535680"/>
                </a:moveTo>
                <a:cubicBezTo>
                  <a:pt x="728980" y="3294380"/>
                  <a:pt x="0" y="3053080"/>
                  <a:pt x="162560" y="2697480"/>
                </a:cubicBezTo>
                <a:cubicBezTo>
                  <a:pt x="325120" y="2341880"/>
                  <a:pt x="2006600" y="1851660"/>
                  <a:pt x="2433320" y="1402080"/>
                </a:cubicBezTo>
                <a:cubicBezTo>
                  <a:pt x="2860040" y="952500"/>
                  <a:pt x="2791460" y="476250"/>
                  <a:pt x="2722880" y="0"/>
                </a:cubicBezTo>
              </a:path>
            </a:pathLst>
          </a:custGeom>
          <a:ln w="6667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Goals &amp; Requirements</a:t>
            </a:r>
            <a:endParaRPr lang="en-US" dirty="0"/>
          </a:p>
        </p:txBody>
      </p:sp>
      <p:grpSp>
        <p:nvGrpSpPr>
          <p:cNvPr id="3" name="Groupe 88"/>
          <p:cNvGrpSpPr/>
          <p:nvPr/>
        </p:nvGrpSpPr>
        <p:grpSpPr>
          <a:xfrm>
            <a:off x="323528" y="1580641"/>
            <a:ext cx="7200800" cy="4872695"/>
            <a:chOff x="683568" y="1580641"/>
            <a:chExt cx="7200800" cy="4872695"/>
          </a:xfrm>
        </p:grpSpPr>
        <p:pic>
          <p:nvPicPr>
            <p:cNvPr id="6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568" y="4244937"/>
              <a:ext cx="1080120" cy="2208399"/>
            </a:xfrm>
            <a:prstGeom prst="rect">
              <a:avLst/>
            </a:prstGeom>
          </p:spPr>
        </p:pic>
        <p:sp>
          <p:nvSpPr>
            <p:cNvPr id="5" name="Parallélogramme 4"/>
            <p:cNvSpPr/>
            <p:nvPr/>
          </p:nvSpPr>
          <p:spPr>
            <a:xfrm>
              <a:off x="1835696" y="3260673"/>
              <a:ext cx="3384376" cy="1272295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</a:rPr>
                <a:t>Unlocking </a:t>
              </a:r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=&gt; </a:t>
              </a:r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</a:rPr>
                <a:t>Authenticated</a:t>
              </a:r>
              <a:endParaRPr lang="en-US" sz="28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5241124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en angle 8"/>
            <p:cNvCxnSpPr>
              <a:stCxn id="6" idx="3"/>
              <a:endCxn id="7" idx="2"/>
            </p:cNvCxnSpPr>
            <p:nvPr/>
          </p:nvCxnSpPr>
          <p:spPr>
            <a:xfrm flipV="1">
              <a:off x="1763688" y="5349136"/>
              <a:ext cx="720080" cy="1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10"/>
            <p:cNvCxnSpPr>
              <a:stCxn id="7" idx="6"/>
              <a:endCxn id="5" idx="3"/>
            </p:cNvCxnSpPr>
            <p:nvPr/>
          </p:nvCxnSpPr>
          <p:spPr>
            <a:xfrm flipV="1">
              <a:off x="2699792" y="4532968"/>
              <a:ext cx="669055" cy="816168"/>
            </a:xfrm>
            <a:prstGeom prst="bent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Parallélogramme 20"/>
            <p:cNvSpPr/>
            <p:nvPr/>
          </p:nvSpPr>
          <p:spPr>
            <a:xfrm>
              <a:off x="5436096" y="326067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4355976" y="1580641"/>
              <a:ext cx="3024336" cy="1008112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</a:rPr>
                <a:t>Avoid[Stolen Bikes] </a:t>
              </a:r>
              <a:endParaRPr lang="en-US" sz="28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5724128" y="2876785"/>
              <a:ext cx="216024" cy="21602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en angle 23"/>
            <p:cNvCxnSpPr>
              <a:stCxn id="5" idx="1"/>
              <a:endCxn id="23" idx="2"/>
            </p:cNvCxnSpPr>
            <p:nvPr/>
          </p:nvCxnSpPr>
          <p:spPr>
            <a:xfrm flipV="1">
              <a:off x="3686921" y="2984797"/>
              <a:ext cx="2037207" cy="275876"/>
            </a:xfrm>
            <a:prstGeom prst="straightConnector1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3"/>
            <p:cNvCxnSpPr>
              <a:stCxn id="21" idx="0"/>
              <a:endCxn id="23" idx="5"/>
            </p:cNvCxnSpPr>
            <p:nvPr/>
          </p:nvCxnSpPr>
          <p:spPr>
            <a:xfrm flipH="1" flipV="1">
              <a:off x="5908516" y="3061173"/>
              <a:ext cx="103644" cy="199501"/>
            </a:xfrm>
            <a:prstGeom prst="straightConnector1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en angle 10"/>
            <p:cNvCxnSpPr>
              <a:stCxn id="23" idx="0"/>
              <a:endCxn id="22" idx="4"/>
            </p:cNvCxnSpPr>
            <p:nvPr/>
          </p:nvCxnSpPr>
          <p:spPr>
            <a:xfrm flipV="1">
              <a:off x="5832140" y="2588753"/>
              <a:ext cx="36004" cy="28803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arallélogramme 40"/>
            <p:cNvSpPr/>
            <p:nvPr/>
          </p:nvSpPr>
          <p:spPr>
            <a:xfrm>
              <a:off x="6732240" y="326067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cxnSp>
          <p:nvCxnSpPr>
            <p:cNvPr id="42" name="Connecteur en angle 23"/>
            <p:cNvCxnSpPr>
              <a:stCxn id="41" idx="1"/>
              <a:endCxn id="23" idx="6"/>
            </p:cNvCxnSpPr>
            <p:nvPr/>
          </p:nvCxnSpPr>
          <p:spPr>
            <a:xfrm flipH="1" flipV="1">
              <a:off x="5940152" y="2984797"/>
              <a:ext cx="1476797" cy="275877"/>
            </a:xfrm>
            <a:prstGeom prst="straightConnector1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707904" y="5027692"/>
            <a:ext cx="5184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to meet the goals they are responsible for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A step-by-step explanation of the thesis title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A model synthesis technique in action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Conclusion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What should you remember?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Agent behaviors through</a:t>
            </a:r>
            <a:br>
              <a:rPr lang="en-US" dirty="0" smtClean="0"/>
            </a:br>
            <a:r>
              <a:rPr lang="en-US" dirty="0" smtClean="0"/>
              <a:t>state machines</a:t>
            </a:r>
            <a:endParaRPr lang="en-US" dirty="0"/>
          </a:p>
        </p:txBody>
      </p:sp>
      <p:grpSp>
        <p:nvGrpSpPr>
          <p:cNvPr id="117" name="Groupe 116"/>
          <p:cNvGrpSpPr/>
          <p:nvPr/>
        </p:nvGrpSpPr>
        <p:grpSpPr>
          <a:xfrm>
            <a:off x="4600896" y="180232"/>
            <a:ext cx="4363592" cy="3536800"/>
            <a:chOff x="4731934" y="360040"/>
            <a:chExt cx="4363592" cy="3536800"/>
          </a:xfrm>
        </p:grpSpPr>
        <p:pic>
          <p:nvPicPr>
            <p:cNvPr id="86" name="Image 85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2294" y="360040"/>
              <a:ext cx="1123232" cy="1594989"/>
            </a:xfrm>
            <a:prstGeom prst="rect">
              <a:avLst/>
            </a:prstGeom>
          </p:spPr>
        </p:pic>
        <p:grpSp>
          <p:nvGrpSpPr>
            <p:cNvPr id="96" name="Groupe 49"/>
            <p:cNvGrpSpPr/>
            <p:nvPr/>
          </p:nvGrpSpPr>
          <p:grpSpPr>
            <a:xfrm>
              <a:off x="6660232" y="2724795"/>
              <a:ext cx="1872000" cy="442035"/>
              <a:chOff x="5436096" y="5465523"/>
              <a:chExt cx="1872000" cy="442035"/>
            </a:xfrm>
          </p:grpSpPr>
          <p:cxnSp>
            <p:nvCxnSpPr>
              <p:cNvPr id="97" name="Connecteur droit avec flèche 96"/>
              <p:cNvCxnSpPr/>
              <p:nvPr/>
            </p:nvCxnSpPr>
            <p:spPr>
              <a:xfrm>
                <a:off x="5436096" y="5686540"/>
                <a:ext cx="187200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ZoneTexte 97"/>
              <p:cNvSpPr txBox="1"/>
              <p:nvPr/>
            </p:nvSpPr>
            <p:spPr>
              <a:xfrm>
                <a:off x="5894513" y="5465523"/>
                <a:ext cx="970953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unlock</a:t>
                </a:r>
                <a:endParaRPr lang="en-US" sz="2400" dirty="0"/>
              </a:p>
            </p:txBody>
          </p:sp>
        </p:grpSp>
        <p:grpSp>
          <p:nvGrpSpPr>
            <p:cNvPr id="99" name="Groupe 50"/>
            <p:cNvGrpSpPr/>
            <p:nvPr/>
          </p:nvGrpSpPr>
          <p:grpSpPr>
            <a:xfrm>
              <a:off x="4731934" y="3002840"/>
              <a:ext cx="3780000" cy="442035"/>
              <a:chOff x="3507798" y="5705052"/>
              <a:chExt cx="3780000" cy="442035"/>
            </a:xfrm>
          </p:grpSpPr>
          <p:cxnSp>
            <p:nvCxnSpPr>
              <p:cNvPr id="100" name="Connecteur droit avec flèche 99"/>
              <p:cNvCxnSpPr/>
              <p:nvPr/>
            </p:nvCxnSpPr>
            <p:spPr>
              <a:xfrm>
                <a:off x="3507798" y="5926069"/>
                <a:ext cx="378000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ZoneTexte 100"/>
              <p:cNvSpPr txBox="1"/>
              <p:nvPr/>
            </p:nvSpPr>
            <p:spPr>
              <a:xfrm>
                <a:off x="4160517" y="5705052"/>
                <a:ext cx="96704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pickup</a:t>
                </a:r>
                <a:endParaRPr lang="en-US" sz="2400" dirty="0"/>
              </a:p>
            </p:txBody>
          </p:sp>
        </p:grpSp>
        <p:grpSp>
          <p:nvGrpSpPr>
            <p:cNvPr id="102" name="Groupe 51"/>
            <p:cNvGrpSpPr/>
            <p:nvPr/>
          </p:nvGrpSpPr>
          <p:grpSpPr>
            <a:xfrm>
              <a:off x="6660440" y="3300859"/>
              <a:ext cx="1872000" cy="442035"/>
              <a:chOff x="5436304" y="5911522"/>
              <a:chExt cx="1872000" cy="442035"/>
            </a:xfrm>
          </p:grpSpPr>
          <p:cxnSp>
            <p:nvCxnSpPr>
              <p:cNvPr id="103" name="Connecteur droit avec flèche 102"/>
              <p:cNvCxnSpPr/>
              <p:nvPr/>
            </p:nvCxnSpPr>
            <p:spPr>
              <a:xfrm flipH="1">
                <a:off x="5436304" y="6132539"/>
                <a:ext cx="187200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ZoneTexte 103"/>
              <p:cNvSpPr txBox="1"/>
              <p:nvPr/>
            </p:nvSpPr>
            <p:spPr>
              <a:xfrm>
                <a:off x="5855166" y="5911522"/>
                <a:ext cx="1210570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released</a:t>
                </a:r>
                <a:endParaRPr lang="en-US" sz="2400" dirty="0"/>
              </a:p>
            </p:txBody>
          </p:sp>
        </p:grpSp>
        <p:grpSp>
          <p:nvGrpSpPr>
            <p:cNvPr id="108" name="Groupe 50"/>
            <p:cNvGrpSpPr/>
            <p:nvPr/>
          </p:nvGrpSpPr>
          <p:grpSpPr>
            <a:xfrm>
              <a:off x="4731934" y="2066736"/>
              <a:ext cx="3780000" cy="442035"/>
              <a:chOff x="3507798" y="5902596"/>
              <a:chExt cx="3780000" cy="442035"/>
            </a:xfrm>
          </p:grpSpPr>
          <p:cxnSp>
            <p:nvCxnSpPr>
              <p:cNvPr id="109" name="Connecteur droit avec flèche 108"/>
              <p:cNvCxnSpPr/>
              <p:nvPr/>
            </p:nvCxnSpPr>
            <p:spPr>
              <a:xfrm>
                <a:off x="3507798" y="6123613"/>
                <a:ext cx="378000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ZoneTexte 109"/>
              <p:cNvSpPr txBox="1"/>
              <p:nvPr/>
            </p:nvSpPr>
            <p:spPr>
              <a:xfrm>
                <a:off x="4160517" y="5902596"/>
                <a:ext cx="805010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press</a:t>
                </a:r>
                <a:endParaRPr lang="en-US" sz="2400" dirty="0"/>
              </a:p>
            </p:txBody>
          </p:sp>
        </p:grpSp>
        <p:grpSp>
          <p:nvGrpSpPr>
            <p:cNvPr id="111" name="Groupe 51"/>
            <p:cNvGrpSpPr/>
            <p:nvPr/>
          </p:nvGrpSpPr>
          <p:grpSpPr>
            <a:xfrm>
              <a:off x="6660232" y="2364755"/>
              <a:ext cx="1872000" cy="442035"/>
              <a:chOff x="5436304" y="6084643"/>
              <a:chExt cx="1872000" cy="442035"/>
            </a:xfrm>
          </p:grpSpPr>
          <p:cxnSp>
            <p:nvCxnSpPr>
              <p:cNvPr id="112" name="Connecteur droit avec flèche 111"/>
              <p:cNvCxnSpPr/>
              <p:nvPr/>
            </p:nvCxnSpPr>
            <p:spPr>
              <a:xfrm flipH="1">
                <a:off x="5436304" y="6320098"/>
                <a:ext cx="187200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ZoneTexte 112"/>
              <p:cNvSpPr txBox="1"/>
              <p:nvPr/>
            </p:nvSpPr>
            <p:spPr>
              <a:xfrm>
                <a:off x="5864264" y="6084643"/>
                <a:ext cx="1099706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request</a:t>
                </a:r>
                <a:endParaRPr lang="en-US" sz="2400" dirty="0"/>
              </a:p>
            </p:txBody>
          </p:sp>
        </p:grpSp>
        <p:cxnSp>
          <p:nvCxnSpPr>
            <p:cNvPr id="84" name="Connecteur droit avec flèche 83"/>
            <p:cNvCxnSpPr/>
            <p:nvPr/>
          </p:nvCxnSpPr>
          <p:spPr>
            <a:xfrm>
              <a:off x="8527432" y="1988840"/>
              <a:ext cx="0" cy="1908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e 78"/>
          <p:cNvGrpSpPr/>
          <p:nvPr/>
        </p:nvGrpSpPr>
        <p:grpSpPr>
          <a:xfrm>
            <a:off x="1187624" y="4005064"/>
            <a:ext cx="6983462" cy="2386251"/>
            <a:chOff x="755576" y="3284984"/>
            <a:chExt cx="6983462" cy="2386251"/>
          </a:xfrm>
        </p:grpSpPr>
        <p:sp>
          <p:nvSpPr>
            <p:cNvPr id="49" name="ZoneTexte 48"/>
            <p:cNvSpPr txBox="1"/>
            <p:nvPr/>
          </p:nvSpPr>
          <p:spPr>
            <a:xfrm>
              <a:off x="5593678" y="3284984"/>
              <a:ext cx="121057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released</a:t>
              </a:r>
              <a:endParaRPr lang="en-US" sz="2400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544969" y="3284984"/>
              <a:ext cx="96704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pickup</a:t>
              </a:r>
              <a:endParaRPr lang="en-US" sz="2400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2398838" y="3284984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1462734" y="3284984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491880" y="3284984"/>
              <a:ext cx="97095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unlock</a:t>
              </a:r>
              <a:endParaRPr lang="en-US" sz="2400" dirty="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6804248" y="3284984"/>
              <a:ext cx="93479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return</a:t>
              </a:r>
              <a:endParaRPr lang="en-US" sz="2400" dirty="0"/>
            </a:p>
          </p:txBody>
        </p:sp>
        <p:cxnSp>
          <p:nvCxnSpPr>
            <p:cNvPr id="64" name="Connecteur en angle 13"/>
            <p:cNvCxnSpPr>
              <a:stCxn id="57" idx="7"/>
              <a:endCxn id="58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13"/>
            <p:cNvCxnSpPr>
              <a:stCxn id="58" idx="7"/>
              <a:endCxn id="59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13"/>
            <p:cNvCxnSpPr>
              <a:stCxn id="59" idx="3"/>
              <a:endCxn id="58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en angle 13"/>
            <p:cNvCxnSpPr>
              <a:stCxn id="59" idx="7"/>
              <a:endCxn id="60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eur en angle 13"/>
            <p:cNvCxnSpPr>
              <a:stCxn id="60" idx="7"/>
              <a:endCxn id="61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en angle 13"/>
            <p:cNvCxnSpPr>
              <a:stCxn id="61" idx="7"/>
              <a:endCxn id="62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en angle 13"/>
            <p:cNvCxnSpPr>
              <a:stCxn id="62" idx="7"/>
              <a:endCxn id="63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en angle 13"/>
            <p:cNvCxnSpPr>
              <a:stCxn id="63" idx="4"/>
              <a:endCxn id="57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3910107" y="5229200"/>
              <a:ext cx="647147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lock</a:t>
              </a:r>
              <a:endParaRPr lang="en-US" sz="2400" dirty="0"/>
            </a:p>
          </p:txBody>
        </p:sp>
        <p:cxnSp>
          <p:nvCxnSpPr>
            <p:cNvPr id="76" name="Connecteur en angle 13"/>
            <p:cNvCxnSpPr>
              <a:endCxn id="57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2555776" y="4581128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  <p:sp>
          <p:nvSpPr>
            <p:cNvPr id="57" name="Ellipse 56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60" name="Ellipse 59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61" name="Ellipse 60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62" name="Ellipse 61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63" name="Ellipse 62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System behavior through </a:t>
            </a:r>
            <a:br>
              <a:rPr lang="en-US" dirty="0" smtClean="0"/>
            </a:br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323528" y="3933056"/>
            <a:ext cx="8363272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Parallel composition of individual agent behaviors</a:t>
            </a:r>
            <a:r>
              <a:rPr lang="en-US" sz="2000" dirty="0" smtClean="0"/>
              <a:t> </a:t>
            </a:r>
            <a:r>
              <a:rPr lang="en-US" dirty="0" smtClean="0"/>
              <a:t>[Hoa85]</a:t>
            </a:r>
          </a:p>
          <a:p>
            <a:pPr lvl="1"/>
            <a:r>
              <a:rPr lang="en-US" dirty="0" smtClean="0"/>
              <a:t>Agents behave asynchronously but synchronize on shared events [Mil89, Mag99]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611560" y="1618874"/>
            <a:ext cx="7921894" cy="1954142"/>
            <a:chOff x="611560" y="1762890"/>
            <a:chExt cx="7921894" cy="1954142"/>
          </a:xfrm>
        </p:grpSpPr>
        <p:pic>
          <p:nvPicPr>
            <p:cNvPr id="5" name="Image 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9406" y="1764387"/>
              <a:ext cx="1374048" cy="1951148"/>
            </a:xfrm>
            <a:prstGeom prst="rect">
              <a:avLst/>
            </a:prstGeom>
          </p:spPr>
        </p:pic>
        <p:pic>
          <p:nvPicPr>
            <p:cNvPr id="6" name="Image 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1965042"/>
              <a:ext cx="1568287" cy="1549838"/>
            </a:xfrm>
            <a:prstGeom prst="rect">
              <a:avLst/>
            </a:prstGeom>
          </p:spPr>
        </p:pic>
        <p:grpSp>
          <p:nvGrpSpPr>
            <p:cNvPr id="7" name="Groupe 22"/>
            <p:cNvGrpSpPr/>
            <p:nvPr/>
          </p:nvGrpSpPr>
          <p:grpSpPr>
            <a:xfrm>
              <a:off x="3089842" y="1978924"/>
              <a:ext cx="1293807" cy="1522075"/>
              <a:chOff x="2849290" y="2018507"/>
              <a:chExt cx="1382585" cy="1626517"/>
            </a:xfrm>
          </p:grpSpPr>
          <p:pic>
            <p:nvPicPr>
              <p:cNvPr id="9" name="Image 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0" name="Image 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1" name="Image 1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8" name="Image 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3644" y="1762890"/>
              <a:ext cx="955764" cy="1954142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2253971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457773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323532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707904" y="379194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composed system should meet high-level goals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07904" y="5027692"/>
            <a:ext cx="5184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to meet the goals they are responsible for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323528" y="3789040"/>
            <a:ext cx="3096072" cy="2664296"/>
            <a:chOff x="323528" y="3789040"/>
            <a:chExt cx="3096072" cy="2664296"/>
          </a:xfrm>
        </p:grpSpPr>
        <p:sp>
          <p:nvSpPr>
            <p:cNvPr id="35" name="Parallélogramme 34"/>
            <p:cNvSpPr/>
            <p:nvPr/>
          </p:nvSpPr>
          <p:spPr>
            <a:xfrm>
              <a:off x="323528" y="5445336"/>
              <a:ext cx="2700000" cy="100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=&gt;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Authenticated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40" name="Parallélogramme 39"/>
            <p:cNvSpPr/>
            <p:nvPr/>
          </p:nvSpPr>
          <p:spPr>
            <a:xfrm>
              <a:off x="971600" y="3789040"/>
              <a:ext cx="2448000" cy="936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Avoid[Stolen Bikes] 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123936" y="5053652"/>
              <a:ext cx="216024" cy="21602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2" name="Connecteur en angle 23"/>
            <p:cNvCxnSpPr>
              <a:stCxn id="35" idx="1"/>
              <a:endCxn id="41" idx="3"/>
            </p:cNvCxnSpPr>
            <p:nvPr/>
          </p:nvCxnSpPr>
          <p:spPr>
            <a:xfrm flipV="1">
              <a:off x="1799528" y="5238040"/>
              <a:ext cx="356044" cy="207296"/>
            </a:xfrm>
            <a:prstGeom prst="straightConnector1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en angle 10"/>
            <p:cNvCxnSpPr>
              <a:stCxn id="41" idx="0"/>
              <a:endCxn id="40" idx="4"/>
            </p:cNvCxnSpPr>
            <p:nvPr/>
          </p:nvCxnSpPr>
          <p:spPr>
            <a:xfrm flipH="1" flipV="1">
              <a:off x="2195600" y="4725040"/>
              <a:ext cx="36348" cy="3286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Parallélogramme 50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en angle 23"/>
            <p:cNvCxnSpPr>
              <a:stCxn id="41" idx="6"/>
              <a:endCxn id="51" idx="5"/>
            </p:cNvCxnSpPr>
            <p:nvPr/>
          </p:nvCxnSpPr>
          <p:spPr>
            <a:xfrm flipV="1">
              <a:off x="2339960" y="5121168"/>
              <a:ext cx="332824" cy="40496"/>
            </a:xfrm>
            <a:prstGeom prst="straightConnector1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System behavior through </a:t>
            </a:r>
            <a:br>
              <a:rPr lang="en-US" dirty="0" smtClean="0"/>
            </a:br>
            <a:r>
              <a:rPr lang="en-US" dirty="0" smtClean="0"/>
              <a:t>composition </a:t>
            </a:r>
            <a:endParaRPr lang="en-US" dirty="0"/>
          </a:p>
        </p:txBody>
      </p:sp>
      <p:grpSp>
        <p:nvGrpSpPr>
          <p:cNvPr id="69" name="Groupe 68"/>
          <p:cNvGrpSpPr/>
          <p:nvPr/>
        </p:nvGrpSpPr>
        <p:grpSpPr>
          <a:xfrm>
            <a:off x="611560" y="1618874"/>
            <a:ext cx="7921894" cy="1954142"/>
            <a:chOff x="611560" y="1762890"/>
            <a:chExt cx="7921894" cy="1954142"/>
          </a:xfrm>
        </p:grpSpPr>
        <p:pic>
          <p:nvPicPr>
            <p:cNvPr id="70" name="Image 69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9406" y="1764387"/>
              <a:ext cx="1374048" cy="1951148"/>
            </a:xfrm>
            <a:prstGeom prst="rect">
              <a:avLst/>
            </a:prstGeom>
          </p:spPr>
        </p:pic>
        <p:pic>
          <p:nvPicPr>
            <p:cNvPr id="71" name="Image 7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1965042"/>
              <a:ext cx="1568287" cy="1549838"/>
            </a:xfrm>
            <a:prstGeom prst="rect">
              <a:avLst/>
            </a:prstGeom>
          </p:spPr>
        </p:pic>
        <p:grpSp>
          <p:nvGrpSpPr>
            <p:cNvPr id="72" name="Groupe 22"/>
            <p:cNvGrpSpPr/>
            <p:nvPr/>
          </p:nvGrpSpPr>
          <p:grpSpPr>
            <a:xfrm>
              <a:off x="3089842" y="1978924"/>
              <a:ext cx="1293807" cy="1522075"/>
              <a:chOff x="2849290" y="2018507"/>
              <a:chExt cx="1382585" cy="1626517"/>
            </a:xfrm>
          </p:grpSpPr>
          <p:pic>
            <p:nvPicPr>
              <p:cNvPr id="77" name="Image 76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78" name="Image 7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79" name="Image 7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73" name="Image 72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3644" y="1762890"/>
              <a:ext cx="955764" cy="1954142"/>
            </a:xfrm>
            <a:prstGeom prst="rect">
              <a:avLst/>
            </a:prstGeom>
          </p:spPr>
        </p:pic>
        <p:sp>
          <p:nvSpPr>
            <p:cNvPr id="74" name="ZoneTexte 73"/>
            <p:cNvSpPr txBox="1"/>
            <p:nvPr/>
          </p:nvSpPr>
          <p:spPr>
            <a:xfrm>
              <a:off x="2253971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4457773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6323532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/>
          <p:cNvGrpSpPr/>
          <p:nvPr/>
        </p:nvGrpSpPr>
        <p:grpSpPr>
          <a:xfrm>
            <a:off x="6372200" y="113907"/>
            <a:ext cx="2357183" cy="6487059"/>
            <a:chOff x="6372200" y="113907"/>
            <a:chExt cx="2357183" cy="6487059"/>
          </a:xfrm>
        </p:grpSpPr>
        <p:cxnSp>
          <p:nvCxnSpPr>
            <p:cNvPr id="8" name="Connecteur droit avec flèche 7"/>
            <p:cNvCxnSpPr/>
            <p:nvPr/>
          </p:nvCxnSpPr>
          <p:spPr>
            <a:xfrm>
              <a:off x="8270871" y="1956966"/>
              <a:ext cx="0" cy="4644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2360" y="113907"/>
              <a:ext cx="917023" cy="1874933"/>
            </a:xfrm>
            <a:prstGeom prst="rect">
              <a:avLst/>
            </a:prstGeom>
          </p:spPr>
        </p:pic>
        <p:grpSp>
          <p:nvGrpSpPr>
            <p:cNvPr id="14" name="Groupe 46"/>
            <p:cNvGrpSpPr/>
            <p:nvPr/>
          </p:nvGrpSpPr>
          <p:grpSpPr>
            <a:xfrm>
              <a:off x="6395418" y="3099449"/>
              <a:ext cx="1872000" cy="503590"/>
              <a:chOff x="3548856" y="4148723"/>
              <a:chExt cx="1872000" cy="503590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3765616" y="4148723"/>
                <a:ext cx="1272190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dirty="0" smtClean="0"/>
                  <a:t>granted</a:t>
                </a:r>
                <a:endParaRPr lang="en-US" sz="2800" dirty="0"/>
              </a:p>
            </p:txBody>
          </p:sp>
        </p:grpSp>
        <p:grpSp>
          <p:nvGrpSpPr>
            <p:cNvPr id="49" name="Groupe 51"/>
            <p:cNvGrpSpPr/>
            <p:nvPr/>
          </p:nvGrpSpPr>
          <p:grpSpPr>
            <a:xfrm>
              <a:off x="6372200" y="4956934"/>
              <a:ext cx="1872000" cy="503590"/>
              <a:chOff x="5436304" y="5828992"/>
              <a:chExt cx="1872000" cy="503590"/>
            </a:xfrm>
          </p:grpSpPr>
          <p:cxnSp>
            <p:nvCxnSpPr>
              <p:cNvPr id="50" name="Connecteur droit avec flèche 49"/>
              <p:cNvCxnSpPr/>
              <p:nvPr/>
            </p:nvCxnSpPr>
            <p:spPr>
              <a:xfrm flipH="1">
                <a:off x="5436304" y="6081541"/>
                <a:ext cx="187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ZoneTexte 50"/>
              <p:cNvSpPr txBox="1"/>
              <p:nvPr/>
            </p:nvSpPr>
            <p:spPr>
              <a:xfrm>
                <a:off x="5704252" y="5828992"/>
                <a:ext cx="1470705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dirty="0" smtClean="0"/>
                  <a:t>ride start</a:t>
                </a:r>
                <a:endParaRPr lang="en-US" sz="2800" dirty="0"/>
              </a:p>
            </p:txBody>
          </p:sp>
        </p:grpSp>
        <p:sp>
          <p:nvSpPr>
            <p:cNvPr id="52" name="Rectangle à coins arrondis 51"/>
            <p:cNvSpPr/>
            <p:nvPr/>
          </p:nvSpPr>
          <p:spPr>
            <a:xfrm>
              <a:off x="7874827" y="2204864"/>
              <a:ext cx="792088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8090851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/>
            <p:cNvSpPr/>
            <p:nvPr/>
          </p:nvSpPr>
          <p:spPr>
            <a:xfrm>
              <a:off x="8090851" y="3573016"/>
              <a:ext cx="36004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llipse 54"/>
            <p:cNvSpPr/>
            <p:nvPr/>
          </p:nvSpPr>
          <p:spPr>
            <a:xfrm>
              <a:off x="8090851" y="4653136"/>
              <a:ext cx="36004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lipse 55"/>
            <p:cNvSpPr/>
            <p:nvPr/>
          </p:nvSpPr>
          <p:spPr>
            <a:xfrm>
              <a:off x="8090851" y="5383203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7874827" y="4077072"/>
              <a:ext cx="792088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7874827" y="5877272"/>
              <a:ext cx="792088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Agent state variables</a:t>
            </a:r>
            <a:endParaRPr lang="en-US" dirty="0"/>
          </a:p>
        </p:txBody>
      </p:sp>
      <p:sp>
        <p:nvSpPr>
          <p:cNvPr id="63" name="ZoneTexte 62"/>
          <p:cNvSpPr txBox="1"/>
          <p:nvPr/>
        </p:nvSpPr>
        <p:spPr>
          <a:xfrm>
            <a:off x="1187624" y="1738551"/>
            <a:ext cx="52742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Authenticated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000" dirty="0" smtClean="0">
                <a:latin typeface="Berlin Sans FB" pitchFamily="34" charset="0"/>
              </a:rPr>
              <a:t>= &lt;</a:t>
            </a:r>
          </a:p>
          <a:p>
            <a:r>
              <a:rPr lang="en-US" sz="4000" dirty="0" smtClean="0">
                <a:latin typeface="Berlin Sans FB" pitchFamily="34" charset="0"/>
              </a:rPr>
              <a:t>	{ granted }, </a:t>
            </a:r>
          </a:p>
          <a:p>
            <a:r>
              <a:rPr lang="en-US" sz="4000" dirty="0" smtClean="0">
                <a:latin typeface="Berlin Sans FB" pitchFamily="34" charset="0"/>
              </a:rPr>
              <a:t>	{ ride start } &gt; </a:t>
            </a:r>
            <a:br>
              <a:rPr lang="en-US" sz="4000" dirty="0" smtClean="0">
                <a:latin typeface="Berlin Sans FB" pitchFamily="34" charset="0"/>
              </a:rPr>
            </a:br>
            <a:r>
              <a:rPr lang="en-US" sz="4000" dirty="0" smtClean="0">
                <a:latin typeface="Berlin Sans FB" pitchFamily="34" charset="0"/>
              </a:rPr>
              <a:t>initially </a:t>
            </a:r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false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1520" y="4581128"/>
            <a:ext cx="56886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user is automatically </a:t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unlogged when a bike has been </a:t>
            </a:r>
          </a:p>
          <a:p>
            <a:r>
              <a:rPr lang="en-US" sz="3200" dirty="0" smtClean="0">
                <a:latin typeface="Berlin Sans FB" pitchFamily="34" charset="0"/>
              </a:rPr>
              <a:t>picked up and the ride started </a:t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accordingly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Agent state variables</a:t>
            </a:r>
            <a:endParaRPr lang="en-US" dirty="0"/>
          </a:p>
        </p:txBody>
      </p:sp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556792"/>
            <a:ext cx="60757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Free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000" dirty="0" smtClean="0">
                <a:latin typeface="Berlin Sans FB" pitchFamily="34" charset="0"/>
              </a:rPr>
              <a:t>= &lt;</a:t>
            </a:r>
          </a:p>
          <a:p>
            <a:r>
              <a:rPr lang="en-US" sz="4000" dirty="0" smtClean="0">
                <a:latin typeface="Berlin Sans FB" pitchFamily="34" charset="0"/>
              </a:rPr>
              <a:t>	{ pickup }, </a:t>
            </a:r>
          </a:p>
          <a:p>
            <a:r>
              <a:rPr lang="en-US" sz="4000" dirty="0" smtClean="0">
                <a:latin typeface="Berlin Sans FB" pitchFamily="34" charset="0"/>
              </a:rPr>
              <a:t>	{ return } &gt; initially </a:t>
            </a:r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false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32" name="Groupe 78"/>
          <p:cNvGrpSpPr/>
          <p:nvPr/>
        </p:nvGrpSpPr>
        <p:grpSpPr>
          <a:xfrm>
            <a:off x="1187624" y="3923069"/>
            <a:ext cx="7056784" cy="2386251"/>
            <a:chOff x="755576" y="3284984"/>
            <a:chExt cx="7056784" cy="2386251"/>
          </a:xfrm>
        </p:grpSpPr>
        <p:sp>
          <p:nvSpPr>
            <p:cNvPr id="33" name="ZoneTexte 32"/>
            <p:cNvSpPr txBox="1"/>
            <p:nvPr/>
          </p:nvSpPr>
          <p:spPr>
            <a:xfrm>
              <a:off x="5652120" y="3284984"/>
              <a:ext cx="121057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released</a:t>
              </a:r>
              <a:endParaRPr lang="en-US" sz="2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688985" y="3284984"/>
              <a:ext cx="96704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pickup</a:t>
              </a:r>
              <a:endParaRPr lang="en-US" sz="24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2470846" y="3284984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475656" y="3284984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635896" y="3284984"/>
              <a:ext cx="97095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unlock</a:t>
              </a:r>
              <a:endParaRPr lang="en-US" sz="2400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6877570" y="3284984"/>
              <a:ext cx="93479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return</a:t>
              </a:r>
              <a:endParaRPr lang="en-US" sz="2400" dirty="0"/>
            </a:p>
          </p:txBody>
        </p:sp>
        <p:cxnSp>
          <p:nvCxnSpPr>
            <p:cNvPr id="45" name="Connecteur en angle 13"/>
            <p:cNvCxnSpPr>
              <a:stCxn id="63" idx="7"/>
              <a:endCxn id="64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en angle 13"/>
            <p:cNvCxnSpPr>
              <a:stCxn id="64" idx="7"/>
              <a:endCxn id="65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13"/>
            <p:cNvCxnSpPr>
              <a:stCxn id="65" idx="3"/>
              <a:endCxn id="64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en angle 13"/>
            <p:cNvCxnSpPr>
              <a:stCxn id="65" idx="7"/>
              <a:endCxn id="66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en angle 13"/>
            <p:cNvCxnSpPr>
              <a:stCxn id="66" idx="7"/>
              <a:endCxn id="69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en angle 13"/>
            <p:cNvCxnSpPr>
              <a:stCxn id="69" idx="7"/>
              <a:endCxn id="70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en angle 13"/>
            <p:cNvCxnSpPr>
              <a:stCxn id="70" idx="7"/>
              <a:endCxn id="71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en angle 13"/>
            <p:cNvCxnSpPr>
              <a:stCxn id="71" idx="4"/>
              <a:endCxn id="63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3910107" y="5229200"/>
              <a:ext cx="647147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lock</a:t>
              </a:r>
              <a:endParaRPr lang="en-US" sz="2400" dirty="0"/>
            </a:p>
          </p:txBody>
        </p:sp>
        <p:cxnSp>
          <p:nvCxnSpPr>
            <p:cNvPr id="60" name="Connecteur en angle 13"/>
            <p:cNvCxnSpPr>
              <a:endCxn id="63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2673049" y="465313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  <p:sp>
          <p:nvSpPr>
            <p:cNvPr id="63" name="Ellipse 62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64" name="Ellipse 63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65" name="Ellipse 64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70" name="Ellipse 69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71" name="Ellipse 70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Agent state variables</a:t>
            </a:r>
            <a:endParaRPr lang="en-US" dirty="0"/>
          </a:p>
        </p:txBody>
      </p:sp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556792"/>
            <a:ext cx="6102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Locked = &lt;</a:t>
            </a:r>
          </a:p>
          <a:p>
            <a:r>
              <a:rPr lang="en-US" sz="4000" dirty="0" smtClean="0">
                <a:latin typeface="Berlin Sans FB" pitchFamily="34" charset="0"/>
              </a:rPr>
              <a:t>	{ lock }, </a:t>
            </a:r>
          </a:p>
          <a:p>
            <a:r>
              <a:rPr lang="en-US" sz="4000" dirty="0" smtClean="0">
                <a:latin typeface="Berlin Sans FB" pitchFamily="34" charset="0"/>
              </a:rPr>
              <a:t>	{ unlock } &gt; initially 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true</a:t>
            </a:r>
            <a:endParaRPr lang="en-US" sz="40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1187624" y="3923069"/>
            <a:ext cx="7056784" cy="2386251"/>
            <a:chOff x="1187624" y="3923069"/>
            <a:chExt cx="7056784" cy="2386251"/>
          </a:xfrm>
        </p:grpSpPr>
        <p:sp>
          <p:nvSpPr>
            <p:cNvPr id="30" name="ZoneTexte 29"/>
            <p:cNvSpPr txBox="1"/>
            <p:nvPr/>
          </p:nvSpPr>
          <p:spPr>
            <a:xfrm>
              <a:off x="6084168" y="3923069"/>
              <a:ext cx="121057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released</a:t>
              </a:r>
              <a:endParaRPr lang="en-US" sz="24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121033" y="3923069"/>
              <a:ext cx="96704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pickup</a:t>
              </a:r>
              <a:endParaRPr lang="en-US" sz="24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902894" y="3923069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907704" y="3923069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4067944" y="3923069"/>
              <a:ext cx="97095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unlock</a:t>
              </a:r>
              <a:endParaRPr lang="en-US" sz="24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7309618" y="3923069"/>
              <a:ext cx="93479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return</a:t>
              </a:r>
              <a:endParaRPr lang="en-US" sz="2400" dirty="0"/>
            </a:p>
          </p:txBody>
        </p:sp>
        <p:cxnSp>
          <p:nvCxnSpPr>
            <p:cNvPr id="45" name="Connecteur en angle 13"/>
            <p:cNvCxnSpPr>
              <a:stCxn id="63" idx="7"/>
              <a:endCxn id="64" idx="0"/>
            </p:cNvCxnSpPr>
            <p:nvPr/>
          </p:nvCxnSpPr>
          <p:spPr>
            <a:xfrm rot="5400000" flipH="1" flipV="1">
              <a:off x="2315396" y="4223103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en angle 13"/>
            <p:cNvCxnSpPr>
              <a:stCxn id="64" idx="7"/>
              <a:endCxn id="65" idx="0"/>
            </p:cNvCxnSpPr>
            <p:nvPr/>
          </p:nvCxnSpPr>
          <p:spPr>
            <a:xfrm rot="5400000" flipH="1" flipV="1">
              <a:off x="3299505" y="4223103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13"/>
            <p:cNvCxnSpPr>
              <a:stCxn id="65" idx="3"/>
              <a:endCxn id="64" idx="4"/>
            </p:cNvCxnSpPr>
            <p:nvPr/>
          </p:nvCxnSpPr>
          <p:spPr>
            <a:xfrm rot="5400000">
              <a:off x="3095836" y="4714803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en angle 13"/>
            <p:cNvCxnSpPr>
              <a:stCxn id="65" idx="7"/>
              <a:endCxn id="66" idx="0"/>
            </p:cNvCxnSpPr>
            <p:nvPr/>
          </p:nvCxnSpPr>
          <p:spPr>
            <a:xfrm rot="5400000" flipH="1" flipV="1">
              <a:off x="4283614" y="4223103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en angle 13"/>
            <p:cNvCxnSpPr>
              <a:stCxn id="66" idx="7"/>
              <a:endCxn id="69" idx="0"/>
            </p:cNvCxnSpPr>
            <p:nvPr/>
          </p:nvCxnSpPr>
          <p:spPr>
            <a:xfrm rot="5400000" flipH="1" flipV="1">
              <a:off x="5267723" y="4223103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en angle 13"/>
            <p:cNvCxnSpPr>
              <a:stCxn id="69" idx="7"/>
              <a:endCxn id="70" idx="0"/>
            </p:cNvCxnSpPr>
            <p:nvPr/>
          </p:nvCxnSpPr>
          <p:spPr>
            <a:xfrm rot="5400000" flipH="1" flipV="1">
              <a:off x="6251832" y="4223103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en angle 13"/>
            <p:cNvCxnSpPr>
              <a:stCxn id="70" idx="7"/>
              <a:endCxn id="71" idx="0"/>
            </p:cNvCxnSpPr>
            <p:nvPr/>
          </p:nvCxnSpPr>
          <p:spPr>
            <a:xfrm rot="5400000" flipH="1" flipV="1">
              <a:off x="7235942" y="4223102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en angle 13"/>
            <p:cNvCxnSpPr>
              <a:stCxn id="71" idx="4"/>
              <a:endCxn id="63" idx="4"/>
            </p:cNvCxnSpPr>
            <p:nvPr/>
          </p:nvCxnSpPr>
          <p:spPr>
            <a:xfrm rot="5400000">
              <a:off x="4716016" y="2194877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4342155" y="5867285"/>
              <a:ext cx="647147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lock</a:t>
              </a:r>
              <a:endParaRPr lang="en-US" sz="2400" dirty="0"/>
            </a:p>
          </p:txBody>
        </p:sp>
        <p:cxnSp>
          <p:nvCxnSpPr>
            <p:cNvPr id="60" name="Connecteur en angle 13"/>
            <p:cNvCxnSpPr>
              <a:endCxn id="63" idx="1"/>
            </p:cNvCxnSpPr>
            <p:nvPr/>
          </p:nvCxnSpPr>
          <p:spPr>
            <a:xfrm>
              <a:off x="1187624" y="4355117"/>
              <a:ext cx="372395" cy="300387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Ellipse 62"/>
            <p:cNvSpPr/>
            <p:nvPr/>
          </p:nvSpPr>
          <p:spPr>
            <a:xfrm>
              <a:off x="1475656" y="4571141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64" name="Ellipse 63"/>
            <p:cNvSpPr/>
            <p:nvPr/>
          </p:nvSpPr>
          <p:spPr>
            <a:xfrm>
              <a:off x="2459765" y="4571141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65" name="Ellipse 64"/>
            <p:cNvSpPr/>
            <p:nvPr/>
          </p:nvSpPr>
          <p:spPr>
            <a:xfrm>
              <a:off x="3443874" y="4571141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66" name="Ellipse 65"/>
            <p:cNvSpPr/>
            <p:nvPr/>
          </p:nvSpPr>
          <p:spPr>
            <a:xfrm>
              <a:off x="4427983" y="4571141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5412092" y="4571141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70" name="Ellipse 69"/>
            <p:cNvSpPr/>
            <p:nvPr/>
          </p:nvSpPr>
          <p:spPr>
            <a:xfrm>
              <a:off x="6396201" y="4571141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71" name="Ellipse 70"/>
            <p:cNvSpPr/>
            <p:nvPr/>
          </p:nvSpPr>
          <p:spPr>
            <a:xfrm>
              <a:off x="7380312" y="4571141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3105097" y="5291221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Hidden goals behind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084" y="4292984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420888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erlin Sans FB" pitchFamily="34" charset="0"/>
              </a:rPr>
              <a:t>?</a:t>
            </a:r>
            <a:endParaRPr lang="en-US" sz="40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378892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004952"/>
            <a:ext cx="9976" cy="28803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428888"/>
            <a:ext cx="161868" cy="36004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563888" y="4005064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563888" y="1772816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2" name="Image 11" descr="free-decorat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3100" y="2245340"/>
            <a:ext cx="5019380" cy="1728192"/>
          </a:xfrm>
          <a:prstGeom prst="rect">
            <a:avLst/>
          </a:prstGeom>
        </p:spPr>
      </p:pic>
      <p:pic>
        <p:nvPicPr>
          <p:cNvPr id="13" name="Image 12" descr="locked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3100" y="4509120"/>
            <a:ext cx="5019380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software systems is hard</a:t>
            </a:r>
            <a:endParaRPr lang="en-US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High-quality models should be adequate, consistent, complete, precise, analyzable, comprehensible [Avl99]</a:t>
            </a:r>
          </a:p>
        </p:txBody>
      </p:sp>
      <p:grpSp>
        <p:nvGrpSpPr>
          <p:cNvPr id="16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18" name="Image 1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19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1" name="Image 2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2" name="Image 2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3" name="Image 2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0" name="Image 1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sp>
        <p:nvSpPr>
          <p:cNvPr id="24" name="Forme libre 23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78212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Automated support for system modeling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/>
          <a:lstStyle/>
          <a:p>
            <a:r>
              <a:rPr lang="en-US" dirty="0" smtClean="0"/>
              <a:t>Model analysis</a:t>
            </a:r>
          </a:p>
          <a:p>
            <a:pPr lvl="1"/>
            <a:r>
              <a:rPr lang="en-US" dirty="0" smtClean="0"/>
              <a:t>Build a model, </a:t>
            </a:r>
            <a:r>
              <a:rPr lang="en-US" dirty="0" smtClean="0">
                <a:solidFill>
                  <a:srgbClr val="C00000"/>
                </a:solidFill>
              </a:rPr>
              <a:t>Claim</a:t>
            </a:r>
            <a:r>
              <a:rPr lang="en-US" dirty="0" smtClean="0"/>
              <a:t> properties, </a:t>
            </a:r>
            <a:r>
              <a:rPr lang="en-US" dirty="0" smtClean="0">
                <a:solidFill>
                  <a:srgbClr val="C00000"/>
                </a:solidFill>
              </a:rPr>
              <a:t>Check</a:t>
            </a:r>
            <a:r>
              <a:rPr lang="en-US" dirty="0" smtClean="0"/>
              <a:t> them, Correct/Complete </a:t>
            </a:r>
            <a:r>
              <a:rPr lang="en-US" dirty="0" smtClean="0"/>
              <a:t>the model </a:t>
            </a:r>
            <a:r>
              <a:rPr lang="en-US" dirty="0" smtClean="0"/>
              <a:t>and </a:t>
            </a:r>
            <a:r>
              <a:rPr lang="en-US" dirty="0" smtClean="0"/>
              <a:t>the properties</a:t>
            </a:r>
            <a:r>
              <a:rPr lang="en-US" dirty="0" smtClean="0"/>
              <a:t>…</a:t>
            </a:r>
          </a:p>
          <a:p>
            <a:pPr>
              <a:spcBef>
                <a:spcPts val="9000"/>
              </a:spcBef>
            </a:pPr>
            <a:r>
              <a:rPr lang="en-US" dirty="0" smtClean="0"/>
              <a:t>Model synthesis</a:t>
            </a:r>
          </a:p>
          <a:p>
            <a:pPr lvl="1"/>
            <a:r>
              <a:rPr lang="en-US" dirty="0" smtClean="0"/>
              <a:t>Build a model, </a:t>
            </a:r>
            <a:r>
              <a:rPr lang="en-US" dirty="0" smtClean="0">
                <a:solidFill>
                  <a:srgbClr val="C00000"/>
                </a:solidFill>
              </a:rPr>
              <a:t>Infer</a:t>
            </a:r>
            <a:r>
              <a:rPr lang="en-US" dirty="0" smtClean="0"/>
              <a:t> properties, </a:t>
            </a:r>
            <a:r>
              <a:rPr lang="en-US" dirty="0" smtClean="0">
                <a:solidFill>
                  <a:srgbClr val="C00000"/>
                </a:solidFill>
              </a:rPr>
              <a:t>Validate</a:t>
            </a:r>
            <a:r>
              <a:rPr lang="en-US" dirty="0" smtClean="0"/>
              <a:t> them, Correct/Complete </a:t>
            </a:r>
            <a:r>
              <a:rPr lang="en-US" dirty="0" smtClean="0"/>
              <a:t>the model </a:t>
            </a:r>
            <a:r>
              <a:rPr lang="en-US" dirty="0" smtClean="0"/>
              <a:t>and </a:t>
            </a:r>
            <a:r>
              <a:rPr lang="en-US" dirty="0" smtClean="0"/>
              <a:t>the </a:t>
            </a:r>
            <a:r>
              <a:rPr lang="en-US" dirty="0" smtClean="0"/>
              <a:t>properties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88" name="Image 87" descr="br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0278" y="1481523"/>
            <a:ext cx="1071516" cy="753142"/>
          </a:xfrm>
          <a:prstGeom prst="rect">
            <a:avLst/>
          </a:prstGeom>
        </p:spPr>
      </p:pic>
      <p:pic>
        <p:nvPicPr>
          <p:cNvPr id="90" name="Image 89" descr="br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8550" y="4001803"/>
            <a:ext cx="1071516" cy="753142"/>
          </a:xfrm>
          <a:prstGeom prst="rect">
            <a:avLst/>
          </a:prstGeom>
        </p:spPr>
      </p:pic>
      <p:sp>
        <p:nvSpPr>
          <p:cNvPr id="91" name="Forme libre 90"/>
          <p:cNvSpPr/>
          <p:nvPr/>
        </p:nvSpPr>
        <p:spPr>
          <a:xfrm>
            <a:off x="3708400" y="1844040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orme libre 91"/>
          <p:cNvSpPr/>
          <p:nvPr/>
        </p:nvSpPr>
        <p:spPr>
          <a:xfrm>
            <a:off x="3707904" y="4437112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orme libre 92"/>
          <p:cNvSpPr/>
          <p:nvPr/>
        </p:nvSpPr>
        <p:spPr>
          <a:xfrm>
            <a:off x="6228184" y="1844824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orme libre 93"/>
          <p:cNvSpPr/>
          <p:nvPr/>
        </p:nvSpPr>
        <p:spPr>
          <a:xfrm>
            <a:off x="6156176" y="4437112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Image 95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1124744"/>
            <a:ext cx="1368152" cy="1368152"/>
          </a:xfrm>
          <a:prstGeom prst="rect">
            <a:avLst/>
          </a:prstGeom>
        </p:spPr>
      </p:pic>
      <p:pic>
        <p:nvPicPr>
          <p:cNvPr id="98" name="Image 9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378904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Formal framework for system modeling</a:t>
            </a:r>
            <a:endParaRPr lang="en-US" dirty="0"/>
          </a:p>
        </p:txBody>
      </p:sp>
      <p:pic>
        <p:nvPicPr>
          <p:cNvPr id="4" name="Image 3" descr="composed-syst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628800"/>
            <a:ext cx="2900385" cy="720080"/>
          </a:xfrm>
          <a:prstGeom prst="rect">
            <a:avLst/>
          </a:prstGeom>
        </p:spPr>
      </p:pic>
      <p:pic>
        <p:nvPicPr>
          <p:cNvPr id="5" name="Image 4" descr="posi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996952"/>
            <a:ext cx="2202506" cy="1512168"/>
          </a:xfrm>
          <a:prstGeom prst="rect">
            <a:avLst/>
          </a:prstGeom>
        </p:spPr>
      </p:pic>
      <p:pic>
        <p:nvPicPr>
          <p:cNvPr id="6" name="Image 5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5157192"/>
            <a:ext cx="2853731" cy="1152128"/>
          </a:xfrm>
          <a:prstGeom prst="rect">
            <a:avLst/>
          </a:prstGeom>
        </p:spPr>
      </p:pic>
      <p:pic>
        <p:nvPicPr>
          <p:cNvPr id="7" name="Image 6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2132856"/>
            <a:ext cx="2216577" cy="1131447"/>
          </a:xfrm>
          <a:prstGeom prst="rect">
            <a:avLst/>
          </a:prstGeom>
        </p:spPr>
      </p:pic>
      <p:sp>
        <p:nvSpPr>
          <p:cNvPr id="8" name="Nuage 7"/>
          <p:cNvSpPr/>
          <p:nvPr/>
        </p:nvSpPr>
        <p:spPr>
          <a:xfrm>
            <a:off x="3059832" y="3068960"/>
            <a:ext cx="2736304" cy="172819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Trace semantics</a:t>
            </a:r>
            <a:endParaRPr lang="en-US" sz="28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Software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7" name="Espace réservé du contenu 5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active components, called </a:t>
            </a:r>
            <a:r>
              <a:rPr lang="en-US" i="1" dirty="0" smtClean="0"/>
              <a:t>agents</a:t>
            </a:r>
            <a:r>
              <a:rPr lang="en-US" dirty="0" smtClean="0"/>
              <a:t>, that interact so as to fulfill goals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Agents restrict their behavior to ensure the goals they are responsible for </a:t>
            </a:r>
            <a:r>
              <a:rPr lang="en-US" sz="2800" dirty="0" smtClean="0"/>
              <a:t>[Fea87, Avl09]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rgbClr val="C00000"/>
                </a:solidFill>
              </a:rPr>
              <a:t>Synthesizing Multi-view Models of Software 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Operational semantics of process models </a:t>
            </a:r>
          </a:p>
          <a:p>
            <a:pPr lvl="1"/>
            <a:r>
              <a:rPr lang="en-US" dirty="0" smtClean="0"/>
              <a:t>Formal support enabling </a:t>
            </a:r>
            <a:r>
              <a:rPr lang="en-US" dirty="0" smtClean="0"/>
              <a:t>a variety of model checks </a:t>
            </a:r>
            <a:r>
              <a:rPr lang="en-US" dirty="0" smtClean="0"/>
              <a:t>on process models [Dam11</a:t>
            </a:r>
            <a:r>
              <a:rPr lang="en-US" dirty="0" smtClean="0"/>
              <a:t>]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Interactive state machine induction from scenarios</a:t>
            </a:r>
          </a:p>
          <a:p>
            <a:pPr lvl="1"/>
            <a:r>
              <a:rPr lang="en-US" dirty="0" smtClean="0"/>
              <a:t>Reasoning about agent and system behaviors with scenarios, state machines, and goals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Tool-supported, evaluated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Interactive state machine induction from scenarios</a:t>
            </a:r>
            <a:endParaRPr lang="en-US" sz="4000" dirty="0"/>
          </a:p>
        </p:txBody>
      </p:sp>
      <p:grpSp>
        <p:nvGrpSpPr>
          <p:cNvPr id="67" name="Groupe 66"/>
          <p:cNvGrpSpPr/>
          <p:nvPr/>
        </p:nvGrpSpPr>
        <p:grpSpPr>
          <a:xfrm>
            <a:off x="427412" y="4437112"/>
            <a:ext cx="5800772" cy="1872208"/>
            <a:chOff x="427412" y="4437112"/>
            <a:chExt cx="5800772" cy="1872208"/>
          </a:xfrm>
        </p:grpSpPr>
        <p:sp>
          <p:nvSpPr>
            <p:cNvPr id="29" name="Flèche droite 28"/>
            <p:cNvSpPr/>
            <p:nvPr/>
          </p:nvSpPr>
          <p:spPr>
            <a:xfrm rot="5400000">
              <a:off x="4680012" y="4401108"/>
              <a:ext cx="43204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Image 27" descr="composed-system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412" y="4869160"/>
              <a:ext cx="5800772" cy="1440160"/>
            </a:xfrm>
            <a:prstGeom prst="rect">
              <a:avLst/>
            </a:prstGeom>
          </p:spPr>
        </p:pic>
      </p:grpSp>
      <p:grpSp>
        <p:nvGrpSpPr>
          <p:cNvPr id="68" name="Groupe 67"/>
          <p:cNvGrpSpPr/>
          <p:nvPr/>
        </p:nvGrpSpPr>
        <p:grpSpPr>
          <a:xfrm>
            <a:off x="5580112" y="1408313"/>
            <a:ext cx="2960942" cy="1588639"/>
            <a:chOff x="5580112" y="1408313"/>
            <a:chExt cx="2960942" cy="1588639"/>
          </a:xfrm>
        </p:grpSpPr>
        <p:pic>
          <p:nvPicPr>
            <p:cNvPr id="59" name="Image 58" descr="scenario-questi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6176" y="1408313"/>
              <a:ext cx="2384878" cy="1588639"/>
            </a:xfrm>
            <a:prstGeom prst="rect">
              <a:avLst/>
            </a:prstGeom>
          </p:spPr>
        </p:pic>
        <p:sp>
          <p:nvSpPr>
            <p:cNvPr id="60" name="Flèche droite 59"/>
            <p:cNvSpPr/>
            <p:nvPr/>
          </p:nvSpPr>
          <p:spPr>
            <a:xfrm>
              <a:off x="5580112" y="2348880"/>
              <a:ext cx="43204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6804248" y="2708920"/>
            <a:ext cx="2079628" cy="2417058"/>
            <a:chOff x="6804248" y="2708920"/>
            <a:chExt cx="2079628" cy="2417058"/>
          </a:xfrm>
        </p:grpSpPr>
        <p:pic>
          <p:nvPicPr>
            <p:cNvPr id="61" name="Image 60" descr="brai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2360" y="2708920"/>
              <a:ext cx="1071516" cy="753142"/>
            </a:xfrm>
            <a:prstGeom prst="rect">
              <a:avLst/>
            </a:prstGeom>
          </p:spPr>
        </p:pic>
        <p:pic>
          <p:nvPicPr>
            <p:cNvPr id="62" name="Image 61" descr="goals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4248" y="4077072"/>
              <a:ext cx="2054875" cy="1048906"/>
            </a:xfrm>
            <a:prstGeom prst="rect">
              <a:avLst/>
            </a:prstGeom>
          </p:spPr>
        </p:pic>
        <p:sp>
          <p:nvSpPr>
            <p:cNvPr id="64" name="Flèche droite 63"/>
            <p:cNvSpPr/>
            <p:nvPr/>
          </p:nvSpPr>
          <p:spPr>
            <a:xfrm rot="5400000">
              <a:off x="8064388" y="3521772"/>
              <a:ext cx="43204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467544" y="1814344"/>
            <a:ext cx="4891311" cy="2607960"/>
            <a:chOff x="467544" y="1814344"/>
            <a:chExt cx="4891311" cy="2607960"/>
          </a:xfrm>
        </p:grpSpPr>
        <p:grpSp>
          <p:nvGrpSpPr>
            <p:cNvPr id="15" name="Groupe 14"/>
            <p:cNvGrpSpPr/>
            <p:nvPr/>
          </p:nvGrpSpPr>
          <p:grpSpPr>
            <a:xfrm>
              <a:off x="467544" y="2132855"/>
              <a:ext cx="2751544" cy="2289449"/>
              <a:chOff x="539552" y="1772816"/>
              <a:chExt cx="2751544" cy="2289449"/>
            </a:xfrm>
          </p:grpSpPr>
          <p:pic>
            <p:nvPicPr>
              <p:cNvPr id="12" name="Image 11" descr="positive-scenario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39552" y="1772816"/>
                <a:ext cx="2448272" cy="1680902"/>
              </a:xfrm>
              <a:prstGeom prst="rect">
                <a:avLst/>
              </a:prstGeom>
            </p:spPr>
          </p:pic>
          <p:pic>
            <p:nvPicPr>
              <p:cNvPr id="11" name="Image 10" descr="pickup-scenario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83568" y="2057623"/>
                <a:ext cx="2448272" cy="1680902"/>
              </a:xfrm>
              <a:prstGeom prst="rect">
                <a:avLst/>
              </a:prstGeom>
            </p:spPr>
          </p:pic>
          <p:pic>
            <p:nvPicPr>
              <p:cNvPr id="10" name="Image 9" descr="negative-scenario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42824" y="2348880"/>
                <a:ext cx="2448272" cy="1713385"/>
              </a:xfrm>
              <a:prstGeom prst="rect">
                <a:avLst/>
              </a:prstGeom>
            </p:spPr>
          </p:pic>
        </p:grpSp>
        <p:sp>
          <p:nvSpPr>
            <p:cNvPr id="14" name="Flèche droite 13"/>
            <p:cNvSpPr/>
            <p:nvPr/>
          </p:nvSpPr>
          <p:spPr>
            <a:xfrm>
              <a:off x="3347864" y="3140967"/>
              <a:ext cx="43204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056896" y="1814344"/>
              <a:ext cx="13019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Berlin Sans FB" pitchFamily="34" charset="0"/>
                </a:rPr>
                <a:t>QSM</a:t>
              </a:r>
              <a:endParaRPr lang="en-US" sz="4400" dirty="0">
                <a:latin typeface="Berlin Sans FB" pitchFamily="34" charset="0"/>
              </a:endParaRPr>
            </a:p>
          </p:txBody>
        </p:sp>
      </p:grpSp>
      <p:sp>
        <p:nvSpPr>
          <p:cNvPr id="70" name="Flèche droite 69"/>
          <p:cNvSpPr/>
          <p:nvPr/>
        </p:nvSpPr>
        <p:spPr>
          <a:xfrm rot="12646105">
            <a:off x="5928372" y="3787232"/>
            <a:ext cx="97618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Image 70" descr="computer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19128" y="2473464"/>
            <a:ext cx="1760984" cy="1760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9" name="Groupe 50"/>
          <p:cNvGrpSpPr/>
          <p:nvPr/>
        </p:nvGrpSpPr>
        <p:grpSpPr>
          <a:xfrm>
            <a:off x="1820198" y="5013176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grpSp>
        <p:nvGrpSpPr>
          <p:cNvPr id="10" name="Groupe 51"/>
          <p:cNvGrpSpPr/>
          <p:nvPr/>
        </p:nvGrpSpPr>
        <p:grpSpPr>
          <a:xfrm>
            <a:off x="5636622" y="5332749"/>
            <a:ext cx="1872000" cy="442035"/>
            <a:chOff x="5436304" y="6106197"/>
            <a:chExt cx="1872000" cy="442035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709354" y="6106197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520788"/>
            <a:ext cx="897448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445224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520788"/>
            <a:ext cx="897448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1331640" y="5247059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763688" y="526229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13176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520788"/>
            <a:ext cx="897448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1331640" y="5517232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51"/>
          <p:cNvGrpSpPr/>
          <p:nvPr/>
        </p:nvGrpSpPr>
        <p:grpSpPr>
          <a:xfrm>
            <a:off x="5636622" y="5666501"/>
            <a:ext cx="1872000" cy="442035"/>
            <a:chOff x="5436304" y="6106197"/>
            <a:chExt cx="1872000" cy="442035"/>
          </a:xfrm>
        </p:grpSpPr>
        <p:cxnSp>
          <p:nvCxnSpPr>
            <p:cNvPr id="33" name="Connecteur droit avec flèche 32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5709354" y="6106197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6948264" y="546046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13176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520788"/>
            <a:ext cx="897448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grpSp>
        <p:nvGrpSpPr>
          <p:cNvPr id="5" name="Groupe 51"/>
          <p:cNvGrpSpPr/>
          <p:nvPr/>
        </p:nvGrpSpPr>
        <p:grpSpPr>
          <a:xfrm>
            <a:off x="5636622" y="5301208"/>
            <a:ext cx="1872000" cy="442035"/>
            <a:chOff x="5436304" y="6106197"/>
            <a:chExt cx="1872000" cy="442035"/>
          </a:xfrm>
        </p:grpSpPr>
        <p:cxnSp>
          <p:nvCxnSpPr>
            <p:cNvPr id="33" name="Connecteur droit avec flèche 32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5709354" y="6106197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grpSp>
        <p:nvGrpSpPr>
          <p:cNvPr id="32" name="Groupe 50"/>
          <p:cNvGrpSpPr/>
          <p:nvPr/>
        </p:nvGrpSpPr>
        <p:grpSpPr>
          <a:xfrm>
            <a:off x="1835696" y="5517232"/>
            <a:ext cx="5688000" cy="442035"/>
            <a:chOff x="1619672" y="5902596"/>
            <a:chExt cx="5688000" cy="442035"/>
          </a:xfrm>
        </p:grpSpPr>
        <p:cxnSp>
          <p:nvCxnSpPr>
            <p:cNvPr id="35" name="Connecteur droit avec flèche 34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grpSp>
        <p:nvGrpSpPr>
          <p:cNvPr id="37" name="Groupe 51"/>
          <p:cNvGrpSpPr/>
          <p:nvPr/>
        </p:nvGrpSpPr>
        <p:grpSpPr>
          <a:xfrm>
            <a:off x="5652120" y="5805264"/>
            <a:ext cx="1872000" cy="442035"/>
            <a:chOff x="5436304" y="6106197"/>
            <a:chExt cx="1872000" cy="442035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5709354" y="6106197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compu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4149080"/>
            <a:ext cx="1760984" cy="17609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Extra goodness [Dam11]</a:t>
            </a:r>
            <a:endParaRPr lang="en-US" dirty="0"/>
          </a:p>
        </p:txBody>
      </p:sp>
      <p:grpSp>
        <p:nvGrpSpPr>
          <p:cNvPr id="18" name="Groupe 17"/>
          <p:cNvGrpSpPr/>
          <p:nvPr/>
        </p:nvGrpSpPr>
        <p:grpSpPr>
          <a:xfrm>
            <a:off x="5472376" y="2410075"/>
            <a:ext cx="3492112" cy="2675109"/>
            <a:chOff x="-1829328" y="3789040"/>
            <a:chExt cx="3492112" cy="2675109"/>
          </a:xfrm>
        </p:grpSpPr>
        <p:pic>
          <p:nvPicPr>
            <p:cNvPr id="4" name="Image 3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552" y="4869160"/>
              <a:ext cx="1123232" cy="1594989"/>
            </a:xfrm>
            <a:prstGeom prst="rect">
              <a:avLst/>
            </a:prstGeom>
          </p:spPr>
        </p:pic>
        <p:sp>
          <p:nvSpPr>
            <p:cNvPr id="5" name="Parallélogramme 4"/>
            <p:cNvSpPr/>
            <p:nvPr/>
          </p:nvSpPr>
          <p:spPr>
            <a:xfrm>
              <a:off x="-1829328" y="3789040"/>
              <a:ext cx="2484000" cy="935992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Avoid[ Free and Locked ]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1003132" y="4365104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eur en angle 6"/>
            <p:cNvCxnSpPr>
              <a:stCxn id="4" idx="0"/>
              <a:endCxn id="6" idx="4"/>
            </p:cNvCxnSpPr>
            <p:nvPr/>
          </p:nvCxnSpPr>
          <p:spPr>
            <a:xfrm flipV="1">
              <a:off x="1101168" y="4581128"/>
              <a:ext cx="9976" cy="288032"/>
            </a:xfrm>
            <a:prstGeom prst="straightConnector1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en angle 10"/>
            <p:cNvCxnSpPr>
              <a:stCxn id="6" idx="1"/>
              <a:endCxn id="5" idx="2"/>
            </p:cNvCxnSpPr>
            <p:nvPr/>
          </p:nvCxnSpPr>
          <p:spPr>
            <a:xfrm flipH="1" flipV="1">
              <a:off x="537673" y="4257036"/>
              <a:ext cx="497095" cy="13970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199090" y="2852936"/>
            <a:ext cx="4732950" cy="3816607"/>
            <a:chOff x="4159530" y="2852936"/>
            <a:chExt cx="4732950" cy="3816607"/>
          </a:xfrm>
        </p:grpSpPr>
        <p:sp>
          <p:nvSpPr>
            <p:cNvPr id="63" name="ZoneTexte 62"/>
            <p:cNvSpPr txBox="1"/>
            <p:nvPr/>
          </p:nvSpPr>
          <p:spPr>
            <a:xfrm>
              <a:off x="4159530" y="4653136"/>
              <a:ext cx="14205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Locked</a:t>
              </a:r>
              <a:endParaRPr lang="en-US" sz="3200" dirty="0">
                <a:solidFill>
                  <a:srgbClr val="00B050"/>
                </a:solidFill>
                <a:latin typeface="Berlin Sans FB" pitchFamily="34" charset="0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4159530" y="2852936"/>
              <a:ext cx="9348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Free</a:t>
              </a:r>
              <a:endParaRPr lang="en-US" sz="3200" dirty="0">
                <a:solidFill>
                  <a:srgbClr val="00B050"/>
                </a:solidFill>
                <a:latin typeface="Berlin Sans FB" pitchFamily="34" charset="0"/>
              </a:endParaRPr>
            </a:p>
          </p:txBody>
        </p:sp>
        <p:pic>
          <p:nvPicPr>
            <p:cNvPr id="12" name="Image 11" descr="free-decorated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9992" y="3356992"/>
              <a:ext cx="4392488" cy="1512351"/>
            </a:xfrm>
            <a:prstGeom prst="rect">
              <a:avLst/>
            </a:prstGeom>
          </p:spPr>
        </p:pic>
        <p:pic>
          <p:nvPicPr>
            <p:cNvPr id="13" name="Image 12" descr="locked-decorated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9992" y="5157192"/>
              <a:ext cx="4392488" cy="1512351"/>
            </a:xfrm>
            <a:prstGeom prst="rect">
              <a:avLst/>
            </a:prstGeom>
          </p:spPr>
        </p:pic>
      </p:grpSp>
      <p:sp>
        <p:nvSpPr>
          <p:cNvPr id="15" name="Flèche droite 14"/>
          <p:cNvSpPr/>
          <p:nvPr/>
        </p:nvSpPr>
        <p:spPr>
          <a:xfrm>
            <a:off x="4716016" y="4509120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droite 20"/>
          <p:cNvSpPr/>
          <p:nvPr/>
        </p:nvSpPr>
        <p:spPr>
          <a:xfrm rot="16200000">
            <a:off x="6377606" y="3567610"/>
            <a:ext cx="493243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22" descr="brai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92972" y="1556792"/>
            <a:ext cx="1071516" cy="753142"/>
          </a:xfrm>
          <a:prstGeom prst="rect">
            <a:avLst/>
          </a:prstGeom>
        </p:spPr>
      </p:pic>
      <p:sp>
        <p:nvSpPr>
          <p:cNvPr id="25" name="Parallélogramme 24"/>
          <p:cNvSpPr/>
          <p:nvPr/>
        </p:nvSpPr>
        <p:spPr>
          <a:xfrm>
            <a:off x="6300192" y="836712"/>
            <a:ext cx="1584448" cy="791984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Berlin Sans FB" pitchFamily="34" charset="0"/>
              </a:rPr>
              <a:t>?</a:t>
            </a:r>
            <a:endParaRPr lang="en-US" sz="48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6619756" y="193259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7" name="Connecteur en angle 23"/>
          <p:cNvCxnSpPr>
            <a:stCxn id="5" idx="0"/>
            <a:endCxn id="26" idx="4"/>
          </p:cNvCxnSpPr>
          <p:nvPr/>
        </p:nvCxnSpPr>
        <p:spPr>
          <a:xfrm flipV="1">
            <a:off x="6714376" y="2148622"/>
            <a:ext cx="13392" cy="26145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en angle 10"/>
          <p:cNvCxnSpPr>
            <a:stCxn id="26" idx="7"/>
            <a:endCxn id="25" idx="4"/>
          </p:cNvCxnSpPr>
          <p:nvPr/>
        </p:nvCxnSpPr>
        <p:spPr>
          <a:xfrm flipV="1">
            <a:off x="6804144" y="1628696"/>
            <a:ext cx="288272" cy="33553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sz="4000" dirty="0" smtClean="0">
                <a:solidFill>
                  <a:srgbClr val="C00000"/>
                </a:solidFill>
              </a:rPr>
              <a:t>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active components, called </a:t>
            </a:r>
            <a:r>
              <a:rPr lang="en-US" i="1" dirty="0" smtClean="0"/>
              <a:t>agents</a:t>
            </a:r>
            <a:r>
              <a:rPr lang="en-US" dirty="0" smtClean="0"/>
              <a:t>, that interact so as to fulfill goals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Agents restrict their behavior to meet the goals they are responsible for </a:t>
            </a:r>
            <a:r>
              <a:rPr lang="en-US" sz="2800" dirty="0" smtClean="0"/>
              <a:t>[Fea87, Avl09]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Some agents are </a:t>
            </a:r>
            <a:r>
              <a:rPr lang="en-US" i="1" dirty="0" smtClean="0"/>
              <a:t>software </a:t>
            </a:r>
            <a:r>
              <a:rPr lang="en-US" dirty="0" smtClean="0"/>
              <a:t>components</a:t>
            </a:r>
            <a:r>
              <a:rPr lang="en-US" i="1" dirty="0" smtClean="0"/>
              <a:t>, i.e. </a:t>
            </a:r>
            <a:r>
              <a:rPr lang="en-US" dirty="0" smtClean="0"/>
              <a:t>automated agents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Espace réservé du contenu 3" descr="min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448" y="1600200"/>
            <a:ext cx="7499104" cy="4997450"/>
          </a:xfrm>
        </p:spPr>
      </p:pic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8" name="Espace réservé du contenu 7" descr="selfsc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635663"/>
            <a:ext cx="7920880" cy="4926524"/>
          </a:xfrm>
        </p:spPr>
      </p:pic>
      <p:sp>
        <p:nvSpPr>
          <p:cNvPr id="4" name="ZoneTexte 3"/>
          <p:cNvSpPr txBox="1"/>
          <p:nvPr/>
        </p:nvSpPr>
        <p:spPr>
          <a:xfrm>
            <a:off x="560694" y="6237312"/>
            <a:ext cx="29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quechoisir.fr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6" name="Espace réservé du contenu 5" descr="veli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2967" y="1600200"/>
            <a:ext cx="7438065" cy="4997450"/>
          </a:xfrm>
        </p:spPr>
      </p:pic>
      <p:sp>
        <p:nvSpPr>
          <p:cNvPr id="7" name="ZoneTexte 6"/>
          <p:cNvSpPr txBox="1"/>
          <p:nvPr/>
        </p:nvSpPr>
        <p:spPr>
          <a:xfrm>
            <a:off x="6785139" y="623731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© Florence 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software systems is hard</a:t>
            </a: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23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solution</a:t>
            </a:r>
            <a:r>
              <a:rPr lang="en-US" dirty="0" smtClean="0"/>
              <a:t> is highly technical</a:t>
            </a:r>
            <a:endParaRPr lang="en-US" dirty="0"/>
          </a:p>
        </p:txBody>
      </p:sp>
      <p:grpSp>
        <p:nvGrpSpPr>
          <p:cNvPr id="3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grpSp>
        <p:nvGrpSpPr>
          <p:cNvPr id="5" name="Groupe 46"/>
          <p:cNvGrpSpPr/>
          <p:nvPr/>
        </p:nvGrpSpPr>
        <p:grpSpPr>
          <a:xfrm>
            <a:off x="828949" y="4725144"/>
            <a:ext cx="7775499" cy="1834604"/>
            <a:chOff x="828949" y="4725144"/>
            <a:chExt cx="7775499" cy="1834604"/>
          </a:xfrm>
        </p:grpSpPr>
        <p:sp>
          <p:nvSpPr>
            <p:cNvPr id="27" name="Forme libre 26"/>
            <p:cNvSpPr/>
            <p:nvPr/>
          </p:nvSpPr>
          <p:spPr>
            <a:xfrm>
              <a:off x="1600200" y="4829552"/>
              <a:ext cx="1706880" cy="183624"/>
            </a:xfrm>
            <a:custGeom>
              <a:avLst/>
              <a:gdLst>
                <a:gd name="connsiteX0" fmla="*/ 0 w 1706880"/>
                <a:gd name="connsiteY0" fmla="*/ 0 h 434340"/>
                <a:gd name="connsiteX1" fmla="*/ 838200 w 1706880"/>
                <a:gd name="connsiteY1" fmla="*/ 426720 h 434340"/>
                <a:gd name="connsiteX2" fmla="*/ 1706880 w 1706880"/>
                <a:gd name="connsiteY2" fmla="*/ 4572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6880" h="434340">
                  <a:moveTo>
                    <a:pt x="0" y="0"/>
                  </a:moveTo>
                  <a:cubicBezTo>
                    <a:pt x="276860" y="209550"/>
                    <a:pt x="553720" y="419100"/>
                    <a:pt x="838200" y="426720"/>
                  </a:cubicBezTo>
                  <a:cubicBezTo>
                    <a:pt x="1122680" y="434340"/>
                    <a:pt x="1414780" y="240030"/>
                    <a:pt x="1706880" y="45720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857213" y="4941168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website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29" name="Forme libre 28"/>
            <p:cNvSpPr/>
            <p:nvPr/>
          </p:nvSpPr>
          <p:spPr>
            <a:xfrm>
              <a:off x="1331640" y="4725144"/>
              <a:ext cx="2402160" cy="806630"/>
            </a:xfrm>
            <a:custGeom>
              <a:avLst/>
              <a:gdLst>
                <a:gd name="connsiteX0" fmla="*/ 2468880 w 2468880"/>
                <a:gd name="connsiteY0" fmla="*/ 0 h 782320"/>
                <a:gd name="connsiteX1" fmla="*/ 1935480 w 2468880"/>
                <a:gd name="connsiteY1" fmla="*/ 670560 h 782320"/>
                <a:gd name="connsiteX2" fmla="*/ 441960 w 2468880"/>
                <a:gd name="connsiteY2" fmla="*/ 670560 h 782320"/>
                <a:gd name="connsiteX3" fmla="*/ 0 w 2468880"/>
                <a:gd name="connsiteY3" fmla="*/ 0 h 782320"/>
                <a:gd name="connsiteX0" fmla="*/ 2402160 w 2402160"/>
                <a:gd name="connsiteY0" fmla="*/ 96839 h 895299"/>
                <a:gd name="connsiteX1" fmla="*/ 1868760 w 2402160"/>
                <a:gd name="connsiteY1" fmla="*/ 767399 h 895299"/>
                <a:gd name="connsiteX2" fmla="*/ 375240 w 2402160"/>
                <a:gd name="connsiteY2" fmla="*/ 767399 h 895299"/>
                <a:gd name="connsiteX3" fmla="*/ 0 w 2402160"/>
                <a:gd name="connsiteY3" fmla="*/ 0 h 895299"/>
                <a:gd name="connsiteX0" fmla="*/ 2402160 w 2402160"/>
                <a:gd name="connsiteY0" fmla="*/ 96839 h 895299"/>
                <a:gd name="connsiteX1" fmla="*/ 1868760 w 2402160"/>
                <a:gd name="connsiteY1" fmla="*/ 767399 h 895299"/>
                <a:gd name="connsiteX2" fmla="*/ 375240 w 2402160"/>
                <a:gd name="connsiteY2" fmla="*/ 767399 h 895299"/>
                <a:gd name="connsiteX3" fmla="*/ 0 w 2402160"/>
                <a:gd name="connsiteY3" fmla="*/ 0 h 89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160" h="895299">
                  <a:moveTo>
                    <a:pt x="2402160" y="96839"/>
                  </a:moveTo>
                  <a:cubicBezTo>
                    <a:pt x="2304370" y="376239"/>
                    <a:pt x="2206580" y="655639"/>
                    <a:pt x="1868760" y="767399"/>
                  </a:cubicBezTo>
                  <a:cubicBezTo>
                    <a:pt x="1530940" y="879159"/>
                    <a:pt x="686700" y="895299"/>
                    <a:pt x="375240" y="767399"/>
                  </a:cubicBezTo>
                  <a:cubicBezTo>
                    <a:pt x="63780" y="639499"/>
                    <a:pt x="27642" y="466338"/>
                    <a:pt x="0" y="0"/>
                  </a:cubicBezTo>
                </a:path>
              </a:pathLst>
            </a:custGeom>
            <a:ln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391244" y="542606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mails, </a:t>
              </a:r>
              <a:r>
                <a:rPr lang="en-US" sz="2800" dirty="0" err="1" smtClean="0">
                  <a:latin typeface="Berlin Sans FB" pitchFamily="34" charset="0"/>
                </a:rPr>
                <a:t>sms</a:t>
              </a:r>
              <a:r>
                <a:rPr lang="en-US" sz="2800" dirty="0" smtClean="0">
                  <a:latin typeface="Berlin Sans FB" pitchFamily="34" charset="0"/>
                </a:rPr>
                <a:t>, etc.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6084168" y="4814312"/>
              <a:ext cx="1444392" cy="270872"/>
            </a:xfrm>
            <a:custGeom>
              <a:avLst/>
              <a:gdLst>
                <a:gd name="connsiteX0" fmla="*/ 1371600 w 1371600"/>
                <a:gd name="connsiteY0" fmla="*/ 0 h 154940"/>
                <a:gd name="connsiteX1" fmla="*/ 640080 w 1371600"/>
                <a:gd name="connsiteY1" fmla="*/ 152400 h 154940"/>
                <a:gd name="connsiteX2" fmla="*/ 0 w 1371600"/>
                <a:gd name="connsiteY2" fmla="*/ 15240 h 15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154940">
                  <a:moveTo>
                    <a:pt x="1371600" y="0"/>
                  </a:moveTo>
                  <a:cubicBezTo>
                    <a:pt x="1120140" y="74930"/>
                    <a:pt x="868680" y="149860"/>
                    <a:pt x="640080" y="152400"/>
                  </a:cubicBezTo>
                  <a:cubicBezTo>
                    <a:pt x="411480" y="154940"/>
                    <a:pt x="205740" y="85090"/>
                    <a:pt x="0" y="15240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992172" y="5068341"/>
              <a:ext cx="26122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electro-mechanical devices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4023360" y="4905752"/>
              <a:ext cx="1432560" cy="299720"/>
            </a:xfrm>
            <a:custGeom>
              <a:avLst/>
              <a:gdLst>
                <a:gd name="connsiteX0" fmla="*/ 0 w 1432560"/>
                <a:gd name="connsiteY0" fmla="*/ 0 h 299720"/>
                <a:gd name="connsiteX1" fmla="*/ 579120 w 1432560"/>
                <a:gd name="connsiteY1" fmla="*/ 289560 h 299720"/>
                <a:gd name="connsiteX2" fmla="*/ 1432560 w 1432560"/>
                <a:gd name="connsiteY2" fmla="*/ 6096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2560" h="299720">
                  <a:moveTo>
                    <a:pt x="0" y="0"/>
                  </a:moveTo>
                  <a:cubicBezTo>
                    <a:pt x="170180" y="139700"/>
                    <a:pt x="340360" y="279400"/>
                    <a:pt x="579120" y="289560"/>
                  </a:cubicBezTo>
                  <a:cubicBezTo>
                    <a:pt x="817880" y="299720"/>
                    <a:pt x="1125220" y="180340"/>
                    <a:pt x="1432560" y="60960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4061748" y="5139189"/>
              <a:ext cx="1351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internet</a:t>
              </a:r>
            </a:p>
          </p:txBody>
        </p:sp>
        <p:sp>
          <p:nvSpPr>
            <p:cNvPr id="38" name="Forme libre 37"/>
            <p:cNvSpPr/>
            <p:nvPr/>
          </p:nvSpPr>
          <p:spPr>
            <a:xfrm>
              <a:off x="839585" y="4725145"/>
              <a:ext cx="5139986" cy="1416575"/>
            </a:xfrm>
            <a:custGeom>
              <a:avLst/>
              <a:gdLst>
                <a:gd name="connsiteX0" fmla="*/ 358140 w 5623560"/>
                <a:gd name="connsiteY0" fmla="*/ 0 h 1694180"/>
                <a:gd name="connsiteX1" fmla="*/ 754380 w 5623560"/>
                <a:gd name="connsiteY1" fmla="*/ 1447800 h 1694180"/>
                <a:gd name="connsiteX2" fmla="*/ 4884420 w 5623560"/>
                <a:gd name="connsiteY2" fmla="*/ 1478280 h 1694180"/>
                <a:gd name="connsiteX3" fmla="*/ 5189220 w 5623560"/>
                <a:gd name="connsiteY3" fmla="*/ 289560 h 1694180"/>
                <a:gd name="connsiteX0" fmla="*/ 313004 w 5632588"/>
                <a:gd name="connsiteY0" fmla="*/ 0 h 1388957"/>
                <a:gd name="connsiteX1" fmla="*/ 763408 w 5632588"/>
                <a:gd name="connsiteY1" fmla="*/ 1165437 h 1388957"/>
                <a:gd name="connsiteX2" fmla="*/ 4893448 w 5632588"/>
                <a:gd name="connsiteY2" fmla="*/ 1195917 h 1388957"/>
                <a:gd name="connsiteX3" fmla="*/ 5198248 w 5632588"/>
                <a:gd name="connsiteY3" fmla="*/ 7197 h 1388957"/>
                <a:gd name="connsiteX0" fmla="*/ 179070 w 5472396"/>
                <a:gd name="connsiteY0" fmla="*/ 0 h 1588277"/>
                <a:gd name="connsiteX1" fmla="*/ 787022 w 5472396"/>
                <a:gd name="connsiteY1" fmla="*/ 1388957 h 1588277"/>
                <a:gd name="connsiteX2" fmla="*/ 4759514 w 5472396"/>
                <a:gd name="connsiteY2" fmla="*/ 1195917 h 1588277"/>
                <a:gd name="connsiteX3" fmla="*/ 5064314 w 5472396"/>
                <a:gd name="connsiteY3" fmla="*/ 7197 h 1588277"/>
                <a:gd name="connsiteX0" fmla="*/ 179070 w 5375602"/>
                <a:gd name="connsiteY0" fmla="*/ 0 h 1591513"/>
                <a:gd name="connsiteX1" fmla="*/ 787022 w 5375602"/>
                <a:gd name="connsiteY1" fmla="*/ 1388957 h 1591513"/>
                <a:gd name="connsiteX2" fmla="*/ 4662720 w 5375602"/>
                <a:gd name="connsiteY2" fmla="*/ 1215338 h 1591513"/>
                <a:gd name="connsiteX3" fmla="*/ 5064314 w 5375602"/>
                <a:gd name="connsiteY3" fmla="*/ 7197 h 1591513"/>
                <a:gd name="connsiteX0" fmla="*/ 179070 w 5375602"/>
                <a:gd name="connsiteY0" fmla="*/ 0 h 1504704"/>
                <a:gd name="connsiteX1" fmla="*/ 787023 w 5375602"/>
                <a:gd name="connsiteY1" fmla="*/ 1302148 h 1504704"/>
                <a:gd name="connsiteX2" fmla="*/ 4662720 w 5375602"/>
                <a:gd name="connsiteY2" fmla="*/ 1215338 h 1504704"/>
                <a:gd name="connsiteX3" fmla="*/ 5064314 w 5375602"/>
                <a:gd name="connsiteY3" fmla="*/ 7197 h 1504704"/>
                <a:gd name="connsiteX0" fmla="*/ 179070 w 5375603"/>
                <a:gd name="connsiteY0" fmla="*/ 0 h 1475768"/>
                <a:gd name="connsiteX1" fmla="*/ 787023 w 5375603"/>
                <a:gd name="connsiteY1" fmla="*/ 1302148 h 1475768"/>
                <a:gd name="connsiteX2" fmla="*/ 4662721 w 5375603"/>
                <a:gd name="connsiteY2" fmla="*/ 1041718 h 1475768"/>
                <a:gd name="connsiteX3" fmla="*/ 5064314 w 5375603"/>
                <a:gd name="connsiteY3" fmla="*/ 7197 h 1475768"/>
                <a:gd name="connsiteX0" fmla="*/ 179070 w 5350272"/>
                <a:gd name="connsiteY0" fmla="*/ 0 h 1475767"/>
                <a:gd name="connsiteX1" fmla="*/ 939010 w 5350272"/>
                <a:gd name="connsiteY1" fmla="*/ 1302147 h 1475767"/>
                <a:gd name="connsiteX2" fmla="*/ 4662721 w 5350272"/>
                <a:gd name="connsiteY2" fmla="*/ 1041718 h 1475767"/>
                <a:gd name="connsiteX3" fmla="*/ 5064314 w 5350272"/>
                <a:gd name="connsiteY3" fmla="*/ 7197 h 1475767"/>
                <a:gd name="connsiteX0" fmla="*/ 179070 w 5350272"/>
                <a:gd name="connsiteY0" fmla="*/ 0 h 1779598"/>
                <a:gd name="connsiteX1" fmla="*/ 939010 w 5350272"/>
                <a:gd name="connsiteY1" fmla="*/ 1562574 h 1779598"/>
                <a:gd name="connsiteX2" fmla="*/ 4662721 w 5350272"/>
                <a:gd name="connsiteY2" fmla="*/ 1302145 h 1779598"/>
                <a:gd name="connsiteX3" fmla="*/ 5064314 w 5350272"/>
                <a:gd name="connsiteY3" fmla="*/ 267624 h 1779598"/>
                <a:gd name="connsiteX0" fmla="*/ 215317 w 5424516"/>
                <a:gd name="connsiteY0" fmla="*/ 0 h 1811029"/>
                <a:gd name="connsiteX1" fmla="*/ 747275 w 5424516"/>
                <a:gd name="connsiteY1" fmla="*/ 1594005 h 1811029"/>
                <a:gd name="connsiteX2" fmla="*/ 4698968 w 5424516"/>
                <a:gd name="connsiteY2" fmla="*/ 1302145 h 1811029"/>
                <a:gd name="connsiteX3" fmla="*/ 5100561 w 5424516"/>
                <a:gd name="connsiteY3" fmla="*/ 267624 h 1811029"/>
                <a:gd name="connsiteX0" fmla="*/ 215317 w 5424514"/>
                <a:gd name="connsiteY0" fmla="*/ 0 h 1844913"/>
                <a:gd name="connsiteX1" fmla="*/ 747275 w 5424514"/>
                <a:gd name="connsiteY1" fmla="*/ 1594005 h 1844913"/>
                <a:gd name="connsiteX2" fmla="*/ 4698966 w 5424514"/>
                <a:gd name="connsiteY2" fmla="*/ 1505449 h 1844913"/>
                <a:gd name="connsiteX3" fmla="*/ 5100561 w 5424514"/>
                <a:gd name="connsiteY3" fmla="*/ 267624 h 184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4514" h="1844913">
                  <a:moveTo>
                    <a:pt x="215317" y="0"/>
                  </a:moveTo>
                  <a:cubicBezTo>
                    <a:pt x="36247" y="600710"/>
                    <a:pt x="0" y="1343097"/>
                    <a:pt x="747275" y="1594005"/>
                  </a:cubicBezTo>
                  <a:cubicBezTo>
                    <a:pt x="1494550" y="1844913"/>
                    <a:pt x="3973418" y="1726512"/>
                    <a:pt x="4698966" y="1505449"/>
                  </a:cubicBezTo>
                  <a:cubicBezTo>
                    <a:pt x="5424514" y="1284386"/>
                    <a:pt x="5317731" y="765464"/>
                    <a:pt x="5100561" y="267624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28949" y="6036528"/>
              <a:ext cx="5399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smart card, keyboard, touch screen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719</Words>
  <Application>Microsoft Office PowerPoint</Application>
  <PresentationFormat>Affichage à l'écran (4:3)</PresentationFormat>
  <Paragraphs>238</Paragraphs>
  <Slides>36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Thème Office</vt:lpstr>
      <vt:lpstr>Synthesizing Multi-View Models of Software Systems</vt:lpstr>
      <vt:lpstr>Outline</vt:lpstr>
      <vt:lpstr>Synthesizing Multi-view Models of Software Systems</vt:lpstr>
      <vt:lpstr>Synthesizing Multi-view Models of Software Systems</vt:lpstr>
      <vt:lpstr>Examples</vt:lpstr>
      <vt:lpstr>Examples</vt:lpstr>
      <vt:lpstr>Examples</vt:lpstr>
      <vt:lpstr>Building software systems is hard</vt:lpstr>
      <vt:lpstr>The solution is highly technical</vt:lpstr>
      <vt:lpstr>What about the problem?</vt:lpstr>
      <vt:lpstr>Is this interaction right?</vt:lpstr>
      <vt:lpstr>Not necessarily…</vt:lpstr>
      <vt:lpstr>Synthesizing Multi-view Models of Software Systems</vt:lpstr>
      <vt:lpstr>Synthesizing Multi-view Models of Software Systems</vt:lpstr>
      <vt:lpstr>Scenarios</vt:lpstr>
      <vt:lpstr>High-level Scenarios</vt:lpstr>
      <vt:lpstr>Negative Scenarios</vt:lpstr>
      <vt:lpstr>Negative Scenarios</vt:lpstr>
      <vt:lpstr>Goals &amp; Requirements</vt:lpstr>
      <vt:lpstr>Agent behaviors through state machines</vt:lpstr>
      <vt:lpstr>System behavior through  composition </vt:lpstr>
      <vt:lpstr>System behavior through  composition </vt:lpstr>
      <vt:lpstr>Agent state variables</vt:lpstr>
      <vt:lpstr>Agent state variables</vt:lpstr>
      <vt:lpstr>Agent state variables</vt:lpstr>
      <vt:lpstr>Hidden goals behind assignments</vt:lpstr>
      <vt:lpstr>Modeling software systems is hard</vt:lpstr>
      <vt:lpstr>Automated support for system modeling</vt:lpstr>
      <vt:lpstr>Formal framework for system modeling</vt:lpstr>
      <vt:lpstr>Synthesizing Multi-view Models of Software Systems</vt:lpstr>
      <vt:lpstr>Interactive state machine induction from scenarios</vt:lpstr>
      <vt:lpstr>Scenario questions</vt:lpstr>
      <vt:lpstr>Scenario questions</vt:lpstr>
      <vt:lpstr>Scenario questions</vt:lpstr>
      <vt:lpstr>Scenario questions</vt:lpstr>
      <vt:lpstr>Extra goodness [Dam11]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blambeau</dc:creator>
  <cp:lastModifiedBy>blambeau</cp:lastModifiedBy>
  <cp:revision>806</cp:revision>
  <dcterms:created xsi:type="dcterms:W3CDTF">2011-11-24T08:20:39Z</dcterms:created>
  <dcterms:modified xsi:type="dcterms:W3CDTF">2011-11-26T21:39:02Z</dcterms:modified>
</cp:coreProperties>
</file>