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6" r:id="rId8"/>
    <p:sldId id="412" r:id="rId9"/>
    <p:sldId id="435" r:id="rId10"/>
    <p:sldId id="436" r:id="rId11"/>
    <p:sldId id="357" r:id="rId12"/>
    <p:sldId id="362" r:id="rId13"/>
    <p:sldId id="363" r:id="rId14"/>
    <p:sldId id="364" r:id="rId15"/>
    <p:sldId id="367" r:id="rId16"/>
    <p:sldId id="431" r:id="rId17"/>
    <p:sldId id="432" r:id="rId18"/>
    <p:sldId id="366" r:id="rId19"/>
    <p:sldId id="378" r:id="rId20"/>
    <p:sldId id="368" r:id="rId21"/>
    <p:sldId id="369" r:id="rId22"/>
    <p:sldId id="371" r:id="rId23"/>
    <p:sldId id="377" r:id="rId24"/>
    <p:sldId id="383" r:id="rId25"/>
    <p:sldId id="413" r:id="rId26"/>
    <p:sldId id="376" r:id="rId27"/>
    <p:sldId id="372" r:id="rId28"/>
    <p:sldId id="374" r:id="rId29"/>
    <p:sldId id="382" r:id="rId30"/>
    <p:sldId id="375" r:id="rId31"/>
    <p:sldId id="414" r:id="rId32"/>
    <p:sldId id="379" r:id="rId33"/>
    <p:sldId id="415" r:id="rId34"/>
    <p:sldId id="380" r:id="rId35"/>
    <p:sldId id="416" r:id="rId36"/>
    <p:sldId id="381" r:id="rId37"/>
    <p:sldId id="370" r:id="rId38"/>
    <p:sldId id="434" r:id="rId39"/>
    <p:sldId id="385" r:id="rId40"/>
    <p:sldId id="386" r:id="rId41"/>
    <p:sldId id="387" r:id="rId42"/>
    <p:sldId id="398" r:id="rId43"/>
    <p:sldId id="399" r:id="rId44"/>
    <p:sldId id="400" r:id="rId45"/>
    <p:sldId id="388" r:id="rId46"/>
    <p:sldId id="395" r:id="rId47"/>
    <p:sldId id="402" r:id="rId48"/>
    <p:sldId id="389" r:id="rId49"/>
    <p:sldId id="390" r:id="rId50"/>
    <p:sldId id="391" r:id="rId51"/>
    <p:sldId id="396" r:id="rId52"/>
    <p:sldId id="392" r:id="rId53"/>
    <p:sldId id="394" r:id="rId54"/>
    <p:sldId id="397" r:id="rId55"/>
    <p:sldId id="403" r:id="rId56"/>
    <p:sldId id="409" r:id="rId57"/>
    <p:sldId id="404" r:id="rId58"/>
    <p:sldId id="405" r:id="rId59"/>
    <p:sldId id="406" r:id="rId60"/>
    <p:sldId id="407" r:id="rId61"/>
    <p:sldId id="411" r:id="rId62"/>
    <p:sldId id="418" r:id="rId63"/>
    <p:sldId id="419" r:id="rId64"/>
    <p:sldId id="421" r:id="rId65"/>
    <p:sldId id="422" r:id="rId66"/>
    <p:sldId id="423" r:id="rId67"/>
    <p:sldId id="430" r:id="rId68"/>
    <p:sldId id="433" r:id="rId69"/>
    <p:sldId id="424" r:id="rId70"/>
    <p:sldId id="425" r:id="rId71"/>
    <p:sldId id="426" r:id="rId72"/>
    <p:sldId id="427" r:id="rId73"/>
    <p:sldId id="355" r:id="rId74"/>
    <p:sldId id="428" r:id="rId75"/>
    <p:sldId id="429" r:id="rId7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51792" autoAdjust="0"/>
  </p:normalViewPr>
  <p:slideViewPr>
    <p:cSldViewPr showGuides="1">
      <p:cViewPr varScale="1">
        <p:scale>
          <a:sx n="69" d="100"/>
          <a:sy n="69" d="100"/>
        </p:scale>
        <p:origin x="-1266" y="-108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3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4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61494" y="1268760"/>
            <a:ext cx="8885521" cy="5329844"/>
            <a:chOff x="161494" y="1268760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4871139" y="3630084"/>
              <a:ext cx="481938" cy="344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grpSp>
        <p:nvGrpSpPr>
          <p:cNvPr id="26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28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30" name="Nuage 2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smtClean="0"/>
              <a:t>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</a:t>
            </a:r>
            <a:r>
              <a:rPr lang="fr-BE" dirty="0" smtClean="0"/>
              <a:t>agents</a:t>
            </a:r>
          </a:p>
          <a:p>
            <a:pPr lvl="1"/>
            <a:r>
              <a:rPr lang="fr-BE" dirty="0" smtClean="0"/>
              <a:t>Traces are </a:t>
            </a:r>
            <a:r>
              <a:rPr lang="fr-BE" dirty="0" err="1" smtClean="0"/>
              <a:t>sequences</a:t>
            </a:r>
            <a:r>
              <a:rPr lang="fr-BE" dirty="0" smtClean="0"/>
              <a:t> of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the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5009154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972" y="3311474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 </a:t>
            </a:r>
            <a:r>
              <a:rPr lang="fr-BE" sz="2800" dirty="0" smtClean="0"/>
              <a:t>[Kel76, Mag99]</a:t>
            </a:r>
            <a:endParaRPr lang="fr-BE" dirty="0" smtClean="0"/>
          </a:p>
          <a:p>
            <a:pPr lvl="1"/>
            <a:r>
              <a:rPr lang="fr-BE" dirty="0" smtClean="0"/>
              <a:t>Set of traces </a:t>
            </a:r>
            <a:r>
              <a:rPr lang="fr-BE" b="1" dirty="0" smtClean="0">
                <a:sym typeface="Symbol"/>
              </a:rPr>
              <a:t>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>
              <a:spcBef>
                <a:spcPts val="8400"/>
              </a:spcBef>
            </a:pPr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, </a:t>
            </a:r>
            <a:r>
              <a:rPr lang="fr-BE" dirty="0" err="1" smtClean="0"/>
              <a:t>complement</a:t>
            </a:r>
            <a:r>
              <a:rPr lang="fr-BE" dirty="0" smtClean="0"/>
              <a:t>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of 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of 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-65267" y="4315743"/>
            <a:ext cx="2507470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97091" y="2970403"/>
            <a:ext cx="1145112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(MSC)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7124" y="5899919"/>
            <a:ext cx="2195079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Goals &amp; </a:t>
            </a:r>
            <a:r>
              <a:rPr lang="fr-BE" sz="2200" dirty="0" err="1" smtClean="0">
                <a:latin typeface="Berlin Sans FB" pitchFamily="34" charset="0"/>
              </a:rPr>
              <a:t>DomProp</a:t>
            </a:r>
            <a:r>
              <a:rPr lang="fr-BE" sz="2200" dirty="0" smtClean="0">
                <a:latin typeface="Berlin Sans FB" pitchFamily="34" charset="0"/>
              </a:rPr>
              <a:t/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94976" y="1963863"/>
            <a:ext cx="1847227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State machines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(LTS)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17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 t="65066" r="5019"/>
          <a:stretch>
            <a:fillRect/>
          </a:stretch>
        </p:blipFill>
        <p:spPr bwMode="auto">
          <a:xfrm>
            <a:off x="2893187" y="6107624"/>
            <a:ext cx="1991544" cy="489728"/>
          </a:xfrm>
          <a:prstGeom prst="rect">
            <a:avLst/>
          </a:prstGeom>
          <a:noFill/>
        </p:spPr>
      </p:pic>
      <p:pic>
        <p:nvPicPr>
          <p:cNvPr id="18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3" cstate="print"/>
          <a:srcRect t="6750"/>
          <a:stretch>
            <a:fillRect/>
          </a:stretch>
        </p:blipFill>
        <p:spPr bwMode="auto">
          <a:xfrm>
            <a:off x="2757560" y="4411252"/>
            <a:ext cx="2048082" cy="1375386"/>
          </a:xfrm>
          <a:prstGeom prst="rect">
            <a:avLst/>
          </a:prstGeom>
          <a:noFill/>
        </p:spPr>
      </p:pic>
      <p:pic>
        <p:nvPicPr>
          <p:cNvPr id="20" name="Picture 6" descr="C:\Users\blambeau\Documents\thesis\writing\src\2-framework\images\simple-scen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3204" y="3068960"/>
            <a:ext cx="2382244" cy="1066965"/>
          </a:xfrm>
          <a:prstGeom prst="rect">
            <a:avLst/>
          </a:prstGeom>
          <a:noFill/>
        </p:spPr>
      </p:pic>
      <p:pic>
        <p:nvPicPr>
          <p:cNvPr id="21" name="Picture 8" descr="C:\Users\blambeau\Documents\thesis\writing\src\2-framework\images\composed-sys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3486" y="2077805"/>
            <a:ext cx="2506040" cy="534130"/>
          </a:xfrm>
          <a:prstGeom prst="rect">
            <a:avLst/>
          </a:prstGeom>
          <a:noFill/>
        </p:spPr>
      </p:pic>
      <p:cxnSp>
        <p:nvCxnSpPr>
          <p:cNvPr id="27" name="Connecteur droit 26"/>
          <p:cNvCxnSpPr/>
          <p:nvPr/>
        </p:nvCxnSpPr>
        <p:spPr>
          <a:xfrm>
            <a:off x="179512" y="2897234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9512" y="4334661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9512" y="5877272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192362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79512" y="1919565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78372" y="1936153"/>
            <a:ext cx="24320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</a:t>
            </a:r>
            <a:r>
              <a:rPr lang="en-US" sz="2600" baseline="-25000" dirty="0" smtClean="0">
                <a:solidFill>
                  <a:srgbClr val="008000"/>
                </a:solidFill>
                <a:latin typeface="Berlin Sans FB" pitchFamily="34" charset="0"/>
              </a:rPr>
              <a:t>1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 || … || </a:t>
            </a:r>
            <a:r>
              <a:rPr lang="en-US" sz="2600" dirty="0" err="1" smtClean="0">
                <a:solidFill>
                  <a:srgbClr val="008000"/>
                </a:solidFill>
                <a:latin typeface="Berlin Sans FB" pitchFamily="34" charset="0"/>
              </a:rPr>
              <a:t>Ag</a:t>
            </a:r>
            <a:r>
              <a:rPr lang="en-US" sz="2600" baseline="-25000" dirty="0" err="1" smtClean="0">
                <a:solidFill>
                  <a:srgbClr val="008000"/>
                </a:solidFill>
                <a:latin typeface="Berlin Sans FB" pitchFamily="34" charset="0"/>
              </a:rPr>
              <a:t>n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)</a:t>
            </a:r>
            <a:endParaRPr lang="en-US" sz="2600" dirty="0">
              <a:solidFill>
                <a:srgbClr val="008000"/>
              </a:solidFill>
              <a:latin typeface="Berlin Sans FB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2486501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732499" y="2955387"/>
            <a:ext cx="27238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(M), 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(N)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(N)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(Sc)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(Sc)</a:t>
            </a:r>
            <a:endParaRPr lang="en-US" sz="2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93890" y="3837901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</a:t>
            </a:r>
            <a:r>
              <a:rPr lang="en-US" dirty="0" smtClean="0"/>
              <a:t>SC, </a:t>
            </a:r>
            <a:r>
              <a:rPr lang="en-US" u="sng" dirty="0" smtClean="0"/>
              <a:t>N</a:t>
            </a:r>
            <a:r>
              <a:rPr lang="en-US" dirty="0" smtClean="0"/>
              <a:t>egative MSC, </a:t>
            </a:r>
            <a:r>
              <a:rPr lang="en-US" u="sng" dirty="0" smtClean="0"/>
              <a:t>Sc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204583" y="6021288"/>
            <a:ext cx="1779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(G)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(G)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573000" y="4437112"/>
            <a:ext cx="30428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strong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</a:t>
            </a: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, 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weak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(H), </a:t>
            </a:r>
            <a:b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</a:b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arch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694027" y="537321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possible semantics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5218867" y="1412776"/>
            <a:ext cx="3650606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400" dirty="0" smtClean="0">
                <a:latin typeface="Berlin Sans FB" pitchFamily="34" charset="0"/>
              </a:rPr>
              <a:t>Positive and </a:t>
            </a:r>
            <a:r>
              <a:rPr lang="fr-BE" sz="2400" dirty="0" err="1" smtClean="0">
                <a:latin typeface="Berlin Sans FB" pitchFamily="34" charset="0"/>
              </a:rPr>
              <a:t>negative</a:t>
            </a:r>
            <a:r>
              <a:rPr lang="fr-BE" sz="2400" dirty="0" smtClean="0">
                <a:latin typeface="Berlin Sans FB" pitchFamily="34" charset="0"/>
              </a:rPr>
              <a:t> traces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028825" y="3419475"/>
            <a:ext cx="5279479" cy="2889845"/>
          </a:xfrm>
          <a:custGeom>
            <a:avLst/>
            <a:gdLst>
              <a:gd name="connsiteX0" fmla="*/ 0 w 6924675"/>
              <a:gd name="connsiteY0" fmla="*/ 0 h 2495550"/>
              <a:gd name="connsiteX1" fmla="*/ 1809750 w 6924675"/>
              <a:gd name="connsiteY1" fmla="*/ 9525 h 2495550"/>
              <a:gd name="connsiteX2" fmla="*/ 1809750 w 6924675"/>
              <a:gd name="connsiteY2" fmla="*/ 1038225 h 2495550"/>
              <a:gd name="connsiteX3" fmla="*/ 3733800 w 6924675"/>
              <a:gd name="connsiteY3" fmla="*/ 1038225 h 2495550"/>
              <a:gd name="connsiteX4" fmla="*/ 3733800 w 6924675"/>
              <a:gd name="connsiteY4" fmla="*/ 2247900 h 2495550"/>
              <a:gd name="connsiteX5" fmla="*/ 5276850 w 6924675"/>
              <a:gd name="connsiteY5" fmla="*/ 2247900 h 2495550"/>
              <a:gd name="connsiteX6" fmla="*/ 6924675 w 6924675"/>
              <a:gd name="connsiteY6" fmla="*/ 2247900 h 2495550"/>
              <a:gd name="connsiteX7" fmla="*/ 6924675 w 6924675"/>
              <a:gd name="connsiteY7" fmla="*/ 2495550 h 2495550"/>
              <a:gd name="connsiteX8" fmla="*/ 9525 w 6924675"/>
              <a:gd name="connsiteY8" fmla="*/ 2466975 h 2495550"/>
              <a:gd name="connsiteX9" fmla="*/ 0 w 6924675"/>
              <a:gd name="connsiteY9" fmla="*/ 0 h 2495550"/>
              <a:gd name="connsiteX0" fmla="*/ 0 w 6935663"/>
              <a:gd name="connsiteY0" fmla="*/ 0 h 2817837"/>
              <a:gd name="connsiteX1" fmla="*/ 1809750 w 6935663"/>
              <a:gd name="connsiteY1" fmla="*/ 9525 h 2817837"/>
              <a:gd name="connsiteX2" fmla="*/ 1809750 w 6935663"/>
              <a:gd name="connsiteY2" fmla="*/ 1038225 h 2817837"/>
              <a:gd name="connsiteX3" fmla="*/ 3733800 w 6935663"/>
              <a:gd name="connsiteY3" fmla="*/ 1038225 h 2817837"/>
              <a:gd name="connsiteX4" fmla="*/ 3733800 w 6935663"/>
              <a:gd name="connsiteY4" fmla="*/ 2247900 h 2817837"/>
              <a:gd name="connsiteX5" fmla="*/ 5276850 w 6935663"/>
              <a:gd name="connsiteY5" fmla="*/ 2247900 h 2817837"/>
              <a:gd name="connsiteX6" fmla="*/ 6924675 w 6935663"/>
              <a:gd name="connsiteY6" fmla="*/ 2247900 h 2817837"/>
              <a:gd name="connsiteX7" fmla="*/ 6935663 w 6935663"/>
              <a:gd name="connsiteY7" fmla="*/ 2817837 h 2817837"/>
              <a:gd name="connsiteX8" fmla="*/ 9525 w 6935663"/>
              <a:gd name="connsiteY8" fmla="*/ 2466975 h 2817837"/>
              <a:gd name="connsiteX9" fmla="*/ 0 w 6935663"/>
              <a:gd name="connsiteY9" fmla="*/ 0 h 2817837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17837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5279479 w 6935663"/>
              <a:gd name="connsiteY6" fmla="*/ 2241773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5279479"/>
              <a:gd name="connsiteY0" fmla="*/ 0 h 2889845"/>
              <a:gd name="connsiteX1" fmla="*/ 1809750 w 5279479"/>
              <a:gd name="connsiteY1" fmla="*/ 9525 h 2889845"/>
              <a:gd name="connsiteX2" fmla="*/ 1809750 w 5279479"/>
              <a:gd name="connsiteY2" fmla="*/ 1038225 h 2889845"/>
              <a:gd name="connsiteX3" fmla="*/ 3733800 w 5279479"/>
              <a:gd name="connsiteY3" fmla="*/ 1038225 h 2889845"/>
              <a:gd name="connsiteX4" fmla="*/ 3733800 w 5279479"/>
              <a:gd name="connsiteY4" fmla="*/ 2247900 h 2889845"/>
              <a:gd name="connsiteX5" fmla="*/ 5276850 w 5279479"/>
              <a:gd name="connsiteY5" fmla="*/ 2247900 h 2889845"/>
              <a:gd name="connsiteX6" fmla="*/ 5279479 w 5279479"/>
              <a:gd name="connsiteY6" fmla="*/ 2241773 h 2889845"/>
              <a:gd name="connsiteX7" fmla="*/ 5279479 w 5279479"/>
              <a:gd name="connsiteY7" fmla="*/ 2889845 h 2889845"/>
              <a:gd name="connsiteX8" fmla="*/ 22895 w 5279479"/>
              <a:gd name="connsiteY8" fmla="*/ 2889845 h 2889845"/>
              <a:gd name="connsiteX9" fmla="*/ 0 w 5279479"/>
              <a:gd name="connsiteY9" fmla="*/ 0 h 288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9479" h="2889845">
                <a:moveTo>
                  <a:pt x="0" y="0"/>
                </a:moveTo>
                <a:lnTo>
                  <a:pt x="1809750" y="9525"/>
                </a:lnTo>
                <a:lnTo>
                  <a:pt x="1809750" y="1038225"/>
                </a:lnTo>
                <a:lnTo>
                  <a:pt x="3733800" y="1038225"/>
                </a:lnTo>
                <a:lnTo>
                  <a:pt x="3733800" y="2247900"/>
                </a:lnTo>
                <a:lnTo>
                  <a:pt x="5276850" y="2247900"/>
                </a:lnTo>
                <a:lnTo>
                  <a:pt x="5279479" y="2241773"/>
                </a:lnTo>
                <a:lnTo>
                  <a:pt x="5279479" y="2889845"/>
                </a:lnTo>
                <a:lnTo>
                  <a:pt x="22895" y="28898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endParaRPr lang="en-US" dirty="0"/>
          </a:p>
        </p:txBody>
      </p:sp>
      <p:grpSp>
        <p:nvGrpSpPr>
          <p:cNvPr id="61" name="Groupe 60"/>
          <p:cNvGrpSpPr/>
          <p:nvPr/>
        </p:nvGrpSpPr>
        <p:grpSpPr>
          <a:xfrm>
            <a:off x="179512" y="1700808"/>
            <a:ext cx="8748000" cy="4611215"/>
            <a:chOff x="179512" y="1337561"/>
            <a:chExt cx="8748000" cy="4611215"/>
          </a:xfrm>
        </p:grpSpPr>
        <p:pic>
          <p:nvPicPr>
            <p:cNvPr id="17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7411741" y="1741899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18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5796136" y="1337561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2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1525875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21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093285" y="1695416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27" name="Connecteur droit 26"/>
            <p:cNvCxnSpPr/>
            <p:nvPr/>
          </p:nvCxnSpPr>
          <p:spPr>
            <a:xfrm>
              <a:off x="179512" y="3063494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79512" y="4090927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9512" y="5301208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79512" y="2360002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2040598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333682" y="5517232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55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364006" y="4214674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5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497" y="3212976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5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15516" y="2433293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58" name="Connecteur droit 57"/>
            <p:cNvCxnSpPr/>
            <p:nvPr/>
          </p:nvCxnSpPr>
          <p:spPr>
            <a:xfrm flipV="1">
              <a:off x="3838065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5765693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7308304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27378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572000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3001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884368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572000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300192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884368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300192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884368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884368" y="559098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1259632" y="3861048"/>
            <a:ext cx="6522409" cy="1872208"/>
          </a:xfrm>
          <a:prstGeom prst="roundRect">
            <a:avLst/>
          </a:prstGeom>
          <a:effectLst>
            <a:outerShdw blurRad="63500" dist="63500" dir="36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 system S = (Ag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is consistent with a goal G (safety property) if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latin typeface="Berlin Sans FB" pitchFamily="34" charset="0"/>
              </a:rPr>
              <a:t>L(Ag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</a:t>
            </a:r>
            <a:r>
              <a:rPr lang="en-US" sz="2800" dirty="0" smtClean="0">
                <a:latin typeface="Berlin Sans FB" pitchFamily="34" charset="0"/>
                <a:sym typeface="Symbol"/>
              </a:rPr>
              <a:t> L</a:t>
            </a:r>
            <a:r>
              <a:rPr lang="en-US" sz="2800" baseline="30000" dirty="0" smtClean="0">
                <a:latin typeface="Berlin Sans FB" pitchFamily="34" charset="0"/>
                <a:sym typeface="Symbol"/>
              </a:rPr>
              <a:t>-</a:t>
            </a:r>
            <a:r>
              <a:rPr lang="en-US" sz="2800" dirty="0" smtClean="0">
                <a:latin typeface="Berlin Sans FB" pitchFamily="34" charset="0"/>
                <a:sym typeface="Symbol"/>
              </a:rPr>
              <a:t>(G) =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</a:t>
            </a:r>
            <a:r>
              <a:rPr lang="en-US" sz="2800" dirty="0" smtClean="0">
                <a:latin typeface="Berlin Sans FB" pitchFamily="34" charset="0"/>
              </a:rPr>
              <a:t> 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74" name="Forme libre 73"/>
          <p:cNvSpPr/>
          <p:nvPr/>
        </p:nvSpPr>
        <p:spPr>
          <a:xfrm>
            <a:off x="6228184" y="2971800"/>
            <a:ext cx="1468016" cy="1177280"/>
          </a:xfrm>
          <a:custGeom>
            <a:avLst/>
            <a:gdLst>
              <a:gd name="connsiteX0" fmla="*/ 2044700 w 2044700"/>
              <a:gd name="connsiteY0" fmla="*/ 0 h 1346200"/>
              <a:gd name="connsiteX1" fmla="*/ 342900 w 2044700"/>
              <a:gd name="connsiteY1" fmla="*/ 596900 h 1346200"/>
              <a:gd name="connsiteX2" fmla="*/ 0 w 20447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346200">
                <a:moveTo>
                  <a:pt x="2044700" y="0"/>
                </a:moveTo>
                <a:cubicBezTo>
                  <a:pt x="1364191" y="186266"/>
                  <a:pt x="683683" y="372533"/>
                  <a:pt x="342900" y="596900"/>
                </a:cubicBezTo>
                <a:cubicBezTo>
                  <a:pt x="2117" y="821267"/>
                  <a:pt x="1058" y="1083733"/>
                  <a:pt x="0" y="134620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Enabling analysis techniques from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sz="4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5661981" y="6165304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Cfr. [Dam09, Dam11]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360886" y="28667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yes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281599" y="3419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no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360886" y="28667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yes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81599" y="3419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no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39552" y="2564904"/>
              <a:ext cx="8082446" cy="2664296"/>
              <a:chOff x="539552" y="1880928"/>
              <a:chExt cx="6552728" cy="2160040"/>
            </a:xfrm>
          </p:grpSpPr>
          <p:cxnSp>
            <p:nvCxnSpPr>
              <p:cNvPr id="9" name="Connecteur droit avec flèche 8"/>
              <p:cNvCxnSpPr>
                <a:stCxn id="21" idx="6"/>
                <a:endCxn id="59" idx="1"/>
              </p:cNvCxnSpPr>
              <p:nvPr/>
            </p:nvCxnSpPr>
            <p:spPr>
              <a:xfrm>
                <a:off x="5796224" y="2870888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>
                <a:stCxn id="18" idx="6"/>
              </p:cNvCxnSpPr>
              <p:nvPr/>
            </p:nvCxnSpPr>
            <p:spPr>
              <a:xfrm>
                <a:off x="2782304" y="3590968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e 234"/>
              <p:cNvGrpSpPr/>
              <p:nvPr/>
            </p:nvGrpSpPr>
            <p:grpSpPr>
              <a:xfrm>
                <a:off x="539552" y="2024928"/>
                <a:ext cx="1116000" cy="612000"/>
                <a:chOff x="206642" y="386696"/>
                <a:chExt cx="1080000" cy="6120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g-hMSC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235"/>
              <p:cNvGrpSpPr/>
              <p:nvPr/>
            </p:nvGrpSpPr>
            <p:grpSpPr>
              <a:xfrm>
                <a:off x="539552" y="3284968"/>
                <a:ext cx="1116000" cy="612000"/>
                <a:chOff x="206642" y="1610832"/>
                <a:chExt cx="1080000" cy="612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definitions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Ellipse 13"/>
              <p:cNvSpPr/>
              <p:nvPr/>
            </p:nvSpPr>
            <p:spPr>
              <a:xfrm>
                <a:off x="1882304" y="188092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fr-BE" sz="2400" dirty="0" smtClean="0">
                  <a:latin typeface="Berlin Sans FB" pitchFamily="34" charset="0"/>
                </a:endParaRPr>
              </a:p>
            </p:txBody>
          </p:sp>
          <p:cxnSp>
            <p:nvCxnSpPr>
              <p:cNvPr id="15" name="Connecteur droit avec flèche 14"/>
              <p:cNvCxnSpPr>
                <a:endCxn id="14" idx="2"/>
              </p:cNvCxnSpPr>
              <p:nvPr/>
            </p:nvCxnSpPr>
            <p:spPr>
              <a:xfrm>
                <a:off x="1630152" y="2330928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e 239"/>
              <p:cNvGrpSpPr/>
              <p:nvPr/>
            </p:nvGrpSpPr>
            <p:grpSpPr>
              <a:xfrm>
                <a:off x="3014824" y="2024928"/>
                <a:ext cx="1188000" cy="612000"/>
                <a:chOff x="2843928" y="386696"/>
                <a:chExt cx="1080000" cy="612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</a:p>
              </p:txBody>
            </p:sp>
            <p:cxnSp>
              <p:nvCxnSpPr>
                <p:cNvPr id="66" name="Connecteur droit 65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/>
              <p:cNvCxnSpPr>
                <a:stCxn id="14" idx="6"/>
              </p:cNvCxnSpPr>
              <p:nvPr/>
            </p:nvCxnSpPr>
            <p:spPr>
              <a:xfrm>
                <a:off x="2782304" y="2330928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1882304" y="31409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9" name="Connecteur droit avec flèche 18"/>
              <p:cNvCxnSpPr>
                <a:endCxn id="18" idx="2"/>
              </p:cNvCxnSpPr>
              <p:nvPr/>
            </p:nvCxnSpPr>
            <p:spPr>
              <a:xfrm>
                <a:off x="1655552" y="3590968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240"/>
              <p:cNvGrpSpPr/>
              <p:nvPr/>
            </p:nvGrpSpPr>
            <p:grpSpPr>
              <a:xfrm>
                <a:off x="3014824" y="3284968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/>
              <p:cNvSpPr/>
              <p:nvPr/>
            </p:nvSpPr>
            <p:spPr>
              <a:xfrm>
                <a:off x="4896224" y="242088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22" name="Connecteur droit avec flèche 149"/>
              <p:cNvCxnSpPr>
                <a:stCxn id="65" idx="3"/>
                <a:endCxn id="41" idx="0"/>
              </p:cNvCxnSpPr>
              <p:nvPr/>
            </p:nvCxnSpPr>
            <p:spPr>
              <a:xfrm>
                <a:off x="4202824" y="2330928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54"/>
              <p:cNvCxnSpPr>
                <a:stCxn id="45" idx="6"/>
                <a:endCxn id="41" idx="4"/>
              </p:cNvCxnSpPr>
              <p:nvPr/>
            </p:nvCxnSpPr>
            <p:spPr>
              <a:xfrm flipV="1">
                <a:off x="4166241" y="2888936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e 244"/>
              <p:cNvGrpSpPr/>
              <p:nvPr/>
            </p:nvGrpSpPr>
            <p:grpSpPr>
              <a:xfrm>
                <a:off x="6012280" y="2564888"/>
                <a:ext cx="1080000" cy="612000"/>
                <a:chOff x="5724128" y="962760"/>
                <a:chExt cx="1080000" cy="612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0" name="Connecteur droit 59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Ellipse 40"/>
              <p:cNvSpPr/>
              <p:nvPr/>
            </p:nvSpPr>
            <p:spPr>
              <a:xfrm>
                <a:off x="4499992" y="285293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cxnSp>
            <p:nvCxnSpPr>
              <p:cNvPr id="43" name="Connecteur droit avec flèche 149"/>
              <p:cNvCxnSpPr>
                <a:stCxn id="41" idx="6"/>
                <a:endCxn id="21" idx="2"/>
              </p:cNvCxnSpPr>
              <p:nvPr/>
            </p:nvCxnSpPr>
            <p:spPr>
              <a:xfrm flipV="1">
                <a:off x="4535992" y="2870888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Ellipse 44"/>
              <p:cNvSpPr/>
              <p:nvPr/>
            </p:nvSpPr>
            <p:spPr>
              <a:xfrm flipV="1">
                <a:off x="4166241" y="350100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 flipV="1">
                <a:off x="4166241" y="3717032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</p:grp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restricts the admissible fluent assignments in the 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7023381" y="3785968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3305869" y="4674149"/>
              <a:ext cx="286801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742520"/>
              <a:ext cx="1376527" cy="75487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4296714"/>
              <a:ext cx="1376527" cy="75487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2195766" y="2564904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884750" y="3119955"/>
              <a:ext cx="311016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592670" y="2742520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3305869" y="3119955"/>
              <a:ext cx="3109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195766" y="4119097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916079" y="4674149"/>
              <a:ext cx="2796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592670" y="4296714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5913278" y="3230916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5058006" y="3119955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5012882" y="3808229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7289875" y="3408533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5424547" y="3763825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5468951" y="3785968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5012882" y="456318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5012882" y="482964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  <p:sp>
        <p:nvSpPr>
          <p:cNvPr id="47" name="Forme libre 46"/>
          <p:cNvSpPr/>
          <p:nvPr/>
        </p:nvSpPr>
        <p:spPr>
          <a:xfrm>
            <a:off x="391886" y="2960914"/>
            <a:ext cx="8592457" cy="3672115"/>
          </a:xfrm>
          <a:custGeom>
            <a:avLst/>
            <a:gdLst>
              <a:gd name="connsiteX0" fmla="*/ 8592457 w 8592457"/>
              <a:gd name="connsiteY0" fmla="*/ 3672115 h 3672115"/>
              <a:gd name="connsiteX1" fmla="*/ 0 w 8592457"/>
              <a:gd name="connsiteY1" fmla="*/ 3672115 h 3672115"/>
              <a:gd name="connsiteX2" fmla="*/ 0 w 8592457"/>
              <a:gd name="connsiteY2" fmla="*/ 1088572 h 3672115"/>
              <a:gd name="connsiteX3" fmla="*/ 4746171 w 8592457"/>
              <a:gd name="connsiteY3" fmla="*/ 1030515 h 3672115"/>
              <a:gd name="connsiteX4" fmla="*/ 4760685 w 8592457"/>
              <a:gd name="connsiteY4" fmla="*/ 333829 h 3672115"/>
              <a:gd name="connsiteX5" fmla="*/ 4586514 w 8592457"/>
              <a:gd name="connsiteY5" fmla="*/ 319315 h 3672115"/>
              <a:gd name="connsiteX6" fmla="*/ 4528457 w 8592457"/>
              <a:gd name="connsiteY6" fmla="*/ 0 h 3672115"/>
              <a:gd name="connsiteX7" fmla="*/ 8592457 w 8592457"/>
              <a:gd name="connsiteY7" fmla="*/ 58057 h 3672115"/>
              <a:gd name="connsiteX8" fmla="*/ 8592457 w 8592457"/>
              <a:gd name="connsiteY8" fmla="*/ 3672115 h 367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2457" h="3672115">
                <a:moveTo>
                  <a:pt x="8592457" y="3672115"/>
                </a:moveTo>
                <a:lnTo>
                  <a:pt x="0" y="3672115"/>
                </a:lnTo>
                <a:lnTo>
                  <a:pt x="0" y="1088572"/>
                </a:lnTo>
                <a:lnTo>
                  <a:pt x="4746171" y="1030515"/>
                </a:lnTo>
                <a:lnTo>
                  <a:pt x="4760685" y="333829"/>
                </a:lnTo>
                <a:lnTo>
                  <a:pt x="4586514" y="319315"/>
                </a:lnTo>
                <a:lnTo>
                  <a:pt x="4528457" y="0"/>
                </a:lnTo>
                <a:lnTo>
                  <a:pt x="8592457" y="58057"/>
                </a:lnTo>
                <a:lnTo>
                  <a:pt x="8592457" y="367211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1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grpSp>
        <p:nvGrpSpPr>
          <p:cNvPr id="20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4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>
            <a:stCxn id="86" idx="6"/>
          </p:cNvCxnSpPr>
          <p:nvPr/>
        </p:nvCxnSpPr>
        <p:spPr>
          <a:xfrm>
            <a:off x="4777863" y="1731732"/>
            <a:ext cx="2098393" cy="82169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  <p:grpSp>
        <p:nvGrpSpPr>
          <p:cNvPr id="23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6" name="Ellipse 85"/>
          <p:cNvSpPr/>
          <p:nvPr/>
        </p:nvSpPr>
        <p:spPr>
          <a:xfrm>
            <a:off x="4427984" y="1556792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Rewrite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333829" y="1582057"/>
            <a:ext cx="8694057" cy="4470400"/>
          </a:xfrm>
          <a:custGeom>
            <a:avLst/>
            <a:gdLst>
              <a:gd name="connsiteX0" fmla="*/ 29028 w 8694057"/>
              <a:gd name="connsiteY0" fmla="*/ 145143 h 4470400"/>
              <a:gd name="connsiteX1" fmla="*/ 0 w 8694057"/>
              <a:gd name="connsiteY1" fmla="*/ 2322286 h 4470400"/>
              <a:gd name="connsiteX2" fmla="*/ 4818742 w 8694057"/>
              <a:gd name="connsiteY2" fmla="*/ 2467429 h 4470400"/>
              <a:gd name="connsiteX3" fmla="*/ 4876800 w 8694057"/>
              <a:gd name="connsiteY3" fmla="*/ 2830286 h 4470400"/>
              <a:gd name="connsiteX4" fmla="*/ 4557485 w 8694057"/>
              <a:gd name="connsiteY4" fmla="*/ 2873829 h 4470400"/>
              <a:gd name="connsiteX5" fmla="*/ 4586514 w 8694057"/>
              <a:gd name="connsiteY5" fmla="*/ 3164114 h 4470400"/>
              <a:gd name="connsiteX6" fmla="*/ 5152571 w 8694057"/>
              <a:gd name="connsiteY6" fmla="*/ 3280229 h 4470400"/>
              <a:gd name="connsiteX7" fmla="*/ 4992914 w 8694057"/>
              <a:gd name="connsiteY7" fmla="*/ 3715657 h 4470400"/>
              <a:gd name="connsiteX8" fmla="*/ 3730171 w 8694057"/>
              <a:gd name="connsiteY8" fmla="*/ 3744686 h 4470400"/>
              <a:gd name="connsiteX9" fmla="*/ 3889828 w 8694057"/>
              <a:gd name="connsiteY9" fmla="*/ 4470400 h 4470400"/>
              <a:gd name="connsiteX10" fmla="*/ 8694057 w 8694057"/>
              <a:gd name="connsiteY10" fmla="*/ 4455886 h 4470400"/>
              <a:gd name="connsiteX11" fmla="*/ 8694057 w 8694057"/>
              <a:gd name="connsiteY11" fmla="*/ 0 h 4470400"/>
              <a:gd name="connsiteX12" fmla="*/ 29028 w 8694057"/>
              <a:gd name="connsiteY12" fmla="*/ 14514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94057" h="4470400">
                <a:moveTo>
                  <a:pt x="29028" y="145143"/>
                </a:moveTo>
                <a:lnTo>
                  <a:pt x="0" y="2322286"/>
                </a:lnTo>
                <a:lnTo>
                  <a:pt x="4818742" y="2467429"/>
                </a:lnTo>
                <a:lnTo>
                  <a:pt x="4876800" y="2830286"/>
                </a:lnTo>
                <a:lnTo>
                  <a:pt x="4557485" y="2873829"/>
                </a:lnTo>
                <a:lnTo>
                  <a:pt x="4586514" y="3164114"/>
                </a:lnTo>
                <a:lnTo>
                  <a:pt x="5152571" y="3280229"/>
                </a:lnTo>
                <a:lnTo>
                  <a:pt x="4992914" y="3715657"/>
                </a:lnTo>
                <a:lnTo>
                  <a:pt x="3730171" y="3744686"/>
                </a:lnTo>
                <a:lnTo>
                  <a:pt x="3889828" y="4470400"/>
                </a:lnTo>
                <a:lnTo>
                  <a:pt x="8694057" y="4455886"/>
                </a:lnTo>
                <a:lnTo>
                  <a:pt x="8694057" y="0"/>
                </a:lnTo>
                <a:lnTo>
                  <a:pt x="29028" y="14514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891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800" dirty="0" smtClean="0">
                <a:latin typeface="Berlin Sans FB" pitchFamily="34" charset="0"/>
              </a:rPr>
              <a:t>Fluent </a:t>
            </a:r>
            <a:r>
              <a:rPr lang="fr-BE" sz="2800" dirty="0" err="1" smtClean="0">
                <a:latin typeface="Berlin Sans FB" pitchFamily="34" charset="0"/>
              </a:rPr>
              <a:t>Conflict</a:t>
            </a:r>
            <a:r>
              <a:rPr lang="fr-BE" sz="28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&lt;	{ </a:t>
            </a:r>
            <a:r>
              <a:rPr lang="fr-BE" sz="2800" dirty="0" err="1" smtClean="0">
                <a:latin typeface="Berlin Sans FB" pitchFamily="34" charset="0"/>
              </a:rPr>
              <a:t>conflict_detected</a:t>
            </a:r>
            <a:r>
              <a:rPr lang="fr-BE" sz="28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{ </a:t>
            </a:r>
            <a:r>
              <a:rPr lang="fr-BE" sz="2800" dirty="0" err="1" smtClean="0">
                <a:latin typeface="Berlin Sans FB" pitchFamily="34" charset="0"/>
              </a:rPr>
              <a:t>all_constraints_known</a:t>
            </a:r>
            <a:r>
              <a:rPr lang="fr-BE" sz="2800" dirty="0" smtClean="0">
                <a:latin typeface="Berlin Sans FB" pitchFamily="34" charset="0"/>
              </a:rPr>
              <a:t> } &gt; </a:t>
            </a:r>
            <a:endParaRPr lang="fr-BE" sz="28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525078"/>
            <a:ext cx="8756272" cy="2928254"/>
            <a:chOff x="1591340" y="3697194"/>
            <a:chExt cx="5051696" cy="1689378"/>
          </a:xfrm>
        </p:grpSpPr>
        <p:sp>
          <p:nvSpPr>
            <p:cNvPr id="7" name="Ellipse 3"/>
            <p:cNvSpPr/>
            <p:nvPr/>
          </p:nvSpPr>
          <p:spPr>
            <a:xfrm>
              <a:off x="3939287" y="3697194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>
              <a:off x="4246566" y="4004473"/>
              <a:ext cx="937482" cy="76065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flipH="1">
              <a:off x="3087399" y="4004473"/>
              <a:ext cx="904609" cy="7670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2"/>
            </p:cNvCxnSpPr>
            <p:nvPr/>
          </p:nvCxnSpPr>
          <p:spPr>
            <a:xfrm>
              <a:off x="3735020" y="3766393"/>
              <a:ext cx="204267" cy="1108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232815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232815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095773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05423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4" name="Forme libre 43"/>
          <p:cNvSpPr/>
          <p:nvPr/>
        </p:nvSpPr>
        <p:spPr>
          <a:xfrm>
            <a:off x="348343" y="1451429"/>
            <a:ext cx="7503886" cy="5181600"/>
          </a:xfrm>
          <a:custGeom>
            <a:avLst/>
            <a:gdLst>
              <a:gd name="connsiteX0" fmla="*/ 0 w 7503886"/>
              <a:gd name="connsiteY0" fmla="*/ 261257 h 5181600"/>
              <a:gd name="connsiteX1" fmla="*/ 29028 w 7503886"/>
              <a:gd name="connsiteY1" fmla="*/ 5181600 h 5181600"/>
              <a:gd name="connsiteX2" fmla="*/ 6966857 w 7503886"/>
              <a:gd name="connsiteY2" fmla="*/ 5167085 h 5181600"/>
              <a:gd name="connsiteX3" fmla="*/ 6952343 w 7503886"/>
              <a:gd name="connsiteY3" fmla="*/ 4586514 h 5181600"/>
              <a:gd name="connsiteX4" fmla="*/ 3846286 w 7503886"/>
              <a:gd name="connsiteY4" fmla="*/ 4528457 h 5181600"/>
              <a:gd name="connsiteX5" fmla="*/ 3788228 w 7503886"/>
              <a:gd name="connsiteY5" fmla="*/ 3831771 h 5181600"/>
              <a:gd name="connsiteX6" fmla="*/ 3120571 w 7503886"/>
              <a:gd name="connsiteY6" fmla="*/ 3846285 h 5181600"/>
              <a:gd name="connsiteX7" fmla="*/ 3106057 w 7503886"/>
              <a:gd name="connsiteY7" fmla="*/ 3396342 h 5181600"/>
              <a:gd name="connsiteX8" fmla="*/ 3396343 w 7503886"/>
              <a:gd name="connsiteY8" fmla="*/ 3367314 h 5181600"/>
              <a:gd name="connsiteX9" fmla="*/ 3367314 w 7503886"/>
              <a:gd name="connsiteY9" fmla="*/ 3091542 h 5181600"/>
              <a:gd name="connsiteX10" fmla="*/ 3091543 w 7503886"/>
              <a:gd name="connsiteY10" fmla="*/ 3018971 h 5181600"/>
              <a:gd name="connsiteX11" fmla="*/ 3106057 w 7503886"/>
              <a:gd name="connsiteY11" fmla="*/ 1930400 h 5181600"/>
              <a:gd name="connsiteX12" fmla="*/ 3381828 w 7503886"/>
              <a:gd name="connsiteY12" fmla="*/ 1872342 h 5181600"/>
              <a:gd name="connsiteX13" fmla="*/ 3352800 w 7503886"/>
              <a:gd name="connsiteY13" fmla="*/ 1509485 h 5181600"/>
              <a:gd name="connsiteX14" fmla="*/ 3048000 w 7503886"/>
              <a:gd name="connsiteY14" fmla="*/ 1465942 h 5181600"/>
              <a:gd name="connsiteX15" fmla="*/ 3106057 w 7503886"/>
              <a:gd name="connsiteY15" fmla="*/ 1088571 h 5181600"/>
              <a:gd name="connsiteX16" fmla="*/ 7503886 w 7503886"/>
              <a:gd name="connsiteY16" fmla="*/ 1059542 h 5181600"/>
              <a:gd name="connsiteX17" fmla="*/ 7170057 w 7503886"/>
              <a:gd name="connsiteY17" fmla="*/ 0 h 5181600"/>
              <a:gd name="connsiteX18" fmla="*/ 0 w 7503886"/>
              <a:gd name="connsiteY18" fmla="*/ 261257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03886" h="5181600">
                <a:moveTo>
                  <a:pt x="0" y="261257"/>
                </a:moveTo>
                <a:lnTo>
                  <a:pt x="29028" y="5181600"/>
                </a:lnTo>
                <a:lnTo>
                  <a:pt x="6966857" y="5167085"/>
                </a:lnTo>
                <a:lnTo>
                  <a:pt x="6952343" y="4586514"/>
                </a:lnTo>
                <a:lnTo>
                  <a:pt x="3846286" y="4528457"/>
                </a:lnTo>
                <a:lnTo>
                  <a:pt x="3788228" y="3831771"/>
                </a:lnTo>
                <a:lnTo>
                  <a:pt x="3120571" y="3846285"/>
                </a:lnTo>
                <a:lnTo>
                  <a:pt x="3106057" y="3396342"/>
                </a:lnTo>
                <a:lnTo>
                  <a:pt x="3396343" y="3367314"/>
                </a:lnTo>
                <a:lnTo>
                  <a:pt x="3367314" y="3091542"/>
                </a:lnTo>
                <a:lnTo>
                  <a:pt x="3091543" y="3018971"/>
                </a:lnTo>
                <a:lnTo>
                  <a:pt x="3106057" y="1930400"/>
                </a:lnTo>
                <a:lnTo>
                  <a:pt x="3381828" y="1872342"/>
                </a:lnTo>
                <a:lnTo>
                  <a:pt x="3352800" y="1509485"/>
                </a:lnTo>
                <a:lnTo>
                  <a:pt x="3048000" y="1465942"/>
                </a:lnTo>
                <a:lnTo>
                  <a:pt x="3106057" y="1088571"/>
                </a:lnTo>
                <a:lnTo>
                  <a:pt x="7503886" y="1059542"/>
                </a:lnTo>
                <a:lnTo>
                  <a:pt x="7170057" y="0"/>
                </a:lnTo>
                <a:lnTo>
                  <a:pt x="0" y="26125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46371" y="2059108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outline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843808" y="4077072"/>
            <a:ext cx="5965854" cy="2421349"/>
            <a:chOff x="2166818" y="970000"/>
            <a:chExt cx="3576677" cy="1451659"/>
          </a:xfrm>
        </p:grpSpPr>
        <p:sp>
          <p:nvSpPr>
            <p:cNvPr id="8" name="Ellipse 7"/>
            <p:cNvSpPr/>
            <p:nvPr/>
          </p:nvSpPr>
          <p:spPr>
            <a:xfrm>
              <a:off x="3834994" y="97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u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t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f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1" name="Connecteur droit avec flèche 7"/>
            <p:cNvCxnSpPr>
              <a:stCxn id="10" idx="7"/>
              <a:endCxn id="9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1891409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9" idx="3"/>
              <a:endCxn id="10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1637416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8" idx="5"/>
              <a:endCxn id="9" idx="0"/>
            </p:cNvCxnSpPr>
            <p:nvPr/>
          </p:nvCxnSpPr>
          <p:spPr>
            <a:xfrm>
              <a:off x="4142273" y="1277279"/>
              <a:ext cx="752935" cy="60752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3"/>
              <a:endCxn id="10" idx="0"/>
            </p:cNvCxnSpPr>
            <p:nvPr/>
          </p:nvCxnSpPr>
          <p:spPr>
            <a:xfrm flipH="1">
              <a:off x="3087399" y="1277279"/>
              <a:ext cx="800316" cy="61387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4"/>
              <a:endCxn id="9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300832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91603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10" idx="0"/>
              <a:endCxn id="10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stCxn id="10" idx="4"/>
              <a:endCxn id="10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7"/>
            <p:cNvCxnSpPr>
              <a:endCxn id="8" idx="2"/>
            </p:cNvCxnSpPr>
            <p:nvPr/>
          </p:nvCxnSpPr>
          <p:spPr>
            <a:xfrm>
              <a:off x="3584966" y="1002616"/>
              <a:ext cx="250028" cy="147384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331422" y="141634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246083" y="141634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742616" y="1737482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677789" y="215093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160764" y="1722567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166818" y="172256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199520" y="216333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339752" y="216333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4112585" y="3573016"/>
            <a:ext cx="819455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6600" b="1" dirty="0" smtClean="0">
                <a:latin typeface="Berlin Sans FB" pitchFamily="34" charset="0"/>
                <a:cs typeface="Arial" pitchFamily="34" charset="0"/>
              </a:rPr>
              <a:t>||</a:t>
            </a:r>
            <a:endParaRPr lang="fr-BE" sz="6600" b="1" dirty="0">
              <a:latin typeface="Berlin Sans FB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79512" y="1412776"/>
            <a:ext cx="8856984" cy="2376266"/>
            <a:chOff x="179512" y="1412776"/>
            <a:chExt cx="8856984" cy="2376266"/>
          </a:xfrm>
        </p:grpSpPr>
        <p:grpSp>
          <p:nvGrpSpPr>
            <p:cNvPr id="28" name="Groupe 27"/>
            <p:cNvGrpSpPr/>
            <p:nvPr/>
          </p:nvGrpSpPr>
          <p:grpSpPr>
            <a:xfrm>
              <a:off x="179512" y="1700809"/>
              <a:ext cx="6746279" cy="2088233"/>
              <a:chOff x="1475656" y="5266582"/>
              <a:chExt cx="4366939" cy="1351735"/>
            </a:xfrm>
          </p:grpSpPr>
          <p:sp>
            <p:nvSpPr>
              <p:cNvPr id="30" name="Forme libre 29"/>
              <p:cNvSpPr/>
              <p:nvPr/>
            </p:nvSpPr>
            <p:spPr>
              <a:xfrm>
                <a:off x="2870714" y="5266582"/>
                <a:ext cx="2971881" cy="1351735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800" dirty="0">
                  <a:latin typeface="Berlin Sans FB" pitchFamily="34" charset="0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667011" y="5588967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start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2" name="Connecteur droit avec flèche 7"/>
              <p:cNvCxnSpPr>
                <a:endCxn id="31" idx="1"/>
              </p:cNvCxnSpPr>
              <p:nvPr/>
            </p:nvCxnSpPr>
            <p:spPr>
              <a:xfrm>
                <a:off x="1475656" y="5448901"/>
                <a:ext cx="274601" cy="223311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3131840" y="56931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4" name="Connecteur droit avec flèche 7"/>
              <p:cNvCxnSpPr>
                <a:stCxn id="31" idx="6"/>
                <a:endCxn id="33" idx="2"/>
              </p:cNvCxnSpPr>
              <p:nvPr/>
            </p:nvCxnSpPr>
            <p:spPr>
              <a:xfrm>
                <a:off x="2235447" y="5873185"/>
                <a:ext cx="89639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2341371" y="5736411"/>
                <a:ext cx="512594" cy="278918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800" noProof="1" smtClean="0">
                    <a:latin typeface="Berlin Sans FB" pitchFamily="34" charset="0"/>
                  </a:rPr>
                  <a:t>[ C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800" noProof="1" smtClean="0">
                    <a:latin typeface="Berlin Sans FB" pitchFamily="34" charset="0"/>
                  </a:rPr>
                  <a:t> ]</a:t>
                </a:r>
                <a:endParaRPr lang="fr-BE" sz="2800" noProof="1">
                  <a:latin typeface="Berlin Sans FB" pitchFamily="34" charset="0"/>
                </a:endParaRPr>
              </a:p>
            </p:txBody>
          </p:sp>
          <p:cxnSp>
            <p:nvCxnSpPr>
              <p:cNvPr id="36" name="Connecteur droit avec flèche 7"/>
              <p:cNvCxnSpPr/>
              <p:nvPr/>
            </p:nvCxnSpPr>
            <p:spPr>
              <a:xfrm>
                <a:off x="3491882" y="5805263"/>
                <a:ext cx="314352" cy="160492"/>
              </a:xfrm>
              <a:prstGeom prst="curvedConnector3">
                <a:avLst>
                  <a:gd name="adj1" fmla="val 27177"/>
                </a:avLst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ZoneTexte 45"/>
            <p:cNvSpPr txBox="1"/>
            <p:nvPr/>
          </p:nvSpPr>
          <p:spPr>
            <a:xfrm>
              <a:off x="5641015" y="1412776"/>
              <a:ext cx="33954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Initial g-LTS model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6948264" y="2060848"/>
              <a:ext cx="1041439" cy="1355184"/>
            </a:xfrm>
            <a:custGeom>
              <a:avLst/>
              <a:gdLst>
                <a:gd name="connsiteX0" fmla="*/ 1205345 w 1239982"/>
                <a:gd name="connsiteY0" fmla="*/ 0 h 607291"/>
                <a:gd name="connsiteX1" fmla="*/ 1039091 w 1239982"/>
                <a:gd name="connsiteY1" fmla="*/ 526473 h 607291"/>
                <a:gd name="connsiteX2" fmla="*/ 0 w 1239982"/>
                <a:gd name="connsiteY2" fmla="*/ 484909 h 607291"/>
                <a:gd name="connsiteX0" fmla="*/ 1205345 w 1239982"/>
                <a:gd name="connsiteY0" fmla="*/ 0 h 632786"/>
                <a:gd name="connsiteX1" fmla="*/ 1039091 w 1239982"/>
                <a:gd name="connsiteY1" fmla="*/ 526473 h 632786"/>
                <a:gd name="connsiteX2" fmla="*/ 0 w 1239982"/>
                <a:gd name="connsiteY2" fmla="*/ 571595 h 63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982" h="632786">
                  <a:moveTo>
                    <a:pt x="1205345" y="0"/>
                  </a:moveTo>
                  <a:cubicBezTo>
                    <a:pt x="1222663" y="222827"/>
                    <a:pt x="1239982" y="431207"/>
                    <a:pt x="1039091" y="526473"/>
                  </a:cubicBezTo>
                  <a:cubicBezTo>
                    <a:pt x="838200" y="621739"/>
                    <a:pt x="419100" y="632786"/>
                    <a:pt x="0" y="571595"/>
                  </a:cubicBezTo>
                </a:path>
              </a:pathLst>
            </a:custGeom>
            <a:ln w="508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18"/>
            <p:cNvSpPr/>
            <p:nvPr/>
          </p:nvSpPr>
          <p:spPr>
            <a:xfrm>
              <a:off x="4211960" y="2492896"/>
              <a:ext cx="420235" cy="4202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2000" baseline="-25000" noProof="1">
                <a:latin typeface="Berlin Sans FB" pitchFamily="34" charset="0"/>
              </a:endParaRPr>
            </a:p>
          </p:txBody>
        </p:sp>
        <p:cxnSp>
          <p:nvCxnSpPr>
            <p:cNvPr id="50" name="Connecteur droit avec flèche 7"/>
            <p:cNvCxnSpPr>
              <a:stCxn id="49" idx="7"/>
            </p:cNvCxnSpPr>
            <p:nvPr/>
          </p:nvCxnSpPr>
          <p:spPr>
            <a:xfrm flipV="1">
              <a:off x="4570653" y="2276872"/>
              <a:ext cx="1513515" cy="27756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7"/>
            <p:cNvCxnSpPr>
              <a:stCxn id="49" idx="5"/>
            </p:cNvCxnSpPr>
            <p:nvPr/>
          </p:nvCxnSpPr>
          <p:spPr>
            <a:xfrm>
              <a:off x="4570653" y="2851589"/>
              <a:ext cx="1513515" cy="433395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860032" y="2132856"/>
              <a:ext cx="705321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760314" y="2805905"/>
              <a:ext cx="961802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779912" y="2420888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…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39552" y="1515983"/>
            <a:ext cx="8352928" cy="5176827"/>
            <a:chOff x="539552" y="1515983"/>
            <a:chExt cx="8352928" cy="5176827"/>
          </a:xfrm>
        </p:grpSpPr>
        <p:grpSp>
          <p:nvGrpSpPr>
            <p:cNvPr id="7" name="Groupe 6"/>
            <p:cNvGrpSpPr/>
            <p:nvPr/>
          </p:nvGrpSpPr>
          <p:grpSpPr>
            <a:xfrm>
              <a:off x="610319" y="1515983"/>
              <a:ext cx="8282161" cy="5176827"/>
              <a:chOff x="-794345" y="435863"/>
              <a:chExt cx="8282161" cy="5176827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726692" y="3140968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1600" noProof="1">
                  <a:latin typeface="Berlin Sans FB" pitchFamily="34" charset="0"/>
                </a:endParaRPr>
              </a:p>
            </p:txBody>
          </p:sp>
          <p:cxnSp>
            <p:nvCxnSpPr>
              <p:cNvPr id="10" name="Connecteur droit avec flèche 9"/>
              <p:cNvCxnSpPr>
                <a:endCxn id="9" idx="1"/>
              </p:cNvCxnSpPr>
              <p:nvPr/>
            </p:nvCxnSpPr>
            <p:spPr>
              <a:xfrm>
                <a:off x="535337" y="3000902"/>
                <a:ext cx="274601" cy="22331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7"/>
              <p:cNvCxnSpPr>
                <a:stCxn id="9" idx="0"/>
                <a:endCxn id="37" idx="2"/>
              </p:cNvCxnSpPr>
              <p:nvPr/>
            </p:nvCxnSpPr>
            <p:spPr>
              <a:xfrm flipV="1">
                <a:off x="1010910" y="1209675"/>
                <a:ext cx="3668594" cy="1931293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1439144" y="2468513"/>
                <a:ext cx="202779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289048" y="4005064"/>
                <a:ext cx="15789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start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u1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u2</a:t>
                </a:r>
                <a:r>
                  <a:rPr lang="fr-BE" sz="2000" noProof="1" smtClean="0">
                    <a:latin typeface="Berlin Sans FB" pitchFamily="34" charset="0"/>
                  </a:rPr>
                  <a:t>,...)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14" name="Connecteur droit 50"/>
              <p:cNvCxnSpPr>
                <a:stCxn id="13" idx="0"/>
              </p:cNvCxnSpPr>
              <p:nvPr/>
            </p:nvCxnSpPr>
            <p:spPr>
              <a:xfrm flipV="1">
                <a:off x="500431" y="3429002"/>
                <a:ext cx="506664" cy="5760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7"/>
              <p:cNvCxnSpPr>
                <a:stCxn id="9" idx="7"/>
                <a:endCxn id="49" idx="2"/>
              </p:cNvCxnSpPr>
              <p:nvPr/>
            </p:nvCxnSpPr>
            <p:spPr>
              <a:xfrm flipV="1">
                <a:off x="1211882" y="2865859"/>
                <a:ext cx="3467622" cy="35835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582933" y="2911594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grpSp>
            <p:nvGrpSpPr>
              <p:cNvPr id="17" name="Groupe 92"/>
              <p:cNvGrpSpPr/>
              <p:nvPr/>
            </p:nvGrpSpPr>
            <p:grpSpPr>
              <a:xfrm>
                <a:off x="4463480" y="364502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60" name="Forme libre 59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62" name="Connecteur droit avec flèche 7"/>
                <p:cNvCxnSpPr>
                  <a:stCxn id="61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93"/>
              <p:cNvGrpSpPr/>
              <p:nvPr/>
            </p:nvGrpSpPr>
            <p:grpSpPr>
              <a:xfrm>
                <a:off x="4463480" y="472514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57" name="Forme libre 56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9" name="Connecteur droit avec flèche 7"/>
                <p:cNvCxnSpPr>
                  <a:stCxn id="58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ZoneTexte 18"/>
              <p:cNvSpPr txBox="1"/>
              <p:nvPr/>
            </p:nvSpPr>
            <p:spPr>
              <a:xfrm>
                <a:off x="3635896" y="5059764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000" dirty="0" smtClean="0">
                    <a:latin typeface="Berlin Sans FB" pitchFamily="34" charset="0"/>
                  </a:rPr>
                  <a:t>...</a:t>
                </a:r>
                <a:endParaRPr lang="fr-BE" sz="2000" dirty="0">
                  <a:latin typeface="Berlin Sans FB" pitchFamily="34" charset="0"/>
                </a:endParaRPr>
              </a:p>
            </p:txBody>
          </p:sp>
          <p:cxnSp>
            <p:nvCxnSpPr>
              <p:cNvPr id="20" name="Connecteur droit avec flèche 7"/>
              <p:cNvCxnSpPr>
                <a:stCxn id="9" idx="6"/>
                <a:endCxn id="61" idx="2"/>
              </p:cNvCxnSpPr>
              <p:nvPr/>
            </p:nvCxnSpPr>
            <p:spPr>
              <a:xfrm>
                <a:off x="1295128" y="3425186"/>
                <a:ext cx="3359049" cy="65357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7"/>
              <p:cNvCxnSpPr>
                <a:stCxn id="9" idx="5"/>
                <a:endCxn id="58" idx="2"/>
              </p:cNvCxnSpPr>
              <p:nvPr/>
            </p:nvCxnSpPr>
            <p:spPr>
              <a:xfrm>
                <a:off x="1211882" y="3626159"/>
                <a:ext cx="3442295" cy="153272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7"/>
              <p:cNvCxnSpPr>
                <a:stCxn id="9" idx="4"/>
                <a:endCxn id="19" idx="1"/>
              </p:cNvCxnSpPr>
              <p:nvPr/>
            </p:nvCxnSpPr>
            <p:spPr>
              <a:xfrm>
                <a:off x="1010910" y="3709404"/>
                <a:ext cx="2624986" cy="1550415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e 164"/>
              <p:cNvGrpSpPr/>
              <p:nvPr/>
            </p:nvGrpSpPr>
            <p:grpSpPr>
              <a:xfrm>
                <a:off x="3913388" y="2071747"/>
                <a:ext cx="3574428" cy="1501269"/>
                <a:chOff x="3913388" y="2215763"/>
                <a:chExt cx="3574428" cy="1501269"/>
              </a:xfrm>
            </p:grpSpPr>
            <p:grpSp>
              <p:nvGrpSpPr>
                <p:cNvPr id="45" name="Groupe 123"/>
                <p:cNvGrpSpPr/>
                <p:nvPr/>
              </p:nvGrpSpPr>
              <p:grpSpPr>
                <a:xfrm>
                  <a:off x="4366156" y="2297172"/>
                  <a:ext cx="3121660" cy="1419860"/>
                  <a:chOff x="4042628" y="2132856"/>
                  <a:chExt cx="3121660" cy="1419860"/>
                </a:xfrm>
              </p:grpSpPr>
              <p:sp>
                <p:nvSpPr>
                  <p:cNvPr id="48" name="Forme libre 47"/>
                  <p:cNvSpPr/>
                  <p:nvPr/>
                </p:nvSpPr>
                <p:spPr>
                  <a:xfrm>
                    <a:off x="4042628" y="2132856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9" name="Ellipse 48"/>
                  <p:cNvSpPr/>
                  <p:nvPr/>
                </p:nvSpPr>
                <p:spPr>
                  <a:xfrm>
                    <a:off x="4355976" y="2636912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0" name="Connecteur droit avec flèche 7"/>
                  <p:cNvCxnSpPr>
                    <a:stCxn id="49" idx="6"/>
                  </p:cNvCxnSpPr>
                  <p:nvPr/>
                </p:nvCxnSpPr>
                <p:spPr>
                  <a:xfrm>
                    <a:off x="4773269" y="2845559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Ellipse 50"/>
                  <p:cNvSpPr/>
                  <p:nvPr/>
                </p:nvSpPr>
                <p:spPr>
                  <a:xfrm>
                    <a:off x="5373611" y="2719953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2" name="Connecteur droit avec flèche 7"/>
                  <p:cNvCxnSpPr>
                    <a:stCxn id="51" idx="7"/>
                  </p:cNvCxnSpPr>
                  <p:nvPr/>
                </p:nvCxnSpPr>
                <p:spPr>
                  <a:xfrm rot="5400000" flipH="1" flipV="1">
                    <a:off x="5889672" y="2132466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avec flèche 7"/>
                  <p:cNvCxnSpPr>
                    <a:stCxn id="51" idx="5"/>
                  </p:cNvCxnSpPr>
                  <p:nvPr/>
                </p:nvCxnSpPr>
                <p:spPr>
                  <a:xfrm rot="16200000" flipH="1">
                    <a:off x="6034053" y="2514789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5796136" y="2420888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5724128" y="2852936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4932040" y="2780928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913388" y="2215763"/>
                  <a:ext cx="1545863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f1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7" name="Connecteur droit 50"/>
                <p:cNvCxnSpPr>
                  <a:stCxn id="46" idx="2"/>
                </p:cNvCxnSpPr>
                <p:nvPr/>
              </p:nvCxnSpPr>
              <p:spPr>
                <a:xfrm>
                  <a:off x="4686320" y="2596243"/>
                  <a:ext cx="173714" cy="4727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163"/>
              <p:cNvGrpSpPr/>
              <p:nvPr/>
            </p:nvGrpSpPr>
            <p:grpSpPr>
              <a:xfrm>
                <a:off x="3906977" y="435863"/>
                <a:ext cx="3580839" cy="1480969"/>
                <a:chOff x="3906977" y="775603"/>
                <a:chExt cx="3580839" cy="1480969"/>
              </a:xfrm>
            </p:grpSpPr>
            <p:grpSp>
              <p:nvGrpSpPr>
                <p:cNvPr id="33" name="Groupe 122"/>
                <p:cNvGrpSpPr/>
                <p:nvPr/>
              </p:nvGrpSpPr>
              <p:grpSpPr>
                <a:xfrm>
                  <a:off x="4366156" y="836712"/>
                  <a:ext cx="3121660" cy="1419860"/>
                  <a:chOff x="3945304" y="548680"/>
                  <a:chExt cx="3121660" cy="1419860"/>
                </a:xfrm>
              </p:grpSpPr>
              <p:sp>
                <p:nvSpPr>
                  <p:cNvPr id="36" name="Forme libre 35"/>
                  <p:cNvSpPr/>
                  <p:nvPr/>
                </p:nvSpPr>
                <p:spPr>
                  <a:xfrm>
                    <a:off x="3945304" y="548680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37" name="Ellipse 36"/>
                  <p:cNvSpPr/>
                  <p:nvPr/>
                </p:nvSpPr>
                <p:spPr>
                  <a:xfrm>
                    <a:off x="4258652" y="1052736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38" name="Connecteur droit avec flèche 7"/>
                  <p:cNvCxnSpPr>
                    <a:stCxn id="37" idx="6"/>
                  </p:cNvCxnSpPr>
                  <p:nvPr/>
                </p:nvCxnSpPr>
                <p:spPr>
                  <a:xfrm>
                    <a:off x="4675945" y="1261383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Ellipse 18"/>
                  <p:cNvSpPr/>
                  <p:nvPr/>
                </p:nvSpPr>
                <p:spPr>
                  <a:xfrm>
                    <a:off x="5276287" y="1135777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40" name="Connecteur droit avec flèche 7"/>
                  <p:cNvCxnSpPr/>
                  <p:nvPr/>
                </p:nvCxnSpPr>
                <p:spPr>
                  <a:xfrm rot="5400000" flipH="1" flipV="1">
                    <a:off x="5792348" y="548290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7"/>
                  <p:cNvCxnSpPr/>
                  <p:nvPr/>
                </p:nvCxnSpPr>
                <p:spPr>
                  <a:xfrm rot="16200000" flipH="1">
                    <a:off x="5936729" y="930613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5698812" y="836712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626804" y="1268760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4834716" y="1196752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3906977" y="775603"/>
                  <a:ext cx="1553878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5" name="Connecteur droit 50"/>
                <p:cNvCxnSpPr>
                  <a:stCxn id="34" idx="2"/>
                </p:cNvCxnSpPr>
                <p:nvPr/>
              </p:nvCxnSpPr>
              <p:spPr>
                <a:xfrm>
                  <a:off x="4683916" y="1156083"/>
                  <a:ext cx="181837" cy="41365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1655168" y="3369930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727176" y="376465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655168" y="412469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8" name="Étoile à 4 branches 27"/>
              <p:cNvSpPr/>
              <p:nvPr/>
            </p:nvSpPr>
            <p:spPr>
              <a:xfrm rot="1979839">
                <a:off x="6123713" y="1181103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 rot="1979839">
                <a:off x="6051704" y="239306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 rot="1979839">
                <a:off x="2270777" y="337679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1" name="Étoile à 4 branches 30"/>
              <p:cNvSpPr/>
              <p:nvPr/>
            </p:nvSpPr>
            <p:spPr>
              <a:xfrm rot="1979839">
                <a:off x="-794345" y="5190055"/>
                <a:ext cx="506539" cy="409915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-303562" y="5151025"/>
                <a:ext cx="3251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400" dirty="0" smtClean="0">
                    <a:latin typeface="Berlin Sans FB" pitchFamily="34" charset="0"/>
                  </a:rPr>
                  <a:t>= </a:t>
                </a:r>
                <a:r>
                  <a:rPr lang="fr-BE" sz="2400" dirty="0" err="1" smtClean="0">
                    <a:latin typeface="Berlin Sans FB" pitchFamily="34" charset="0"/>
                  </a:rPr>
                  <a:t>pruning</a:t>
                </a:r>
                <a:r>
                  <a:rPr lang="fr-BE" sz="2400" dirty="0" smtClean="0">
                    <a:latin typeface="Berlin Sans FB" pitchFamily="34" charset="0"/>
                  </a:rPr>
                  <a:t> (</a:t>
                </a:r>
                <a:r>
                  <a:rPr lang="fr-BE" sz="2400" dirty="0" err="1" smtClean="0">
                    <a:latin typeface="Berlin Sans FB" pitchFamily="34" charset="0"/>
                  </a:rPr>
                  <a:t>unsatisfiable</a:t>
                </a:r>
                <a:r>
                  <a:rPr lang="fr-BE" sz="2400" dirty="0" smtClean="0">
                    <a:latin typeface="Berlin Sans FB" pitchFamily="34" charset="0"/>
                  </a:rPr>
                  <a:t>)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539552" y="2564904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Admissible start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6" name="Forme libre 65"/>
            <p:cNvSpPr/>
            <p:nvPr/>
          </p:nvSpPr>
          <p:spPr>
            <a:xfrm>
              <a:off x="579842" y="3140968"/>
              <a:ext cx="2136883" cy="1200134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6883" h="1200134">
                  <a:moveTo>
                    <a:pt x="247741" y="0"/>
                  </a:moveTo>
                  <a:cubicBezTo>
                    <a:pt x="0" y="252956"/>
                    <a:pt x="79722" y="960108"/>
                    <a:pt x="391757" y="1080121"/>
                  </a:cubicBezTo>
                  <a:cubicBezTo>
                    <a:pt x="703792" y="1200134"/>
                    <a:pt x="2136883" y="141927"/>
                    <a:pt x="2119950" y="7200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1187624" y="1556792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Guard satisfaction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3748196" y="2132856"/>
              <a:ext cx="3793066" cy="1224136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  <a:gd name="connsiteX0" fmla="*/ 247741 w 2136883"/>
                <a:gd name="connsiteY0" fmla="*/ 0 h 720080"/>
                <a:gd name="connsiteX1" fmla="*/ 1615894 w 2136883"/>
                <a:gd name="connsiteY1" fmla="*/ 216024 h 720080"/>
                <a:gd name="connsiteX2" fmla="*/ 2119950 w 2136883"/>
                <a:gd name="connsiteY2" fmla="*/ 720080 h 720080"/>
                <a:gd name="connsiteX0" fmla="*/ 247741 w 6313347"/>
                <a:gd name="connsiteY0" fmla="*/ 0 h 1224136"/>
                <a:gd name="connsiteX1" fmla="*/ 1615894 w 6313347"/>
                <a:gd name="connsiteY1" fmla="*/ 216024 h 1224136"/>
                <a:gd name="connsiteX2" fmla="*/ 6296414 w 6313347"/>
                <a:gd name="connsiteY2" fmla="*/ 1224136 h 1224136"/>
                <a:gd name="connsiteX0" fmla="*/ 247741 w 6313347"/>
                <a:gd name="connsiteY0" fmla="*/ 0 h 1224136"/>
                <a:gd name="connsiteX1" fmla="*/ 4640230 w 6313347"/>
                <a:gd name="connsiteY1" fmla="*/ 792088 h 1224136"/>
                <a:gd name="connsiteX2" fmla="*/ 6296414 w 6313347"/>
                <a:gd name="connsiteY2" fmla="*/ 1224136 h 1224136"/>
                <a:gd name="connsiteX0" fmla="*/ 247741 w 3793066"/>
                <a:gd name="connsiteY0" fmla="*/ 0 h 1224136"/>
                <a:gd name="connsiteX1" fmla="*/ 2119949 w 3793066"/>
                <a:gd name="connsiteY1" fmla="*/ 792088 h 1224136"/>
                <a:gd name="connsiteX2" fmla="*/ 3776133 w 3793066"/>
                <a:gd name="connsiteY2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3066" h="1224136">
                  <a:moveTo>
                    <a:pt x="247741" y="0"/>
                  </a:moveTo>
                  <a:cubicBezTo>
                    <a:pt x="0" y="252956"/>
                    <a:pt x="1531884" y="588065"/>
                    <a:pt x="2119949" y="792088"/>
                  </a:cubicBezTo>
                  <a:cubicBezTo>
                    <a:pt x="2708014" y="996111"/>
                    <a:pt x="3793066" y="645983"/>
                    <a:pt x="3776133" y="122413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707158"/>
            <a:ext cx="7140680" cy="2513930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36527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41499"/>
              <a:gd name="connsiteX1" fmla="*/ 0 w 7200800"/>
              <a:gd name="connsiteY1" fmla="*/ 2520280 h 2541499"/>
              <a:gd name="connsiteX2" fmla="*/ 5809141 w 7200800"/>
              <a:gd name="connsiteY2" fmla="*/ 2541499 h 2541499"/>
              <a:gd name="connsiteX3" fmla="*/ 5809141 w 7200800"/>
              <a:gd name="connsiteY3" fmla="*/ 1670128 h 2541499"/>
              <a:gd name="connsiteX4" fmla="*/ 7200800 w 7200800"/>
              <a:gd name="connsiteY4" fmla="*/ 1584176 h 2541499"/>
              <a:gd name="connsiteX5" fmla="*/ 7200800 w 7200800"/>
              <a:gd name="connsiteY5" fmla="*/ 0 h 2541499"/>
              <a:gd name="connsiteX6" fmla="*/ 0 w 7200800"/>
              <a:gd name="connsiteY6" fmla="*/ 0 h 2541499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809141 w 7200800"/>
              <a:gd name="connsiteY2" fmla="*/ 2468885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200800 w 7200800"/>
              <a:gd name="connsiteY4" fmla="*/ 1584176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188812 w 7200800"/>
              <a:gd name="connsiteY4" fmla="*/ 1670128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535096"/>
              <a:gd name="connsiteX1" fmla="*/ 0 w 7200800"/>
              <a:gd name="connsiteY1" fmla="*/ 2468885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  <a:gd name="connsiteX0" fmla="*/ 0 w 7200800"/>
              <a:gd name="connsiteY0" fmla="*/ 0 h 2535096"/>
              <a:gd name="connsiteX1" fmla="*/ 0 w 7200800"/>
              <a:gd name="connsiteY1" fmla="*/ 2535096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35096">
                <a:moveTo>
                  <a:pt x="0" y="0"/>
                </a:moveTo>
                <a:lnTo>
                  <a:pt x="0" y="2535096"/>
                </a:lnTo>
                <a:lnTo>
                  <a:pt x="5809141" y="2535096"/>
                </a:lnTo>
                <a:lnTo>
                  <a:pt x="5809141" y="1670128"/>
                </a:lnTo>
                <a:lnTo>
                  <a:pt x="7188812" y="1670128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r>
              <a:rPr lang="fr-BE" dirty="0" smtClean="0"/>
              <a:t> [Gia03]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21" idx="6"/>
            <a:endCxn id="59" idx="1"/>
          </p:cNvCxnSpPr>
          <p:nvPr/>
        </p:nvCxnSpPr>
        <p:spPr>
          <a:xfrm>
            <a:off x="5866811" y="2875199"/>
            <a:ext cx="22487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8" idx="6"/>
          </p:cNvCxnSpPr>
          <p:nvPr/>
        </p:nvCxnSpPr>
        <p:spPr>
          <a:xfrm>
            <a:off x="2729848" y="3624676"/>
            <a:ext cx="242013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234"/>
          <p:cNvGrpSpPr/>
          <p:nvPr/>
        </p:nvGrpSpPr>
        <p:grpSpPr>
          <a:xfrm>
            <a:off x="395536" y="1994703"/>
            <a:ext cx="1161561" cy="636985"/>
            <a:chOff x="206642" y="386696"/>
            <a:chExt cx="1080000" cy="612000"/>
          </a:xfrm>
        </p:grpSpPr>
        <p:sp>
          <p:nvSpPr>
            <p:cNvPr id="74" name="Rectangle 73"/>
            <p:cNvSpPr/>
            <p:nvPr/>
          </p:nvSpPr>
          <p:spPr>
            <a:xfrm>
              <a:off x="206642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g-hMSC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206642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206642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235"/>
          <p:cNvGrpSpPr/>
          <p:nvPr/>
        </p:nvGrpSpPr>
        <p:grpSpPr>
          <a:xfrm>
            <a:off x="395536" y="3306184"/>
            <a:ext cx="1161561" cy="636985"/>
            <a:chOff x="206642" y="1610832"/>
            <a:chExt cx="1080000" cy="612000"/>
          </a:xfrm>
        </p:grpSpPr>
        <p:sp>
          <p:nvSpPr>
            <p:cNvPr id="71" name="Rectangle 70"/>
            <p:cNvSpPr/>
            <p:nvPr/>
          </p:nvSpPr>
          <p:spPr>
            <a:xfrm>
              <a:off x="206642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definitions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06642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206642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e 236"/>
          <p:cNvGrpSpPr/>
          <p:nvPr/>
        </p:nvGrpSpPr>
        <p:grpSpPr>
          <a:xfrm>
            <a:off x="395536" y="5738497"/>
            <a:ext cx="1161561" cy="636985"/>
            <a:chOff x="206642" y="2780928"/>
            <a:chExt cx="1080000" cy="612000"/>
          </a:xfrm>
        </p:grpSpPr>
        <p:sp>
          <p:nvSpPr>
            <p:cNvPr id="68" name="Organigramme : Processus 67"/>
            <p:cNvSpPr/>
            <p:nvPr/>
          </p:nvSpPr>
          <p:spPr>
            <a:xfrm>
              <a:off x="206642" y="2780928"/>
              <a:ext cx="1080000" cy="6120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FLTL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)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Property 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206642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06642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1793106" y="1844824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1)</a:t>
            </a:r>
          </a:p>
        </p:txBody>
      </p:sp>
      <p:cxnSp>
        <p:nvCxnSpPr>
          <p:cNvPr id="15" name="Connecteur droit avec flèche 14"/>
          <p:cNvCxnSpPr>
            <a:endCxn id="14" idx="2"/>
          </p:cNvCxnSpPr>
          <p:nvPr/>
        </p:nvCxnSpPr>
        <p:spPr>
          <a:xfrm>
            <a:off x="1530660" y="2313195"/>
            <a:ext cx="26244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e 239"/>
          <p:cNvGrpSpPr/>
          <p:nvPr/>
        </p:nvGrpSpPr>
        <p:grpSpPr>
          <a:xfrm>
            <a:off x="2971861" y="1994703"/>
            <a:ext cx="1236500" cy="636985"/>
            <a:chOff x="2843928" y="386696"/>
            <a:chExt cx="1080000" cy="612000"/>
          </a:xfrm>
        </p:grpSpPr>
        <p:sp>
          <p:nvSpPr>
            <p:cNvPr id="65" name="Rectangle 64"/>
            <p:cNvSpPr/>
            <p:nvPr/>
          </p:nvSpPr>
          <p:spPr>
            <a:xfrm>
              <a:off x="2843928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2843928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8439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>
            <a:stCxn id="14" idx="6"/>
          </p:cNvCxnSpPr>
          <p:nvPr/>
        </p:nvCxnSpPr>
        <p:spPr>
          <a:xfrm>
            <a:off x="2729848" y="2313195"/>
            <a:ext cx="262421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793106" y="3156305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2)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19" name="Connecteur droit avec flèche 18"/>
          <p:cNvCxnSpPr>
            <a:endCxn id="18" idx="2"/>
          </p:cNvCxnSpPr>
          <p:nvPr/>
        </p:nvCxnSpPr>
        <p:spPr>
          <a:xfrm>
            <a:off x="1557097" y="3624676"/>
            <a:ext cx="23600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e 240"/>
          <p:cNvGrpSpPr/>
          <p:nvPr/>
        </p:nvGrpSpPr>
        <p:grpSpPr>
          <a:xfrm>
            <a:off x="2971861" y="3306184"/>
            <a:ext cx="1236500" cy="636985"/>
            <a:chOff x="2843928" y="1610832"/>
            <a:chExt cx="1080000" cy="612000"/>
          </a:xfrm>
        </p:grpSpPr>
        <p:sp>
          <p:nvSpPr>
            <p:cNvPr id="62" name="Rectangle 61"/>
            <p:cNvSpPr/>
            <p:nvPr/>
          </p:nvSpPr>
          <p:spPr>
            <a:xfrm>
              <a:off x="2843928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2843928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2843928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4930069" y="2406828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3)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22" name="Connecteur droit avec flèche 149"/>
          <p:cNvCxnSpPr>
            <a:stCxn id="65" idx="3"/>
            <a:endCxn id="41" idx="0"/>
          </p:cNvCxnSpPr>
          <p:nvPr/>
        </p:nvCxnSpPr>
        <p:spPr>
          <a:xfrm>
            <a:off x="4208361" y="2313195"/>
            <a:ext cx="328035" cy="5433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154"/>
          <p:cNvCxnSpPr>
            <a:stCxn id="45" idx="6"/>
            <a:endCxn id="41" idx="4"/>
          </p:cNvCxnSpPr>
          <p:nvPr/>
        </p:nvCxnSpPr>
        <p:spPr>
          <a:xfrm flipV="1">
            <a:off x="4170284" y="2893984"/>
            <a:ext cx="366111" cy="63706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e 244"/>
          <p:cNvGrpSpPr/>
          <p:nvPr/>
        </p:nvGrpSpPr>
        <p:grpSpPr>
          <a:xfrm>
            <a:off x="6091687" y="2556707"/>
            <a:ext cx="1124091" cy="636985"/>
            <a:chOff x="5724128" y="962760"/>
            <a:chExt cx="1080000" cy="612000"/>
          </a:xfrm>
        </p:grpSpPr>
        <p:sp>
          <p:nvSpPr>
            <p:cNvPr id="59" name="Rectangle 58"/>
            <p:cNvSpPr/>
            <p:nvPr/>
          </p:nvSpPr>
          <p:spPr>
            <a:xfrm>
              <a:off x="5724128" y="96276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>
            <a:xfrm>
              <a:off x="57241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24128" y="155679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Ellipse 24"/>
          <p:cNvSpPr/>
          <p:nvPr/>
        </p:nvSpPr>
        <p:spPr>
          <a:xfrm>
            <a:off x="1793106" y="5588602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dirty="0" smtClean="0">
                <a:latin typeface="Berlin Sans FB" pitchFamily="34" charset="0"/>
              </a:rPr>
              <a:t>LTL2</a:t>
            </a:r>
            <a:br>
              <a:rPr lang="fr-BE" dirty="0" smtClean="0">
                <a:latin typeface="Berlin Sans FB" pitchFamily="34" charset="0"/>
              </a:rPr>
            </a:br>
            <a:r>
              <a:rPr lang="fr-BE" dirty="0" err="1" smtClean="0">
                <a:latin typeface="Berlin Sans FB" pitchFamily="34" charset="0"/>
              </a:rPr>
              <a:t>Buchi</a:t>
            </a:r>
            <a:endParaRPr lang="fr-BE" dirty="0">
              <a:latin typeface="Berlin Sans FB" pitchFamily="34" charset="0"/>
            </a:endParaRPr>
          </a:p>
        </p:txBody>
      </p:sp>
      <p:grpSp>
        <p:nvGrpSpPr>
          <p:cNvPr id="26" name="Groupe 241"/>
          <p:cNvGrpSpPr/>
          <p:nvPr/>
        </p:nvGrpSpPr>
        <p:grpSpPr>
          <a:xfrm>
            <a:off x="2971861" y="5738497"/>
            <a:ext cx="1236500" cy="636985"/>
            <a:chOff x="2843928" y="2780928"/>
            <a:chExt cx="1080000" cy="612000"/>
          </a:xfrm>
        </p:grpSpPr>
        <p:sp>
          <p:nvSpPr>
            <p:cNvPr id="56" name="Rectangle 55"/>
            <p:cNvSpPr/>
            <p:nvPr/>
          </p:nvSpPr>
          <p:spPr>
            <a:xfrm>
              <a:off x="2843928" y="2780928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Buchi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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2843928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843928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187"/>
          <p:cNvCxnSpPr>
            <a:endCxn id="25" idx="2"/>
          </p:cNvCxnSpPr>
          <p:nvPr/>
        </p:nvCxnSpPr>
        <p:spPr>
          <a:xfrm flipV="1">
            <a:off x="1557097" y="6056973"/>
            <a:ext cx="236009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e 242"/>
          <p:cNvGrpSpPr/>
          <p:nvPr/>
        </p:nvGrpSpPr>
        <p:grpSpPr>
          <a:xfrm>
            <a:off x="2971861" y="4764143"/>
            <a:ext cx="1236500" cy="636985"/>
            <a:chOff x="2771800" y="3861048"/>
            <a:chExt cx="1152000" cy="612000"/>
          </a:xfrm>
        </p:grpSpPr>
        <p:sp>
          <p:nvSpPr>
            <p:cNvPr id="53" name="Rectangle 52"/>
            <p:cNvSpPr/>
            <p:nvPr/>
          </p:nvSpPr>
          <p:spPr>
            <a:xfrm>
              <a:off x="2771800" y="3861048"/>
              <a:ext cx="1152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Synchronizer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4" name="Connecteur droit 53"/>
            <p:cNvCxnSpPr/>
            <p:nvPr/>
          </p:nvCxnSpPr>
          <p:spPr>
            <a:xfrm>
              <a:off x="2771800" y="3879016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2771800" y="4455080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4930069" y="4614281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0" name="Connecteur droit avec flèche 200"/>
          <p:cNvCxnSpPr>
            <a:stCxn id="46" idx="6"/>
            <a:endCxn id="42" idx="0"/>
          </p:cNvCxnSpPr>
          <p:nvPr/>
        </p:nvCxnSpPr>
        <p:spPr>
          <a:xfrm>
            <a:off x="4170284" y="3755887"/>
            <a:ext cx="366111" cy="130798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203"/>
          <p:cNvCxnSpPr>
            <a:stCxn id="56" idx="3"/>
            <a:endCxn id="42" idx="4"/>
          </p:cNvCxnSpPr>
          <p:nvPr/>
        </p:nvCxnSpPr>
        <p:spPr>
          <a:xfrm flipV="1">
            <a:off x="4208361" y="5101337"/>
            <a:ext cx="328035" cy="95565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2" idx="6"/>
            <a:endCxn id="29" idx="2"/>
          </p:cNvCxnSpPr>
          <p:nvPr/>
        </p:nvCxnSpPr>
        <p:spPr>
          <a:xfrm>
            <a:off x="4555130" y="5082602"/>
            <a:ext cx="374938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245"/>
          <p:cNvGrpSpPr/>
          <p:nvPr/>
        </p:nvGrpSpPr>
        <p:grpSpPr>
          <a:xfrm>
            <a:off x="6091687" y="4764160"/>
            <a:ext cx="1124091" cy="636985"/>
            <a:chOff x="5688124" y="2708920"/>
            <a:chExt cx="1080000" cy="612000"/>
          </a:xfrm>
        </p:grpSpPr>
        <p:sp>
          <p:nvSpPr>
            <p:cNvPr id="50" name="Rectangle 49"/>
            <p:cNvSpPr/>
            <p:nvPr/>
          </p:nvSpPr>
          <p:spPr>
            <a:xfrm>
              <a:off x="5688124" y="270892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Tester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5688124" y="272688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688124" y="330295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214"/>
          <p:cNvCxnSpPr>
            <a:stCxn id="29" idx="6"/>
            <a:endCxn id="50" idx="1"/>
          </p:cNvCxnSpPr>
          <p:nvPr/>
        </p:nvCxnSpPr>
        <p:spPr>
          <a:xfrm>
            <a:off x="5866811" y="5082652"/>
            <a:ext cx="224876" cy="1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e 246"/>
          <p:cNvGrpSpPr/>
          <p:nvPr/>
        </p:nvGrpSpPr>
        <p:grpSpPr>
          <a:xfrm>
            <a:off x="7471563" y="3719655"/>
            <a:ext cx="1348909" cy="636985"/>
            <a:chOff x="7463402" y="1844824"/>
            <a:chExt cx="1296000" cy="612000"/>
          </a:xfrm>
        </p:grpSpPr>
        <p:sp>
          <p:nvSpPr>
            <p:cNvPr id="47" name="Rectangle 46"/>
            <p:cNvSpPr/>
            <p:nvPr/>
          </p:nvSpPr>
          <p:spPr>
            <a:xfrm>
              <a:off x="7463402" y="1844824"/>
              <a:ext cx="1296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Search space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7463402" y="1862792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7463402" y="2438856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llipse 35"/>
          <p:cNvSpPr/>
          <p:nvPr/>
        </p:nvSpPr>
        <p:spPr>
          <a:xfrm>
            <a:off x="6185362" y="3569776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7" name="Connecteur droit avec flèche 36"/>
          <p:cNvCxnSpPr>
            <a:stCxn id="59" idx="2"/>
            <a:endCxn id="36" idx="0"/>
          </p:cNvCxnSpPr>
          <p:nvPr/>
        </p:nvCxnSpPr>
        <p:spPr>
          <a:xfrm>
            <a:off x="6653733" y="3193692"/>
            <a:ext cx="0" cy="37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36" idx="4"/>
          </p:cNvCxnSpPr>
          <p:nvPr/>
        </p:nvCxnSpPr>
        <p:spPr>
          <a:xfrm rot="5400000" flipH="1" flipV="1">
            <a:off x="6524086" y="4635339"/>
            <a:ext cx="258468" cy="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6" idx="6"/>
            <a:endCxn id="47" idx="1"/>
          </p:cNvCxnSpPr>
          <p:nvPr/>
        </p:nvCxnSpPr>
        <p:spPr>
          <a:xfrm>
            <a:off x="7122104" y="4038147"/>
            <a:ext cx="34945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91"/>
          <p:cNvCxnSpPr>
            <a:stCxn id="25" idx="6"/>
          </p:cNvCxnSpPr>
          <p:nvPr/>
        </p:nvCxnSpPr>
        <p:spPr>
          <a:xfrm>
            <a:off x="2729848" y="6056973"/>
            <a:ext cx="242013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517660" y="2856514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4517660" y="5063868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1" idx="6"/>
            <a:endCxn id="21" idx="2"/>
          </p:cNvCxnSpPr>
          <p:nvPr/>
        </p:nvCxnSpPr>
        <p:spPr>
          <a:xfrm flipV="1">
            <a:off x="4555130" y="2875199"/>
            <a:ext cx="374938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200"/>
          <p:cNvCxnSpPr>
            <a:stCxn id="53" idx="3"/>
            <a:endCxn id="42" idx="2"/>
          </p:cNvCxnSpPr>
          <p:nvPr/>
        </p:nvCxnSpPr>
        <p:spPr>
          <a:xfrm flipV="1">
            <a:off x="4208361" y="5082602"/>
            <a:ext cx="309300" cy="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 flipV="1">
            <a:off x="4170284" y="3531044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 flipV="1">
            <a:off x="4170284" y="375588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4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5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8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</a:t>
            </a:r>
            <a:r>
              <a:rPr lang="en-US" dirty="0" smtClean="0"/>
              <a:t>errors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consistent collection of MSC scenarios showing examples and counterexamples of system behavior</a:t>
            </a:r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Structural consistency</a:t>
            </a:r>
          </a:p>
          <a:p>
            <a:pPr lvl="1"/>
            <a:r>
              <a:rPr lang="en-US" sz="2400" dirty="0" smtClean="0"/>
              <a:t>Synthesized state machines agree with scenarios on the agent decomposition and their respective interface</a:t>
            </a:r>
          </a:p>
          <a:p>
            <a:r>
              <a:rPr lang="en-US" sz="2800" dirty="0" smtClean="0"/>
              <a:t>Consistent agent view</a:t>
            </a:r>
          </a:p>
          <a:p>
            <a:pPr lvl="1"/>
            <a:r>
              <a:rPr lang="en-US" sz="2400" dirty="0" smtClean="0"/>
              <a:t>Timelines of positive scenarios and prefixes of negative ones specify existing paths in the corresponding agent state machines</a:t>
            </a:r>
          </a:p>
          <a:p>
            <a:r>
              <a:rPr lang="en-US" sz="2800" dirty="0" smtClean="0"/>
              <a:t>Consistent system view</a:t>
            </a:r>
          </a:p>
          <a:p>
            <a:pPr lvl="1"/>
            <a:r>
              <a:rPr lang="en-US" sz="2400" dirty="0" smtClean="0"/>
              <a:t>The system covers all positive scenarios and the preconditions of all negatives ones; it also excludes all negative scenarios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agent view</a:t>
            </a:r>
            <a:endParaRPr lang="en-US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72780" y="1268760"/>
            <a:ext cx="6696744" cy="2906899"/>
            <a:chOff x="971600" y="1556792"/>
            <a:chExt cx="7317760" cy="3176467"/>
          </a:xfrm>
        </p:grpSpPr>
        <p:sp>
          <p:nvSpPr>
            <p:cNvPr id="15" name="Rectangle 14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13985" y="2522666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2013985" y="2970098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2013985" y="341862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13985" y="3781989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13985" y="418766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1914676" y="1556792"/>
              <a:ext cx="396096" cy="3176467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blambeau\Documents\thesis\private-defense\consistent-agent-view-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889" y="4149080"/>
            <a:ext cx="7390527" cy="728764"/>
          </a:xfrm>
          <a:prstGeom prst="rect">
            <a:avLst/>
          </a:prstGeom>
          <a:noFill/>
        </p:spPr>
      </p:pic>
      <p:grpSp>
        <p:nvGrpSpPr>
          <p:cNvPr id="36" name="Groupe 35"/>
          <p:cNvGrpSpPr/>
          <p:nvPr/>
        </p:nvGrpSpPr>
        <p:grpSpPr>
          <a:xfrm>
            <a:off x="1402044" y="4941168"/>
            <a:ext cx="6626339" cy="1690867"/>
            <a:chOff x="1402044" y="4941168"/>
            <a:chExt cx="6626339" cy="1690867"/>
          </a:xfrm>
        </p:grpSpPr>
        <p:pic>
          <p:nvPicPr>
            <p:cNvPr id="34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941168"/>
              <a:ext cx="6167119" cy="1690867"/>
            </a:xfrm>
            <a:prstGeom prst="rect">
              <a:avLst/>
            </a:prstGeom>
            <a:noFill/>
          </p:spPr>
        </p:pic>
        <p:sp>
          <p:nvSpPr>
            <p:cNvPr id="35" name="Forme libre 34"/>
            <p:cNvSpPr/>
            <p:nvPr/>
          </p:nvSpPr>
          <p:spPr>
            <a:xfrm>
              <a:off x="1402044" y="5718728"/>
              <a:ext cx="6626339" cy="650667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7481454 w 7481454"/>
                <a:gd name="connsiteY11" fmla="*/ 69273 h 577272"/>
                <a:gd name="connsiteX0" fmla="*/ 0 w 5848106"/>
                <a:gd name="connsiteY0" fmla="*/ 263236 h 577272"/>
                <a:gd name="connsiteX1" fmla="*/ 55418 w 5848106"/>
                <a:gd name="connsiteY1" fmla="*/ 263236 h 577272"/>
                <a:gd name="connsiteX2" fmla="*/ 484909 w 5848106"/>
                <a:gd name="connsiteY2" fmla="*/ 263236 h 577272"/>
                <a:gd name="connsiteX3" fmla="*/ 886691 w 5848106"/>
                <a:gd name="connsiteY3" fmla="*/ 568036 h 577272"/>
                <a:gd name="connsiteX4" fmla="*/ 1413163 w 5848106"/>
                <a:gd name="connsiteY4" fmla="*/ 318655 h 577272"/>
                <a:gd name="connsiteX5" fmla="*/ 1579418 w 5848106"/>
                <a:gd name="connsiteY5" fmla="*/ 235527 h 577272"/>
                <a:gd name="connsiteX6" fmla="*/ 2604654 w 5848106"/>
                <a:gd name="connsiteY6" fmla="*/ 263236 h 577272"/>
                <a:gd name="connsiteX7" fmla="*/ 3657600 w 5848106"/>
                <a:gd name="connsiteY7" fmla="*/ 124691 h 577272"/>
                <a:gd name="connsiteX8" fmla="*/ 4294909 w 5848106"/>
                <a:gd name="connsiteY8" fmla="*/ 13855 h 577272"/>
                <a:gd name="connsiteX9" fmla="*/ 4807527 w 5848106"/>
                <a:gd name="connsiteY9" fmla="*/ 41564 h 577272"/>
                <a:gd name="connsiteX10" fmla="*/ 5848106 w 5848106"/>
                <a:gd name="connsiteY10" fmla="*/ 166464 h 577272"/>
                <a:gd name="connsiteX0" fmla="*/ 0 w 5160610"/>
                <a:gd name="connsiteY0" fmla="*/ 263236 h 577272"/>
                <a:gd name="connsiteX1" fmla="*/ 55418 w 5160610"/>
                <a:gd name="connsiteY1" fmla="*/ 263236 h 577272"/>
                <a:gd name="connsiteX2" fmla="*/ 484909 w 5160610"/>
                <a:gd name="connsiteY2" fmla="*/ 263236 h 577272"/>
                <a:gd name="connsiteX3" fmla="*/ 886691 w 5160610"/>
                <a:gd name="connsiteY3" fmla="*/ 568036 h 577272"/>
                <a:gd name="connsiteX4" fmla="*/ 1413163 w 5160610"/>
                <a:gd name="connsiteY4" fmla="*/ 318655 h 577272"/>
                <a:gd name="connsiteX5" fmla="*/ 1579418 w 5160610"/>
                <a:gd name="connsiteY5" fmla="*/ 235527 h 577272"/>
                <a:gd name="connsiteX6" fmla="*/ 2604654 w 5160610"/>
                <a:gd name="connsiteY6" fmla="*/ 263236 h 577272"/>
                <a:gd name="connsiteX7" fmla="*/ 3657600 w 5160610"/>
                <a:gd name="connsiteY7" fmla="*/ 124691 h 577272"/>
                <a:gd name="connsiteX8" fmla="*/ 4294909 w 5160610"/>
                <a:gd name="connsiteY8" fmla="*/ 13855 h 577272"/>
                <a:gd name="connsiteX9" fmla="*/ 4807527 w 5160610"/>
                <a:gd name="connsiteY9" fmla="*/ 41564 h 577272"/>
                <a:gd name="connsiteX10" fmla="*/ 5160610 w 5160610"/>
                <a:gd name="connsiteY10" fmla="*/ 152609 h 577272"/>
                <a:gd name="connsiteX0" fmla="*/ 0 w 5160610"/>
                <a:gd name="connsiteY0" fmla="*/ 233728 h 547764"/>
                <a:gd name="connsiteX1" fmla="*/ 55418 w 5160610"/>
                <a:gd name="connsiteY1" fmla="*/ 233728 h 547764"/>
                <a:gd name="connsiteX2" fmla="*/ 484909 w 5160610"/>
                <a:gd name="connsiteY2" fmla="*/ 233728 h 547764"/>
                <a:gd name="connsiteX3" fmla="*/ 886691 w 5160610"/>
                <a:gd name="connsiteY3" fmla="*/ 538528 h 547764"/>
                <a:gd name="connsiteX4" fmla="*/ 1413163 w 5160610"/>
                <a:gd name="connsiteY4" fmla="*/ 289147 h 547764"/>
                <a:gd name="connsiteX5" fmla="*/ 1579418 w 5160610"/>
                <a:gd name="connsiteY5" fmla="*/ 206019 h 547764"/>
                <a:gd name="connsiteX6" fmla="*/ 2604654 w 5160610"/>
                <a:gd name="connsiteY6" fmla="*/ 233728 h 547764"/>
                <a:gd name="connsiteX7" fmla="*/ 3657600 w 5160610"/>
                <a:gd name="connsiteY7" fmla="*/ 95183 h 547764"/>
                <a:gd name="connsiteX8" fmla="*/ 4276845 w 5160610"/>
                <a:gd name="connsiteY8" fmla="*/ 50767 h 547764"/>
                <a:gd name="connsiteX9" fmla="*/ 4807527 w 5160610"/>
                <a:gd name="connsiteY9" fmla="*/ 12056 h 547764"/>
                <a:gd name="connsiteX10" fmla="*/ 5160610 w 5160610"/>
                <a:gd name="connsiteY10" fmla="*/ 123101 h 547764"/>
                <a:gd name="connsiteX0" fmla="*/ 0 w 5160610"/>
                <a:gd name="connsiteY0" fmla="*/ 194311 h 508347"/>
                <a:gd name="connsiteX1" fmla="*/ 55418 w 5160610"/>
                <a:gd name="connsiteY1" fmla="*/ 194311 h 508347"/>
                <a:gd name="connsiteX2" fmla="*/ 484909 w 5160610"/>
                <a:gd name="connsiteY2" fmla="*/ 194311 h 508347"/>
                <a:gd name="connsiteX3" fmla="*/ 886691 w 5160610"/>
                <a:gd name="connsiteY3" fmla="*/ 499111 h 508347"/>
                <a:gd name="connsiteX4" fmla="*/ 1413163 w 5160610"/>
                <a:gd name="connsiteY4" fmla="*/ 249730 h 508347"/>
                <a:gd name="connsiteX5" fmla="*/ 1579418 w 5160610"/>
                <a:gd name="connsiteY5" fmla="*/ 166602 h 508347"/>
                <a:gd name="connsiteX6" fmla="*/ 2604654 w 5160610"/>
                <a:gd name="connsiteY6" fmla="*/ 194311 h 508347"/>
                <a:gd name="connsiteX7" fmla="*/ 3657600 w 5160610"/>
                <a:gd name="connsiteY7" fmla="*/ 55766 h 508347"/>
                <a:gd name="connsiteX8" fmla="*/ 4276845 w 5160610"/>
                <a:gd name="connsiteY8" fmla="*/ 11350 h 508347"/>
                <a:gd name="connsiteX9" fmla="*/ 4783165 w 5160610"/>
                <a:gd name="connsiteY9" fmla="*/ 123866 h 508347"/>
                <a:gd name="connsiteX10" fmla="*/ 5160610 w 5160610"/>
                <a:gd name="connsiteY10" fmla="*/ 83684 h 508347"/>
                <a:gd name="connsiteX0" fmla="*/ 0 w 5402000"/>
                <a:gd name="connsiteY0" fmla="*/ 194311 h 508347"/>
                <a:gd name="connsiteX1" fmla="*/ 55418 w 5402000"/>
                <a:gd name="connsiteY1" fmla="*/ 194311 h 508347"/>
                <a:gd name="connsiteX2" fmla="*/ 484909 w 5402000"/>
                <a:gd name="connsiteY2" fmla="*/ 194311 h 508347"/>
                <a:gd name="connsiteX3" fmla="*/ 886691 w 5402000"/>
                <a:gd name="connsiteY3" fmla="*/ 499111 h 508347"/>
                <a:gd name="connsiteX4" fmla="*/ 1413163 w 5402000"/>
                <a:gd name="connsiteY4" fmla="*/ 249730 h 508347"/>
                <a:gd name="connsiteX5" fmla="*/ 1579418 w 5402000"/>
                <a:gd name="connsiteY5" fmla="*/ 166602 h 508347"/>
                <a:gd name="connsiteX6" fmla="*/ 2604654 w 5402000"/>
                <a:gd name="connsiteY6" fmla="*/ 194311 h 508347"/>
                <a:gd name="connsiteX7" fmla="*/ 3657600 w 5402000"/>
                <a:gd name="connsiteY7" fmla="*/ 55766 h 508347"/>
                <a:gd name="connsiteX8" fmla="*/ 4276845 w 5402000"/>
                <a:gd name="connsiteY8" fmla="*/ 11350 h 508347"/>
                <a:gd name="connsiteX9" fmla="*/ 4783165 w 5402000"/>
                <a:gd name="connsiteY9" fmla="*/ 123866 h 508347"/>
                <a:gd name="connsiteX10" fmla="*/ 5402000 w 5402000"/>
                <a:gd name="connsiteY10" fmla="*/ 67608 h 508347"/>
                <a:gd name="connsiteX0" fmla="*/ 0 w 5176968"/>
                <a:gd name="connsiteY0" fmla="*/ 194311 h 508347"/>
                <a:gd name="connsiteX1" fmla="*/ 55418 w 5176968"/>
                <a:gd name="connsiteY1" fmla="*/ 194311 h 508347"/>
                <a:gd name="connsiteX2" fmla="*/ 484909 w 5176968"/>
                <a:gd name="connsiteY2" fmla="*/ 194311 h 508347"/>
                <a:gd name="connsiteX3" fmla="*/ 886691 w 5176968"/>
                <a:gd name="connsiteY3" fmla="*/ 499111 h 508347"/>
                <a:gd name="connsiteX4" fmla="*/ 1413163 w 5176968"/>
                <a:gd name="connsiteY4" fmla="*/ 249730 h 508347"/>
                <a:gd name="connsiteX5" fmla="*/ 1579418 w 5176968"/>
                <a:gd name="connsiteY5" fmla="*/ 166602 h 508347"/>
                <a:gd name="connsiteX6" fmla="*/ 2604654 w 5176968"/>
                <a:gd name="connsiteY6" fmla="*/ 194311 h 508347"/>
                <a:gd name="connsiteX7" fmla="*/ 3657600 w 5176968"/>
                <a:gd name="connsiteY7" fmla="*/ 55766 h 508347"/>
                <a:gd name="connsiteX8" fmla="*/ 4276845 w 5176968"/>
                <a:gd name="connsiteY8" fmla="*/ 11350 h 508347"/>
                <a:gd name="connsiteX9" fmla="*/ 4783165 w 5176968"/>
                <a:gd name="connsiteY9" fmla="*/ 123866 h 508347"/>
                <a:gd name="connsiteX10" fmla="*/ 5176968 w 5176968"/>
                <a:gd name="connsiteY10" fmla="*/ 67608 h 50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6968" h="508347">
                  <a:moveTo>
                    <a:pt x="0" y="194311"/>
                  </a:moveTo>
                  <a:lnTo>
                    <a:pt x="55418" y="194311"/>
                  </a:lnTo>
                  <a:cubicBezTo>
                    <a:pt x="136236" y="194311"/>
                    <a:pt x="346364" y="143511"/>
                    <a:pt x="484909" y="194311"/>
                  </a:cubicBezTo>
                  <a:cubicBezTo>
                    <a:pt x="623455" y="245111"/>
                    <a:pt x="731982" y="489875"/>
                    <a:pt x="886691" y="499111"/>
                  </a:cubicBezTo>
                  <a:cubicBezTo>
                    <a:pt x="1041400" y="508347"/>
                    <a:pt x="1297709" y="305148"/>
                    <a:pt x="1413163" y="249730"/>
                  </a:cubicBezTo>
                  <a:cubicBezTo>
                    <a:pt x="1528617" y="194312"/>
                    <a:pt x="1380836" y="175838"/>
                    <a:pt x="1579418" y="166602"/>
                  </a:cubicBezTo>
                  <a:cubicBezTo>
                    <a:pt x="1778000" y="157366"/>
                    <a:pt x="2258290" y="212784"/>
                    <a:pt x="2604654" y="194311"/>
                  </a:cubicBezTo>
                  <a:cubicBezTo>
                    <a:pt x="2951018" y="175838"/>
                    <a:pt x="3378902" y="86259"/>
                    <a:pt x="3657600" y="55766"/>
                  </a:cubicBezTo>
                  <a:cubicBezTo>
                    <a:pt x="3936298" y="25273"/>
                    <a:pt x="4089251" y="0"/>
                    <a:pt x="4276845" y="11350"/>
                  </a:cubicBezTo>
                  <a:cubicBezTo>
                    <a:pt x="4464439" y="22700"/>
                    <a:pt x="4633145" y="114490"/>
                    <a:pt x="4783165" y="123866"/>
                  </a:cubicBezTo>
                  <a:cubicBezTo>
                    <a:pt x="4933185" y="133242"/>
                    <a:pt x="4731314" y="62990"/>
                    <a:pt x="5176968" y="67608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(1/2)</a:t>
            </a:r>
            <a:endParaRPr lang="en-US" dirty="0"/>
          </a:p>
        </p:txBody>
      </p:sp>
      <p:grpSp>
        <p:nvGrpSpPr>
          <p:cNvPr id="64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35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blambeau\Documents\thesis\private-defense\consistent-system-view-rel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3983" y="4140396"/>
            <a:ext cx="5684361" cy="728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(2/2)</a:t>
            </a:r>
            <a:endParaRPr lang="en-US" dirty="0"/>
          </a:p>
        </p:txBody>
      </p:sp>
      <p:grpSp>
        <p:nvGrpSpPr>
          <p:cNvPr id="3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4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lambeau\Documents\thesis\private-defense\consistent-system-view-rel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2685" y="4187116"/>
            <a:ext cx="6361683" cy="651601"/>
          </a:xfrm>
          <a:prstGeom prst="rect">
            <a:avLst/>
          </a:prstGeom>
          <a:noFill/>
        </p:spPr>
      </p:pic>
      <p:cxnSp>
        <p:nvCxnSpPr>
          <p:cNvPr id="32" name="Connecteur droit 31"/>
          <p:cNvCxnSpPr/>
          <p:nvPr/>
        </p:nvCxnSpPr>
        <p:spPr>
          <a:xfrm>
            <a:off x="1907704" y="3226831"/>
            <a:ext cx="58326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6084168" y="2924944"/>
            <a:ext cx="360040" cy="576064"/>
            <a:chOff x="827584" y="2636912"/>
            <a:chExt cx="216024" cy="432048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5076056" y="5373216"/>
            <a:ext cx="360040" cy="576064"/>
            <a:chOff x="827584" y="2636912"/>
            <a:chExt cx="216024" cy="432048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3568" y="1412776"/>
            <a:ext cx="7920880" cy="5256584"/>
            <a:chOff x="683568" y="1412776"/>
            <a:chExt cx="7920880" cy="52565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1556792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Scenarios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4064919" y="1412776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25840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</a:t>
              </a:r>
              <a:r>
                <a:rPr lang="fr-BE" sz="2800" dirty="0" err="1" smtClean="0">
                  <a:latin typeface="Berlin Sans FB" pitchFamily="34" charset="0"/>
                </a:rPr>
                <a:t>Decomposition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501528" y="28529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39752" y="3140968"/>
              <a:ext cx="26642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err="1" smtClean="0">
                  <a:latin typeface="Berlin Sans FB" pitchFamily="34" charset="0"/>
                </a:rPr>
                <a:t>Generalization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Generalization: QSM algorithm</a:t>
            </a:r>
            <a:endParaRPr lang="en-US" dirty="0"/>
          </a:p>
        </p:txBody>
      </p:sp>
      <p:sp>
        <p:nvSpPr>
          <p:cNvPr id="39" name="Espace réservé du contenu 38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656184"/>
          </a:xfrm>
        </p:spPr>
        <p:txBody>
          <a:bodyPr/>
          <a:lstStyle/>
          <a:p>
            <a:r>
              <a:rPr lang="en-US" dirty="0" smtClean="0"/>
              <a:t>Weakened form of the “consistent system view” condition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5576" y="15567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3568" y="393319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064919" y="1412776"/>
            <a:ext cx="3851419" cy="1798282"/>
            <a:chOff x="3203848" y="210774"/>
            <a:chExt cx="3851419" cy="1798282"/>
          </a:xfrm>
        </p:grpSpPr>
        <p:pic>
          <p:nvPicPr>
            <p:cNvPr id="3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311942" y="210774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261342" y="27527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32656"/>
              <a:ext cx="3743325" cy="1676400"/>
            </a:xfrm>
            <a:prstGeom prst="rect">
              <a:avLst/>
            </a:prstGeom>
            <a:noFill/>
          </p:spPr>
        </p:pic>
      </p:grpSp>
      <p:pic>
        <p:nvPicPr>
          <p:cNvPr id="30" name="Picture 3" descr="D:\blambeau\thesis\writing\src\2-framework\images\comp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552" y="3573152"/>
            <a:ext cx="4628944" cy="1224000"/>
          </a:xfrm>
          <a:prstGeom prst="rect">
            <a:avLst/>
          </a:prstGeom>
          <a:noFill/>
        </p:spPr>
      </p:pic>
      <p:sp>
        <p:nvSpPr>
          <p:cNvPr id="33" name="Forme libre 32"/>
          <p:cNvSpPr/>
          <p:nvPr/>
        </p:nvSpPr>
        <p:spPr>
          <a:xfrm flipH="1">
            <a:off x="3501528" y="2852936"/>
            <a:ext cx="72008" cy="1152128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32248" y="3140968"/>
            <a:ext cx="673224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BE" sz="2400" dirty="0" err="1" smtClean="0">
                <a:latin typeface="Berlin Sans FB" pitchFamily="34" charset="0"/>
              </a:rPr>
              <a:t>Grammar</a:t>
            </a:r>
            <a:r>
              <a:rPr lang="fr-BE" sz="2400" dirty="0" smtClean="0">
                <a:latin typeface="Berlin Sans FB" pitchFamily="34" charset="0"/>
              </a:rPr>
              <a:t> induction [Onc92], QSM [Dam05, Dup08]</a:t>
            </a:r>
            <a:endParaRPr lang="fr-BE" sz="2400" dirty="0">
              <a:latin typeface="Berlin Sans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2" y="5587953"/>
            <a:ext cx="405050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Decomposition: Hiding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683568" y="3573152"/>
            <a:ext cx="7920880" cy="3096208"/>
            <a:chOff x="683568" y="3573152"/>
            <a:chExt cx="7920880" cy="3096208"/>
          </a:xfrm>
        </p:grpSpPr>
        <p:sp>
          <p:nvSpPr>
            <p:cNvPr id="6" name="ZoneTexte 5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pic>
          <p:nvPicPr>
            <p:cNvPr id="10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1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4901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: </a:t>
              </a:r>
              <a:r>
                <a:rPr lang="fr-BE" sz="2400" dirty="0" err="1" smtClean="0">
                  <a:latin typeface="Berlin Sans FB" pitchFamily="34" charset="0"/>
                </a:rPr>
                <a:t>hiding</a:t>
              </a:r>
              <a:r>
                <a:rPr lang="fr-BE" sz="2400" dirty="0" smtClean="0">
                  <a:latin typeface="Berlin Sans FB" pitchFamily="34" charset="0"/>
                </a:rPr>
                <a:t> [Hop79,Mag99]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consistent System LTS, hiding ensures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Structural consistency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agent view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system view </a:t>
            </a:r>
            <a:r>
              <a:rPr lang="en-US" sz="2000" dirty="0" smtClean="0"/>
              <a:t>(in absence of neg. implied scenarios)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483768" y="3717032"/>
            <a:ext cx="6516216" cy="72008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vert="horz" lIns="36000" tIns="45720" rIns="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All scenarios start in the same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4800"/>
              </a:spcBef>
            </a:pPr>
            <a:r>
              <a:rPr lang="en-US" sz="2800" dirty="0" smtClean="0"/>
              <a:t>Merge a candidate pair (q, q’) in A</a:t>
            </a:r>
          </a:p>
          <a:p>
            <a:pPr>
              <a:spcBef>
                <a:spcPts val="7200"/>
              </a:spcBef>
            </a:pPr>
            <a:r>
              <a:rPr lang="en-US" sz="2800" dirty="0" smtClean="0"/>
              <a:t>Merging 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Yields a candidate solution A</a:t>
            </a:r>
            <a:r>
              <a:rPr lang="en-US" sz="2800" baseline="-25000" dirty="0" smtClean="0"/>
              <a:t>new</a:t>
            </a:r>
            <a:r>
              <a:rPr lang="en-US" sz="2800" dirty="0" smtClean="0"/>
              <a:t> generalizing A</a:t>
            </a:r>
            <a:endParaRPr lang="en-US" sz="2800" baseline="-25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27175"/>
            <a:ext cx="5577173" cy="5258035"/>
            <a:chOff x="2031524" y="665501"/>
            <a:chExt cx="5895870" cy="5558494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665501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q’=0)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and 9</a:t>
            </a: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Keep it if consistent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2924944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5536" y="2924944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new</a:t>
            </a:r>
            <a:endParaRPr lang="en-US" sz="4400" baseline="-25000" dirty="0">
              <a:latin typeface="Berlin Sans FB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Under user control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axes of improvement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synthesis technique “smarter”</a:t>
            </a:r>
          </a:p>
          <a:p>
            <a:pPr lvl="1"/>
            <a:r>
              <a:rPr lang="en-US" dirty="0" smtClean="0"/>
              <a:t>Better generalization accuracy</a:t>
            </a:r>
          </a:p>
          <a:p>
            <a:pPr lvl="1"/>
            <a:r>
              <a:rPr lang="en-US" dirty="0" smtClean="0"/>
              <a:t>Reducing the number of scenario questions</a:t>
            </a:r>
          </a:p>
          <a:p>
            <a:r>
              <a:rPr lang="en-US" dirty="0" smtClean="0"/>
              <a:t>Make it more adequate</a:t>
            </a:r>
          </a:p>
          <a:p>
            <a:pPr lvl="1"/>
            <a:r>
              <a:rPr lang="en-US" dirty="0" smtClean="0"/>
              <a:t>Strengthening </a:t>
            </a:r>
            <a:r>
              <a:rPr lang="en-US" dirty="0" smtClean="0"/>
              <a:t>the specification </a:t>
            </a:r>
            <a:r>
              <a:rPr lang="en-US" dirty="0" smtClean="0"/>
              <a:t>in the presence of domain knowledge and goals</a:t>
            </a:r>
          </a:p>
          <a:p>
            <a:pPr lvl="1"/>
            <a:r>
              <a:rPr lang="en-US" dirty="0" smtClean="0"/>
              <a:t>Weakening assumptions on input scenarios, notably the fact that they all start in the same system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Injection of goals in the process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of goals in the process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consistent collection of scenarios and a set of goals to be met by the system</a:t>
            </a:r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G = (G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G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G,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a system with goals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composed system </a:t>
            </a:r>
          </a:p>
          <a:p>
            <a:pPr algn="ctr">
              <a:buNone/>
            </a:pPr>
            <a:r>
              <a:rPr lang="de-DE" dirty="0" smtClean="0"/>
              <a:t>System = (Ag</a:t>
            </a:r>
            <a:r>
              <a:rPr lang="de-DE" baseline="-25000" dirty="0" smtClean="0"/>
              <a:t>1</a:t>
            </a:r>
            <a:r>
              <a:rPr lang="de-DE" dirty="0" smtClean="0"/>
              <a:t> || … || </a:t>
            </a:r>
            <a:r>
              <a:rPr lang="de-DE" dirty="0" err="1" smtClean="0"/>
              <a:t>Ag</a:t>
            </a:r>
            <a:r>
              <a:rPr lang="de-DE" baseline="-25000" dirty="0" err="1" smtClean="0"/>
              <a:t>n</a:t>
            </a:r>
            <a:r>
              <a:rPr lang="de-DE" dirty="0" smtClean="0"/>
              <a:t>) </a:t>
            </a:r>
            <a:endParaRPr lang="en-US" dirty="0" smtClean="0"/>
          </a:p>
          <a:p>
            <a:r>
              <a:rPr lang="en-US" dirty="0" smtClean="0"/>
              <a:t>Is consistent with a set of goals</a:t>
            </a:r>
          </a:p>
          <a:p>
            <a:pPr algn="ctr">
              <a:buNone/>
            </a:pPr>
            <a:r>
              <a:rPr lang="en-US" dirty="0" smtClean="0"/>
              <a:t>G = (G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following condition holds</a:t>
            </a:r>
          </a:p>
          <a:p>
            <a:pPr algn="ctr">
              <a:buNone/>
            </a:pPr>
            <a:r>
              <a:rPr lang="en-US" dirty="0" smtClean="0"/>
              <a:t>L(System) </a:t>
            </a:r>
            <a:r>
              <a:rPr lang="en-US" b="1" dirty="0" smtClean="0">
                <a:latin typeface="Arial Black" pitchFamily="34" charset="0"/>
                <a:sym typeface="Symbol"/>
              </a:rPr>
              <a:t></a:t>
            </a:r>
            <a:r>
              <a:rPr lang="en-US" dirty="0" smtClean="0">
                <a:sym typeface="Symbol"/>
              </a:rPr>
              <a:t> L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…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</a:t>
            </a:r>
            <a:r>
              <a:rPr lang="en-US" b="1" dirty="0" smtClean="0">
                <a:latin typeface="Arial Black" pitchFamily="34" charset="0"/>
                <a:sym typeface="Symbol"/>
              </a:rPr>
              <a:t> </a:t>
            </a:r>
          </a:p>
          <a:p>
            <a:r>
              <a:rPr lang="en-US" sz="2800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-</a:t>
            </a:r>
            <a:r>
              <a:rPr lang="en-US" sz="2800" dirty="0" smtClean="0">
                <a:sym typeface="Symbol"/>
              </a:rPr>
              <a:t>(G) is captured by an LTS using [Gia03] provided that G denotes a safety property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Pruning QSM merging space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Only PTA states sharing the same color are considered for merging by QSM</a:t>
            </a:r>
            <a:endParaRPr lang="en-US" dirty="0"/>
          </a:p>
        </p:txBody>
      </p:sp>
      <p:pic>
        <p:nvPicPr>
          <p:cNvPr id="5122" name="Picture 2" descr="C:\Users\blambeau\Documents\thesis\private-defense\te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456384" cy="3287436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700808"/>
            <a:ext cx="4114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rme libre 6"/>
          <p:cNvSpPr/>
          <p:nvPr/>
        </p:nvSpPr>
        <p:spPr>
          <a:xfrm>
            <a:off x="4139952" y="2220686"/>
            <a:ext cx="2376263" cy="556381"/>
          </a:xfrm>
          <a:custGeom>
            <a:avLst/>
            <a:gdLst>
              <a:gd name="connsiteX0" fmla="*/ 1683657 w 1790095"/>
              <a:gd name="connsiteY0" fmla="*/ 0 h 556381"/>
              <a:gd name="connsiteX1" fmla="*/ 1509486 w 1790095"/>
              <a:gd name="connsiteY1" fmla="*/ 464457 h 556381"/>
              <a:gd name="connsiteX2" fmla="*/ 0 w 1790095"/>
              <a:gd name="connsiteY2" fmla="*/ 551543 h 5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095" h="556381">
                <a:moveTo>
                  <a:pt x="1683657" y="0"/>
                </a:moveTo>
                <a:cubicBezTo>
                  <a:pt x="1736876" y="186266"/>
                  <a:pt x="1790095" y="372533"/>
                  <a:pt x="1509486" y="464457"/>
                </a:cubicBezTo>
                <a:cubicBezTo>
                  <a:pt x="1228877" y="556381"/>
                  <a:pt x="614438" y="553962"/>
                  <a:pt x="0" y="551543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920" y="2492896"/>
            <a:ext cx="134524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[Gia03]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3599543" y="3284984"/>
            <a:ext cx="1335314" cy="648072"/>
          </a:xfrm>
          <a:custGeom>
            <a:avLst/>
            <a:gdLst>
              <a:gd name="connsiteX0" fmla="*/ 0 w 1335314"/>
              <a:gd name="connsiteY0" fmla="*/ 50800 h 529771"/>
              <a:gd name="connsiteX1" fmla="*/ 841828 w 1335314"/>
              <a:gd name="connsiteY1" fmla="*/ 79828 h 529771"/>
              <a:gd name="connsiteX2" fmla="*/ 1335314 w 1335314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529771">
                <a:moveTo>
                  <a:pt x="0" y="50800"/>
                </a:moveTo>
                <a:cubicBezTo>
                  <a:pt x="309638" y="25400"/>
                  <a:pt x="619276" y="0"/>
                  <a:pt x="841828" y="79828"/>
                </a:cubicBezTo>
                <a:cubicBezTo>
                  <a:pt x="1064380" y="159657"/>
                  <a:pt x="1199847" y="344714"/>
                  <a:pt x="1335314" y="529771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140968"/>
            <a:ext cx="3954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state coloring decoration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5125" name="Picture 5" descr="C:\Users\blambeau\Documents\thesis\private-defense\goal-deco-p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113732"/>
            <a:ext cx="6222278" cy="1447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knowledge 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PTA decoration + QSM pruning for</a:t>
            </a:r>
          </a:p>
          <a:p>
            <a:pPr lvl="1"/>
            <a:r>
              <a:rPr lang="en-US" dirty="0" smtClean="0"/>
              <a:t>Agent state variables, i.e.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Goals and domain properties</a:t>
            </a:r>
          </a:p>
          <a:p>
            <a:pPr lvl="1"/>
            <a:r>
              <a:rPr lang="en-US" dirty="0" smtClean="0"/>
              <a:t>Models of legacy components (known agent LTS)</a:t>
            </a:r>
          </a:p>
          <a:p>
            <a:r>
              <a:rPr lang="en-US" dirty="0" smtClean="0"/>
              <a:t>The technique can be instantiated with any equivalence relation on PTA states</a:t>
            </a:r>
          </a:p>
          <a:p>
            <a:pPr lvl="1"/>
            <a:r>
              <a:rPr lang="en-US" dirty="0" smtClean="0"/>
              <a:t>To further guarantee multi-model consistency, prune the search space and speed up induction</a:t>
            </a:r>
          </a:p>
          <a:p>
            <a:pPr lvl="1"/>
            <a:r>
              <a:rPr lang="en-US" dirty="0" smtClean="0"/>
              <a:t>*Not* limited to equivalence relations that are invariant under state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revisited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collection of scenarios consistent with a set of </a:t>
            </a:r>
            <a:r>
              <a:rPr lang="en-US" dirty="0" err="1" smtClean="0"/>
              <a:t>hMSCs</a:t>
            </a:r>
            <a:endParaRPr lang="en-US" dirty="0" smtClean="0"/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H = (H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H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</a:t>
            </a:r>
            <a:r>
              <a:rPr lang="en-US" dirty="0" smtClean="0"/>
              <a:t>H, and System </a:t>
            </a:r>
            <a:r>
              <a:rPr lang="en-US" dirty="0" smtClean="0"/>
              <a:t>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2651760" y="5661248"/>
            <a:ext cx="3840480" cy="936104"/>
          </a:xfrm>
        </p:spPr>
        <p:txBody>
          <a:bodyPr>
            <a:normAutofit/>
          </a:bodyPr>
          <a:lstStyle/>
          <a:p>
            <a:pPr lvl="1" algn="ctr">
              <a:spcBef>
                <a:spcPts val="0"/>
              </a:spcBef>
              <a:buNone/>
            </a:pPr>
            <a:r>
              <a:rPr lang="en-US" sz="4400" dirty="0" smtClean="0"/>
              <a:t>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, …, 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n</a:t>
            </a:r>
            <a:endParaRPr lang="en-US" sz="3200" baseline="-25000" dirty="0"/>
          </a:p>
        </p:txBody>
      </p:sp>
      <p:grpSp>
        <p:nvGrpSpPr>
          <p:cNvPr id="5" name="Groupe 4"/>
          <p:cNvGrpSpPr/>
          <p:nvPr/>
        </p:nvGrpSpPr>
        <p:grpSpPr>
          <a:xfrm>
            <a:off x="1828395" y="2348880"/>
            <a:ext cx="5767942" cy="1604012"/>
            <a:chOff x="1899320" y="980728"/>
            <a:chExt cx="4112840" cy="114374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sz="2800" noProof="1" smtClean="0">
                  <a:latin typeface="Berlin Sans FB" pitchFamily="34" charset="0"/>
                </a:rPr>
                <a:t>H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8" idx="3"/>
              <a:endCxn id="7" idx="0"/>
            </p:cNvCxnSpPr>
            <p:nvPr/>
          </p:nvCxnSpPr>
          <p:spPr>
            <a:xfrm flipH="1">
              <a:off x="2377344" y="1216935"/>
              <a:ext cx="1562400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1"/>
            <p:cNvCxnSpPr>
              <a:stCxn id="8" idx="3"/>
              <a:endCxn id="10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8" idx="4"/>
              <a:endCxn id="11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à coins arrondis 13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stCxn id="8" idx="4"/>
              <a:endCxn id="14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8" idx="5"/>
              <a:endCxn id="16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8" idx="5"/>
              <a:endCxn id="17" idx="0"/>
            </p:cNvCxnSpPr>
            <p:nvPr/>
          </p:nvCxnSpPr>
          <p:spPr>
            <a:xfrm>
              <a:off x="4016112" y="1216935"/>
              <a:ext cx="1601592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Espace réservé du contenu 21"/>
          <p:cNvSpPr txBox="1">
            <a:spLocks/>
          </p:cNvSpPr>
          <p:nvPr/>
        </p:nvSpPr>
        <p:spPr>
          <a:xfrm>
            <a:off x="457200" y="1600200"/>
            <a:ext cx="82296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Positive traces: equivalent to only one hMSC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4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dirty="0" smtClean="0"/>
              <a:t>Positive traces: equivalent to only one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i="1" dirty="0" smtClean="0"/>
              <a:t>Infinite</a:t>
            </a:r>
            <a:r>
              <a:rPr lang="en-US" dirty="0" smtClean="0"/>
              <a:t>  sets of traces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languages, not samples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828395" y="2348880"/>
            <a:ext cx="5767942" cy="1604012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weak</a:t>
            </a:r>
            <a:r>
              <a:rPr lang="en-US" sz="3200" dirty="0" smtClean="0">
                <a:latin typeface="Berlin Sans FB" pitchFamily="34" charset="0"/>
              </a:rPr>
              <a:t>(H), </a:t>
            </a:r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strong</a:t>
            </a:r>
            <a:r>
              <a:rPr lang="en-US" sz="3200" dirty="0" smtClean="0">
                <a:latin typeface="Berlin Sans FB" pitchFamily="34" charset="0"/>
              </a:rPr>
              <a:t>(H) or L</a:t>
            </a:r>
            <a:r>
              <a:rPr lang="en-US" sz="3200" baseline="-25000" dirty="0" smtClean="0">
                <a:latin typeface="Berlin Sans FB" pitchFamily="34" charset="0"/>
              </a:rPr>
              <a:t>arch</a:t>
            </a:r>
            <a:r>
              <a:rPr lang="en-US" sz="3200" dirty="0" smtClean="0">
                <a:latin typeface="Berlin Sans FB" pitchFamily="34" charset="0"/>
              </a:rPr>
              <a:t>(H) ?</a:t>
            </a:r>
            <a:endParaRPr lang="fr-BE" sz="3200" baseline="-25000" noProof="1">
              <a:latin typeface="Berlin Sans FB" pitchFamily="34" charset="0"/>
            </a:endParaRPr>
          </a:p>
        </p:txBody>
      </p:sp>
      <p:sp>
        <p:nvSpPr>
          <p:cNvPr id="21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lvl="1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 in original statement </a:t>
            </a:r>
            <a:r>
              <a:rPr lang="en-US" sz="2800" dirty="0" smtClean="0">
                <a:sym typeface="Symbol"/>
              </a:rPr>
              <a:t>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 negative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Induction from a positive language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*not* fit in the theoretical grammar induction framework</a:t>
            </a:r>
          </a:p>
          <a:p>
            <a:pPr lvl="1"/>
            <a:r>
              <a:rPr lang="en-US" dirty="0" smtClean="0"/>
              <a:t>“Identification in the limit” supposes samples</a:t>
            </a:r>
          </a:p>
          <a:p>
            <a:pPr lvl="1"/>
            <a:r>
              <a:rPr lang="en-US" dirty="0" smtClean="0"/>
              <a:t>Convergence criteria needs to be revisited</a:t>
            </a:r>
          </a:p>
          <a:p>
            <a:r>
              <a:rPr lang="en-US" dirty="0" smtClean="0"/>
              <a:t>*Can* be tackled using state merging </a:t>
            </a:r>
            <a:r>
              <a:rPr lang="en-US" i="1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We adapted RPNI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ASM</a:t>
            </a:r>
          </a:p>
          <a:p>
            <a:pPr lvl="1"/>
            <a:r>
              <a:rPr lang="en-US" dirty="0" smtClean="0"/>
              <a:t>No blue-fringe heuristics, no scenario questions, no induction constraints (so far)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RPNI to ASM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6" cy="1844824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utomaton </a:t>
            </a:r>
            <a:r>
              <a:rPr lang="en-US" u="sng" dirty="0" smtClean="0"/>
              <a:t>S</a:t>
            </a:r>
            <a:r>
              <a:rPr lang="en-US" dirty="0" smtClean="0"/>
              <a:t>tate </a:t>
            </a:r>
            <a:r>
              <a:rPr lang="en-US" u="sng" dirty="0" smtClean="0"/>
              <a:t>M</a:t>
            </a:r>
            <a:r>
              <a:rPr lang="en-US" dirty="0" smtClean="0"/>
              <a:t>erging: </a:t>
            </a:r>
            <a:r>
              <a:rPr lang="en-US" i="1" dirty="0" smtClean="0"/>
              <a:t>A</a:t>
            </a:r>
            <a:r>
              <a:rPr lang="en-US" dirty="0" smtClean="0"/>
              <a:t> is no longer a PTA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Scenario questions, injection of domain knowledge and goals are further discussed</a:t>
            </a:r>
            <a:endParaRPr lang="en-US" dirty="0"/>
          </a:p>
        </p:txBody>
      </p:sp>
      <p:grpSp>
        <p:nvGrpSpPr>
          <p:cNvPr id="21" name="Groupe 20"/>
          <p:cNvGrpSpPr/>
          <p:nvPr/>
        </p:nvGrpSpPr>
        <p:grpSpPr>
          <a:xfrm>
            <a:off x="395536" y="1421322"/>
            <a:ext cx="8424936" cy="3231814"/>
            <a:chOff x="32763" y="2088558"/>
            <a:chExt cx="8424936" cy="32318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3" y="2088558"/>
              <a:ext cx="597217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6286337" y="2420888"/>
              <a:ext cx="2171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L(H </a:t>
              </a:r>
              <a:r>
                <a:rPr lang="en-US" sz="2800" dirty="0" smtClean="0">
                  <a:latin typeface="Berlin Sans FB" pitchFamily="34" charset="0"/>
                  <a:sym typeface="Symbol"/>
                </a:rPr>
                <a:t></a:t>
              </a:r>
              <a:r>
                <a:rPr lang="en-US" sz="2800" dirty="0" smtClean="0">
                  <a:latin typeface="Berlin Sans FB" pitchFamily="34" charset="0"/>
                </a:rPr>
                <a:t> Sc</a:t>
              </a:r>
              <a:r>
                <a:rPr lang="en-US" sz="2800" baseline="30000" dirty="0" smtClean="0">
                  <a:latin typeface="Berlin Sans FB" pitchFamily="34" charset="0"/>
                </a:rPr>
                <a:t>+</a:t>
              </a:r>
              <a:r>
                <a:rPr lang="en-US" sz="2800" dirty="0" smtClean="0">
                  <a:latin typeface="Berlin Sans FB" pitchFamily="34" charset="0"/>
                </a:rPr>
                <a:t>) as </a:t>
              </a:r>
              <a:br>
                <a:rPr lang="en-US" sz="2800" dirty="0" smtClean="0">
                  <a:latin typeface="Berlin Sans FB" pitchFamily="34" charset="0"/>
                </a:rPr>
              </a:br>
              <a:r>
                <a:rPr lang="en-US" sz="2800" dirty="0" smtClean="0">
                  <a:latin typeface="Berlin Sans FB" pitchFamily="34" charset="0"/>
                </a:rPr>
                <a:t>LTS [Uch03]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4797152"/>
              <a:ext cx="1792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699792" y="4365104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 </a:t>
              </a:r>
              <a:r>
                <a:rPr lang="en-US" sz="2000" dirty="0" smtClean="0">
                  <a:latin typeface="Berlin Sans FB" pitchFamily="34" charset="0"/>
                </a:rPr>
                <a:t>(but accidental ones)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929307" y="3697868"/>
              <a:ext cx="3469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Order based on a DFS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934692" y="2341418"/>
              <a:ext cx="2290760" cy="346364"/>
            </a:xfrm>
            <a:custGeom>
              <a:avLst/>
              <a:gdLst>
                <a:gd name="connsiteX0" fmla="*/ 2549236 w 2549236"/>
                <a:gd name="connsiteY0" fmla="*/ 346364 h 346364"/>
                <a:gd name="connsiteX1" fmla="*/ 1593273 w 2549236"/>
                <a:gd name="connsiteY1" fmla="*/ 55418 h 346364"/>
                <a:gd name="connsiteX2" fmla="*/ 0 w 2549236"/>
                <a:gd name="connsiteY2" fmla="*/ 13855 h 34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36" h="346364">
                  <a:moveTo>
                    <a:pt x="2549236" y="346364"/>
                  </a:moveTo>
                  <a:cubicBezTo>
                    <a:pt x="2283691" y="228600"/>
                    <a:pt x="2018146" y="110836"/>
                    <a:pt x="1593273" y="55418"/>
                  </a:cubicBezTo>
                  <a:cubicBezTo>
                    <a:pt x="1168400" y="0"/>
                    <a:pt x="584200" y="6927"/>
                    <a:pt x="0" y="13855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4585855" y="2881745"/>
              <a:ext cx="1413163" cy="858982"/>
            </a:xfrm>
            <a:custGeom>
              <a:avLst/>
              <a:gdLst>
                <a:gd name="connsiteX0" fmla="*/ 1413163 w 1413163"/>
                <a:gd name="connsiteY0" fmla="*/ 858982 h 858982"/>
                <a:gd name="connsiteX1" fmla="*/ 858981 w 1413163"/>
                <a:gd name="connsiteY1" fmla="*/ 374073 h 858982"/>
                <a:gd name="connsiteX2" fmla="*/ 0 w 1413163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163" h="858982">
                  <a:moveTo>
                    <a:pt x="1413163" y="858982"/>
                  </a:moveTo>
                  <a:cubicBezTo>
                    <a:pt x="1253835" y="688109"/>
                    <a:pt x="1094508" y="517237"/>
                    <a:pt x="858981" y="374073"/>
                  </a:cubicBezTo>
                  <a:cubicBezTo>
                    <a:pt x="623454" y="230909"/>
                    <a:pt x="311727" y="115454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3823855" y="3117273"/>
              <a:ext cx="914400" cy="1343891"/>
            </a:xfrm>
            <a:custGeom>
              <a:avLst/>
              <a:gdLst>
                <a:gd name="connsiteX0" fmla="*/ 914400 w 914400"/>
                <a:gd name="connsiteY0" fmla="*/ 1343891 h 1343891"/>
                <a:gd name="connsiteX1" fmla="*/ 609600 w 914400"/>
                <a:gd name="connsiteY1" fmla="*/ 346363 h 1343891"/>
                <a:gd name="connsiteX2" fmla="*/ 0 w 914400"/>
                <a:gd name="connsiteY2" fmla="*/ 0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343891">
                  <a:moveTo>
                    <a:pt x="914400" y="1343891"/>
                  </a:moveTo>
                  <a:cubicBezTo>
                    <a:pt x="838200" y="957118"/>
                    <a:pt x="762000" y="570345"/>
                    <a:pt x="609600" y="346363"/>
                  </a:cubicBezTo>
                  <a:cubicBezTo>
                    <a:pt x="457200" y="122381"/>
                    <a:pt x="228600" y="6119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842655" y="3643745"/>
              <a:ext cx="549564" cy="1191491"/>
            </a:xfrm>
            <a:custGeom>
              <a:avLst/>
              <a:gdLst>
                <a:gd name="connsiteX0" fmla="*/ 0 w 549564"/>
                <a:gd name="connsiteY0" fmla="*/ 1191491 h 1191491"/>
                <a:gd name="connsiteX1" fmla="*/ 484909 w 549564"/>
                <a:gd name="connsiteY1" fmla="*/ 540328 h 1191491"/>
                <a:gd name="connsiteX2" fmla="*/ 387927 w 549564"/>
                <a:gd name="connsiteY2" fmla="*/ 0 h 11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564" h="1191491">
                  <a:moveTo>
                    <a:pt x="0" y="1191491"/>
                  </a:moveTo>
                  <a:cubicBezTo>
                    <a:pt x="210127" y="965200"/>
                    <a:pt x="420255" y="738910"/>
                    <a:pt x="484909" y="540328"/>
                  </a:cubicBezTo>
                  <a:cubicBezTo>
                    <a:pt x="549564" y="341746"/>
                    <a:pt x="468745" y="170873"/>
                    <a:pt x="387927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vertical synthesis technique of state machines from process models</a:t>
            </a:r>
          </a:p>
          <a:p>
            <a:pPr lvl="1"/>
            <a:r>
              <a:rPr lang="en-US" dirty="0" smtClean="0"/>
              <a:t>Operational semantics of guarded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/>
            <a:r>
              <a:rPr lang="en-US" dirty="0" smtClean="0"/>
              <a:t>Supported by two tools: analyzer &amp; model-checker</a:t>
            </a:r>
          </a:p>
          <a:p>
            <a:r>
              <a:rPr lang="en-US" dirty="0" smtClean="0"/>
              <a:t>An horizontal synthesis technique of state machines from scenarios</a:t>
            </a:r>
          </a:p>
          <a:p>
            <a:pPr lvl="1"/>
            <a:r>
              <a:rPr lang="en-US" dirty="0" smtClean="0"/>
              <a:t>Inductive &amp; Interactive </a:t>
            </a:r>
          </a:p>
          <a:p>
            <a:pPr lvl="1"/>
            <a:r>
              <a:rPr lang="en-US" dirty="0" smtClean="0"/>
              <a:t>Taking domain knowledge and goals into account</a:t>
            </a:r>
          </a:p>
          <a:p>
            <a:pPr lvl="1"/>
            <a:r>
              <a:rPr lang="en-US" dirty="0" smtClean="0"/>
              <a:t>Integrated, with other techniques, in the ISIS tool</a:t>
            </a:r>
          </a:p>
          <a:p>
            <a:r>
              <a:rPr lang="en-US" dirty="0" smtClean="0"/>
              <a:t>Contributions to grammar induction</a:t>
            </a:r>
          </a:p>
          <a:p>
            <a:pPr lvl="1"/>
            <a:r>
              <a:rPr lang="en-US" dirty="0" smtClean="0"/>
              <a:t>Query-driven &amp; Automaton State Merging</a:t>
            </a:r>
          </a:p>
          <a:p>
            <a:pPr lvl="1"/>
            <a:r>
              <a:rPr lang="en-US" dirty="0" smtClean="0"/>
              <a:t>New evaluation framework: Stamina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 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QSM*, natural successor of QSM and ASM</a:t>
            </a:r>
          </a:p>
          <a:p>
            <a:pPr lvl="1"/>
            <a:r>
              <a:rPr lang="en-US" dirty="0" smtClean="0"/>
              <a:t>All features integrated within a new framework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of inductive synthesis</a:t>
            </a:r>
          </a:p>
          <a:p>
            <a:pPr lvl="1"/>
            <a:r>
              <a:rPr lang="en-US" dirty="0" smtClean="0"/>
              <a:t>On case studies and synthetic datasets</a:t>
            </a:r>
          </a:p>
          <a:p>
            <a:pPr lvl="1"/>
            <a:r>
              <a:rPr lang="en-US" dirty="0" smtClean="0"/>
              <a:t>Yielding a novel evaluation protocol and an online platform</a:t>
            </a:r>
          </a:p>
          <a:p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A model checker for process models; an interactive state machine synthesizer;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grpSp>
        <p:nvGrpSpPr>
          <p:cNvPr id="4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7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5749720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39" name="Connecteur droit avec flèche 149"/>
          <p:cNvCxnSpPr>
            <a:stCxn id="151" idx="3"/>
            <a:endCxn id="41" idx="4"/>
          </p:cNvCxnSpPr>
          <p:nvPr/>
        </p:nvCxnSpPr>
        <p:spPr>
          <a:xfrm flipV="1">
            <a:off x="5292272" y="3257233"/>
            <a:ext cx="193822" cy="110791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54"/>
          <p:cNvCxnSpPr>
            <a:stCxn id="155" idx="3"/>
            <a:endCxn id="41" idx="0"/>
          </p:cNvCxnSpPr>
          <p:nvPr/>
        </p:nvCxnSpPr>
        <p:spPr>
          <a:xfrm>
            <a:off x="5292272" y="2132816"/>
            <a:ext cx="193822" cy="108001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463892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2" name="Connecteur droit avec flèche 149"/>
          <p:cNvCxnSpPr>
            <a:stCxn id="41" idx="6"/>
            <a:endCxn id="38" idx="2"/>
          </p:cNvCxnSpPr>
          <p:nvPr/>
        </p:nvCxnSpPr>
        <p:spPr>
          <a:xfrm>
            <a:off x="5508296" y="3235031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144"/>
          <p:cNvGrpSpPr/>
          <p:nvPr/>
        </p:nvGrpSpPr>
        <p:grpSpPr>
          <a:xfrm>
            <a:off x="7092472" y="2857596"/>
            <a:ext cx="1728000" cy="754870"/>
            <a:chOff x="4428176" y="2968069"/>
            <a:chExt cx="1728000" cy="754870"/>
          </a:xfrm>
        </p:grpSpPr>
        <p:sp>
          <p:nvSpPr>
            <p:cNvPr id="50" name="Rectangle 49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12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 avec flèche 149"/>
          <p:cNvCxnSpPr>
            <a:stCxn id="38" idx="6"/>
            <a:endCxn id="50" idx="1"/>
          </p:cNvCxnSpPr>
          <p:nvPr/>
        </p:nvCxnSpPr>
        <p:spPr>
          <a:xfrm flipV="1">
            <a:off x="6859823" y="3235031"/>
            <a:ext cx="23264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space réservé du contenu 71"/>
          <p:cNvSpPr>
            <a:spLocks noGrp="1"/>
          </p:cNvSpPr>
          <p:nvPr>
            <p:ph idx="1"/>
          </p:nvPr>
        </p:nvSpPr>
        <p:spPr>
          <a:xfrm>
            <a:off x="741531" y="5373216"/>
            <a:ext cx="7355160" cy="122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ym typeface="Wingdings"/>
              </a:rPr>
              <a:t>	Convergence criteria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ym typeface="Wingdings"/>
              </a:rPr>
              <a:t>	Does not yield a new modeling iteration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47529" y="4999736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9900"/>
                </a:solidFill>
                <a:sym typeface="Wingdings"/>
              </a:rPr>
              <a:t>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51520" y="5531828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Wingdings"/>
              </a:rPr>
              <a:t>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Measuring introduced generalization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Implied scenario analysis [Uch04]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3255001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151" idx="3"/>
            <a:endCxn id="42" idx="4"/>
          </p:cNvCxnSpPr>
          <p:nvPr/>
        </p:nvCxnSpPr>
        <p:spPr>
          <a:xfrm flipV="1">
            <a:off x="5292272" y="3832254"/>
            <a:ext cx="193822" cy="53289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67" idx="3"/>
            <a:endCxn id="42" idx="0"/>
          </p:cNvCxnSpPr>
          <p:nvPr/>
        </p:nvCxnSpPr>
        <p:spPr>
          <a:xfrm>
            <a:off x="5292272" y="3235031"/>
            <a:ext cx="193822" cy="5528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3787850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3810052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3429856" y="2157344"/>
            <a:ext cx="667156" cy="5082675"/>
          </a:xfrm>
          <a:prstGeom prst="bentConnector3">
            <a:avLst>
              <a:gd name="adj1" fmla="val -134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e 149"/>
          <p:cNvGrpSpPr/>
          <p:nvPr/>
        </p:nvGrpSpPr>
        <p:grpSpPr>
          <a:xfrm>
            <a:off x="7236296" y="4005144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153"/>
          <p:cNvGrpSpPr/>
          <p:nvPr/>
        </p:nvGrpSpPr>
        <p:grpSpPr>
          <a:xfrm>
            <a:off x="7236296" y="2852936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3392491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3990795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378806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3810053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Behaviors neither proscribed nor exhibited ?</a:t>
            </a:r>
          </a:p>
          <a:p>
            <a:pPr lvl="1"/>
            <a:r>
              <a:rPr lang="en-US" dirty="0" smtClean="0"/>
              <a:t>Related to the use of partial behavior models (MTS) in [Uch09] 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2102873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67" idx="3"/>
            <a:endCxn id="42" idx="4"/>
          </p:cNvCxnSpPr>
          <p:nvPr/>
        </p:nvCxnSpPr>
        <p:spPr>
          <a:xfrm flipV="1">
            <a:off x="5292272" y="2680126"/>
            <a:ext cx="193822" cy="55490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155" idx="3"/>
            <a:endCxn id="42" idx="0"/>
          </p:cNvCxnSpPr>
          <p:nvPr/>
        </p:nvCxnSpPr>
        <p:spPr>
          <a:xfrm>
            <a:off x="5292272" y="2132816"/>
            <a:ext cx="193822" cy="5029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2635722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2657924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2853792" y="1581280"/>
            <a:ext cx="1819284" cy="5082675"/>
          </a:xfrm>
          <a:prstGeom prst="bentConnector3">
            <a:avLst>
              <a:gd name="adj1" fmla="val -49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e 149"/>
          <p:cNvGrpSpPr/>
          <p:nvPr/>
        </p:nvGrpSpPr>
        <p:grpSpPr>
          <a:xfrm>
            <a:off x="7236296" y="2853016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53"/>
          <p:cNvGrpSpPr/>
          <p:nvPr/>
        </p:nvGrpSpPr>
        <p:grpSpPr>
          <a:xfrm>
            <a:off x="7236296" y="1700808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2240363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2838667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2635941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2657925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 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Generating annotated behavior models from end-user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[Dam09] 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F. </a:t>
            </a:r>
            <a:r>
              <a:rPr lang="en-US" sz="1600" dirty="0" err="1" smtClean="0">
                <a:latin typeface="+mj-lt"/>
                <a:cs typeface="Arial" pitchFamily="34" charset="0"/>
              </a:rPr>
              <a:t>Roucoux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Analyzing critical process models through behavior model synthesis. In ICSE'09: 31th International Conference on Software Engineering, Vancouver, Canada, May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 	Christophe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 	</a:t>
            </a:r>
            <a:r>
              <a:rPr lang="nl-NL" sz="1600" dirty="0" smtClean="0">
                <a:latin typeface="+mj-lt"/>
                <a:cs typeface="Arial" pitchFamily="34" charset="0"/>
              </a:rPr>
              <a:t>P.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Dupont</a:t>
            </a:r>
            <a:r>
              <a:rPr lang="nl-NL" sz="1600" dirty="0" smtClean="0">
                <a:latin typeface="+mj-lt"/>
                <a:cs typeface="Arial" pitchFamily="34" charset="0"/>
              </a:rPr>
              <a:t>, B.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Lambeau</a:t>
            </a:r>
            <a:r>
              <a:rPr lang="nl-NL" sz="1600" dirty="0" smtClean="0">
                <a:latin typeface="+mj-lt"/>
                <a:cs typeface="Arial" pitchFamily="34" charset="0"/>
              </a:rPr>
              <a:t>, C.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Damas</a:t>
            </a:r>
            <a:r>
              <a:rPr lang="nl-NL" sz="1600" dirty="0" smtClean="0">
                <a:latin typeface="+mj-lt"/>
                <a:cs typeface="Arial" pitchFamily="34" charset="0"/>
              </a:rPr>
              <a:t>, and A. van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nl-NL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 </a:t>
            </a:r>
            <a:r>
              <a:rPr lang="en-US" sz="1600" dirty="0" smtClean="0">
                <a:latin typeface="+mj-lt"/>
                <a:cs typeface="Arial" pitchFamily="34" charset="0"/>
              </a:rPr>
              <a:t>Applied </a:t>
            </a:r>
            <a:r>
              <a:rPr lang="en-US" sz="1600" dirty="0" err="1" smtClean="0">
                <a:latin typeface="+mj-lt"/>
                <a:cs typeface="Arial" pitchFamily="34" charset="0"/>
              </a:rPr>
              <a:t>Articial</a:t>
            </a:r>
            <a:r>
              <a:rPr lang="en-US" sz="1600" dirty="0" smtClean="0">
                <a:latin typeface="+mj-lt"/>
                <a:cs typeface="Arial" pitchFamily="34" charset="0"/>
              </a:rPr>
              <a:t>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[Gia03] 	</a:t>
            </a:r>
            <a:r>
              <a:rPr lang="en-US" sz="1600" dirty="0" err="1" smtClean="0">
                <a:latin typeface="+mj-lt"/>
                <a:cs typeface="Arial" pitchFamily="34" charset="0"/>
              </a:rPr>
              <a:t>Dimitra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Giannakopoulou</a:t>
            </a:r>
            <a:r>
              <a:rPr lang="en-US" sz="1600" dirty="0" smtClean="0">
                <a:latin typeface="+mj-lt"/>
                <a:cs typeface="Arial" pitchFamily="34" charset="0"/>
              </a:rPr>
              <a:t> and Je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Fluent model checking for event-based systems.</a:t>
            </a:r>
            <a:r>
              <a:rPr lang="en-US" sz="1600" dirty="0" smtClean="0">
                <a:latin typeface="+mj-lt"/>
                <a:cs typeface="Arial" pitchFamily="34" charset="0"/>
              </a:rPr>
              <a:t> In ESEC/FSE-11: Proceedings of the 9th European software engineering conference held jointly with 11th ACM SIGSOFT international symposium on Foundations of software engineering, pages  57-266, New York, NY, USA, 2003. ACM.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 	C. A. R. Hoare.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</a:t>
            </a:r>
            <a:r>
              <a:rPr lang="en-US" sz="1600" dirty="0" smtClean="0">
                <a:latin typeface="+mj-lt"/>
                <a:cs typeface="Arial" pitchFamily="34" charset="0"/>
              </a:rPr>
              <a:t> (Prentice Hall International Series in Computing Science).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[Hop79] 	J.E. </a:t>
            </a:r>
            <a:r>
              <a:rPr lang="en-US" sz="1600" dirty="0" err="1" smtClean="0">
                <a:latin typeface="+mj-lt"/>
                <a:cs typeface="Arial" pitchFamily="34" charset="0"/>
              </a:rPr>
              <a:t>Hopcroft</a:t>
            </a:r>
            <a:r>
              <a:rPr lang="en-US" sz="1600" dirty="0" smtClean="0">
                <a:latin typeface="+mj-lt"/>
                <a:cs typeface="Arial" pitchFamily="34" charset="0"/>
              </a:rPr>
              <a:t> and J.D.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Ullman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Introduction to Automata Theory, Languages and Computation.</a:t>
            </a:r>
            <a:r>
              <a:rPr lang="en-US" sz="1600" dirty="0" smtClean="0">
                <a:latin typeface="+mj-lt"/>
                <a:cs typeface="Arial" pitchFamily="34" charset="0"/>
              </a:rPr>
              <a:t> Addison Wesley, Reading, Massachusetts, 1979.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997152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[Kel76] 	Robert M. Keller. </a:t>
            </a:r>
            <a:r>
              <a:rPr lang="en-US" sz="1600" i="1" dirty="0" smtClean="0">
                <a:latin typeface="+mj-lt"/>
                <a:cs typeface="Arial" pitchFamily="34" charset="0"/>
              </a:rPr>
              <a:t>Formal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verication</a:t>
            </a:r>
            <a:r>
              <a:rPr lang="en-US" sz="1600" i="1" dirty="0" smtClean="0">
                <a:latin typeface="+mj-lt"/>
                <a:cs typeface="Arial" pitchFamily="34" charset="0"/>
              </a:rPr>
              <a:t> of parallel programs.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Commun</a:t>
            </a:r>
            <a:r>
              <a:rPr lang="en-US" sz="1600" dirty="0" smtClean="0">
                <a:latin typeface="+mj-lt"/>
                <a:cs typeface="Arial" pitchFamily="34" charset="0"/>
              </a:rPr>
              <a:t>. ACM, 19:371{384, July 1976.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 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Programs.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 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Garcia.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Pérez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</a:t>
            </a:r>
            <a:r>
              <a:rPr lang="en-US" sz="1600" dirty="0" err="1" smtClean="0">
                <a:latin typeface="+mj-lt"/>
                <a:cs typeface="Arial" pitchFamily="34" charset="0"/>
              </a:rPr>
              <a:t>Scientic</a:t>
            </a:r>
            <a:r>
              <a:rPr lang="en-US" sz="1600" dirty="0" smtClean="0">
                <a:latin typeface="+mj-lt"/>
                <a:cs typeface="Arial" pitchFamily="34" charset="0"/>
              </a:rPr>
              <a:t>, Singapore,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[Uch03] 	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J. Kramer, and J.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behavorial</a:t>
            </a:r>
            <a:r>
              <a:rPr lang="en-US" sz="1600" i="1" dirty="0" smtClean="0">
                <a:latin typeface="+mj-lt"/>
                <a:cs typeface="Arial" pitchFamily="34" charset="0"/>
              </a:rPr>
              <a:t> models from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Engineering, 29(2):99-115, 2003.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[Uch04] 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Jeff Kramer, and Jeff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Incremental elaboration of scenario-based specifications and behavior models using implied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Eng. </a:t>
            </a:r>
            <a:r>
              <a:rPr lang="en-US" sz="1600" dirty="0" err="1" smtClean="0">
                <a:latin typeface="+mj-lt"/>
                <a:cs typeface="Arial" pitchFamily="34" charset="0"/>
              </a:rPr>
              <a:t>Methodol</a:t>
            </a:r>
            <a:r>
              <a:rPr lang="en-US" sz="1600" dirty="0" smtClean="0">
                <a:latin typeface="+mj-lt"/>
                <a:cs typeface="Arial" pitchFamily="34" charset="0"/>
              </a:rPr>
              <a:t>., 13:37{85, January 2004.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[UBC09] 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Greg Brunet, and Marsha </a:t>
            </a:r>
            <a:r>
              <a:rPr lang="en-US" sz="1600" dirty="0" err="1" smtClean="0">
                <a:latin typeface="+mj-lt"/>
                <a:cs typeface="Arial" pitchFamily="34" charset="0"/>
              </a:rPr>
              <a:t>Chechik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partial behavior models from properties and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Eng., 35:384{406, May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of inductive synthesis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case studies and synthetic datasets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Yielding a novel evaluation protocol and an online platform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model checker for process models; an interactive state machine synthesizer; a process model analyzer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Words>3014</Words>
  <Application>Microsoft Office PowerPoint</Application>
  <PresentationFormat>Affichage à l'écran (4:3)</PresentationFormat>
  <Paragraphs>789</Paragraphs>
  <Slides>75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6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Manuscript Content at a Glance</vt:lpstr>
      <vt:lpstr>Manuscript Content at a Glance</vt:lpstr>
      <vt:lpstr>Derivation of State Machine Models from Process Models</vt:lpstr>
      <vt:lpstr>Inductive Synthesis of State Machines from Scenarios</vt:lpstr>
      <vt:lpstr>Multi-view Modeling Framework</vt:lpstr>
      <vt:lpstr>Traces &amp; Labeled Transition Systems</vt:lpstr>
      <vt:lpstr>Traces &amp; Labeled Transition Systems</vt:lpstr>
      <vt:lpstr>Traces &amp; Labeled Transition Systems</vt:lpstr>
      <vt:lpstr>Semantics of the Various Models</vt:lpstr>
      <vt:lpstr>Semantics of the Various Models</vt:lpstr>
      <vt:lpstr>Consistency rules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2) Fluents as g-LTS automata</vt:lpstr>
      <vt:lpstr>3) Compose then hide guards</vt:lpstr>
      <vt:lpstr>3) Compose then hide guards</vt:lpstr>
      <vt:lpstr>Composition outline</vt:lpstr>
      <vt:lpstr>Trace equivalent composed g-LTS</vt:lpstr>
      <vt:lpstr>From operational semantics to trace-based model checking [Gia03]</vt:lpstr>
      <vt:lpstr>Derivation of State Machine Models from Process Models</vt:lpstr>
      <vt:lpstr>Inductive Synthesis of State Machines from Scenarios</vt:lpstr>
      <vt:lpstr>Problem statement (simplest)</vt:lpstr>
      <vt:lpstr>Consistency post-conditions</vt:lpstr>
      <vt:lpstr>Consistency agent view</vt:lpstr>
      <vt:lpstr>Consistency system view (1/2)</vt:lpstr>
      <vt:lpstr>Consistency system view (2/2)</vt:lpstr>
      <vt:lpstr>Synthesis Approach </vt:lpstr>
      <vt:lpstr>1) Generalization: QSM algorithm</vt:lpstr>
      <vt:lpstr>2) Decomposition: Hiding</vt:lpstr>
      <vt:lpstr>Query-driven State Merging (QSM)</vt:lpstr>
      <vt:lpstr>Initial solution: prefix tree acceptor</vt:lpstr>
      <vt:lpstr>Refinement through state merging</vt:lpstr>
      <vt:lpstr>Query-driven State Merging (QSM)</vt:lpstr>
      <vt:lpstr>User control: scenario questions</vt:lpstr>
      <vt:lpstr>User control: scenario questions</vt:lpstr>
      <vt:lpstr>Query-driven State Merging (QSM)</vt:lpstr>
      <vt:lpstr>Two axes of improvement</vt:lpstr>
      <vt:lpstr>Injection of goals in the process</vt:lpstr>
      <vt:lpstr>Injection of goals in the process</vt:lpstr>
      <vt:lpstr>Consistency of a system with goals</vt:lpstr>
      <vt:lpstr>Pruning QSM merging space</vt:lpstr>
      <vt:lpstr>About knowledge injection</vt:lpstr>
      <vt:lpstr>Structured forms of scenarios</vt:lpstr>
      <vt:lpstr>Problem statement revisited</vt:lpstr>
      <vt:lpstr>What about induction samples?</vt:lpstr>
      <vt:lpstr>What about induction samples?</vt:lpstr>
      <vt:lpstr>Induction from a positive language</vt:lpstr>
      <vt:lpstr>From RPNI to ASM</vt:lpstr>
      <vt:lpstr>Main Contributions</vt:lpstr>
      <vt:lpstr>Questions ?</vt:lpstr>
      <vt:lpstr>Perspectives</vt:lpstr>
      <vt:lpstr>Perspectives</vt:lpstr>
      <vt:lpstr>Perspectives</vt:lpstr>
      <vt:lpstr>Perspectives</vt:lpstr>
      <vt:lpstr>Vertical vs. Horizontal Model Synthesis</vt:lpstr>
      <vt:lpstr>References</vt:lpstr>
      <vt:lpstr>References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1978</cp:revision>
  <dcterms:created xsi:type="dcterms:W3CDTF">2006-02-08T15:04:34Z</dcterms:created>
  <dcterms:modified xsi:type="dcterms:W3CDTF">2011-10-09T19:28:38Z</dcterms:modified>
</cp:coreProperties>
</file>