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274" r:id="rId11"/>
    <p:sldId id="298" r:id="rId12"/>
    <p:sldId id="299" r:id="rId13"/>
    <p:sldId id="268" r:id="rId14"/>
    <p:sldId id="328" r:id="rId15"/>
    <p:sldId id="305" r:id="rId16"/>
    <p:sldId id="306" r:id="rId17"/>
    <p:sldId id="277" r:id="rId18"/>
    <p:sldId id="278" r:id="rId19"/>
    <p:sldId id="317" r:id="rId20"/>
    <p:sldId id="284" r:id="rId21"/>
    <p:sldId id="285" r:id="rId22"/>
    <p:sldId id="286" r:id="rId23"/>
    <p:sldId id="280" r:id="rId24"/>
    <p:sldId id="287" r:id="rId25"/>
    <p:sldId id="300" r:id="rId26"/>
    <p:sldId id="301" r:id="rId27"/>
    <p:sldId id="283" r:id="rId28"/>
    <p:sldId id="282" r:id="rId29"/>
    <p:sldId id="302" r:id="rId30"/>
    <p:sldId id="330" r:id="rId31"/>
    <p:sldId id="288" r:id="rId32"/>
    <p:sldId id="291" r:id="rId33"/>
    <p:sldId id="304" r:id="rId34"/>
    <p:sldId id="331" r:id="rId35"/>
    <p:sldId id="322" r:id="rId36"/>
    <p:sldId id="323" r:id="rId37"/>
    <p:sldId id="326" r:id="rId38"/>
    <p:sldId id="327" r:id="rId39"/>
    <p:sldId id="341" r:id="rId40"/>
    <p:sldId id="332" r:id="rId41"/>
    <p:sldId id="333" r:id="rId42"/>
    <p:sldId id="334" r:id="rId43"/>
    <p:sldId id="337" r:id="rId44"/>
    <p:sldId id="335" r:id="rId45"/>
    <p:sldId id="336" r:id="rId46"/>
    <p:sldId id="338" r:id="rId47"/>
    <p:sldId id="293" r:id="rId48"/>
    <p:sldId id="339" r:id="rId49"/>
    <p:sldId id="342" r:id="rId50"/>
    <p:sldId id="340" r:id="rId51"/>
    <p:sldId id="343" r:id="rId52"/>
    <p:sldId id="345" r:id="rId53"/>
    <p:sldId id="346" r:id="rId54"/>
    <p:sldId id="344" r:id="rId55"/>
    <p:sldId id="318" r:id="rId56"/>
    <p:sldId id="319" r:id="rId57"/>
    <p:sldId id="312" r:id="rId58"/>
    <p:sldId id="313" r:id="rId59"/>
    <p:sldId id="320" r:id="rId60"/>
    <p:sldId id="321" r:id="rId61"/>
    <p:sldId id="315" r:id="rId62"/>
    <p:sldId id="314" r:id="rId63"/>
    <p:sldId id="316" r:id="rId64"/>
    <p:sldId id="329" r:id="rId65"/>
    <p:sldId id="311" r:id="rId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69" d="100"/>
          <a:sy n="69" d="100"/>
        </p:scale>
        <p:origin x="-7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775499" cy="1834604"/>
            <a:chOff x="828949" y="4725144"/>
            <a:chExt cx="7775499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992172" y="5068341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grpSp>
        <p:nvGrpSpPr>
          <p:cNvPr id="84" name="Groupe 83"/>
          <p:cNvGrpSpPr/>
          <p:nvPr/>
        </p:nvGrpSpPr>
        <p:grpSpPr>
          <a:xfrm>
            <a:off x="1114602" y="3203050"/>
            <a:ext cx="7345830" cy="3351911"/>
            <a:chOff x="1114602" y="3203050"/>
            <a:chExt cx="7345830" cy="3351911"/>
          </a:xfrm>
        </p:grpSpPr>
        <p:grpSp>
          <p:nvGrpSpPr>
            <p:cNvPr id="3" name="Groupe 25"/>
            <p:cNvGrpSpPr/>
            <p:nvPr/>
          </p:nvGrpSpPr>
          <p:grpSpPr>
            <a:xfrm>
              <a:off x="1114602" y="3203050"/>
              <a:ext cx="7345830" cy="1954142"/>
              <a:chOff x="682554" y="2564905"/>
              <a:chExt cx="7849886" cy="2088231"/>
            </a:xfrm>
          </p:grpSpPr>
          <p:pic>
            <p:nvPicPr>
              <p:cNvPr id="15" name="Image 14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64108" y="2566504"/>
                <a:ext cx="1468332" cy="2085032"/>
              </a:xfrm>
              <a:prstGeom prst="rect">
                <a:avLst/>
              </a:prstGeom>
            </p:spPr>
          </p:pic>
          <p:pic>
            <p:nvPicPr>
              <p:cNvPr id="16" name="Image 15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2554" y="2780928"/>
                <a:ext cx="1675900" cy="1656184"/>
              </a:xfrm>
              <a:prstGeom prst="rect">
                <a:avLst/>
              </a:prstGeom>
            </p:spPr>
          </p:pic>
          <p:grpSp>
            <p:nvGrpSpPr>
              <p:cNvPr id="5" name="Groupe 22"/>
              <p:cNvGrpSpPr/>
              <p:nvPr/>
            </p:nvGrpSpPr>
            <p:grpSpPr>
              <a:xfrm>
                <a:off x="3125695" y="2795762"/>
                <a:ext cx="1382585" cy="1626517"/>
                <a:chOff x="2849290" y="2018507"/>
                <a:chExt cx="1382585" cy="1626517"/>
              </a:xfrm>
            </p:grpSpPr>
            <p:pic>
              <p:nvPicPr>
                <p:cNvPr id="19" name="Image 18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20" name="Image 19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21" name="Image 20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 17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75521" y="2564905"/>
                <a:ext cx="1021347" cy="2088231"/>
              </a:xfrm>
              <a:prstGeom prst="rect">
                <a:avLst/>
              </a:prstGeom>
            </p:spPr>
          </p:pic>
        </p:grpSp>
        <p:cxnSp>
          <p:nvCxnSpPr>
            <p:cNvPr id="14" name="Connecteur en arc 13"/>
            <p:cNvCxnSpPr/>
            <p:nvPr/>
          </p:nvCxnSpPr>
          <p:spPr>
            <a:xfrm rot="16200000" flipH="1">
              <a:off x="3070297" y="4259096"/>
              <a:ext cx="12700" cy="1785122"/>
            </a:xfrm>
            <a:prstGeom prst="curvedConnector3">
              <a:avLst>
                <a:gd name="adj1" fmla="val 3840001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50" idx="5"/>
              <a:endCxn id="51" idx="5"/>
            </p:cNvCxnSpPr>
            <p:nvPr/>
          </p:nvCxnSpPr>
          <p:spPr>
            <a:xfrm rot="16200000" flipH="1">
              <a:off x="6789476" y="4326797"/>
              <a:ext cx="12700" cy="1675176"/>
            </a:xfrm>
            <a:prstGeom prst="curvedConnector3">
              <a:avLst>
                <a:gd name="adj1" fmla="val 469151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39752" y="5363924"/>
              <a:ext cx="13195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US" sz="2400" dirty="0" smtClean="0">
                  <a:latin typeface="Berlin Sans FB" pitchFamily="34" charset="0"/>
                </a:rPr>
                <a:t>subscribe</a:t>
              </a:r>
              <a:endParaRPr lang="en-US" sz="2400" dirty="0">
                <a:latin typeface="Berlin Sans FB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349261" y="5445224"/>
              <a:ext cx="10310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rIns="72000" rtlCol="0">
              <a:spAutoFit/>
            </a:bodyPr>
            <a:lstStyle/>
            <a:p>
              <a:r>
                <a:rPr lang="en-US" sz="2400" dirty="0" smtClean="0">
                  <a:latin typeface="Berlin Sans FB" pitchFamily="34" charset="0"/>
                </a:rPr>
                <a:t>unlock</a:t>
              </a:r>
              <a:endParaRPr lang="en-US" sz="2400" dirty="0">
                <a:latin typeface="Berlin Sans FB" pitchFamily="34" charset="0"/>
              </a:endParaRPr>
            </a:p>
          </p:txBody>
        </p:sp>
        <p:cxnSp>
          <p:nvCxnSpPr>
            <p:cNvPr id="33" name="Connecteur en arc 32"/>
            <p:cNvCxnSpPr/>
            <p:nvPr/>
          </p:nvCxnSpPr>
          <p:spPr>
            <a:xfrm rot="16200000" flipH="1">
              <a:off x="3834885" y="3134469"/>
              <a:ext cx="12700" cy="4034378"/>
            </a:xfrm>
            <a:prstGeom prst="curvedConnector3">
              <a:avLst>
                <a:gd name="adj1" fmla="val 7785711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3347864" y="5877272"/>
              <a:ext cx="11416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US" sz="2400" dirty="0" smtClean="0">
                  <a:latin typeface="Berlin Sans FB" pitchFamily="34" charset="0"/>
                </a:rPr>
                <a:t>identify</a:t>
              </a:r>
              <a:endParaRPr lang="en-US" sz="2400" dirty="0">
                <a:latin typeface="Berlin Sans FB" pitchFamily="34" charset="0"/>
              </a:endParaRPr>
            </a:p>
          </p:txBody>
        </p:sp>
        <p:cxnSp>
          <p:nvCxnSpPr>
            <p:cNvPr id="39" name="Connecteur en arc 38"/>
            <p:cNvCxnSpPr/>
            <p:nvPr/>
          </p:nvCxnSpPr>
          <p:spPr>
            <a:xfrm rot="16200000" flipH="1">
              <a:off x="4907466" y="4306864"/>
              <a:ext cx="12700" cy="1689588"/>
            </a:xfrm>
            <a:prstGeom prst="curvedConnector3">
              <a:avLst>
                <a:gd name="adj1" fmla="val 346151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1799696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59736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031944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834074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944858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/>
            <p:cNvSpPr/>
            <p:nvPr/>
          </p:nvSpPr>
          <p:spPr>
            <a:xfrm>
              <a:off x="5746988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921160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lipse 50"/>
            <p:cNvSpPr/>
            <p:nvPr/>
          </p:nvSpPr>
          <p:spPr>
            <a:xfrm>
              <a:off x="7596336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788024" y="5229200"/>
              <a:ext cx="34257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rIns="72000" rtlCol="0">
              <a:spAutoFit/>
            </a:bodyPr>
            <a:lstStyle/>
            <a:p>
              <a:r>
                <a:rPr lang="en-US" sz="2400" dirty="0" smtClean="0">
                  <a:latin typeface="Berlin Sans FB" pitchFamily="34" charset="0"/>
                </a:rPr>
                <a:t>…</a:t>
              </a:r>
              <a:endParaRPr lang="en-US" sz="2400" dirty="0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547664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lipse 68"/>
            <p:cNvSpPr/>
            <p:nvPr/>
          </p:nvSpPr>
          <p:spPr>
            <a:xfrm>
              <a:off x="7848368" y="513365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Connecteur en arc 69"/>
            <p:cNvCxnSpPr>
              <a:stCxn id="68" idx="4"/>
              <a:endCxn id="69" idx="5"/>
            </p:cNvCxnSpPr>
            <p:nvPr/>
          </p:nvCxnSpPr>
          <p:spPr>
            <a:xfrm rot="5400000" flipH="1" flipV="1">
              <a:off x="4719744" y="2010305"/>
              <a:ext cx="5272" cy="6313432"/>
            </a:xfrm>
            <a:prstGeom prst="curvedConnector3">
              <a:avLst>
                <a:gd name="adj1" fmla="val -25474686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>
              <a:off x="5868144" y="6093296"/>
              <a:ext cx="102064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rIns="72000" rtlCol="0">
              <a:spAutoFit/>
            </a:bodyPr>
            <a:lstStyle/>
            <a:p>
              <a:r>
                <a:rPr lang="en-US" sz="2400" dirty="0" smtClean="0">
                  <a:latin typeface="Berlin Sans FB" pitchFamily="34" charset="0"/>
                </a:rPr>
                <a:t>pickup</a:t>
              </a:r>
              <a:endParaRPr lang="en-US" sz="24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102" y="2514314"/>
            <a:ext cx="2424096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3573016"/>
            <a:ext cx="1666382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1198" y="4077072"/>
            <a:ext cx="1504978" cy="1559838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3933056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Scenarios capture examples of agent interactions</a:t>
            </a:r>
            <a:endParaRPr lang="en-US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764079" y="2987660"/>
                <a:ext cx="135419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subscribe</a:t>
                </a:r>
                <a:endParaRPr lang="en-US" sz="2400" b="1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2107864" cy="442035"/>
              <a:chOff x="3548648" y="3789040"/>
              <a:chExt cx="2107864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3885789" y="3789040"/>
                <a:ext cx="177072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authenticate</a:t>
                </a:r>
                <a:endParaRPr lang="en-US" sz="2400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661248"/>
              <a:ext cx="3780000" cy="442035"/>
              <a:chOff x="1615688" y="4581823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802840"/>
                <a:ext cx="3780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2951820" y="4581823"/>
                <a:ext cx="227451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welcome aboard</a:t>
                </a:r>
                <a:endParaRPr lang="en-US" sz="2400" b="1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115664"/>
              <a:ext cx="1872000" cy="442035"/>
              <a:chOff x="3548856" y="4180255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752292" y="4180255"/>
                <a:ext cx="113227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granted</a:t>
                </a:r>
                <a:endParaRPr lang="en-US" sz="2400" b="1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764079" y="3419708"/>
                <a:ext cx="113144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identify</a:t>
                </a:r>
                <a:endParaRPr lang="en-US" sz="2400" b="1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A model synthesis technique in action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Negative </a:t>
            </a: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3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4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4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4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85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8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8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8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</a:t>
            </a:r>
            <a:r>
              <a:rPr lang="en-US" dirty="0" smtClean="0"/>
              <a:t>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347864" y="4941168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requirements, i.e.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/>
              <a:t>state machines</a:t>
            </a:r>
            <a:endParaRPr lang="en-US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3293" y="391729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384220" y="4334326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611560" y="4221088"/>
            <a:ext cx="784887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individual agent behaviors</a:t>
            </a:r>
            <a:r>
              <a:rPr lang="en-US" sz="2000" dirty="0" smtClean="0"/>
              <a:t> </a:t>
            </a:r>
            <a:r>
              <a:rPr lang="en-US" dirty="0" smtClean="0"/>
              <a:t>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9" name="Image 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0" name="Image 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1" name="Image 1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25" name="Image 2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2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6" name="Image 35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8" name="Image 2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Declarative agent state </a:t>
            </a:r>
            <a:br>
              <a:rPr lang="en-US" dirty="0" smtClean="0"/>
            </a:b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841314" y="1840756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Cyclist Logged 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ride start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3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3528" y="4463241"/>
            <a:ext cx="4824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cyclist is automatically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unlogged when a bicycle is released and the ride started accordingly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5299532" y="3099449"/>
              <a:ext cx="1872000" cy="503590"/>
              <a:chOff x="3548856" y="4148723"/>
              <a:chExt cx="187200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3854146" y="4148723"/>
                <a:ext cx="1296812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Declarative agent state </a:t>
            </a:r>
            <a:br>
              <a:rPr lang="en-US" dirty="0" smtClean="0"/>
            </a:br>
            <a:r>
              <a:rPr lang="en-US" dirty="0" smtClean="0"/>
              <a:t>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Declarative agent state </a:t>
            </a:r>
            <a:br>
              <a:rPr lang="en-US" dirty="0" smtClean="0"/>
            </a:br>
            <a:r>
              <a:rPr lang="en-US" dirty="0" smtClean="0"/>
              <a:t>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</a:t>
            </a:r>
            <a:r>
              <a:rPr lang="en-US" dirty="0" smtClean="0"/>
              <a:t>fluent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annoying people… always!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software systems is hard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consistent, complete, precise,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78212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20" y="2997891"/>
            <a:ext cx="2520280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7413" y="3076843"/>
            <a:ext cx="1833018" cy="1584176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228558" y="2888940"/>
            <a:ext cx="3431674" cy="1959982"/>
            <a:chOff x="3228558" y="2924944"/>
            <a:chExt cx="3431674" cy="1959982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558" y="4164846"/>
              <a:ext cx="2900385" cy="720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</a:t>
            </a:r>
            <a:r>
              <a:rPr lang="en-US" dirty="0" smtClean="0"/>
              <a:t>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0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0598" y="421782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88224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00506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923928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012160" y="136689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388717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formal framework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2600" dirty="0" smtClean="0">
                <a:latin typeface="Berlin Sans FB" pitchFamily="34" charset="0"/>
              </a:rPr>
              <a:t>Formal trace </a:t>
            </a:r>
            <a:br>
              <a:rPr lang="en-US" sz="2600" dirty="0" smtClean="0">
                <a:latin typeface="Berlin Sans FB" pitchFamily="34" charset="0"/>
              </a:rPr>
            </a:br>
            <a:r>
              <a:rPr lang="en-US" sz="2600" dirty="0" smtClean="0">
                <a:latin typeface="Berlin Sans FB" pitchFamily="34" charset="0"/>
              </a:rPr>
              <a:t>semantics</a:t>
            </a:r>
            <a:endParaRPr lang="en-US" sz="2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</a:t>
            </a:r>
            <a:r>
              <a:rPr lang="en-US" dirty="0" smtClean="0"/>
              <a:t>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3" name="Image 32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0" name="Image 29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5" name="Image 34" descr="nega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508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9" name="Image 3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induction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r>
              <a:rPr lang="en-US" sz="2800" dirty="0" smtClean="0">
                <a:latin typeface="Berlin Sans FB" pitchFamily="34" charset="0"/>
              </a:rPr>
              <a:t/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r>
              <a:rPr lang="en-US" sz="2800" dirty="0" smtClean="0">
                <a:latin typeface="Berlin Sans FB" pitchFamily="34" charset="0"/>
              </a:rPr>
              <a:t/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2" name="Image 21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</a:t>
            </a:r>
            <a:r>
              <a:rPr lang="en-US" dirty="0" smtClean="0"/>
              <a:t>state </a:t>
            </a:r>
            <a:r>
              <a:rPr lang="en-US" dirty="0" smtClean="0"/>
              <a:t>machine induction from scenarios</a:t>
            </a:r>
            <a:endParaRPr lang="en-US" dirty="0"/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State </a:t>
            </a:r>
            <a:r>
              <a:rPr lang="en-US" sz="2800" dirty="0" smtClean="0">
                <a:latin typeface="Berlin Sans FB" pitchFamily="34" charset="0"/>
              </a:rPr>
              <a:t>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composed-syste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</a:t>
            </a:r>
            <a:r>
              <a:rPr lang="en-US" dirty="0" smtClean="0"/>
              <a:t>s</a:t>
            </a:r>
            <a:r>
              <a:rPr lang="en-US" dirty="0" smtClean="0"/>
              <a:t>tate machine induction </a:t>
            </a:r>
            <a:r>
              <a:rPr lang="en-US" dirty="0" smtClean="0"/>
              <a:t>from </a:t>
            </a:r>
            <a:r>
              <a:rPr lang="en-US" dirty="0" smtClean="0"/>
              <a:t>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6" name="ZoneTexte 25"/>
          <p:cNvSpPr txBox="1"/>
          <p:nvPr/>
        </p:nvSpPr>
        <p:spPr>
          <a:xfrm>
            <a:off x="179512" y="4439430"/>
            <a:ext cx="240803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+ </a:t>
            </a:r>
            <a:r>
              <a:rPr lang="en-US" sz="2800" dirty="0" smtClean="0">
                <a:latin typeface="Berlin Sans FB" pitchFamily="34" charset="0"/>
              </a:rPr>
              <a:t>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</a:t>
            </a:r>
            <a:r>
              <a:rPr lang="en-US" sz="2400" dirty="0" smtClean="0">
                <a:latin typeface="Berlin Sans FB" pitchFamily="34" charset="0"/>
              </a:rPr>
              <a:t>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composed-syste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5" name="Image 3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2" name="Image 21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</a:t>
            </a:r>
            <a:r>
              <a:rPr lang="en-US" dirty="0" smtClean="0"/>
              <a:t> synthesis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</a:t>
            </a:r>
            <a:r>
              <a:rPr lang="en-US" sz="3600" dirty="0" smtClean="0"/>
              <a:t>should be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</a:t>
            </a:r>
            <a:r>
              <a:rPr lang="en-US" sz="3600" b="1" dirty="0" smtClean="0">
                <a:solidFill>
                  <a:srgbClr val="FF0000"/>
                </a:solidFill>
              </a:rPr>
              <a:t>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consistent,</a:t>
            </a:r>
            <a:r>
              <a:rPr lang="en-US" sz="3600" b="1" dirty="0" smtClean="0"/>
              <a:t>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</a:t>
            </a:r>
            <a:r>
              <a:rPr lang="en-US" sz="3600" b="1" dirty="0" smtClean="0">
                <a:solidFill>
                  <a:srgbClr val="7030A0"/>
                </a:solidFill>
              </a:rPr>
              <a:t>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  <a:endParaRPr lang="en-US" sz="3600" b="1" dirty="0" smtClean="0">
              <a:solidFill>
                <a:schemeClr val="accent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2" name="Image 31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composed-syste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</a:t>
            </a:r>
            <a:r>
              <a:rPr lang="en-US" dirty="0" smtClean="0"/>
              <a:t>g </a:t>
            </a:r>
            <a:r>
              <a:rPr lang="en-US" b="1" dirty="0" smtClean="0">
                <a:solidFill>
                  <a:srgbClr val="00B050"/>
                </a:solidFill>
              </a:rPr>
              <a:t>why</a:t>
            </a:r>
            <a:r>
              <a:rPr lang="en-US" dirty="0" smtClean="0"/>
              <a:t> makes you a much smarter</a:t>
            </a:r>
            <a:r>
              <a:rPr lang="en-US" dirty="0" smtClean="0"/>
              <a:t> software engineer</a:t>
            </a:r>
            <a:endParaRPr lang="en-US" dirty="0"/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composed-syste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come with </a:t>
            </a:r>
            <a:r>
              <a:rPr lang="en-US" b="1" dirty="0" smtClean="0">
                <a:solidFill>
                  <a:srgbClr val="C00000"/>
                </a:solidFill>
              </a:rPr>
              <a:t>lots</a:t>
            </a:r>
            <a:r>
              <a:rPr lang="en-US" b="1" dirty="0" smtClean="0"/>
              <a:t> </a:t>
            </a:r>
            <a:r>
              <a:rPr lang="en-US" dirty="0" smtClean="0"/>
              <a:t>of analysis and synthesis tools</a:t>
            </a:r>
            <a:endParaRPr lang="en-US" dirty="0"/>
          </a:p>
        </p:txBody>
      </p:sp>
      <p:pic>
        <p:nvPicPr>
          <p:cNvPr id="15" name="Image 14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5085184"/>
            <a:ext cx="2430940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3000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8756" y="4188026"/>
            <a:ext cx="2509840" cy="1832516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49"/>
            <a:ext cx="1728190" cy="149358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composed-syste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3906" y="1412776"/>
            <a:ext cx="3770502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51"/>
          <p:cNvGrpSpPr/>
          <p:nvPr/>
        </p:nvGrpSpPr>
        <p:grpSpPr>
          <a:xfrm>
            <a:off x="1835696" y="5650926"/>
            <a:ext cx="3744208" cy="400110"/>
            <a:chOff x="5436304" y="6079287"/>
            <a:chExt cx="1872000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6300352" y="6079287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6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5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bg1"/>
                  </a:solidFill>
                  <a:latin typeface="Berlin Sans FB" pitchFamily="34" charset="0"/>
                </a:rPr>
                <a:t>Avoid[ </a:t>
              </a:r>
              <a:r>
                <a:rPr lang="en-US" sz="2600" dirty="0" smtClean="0">
                  <a:solidFill>
                    <a:schemeClr val="bg1"/>
                  </a:solidFill>
                  <a:latin typeface="Berlin Sans FB" pitchFamily="34" charset="0"/>
                </a:rPr>
                <a:t>Requesting When Free </a:t>
              </a:r>
              <a:r>
                <a:rPr lang="en-US" sz="2600" dirty="0" smtClean="0">
                  <a:solidFill>
                    <a:schemeClr val="bg1"/>
                  </a:solidFill>
                  <a:latin typeface="Berlin Sans FB" pitchFamily="34" charset="0"/>
                </a:rPr>
                <a:t>]</a:t>
              </a:r>
              <a:endParaRPr lang="en-US" sz="26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Two possible </a:t>
            </a:r>
            <a:br>
              <a:rPr lang="en-US" dirty="0" smtClean="0"/>
            </a:br>
            <a:r>
              <a:rPr lang="en-US" dirty="0" smtClean="0"/>
              <a:t>interpretations</a:t>
            </a:r>
            <a:endParaRPr lang="en-US" sz="4000" dirty="0"/>
          </a:p>
        </p:txBody>
      </p:sp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bg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bg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grpSp>
        <p:nvGrpSpPr>
          <p:cNvPr id="35" name="Groupe 34"/>
          <p:cNvGrpSpPr/>
          <p:nvPr/>
        </p:nvGrpSpPr>
        <p:grpSpPr>
          <a:xfrm>
            <a:off x="971600" y="393542"/>
            <a:ext cx="7632848" cy="6275818"/>
            <a:chOff x="971600" y="393542"/>
            <a:chExt cx="7632848" cy="6275818"/>
          </a:xfrm>
        </p:grpSpPr>
        <p:sp>
          <p:nvSpPr>
            <p:cNvPr id="43" name="Rectangle à coins arrondis 42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44" name="Connecteur droit avec flèche 172"/>
            <p:cNvCxnSpPr>
              <a:stCxn id="43" idx="1"/>
              <a:endCxn id="61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onnecteur droit avec flèche 172"/>
            <p:cNvCxnSpPr>
              <a:stCxn id="46" idx="4"/>
              <a:endCxn id="43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Arrondir un rectangle avec un coin diagonal 6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2" name="Image 71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73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7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76" name="Arrondir un rectangle avec un coin du même côté 75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7" name="Groupe 72"/>
            <p:cNvGrpSpPr/>
            <p:nvPr/>
          </p:nvGrpSpPr>
          <p:grpSpPr>
            <a:xfrm>
              <a:off x="1820198" y="3645024"/>
              <a:ext cx="3759706" cy="1090107"/>
              <a:chOff x="1820198" y="3645024"/>
              <a:chExt cx="3759706" cy="1090107"/>
            </a:xfrm>
          </p:grpSpPr>
          <p:grpSp>
            <p:nvGrpSpPr>
              <p:cNvPr id="90" name="Groupe 69"/>
              <p:cNvGrpSpPr/>
              <p:nvPr/>
            </p:nvGrpSpPr>
            <p:grpSpPr>
              <a:xfrm>
                <a:off x="3707904" y="4293096"/>
                <a:ext cx="1872000" cy="442035"/>
                <a:chOff x="3707904" y="4293096"/>
                <a:chExt cx="1872000" cy="442035"/>
              </a:xfrm>
            </p:grpSpPr>
            <p:cxnSp>
              <p:nvCxnSpPr>
                <p:cNvPr id="97" name="Connecteur droit avec flèche 96"/>
                <p:cNvCxnSpPr/>
                <p:nvPr/>
              </p:nvCxnSpPr>
              <p:spPr>
                <a:xfrm flipH="1">
                  <a:off x="3707904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ZoneTexte 97"/>
                <p:cNvSpPr txBox="1"/>
                <p:nvPr/>
              </p:nvSpPr>
              <p:spPr>
                <a:xfrm>
                  <a:off x="4197853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91" name="Groupe 71"/>
              <p:cNvGrpSpPr/>
              <p:nvPr/>
            </p:nvGrpSpPr>
            <p:grpSpPr>
              <a:xfrm>
                <a:off x="1820198" y="3645024"/>
                <a:ext cx="1887706" cy="442035"/>
                <a:chOff x="1820198" y="3645024"/>
                <a:chExt cx="1887706" cy="442035"/>
              </a:xfrm>
            </p:grpSpPr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1820198" y="3861048"/>
                  <a:ext cx="1887706" cy="4993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ZoneTexte 95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92" name="Groupe 70"/>
              <p:cNvGrpSpPr/>
              <p:nvPr/>
            </p:nvGrpSpPr>
            <p:grpSpPr>
              <a:xfrm>
                <a:off x="3707904" y="3933056"/>
                <a:ext cx="1872000" cy="442035"/>
                <a:chOff x="3707904" y="3861048"/>
                <a:chExt cx="1872000" cy="442035"/>
              </a:xfrm>
            </p:grpSpPr>
            <p:cxnSp>
              <p:nvCxnSpPr>
                <p:cNvPr id="93" name="Connecteur droit avec flèche 92"/>
                <p:cNvCxnSpPr/>
                <p:nvPr/>
              </p:nvCxnSpPr>
              <p:spPr>
                <a:xfrm>
                  <a:off x="3707904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4" name="ZoneTexte 93"/>
                <p:cNvSpPr txBox="1"/>
                <p:nvPr/>
              </p:nvSpPr>
              <p:spPr>
                <a:xfrm>
                  <a:off x="4167396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78" name="Connecteur droit 77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>
              <a:off x="4117013" y="4022482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0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1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3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Brooks, F.P.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Finkelstein,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87624" y="400506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323528" y="404664"/>
            <a:ext cx="3096072" cy="2664296"/>
            <a:chOff x="323528" y="3789040"/>
            <a:chExt cx="3096072" cy="2664296"/>
          </a:xfrm>
        </p:grpSpPr>
        <p:sp>
          <p:nvSpPr>
            <p:cNvPr id="61" name="Parallélogramme 60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2" name="Parallélogramme 61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2123936" y="5053652"/>
              <a:ext cx="252000" cy="252000"/>
            </a:xfrm>
            <a:prstGeom prst="ellipse">
              <a:avLst/>
            </a:prstGeom>
            <a:solidFill>
              <a:srgbClr val="FFFF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4" name="Connecteur en angle 23"/>
            <p:cNvCxnSpPr>
              <a:stCxn id="61" idx="1"/>
              <a:endCxn id="63" idx="3"/>
            </p:cNvCxnSpPr>
            <p:nvPr/>
          </p:nvCxnSpPr>
          <p:spPr>
            <a:xfrm flipV="1">
              <a:off x="1799528" y="5268747"/>
              <a:ext cx="361313" cy="176589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62" idx="4"/>
            </p:cNvCxnSpPr>
            <p:nvPr/>
          </p:nvCxnSpPr>
          <p:spPr>
            <a:xfrm flipH="1" flipV="1">
              <a:off x="2195600" y="4725040"/>
              <a:ext cx="54336" cy="328612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Parallélogramme 65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67" name="Connecteur en angle 23"/>
            <p:cNvCxnSpPr>
              <a:stCxn id="63" idx="6"/>
              <a:endCxn id="66" idx="5"/>
            </p:cNvCxnSpPr>
            <p:nvPr/>
          </p:nvCxnSpPr>
          <p:spPr>
            <a:xfrm flipV="1">
              <a:off x="2375936" y="5121168"/>
              <a:ext cx="296848" cy="58484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7" name="Image 26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8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31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2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3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11" name="Groupe 43"/>
            <p:cNvGrpSpPr/>
            <p:nvPr/>
          </p:nvGrpSpPr>
          <p:grpSpPr>
            <a:xfrm>
              <a:off x="1814932" y="3684457"/>
              <a:ext cx="1872000" cy="400110"/>
              <a:chOff x="1634912" y="2893064"/>
              <a:chExt cx="1872000" cy="400110"/>
            </a:xfrm>
          </p:grpSpPr>
          <p:cxnSp>
            <p:nvCxnSpPr>
              <p:cNvPr id="25" name="Connecteur droit avec flèche 24"/>
              <p:cNvCxnSpPr/>
              <p:nvPr/>
            </p:nvCxnSpPr>
            <p:spPr>
              <a:xfrm>
                <a:off x="1634912" y="311408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748313" y="2893064"/>
                <a:ext cx="14566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subscribe</a:t>
                </a:r>
                <a:endParaRPr lang="en-US" sz="2600" b="1" dirty="0"/>
              </a:p>
            </p:txBody>
          </p:sp>
        </p:grpSp>
        <p:grpSp>
          <p:nvGrpSpPr>
            <p:cNvPr id="12" name="Groupe 45"/>
            <p:cNvGrpSpPr/>
            <p:nvPr/>
          </p:nvGrpSpPr>
          <p:grpSpPr>
            <a:xfrm>
              <a:off x="3728668" y="4548553"/>
              <a:ext cx="2330790" cy="400110"/>
              <a:chOff x="3548648" y="3694444"/>
              <a:chExt cx="2330790" cy="40011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3548648" y="391546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973229" y="3694444"/>
                <a:ext cx="190620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authenticate</a:t>
                </a:r>
                <a:endParaRPr lang="en-US" sz="2600" b="1" dirty="0"/>
              </a:p>
            </p:txBody>
          </p:sp>
        </p:grpSp>
        <p:grpSp>
          <p:nvGrpSpPr>
            <p:cNvPr id="13" name="Groupe 47"/>
            <p:cNvGrpSpPr/>
            <p:nvPr/>
          </p:nvGrpSpPr>
          <p:grpSpPr>
            <a:xfrm>
              <a:off x="1795708" y="5566652"/>
              <a:ext cx="3780000" cy="400110"/>
              <a:chOff x="1615688" y="4487227"/>
              <a:chExt cx="3780000" cy="40011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615688" y="4708244"/>
                <a:ext cx="378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2823570" y="4487227"/>
                <a:ext cx="245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welcome aboard</a:t>
                </a:r>
                <a:endParaRPr lang="en-US" sz="2600" b="1" dirty="0"/>
              </a:p>
            </p:txBody>
          </p:sp>
        </p:grpSp>
        <p:grpSp>
          <p:nvGrpSpPr>
            <p:cNvPr id="14" name="Groupe 46"/>
            <p:cNvGrpSpPr/>
            <p:nvPr/>
          </p:nvGrpSpPr>
          <p:grpSpPr>
            <a:xfrm>
              <a:off x="3728876" y="5021068"/>
              <a:ext cx="1872000" cy="400110"/>
              <a:chOff x="3548856" y="4085659"/>
              <a:chExt cx="1872000" cy="400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311929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08676" y="4085659"/>
                <a:ext cx="12162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granted</a:t>
                </a:r>
                <a:endParaRPr lang="en-US" sz="2600" b="1" dirty="0"/>
              </a:p>
            </p:txBody>
          </p:sp>
        </p:grpSp>
        <p:grpSp>
          <p:nvGrpSpPr>
            <p:cNvPr id="15" name="Groupe 44"/>
            <p:cNvGrpSpPr/>
            <p:nvPr/>
          </p:nvGrpSpPr>
          <p:grpSpPr>
            <a:xfrm>
              <a:off x="1799692" y="4116505"/>
              <a:ext cx="3744416" cy="400110"/>
              <a:chOff x="1619672" y="3325112"/>
              <a:chExt cx="3744416" cy="40011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1619672" y="3546129"/>
                <a:ext cx="374441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788543" y="3325112"/>
                <a:ext cx="121473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identify</a:t>
                </a:r>
                <a:endParaRPr lang="en-US" sz="2600" b="1" dirty="0"/>
              </a:p>
            </p:txBody>
          </p:sp>
        </p:grpSp>
        <p:sp>
          <p:nvSpPr>
            <p:cNvPr id="16" name="Arrondir un rectangle avec un coin du même côté 15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2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373216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052704" y="5723269"/>
              <a:ext cx="140959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ride start</a:t>
              </a:r>
              <a:endParaRPr lang="en-US" sz="2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971600" y="1628800"/>
            <a:ext cx="7272808" cy="5328592"/>
            <a:chOff x="971600" y="1628800"/>
            <a:chExt cx="7272808" cy="532859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376264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Acceptable?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3119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1018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522225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301208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892252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671235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87708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65607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1358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07813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218104" y="5157192"/>
              <a:ext cx="684000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923928" y="3187129"/>
              <a:ext cx="1404552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 smtClean="0">
                  <a:latin typeface="Berlin Sans FB" pitchFamily="34" charset="0"/>
                </a:rPr>
                <a:t>?</a:t>
              </a:r>
              <a:endParaRPr lang="en-US" sz="239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536504"/>
            <a:chOff x="971600" y="1628800"/>
            <a:chExt cx="7272808" cy="4536504"/>
          </a:xfrm>
        </p:grpSpPr>
        <p:sp>
          <p:nvSpPr>
            <p:cNvPr id="7" name="Arrondir un rectangle avec un coin diagonal 6"/>
            <p:cNvSpPr/>
            <p:nvPr/>
          </p:nvSpPr>
          <p:spPr>
            <a:xfrm flipV="1">
              <a:off x="971600" y="2204864"/>
              <a:ext cx="7272808" cy="396044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799692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3695903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59211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748832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5" name="Image 24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6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7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29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0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1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" name="Arrondir un rectangle avec un coin du même côté 12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14" name="Groupe 49"/>
            <p:cNvGrpSpPr/>
            <p:nvPr/>
          </p:nvGrpSpPr>
          <p:grpSpPr>
            <a:xfrm>
              <a:off x="5605090" y="5003189"/>
              <a:ext cx="1872000" cy="472813"/>
              <a:chOff x="5404564" y="5465523"/>
              <a:chExt cx="1872000" cy="472813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94513" y="5465523"/>
                <a:ext cx="106553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unlock</a:t>
                </a:r>
                <a:endParaRPr lang="en-US" sz="2600" b="1" dirty="0"/>
              </a:p>
            </p:txBody>
          </p:sp>
        </p:grpSp>
        <p:cxnSp>
          <p:nvCxnSpPr>
            <p:cNvPr id="15" name="Connecteur droit 14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e 50"/>
            <p:cNvGrpSpPr/>
            <p:nvPr/>
          </p:nvGrpSpPr>
          <p:grpSpPr>
            <a:xfrm>
              <a:off x="1820198" y="3717032"/>
              <a:ext cx="5688000" cy="472813"/>
              <a:chOff x="1619672" y="5222983"/>
              <a:chExt cx="5688000" cy="472813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1779186" y="5222983"/>
                <a:ext cx="8742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press</a:t>
                </a:r>
                <a:endParaRPr lang="en-US" sz="2600" b="1" dirty="0"/>
              </a:p>
            </p:txBody>
          </p:sp>
        </p:grpSp>
        <p:grpSp>
          <p:nvGrpSpPr>
            <p:cNvPr id="18" name="Groupe 51"/>
            <p:cNvGrpSpPr/>
            <p:nvPr/>
          </p:nvGrpSpPr>
          <p:grpSpPr>
            <a:xfrm>
              <a:off x="5605090" y="4139093"/>
              <a:ext cx="1872000" cy="472813"/>
              <a:chOff x="5404772" y="5529072"/>
              <a:chExt cx="1872000" cy="472813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5864264" y="5529072"/>
                <a:ext cx="12007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request</a:t>
                </a:r>
                <a:endParaRPr lang="en-US" sz="26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9" name="Groupe 78"/>
          <p:cNvGrpSpPr/>
          <p:nvPr/>
        </p:nvGrpSpPr>
        <p:grpSpPr>
          <a:xfrm>
            <a:off x="827584" y="332656"/>
            <a:ext cx="7140108" cy="2479050"/>
            <a:chOff x="755576" y="3284984"/>
            <a:chExt cx="7140108" cy="2479050"/>
          </a:xfrm>
        </p:grpSpPr>
        <p:sp>
          <p:nvSpPr>
            <p:cNvPr id="30" name="ZoneTexte 29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36" name="Connecteur en angle 13"/>
            <p:cNvCxnSpPr>
              <a:stCxn id="47" idx="7"/>
              <a:endCxn id="4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13"/>
            <p:cNvCxnSpPr>
              <a:stCxn id="48" idx="7"/>
              <a:endCxn id="4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en angle 13"/>
            <p:cNvCxnSpPr>
              <a:stCxn id="49" idx="3"/>
              <a:endCxn id="4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49" idx="7"/>
              <a:endCxn id="5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3"/>
            <p:cNvCxnSpPr>
              <a:stCxn id="50" idx="7"/>
              <a:endCxn id="5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3"/>
            <p:cNvCxnSpPr>
              <a:stCxn id="51" idx="7"/>
              <a:endCxn id="5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en angle 13"/>
            <p:cNvCxnSpPr>
              <a:stCxn id="52" idx="7"/>
              <a:endCxn id="5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53" idx="4"/>
              <a:endCxn id="4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45" name="Connecteur en angle 13"/>
            <p:cNvCxnSpPr>
              <a:endCxn id="4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2657438" y="1412776"/>
            <a:ext cx="4650866" cy="5112568"/>
            <a:chOff x="2657438" y="1412776"/>
            <a:chExt cx="4650866" cy="511256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" name="Connecteur droit avec flèche 172"/>
            <p:cNvCxnSpPr>
              <a:stCxn id="4" idx="2"/>
              <a:endCxn id="8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avec flèche 172"/>
            <p:cNvCxnSpPr>
              <a:stCxn id="6" idx="4"/>
              <a:endCxn id="9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72"/>
            <p:cNvCxnSpPr>
              <a:stCxn id="9" idx="3"/>
              <a:endCxn id="4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à coins arrondis 26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28" name="Connecteur droit avec flèche 172"/>
            <p:cNvCxnSpPr>
              <a:stCxn id="8" idx="2"/>
              <a:endCxn id="27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172"/>
            <p:cNvCxnSpPr>
              <a:stCxn id="27" idx="3"/>
              <a:endCxn id="4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à coins arrondis 51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4" name="Connecteur droit avec flèche 172"/>
            <p:cNvCxnSpPr>
              <a:stCxn id="4" idx="2"/>
              <a:endCxn id="52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avec flèche 172"/>
            <p:cNvCxnSpPr>
              <a:stCxn id="52" idx="2"/>
              <a:endCxn id="4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11560" y="1340768"/>
            <a:ext cx="7345830" cy="3351911"/>
            <a:chOff x="611560" y="1340768"/>
            <a:chExt cx="7345830" cy="3351911"/>
          </a:xfrm>
        </p:grpSpPr>
        <p:sp>
          <p:nvSpPr>
            <p:cNvPr id="13" name="Ellipse 12"/>
            <p:cNvSpPr/>
            <p:nvPr/>
          </p:nvSpPr>
          <p:spPr>
            <a:xfrm>
              <a:off x="1296654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656694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528902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5331032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441816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148064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418118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7093294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4622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7345326" y="327137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e 25"/>
            <p:cNvGrpSpPr/>
            <p:nvPr/>
          </p:nvGrpSpPr>
          <p:grpSpPr>
            <a:xfrm>
              <a:off x="611560" y="1340768"/>
              <a:ext cx="7345830" cy="1954142"/>
              <a:chOff x="682554" y="2564905"/>
              <a:chExt cx="7849886" cy="2088231"/>
            </a:xfrm>
          </p:grpSpPr>
          <p:pic>
            <p:nvPicPr>
              <p:cNvPr id="26" name="Image 2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64108" y="2566504"/>
                <a:ext cx="1468332" cy="2085032"/>
              </a:xfrm>
              <a:prstGeom prst="rect">
                <a:avLst/>
              </a:prstGeom>
            </p:spPr>
          </p:pic>
          <p:pic>
            <p:nvPicPr>
              <p:cNvPr id="27" name="Image 26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2554" y="2780928"/>
                <a:ext cx="1675900" cy="1656184"/>
              </a:xfrm>
              <a:prstGeom prst="rect">
                <a:avLst/>
              </a:prstGeom>
            </p:spPr>
          </p:pic>
          <p:grpSp>
            <p:nvGrpSpPr>
              <p:cNvPr id="28" name="Groupe 22"/>
              <p:cNvGrpSpPr/>
              <p:nvPr/>
            </p:nvGrpSpPr>
            <p:grpSpPr>
              <a:xfrm>
                <a:off x="3125695" y="2795762"/>
                <a:ext cx="1382585" cy="1626517"/>
                <a:chOff x="2849290" y="2018507"/>
                <a:chExt cx="1382585" cy="1626517"/>
              </a:xfrm>
            </p:grpSpPr>
            <p:pic>
              <p:nvPicPr>
                <p:cNvPr id="30" name="Image 29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1" name="Image 30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2" name="Image 3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29" name="Image 28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75521" y="2564905"/>
                <a:ext cx="1021347" cy="2088231"/>
              </a:xfrm>
              <a:prstGeom prst="rect">
                <a:avLst/>
              </a:prstGeom>
            </p:spPr>
          </p:pic>
        </p:grpSp>
        <p:cxnSp>
          <p:nvCxnSpPr>
            <p:cNvPr id="6" name="Connecteur en arc 5"/>
            <p:cNvCxnSpPr/>
            <p:nvPr/>
          </p:nvCxnSpPr>
          <p:spPr>
            <a:xfrm rot="16200000" flipH="1">
              <a:off x="2567255" y="2396814"/>
              <a:ext cx="12700" cy="1785122"/>
            </a:xfrm>
            <a:prstGeom prst="curvedConnector3">
              <a:avLst>
                <a:gd name="adj1" fmla="val 3840001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en arc 6"/>
            <p:cNvCxnSpPr>
              <a:stCxn id="19" idx="5"/>
              <a:endCxn id="20" idx="5"/>
            </p:cNvCxnSpPr>
            <p:nvPr/>
          </p:nvCxnSpPr>
          <p:spPr>
            <a:xfrm rot="16200000" flipH="1">
              <a:off x="6286434" y="2464515"/>
              <a:ext cx="12700" cy="1675176"/>
            </a:xfrm>
            <a:prstGeom prst="curvedConnector3">
              <a:avLst>
                <a:gd name="adj1" fmla="val 4691513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rc 11"/>
            <p:cNvCxnSpPr>
              <a:stCxn id="15" idx="4"/>
              <a:endCxn id="18" idx="4"/>
            </p:cNvCxnSpPr>
            <p:nvPr/>
          </p:nvCxnSpPr>
          <p:spPr>
            <a:xfrm rot="16200000" flipH="1">
              <a:off x="4356483" y="2497794"/>
              <a:ext cx="12700" cy="1619162"/>
            </a:xfrm>
            <a:prstGeom prst="curvedConnector3">
              <a:avLst>
                <a:gd name="adj1" fmla="val 3240001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en arc 9"/>
            <p:cNvCxnSpPr/>
            <p:nvPr/>
          </p:nvCxnSpPr>
          <p:spPr>
            <a:xfrm rot="16200000" flipH="1">
              <a:off x="3331843" y="1272187"/>
              <a:ext cx="12700" cy="4034378"/>
            </a:xfrm>
            <a:prstGeom prst="curvedConnector3">
              <a:avLst>
                <a:gd name="adj1" fmla="val 7785711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1836710" y="3501642"/>
              <a:ext cx="14807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US" sz="2400" b="1" dirty="0" smtClean="0">
                  <a:latin typeface="Berlin Sans FB" pitchFamily="34" charset="0"/>
                </a:rPr>
                <a:t>subscribe</a:t>
              </a:r>
              <a:endParaRPr lang="en-US" sz="2400" b="1" dirty="0">
                <a:latin typeface="Berlin Sans FB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846219" y="3582942"/>
              <a:ext cx="11216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rIns="72000" rtlCol="0">
              <a:spAutoFit/>
            </a:bodyPr>
            <a:lstStyle/>
            <a:p>
              <a:r>
                <a:rPr lang="en-US" sz="2400" b="1" dirty="0" smtClean="0">
                  <a:latin typeface="Berlin Sans FB" pitchFamily="34" charset="0"/>
                </a:rPr>
                <a:t>unlock</a:t>
              </a:r>
              <a:endParaRPr lang="en-US" sz="2400" b="1" dirty="0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844822" y="4014990"/>
              <a:ext cx="13252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r>
                <a:rPr lang="en-US" sz="2400" b="1" dirty="0" smtClean="0">
                  <a:latin typeface="Berlin Sans FB" pitchFamily="34" charset="0"/>
                </a:rPr>
                <a:t>identify</a:t>
              </a:r>
              <a:endParaRPr lang="en-US" sz="2400" b="1" dirty="0">
                <a:latin typeface="Berlin Sans FB" pitchFamily="34" charset="0"/>
              </a:endParaRPr>
            </a:p>
          </p:txBody>
        </p:sp>
        <p:cxnSp>
          <p:nvCxnSpPr>
            <p:cNvPr id="24" name="Connecteur en arc 23"/>
            <p:cNvCxnSpPr>
              <a:stCxn id="22" idx="4"/>
              <a:endCxn id="23" idx="5"/>
            </p:cNvCxnSpPr>
            <p:nvPr/>
          </p:nvCxnSpPr>
          <p:spPr>
            <a:xfrm rot="5400000" flipH="1" flipV="1">
              <a:off x="4216702" y="148023"/>
              <a:ext cx="5272" cy="6313432"/>
            </a:xfrm>
            <a:prstGeom prst="curvedConnector3">
              <a:avLst>
                <a:gd name="adj1" fmla="val -25474686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5004048" y="4231014"/>
              <a:ext cx="11601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rIns="72000" rtlCol="0">
              <a:spAutoFit/>
            </a:bodyPr>
            <a:lstStyle/>
            <a:p>
              <a:r>
                <a:rPr lang="en-US" sz="2400" b="1" dirty="0" smtClean="0">
                  <a:latin typeface="Berlin Sans FB" pitchFamily="34" charset="0"/>
                </a:rPr>
                <a:t>pickup</a:t>
              </a:r>
              <a:endParaRPr lang="en-US" sz="2400" b="1" dirty="0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11960" y="3399383"/>
              <a:ext cx="34257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rIns="72000" rtlCol="0">
              <a:spAutoFit/>
            </a:bodyPr>
            <a:lstStyle/>
            <a:p>
              <a:r>
                <a:rPr lang="en-US" sz="2400" dirty="0" smtClean="0">
                  <a:latin typeface="Berlin Sans FB" pitchFamily="34" charset="0"/>
                </a:rPr>
                <a:t>…</a:t>
              </a:r>
              <a:endParaRPr lang="en-US" sz="24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requirements and exploring designs</a:t>
            </a:r>
          </a:p>
          <a:p>
            <a:pPr>
              <a:spcBef>
                <a:spcPts val="19200"/>
              </a:spcBef>
            </a:pPr>
            <a:r>
              <a:rPr lang="en-US" dirty="0" smtClean="0"/>
              <a:t>They 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Code generation from high-level abstractions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29" name="Image 28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5" name="Image 34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1051</Words>
  <Application>Microsoft Office PowerPoint</Application>
  <PresentationFormat>Affichage à l'écran (4:3)</PresentationFormat>
  <Paragraphs>433</Paragraphs>
  <Slides>65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66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Building software systems is hard</vt:lpstr>
      <vt:lpstr>The solution is highly technical</vt:lpstr>
      <vt:lpstr>What about the problem?</vt:lpstr>
      <vt:lpstr>Is this interaction right?</vt:lpstr>
      <vt:lpstr>Not necessarily…</vt:lpstr>
      <vt:lpstr>Building software systems is hard</vt:lpstr>
      <vt:lpstr>Synthesizing Multi-view Models of Software Systems</vt:lpstr>
      <vt:lpstr>Synthesizing Multi-view Models of Software Systems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composition </vt:lpstr>
      <vt:lpstr>System behavior through  composition </vt:lpstr>
      <vt:lpstr>Declarative agent state  variables</vt:lpstr>
      <vt:lpstr>Declarative agent state  variables</vt:lpstr>
      <vt:lpstr>Declarative agent state  variables</vt:lpstr>
      <vt:lpstr>Some requirements are hidden behind fluent assignments</vt:lpstr>
      <vt:lpstr>Avoid annoying people… always!</vt:lpstr>
      <vt:lpstr>Modeling software systems is hard</vt:lpstr>
      <vt:lpstr>Automated support is needed for system modeling towards…</vt:lpstr>
      <vt:lpstr>A formal framework for system modeling</vt:lpstr>
      <vt:lpstr>“Claim and check” consistency analysis</vt:lpstr>
      <vt:lpstr>Synthesizing Multi-view Models of Software Systems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Why are they GREAT synthesis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Goals come with lots of analysis and synthesis tools</vt:lpstr>
      <vt:lpstr>Scenario questions are  thought provoking</vt:lpstr>
      <vt:lpstr>No bicycle here!</vt:lpstr>
      <vt:lpstr>No bicycle here!</vt:lpstr>
      <vt:lpstr>Diapositive 50</vt:lpstr>
      <vt:lpstr>Two possible  interpretations</vt:lpstr>
      <vt:lpstr>May the software unlock a bicycle twice?</vt:lpstr>
      <vt:lpstr>No, it does not make  sense!</vt:lpstr>
      <vt:lpstr>May the cyclist unlock  two bicycles?</vt:lpstr>
      <vt:lpstr>Questions ?</vt:lpstr>
      <vt:lpstr>References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Synthesizing Multi-view Models of Software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1567</cp:revision>
  <dcterms:created xsi:type="dcterms:W3CDTF">2011-11-24T08:20:39Z</dcterms:created>
  <dcterms:modified xsi:type="dcterms:W3CDTF">2011-11-28T16:58:15Z</dcterms:modified>
</cp:coreProperties>
</file>