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1146" y="-66"/>
      </p:cViewPr>
      <p:guideLst>
        <p:guide orient="horz" pos="306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23/05/2011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23/05/2011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23/05/2011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23/05/2011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23/05/2011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23/05/2011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23/05/2011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23/05/2011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23/05/2011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23/05/2011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23/05/2011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DF4EC-5B70-45D8-B718-E56EB4C6B13E}" type="datetimeFigureOut">
              <a:rPr lang="fr-BE" smtClean="0"/>
              <a:pPr/>
              <a:t>23/05/2011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e 60"/>
          <p:cNvGrpSpPr/>
          <p:nvPr/>
        </p:nvGrpSpPr>
        <p:grpSpPr>
          <a:xfrm>
            <a:off x="251520" y="404663"/>
            <a:ext cx="6552728" cy="2754069"/>
            <a:chOff x="251520" y="404663"/>
            <a:chExt cx="6552728" cy="2754069"/>
          </a:xfrm>
        </p:grpSpPr>
        <p:sp>
          <p:nvSpPr>
            <p:cNvPr id="59" name="Rectangle 58"/>
            <p:cNvSpPr/>
            <p:nvPr/>
          </p:nvSpPr>
          <p:spPr>
            <a:xfrm>
              <a:off x="1115616" y="404663"/>
              <a:ext cx="3960440" cy="275406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51520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Passenger</a:t>
              </a:r>
              <a:endParaRPr lang="fr-BE" sz="11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59632" y="548680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Automated</a:t>
              </a:r>
            </a:p>
            <a:p>
              <a:pPr algn="ctr">
                <a:lnSpc>
                  <a:spcPts val="1000"/>
                </a:lnSpc>
              </a:pPr>
              <a:r>
                <a:rPr lang="fr-BE" sz="1100" smtClean="0"/>
                <a:t>Controller</a:t>
              </a:r>
              <a:endParaRPr lang="fr-BE" sz="11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39752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Doors Actuator</a:t>
              </a:r>
              <a:endParaRPr lang="fr-BE" sz="11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75856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Engine</a:t>
              </a:r>
            </a:p>
            <a:p>
              <a:pPr algn="ctr">
                <a:lnSpc>
                  <a:spcPts val="1000"/>
                </a:lnSpc>
              </a:pPr>
              <a:r>
                <a:rPr lang="fr-BE" sz="1100" smtClean="0"/>
                <a:t>Actuator</a:t>
              </a:r>
              <a:endParaRPr lang="fr-BE" sz="11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84168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Engine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20072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Doors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11960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Speed Sensor</a:t>
              </a:r>
            </a:p>
          </p:txBody>
        </p:sp>
        <p:cxnSp>
          <p:nvCxnSpPr>
            <p:cNvPr id="13" name="Connecteur droit avec flèche 12"/>
            <p:cNvCxnSpPr>
              <a:stCxn id="5" idx="2"/>
            </p:cNvCxnSpPr>
            <p:nvPr/>
          </p:nvCxnSpPr>
          <p:spPr>
            <a:xfrm rot="5400000">
              <a:off x="610866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4" idx="2"/>
            </p:cNvCxnSpPr>
            <p:nvPr/>
          </p:nvCxnSpPr>
          <p:spPr>
            <a:xfrm rot="5400000">
              <a:off x="-469254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7" idx="2"/>
            </p:cNvCxnSpPr>
            <p:nvPr/>
          </p:nvCxnSpPr>
          <p:spPr>
            <a:xfrm rot="5400000">
              <a:off x="1618978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8" idx="2"/>
            </p:cNvCxnSpPr>
            <p:nvPr/>
          </p:nvCxnSpPr>
          <p:spPr>
            <a:xfrm rot="5400000">
              <a:off x="2555082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rot="5400000">
              <a:off x="3491186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0" idx="2"/>
            </p:cNvCxnSpPr>
            <p:nvPr/>
          </p:nvCxnSpPr>
          <p:spPr>
            <a:xfrm rot="5400000">
              <a:off x="4499298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9" idx="2"/>
            </p:cNvCxnSpPr>
            <p:nvPr/>
          </p:nvCxnSpPr>
          <p:spPr>
            <a:xfrm rot="5400000">
              <a:off x="5363394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611560" y="1770548"/>
              <a:ext cx="108012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668401" y="1675547"/>
              <a:ext cx="846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alarm pressed</a:t>
              </a:r>
              <a:endParaRPr lang="fr-BE" sz="1100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 flipV="1">
              <a:off x="1691680" y="1146875"/>
              <a:ext cx="1944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1833429" y="1052736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start-signal</a:t>
              </a:r>
              <a:endParaRPr lang="fr-BE" sz="110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 flipV="1">
              <a:off x="3626603" y="1292007"/>
              <a:ext cx="2817605" cy="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5760168" y="1196752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</a:t>
              </a:r>
              <a:endParaRPr lang="fr-BE" sz="1100"/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 flipH="1" flipV="1">
              <a:off x="1699429" y="1528663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3535741" y="1443772"/>
              <a:ext cx="972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non-zero-speed</a:t>
              </a:r>
              <a:endParaRPr lang="fr-BE" sz="110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 flipV="1">
              <a:off x="1691680" y="2010971"/>
              <a:ext cx="1944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1814796" y="1916832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stop-signal</a:t>
              </a:r>
              <a:endParaRPr lang="fr-BE" sz="1100"/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 flipV="1">
              <a:off x="3626603" y="2156103"/>
              <a:ext cx="2817605" cy="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5760168" y="2060848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</a:t>
              </a:r>
              <a:endParaRPr lang="fr-BE" sz="1100"/>
            </a:p>
          </p:txBody>
        </p:sp>
        <p:cxnSp>
          <p:nvCxnSpPr>
            <p:cNvPr id="51" name="Connecteur droit avec flèche 50"/>
            <p:cNvCxnSpPr/>
            <p:nvPr/>
          </p:nvCxnSpPr>
          <p:spPr>
            <a:xfrm flipH="1" flipV="1">
              <a:off x="1691680" y="2408257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ZoneTexte 51"/>
            <p:cNvSpPr txBox="1"/>
            <p:nvPr/>
          </p:nvSpPr>
          <p:spPr>
            <a:xfrm>
              <a:off x="3823741" y="2323619"/>
              <a:ext cx="68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zero-speed</a:t>
              </a:r>
              <a:endParaRPr lang="fr-BE" sz="110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1691680" y="2633782"/>
              <a:ext cx="1008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1812529" y="2539643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open-signal</a:t>
              </a:r>
              <a:endParaRPr lang="fr-BE" sz="110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 flipV="1">
              <a:off x="2699792" y="2777798"/>
              <a:ext cx="2880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5114801" y="2683659"/>
              <a:ext cx="36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</a:t>
              </a:r>
              <a:endParaRPr lang="fr-BE" sz="11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e 121"/>
          <p:cNvGrpSpPr/>
          <p:nvPr/>
        </p:nvGrpSpPr>
        <p:grpSpPr>
          <a:xfrm>
            <a:off x="107504" y="288206"/>
            <a:ext cx="5760640" cy="2736304"/>
            <a:chOff x="107504" y="288206"/>
            <a:chExt cx="5760640" cy="2736304"/>
          </a:xfrm>
        </p:grpSpPr>
        <p:sp>
          <p:nvSpPr>
            <p:cNvPr id="120" name="Rectangle 119"/>
            <p:cNvSpPr/>
            <p:nvPr/>
          </p:nvSpPr>
          <p:spPr>
            <a:xfrm>
              <a:off x="107504" y="288206"/>
              <a:ext cx="5760640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58900" y="332656"/>
              <a:ext cx="720080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100" smtClean="0"/>
                <a:t>Machine</a:t>
              </a:r>
              <a:endParaRPr lang="fr-BE" sz="110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77516" y="561636"/>
              <a:ext cx="2952328" cy="23040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79512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Passenger</a:t>
              </a:r>
              <a:endParaRPr lang="fr-BE" sz="11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085628" y="705653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100" smtClean="0"/>
                <a:t>Controller</a:t>
              </a:r>
              <a:endParaRPr lang="fr-BE" sz="11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65748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Actuators</a:t>
              </a:r>
              <a:endParaRPr lang="fr-BE" sz="11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037956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Engine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73860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Doors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99788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Sensors</a:t>
              </a:r>
            </a:p>
          </p:txBody>
        </p:sp>
        <p:cxnSp>
          <p:nvCxnSpPr>
            <p:cNvPr id="13" name="Connecteur droit avec flèche 12"/>
            <p:cNvCxnSpPr>
              <a:stCxn id="5" idx="2"/>
            </p:cNvCxnSpPr>
            <p:nvPr/>
          </p:nvCxnSpPr>
          <p:spPr>
            <a:xfrm rot="5400000">
              <a:off x="165327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4" idx="2"/>
            </p:cNvCxnSpPr>
            <p:nvPr/>
          </p:nvCxnSpPr>
          <p:spPr>
            <a:xfrm rot="5400000">
              <a:off x="-324845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7" idx="2"/>
            </p:cNvCxnSpPr>
            <p:nvPr/>
          </p:nvCxnSpPr>
          <p:spPr>
            <a:xfrm rot="5400000">
              <a:off x="2661391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rot="5400000">
              <a:off x="695431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0" idx="2"/>
            </p:cNvCxnSpPr>
            <p:nvPr/>
          </p:nvCxnSpPr>
          <p:spPr>
            <a:xfrm rot="5400000">
              <a:off x="3669503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9" idx="2"/>
            </p:cNvCxnSpPr>
            <p:nvPr/>
          </p:nvCxnSpPr>
          <p:spPr>
            <a:xfrm rot="5400000">
              <a:off x="453359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539552" y="1672752"/>
              <a:ext cx="1008112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563244" y="1571401"/>
              <a:ext cx="864000" cy="18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alarm-pressed</a:t>
              </a:r>
              <a:endParaRPr lang="fr-BE" sz="1100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>
              <a:off x="2517676" y="1304710"/>
              <a:ext cx="1005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2617545" y="1204758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start-signal</a:t>
              </a:r>
              <a:endParaRPr lang="fr-BE" sz="110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>
              <a:off x="3525788" y="1452424"/>
              <a:ext cx="1872208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4364370" y="1357168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</a:t>
              </a:r>
              <a:endParaRPr lang="fr-BE" sz="110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>
              <a:off x="2517676" y="2024790"/>
              <a:ext cx="1008112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2617545" y="1929789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stop-signal</a:t>
              </a:r>
              <a:endParaRPr lang="fr-BE" sz="1100"/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>
              <a:off x="3525788" y="2207806"/>
              <a:ext cx="1872208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4364370" y="2112550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</a:t>
              </a:r>
              <a:endParaRPr lang="fr-BE" sz="110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2517676" y="2366456"/>
              <a:ext cx="1008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2617545" y="2272317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open-signal</a:t>
              </a:r>
              <a:endParaRPr lang="fr-BE" sz="110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>
              <a:off x="3525788" y="2510472"/>
              <a:ext cx="1008112" cy="3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3860354" y="2408584"/>
              <a:ext cx="36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</a:t>
              </a:r>
              <a:endParaRPr lang="fr-BE" sz="1100"/>
            </a:p>
          </p:txBody>
        </p:sp>
        <p:cxnSp>
          <p:nvCxnSpPr>
            <p:cNvPr id="66" name="Connecteur droit avec flèche 65"/>
            <p:cNvCxnSpPr/>
            <p:nvPr/>
          </p:nvCxnSpPr>
          <p:spPr>
            <a:xfrm>
              <a:off x="1575326" y="1847764"/>
              <a:ext cx="936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1624873" y="1754162"/>
              <a:ext cx="756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alarm-signal</a:t>
              </a:r>
              <a:endParaRPr lang="fr-BE" sz="1100"/>
            </a:p>
          </p:txBody>
        </p:sp>
      </p:grpSp>
      <p:grpSp>
        <p:nvGrpSpPr>
          <p:cNvPr id="123" name="Groupe 122"/>
          <p:cNvGrpSpPr/>
          <p:nvPr/>
        </p:nvGrpSpPr>
        <p:grpSpPr>
          <a:xfrm>
            <a:off x="2051720" y="3356992"/>
            <a:ext cx="3888432" cy="1728192"/>
            <a:chOff x="2051720" y="3356992"/>
            <a:chExt cx="3888432" cy="1728192"/>
          </a:xfrm>
        </p:grpSpPr>
        <p:sp>
          <p:nvSpPr>
            <p:cNvPr id="121" name="Rectangle 120"/>
            <p:cNvSpPr/>
            <p:nvPr/>
          </p:nvSpPr>
          <p:spPr>
            <a:xfrm>
              <a:off x="2051720" y="3356992"/>
              <a:ext cx="3888432" cy="1728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81" name="Connecteur droit 80"/>
            <p:cNvCxnSpPr/>
            <p:nvPr/>
          </p:nvCxnSpPr>
          <p:spPr>
            <a:xfrm>
              <a:off x="2346102" y="4462512"/>
              <a:ext cx="33480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2157636" y="3513965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100" smtClean="0"/>
                <a:t>Controller</a:t>
              </a:r>
              <a:endParaRPr lang="fr-BE" sz="110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347864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Actuators</a:t>
              </a:r>
              <a:endParaRPr lang="fr-BE" sz="110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109964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Engine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245868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100" smtClean="0"/>
                <a:t>Doors</a:t>
              </a:r>
            </a:p>
          </p:txBody>
        </p:sp>
        <p:cxnSp>
          <p:nvCxnSpPr>
            <p:cNvPr id="95" name="Connecteur droit avec flèche 94"/>
            <p:cNvCxnSpPr>
              <a:stCxn id="90" idx="2"/>
            </p:cNvCxnSpPr>
            <p:nvPr/>
          </p:nvCxnSpPr>
          <p:spPr>
            <a:xfrm rot="5400000">
              <a:off x="201328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cteur droit avec flèche 96"/>
            <p:cNvCxnSpPr>
              <a:stCxn id="91" idx="2"/>
            </p:cNvCxnSpPr>
            <p:nvPr/>
          </p:nvCxnSpPr>
          <p:spPr>
            <a:xfrm rot="5400000">
              <a:off x="313150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necteur droit avec flèche 98"/>
            <p:cNvCxnSpPr>
              <a:stCxn id="93" idx="2"/>
            </p:cNvCxnSpPr>
            <p:nvPr/>
          </p:nvCxnSpPr>
          <p:spPr>
            <a:xfrm rot="5400000">
              <a:off x="4029511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/>
            <p:cNvCxnSpPr>
              <a:stCxn id="92" idx="2"/>
            </p:cNvCxnSpPr>
            <p:nvPr/>
          </p:nvCxnSpPr>
          <p:spPr>
            <a:xfrm rot="5400000">
              <a:off x="489360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/>
            <p:nvPr/>
          </p:nvCxnSpPr>
          <p:spPr>
            <a:xfrm>
              <a:off x="2589684" y="4113022"/>
              <a:ext cx="111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ZoneTexte 103"/>
            <p:cNvSpPr txBox="1"/>
            <p:nvPr/>
          </p:nvSpPr>
          <p:spPr>
            <a:xfrm>
              <a:off x="2689553" y="4013070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start-signal</a:t>
              </a:r>
              <a:endParaRPr lang="fr-BE" sz="1100"/>
            </a:p>
          </p:txBody>
        </p:sp>
        <p:cxnSp>
          <p:nvCxnSpPr>
            <p:cNvPr id="105" name="Connecteur droit avec flèche 104"/>
            <p:cNvCxnSpPr/>
            <p:nvPr/>
          </p:nvCxnSpPr>
          <p:spPr>
            <a:xfrm>
              <a:off x="3708096" y="4260736"/>
              <a:ext cx="1764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ZoneTexte 105"/>
            <p:cNvSpPr txBox="1"/>
            <p:nvPr/>
          </p:nvSpPr>
          <p:spPr>
            <a:xfrm>
              <a:off x="4436378" y="4165480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</a:t>
              </a:r>
              <a:endParaRPr lang="fr-BE" sz="1100"/>
            </a:p>
          </p:txBody>
        </p:sp>
        <p:cxnSp>
          <p:nvCxnSpPr>
            <p:cNvPr id="117" name="Connecteur droit avec flèche 116"/>
            <p:cNvCxnSpPr/>
            <p:nvPr/>
          </p:nvCxnSpPr>
          <p:spPr>
            <a:xfrm flipV="1">
              <a:off x="2589684" y="4731494"/>
              <a:ext cx="1116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ZoneTexte 117"/>
            <p:cNvSpPr txBox="1"/>
            <p:nvPr/>
          </p:nvSpPr>
          <p:spPr>
            <a:xfrm>
              <a:off x="2843808" y="4637355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open-signal</a:t>
              </a:r>
              <a:endParaRPr lang="fr-BE" sz="1100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2570850" y="450277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smtClean="0"/>
                <a:t>X</a:t>
              </a:r>
              <a:endParaRPr lang="fr-BE" sz="24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roupe 306"/>
          <p:cNvGrpSpPr/>
          <p:nvPr/>
        </p:nvGrpSpPr>
        <p:grpSpPr>
          <a:xfrm>
            <a:off x="1115616" y="908720"/>
            <a:ext cx="6912768" cy="4032448"/>
            <a:chOff x="1115616" y="908720"/>
            <a:chExt cx="6912768" cy="4032448"/>
          </a:xfrm>
        </p:grpSpPr>
        <p:sp>
          <p:nvSpPr>
            <p:cNvPr id="306" name="Rectangle 305"/>
            <p:cNvSpPr/>
            <p:nvPr/>
          </p:nvSpPr>
          <p:spPr>
            <a:xfrm>
              <a:off x="1115616" y="908720"/>
              <a:ext cx="6912768" cy="4032448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305" name="Groupe 304"/>
            <p:cNvGrpSpPr/>
            <p:nvPr/>
          </p:nvGrpSpPr>
          <p:grpSpPr>
            <a:xfrm>
              <a:off x="1187624" y="986781"/>
              <a:ext cx="6768752" cy="3882082"/>
              <a:chOff x="179512" y="188640"/>
              <a:chExt cx="6768752" cy="3882082"/>
            </a:xfrm>
          </p:grpSpPr>
          <p:grpSp>
            <p:nvGrpSpPr>
              <p:cNvPr id="301" name="Groupe 300"/>
              <p:cNvGrpSpPr/>
              <p:nvPr/>
            </p:nvGrpSpPr>
            <p:grpSpPr>
              <a:xfrm>
                <a:off x="232470" y="204168"/>
                <a:ext cx="2736304" cy="1136600"/>
                <a:chOff x="232470" y="204168"/>
                <a:chExt cx="2736304" cy="1136600"/>
              </a:xfrm>
            </p:grpSpPr>
            <p:grpSp>
              <p:nvGrpSpPr>
                <p:cNvPr id="144" name="Groupe 143"/>
                <p:cNvGrpSpPr/>
                <p:nvPr/>
              </p:nvGrpSpPr>
              <p:grpSpPr>
                <a:xfrm>
                  <a:off x="232470" y="204168"/>
                  <a:ext cx="2736304" cy="936000"/>
                  <a:chOff x="2123728" y="296688"/>
                  <a:chExt cx="2736304" cy="936000"/>
                </a:xfrm>
              </p:grpSpPr>
              <p:sp>
                <p:nvSpPr>
                  <p:cNvPr id="145" name="Rectangle 144"/>
                  <p:cNvSpPr/>
                  <p:nvPr/>
                </p:nvSpPr>
                <p:spPr>
                  <a:xfrm>
                    <a:off x="2123728" y="296688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146" name="Rectangle 145"/>
                  <p:cNvSpPr/>
                  <p:nvPr/>
                </p:nvSpPr>
                <p:spPr>
                  <a:xfrm>
                    <a:off x="3203848" y="296688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147" name="Rectangle 146"/>
                  <p:cNvSpPr/>
                  <p:nvPr/>
                </p:nvSpPr>
                <p:spPr>
                  <a:xfrm>
                    <a:off x="4139952" y="296688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Engine</a:t>
                    </a:r>
                  </a:p>
                </p:txBody>
              </p:sp>
              <p:cxnSp>
                <p:nvCxnSpPr>
                  <p:cNvPr id="148" name="Connecteur droit avec flèche 147"/>
                  <p:cNvCxnSpPr>
                    <a:stCxn id="145" idx="2"/>
                  </p:cNvCxnSpPr>
                  <p:nvPr/>
                </p:nvCxnSpPr>
                <p:spPr>
                  <a:xfrm rot="5400000">
                    <a:off x="2249379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Connecteur droit avec flèche 148"/>
                  <p:cNvCxnSpPr>
                    <a:stCxn id="146" idx="2"/>
                  </p:cNvCxnSpPr>
                  <p:nvPr/>
                </p:nvCxnSpPr>
                <p:spPr>
                  <a:xfrm rot="5400000">
                    <a:off x="3257491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Connecteur droit avec flèche 149"/>
                  <p:cNvCxnSpPr>
                    <a:stCxn id="147" idx="2"/>
                  </p:cNvCxnSpPr>
                  <p:nvPr/>
                </p:nvCxnSpPr>
                <p:spPr>
                  <a:xfrm rot="5400000">
                    <a:off x="4193595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Connecteur droit avec flèche 150"/>
                  <p:cNvCxnSpPr/>
                  <p:nvPr/>
                </p:nvCxnSpPr>
                <p:spPr>
                  <a:xfrm>
                    <a:off x="2555776" y="828688"/>
                    <a:ext cx="10050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ZoneTexte 151"/>
                  <p:cNvSpPr txBox="1"/>
                  <p:nvPr/>
                </p:nvSpPr>
                <p:spPr>
                  <a:xfrm>
                    <a:off x="2655645" y="728736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start-signal</a:t>
                    </a:r>
                    <a:endParaRPr lang="fr-BE" sz="1100"/>
                  </a:p>
                </p:txBody>
              </p:sp>
              <p:cxnSp>
                <p:nvCxnSpPr>
                  <p:cNvPr id="153" name="Connecteur droit avec flèche 152"/>
                  <p:cNvCxnSpPr/>
                  <p:nvPr/>
                </p:nvCxnSpPr>
                <p:spPr>
                  <a:xfrm>
                    <a:off x="3563888" y="976402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ZoneTexte 153"/>
                  <p:cNvSpPr txBox="1"/>
                  <p:nvPr/>
                </p:nvSpPr>
                <p:spPr>
                  <a:xfrm>
                    <a:off x="3851920" y="881146"/>
                    <a:ext cx="385554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start</a:t>
                    </a:r>
                    <a:endParaRPr lang="fr-BE" sz="1100"/>
                  </a:p>
                </p:txBody>
              </p:sp>
            </p:grpSp>
            <p:sp>
              <p:nvSpPr>
                <p:cNvPr id="256" name="ZoneTexte 255"/>
                <p:cNvSpPr txBox="1"/>
                <p:nvPr/>
              </p:nvSpPr>
              <p:spPr>
                <a:xfrm>
                  <a:off x="1220969" y="1186880"/>
                  <a:ext cx="759306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Starting train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95" name="Groupe 294"/>
              <p:cNvGrpSpPr/>
              <p:nvPr/>
            </p:nvGrpSpPr>
            <p:grpSpPr>
              <a:xfrm>
                <a:off x="3563888" y="1772816"/>
                <a:ext cx="2449860" cy="2094582"/>
                <a:chOff x="3059832" y="254298"/>
                <a:chExt cx="2449860" cy="2094582"/>
              </a:xfrm>
            </p:grpSpPr>
            <p:sp>
              <p:nvSpPr>
                <p:cNvPr id="263" name="Rectangle à coins arrondis 262"/>
                <p:cNvSpPr/>
                <p:nvPr/>
              </p:nvSpPr>
              <p:spPr>
                <a:xfrm>
                  <a:off x="4427984" y="54868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Starting train</a:t>
                  </a:r>
                  <a:endParaRPr lang="fr-BE" sz="1200"/>
                </a:p>
              </p:txBody>
            </p:sp>
            <p:sp>
              <p:nvSpPr>
                <p:cNvPr id="264" name="Rectangle à coins arrondis 263"/>
                <p:cNvSpPr/>
                <p:nvPr/>
              </p:nvSpPr>
              <p:spPr>
                <a:xfrm>
                  <a:off x="3059832" y="126876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Pressing alarm</a:t>
                  </a:r>
                  <a:endParaRPr lang="fr-BE" sz="1200"/>
                </a:p>
              </p:txBody>
            </p:sp>
            <p:sp>
              <p:nvSpPr>
                <p:cNvPr id="265" name="Rectangle à coins arrondis 264"/>
                <p:cNvSpPr/>
                <p:nvPr/>
              </p:nvSpPr>
              <p:spPr>
                <a:xfrm>
                  <a:off x="4427984" y="1196752"/>
                  <a:ext cx="1080120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Stopping &amp; </a:t>
                  </a:r>
                  <a:br>
                    <a:rPr lang="fr-BE" sz="1200" smtClean="0"/>
                  </a:br>
                  <a:r>
                    <a:rPr lang="fr-BE" sz="1200" smtClean="0"/>
                    <a:t>Opening doors</a:t>
                  </a:r>
                </a:p>
              </p:txBody>
            </p:sp>
            <p:sp>
              <p:nvSpPr>
                <p:cNvPr id="266" name="Rectangle à coins arrondis 265"/>
                <p:cNvSpPr/>
                <p:nvPr/>
              </p:nvSpPr>
              <p:spPr>
                <a:xfrm>
                  <a:off x="4427984" y="198884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Closing doors</a:t>
                  </a:r>
                  <a:endParaRPr lang="fr-BE" sz="1200"/>
                </a:p>
              </p:txBody>
            </p:sp>
            <p:cxnSp>
              <p:nvCxnSpPr>
                <p:cNvPr id="268" name="Connecteur droit avec flèche 267"/>
                <p:cNvCxnSpPr>
                  <a:stCxn id="263" idx="2"/>
                  <a:endCxn id="265" idx="0"/>
                </p:cNvCxnSpPr>
                <p:nvPr/>
              </p:nvCxnSpPr>
              <p:spPr>
                <a:xfrm rot="5400000">
                  <a:off x="4824028" y="1052736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onnecteur droit avec flèche 268"/>
                <p:cNvCxnSpPr>
                  <a:stCxn id="265" idx="2"/>
                  <a:endCxn id="266" idx="0"/>
                </p:cNvCxnSpPr>
                <p:nvPr/>
              </p:nvCxnSpPr>
              <p:spPr>
                <a:xfrm rot="5400000">
                  <a:off x="4824028" y="1844824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Connecteur droit avec flèche 271"/>
                <p:cNvCxnSpPr>
                  <a:stCxn id="264" idx="3"/>
                  <a:endCxn id="265" idx="1"/>
                </p:cNvCxnSpPr>
                <p:nvPr/>
              </p:nvCxnSpPr>
              <p:spPr>
                <a:xfrm>
                  <a:off x="4139952" y="1448780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Connecteur en angle 279"/>
                <p:cNvCxnSpPr>
                  <a:stCxn id="266" idx="3"/>
                  <a:endCxn id="263" idx="3"/>
                </p:cNvCxnSpPr>
                <p:nvPr/>
              </p:nvCxnSpPr>
              <p:spPr>
                <a:xfrm flipV="1">
                  <a:off x="5508104" y="728700"/>
                  <a:ext cx="1588" cy="1440160"/>
                </a:xfrm>
                <a:prstGeom prst="bentConnector3">
                  <a:avLst>
                    <a:gd name="adj1" fmla="val 21193332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Connecteur en angle 281"/>
                <p:cNvCxnSpPr>
                  <a:stCxn id="263" idx="1"/>
                  <a:endCxn id="264" idx="0"/>
                </p:cNvCxnSpPr>
                <p:nvPr/>
              </p:nvCxnSpPr>
              <p:spPr>
                <a:xfrm rot="10800000" flipV="1">
                  <a:off x="3599892" y="728700"/>
                  <a:ext cx="828092" cy="540060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Ellipse 290"/>
                <p:cNvSpPr/>
                <p:nvPr/>
              </p:nvSpPr>
              <p:spPr>
                <a:xfrm>
                  <a:off x="4932040" y="254298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cxnSp>
              <p:nvCxnSpPr>
                <p:cNvPr id="292" name="Connecteur droit avec flèche 291"/>
                <p:cNvCxnSpPr>
                  <a:stCxn id="291" idx="4"/>
                  <a:endCxn id="263" idx="0"/>
                </p:cNvCxnSpPr>
                <p:nvPr/>
              </p:nvCxnSpPr>
              <p:spPr>
                <a:xfrm rot="16200000" flipH="1">
                  <a:off x="4856851" y="437487"/>
                  <a:ext cx="222382" cy="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e 301"/>
              <p:cNvGrpSpPr/>
              <p:nvPr/>
            </p:nvGrpSpPr>
            <p:grpSpPr>
              <a:xfrm>
                <a:off x="179512" y="1556792"/>
                <a:ext cx="2842220" cy="1152128"/>
                <a:chOff x="179512" y="1556792"/>
                <a:chExt cx="2842220" cy="1152128"/>
              </a:xfrm>
            </p:grpSpPr>
            <p:grpSp>
              <p:nvGrpSpPr>
                <p:cNvPr id="297" name="Groupe 296"/>
                <p:cNvGrpSpPr/>
                <p:nvPr/>
              </p:nvGrpSpPr>
              <p:grpSpPr>
                <a:xfrm>
                  <a:off x="179512" y="1556792"/>
                  <a:ext cx="2842220" cy="972000"/>
                  <a:chOff x="251520" y="2276872"/>
                  <a:chExt cx="2842220" cy="972000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51520" y="2276872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Passenger</a:t>
                    </a:r>
                    <a:endParaRPr lang="fr-BE" sz="1100"/>
                  </a:p>
                </p:txBody>
              </p:sp>
              <p:sp>
                <p:nvSpPr>
                  <p:cNvPr id="198" name="Rectangle 197"/>
                  <p:cNvSpPr/>
                  <p:nvPr/>
                </p:nvSpPr>
                <p:spPr>
                  <a:xfrm>
                    <a:off x="2229644" y="2276872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202" name="Rectangle 201"/>
                  <p:cNvSpPr/>
                  <p:nvPr/>
                </p:nvSpPr>
                <p:spPr>
                  <a:xfrm>
                    <a:off x="1343804" y="2276872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Sensors</a:t>
                    </a:r>
                  </a:p>
                </p:txBody>
              </p:sp>
              <p:cxnSp>
                <p:nvCxnSpPr>
                  <p:cNvPr id="203" name="Connecteur droit avec flèche 202"/>
                  <p:cNvCxnSpPr>
                    <a:stCxn id="198" idx="2"/>
                  </p:cNvCxnSpPr>
                  <p:nvPr/>
                </p:nvCxnSpPr>
                <p:spPr>
                  <a:xfrm rot="5400000">
                    <a:off x="2337295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Connecteur droit avec flèche 203"/>
                  <p:cNvCxnSpPr>
                    <a:stCxn id="197" idx="2"/>
                  </p:cNvCxnSpPr>
                  <p:nvPr/>
                </p:nvCxnSpPr>
                <p:spPr>
                  <a:xfrm rot="5400000">
                    <a:off x="287163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Connecteur droit avec flèche 205"/>
                  <p:cNvCxnSpPr>
                    <a:stCxn id="202" idx="2"/>
                  </p:cNvCxnSpPr>
                  <p:nvPr/>
                </p:nvCxnSpPr>
                <p:spPr>
                  <a:xfrm rot="5400000">
                    <a:off x="1379447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Connecteur droit avec flèche 208"/>
                  <p:cNvCxnSpPr/>
                  <p:nvPr/>
                </p:nvCxnSpPr>
                <p:spPr>
                  <a:xfrm>
                    <a:off x="611560" y="2818273"/>
                    <a:ext cx="1080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0" name="ZoneTexte 209"/>
                  <p:cNvSpPr txBox="1"/>
                  <p:nvPr/>
                </p:nvSpPr>
                <p:spPr>
                  <a:xfrm>
                    <a:off x="707260" y="2716922"/>
                    <a:ext cx="864000" cy="1800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alarm-pressed</a:t>
                    </a:r>
                    <a:endParaRPr lang="fr-BE" sz="1100"/>
                  </a:p>
                </p:txBody>
              </p:sp>
              <p:cxnSp>
                <p:nvCxnSpPr>
                  <p:cNvPr id="223" name="Connecteur droit avec flèche 222"/>
                  <p:cNvCxnSpPr/>
                  <p:nvPr/>
                </p:nvCxnSpPr>
                <p:spPr>
                  <a:xfrm>
                    <a:off x="1719342" y="2993285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4" name="ZoneTexte 223"/>
                  <p:cNvSpPr txBox="1"/>
                  <p:nvPr/>
                </p:nvSpPr>
                <p:spPr>
                  <a:xfrm>
                    <a:off x="1768889" y="2899683"/>
                    <a:ext cx="756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alarm-signal</a:t>
                    </a:r>
                    <a:endParaRPr lang="fr-BE" sz="1100"/>
                  </a:p>
                </p:txBody>
              </p:sp>
            </p:grpSp>
            <p:sp>
              <p:nvSpPr>
                <p:cNvPr id="296" name="ZoneTexte 295"/>
                <p:cNvSpPr txBox="1"/>
                <p:nvPr/>
              </p:nvSpPr>
              <p:spPr>
                <a:xfrm>
                  <a:off x="1156048" y="2555032"/>
                  <a:ext cx="889149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Pressing alarm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00" name="Groupe 299"/>
              <p:cNvGrpSpPr/>
              <p:nvPr/>
            </p:nvGrpSpPr>
            <p:grpSpPr>
              <a:xfrm>
                <a:off x="232470" y="2940472"/>
                <a:ext cx="2736304" cy="1130250"/>
                <a:chOff x="232470" y="2940472"/>
                <a:chExt cx="2736304" cy="1130250"/>
              </a:xfrm>
            </p:grpSpPr>
            <p:grpSp>
              <p:nvGrpSpPr>
                <p:cNvPr id="298" name="Groupe 297"/>
                <p:cNvGrpSpPr/>
                <p:nvPr/>
              </p:nvGrpSpPr>
              <p:grpSpPr>
                <a:xfrm>
                  <a:off x="232470" y="2940472"/>
                  <a:ext cx="2736304" cy="936000"/>
                  <a:chOff x="329878" y="3679036"/>
                  <a:chExt cx="2736304" cy="936000"/>
                </a:xfrm>
              </p:grpSpPr>
              <p:sp>
                <p:nvSpPr>
                  <p:cNvPr id="134" name="Rectangle 133"/>
                  <p:cNvSpPr/>
                  <p:nvPr/>
                </p:nvSpPr>
                <p:spPr>
                  <a:xfrm>
                    <a:off x="329878" y="3679036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>
                  <a:xfrm>
                    <a:off x="1409998" y="367903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2346102" y="367903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Doors</a:t>
                    </a:r>
                  </a:p>
                </p:txBody>
              </p:sp>
              <p:cxnSp>
                <p:nvCxnSpPr>
                  <p:cNvPr id="137" name="Connecteur droit avec flèche 136"/>
                  <p:cNvCxnSpPr>
                    <a:stCxn id="134" idx="2"/>
                  </p:cNvCxnSpPr>
                  <p:nvPr/>
                </p:nvCxnSpPr>
                <p:spPr>
                  <a:xfrm rot="5400000">
                    <a:off x="455529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Connecteur droit avec flèche 137"/>
                  <p:cNvCxnSpPr>
                    <a:stCxn id="135" idx="2"/>
                  </p:cNvCxnSpPr>
                  <p:nvPr/>
                </p:nvCxnSpPr>
                <p:spPr>
                  <a:xfrm rot="5400000">
                    <a:off x="1463641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Connecteur droit avec flèche 138"/>
                  <p:cNvCxnSpPr>
                    <a:stCxn id="136" idx="2"/>
                  </p:cNvCxnSpPr>
                  <p:nvPr/>
                </p:nvCxnSpPr>
                <p:spPr>
                  <a:xfrm rot="5400000">
                    <a:off x="2399745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Connecteur droit avec flèche 139"/>
                  <p:cNvCxnSpPr/>
                  <p:nvPr/>
                </p:nvCxnSpPr>
                <p:spPr>
                  <a:xfrm>
                    <a:off x="761926" y="4211036"/>
                    <a:ext cx="10050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ZoneTexte 140"/>
                  <p:cNvSpPr txBox="1"/>
                  <p:nvPr/>
                </p:nvSpPr>
                <p:spPr>
                  <a:xfrm>
                    <a:off x="861795" y="4111084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close-signal</a:t>
                    </a:r>
                    <a:endParaRPr lang="fr-BE" sz="1100"/>
                  </a:p>
                </p:txBody>
              </p:sp>
              <p:cxnSp>
                <p:nvCxnSpPr>
                  <p:cNvPr id="142" name="Connecteur droit avec flèche 141"/>
                  <p:cNvCxnSpPr/>
                  <p:nvPr/>
                </p:nvCxnSpPr>
                <p:spPr>
                  <a:xfrm>
                    <a:off x="1770038" y="4358750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3" name="ZoneTexte 142"/>
                  <p:cNvSpPr txBox="1"/>
                  <p:nvPr/>
                </p:nvSpPr>
                <p:spPr>
                  <a:xfrm>
                    <a:off x="2058070" y="4263494"/>
                    <a:ext cx="385554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close</a:t>
                    </a:r>
                    <a:endParaRPr lang="fr-BE" sz="1100"/>
                  </a:p>
                </p:txBody>
              </p:sp>
            </p:grpSp>
            <p:sp>
              <p:nvSpPr>
                <p:cNvPr id="299" name="ZoneTexte 298"/>
                <p:cNvSpPr txBox="1"/>
                <p:nvPr/>
              </p:nvSpPr>
              <p:spPr>
                <a:xfrm>
                  <a:off x="1192115" y="3916834"/>
                  <a:ext cx="817014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Closing doors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04" name="Groupe 303"/>
              <p:cNvGrpSpPr/>
              <p:nvPr/>
            </p:nvGrpSpPr>
            <p:grpSpPr>
              <a:xfrm>
                <a:off x="3275856" y="188640"/>
                <a:ext cx="3672408" cy="1450032"/>
                <a:chOff x="3419872" y="188640"/>
                <a:chExt cx="3672408" cy="1450032"/>
              </a:xfrm>
            </p:grpSpPr>
            <p:grpSp>
              <p:nvGrpSpPr>
                <p:cNvPr id="226" name="Groupe 225"/>
                <p:cNvGrpSpPr/>
                <p:nvPr/>
              </p:nvGrpSpPr>
              <p:grpSpPr>
                <a:xfrm>
                  <a:off x="3419872" y="188640"/>
                  <a:ext cx="3672408" cy="1224000"/>
                  <a:chOff x="2146266" y="3249016"/>
                  <a:chExt cx="3672408" cy="1224000"/>
                </a:xfrm>
              </p:grpSpPr>
              <p:sp>
                <p:nvSpPr>
                  <p:cNvPr id="228" name="Rectangle 227"/>
                  <p:cNvSpPr/>
                  <p:nvPr/>
                </p:nvSpPr>
                <p:spPr>
                  <a:xfrm>
                    <a:off x="2146266" y="3249016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3226386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230" name="Rectangle 229"/>
                  <p:cNvSpPr/>
                  <p:nvPr/>
                </p:nvSpPr>
                <p:spPr>
                  <a:xfrm>
                    <a:off x="5098594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Engine</a:t>
                    </a:r>
                  </a:p>
                </p:txBody>
              </p:sp>
              <p:sp>
                <p:nvSpPr>
                  <p:cNvPr id="231" name="Rectangle 230"/>
                  <p:cNvSpPr/>
                  <p:nvPr/>
                </p:nvSpPr>
                <p:spPr>
                  <a:xfrm>
                    <a:off x="4234498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Doors</a:t>
                    </a:r>
                  </a:p>
                </p:txBody>
              </p:sp>
              <p:cxnSp>
                <p:nvCxnSpPr>
                  <p:cNvPr id="233" name="Connecteur droit avec flèche 232"/>
                  <p:cNvCxnSpPr>
                    <a:stCxn id="228" idx="2"/>
                  </p:cNvCxnSpPr>
                  <p:nvPr/>
                </p:nvCxnSpPr>
                <p:spPr>
                  <a:xfrm rot="5400000">
                    <a:off x="2127917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Connecteur droit avec flèche 234"/>
                  <p:cNvCxnSpPr>
                    <a:stCxn id="229" idx="2"/>
                  </p:cNvCxnSpPr>
                  <p:nvPr/>
                </p:nvCxnSpPr>
                <p:spPr>
                  <a:xfrm rot="5400000">
                    <a:off x="3136029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Connecteur droit avec flèche 236"/>
                  <p:cNvCxnSpPr>
                    <a:stCxn id="231" idx="2"/>
                  </p:cNvCxnSpPr>
                  <p:nvPr/>
                </p:nvCxnSpPr>
                <p:spPr>
                  <a:xfrm rot="5400000">
                    <a:off x="4144141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Connecteur droit avec flèche 237"/>
                  <p:cNvCxnSpPr>
                    <a:stCxn id="230" idx="2"/>
                  </p:cNvCxnSpPr>
                  <p:nvPr/>
                </p:nvCxnSpPr>
                <p:spPr>
                  <a:xfrm rot="5400000">
                    <a:off x="5008237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Connecteur droit avec flèche 244"/>
                  <p:cNvCxnSpPr/>
                  <p:nvPr/>
                </p:nvCxnSpPr>
                <p:spPr>
                  <a:xfrm>
                    <a:off x="2578314" y="3776065"/>
                    <a:ext cx="1008112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6" name="ZoneTexte 245"/>
                  <p:cNvSpPr txBox="1"/>
                  <p:nvPr/>
                </p:nvSpPr>
                <p:spPr>
                  <a:xfrm>
                    <a:off x="2678183" y="3681064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stop-signal</a:t>
                    </a:r>
                    <a:endParaRPr lang="fr-BE" sz="1100"/>
                  </a:p>
                </p:txBody>
              </p:sp>
              <p:cxnSp>
                <p:nvCxnSpPr>
                  <p:cNvPr id="247" name="Connecteur droit avec flèche 246"/>
                  <p:cNvCxnSpPr/>
                  <p:nvPr/>
                </p:nvCxnSpPr>
                <p:spPr>
                  <a:xfrm>
                    <a:off x="3586426" y="3959081"/>
                    <a:ext cx="1872208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8" name="ZoneTexte 247"/>
                  <p:cNvSpPr txBox="1"/>
                  <p:nvPr/>
                </p:nvSpPr>
                <p:spPr>
                  <a:xfrm>
                    <a:off x="4425008" y="3863825"/>
                    <a:ext cx="324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stop</a:t>
                    </a:r>
                    <a:endParaRPr lang="fr-BE" sz="1100"/>
                  </a:p>
                </p:txBody>
              </p:sp>
              <p:cxnSp>
                <p:nvCxnSpPr>
                  <p:cNvPr id="249" name="Connecteur droit avec flèche 248"/>
                  <p:cNvCxnSpPr/>
                  <p:nvPr/>
                </p:nvCxnSpPr>
                <p:spPr>
                  <a:xfrm flipV="1">
                    <a:off x="2578314" y="4117731"/>
                    <a:ext cx="1008000" cy="86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0" name="ZoneTexte 249"/>
                  <p:cNvSpPr txBox="1"/>
                  <p:nvPr/>
                </p:nvSpPr>
                <p:spPr>
                  <a:xfrm>
                    <a:off x="2678183" y="4023592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open-signal</a:t>
                    </a:r>
                    <a:endParaRPr lang="fr-BE" sz="1100"/>
                  </a:p>
                </p:txBody>
              </p:sp>
              <p:cxnSp>
                <p:nvCxnSpPr>
                  <p:cNvPr id="251" name="Connecteur droit avec flèche 250"/>
                  <p:cNvCxnSpPr/>
                  <p:nvPr/>
                </p:nvCxnSpPr>
                <p:spPr>
                  <a:xfrm>
                    <a:off x="3586426" y="4261747"/>
                    <a:ext cx="1008112" cy="31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2" name="ZoneTexte 251"/>
                  <p:cNvSpPr txBox="1"/>
                  <p:nvPr/>
                </p:nvSpPr>
                <p:spPr>
                  <a:xfrm>
                    <a:off x="3920992" y="4159859"/>
                    <a:ext cx="36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open</a:t>
                    </a:r>
                    <a:endParaRPr lang="fr-BE" sz="1100"/>
                  </a:p>
                </p:txBody>
              </p:sp>
            </p:grpSp>
            <p:sp>
              <p:nvSpPr>
                <p:cNvPr id="303" name="ZoneTexte 302"/>
                <p:cNvSpPr txBox="1"/>
                <p:nvPr/>
              </p:nvSpPr>
              <p:spPr>
                <a:xfrm>
                  <a:off x="4491702" y="1484784"/>
                  <a:ext cx="1528748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Stopping &amp; Opening doors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294"/>
          <p:cNvGrpSpPr/>
          <p:nvPr/>
        </p:nvGrpSpPr>
        <p:grpSpPr>
          <a:xfrm>
            <a:off x="251520" y="4293096"/>
            <a:ext cx="2449860" cy="2094582"/>
            <a:chOff x="3059832" y="254298"/>
            <a:chExt cx="2449860" cy="2094582"/>
          </a:xfrm>
        </p:grpSpPr>
        <p:sp>
          <p:nvSpPr>
            <p:cNvPr id="58" name="Rectangle à coins arrondis 57"/>
            <p:cNvSpPr/>
            <p:nvPr/>
          </p:nvSpPr>
          <p:spPr>
            <a:xfrm>
              <a:off x="4427984" y="54868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Starting train</a:t>
              </a:r>
              <a:endParaRPr lang="fr-BE" sz="1200"/>
            </a:p>
          </p:txBody>
        </p:sp>
        <p:sp>
          <p:nvSpPr>
            <p:cNvPr id="59" name="Rectangle à coins arrondis 58"/>
            <p:cNvSpPr/>
            <p:nvPr/>
          </p:nvSpPr>
          <p:spPr>
            <a:xfrm>
              <a:off x="3059832" y="126876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Pressing alarm</a:t>
              </a:r>
              <a:endParaRPr lang="fr-BE" sz="1200"/>
            </a:p>
          </p:txBody>
        </p:sp>
        <p:sp>
          <p:nvSpPr>
            <p:cNvPr id="60" name="Rectangle à coins arrondis 59"/>
            <p:cNvSpPr/>
            <p:nvPr/>
          </p:nvSpPr>
          <p:spPr>
            <a:xfrm>
              <a:off x="4427984" y="1196752"/>
              <a:ext cx="1080120" cy="5040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Stopping &amp; </a:t>
              </a:r>
              <a:br>
                <a:rPr lang="fr-BE" sz="1200" smtClean="0"/>
              </a:br>
              <a:r>
                <a:rPr lang="fr-BE" sz="1200" smtClean="0"/>
                <a:t>Opening doors</a:t>
              </a:r>
            </a:p>
          </p:txBody>
        </p:sp>
        <p:sp>
          <p:nvSpPr>
            <p:cNvPr id="61" name="Rectangle à coins arrondis 60"/>
            <p:cNvSpPr/>
            <p:nvPr/>
          </p:nvSpPr>
          <p:spPr>
            <a:xfrm>
              <a:off x="4427984" y="198884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Closing doors</a:t>
              </a:r>
              <a:endParaRPr lang="fr-BE" sz="1200"/>
            </a:p>
          </p:txBody>
        </p:sp>
        <p:cxnSp>
          <p:nvCxnSpPr>
            <p:cNvPr id="62" name="Connecteur droit avec flèche 61"/>
            <p:cNvCxnSpPr>
              <a:stCxn id="58" idx="2"/>
              <a:endCxn id="60" idx="0"/>
            </p:cNvCxnSpPr>
            <p:nvPr/>
          </p:nvCxnSpPr>
          <p:spPr>
            <a:xfrm rot="5400000">
              <a:off x="4824028" y="1052736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>
              <a:stCxn id="60" idx="2"/>
              <a:endCxn id="61" idx="0"/>
            </p:cNvCxnSpPr>
            <p:nvPr/>
          </p:nvCxnSpPr>
          <p:spPr>
            <a:xfrm rot="5400000">
              <a:off x="4824028" y="1844824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/>
            <p:cNvCxnSpPr>
              <a:stCxn id="59" idx="3"/>
              <a:endCxn id="60" idx="1"/>
            </p:cNvCxnSpPr>
            <p:nvPr/>
          </p:nvCxnSpPr>
          <p:spPr>
            <a:xfrm>
              <a:off x="4139952" y="1448780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necteur en angle 64"/>
            <p:cNvCxnSpPr>
              <a:stCxn id="61" idx="3"/>
              <a:endCxn id="58" idx="3"/>
            </p:cNvCxnSpPr>
            <p:nvPr/>
          </p:nvCxnSpPr>
          <p:spPr>
            <a:xfrm flipV="1">
              <a:off x="5508104" y="728700"/>
              <a:ext cx="1588" cy="1440160"/>
            </a:xfrm>
            <a:prstGeom prst="bentConnector3">
              <a:avLst>
                <a:gd name="adj1" fmla="val 21193332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necteur en angle 281"/>
            <p:cNvCxnSpPr>
              <a:stCxn id="58" idx="1"/>
              <a:endCxn id="59" idx="0"/>
            </p:cNvCxnSpPr>
            <p:nvPr/>
          </p:nvCxnSpPr>
          <p:spPr>
            <a:xfrm rot="10800000" flipV="1">
              <a:off x="3599892" y="728700"/>
              <a:ext cx="828092" cy="54006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Ellipse 66"/>
            <p:cNvSpPr/>
            <p:nvPr/>
          </p:nvSpPr>
          <p:spPr>
            <a:xfrm>
              <a:off x="4932040" y="254298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68" name="Connecteur droit avec flèche 67"/>
            <p:cNvCxnSpPr>
              <a:stCxn id="67" idx="4"/>
              <a:endCxn id="58" idx="0"/>
            </p:cNvCxnSpPr>
            <p:nvPr/>
          </p:nvCxnSpPr>
          <p:spPr>
            <a:xfrm rot="16200000" flipH="1">
              <a:off x="4856851" y="437487"/>
              <a:ext cx="222382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Groupe 102"/>
          <p:cNvGrpSpPr/>
          <p:nvPr/>
        </p:nvGrpSpPr>
        <p:grpSpPr>
          <a:xfrm>
            <a:off x="1448857" y="1147895"/>
            <a:ext cx="4949082" cy="2713153"/>
            <a:chOff x="1448857" y="1147895"/>
            <a:chExt cx="4949082" cy="2713153"/>
          </a:xfrm>
        </p:grpSpPr>
        <p:sp>
          <p:nvSpPr>
            <p:cNvPr id="83" name="Rectangle à coins arrondis 82"/>
            <p:cNvSpPr/>
            <p:nvPr/>
          </p:nvSpPr>
          <p:spPr>
            <a:xfrm>
              <a:off x="3851920" y="2401838"/>
              <a:ext cx="2200498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Stopping &amp; Opening doors</a:t>
              </a:r>
              <a:endParaRPr lang="fr-BE" sz="1000"/>
            </a:p>
          </p:txBody>
        </p:sp>
        <p:sp>
          <p:nvSpPr>
            <p:cNvPr id="82" name="Rectangle à coins arrondis 81"/>
            <p:cNvSpPr/>
            <p:nvPr/>
          </p:nvSpPr>
          <p:spPr>
            <a:xfrm>
              <a:off x="1750988" y="2408188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Pressing alarm</a:t>
              </a:r>
              <a:endParaRPr lang="fr-BE" sz="1000"/>
            </a:p>
          </p:txBody>
        </p:sp>
        <p:sp>
          <p:nvSpPr>
            <p:cNvPr id="81" name="Rectangle à coins arrondis 80"/>
            <p:cNvSpPr/>
            <p:nvPr/>
          </p:nvSpPr>
          <p:spPr>
            <a:xfrm>
              <a:off x="2987824" y="1340768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Starting train</a:t>
              </a:r>
              <a:endParaRPr lang="fr-BE" sz="1000"/>
            </a:p>
          </p:txBody>
        </p:sp>
        <p:pic>
          <p:nvPicPr>
            <p:cNvPr id="1026" name="Picture 2" descr="D:\blambeau\Work\ucl\thesis\writing\src\2-framework\images\controller-stopping-and-open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67944" y="2636911"/>
              <a:ext cx="1936216" cy="314702"/>
            </a:xfrm>
            <a:prstGeom prst="rect">
              <a:avLst/>
            </a:prstGeom>
            <a:noFill/>
          </p:spPr>
        </p:pic>
        <p:pic>
          <p:nvPicPr>
            <p:cNvPr id="1028" name="Picture 4" descr="D:\blambeau\Work\ucl\thesis\writing\src\2-framework\images\controller-pressing-alar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79712" y="2636911"/>
              <a:ext cx="1168130" cy="314702"/>
            </a:xfrm>
            <a:prstGeom prst="rect">
              <a:avLst/>
            </a:prstGeom>
            <a:noFill/>
          </p:spPr>
        </p:pic>
        <p:pic>
          <p:nvPicPr>
            <p:cNvPr id="1029" name="Picture 5" descr="D:\blambeau\Work\ucl\thesis\writing\src\2-framework\images\controller-starting-train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1919" y="1575842"/>
              <a:ext cx="1109457" cy="314702"/>
            </a:xfrm>
            <a:prstGeom prst="rect">
              <a:avLst/>
            </a:prstGeom>
            <a:noFill/>
          </p:spPr>
        </p:pic>
        <p:sp>
          <p:nvSpPr>
            <p:cNvPr id="84" name="Rectangle à coins arrondis 83"/>
            <p:cNvSpPr/>
            <p:nvPr/>
          </p:nvSpPr>
          <p:spPr>
            <a:xfrm>
              <a:off x="2915816" y="3284984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Closing doors</a:t>
              </a:r>
              <a:endParaRPr lang="fr-BE" sz="1000"/>
            </a:p>
          </p:txBody>
        </p:sp>
        <p:pic>
          <p:nvPicPr>
            <p:cNvPr id="1027" name="Picture 3" descr="D:\blambeau\Work\ucl\thesis\writing\src\2-framework\images\controller-closing-doors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150890" y="3533943"/>
              <a:ext cx="1152128" cy="314702"/>
            </a:xfrm>
            <a:prstGeom prst="rect">
              <a:avLst/>
            </a:prstGeom>
            <a:noFill/>
          </p:spPr>
        </p:pic>
        <p:sp>
          <p:nvSpPr>
            <p:cNvPr id="85" name="Forme libre 84"/>
            <p:cNvSpPr/>
            <p:nvPr/>
          </p:nvSpPr>
          <p:spPr>
            <a:xfrm>
              <a:off x="1448857" y="1842707"/>
              <a:ext cx="2798516" cy="1053951"/>
            </a:xfrm>
            <a:custGeom>
              <a:avLst/>
              <a:gdLst>
                <a:gd name="connsiteX0" fmla="*/ 2894542 w 3352800"/>
                <a:gd name="connsiteY0" fmla="*/ 4233 h 1167341"/>
                <a:gd name="connsiteX1" fmla="*/ 3148542 w 3352800"/>
                <a:gd name="connsiteY1" fmla="*/ 55033 h 1167341"/>
                <a:gd name="connsiteX2" fmla="*/ 3129492 w 3352800"/>
                <a:gd name="connsiteY2" fmla="*/ 334433 h 1167341"/>
                <a:gd name="connsiteX3" fmla="*/ 1808692 w 3352800"/>
                <a:gd name="connsiteY3" fmla="*/ 366183 h 1167341"/>
                <a:gd name="connsiteX4" fmla="*/ 805392 w 3352800"/>
                <a:gd name="connsiteY4" fmla="*/ 429683 h 1167341"/>
                <a:gd name="connsiteX5" fmla="*/ 113242 w 3352800"/>
                <a:gd name="connsiteY5" fmla="*/ 626533 h 1167341"/>
                <a:gd name="connsiteX6" fmla="*/ 125942 w 3352800"/>
                <a:gd name="connsiteY6" fmla="*/ 1090083 h 1167341"/>
                <a:gd name="connsiteX7" fmla="*/ 551392 w 3352800"/>
                <a:gd name="connsiteY7" fmla="*/ 1090083 h 1167341"/>
                <a:gd name="connsiteX0" fmla="*/ 2894542 w 3266459"/>
                <a:gd name="connsiteY0" fmla="*/ 3750 h 1166858"/>
                <a:gd name="connsiteX1" fmla="*/ 3148542 w 3266459"/>
                <a:gd name="connsiteY1" fmla="*/ 54550 h 1166858"/>
                <a:gd name="connsiteX2" fmla="*/ 2187038 w 3266459"/>
                <a:gd name="connsiteY2" fmla="*/ 331048 h 1166858"/>
                <a:gd name="connsiteX3" fmla="*/ 1808692 w 3266459"/>
                <a:gd name="connsiteY3" fmla="*/ 365700 h 1166858"/>
                <a:gd name="connsiteX4" fmla="*/ 805392 w 3266459"/>
                <a:gd name="connsiteY4" fmla="*/ 429200 h 1166858"/>
                <a:gd name="connsiteX5" fmla="*/ 113242 w 3266459"/>
                <a:gd name="connsiteY5" fmla="*/ 626050 h 1166858"/>
                <a:gd name="connsiteX6" fmla="*/ 125942 w 3266459"/>
                <a:gd name="connsiteY6" fmla="*/ 1089600 h 1166858"/>
                <a:gd name="connsiteX7" fmla="*/ 551392 w 3266459"/>
                <a:gd name="connsiteY7" fmla="*/ 1089600 h 1166858"/>
                <a:gd name="connsiteX0" fmla="*/ 2894542 w 3329517"/>
                <a:gd name="connsiteY0" fmla="*/ 9525 h 1172633"/>
                <a:gd name="connsiteX1" fmla="*/ 3148542 w 3329517"/>
                <a:gd name="connsiteY1" fmla="*/ 60325 h 1172633"/>
                <a:gd name="connsiteX2" fmla="*/ 1808692 w 3329517"/>
                <a:gd name="connsiteY2" fmla="*/ 371475 h 1172633"/>
                <a:gd name="connsiteX3" fmla="*/ 805392 w 3329517"/>
                <a:gd name="connsiteY3" fmla="*/ 434975 h 1172633"/>
                <a:gd name="connsiteX4" fmla="*/ 113242 w 3329517"/>
                <a:gd name="connsiteY4" fmla="*/ 631825 h 1172633"/>
                <a:gd name="connsiteX5" fmla="*/ 125942 w 3329517"/>
                <a:gd name="connsiteY5" fmla="*/ 1095375 h 1172633"/>
                <a:gd name="connsiteX6" fmla="*/ 551392 w 3329517"/>
                <a:gd name="connsiteY6" fmla="*/ 1095375 h 1172633"/>
                <a:gd name="connsiteX0" fmla="*/ 2894542 w 3001963"/>
                <a:gd name="connsiteY0" fmla="*/ 2117 h 1165225"/>
                <a:gd name="connsiteX1" fmla="*/ 2331055 w 3001963"/>
                <a:gd name="connsiteY1" fmla="*/ 329415 h 1165225"/>
                <a:gd name="connsiteX2" fmla="*/ 1808692 w 3001963"/>
                <a:gd name="connsiteY2" fmla="*/ 364067 h 1165225"/>
                <a:gd name="connsiteX3" fmla="*/ 805392 w 3001963"/>
                <a:gd name="connsiteY3" fmla="*/ 427567 h 1165225"/>
                <a:gd name="connsiteX4" fmla="*/ 113242 w 3001963"/>
                <a:gd name="connsiteY4" fmla="*/ 624417 h 1165225"/>
                <a:gd name="connsiteX5" fmla="*/ 125942 w 3001963"/>
                <a:gd name="connsiteY5" fmla="*/ 1087967 h 1165225"/>
                <a:gd name="connsiteX6" fmla="*/ 551392 w 3001963"/>
                <a:gd name="connsiteY6" fmla="*/ 1087967 h 1165225"/>
                <a:gd name="connsiteX0" fmla="*/ 2691095 w 2798516"/>
                <a:gd name="connsiteY0" fmla="*/ 2117 h 1053951"/>
                <a:gd name="connsiteX1" fmla="*/ 2331055 w 2798516"/>
                <a:gd name="connsiteY1" fmla="*/ 218141 h 1053951"/>
                <a:gd name="connsiteX2" fmla="*/ 1808692 w 2798516"/>
                <a:gd name="connsiteY2" fmla="*/ 252793 h 1053951"/>
                <a:gd name="connsiteX3" fmla="*/ 805392 w 2798516"/>
                <a:gd name="connsiteY3" fmla="*/ 316293 h 1053951"/>
                <a:gd name="connsiteX4" fmla="*/ 113242 w 2798516"/>
                <a:gd name="connsiteY4" fmla="*/ 513143 h 1053951"/>
                <a:gd name="connsiteX5" fmla="*/ 125942 w 2798516"/>
                <a:gd name="connsiteY5" fmla="*/ 976693 h 1053951"/>
                <a:gd name="connsiteX6" fmla="*/ 551392 w 2798516"/>
                <a:gd name="connsiteY6" fmla="*/ 976693 h 105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8516" h="1053951">
                  <a:moveTo>
                    <a:pt x="2691095" y="2117"/>
                  </a:moveTo>
                  <a:cubicBezTo>
                    <a:pt x="2798516" y="0"/>
                    <a:pt x="2478122" y="176362"/>
                    <a:pt x="2331055" y="218141"/>
                  </a:cubicBezTo>
                  <a:cubicBezTo>
                    <a:pt x="2183988" y="259920"/>
                    <a:pt x="2062969" y="236434"/>
                    <a:pt x="1808692" y="252793"/>
                  </a:cubicBezTo>
                  <a:cubicBezTo>
                    <a:pt x="1554415" y="269152"/>
                    <a:pt x="1087967" y="272901"/>
                    <a:pt x="805392" y="316293"/>
                  </a:cubicBezTo>
                  <a:cubicBezTo>
                    <a:pt x="522817" y="359685"/>
                    <a:pt x="226484" y="403076"/>
                    <a:pt x="113242" y="513143"/>
                  </a:cubicBezTo>
                  <a:cubicBezTo>
                    <a:pt x="0" y="623210"/>
                    <a:pt x="52917" y="899435"/>
                    <a:pt x="125942" y="976693"/>
                  </a:cubicBezTo>
                  <a:cubicBezTo>
                    <a:pt x="198967" y="1053951"/>
                    <a:pt x="375179" y="1015322"/>
                    <a:pt x="551392" y="976693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6" name="Forme libre 85"/>
            <p:cNvSpPr/>
            <p:nvPr/>
          </p:nvSpPr>
          <p:spPr>
            <a:xfrm>
              <a:off x="3111500" y="2787650"/>
              <a:ext cx="990600" cy="12700"/>
            </a:xfrm>
            <a:custGeom>
              <a:avLst/>
              <a:gdLst>
                <a:gd name="connsiteX0" fmla="*/ 0 w 990600"/>
                <a:gd name="connsiteY0" fmla="*/ 12700 h 12700"/>
                <a:gd name="connsiteX1" fmla="*/ 381000 w 990600"/>
                <a:gd name="connsiteY1" fmla="*/ 0 h 12700"/>
                <a:gd name="connsiteX2" fmla="*/ 990600 w 990600"/>
                <a:gd name="connsiteY2" fmla="*/ 6350 h 1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0600" h="12700">
                  <a:moveTo>
                    <a:pt x="0" y="12700"/>
                  </a:moveTo>
                  <a:cubicBezTo>
                    <a:pt x="107950" y="6879"/>
                    <a:pt x="381000" y="0"/>
                    <a:pt x="381000" y="0"/>
                  </a:cubicBezTo>
                  <a:lnTo>
                    <a:pt x="990600" y="635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7" name="Forme libre 86"/>
            <p:cNvSpPr/>
            <p:nvPr/>
          </p:nvSpPr>
          <p:spPr>
            <a:xfrm>
              <a:off x="3701033" y="1854200"/>
              <a:ext cx="644484" cy="854720"/>
            </a:xfrm>
            <a:custGeom>
              <a:avLst/>
              <a:gdLst>
                <a:gd name="connsiteX0" fmla="*/ 558800 w 643467"/>
                <a:gd name="connsiteY0" fmla="*/ 0 h 831850"/>
                <a:gd name="connsiteX1" fmla="*/ 590550 w 643467"/>
                <a:gd name="connsiteY1" fmla="*/ 273050 h 831850"/>
                <a:gd name="connsiteX2" fmla="*/ 241300 w 643467"/>
                <a:gd name="connsiteY2" fmla="*/ 381000 h 831850"/>
                <a:gd name="connsiteX3" fmla="*/ 31750 w 643467"/>
                <a:gd name="connsiteY3" fmla="*/ 755650 h 831850"/>
                <a:gd name="connsiteX4" fmla="*/ 431800 w 643467"/>
                <a:gd name="connsiteY4" fmla="*/ 831850 h 831850"/>
                <a:gd name="connsiteX0" fmla="*/ 559817 w 644484"/>
                <a:gd name="connsiteY0" fmla="*/ 0 h 854720"/>
                <a:gd name="connsiteX1" fmla="*/ 591567 w 644484"/>
                <a:gd name="connsiteY1" fmla="*/ 273050 h 854720"/>
                <a:gd name="connsiteX2" fmla="*/ 242317 w 644484"/>
                <a:gd name="connsiteY2" fmla="*/ 381000 h 854720"/>
                <a:gd name="connsiteX3" fmla="*/ 32767 w 644484"/>
                <a:gd name="connsiteY3" fmla="*/ 755650 h 854720"/>
                <a:gd name="connsiteX4" fmla="*/ 438919 w 644484"/>
                <a:gd name="connsiteY4" fmla="*/ 854720 h 854720"/>
                <a:gd name="connsiteX0" fmla="*/ 559817 w 644484"/>
                <a:gd name="connsiteY0" fmla="*/ 0 h 854720"/>
                <a:gd name="connsiteX1" fmla="*/ 591567 w 644484"/>
                <a:gd name="connsiteY1" fmla="*/ 273050 h 854720"/>
                <a:gd name="connsiteX2" fmla="*/ 242317 w 644484"/>
                <a:gd name="connsiteY2" fmla="*/ 381000 h 854720"/>
                <a:gd name="connsiteX3" fmla="*/ 32767 w 644484"/>
                <a:gd name="connsiteY3" fmla="*/ 755650 h 854720"/>
                <a:gd name="connsiteX4" fmla="*/ 438919 w 644484"/>
                <a:gd name="connsiteY4" fmla="*/ 854720 h 85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484" h="854720">
                  <a:moveTo>
                    <a:pt x="559817" y="0"/>
                  </a:moveTo>
                  <a:cubicBezTo>
                    <a:pt x="602150" y="104775"/>
                    <a:pt x="644484" y="209550"/>
                    <a:pt x="591567" y="273050"/>
                  </a:cubicBezTo>
                  <a:cubicBezTo>
                    <a:pt x="538650" y="336550"/>
                    <a:pt x="335450" y="300567"/>
                    <a:pt x="242317" y="381000"/>
                  </a:cubicBezTo>
                  <a:cubicBezTo>
                    <a:pt x="149184" y="461433"/>
                    <a:pt x="0" y="676697"/>
                    <a:pt x="32767" y="755650"/>
                  </a:cubicBezTo>
                  <a:cubicBezTo>
                    <a:pt x="65534" y="834603"/>
                    <a:pt x="280541" y="742421"/>
                    <a:pt x="438919" y="85472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8" name="Forme libre 87"/>
            <p:cNvSpPr/>
            <p:nvPr/>
          </p:nvSpPr>
          <p:spPr>
            <a:xfrm>
              <a:off x="2639785" y="2921000"/>
              <a:ext cx="3321071" cy="816479"/>
            </a:xfrm>
            <a:custGeom>
              <a:avLst/>
              <a:gdLst>
                <a:gd name="connsiteX0" fmla="*/ 3565525 w 4005792"/>
                <a:gd name="connsiteY0" fmla="*/ 0 h 818092"/>
                <a:gd name="connsiteX1" fmla="*/ 3495675 w 4005792"/>
                <a:gd name="connsiteY1" fmla="*/ 209550 h 818092"/>
                <a:gd name="connsiteX2" fmla="*/ 504825 w 4005792"/>
                <a:gd name="connsiteY2" fmla="*/ 247650 h 818092"/>
                <a:gd name="connsiteX3" fmla="*/ 466725 w 4005792"/>
                <a:gd name="connsiteY3" fmla="*/ 730250 h 818092"/>
                <a:gd name="connsiteX4" fmla="*/ 892175 w 4005792"/>
                <a:gd name="connsiteY4" fmla="*/ 774700 h 818092"/>
                <a:gd name="connsiteX0" fmla="*/ 3496456 w 3716589"/>
                <a:gd name="connsiteY0" fmla="*/ 0 h 818092"/>
                <a:gd name="connsiteX1" fmla="*/ 3012194 w 3716589"/>
                <a:gd name="connsiteY1" fmla="*/ 219968 h 818092"/>
                <a:gd name="connsiteX2" fmla="*/ 435756 w 3716589"/>
                <a:gd name="connsiteY2" fmla="*/ 247650 h 818092"/>
                <a:gd name="connsiteX3" fmla="*/ 397656 w 3716589"/>
                <a:gd name="connsiteY3" fmla="*/ 730250 h 818092"/>
                <a:gd name="connsiteX4" fmla="*/ 823106 w 3716589"/>
                <a:gd name="connsiteY4" fmla="*/ 774700 h 818092"/>
                <a:gd name="connsiteX0" fmla="*/ 3496456 w 3596960"/>
                <a:gd name="connsiteY0" fmla="*/ 0 h 818092"/>
                <a:gd name="connsiteX1" fmla="*/ 3516250 w 3596960"/>
                <a:gd name="connsiteY1" fmla="*/ 219968 h 818092"/>
                <a:gd name="connsiteX2" fmla="*/ 3012194 w 3596960"/>
                <a:gd name="connsiteY2" fmla="*/ 219968 h 818092"/>
                <a:gd name="connsiteX3" fmla="*/ 435756 w 3596960"/>
                <a:gd name="connsiteY3" fmla="*/ 247650 h 818092"/>
                <a:gd name="connsiteX4" fmla="*/ 397656 w 3596960"/>
                <a:gd name="connsiteY4" fmla="*/ 730250 h 818092"/>
                <a:gd name="connsiteX5" fmla="*/ 823106 w 3596960"/>
                <a:gd name="connsiteY5" fmla="*/ 774700 h 818092"/>
                <a:gd name="connsiteX0" fmla="*/ 3492748 w 3593252"/>
                <a:gd name="connsiteY0" fmla="*/ 0 h 811866"/>
                <a:gd name="connsiteX1" fmla="*/ 3512542 w 3593252"/>
                <a:gd name="connsiteY1" fmla="*/ 219968 h 811866"/>
                <a:gd name="connsiteX2" fmla="*/ 3008486 w 3593252"/>
                <a:gd name="connsiteY2" fmla="*/ 219968 h 811866"/>
                <a:gd name="connsiteX3" fmla="*/ 432048 w 3593252"/>
                <a:gd name="connsiteY3" fmla="*/ 247650 h 811866"/>
                <a:gd name="connsiteX4" fmla="*/ 416198 w 3593252"/>
                <a:gd name="connsiteY4" fmla="*/ 724024 h 811866"/>
                <a:gd name="connsiteX5" fmla="*/ 819398 w 3593252"/>
                <a:gd name="connsiteY5" fmla="*/ 774700 h 811866"/>
                <a:gd name="connsiteX0" fmla="*/ 3220566 w 3321070"/>
                <a:gd name="connsiteY0" fmla="*/ 0 h 816479"/>
                <a:gd name="connsiteX1" fmla="*/ 3240360 w 3321070"/>
                <a:gd name="connsiteY1" fmla="*/ 219968 h 816479"/>
                <a:gd name="connsiteX2" fmla="*/ 2736304 w 3321070"/>
                <a:gd name="connsiteY2" fmla="*/ 219968 h 816479"/>
                <a:gd name="connsiteX3" fmla="*/ 432048 w 3321070"/>
                <a:gd name="connsiteY3" fmla="*/ 219968 h 816479"/>
                <a:gd name="connsiteX4" fmla="*/ 144016 w 3321070"/>
                <a:gd name="connsiteY4" fmla="*/ 724024 h 816479"/>
                <a:gd name="connsiteX5" fmla="*/ 547216 w 3321070"/>
                <a:gd name="connsiteY5" fmla="*/ 774700 h 816479"/>
                <a:gd name="connsiteX0" fmla="*/ 3208565 w 3321071"/>
                <a:gd name="connsiteY0" fmla="*/ 0 h 816479"/>
                <a:gd name="connsiteX1" fmla="*/ 3228359 w 3321071"/>
                <a:gd name="connsiteY1" fmla="*/ 219968 h 816479"/>
                <a:gd name="connsiteX2" fmla="*/ 2652295 w 3321071"/>
                <a:gd name="connsiteY2" fmla="*/ 291976 h 816479"/>
                <a:gd name="connsiteX3" fmla="*/ 420047 w 3321071"/>
                <a:gd name="connsiteY3" fmla="*/ 219968 h 816479"/>
                <a:gd name="connsiteX4" fmla="*/ 132015 w 3321071"/>
                <a:gd name="connsiteY4" fmla="*/ 724024 h 816479"/>
                <a:gd name="connsiteX5" fmla="*/ 535215 w 3321071"/>
                <a:gd name="connsiteY5" fmla="*/ 774700 h 816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21071" h="816479">
                  <a:moveTo>
                    <a:pt x="3208565" y="0"/>
                  </a:moveTo>
                  <a:cubicBezTo>
                    <a:pt x="3200098" y="25400"/>
                    <a:pt x="3321071" y="171305"/>
                    <a:pt x="3228359" y="219968"/>
                  </a:cubicBezTo>
                  <a:cubicBezTo>
                    <a:pt x="3135647" y="268631"/>
                    <a:pt x="3120347" y="291976"/>
                    <a:pt x="2652295" y="291976"/>
                  </a:cubicBezTo>
                  <a:cubicBezTo>
                    <a:pt x="2184243" y="291976"/>
                    <a:pt x="840094" y="147960"/>
                    <a:pt x="420047" y="219968"/>
                  </a:cubicBezTo>
                  <a:cubicBezTo>
                    <a:pt x="0" y="291976"/>
                    <a:pt x="112820" y="631569"/>
                    <a:pt x="132015" y="724024"/>
                  </a:cubicBezTo>
                  <a:cubicBezTo>
                    <a:pt x="151210" y="816479"/>
                    <a:pt x="354769" y="796396"/>
                    <a:pt x="535215" y="7747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1" name="Forme libre 90"/>
            <p:cNvSpPr/>
            <p:nvPr/>
          </p:nvSpPr>
          <p:spPr>
            <a:xfrm>
              <a:off x="2647975" y="1147895"/>
              <a:ext cx="3749964" cy="2663709"/>
            </a:xfrm>
            <a:custGeom>
              <a:avLst/>
              <a:gdLst>
                <a:gd name="connsiteX0" fmla="*/ 1797050 w 3971925"/>
                <a:gd name="connsiteY0" fmla="*/ 2588683 h 2893483"/>
                <a:gd name="connsiteX1" fmla="*/ 3651250 w 3971925"/>
                <a:gd name="connsiteY1" fmla="*/ 2588683 h 2893483"/>
                <a:gd name="connsiteX2" fmla="*/ 3721100 w 3971925"/>
                <a:gd name="connsiteY2" fmla="*/ 759883 h 2893483"/>
                <a:gd name="connsiteX3" fmla="*/ 2838450 w 3971925"/>
                <a:gd name="connsiteY3" fmla="*/ 143933 h 2893483"/>
                <a:gd name="connsiteX4" fmla="*/ 419100 w 3971925"/>
                <a:gd name="connsiteY4" fmla="*/ 86783 h 2893483"/>
                <a:gd name="connsiteX5" fmla="*/ 323850 w 3971925"/>
                <a:gd name="connsiteY5" fmla="*/ 664633 h 2893483"/>
                <a:gd name="connsiteX6" fmla="*/ 819150 w 3971925"/>
                <a:gd name="connsiteY6" fmla="*/ 626533 h 2893483"/>
                <a:gd name="connsiteX0" fmla="*/ 1797050 w 4072359"/>
                <a:gd name="connsiteY0" fmla="*/ 2588683 h 2741083"/>
                <a:gd name="connsiteX1" fmla="*/ 3751684 w 4072359"/>
                <a:gd name="connsiteY1" fmla="*/ 2381291 h 2741083"/>
                <a:gd name="connsiteX2" fmla="*/ 3721100 w 4072359"/>
                <a:gd name="connsiteY2" fmla="*/ 759883 h 2741083"/>
                <a:gd name="connsiteX3" fmla="*/ 2838450 w 4072359"/>
                <a:gd name="connsiteY3" fmla="*/ 143933 h 2741083"/>
                <a:gd name="connsiteX4" fmla="*/ 419100 w 4072359"/>
                <a:gd name="connsiteY4" fmla="*/ 86783 h 2741083"/>
                <a:gd name="connsiteX5" fmla="*/ 323850 w 4072359"/>
                <a:gd name="connsiteY5" fmla="*/ 664633 h 2741083"/>
                <a:gd name="connsiteX6" fmla="*/ 819150 w 4072359"/>
                <a:gd name="connsiteY6" fmla="*/ 626533 h 2741083"/>
                <a:gd name="connsiteX0" fmla="*/ 1714500 w 3989809"/>
                <a:gd name="connsiteY0" fmla="*/ 2582333 h 2734733"/>
                <a:gd name="connsiteX1" fmla="*/ 3669134 w 3989809"/>
                <a:gd name="connsiteY1" fmla="*/ 2374941 h 2734733"/>
                <a:gd name="connsiteX2" fmla="*/ 3638550 w 3989809"/>
                <a:gd name="connsiteY2" fmla="*/ 753533 h 2734733"/>
                <a:gd name="connsiteX3" fmla="*/ 2755900 w 3989809"/>
                <a:gd name="connsiteY3" fmla="*/ 137583 h 2734733"/>
                <a:gd name="connsiteX4" fmla="*/ 336550 w 3989809"/>
                <a:gd name="connsiteY4" fmla="*/ 80433 h 2734733"/>
                <a:gd name="connsiteX5" fmla="*/ 736600 w 3989809"/>
                <a:gd name="connsiteY5" fmla="*/ 620183 h 2734733"/>
                <a:gd name="connsiteX0" fmla="*/ 1714500 w 3989809"/>
                <a:gd name="connsiteY0" fmla="*/ 2582333 h 2734733"/>
                <a:gd name="connsiteX1" fmla="*/ 3669134 w 3989809"/>
                <a:gd name="connsiteY1" fmla="*/ 2374941 h 2734733"/>
                <a:gd name="connsiteX2" fmla="*/ 3638550 w 3989809"/>
                <a:gd name="connsiteY2" fmla="*/ 753533 h 2734733"/>
                <a:gd name="connsiteX3" fmla="*/ 2755900 w 3989809"/>
                <a:gd name="connsiteY3" fmla="*/ 137583 h 2734733"/>
                <a:gd name="connsiteX4" fmla="*/ 336550 w 3989809"/>
                <a:gd name="connsiteY4" fmla="*/ 80433 h 2734733"/>
                <a:gd name="connsiteX5" fmla="*/ 736600 w 3989809"/>
                <a:gd name="connsiteY5" fmla="*/ 620183 h 2734733"/>
                <a:gd name="connsiteX0" fmla="*/ 1694284 w 3969593"/>
                <a:gd name="connsiteY0" fmla="*/ 2546557 h 2698957"/>
                <a:gd name="connsiteX1" fmla="*/ 3648918 w 3969593"/>
                <a:gd name="connsiteY1" fmla="*/ 2339165 h 2698957"/>
                <a:gd name="connsiteX2" fmla="*/ 3618334 w 3969593"/>
                <a:gd name="connsiteY2" fmla="*/ 717757 h 2698957"/>
                <a:gd name="connsiteX3" fmla="*/ 2735684 w 3969593"/>
                <a:gd name="connsiteY3" fmla="*/ 101807 h 2698957"/>
                <a:gd name="connsiteX4" fmla="*/ 336550 w 3969593"/>
                <a:gd name="connsiteY4" fmla="*/ 106917 h 2698957"/>
                <a:gd name="connsiteX5" fmla="*/ 716384 w 3969593"/>
                <a:gd name="connsiteY5" fmla="*/ 584407 h 2698957"/>
                <a:gd name="connsiteX0" fmla="*/ 1685582 w 3960891"/>
                <a:gd name="connsiteY0" fmla="*/ 2546557 h 2698957"/>
                <a:gd name="connsiteX1" fmla="*/ 3640216 w 3960891"/>
                <a:gd name="connsiteY1" fmla="*/ 2339165 h 2698957"/>
                <a:gd name="connsiteX2" fmla="*/ 3609632 w 3960891"/>
                <a:gd name="connsiteY2" fmla="*/ 717757 h 2698957"/>
                <a:gd name="connsiteX3" fmla="*/ 2726982 w 3960891"/>
                <a:gd name="connsiteY3" fmla="*/ 101807 h 2698957"/>
                <a:gd name="connsiteX4" fmla="*/ 327848 w 3960891"/>
                <a:gd name="connsiteY4" fmla="*/ 106917 h 2698957"/>
                <a:gd name="connsiteX5" fmla="*/ 759896 w 3960891"/>
                <a:gd name="connsiteY5" fmla="*/ 466957 h 2698957"/>
                <a:gd name="connsiteX0" fmla="*/ 1685582 w 3960891"/>
                <a:gd name="connsiteY0" fmla="*/ 2546557 h 2698957"/>
                <a:gd name="connsiteX1" fmla="*/ 3640216 w 3960891"/>
                <a:gd name="connsiteY1" fmla="*/ 2339165 h 2698957"/>
                <a:gd name="connsiteX2" fmla="*/ 3609632 w 3960891"/>
                <a:gd name="connsiteY2" fmla="*/ 717757 h 2698957"/>
                <a:gd name="connsiteX3" fmla="*/ 2726982 w 3960891"/>
                <a:gd name="connsiteY3" fmla="*/ 101807 h 2698957"/>
                <a:gd name="connsiteX4" fmla="*/ 327848 w 3960891"/>
                <a:gd name="connsiteY4" fmla="*/ 106917 h 2698957"/>
                <a:gd name="connsiteX5" fmla="*/ 759896 w 3960891"/>
                <a:gd name="connsiteY5" fmla="*/ 466957 h 2698957"/>
                <a:gd name="connsiteX0" fmla="*/ 1769591 w 4044900"/>
                <a:gd name="connsiteY0" fmla="*/ 2546557 h 2698957"/>
                <a:gd name="connsiteX1" fmla="*/ 3724225 w 4044900"/>
                <a:gd name="connsiteY1" fmla="*/ 2339165 h 2698957"/>
                <a:gd name="connsiteX2" fmla="*/ 3693641 w 4044900"/>
                <a:gd name="connsiteY2" fmla="*/ 717757 h 2698957"/>
                <a:gd name="connsiteX3" fmla="*/ 2810991 w 4044900"/>
                <a:gd name="connsiteY3" fmla="*/ 101807 h 2698957"/>
                <a:gd name="connsiteX4" fmla="*/ 411857 w 4044900"/>
                <a:gd name="connsiteY4" fmla="*/ 106917 h 2698957"/>
                <a:gd name="connsiteX5" fmla="*/ 339849 w 4044900"/>
                <a:gd name="connsiteY5" fmla="*/ 394949 h 2698957"/>
                <a:gd name="connsiteX6" fmla="*/ 843905 w 4044900"/>
                <a:gd name="connsiteY6" fmla="*/ 466957 h 2698957"/>
                <a:gd name="connsiteX0" fmla="*/ 1625575 w 3900884"/>
                <a:gd name="connsiteY0" fmla="*/ 2560505 h 2712905"/>
                <a:gd name="connsiteX1" fmla="*/ 3580209 w 3900884"/>
                <a:gd name="connsiteY1" fmla="*/ 2353113 h 2712905"/>
                <a:gd name="connsiteX2" fmla="*/ 3549625 w 3900884"/>
                <a:gd name="connsiteY2" fmla="*/ 731705 h 2712905"/>
                <a:gd name="connsiteX3" fmla="*/ 2666975 w 3900884"/>
                <a:gd name="connsiteY3" fmla="*/ 115755 h 2712905"/>
                <a:gd name="connsiteX4" fmla="*/ 411857 w 3900884"/>
                <a:gd name="connsiteY4" fmla="*/ 48857 h 2712905"/>
                <a:gd name="connsiteX5" fmla="*/ 195833 w 3900884"/>
                <a:gd name="connsiteY5" fmla="*/ 408897 h 2712905"/>
                <a:gd name="connsiteX6" fmla="*/ 699889 w 3900884"/>
                <a:gd name="connsiteY6" fmla="*/ 480905 h 2712905"/>
                <a:gd name="connsiteX0" fmla="*/ 1625575 w 3900884"/>
                <a:gd name="connsiteY0" fmla="*/ 2560505 h 2657913"/>
                <a:gd name="connsiteX1" fmla="*/ 3580209 w 3900884"/>
                <a:gd name="connsiteY1" fmla="*/ 2353113 h 2657913"/>
                <a:gd name="connsiteX2" fmla="*/ 3549625 w 3900884"/>
                <a:gd name="connsiteY2" fmla="*/ 731705 h 2657913"/>
                <a:gd name="connsiteX3" fmla="*/ 2666975 w 3900884"/>
                <a:gd name="connsiteY3" fmla="*/ 115755 h 2657913"/>
                <a:gd name="connsiteX4" fmla="*/ 411857 w 3900884"/>
                <a:gd name="connsiteY4" fmla="*/ 48857 h 2657913"/>
                <a:gd name="connsiteX5" fmla="*/ 195833 w 3900884"/>
                <a:gd name="connsiteY5" fmla="*/ 408897 h 2657913"/>
                <a:gd name="connsiteX6" fmla="*/ 699889 w 3900884"/>
                <a:gd name="connsiteY6" fmla="*/ 480905 h 2657913"/>
                <a:gd name="connsiteX0" fmla="*/ 1625575 w 3756868"/>
                <a:gd name="connsiteY0" fmla="*/ 2560505 h 2657913"/>
                <a:gd name="connsiteX1" fmla="*/ 3436193 w 3756868"/>
                <a:gd name="connsiteY1" fmla="*/ 2353113 h 2657913"/>
                <a:gd name="connsiteX2" fmla="*/ 3549625 w 3756868"/>
                <a:gd name="connsiteY2" fmla="*/ 731705 h 2657913"/>
                <a:gd name="connsiteX3" fmla="*/ 2666975 w 3756868"/>
                <a:gd name="connsiteY3" fmla="*/ 115755 h 2657913"/>
                <a:gd name="connsiteX4" fmla="*/ 411857 w 3756868"/>
                <a:gd name="connsiteY4" fmla="*/ 48857 h 2657913"/>
                <a:gd name="connsiteX5" fmla="*/ 195833 w 3756868"/>
                <a:gd name="connsiteY5" fmla="*/ 408897 h 2657913"/>
                <a:gd name="connsiteX6" fmla="*/ 699889 w 3756868"/>
                <a:gd name="connsiteY6" fmla="*/ 480905 h 2657913"/>
                <a:gd name="connsiteX0" fmla="*/ 1625575 w 3749964"/>
                <a:gd name="connsiteY0" fmla="*/ 2560505 h 2663709"/>
                <a:gd name="connsiteX1" fmla="*/ 3436193 w 3749964"/>
                <a:gd name="connsiteY1" fmla="*/ 2353113 h 2663709"/>
                <a:gd name="connsiteX2" fmla="*/ 3508201 w 3749964"/>
                <a:gd name="connsiteY2" fmla="*/ 696929 h 2663709"/>
                <a:gd name="connsiteX3" fmla="*/ 2666975 w 3749964"/>
                <a:gd name="connsiteY3" fmla="*/ 115755 h 2663709"/>
                <a:gd name="connsiteX4" fmla="*/ 411857 w 3749964"/>
                <a:gd name="connsiteY4" fmla="*/ 48857 h 2663709"/>
                <a:gd name="connsiteX5" fmla="*/ 195833 w 3749964"/>
                <a:gd name="connsiteY5" fmla="*/ 408897 h 2663709"/>
                <a:gd name="connsiteX6" fmla="*/ 699889 w 3749964"/>
                <a:gd name="connsiteY6" fmla="*/ 480905 h 2663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9964" h="2663709">
                  <a:moveTo>
                    <a:pt x="1625575" y="2560505"/>
                  </a:moveTo>
                  <a:cubicBezTo>
                    <a:pt x="2421681" y="2541207"/>
                    <a:pt x="3122422" y="2663709"/>
                    <a:pt x="3436193" y="2353113"/>
                  </a:cubicBezTo>
                  <a:cubicBezTo>
                    <a:pt x="3749964" y="2042517"/>
                    <a:pt x="3636404" y="1069822"/>
                    <a:pt x="3508201" y="696929"/>
                  </a:cubicBezTo>
                  <a:cubicBezTo>
                    <a:pt x="3379998" y="324036"/>
                    <a:pt x="3183032" y="223767"/>
                    <a:pt x="2666975" y="115755"/>
                  </a:cubicBezTo>
                  <a:cubicBezTo>
                    <a:pt x="2150918" y="7743"/>
                    <a:pt x="823714" y="0"/>
                    <a:pt x="411857" y="48857"/>
                  </a:cubicBezTo>
                  <a:cubicBezTo>
                    <a:pt x="0" y="97714"/>
                    <a:pt x="147828" y="336889"/>
                    <a:pt x="195833" y="408897"/>
                  </a:cubicBezTo>
                  <a:cubicBezTo>
                    <a:pt x="243838" y="480905"/>
                    <a:pt x="620278" y="446505"/>
                    <a:pt x="699889" y="480905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2" name="ZoneTexte 91"/>
            <p:cNvSpPr txBox="1"/>
            <p:nvPr/>
          </p:nvSpPr>
          <p:spPr>
            <a:xfrm>
              <a:off x="2267744" y="192953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3995936" y="198884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4" name="ZoneTexte 93"/>
            <p:cNvSpPr txBox="1"/>
            <p:nvPr/>
          </p:nvSpPr>
          <p:spPr>
            <a:xfrm>
              <a:off x="3462203" y="2590304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5220072" y="299695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4644008" y="3501008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7" name="Ellipse 96"/>
            <p:cNvSpPr/>
            <p:nvPr/>
          </p:nvSpPr>
          <p:spPr>
            <a:xfrm>
              <a:off x="1954312" y="1478434"/>
              <a:ext cx="234000" cy="234000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8" name="Forme libre 97"/>
            <p:cNvSpPr/>
            <p:nvPr/>
          </p:nvSpPr>
          <p:spPr>
            <a:xfrm>
              <a:off x="2190750" y="1638300"/>
              <a:ext cx="1117600" cy="160867"/>
            </a:xfrm>
            <a:custGeom>
              <a:avLst/>
              <a:gdLst>
                <a:gd name="connsiteX0" fmla="*/ 0 w 1117600"/>
                <a:gd name="connsiteY0" fmla="*/ 0 h 160867"/>
                <a:gd name="connsiteX1" fmla="*/ 577850 w 1117600"/>
                <a:gd name="connsiteY1" fmla="*/ 139700 h 160867"/>
                <a:gd name="connsiteX2" fmla="*/ 1117600 w 1117600"/>
                <a:gd name="connsiteY2" fmla="*/ 127000 h 16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7600" h="160867">
                  <a:moveTo>
                    <a:pt x="0" y="0"/>
                  </a:moveTo>
                  <a:cubicBezTo>
                    <a:pt x="195791" y="59266"/>
                    <a:pt x="391583" y="118533"/>
                    <a:pt x="577850" y="139700"/>
                  </a:cubicBezTo>
                  <a:cubicBezTo>
                    <a:pt x="764117" y="160867"/>
                    <a:pt x="940858" y="143933"/>
                    <a:pt x="1117600" y="1270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2339752" y="1497484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cxnSp>
          <p:nvCxnSpPr>
            <p:cNvPr id="101" name="Connecteur droit avec flèche 100"/>
            <p:cNvCxnSpPr>
              <a:endCxn id="97" idx="2"/>
            </p:cNvCxnSpPr>
            <p:nvPr/>
          </p:nvCxnSpPr>
          <p:spPr>
            <a:xfrm flipV="1">
              <a:off x="1752600" y="1595434"/>
              <a:ext cx="2017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57"/>
          <p:cNvGrpSpPr/>
          <p:nvPr/>
        </p:nvGrpSpPr>
        <p:grpSpPr>
          <a:xfrm>
            <a:off x="3707904" y="548680"/>
            <a:ext cx="1958620" cy="1224136"/>
            <a:chOff x="5089052" y="3881083"/>
            <a:chExt cx="3248493" cy="2030307"/>
          </a:xfrm>
        </p:grpSpPr>
        <p:sp>
          <p:nvSpPr>
            <p:cNvPr id="14" name="Parallélogramme 13"/>
            <p:cNvSpPr/>
            <p:nvPr/>
          </p:nvSpPr>
          <p:spPr>
            <a:xfrm>
              <a:off x="5089052" y="5244780"/>
              <a:ext cx="2943945" cy="666610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000" b="1" smtClean="0">
                  <a:solidFill>
                    <a:schemeClr val="tx1"/>
                  </a:solidFill>
                  <a:latin typeface="+mj-lt"/>
                </a:rPr>
                <a:t>Maintain[Doors Closed While Moving]</a:t>
              </a:r>
              <a:endParaRPr lang="fr-BE" sz="10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" name="Parallélogramme 14"/>
            <p:cNvSpPr/>
            <p:nvPr/>
          </p:nvSpPr>
          <p:spPr>
            <a:xfrm>
              <a:off x="5799657" y="3881083"/>
              <a:ext cx="2088233" cy="648072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000" b="1" smtClean="0">
                  <a:solidFill>
                    <a:schemeClr val="tx1"/>
                  </a:solidFill>
                  <a:latin typeface="+mj-lt"/>
                </a:rPr>
                <a:t>Maintain[Safe Transportation]</a:t>
              </a:r>
              <a:endParaRPr lang="fr-BE" sz="10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" name="Ellipse 15"/>
            <p:cNvSpPr/>
            <p:nvPr/>
          </p:nvSpPr>
          <p:spPr>
            <a:xfrm>
              <a:off x="6833761" y="4891627"/>
              <a:ext cx="144016" cy="144016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>
                <a:latin typeface="+mj-lt"/>
              </a:endParaRPr>
            </a:p>
          </p:txBody>
        </p:sp>
        <p:cxnSp>
          <p:nvCxnSpPr>
            <p:cNvPr id="17" name="Connecteur droit avec flèche 16"/>
            <p:cNvCxnSpPr>
              <a:stCxn id="14" idx="0"/>
              <a:endCxn id="16" idx="3"/>
            </p:cNvCxnSpPr>
            <p:nvPr/>
          </p:nvCxnSpPr>
          <p:spPr>
            <a:xfrm rot="5400000" flipH="1" flipV="1">
              <a:off x="6592824" y="4982755"/>
              <a:ext cx="230228" cy="293825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16" idx="0"/>
              <a:endCxn id="15" idx="3"/>
            </p:cNvCxnSpPr>
            <p:nvPr/>
          </p:nvCxnSpPr>
          <p:spPr>
            <a:xfrm rot="16200000" flipV="1">
              <a:off x="6653032" y="4638889"/>
              <a:ext cx="362473" cy="143004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Parallélogramme 18"/>
            <p:cNvSpPr/>
            <p:nvPr/>
          </p:nvSpPr>
          <p:spPr>
            <a:xfrm>
              <a:off x="7481835" y="4747611"/>
              <a:ext cx="855710" cy="351657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000" b="1" smtClean="0">
                  <a:solidFill>
                    <a:schemeClr val="tx1"/>
                  </a:solidFill>
                  <a:latin typeface="+mj-lt"/>
                </a:rPr>
                <a:t>...</a:t>
              </a:r>
              <a:endParaRPr lang="fr-BE" sz="1000" b="1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0" name="Connecteur droit avec flèche 19"/>
            <p:cNvCxnSpPr>
              <a:stCxn id="19" idx="5"/>
              <a:endCxn id="16" idx="6"/>
            </p:cNvCxnSpPr>
            <p:nvPr/>
          </p:nvCxnSpPr>
          <p:spPr>
            <a:xfrm rot="10800000" flipV="1">
              <a:off x="6977777" y="4923440"/>
              <a:ext cx="548015" cy="40196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e 294"/>
          <p:cNvGrpSpPr/>
          <p:nvPr/>
        </p:nvGrpSpPr>
        <p:grpSpPr>
          <a:xfrm>
            <a:off x="179512" y="188640"/>
            <a:ext cx="2449860" cy="2094582"/>
            <a:chOff x="3059832" y="254298"/>
            <a:chExt cx="2449860" cy="2094582"/>
          </a:xfrm>
        </p:grpSpPr>
        <p:sp>
          <p:nvSpPr>
            <p:cNvPr id="22" name="Rectangle à coins arrondis 21"/>
            <p:cNvSpPr/>
            <p:nvPr/>
          </p:nvSpPr>
          <p:spPr>
            <a:xfrm>
              <a:off x="4427984" y="548680"/>
              <a:ext cx="1080120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000" b="1" smtClean="0">
                  <a:latin typeface="+mj-lt"/>
                </a:rPr>
                <a:t>Starting train</a:t>
              </a:r>
              <a:endParaRPr lang="fr-BE" sz="1000" b="1">
                <a:latin typeface="+mj-lt"/>
              </a:endParaRPr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3059832" y="1268760"/>
              <a:ext cx="1080120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000" b="1" smtClean="0">
                  <a:latin typeface="+mj-lt"/>
                </a:rPr>
                <a:t>Pressing alarm</a:t>
              </a:r>
              <a:endParaRPr lang="fr-BE" sz="1000" b="1">
                <a:latin typeface="+mj-lt"/>
              </a:endParaRPr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4427984" y="1196752"/>
              <a:ext cx="1080120" cy="504056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000" b="1" smtClean="0">
                  <a:latin typeface="+mj-lt"/>
                </a:rPr>
                <a:t>Stopping &amp; </a:t>
              </a:r>
              <a:br>
                <a:rPr lang="fr-BE" sz="1000" b="1" smtClean="0">
                  <a:latin typeface="+mj-lt"/>
                </a:rPr>
              </a:br>
              <a:r>
                <a:rPr lang="fr-BE" sz="1000" b="1" smtClean="0">
                  <a:latin typeface="+mj-lt"/>
                </a:rPr>
                <a:t>Opening doors</a:t>
              </a:r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4427984" y="1988840"/>
              <a:ext cx="1080120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000" b="1" smtClean="0">
                  <a:latin typeface="+mj-lt"/>
                </a:rPr>
                <a:t>Closing doors</a:t>
              </a:r>
              <a:endParaRPr lang="fr-BE" sz="1000" b="1">
                <a:latin typeface="+mj-lt"/>
              </a:endParaRPr>
            </a:p>
          </p:txBody>
        </p:sp>
        <p:cxnSp>
          <p:nvCxnSpPr>
            <p:cNvPr id="26" name="Connecteur droit avec flèche 25"/>
            <p:cNvCxnSpPr>
              <a:stCxn id="22" idx="2"/>
              <a:endCxn id="24" idx="0"/>
            </p:cNvCxnSpPr>
            <p:nvPr/>
          </p:nvCxnSpPr>
          <p:spPr>
            <a:xfrm rot="5400000">
              <a:off x="4824028" y="1052736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24" idx="2"/>
              <a:endCxn id="25" idx="0"/>
            </p:cNvCxnSpPr>
            <p:nvPr/>
          </p:nvCxnSpPr>
          <p:spPr>
            <a:xfrm rot="5400000">
              <a:off x="4824028" y="1844824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23" idx="3"/>
              <a:endCxn id="24" idx="1"/>
            </p:cNvCxnSpPr>
            <p:nvPr/>
          </p:nvCxnSpPr>
          <p:spPr>
            <a:xfrm>
              <a:off x="4139952" y="1448780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en angle 28"/>
            <p:cNvCxnSpPr>
              <a:stCxn id="25" idx="3"/>
              <a:endCxn id="22" idx="3"/>
            </p:cNvCxnSpPr>
            <p:nvPr/>
          </p:nvCxnSpPr>
          <p:spPr>
            <a:xfrm flipV="1">
              <a:off x="5508104" y="728700"/>
              <a:ext cx="1588" cy="1440160"/>
            </a:xfrm>
            <a:prstGeom prst="bentConnector3">
              <a:avLst>
                <a:gd name="adj1" fmla="val 21193332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en angle 281"/>
            <p:cNvCxnSpPr>
              <a:stCxn id="22" idx="1"/>
              <a:endCxn id="23" idx="0"/>
            </p:cNvCxnSpPr>
            <p:nvPr/>
          </p:nvCxnSpPr>
          <p:spPr>
            <a:xfrm rot="10800000" flipV="1">
              <a:off x="3599892" y="728700"/>
              <a:ext cx="828092" cy="54006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Ellipse 30"/>
            <p:cNvSpPr/>
            <p:nvPr/>
          </p:nvSpPr>
          <p:spPr>
            <a:xfrm>
              <a:off x="4932040" y="254298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>
                <a:latin typeface="+mj-lt"/>
              </a:endParaRPr>
            </a:p>
          </p:txBody>
        </p:sp>
        <p:cxnSp>
          <p:nvCxnSpPr>
            <p:cNvPr id="32" name="Connecteur droit avec flèche 31"/>
            <p:cNvCxnSpPr>
              <a:stCxn id="31" idx="4"/>
              <a:endCxn id="22" idx="0"/>
            </p:cNvCxnSpPr>
            <p:nvPr/>
          </p:nvCxnSpPr>
          <p:spPr>
            <a:xfrm rot="16200000" flipH="1">
              <a:off x="4856851" y="437487"/>
              <a:ext cx="222382" cy="4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Groupe 64"/>
          <p:cNvGrpSpPr/>
          <p:nvPr/>
        </p:nvGrpSpPr>
        <p:grpSpPr>
          <a:xfrm>
            <a:off x="4716016" y="3140968"/>
            <a:ext cx="3634308" cy="1512000"/>
            <a:chOff x="2987824" y="3342391"/>
            <a:chExt cx="3634308" cy="1512000"/>
          </a:xfrm>
        </p:grpSpPr>
        <p:sp>
          <p:nvSpPr>
            <p:cNvPr id="37" name="Rectangle 36"/>
            <p:cNvSpPr/>
            <p:nvPr/>
          </p:nvSpPr>
          <p:spPr>
            <a:xfrm>
              <a:off x="2987824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000" b="1" smtClean="0">
                  <a:latin typeface="+mj-lt"/>
                </a:rPr>
                <a:t>Passenger</a:t>
              </a:r>
              <a:endParaRPr lang="fr-BE" sz="1000" b="1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39168" y="3342391"/>
              <a:ext cx="864096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000" b="1" smtClean="0">
                  <a:latin typeface="+mj-lt"/>
                </a:rPr>
                <a:t>Controller</a:t>
              </a:r>
              <a:endParaRPr lang="fr-BE" sz="1000" b="1">
                <a:latin typeface="+mj-l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902052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000" b="1" smtClean="0">
                  <a:latin typeface="+mj-lt"/>
                </a:rPr>
                <a:t>Engine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37956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000" b="1" smtClean="0">
                  <a:latin typeface="+mj-lt"/>
                </a:rPr>
                <a:t>Doors</a:t>
              </a:r>
            </a:p>
          </p:txBody>
        </p:sp>
        <p:cxnSp>
          <p:nvCxnSpPr>
            <p:cNvPr id="43" name="Connecteur droit avec flèche 42"/>
            <p:cNvCxnSpPr>
              <a:stCxn id="38" idx="2"/>
            </p:cNvCxnSpPr>
            <p:nvPr/>
          </p:nvCxnSpPr>
          <p:spPr>
            <a:xfrm rot="5400000">
              <a:off x="3776819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>
              <a:stCxn id="37" idx="2"/>
            </p:cNvCxnSpPr>
            <p:nvPr/>
          </p:nvCxnSpPr>
          <p:spPr>
            <a:xfrm rot="5400000">
              <a:off x="2753467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>
              <a:stCxn id="41" idx="2"/>
            </p:cNvCxnSpPr>
            <p:nvPr/>
          </p:nvCxnSpPr>
          <p:spPr>
            <a:xfrm rot="5400000">
              <a:off x="4803599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>
              <a:stCxn id="40" idx="2"/>
            </p:cNvCxnSpPr>
            <p:nvPr/>
          </p:nvCxnSpPr>
          <p:spPr>
            <a:xfrm rot="5400000">
              <a:off x="5667695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/>
            <p:cNvCxnSpPr/>
            <p:nvPr/>
          </p:nvCxnSpPr>
          <p:spPr>
            <a:xfrm>
              <a:off x="3347864" y="4153162"/>
              <a:ext cx="1008112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ZoneTexte 49"/>
            <p:cNvSpPr txBox="1"/>
            <p:nvPr/>
          </p:nvSpPr>
          <p:spPr>
            <a:xfrm>
              <a:off x="3632293" y="4051811"/>
              <a:ext cx="342526" cy="153888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000" b="1" smtClean="0">
                  <a:latin typeface="+mj-lt"/>
                </a:rPr>
                <a:t>alarm</a:t>
              </a:r>
              <a:endParaRPr lang="fr-BE" sz="1000" b="1">
                <a:latin typeface="+mj-lt"/>
              </a:endParaRPr>
            </a:p>
          </p:txBody>
        </p:sp>
        <p:cxnSp>
          <p:nvCxnSpPr>
            <p:cNvPr id="53" name="Connecteur droit avec flèche 52"/>
            <p:cNvCxnSpPr/>
            <p:nvPr/>
          </p:nvCxnSpPr>
          <p:spPr>
            <a:xfrm>
              <a:off x="4389884" y="3932834"/>
              <a:ext cx="1872208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>
              <a:off x="5228466" y="3837578"/>
              <a:ext cx="324000" cy="153888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000" b="1" smtClean="0">
                  <a:latin typeface="+mj-lt"/>
                </a:rPr>
                <a:t>start</a:t>
              </a:r>
              <a:endParaRPr lang="fr-BE" sz="1000" b="1">
                <a:latin typeface="+mj-lt"/>
              </a:endParaRPr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>
              <a:off x="4389884" y="4316344"/>
              <a:ext cx="1872208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5228466" y="4221088"/>
              <a:ext cx="324000" cy="153888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000" b="1" smtClean="0">
                  <a:latin typeface="+mj-lt"/>
                </a:rPr>
                <a:t>stop</a:t>
              </a:r>
              <a:endParaRPr lang="fr-BE" sz="1000" b="1">
                <a:latin typeface="+mj-lt"/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>
            <a:xfrm>
              <a:off x="4389884" y="4619010"/>
              <a:ext cx="1008112" cy="313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4724450" y="4517122"/>
              <a:ext cx="360000" cy="153888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000" b="1" smtClean="0">
                  <a:latin typeface="+mj-lt"/>
                </a:rPr>
                <a:t>open</a:t>
              </a:r>
              <a:endParaRPr lang="fr-BE" sz="1000" b="1">
                <a:latin typeface="+mj-lt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e 47"/>
          <p:cNvGrpSpPr/>
          <p:nvPr/>
        </p:nvGrpSpPr>
        <p:grpSpPr>
          <a:xfrm>
            <a:off x="251520" y="144016"/>
            <a:ext cx="8541867" cy="6525344"/>
            <a:chOff x="251520" y="144016"/>
            <a:chExt cx="8541867" cy="6525344"/>
          </a:xfrm>
        </p:grpSpPr>
        <p:sp>
          <p:nvSpPr>
            <p:cNvPr id="40" name="Rectangle 39"/>
            <p:cNvSpPr/>
            <p:nvPr/>
          </p:nvSpPr>
          <p:spPr>
            <a:xfrm>
              <a:off x="251520" y="144016"/>
              <a:ext cx="8496944" cy="649796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3" name="Ellipse 32"/>
            <p:cNvSpPr/>
            <p:nvPr/>
          </p:nvSpPr>
          <p:spPr>
            <a:xfrm>
              <a:off x="2339752" y="1196752"/>
              <a:ext cx="4464496" cy="4248472"/>
            </a:xfrm>
            <a:prstGeom prst="ellipse">
              <a:avLst/>
            </a:prstGeom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339752" y="476672"/>
              <a:ext cx="4104456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419872" y="4797152"/>
              <a:ext cx="2160240" cy="936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31" name="Groupe 30"/>
            <p:cNvGrpSpPr/>
            <p:nvPr/>
          </p:nvGrpSpPr>
          <p:grpSpPr>
            <a:xfrm>
              <a:off x="3196227" y="4590420"/>
              <a:ext cx="2803386" cy="2078940"/>
              <a:chOff x="5254729" y="2420888"/>
              <a:chExt cx="2803386" cy="2078940"/>
            </a:xfrm>
          </p:grpSpPr>
          <p:pic>
            <p:nvPicPr>
              <p:cNvPr id="2053" name="Picture 5" descr="D:\blambeau\Work\ucl\thesis\writing\src\2-framework\images\train-hmsc-single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254729" y="2420888"/>
                <a:ext cx="2320972" cy="1728192"/>
              </a:xfrm>
              <a:prstGeom prst="rect">
                <a:avLst/>
              </a:prstGeom>
              <a:noFill/>
            </p:spPr>
          </p:pic>
          <p:sp>
            <p:nvSpPr>
              <p:cNvPr id="26" name="ZoneTexte 25"/>
              <p:cNvSpPr txBox="1"/>
              <p:nvPr/>
            </p:nvSpPr>
            <p:spPr>
              <a:xfrm>
                <a:off x="5262350" y="4130496"/>
                <a:ext cx="2795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BE" smtClean="0"/>
                  <a:t>High-level </a:t>
                </a:r>
                <a:r>
                  <a:rPr lang="fr-BE" smtClean="0"/>
                  <a:t>scenarios (hMSC)</a:t>
                </a:r>
                <a:endParaRPr lang="fr-BE" smtClean="0"/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5652120" y="2428508"/>
              <a:ext cx="2016224" cy="1368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187624" y="2348880"/>
              <a:ext cx="2016224" cy="2016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29" name="Groupe 28"/>
            <p:cNvGrpSpPr/>
            <p:nvPr/>
          </p:nvGrpSpPr>
          <p:grpSpPr>
            <a:xfrm>
              <a:off x="5733790" y="2091328"/>
              <a:ext cx="3059597" cy="1737484"/>
              <a:chOff x="2323036" y="481896"/>
              <a:chExt cx="3059597" cy="1737484"/>
            </a:xfrm>
          </p:grpSpPr>
          <p:pic>
            <p:nvPicPr>
              <p:cNvPr id="3077" name="Picture 5" descr="D:\blambeau\Work\ucl\thesis\writing\src\2-framework\images\simple-scenario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323036" y="874743"/>
                <a:ext cx="2942666" cy="1344637"/>
              </a:xfrm>
              <a:prstGeom prst="rect">
                <a:avLst/>
              </a:prstGeom>
              <a:noFill/>
            </p:spPr>
          </p:pic>
          <p:sp>
            <p:nvSpPr>
              <p:cNvPr id="23" name="ZoneTexte 22"/>
              <p:cNvSpPr txBox="1"/>
              <p:nvPr/>
            </p:nvSpPr>
            <p:spPr>
              <a:xfrm>
                <a:off x="3681526" y="481896"/>
                <a:ext cx="1701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mtClean="0"/>
                  <a:t>Scenarios (MSC)</a:t>
                </a:r>
                <a:endParaRPr lang="fr-BE"/>
              </a:p>
            </p:txBody>
          </p:sp>
        </p:grpSp>
        <p:grpSp>
          <p:nvGrpSpPr>
            <p:cNvPr id="30" name="Groupe 29"/>
            <p:cNvGrpSpPr/>
            <p:nvPr/>
          </p:nvGrpSpPr>
          <p:grpSpPr>
            <a:xfrm>
              <a:off x="323528" y="2564904"/>
              <a:ext cx="2877148" cy="1656184"/>
              <a:chOff x="182684" y="2707179"/>
              <a:chExt cx="2877148" cy="1656184"/>
            </a:xfrm>
          </p:grpSpPr>
          <p:pic>
            <p:nvPicPr>
              <p:cNvPr id="3074" name="Picture 2" descr="D:\blambeau\Work\ucl\thesis\writing\src\2-framework\images\goal-graph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072282" y="2707179"/>
                <a:ext cx="1987550" cy="1249363"/>
              </a:xfrm>
              <a:prstGeom prst="rect">
                <a:avLst/>
              </a:prstGeom>
              <a:noFill/>
            </p:spPr>
          </p:pic>
          <p:sp>
            <p:nvSpPr>
              <p:cNvPr id="24" name="ZoneTexte 23"/>
              <p:cNvSpPr txBox="1"/>
              <p:nvPr/>
            </p:nvSpPr>
            <p:spPr>
              <a:xfrm>
                <a:off x="182684" y="3717032"/>
                <a:ext cx="253165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mtClean="0"/>
                  <a:t>Goals &amp; </a:t>
                </a:r>
                <a:br>
                  <a:rPr lang="fr-BE" smtClean="0"/>
                </a:br>
                <a:r>
                  <a:rPr lang="fr-BE" smtClean="0"/>
                  <a:t>Domain </a:t>
                </a:r>
                <a:r>
                  <a:rPr lang="fr-BE" smtClean="0"/>
                  <a:t>Properties (FLTL)</a:t>
                </a:r>
                <a:endParaRPr lang="fr-BE"/>
              </a:p>
            </p:txBody>
          </p:sp>
        </p:grpSp>
        <p:grpSp>
          <p:nvGrpSpPr>
            <p:cNvPr id="32" name="Groupe 31"/>
            <p:cNvGrpSpPr/>
            <p:nvPr/>
          </p:nvGrpSpPr>
          <p:grpSpPr>
            <a:xfrm>
              <a:off x="2423550" y="173776"/>
              <a:ext cx="4162583" cy="1311008"/>
              <a:chOff x="1547664" y="4077072"/>
              <a:chExt cx="4162583" cy="1311008"/>
            </a:xfrm>
          </p:grpSpPr>
          <p:grpSp>
            <p:nvGrpSpPr>
              <p:cNvPr id="22" name="Groupe 21"/>
              <p:cNvGrpSpPr/>
              <p:nvPr/>
            </p:nvGrpSpPr>
            <p:grpSpPr>
              <a:xfrm>
                <a:off x="1547664" y="4509120"/>
                <a:ext cx="3960440" cy="878960"/>
                <a:chOff x="1458940" y="4653136"/>
                <a:chExt cx="3960440" cy="878960"/>
              </a:xfrm>
            </p:grpSpPr>
            <p:pic>
              <p:nvPicPr>
                <p:cNvPr id="3078" name="Picture 6" descr="D:\blambeau\Work\ucl\thesis\writing\src\2-framework\images\controller.png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1458940" y="4653136"/>
                  <a:ext cx="2658618" cy="859536"/>
                </a:xfrm>
                <a:prstGeom prst="rect">
                  <a:avLst/>
                </a:prstGeom>
                <a:noFill/>
              </p:spPr>
            </p:pic>
            <p:pic>
              <p:nvPicPr>
                <p:cNvPr id="3081" name="Picture 9" descr="D:\blambeau\Work\ucl\thesis\writing\src\2-framework\images\open-close.png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4589562" y="5157192"/>
                  <a:ext cx="829818" cy="3749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3082" name="Picture 10" descr="D:\blambeau\Work\ucl\thesis\writing\src\2-framework\images\start-stop-2.png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4604802" y="4684840"/>
                  <a:ext cx="786384" cy="368046"/>
                </a:xfrm>
                <a:prstGeom prst="rect">
                  <a:avLst/>
                </a:prstGeom>
                <a:noFill/>
              </p:spPr>
            </p:pic>
            <p:sp>
              <p:nvSpPr>
                <p:cNvPr id="21" name="ZoneTexte 20"/>
                <p:cNvSpPr txBox="1"/>
                <p:nvPr/>
              </p:nvSpPr>
              <p:spPr>
                <a:xfrm>
                  <a:off x="4164764" y="4868863"/>
                  <a:ext cx="42832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BE" sz="2000" b="1" smtClean="0"/>
                    <a:t>||</a:t>
                  </a:r>
                  <a:endParaRPr lang="fr-BE" sz="2000" b="1"/>
                </a:p>
              </p:txBody>
            </p:sp>
          </p:grpSp>
          <p:sp>
            <p:nvSpPr>
              <p:cNvPr id="25" name="ZoneTexte 24"/>
              <p:cNvSpPr txBox="1"/>
              <p:nvPr/>
            </p:nvSpPr>
            <p:spPr>
              <a:xfrm>
                <a:off x="3021754" y="4077072"/>
                <a:ext cx="2688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mtClean="0"/>
                  <a:t>Agent state machines (LTS)</a:t>
                </a:r>
                <a:endParaRPr lang="fr-BE"/>
              </a:p>
            </p:txBody>
          </p:sp>
        </p:grpSp>
        <p:sp>
          <p:nvSpPr>
            <p:cNvPr id="28" name="Nuage 27"/>
            <p:cNvSpPr/>
            <p:nvPr/>
          </p:nvSpPr>
          <p:spPr>
            <a:xfrm>
              <a:off x="3347864" y="2996952"/>
              <a:ext cx="2304256" cy="792088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tIns="108000" rtlCol="0" anchor="ctr" anchorCtr="1"/>
            <a:lstStyle/>
            <a:p>
              <a:pPr algn="ctr"/>
              <a:r>
                <a:rPr lang="fr-BE" sz="1600" smtClean="0"/>
                <a:t>       Trace semantics </a:t>
              </a:r>
              <a:r>
                <a:rPr lang="fr-BE" sz="1600" smtClean="0"/>
                <a:t>(LTS) </a:t>
              </a:r>
              <a:br>
                <a:rPr lang="fr-BE" sz="1600" smtClean="0"/>
              </a:br>
              <a:r>
                <a:rPr lang="fr-BE" sz="1600" smtClean="0"/>
                <a:t>+ Fluents</a:t>
              </a:r>
              <a:endParaRPr lang="fr-BE" sz="1600"/>
            </a:p>
          </p:txBody>
        </p:sp>
        <p:sp>
          <p:nvSpPr>
            <p:cNvPr id="39" name="Forme libre 38"/>
            <p:cNvSpPr/>
            <p:nvPr/>
          </p:nvSpPr>
          <p:spPr>
            <a:xfrm>
              <a:off x="4427220" y="1628800"/>
              <a:ext cx="243840" cy="1224136"/>
            </a:xfrm>
            <a:custGeom>
              <a:avLst/>
              <a:gdLst>
                <a:gd name="connsiteX0" fmla="*/ 0 w 243840"/>
                <a:gd name="connsiteY0" fmla="*/ 0 h 762000"/>
                <a:gd name="connsiteX1" fmla="*/ 228600 w 243840"/>
                <a:gd name="connsiteY1" fmla="*/ 365760 h 762000"/>
                <a:gd name="connsiteX2" fmla="*/ 91440 w 243840"/>
                <a:gd name="connsiteY2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840" h="762000">
                  <a:moveTo>
                    <a:pt x="0" y="0"/>
                  </a:moveTo>
                  <a:cubicBezTo>
                    <a:pt x="106680" y="119380"/>
                    <a:pt x="213360" y="238760"/>
                    <a:pt x="228600" y="365760"/>
                  </a:cubicBezTo>
                  <a:cubicBezTo>
                    <a:pt x="243840" y="492760"/>
                    <a:pt x="167640" y="627380"/>
                    <a:pt x="91440" y="762000"/>
                  </a:cubicBezTo>
                </a:path>
              </a:pathLst>
            </a:custGeom>
            <a:ln>
              <a:solidFill>
                <a:srgbClr val="00B050"/>
              </a:solidFill>
              <a:tailEnd type="triangle" w="lg" len="lg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1" name="Forme libre 40"/>
            <p:cNvSpPr/>
            <p:nvPr/>
          </p:nvSpPr>
          <p:spPr>
            <a:xfrm>
              <a:off x="3055620" y="2717676"/>
              <a:ext cx="655320" cy="274320"/>
            </a:xfrm>
            <a:custGeom>
              <a:avLst/>
              <a:gdLst>
                <a:gd name="connsiteX0" fmla="*/ 0 w 655320"/>
                <a:gd name="connsiteY0" fmla="*/ 91440 h 274320"/>
                <a:gd name="connsiteX1" fmla="*/ 289560 w 655320"/>
                <a:gd name="connsiteY1" fmla="*/ 30480 h 274320"/>
                <a:gd name="connsiteX2" fmla="*/ 655320 w 655320"/>
                <a:gd name="connsiteY2" fmla="*/ 27432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5320" h="274320">
                  <a:moveTo>
                    <a:pt x="0" y="91440"/>
                  </a:moveTo>
                  <a:cubicBezTo>
                    <a:pt x="90170" y="45720"/>
                    <a:pt x="180340" y="0"/>
                    <a:pt x="289560" y="30480"/>
                  </a:cubicBezTo>
                  <a:cubicBezTo>
                    <a:pt x="398780" y="60960"/>
                    <a:pt x="527050" y="167640"/>
                    <a:pt x="655320" y="274320"/>
                  </a:cubicBezTo>
                </a:path>
              </a:pathLst>
            </a:custGeom>
            <a:ln>
              <a:solidFill>
                <a:srgbClr val="00B050"/>
              </a:solidFill>
              <a:tailEnd type="triangle" w="lg" len="lg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2" name="Forme libre 41"/>
            <p:cNvSpPr/>
            <p:nvPr/>
          </p:nvSpPr>
          <p:spPr>
            <a:xfrm>
              <a:off x="5280660" y="3746376"/>
              <a:ext cx="914400" cy="229870"/>
            </a:xfrm>
            <a:custGeom>
              <a:avLst/>
              <a:gdLst>
                <a:gd name="connsiteX0" fmla="*/ 914400 w 914400"/>
                <a:gd name="connsiteY0" fmla="*/ 99060 h 229870"/>
                <a:gd name="connsiteX1" fmla="*/ 327660 w 914400"/>
                <a:gd name="connsiteY1" fmla="*/ 213360 h 229870"/>
                <a:gd name="connsiteX2" fmla="*/ 0 w 914400"/>
                <a:gd name="connsiteY2" fmla="*/ 0 h 229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229870">
                  <a:moveTo>
                    <a:pt x="914400" y="99060"/>
                  </a:moveTo>
                  <a:cubicBezTo>
                    <a:pt x="697230" y="164465"/>
                    <a:pt x="480060" y="229870"/>
                    <a:pt x="327660" y="213360"/>
                  </a:cubicBezTo>
                  <a:cubicBezTo>
                    <a:pt x="175260" y="196850"/>
                    <a:pt x="87630" y="98425"/>
                    <a:pt x="0" y="0"/>
                  </a:cubicBezTo>
                </a:path>
              </a:pathLst>
            </a:custGeom>
            <a:ln>
              <a:solidFill>
                <a:srgbClr val="00B050"/>
              </a:solidFill>
              <a:tailEnd type="triangle" w="lg" len="lg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3" name="Forme libre 42"/>
            <p:cNvSpPr/>
            <p:nvPr/>
          </p:nvSpPr>
          <p:spPr>
            <a:xfrm>
              <a:off x="4212590" y="3933056"/>
              <a:ext cx="306070" cy="682000"/>
            </a:xfrm>
            <a:custGeom>
              <a:avLst/>
              <a:gdLst>
                <a:gd name="connsiteX0" fmla="*/ 306070 w 306070"/>
                <a:gd name="connsiteY0" fmla="*/ 678180 h 678180"/>
                <a:gd name="connsiteX1" fmla="*/ 31750 w 306070"/>
                <a:gd name="connsiteY1" fmla="*/ 335280 h 678180"/>
                <a:gd name="connsiteX2" fmla="*/ 115570 w 306070"/>
                <a:gd name="connsiteY2" fmla="*/ 0 h 678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070" h="678180">
                  <a:moveTo>
                    <a:pt x="306070" y="678180"/>
                  </a:moveTo>
                  <a:cubicBezTo>
                    <a:pt x="184785" y="563245"/>
                    <a:pt x="63500" y="448310"/>
                    <a:pt x="31750" y="335280"/>
                  </a:cubicBezTo>
                  <a:cubicBezTo>
                    <a:pt x="0" y="222250"/>
                    <a:pt x="57785" y="111125"/>
                    <a:pt x="115570" y="0"/>
                  </a:cubicBezTo>
                </a:path>
              </a:pathLst>
            </a:custGeom>
            <a:ln>
              <a:solidFill>
                <a:srgbClr val="00B050"/>
              </a:solidFill>
              <a:tailEnd type="triangle" w="lg" len="lg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3656785" y="1938898"/>
              <a:ext cx="1830436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BE" b="1" i="1" smtClean="0"/>
                <a:t>Semantics-driven</a:t>
              </a:r>
              <a:br>
                <a:rPr lang="fr-BE" b="1" i="1" smtClean="0"/>
              </a:br>
              <a:r>
                <a:rPr lang="fr-BE" b="1" i="1" smtClean="0"/>
                <a:t>model synthesis</a:t>
              </a:r>
              <a:endParaRPr lang="fr-BE" b="1" i="1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6876256" y="4675202"/>
              <a:ext cx="1872436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fr-BE" b="1" i="1" smtClean="0"/>
                <a:t>Multi-view model</a:t>
              </a:r>
              <a:endParaRPr lang="fr-BE" b="1" i="1" smtClean="0"/>
            </a:p>
            <a:p>
              <a:pPr algn="ctr"/>
              <a:r>
                <a:rPr lang="fr-BE" b="1" i="1" smtClean="0"/>
                <a:t>synthesis</a:t>
              </a:r>
              <a:endParaRPr lang="fr-BE" b="1" i="1"/>
            </a:p>
          </p:txBody>
        </p:sp>
        <p:sp>
          <p:nvSpPr>
            <p:cNvPr id="46" name="Forme libre 45"/>
            <p:cNvSpPr/>
            <p:nvPr/>
          </p:nvSpPr>
          <p:spPr>
            <a:xfrm>
              <a:off x="6515100" y="4371216"/>
              <a:ext cx="861060" cy="327660"/>
            </a:xfrm>
            <a:custGeom>
              <a:avLst/>
              <a:gdLst>
                <a:gd name="connsiteX0" fmla="*/ 0 w 861060"/>
                <a:gd name="connsiteY0" fmla="*/ 0 h 327660"/>
                <a:gd name="connsiteX1" fmla="*/ 312420 w 861060"/>
                <a:gd name="connsiteY1" fmla="*/ 114300 h 327660"/>
                <a:gd name="connsiteX2" fmla="*/ 662940 w 861060"/>
                <a:gd name="connsiteY2" fmla="*/ 83820 h 327660"/>
                <a:gd name="connsiteX3" fmla="*/ 861060 w 861060"/>
                <a:gd name="connsiteY3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1060" h="327660">
                  <a:moveTo>
                    <a:pt x="0" y="0"/>
                  </a:moveTo>
                  <a:cubicBezTo>
                    <a:pt x="100965" y="50165"/>
                    <a:pt x="201930" y="100330"/>
                    <a:pt x="312420" y="114300"/>
                  </a:cubicBezTo>
                  <a:cubicBezTo>
                    <a:pt x="422910" y="128270"/>
                    <a:pt x="571500" y="48260"/>
                    <a:pt x="662940" y="83820"/>
                  </a:cubicBezTo>
                  <a:cubicBezTo>
                    <a:pt x="754380" y="119380"/>
                    <a:pt x="807720" y="223520"/>
                    <a:pt x="861060" y="327660"/>
                  </a:cubicBezTo>
                </a:path>
              </a:pathLst>
            </a:custGeom>
            <a:ln w="5080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162</Words>
  <Application>Microsoft Office PowerPoint</Application>
  <PresentationFormat>Affichage à l'écran (4:3)</PresentationFormat>
  <Paragraphs>110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</vt:vector>
  </TitlesOfParts>
  <Company>Chefbe.net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Lambeau Bernard</dc:creator>
  <cp:lastModifiedBy>Lambeau Bernard</cp:lastModifiedBy>
  <cp:revision>32</cp:revision>
  <dcterms:created xsi:type="dcterms:W3CDTF">2011-05-10T13:18:41Z</dcterms:created>
  <dcterms:modified xsi:type="dcterms:W3CDTF">2011-05-23T12:32:09Z</dcterms:modified>
</cp:coreProperties>
</file>