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7" r:id="rId5"/>
    <p:sldId id="260" r:id="rId6"/>
    <p:sldId id="261" r:id="rId7"/>
    <p:sldId id="262" r:id="rId8"/>
    <p:sldId id="265" r:id="rId9"/>
    <p:sldId id="270" r:id="rId10"/>
    <p:sldId id="271" r:id="rId11"/>
    <p:sldId id="274" r:id="rId12"/>
    <p:sldId id="264" r:id="rId13"/>
    <p:sldId id="268" r:id="rId14"/>
    <p:sldId id="273" r:id="rId15"/>
    <p:sldId id="279" r:id="rId16"/>
    <p:sldId id="277" r:id="rId17"/>
    <p:sldId id="278" r:id="rId18"/>
    <p:sldId id="280" r:id="rId19"/>
    <p:sldId id="281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73" autoAdjust="0"/>
  </p:normalViewPr>
  <p:slideViewPr>
    <p:cSldViewPr>
      <p:cViewPr varScale="1">
        <p:scale>
          <a:sx n="63" d="100"/>
          <a:sy n="63" d="100"/>
        </p:scale>
        <p:origin x="-151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C1C59-4C75-45E0-BCD0-063570C0EE7B}" type="datetimeFigureOut">
              <a:rPr lang="en-US" smtClean="0"/>
              <a:t>11/25/2011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81E0B-C0F8-42D1-85E0-E2E721F62CBE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60059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Berlin Sans FB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11/25/2011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11/25/2011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24536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Berlin Sans FB" pitchFamily="34" charset="0"/>
              </a:defRPr>
            </a:lvl1pPr>
            <a:lvl2pPr>
              <a:defRPr>
                <a:latin typeface="Berlin Sans FB" pitchFamily="34" charset="0"/>
              </a:defRPr>
            </a:lvl2pPr>
            <a:lvl3pPr>
              <a:defRPr>
                <a:latin typeface="Berlin Sans FB" pitchFamily="34" charset="0"/>
              </a:defRPr>
            </a:lvl3pPr>
            <a:lvl4pPr>
              <a:defRPr>
                <a:latin typeface="Berlin Sans FB" pitchFamily="34" charset="0"/>
              </a:defRPr>
            </a:lvl4pPr>
            <a:lvl5pPr>
              <a:defRPr>
                <a:latin typeface="Berlin Sans FB" pitchFamily="34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97152"/>
          </a:xfrm>
        </p:spPr>
        <p:txBody>
          <a:bodyPr/>
          <a:lstStyle>
            <a:lvl1pPr>
              <a:defRPr sz="2800">
                <a:latin typeface="Berlin Sans FB" pitchFamily="34" charset="0"/>
              </a:defRPr>
            </a:lvl1pPr>
            <a:lvl2pPr>
              <a:defRPr sz="2400">
                <a:latin typeface="Berlin Sans FB" pitchFamily="34" charset="0"/>
              </a:defRPr>
            </a:lvl2pPr>
            <a:lvl3pPr>
              <a:defRPr sz="2000">
                <a:latin typeface="Berlin Sans FB" pitchFamily="34" charset="0"/>
              </a:defRPr>
            </a:lvl3pPr>
            <a:lvl4pPr>
              <a:defRPr sz="1800">
                <a:latin typeface="Berlin Sans FB" pitchFamily="34" charset="0"/>
              </a:defRPr>
            </a:lvl4pPr>
            <a:lvl5pPr>
              <a:defRPr sz="1800">
                <a:latin typeface="Berlin Sans FB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11/25/2011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11/25/2011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11/25/2011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11/25/2011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11/25/2011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11/25/2011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C933D-E3FE-4086-816D-497B3FC411B4}" type="datetimeFigureOut">
              <a:rPr lang="en-US" smtClean="0"/>
              <a:pPr/>
              <a:t>11/25/2011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32793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dirty="0"/>
              <a:t>Synthesizing Multi-View Models </a:t>
            </a:r>
            <a:r>
              <a:rPr lang="en-US" sz="4800" dirty="0" smtClean="0"/>
              <a:t>of Software </a:t>
            </a:r>
            <a:r>
              <a:rPr lang="fr-BE" sz="4800" dirty="0" smtClean="0"/>
              <a:t>Systems</a:t>
            </a:r>
            <a:endParaRPr lang="fr-FR" sz="48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88568"/>
            <a:ext cx="6400800" cy="1752600"/>
          </a:xfrm>
        </p:spPr>
        <p:txBody>
          <a:bodyPr>
            <a:noAutofit/>
          </a:bodyPr>
          <a:lstStyle/>
          <a:p>
            <a:r>
              <a:rPr lang="fr-FR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PhD</a:t>
            </a:r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dissertation</a:t>
            </a:r>
          </a:p>
          <a:p>
            <a:pPr>
              <a:spcBef>
                <a:spcPts val="600"/>
              </a:spcBef>
            </a:pP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Lambeau Bernard</a:t>
            </a:r>
            <a:endParaRPr lang="fr-F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endParaRPr lang="fr-FR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fr-F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ICTeam</a:t>
            </a: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Institute</a:t>
            </a:r>
          </a:p>
          <a:p>
            <a:pPr>
              <a:spcBef>
                <a:spcPts val="600"/>
              </a:spcBef>
            </a:pP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Université catholique de Louvain</a:t>
            </a:r>
          </a:p>
          <a:p>
            <a:pPr>
              <a:spcBef>
                <a:spcPts val="600"/>
              </a:spcBef>
            </a:pPr>
            <a:r>
              <a:rPr lang="fr-F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November</a:t>
            </a: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2011</a:t>
            </a:r>
            <a:endParaRPr lang="fr-F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software systems is hard</a:t>
            </a:r>
            <a:endParaRPr lang="en-US" dirty="0"/>
          </a:p>
        </p:txBody>
      </p:sp>
      <p:grpSp>
        <p:nvGrpSpPr>
          <p:cNvPr id="26" name="Groupe 25"/>
          <p:cNvGrpSpPr/>
          <p:nvPr/>
        </p:nvGrpSpPr>
        <p:grpSpPr>
          <a:xfrm>
            <a:off x="682554" y="2636913"/>
            <a:ext cx="7849886" cy="2088231"/>
            <a:chOff x="682554" y="2564905"/>
            <a:chExt cx="7849886" cy="2088231"/>
          </a:xfrm>
        </p:grpSpPr>
        <p:pic>
          <p:nvPicPr>
            <p:cNvPr id="17" name="Image 16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4108" y="2566504"/>
              <a:ext cx="1468332" cy="2085032"/>
            </a:xfrm>
            <a:prstGeom prst="rect">
              <a:avLst/>
            </a:prstGeom>
          </p:spPr>
        </p:pic>
        <p:pic>
          <p:nvPicPr>
            <p:cNvPr id="21" name="Image 20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554" y="2780928"/>
              <a:ext cx="1675900" cy="1656184"/>
            </a:xfrm>
            <a:prstGeom prst="rect">
              <a:avLst/>
            </a:prstGeom>
          </p:spPr>
        </p:pic>
        <p:grpSp>
          <p:nvGrpSpPr>
            <p:cNvPr id="23" name="Groupe 22"/>
            <p:cNvGrpSpPr/>
            <p:nvPr/>
          </p:nvGrpSpPr>
          <p:grpSpPr>
            <a:xfrm>
              <a:off x="3125695" y="2795762"/>
              <a:ext cx="1382585" cy="1626517"/>
              <a:chOff x="2849290" y="2018507"/>
              <a:chExt cx="1382585" cy="1626517"/>
            </a:xfrm>
          </p:grpSpPr>
          <p:pic>
            <p:nvPicPr>
              <p:cNvPr id="22" name="Image 21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8" name="Image 17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9" name="Image 18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25" name="Image 24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5521" y="2564905"/>
              <a:ext cx="1021347" cy="208823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u="sng" dirty="0" smtClean="0"/>
              <a:t>solution</a:t>
            </a:r>
            <a:r>
              <a:rPr lang="en-US" dirty="0" smtClean="0"/>
              <a:t> is highly technical</a:t>
            </a:r>
            <a:endParaRPr lang="en-US" dirty="0"/>
          </a:p>
        </p:txBody>
      </p:sp>
      <p:grpSp>
        <p:nvGrpSpPr>
          <p:cNvPr id="3" name="Groupe 25"/>
          <p:cNvGrpSpPr/>
          <p:nvPr/>
        </p:nvGrpSpPr>
        <p:grpSpPr>
          <a:xfrm>
            <a:off x="682554" y="2636913"/>
            <a:ext cx="7849886" cy="2088231"/>
            <a:chOff x="682554" y="2564905"/>
            <a:chExt cx="7849886" cy="2088231"/>
          </a:xfrm>
        </p:grpSpPr>
        <p:pic>
          <p:nvPicPr>
            <p:cNvPr id="17" name="Image 16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4108" y="2566504"/>
              <a:ext cx="1468332" cy="2085032"/>
            </a:xfrm>
            <a:prstGeom prst="rect">
              <a:avLst/>
            </a:prstGeom>
          </p:spPr>
        </p:pic>
        <p:pic>
          <p:nvPicPr>
            <p:cNvPr id="21" name="Image 20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554" y="2780928"/>
              <a:ext cx="1675900" cy="1656184"/>
            </a:xfrm>
            <a:prstGeom prst="rect">
              <a:avLst/>
            </a:prstGeom>
          </p:spPr>
        </p:pic>
        <p:grpSp>
          <p:nvGrpSpPr>
            <p:cNvPr id="4" name="Groupe 22"/>
            <p:cNvGrpSpPr/>
            <p:nvPr/>
          </p:nvGrpSpPr>
          <p:grpSpPr>
            <a:xfrm>
              <a:off x="3125695" y="2795762"/>
              <a:ext cx="1382585" cy="1626517"/>
              <a:chOff x="2849290" y="2018507"/>
              <a:chExt cx="1382585" cy="1626517"/>
            </a:xfrm>
          </p:grpSpPr>
          <p:pic>
            <p:nvPicPr>
              <p:cNvPr id="22" name="Image 21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8" name="Image 17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9" name="Image 18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25" name="Image 24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5521" y="2564905"/>
              <a:ext cx="1021347" cy="2088231"/>
            </a:xfrm>
            <a:prstGeom prst="rect">
              <a:avLst/>
            </a:prstGeom>
          </p:spPr>
        </p:pic>
      </p:grpSp>
      <p:grpSp>
        <p:nvGrpSpPr>
          <p:cNvPr id="5" name="Groupe 46"/>
          <p:cNvGrpSpPr/>
          <p:nvPr/>
        </p:nvGrpSpPr>
        <p:grpSpPr>
          <a:xfrm>
            <a:off x="828949" y="4725144"/>
            <a:ext cx="7265143" cy="1834604"/>
            <a:chOff x="828949" y="4725144"/>
            <a:chExt cx="7265143" cy="1834604"/>
          </a:xfrm>
        </p:grpSpPr>
        <p:sp>
          <p:nvSpPr>
            <p:cNvPr id="27" name="Forme libre 26"/>
            <p:cNvSpPr/>
            <p:nvPr/>
          </p:nvSpPr>
          <p:spPr>
            <a:xfrm>
              <a:off x="1600200" y="4829552"/>
              <a:ext cx="1706880" cy="183624"/>
            </a:xfrm>
            <a:custGeom>
              <a:avLst/>
              <a:gdLst>
                <a:gd name="connsiteX0" fmla="*/ 0 w 1706880"/>
                <a:gd name="connsiteY0" fmla="*/ 0 h 434340"/>
                <a:gd name="connsiteX1" fmla="*/ 838200 w 1706880"/>
                <a:gd name="connsiteY1" fmla="*/ 426720 h 434340"/>
                <a:gd name="connsiteX2" fmla="*/ 1706880 w 1706880"/>
                <a:gd name="connsiteY2" fmla="*/ 45720 h 43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6880" h="434340">
                  <a:moveTo>
                    <a:pt x="0" y="0"/>
                  </a:moveTo>
                  <a:cubicBezTo>
                    <a:pt x="276860" y="209550"/>
                    <a:pt x="553720" y="419100"/>
                    <a:pt x="838200" y="426720"/>
                  </a:cubicBezTo>
                  <a:cubicBezTo>
                    <a:pt x="1122680" y="434340"/>
                    <a:pt x="1414780" y="240030"/>
                    <a:pt x="1706880" y="45720"/>
                  </a:cubicBezTo>
                </a:path>
              </a:pathLst>
            </a:custGeom>
            <a:ln>
              <a:headEnd type="triangle" w="lg" len="lg"/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1857213" y="4941168"/>
              <a:ext cx="13003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website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29" name="Forme libre 28"/>
            <p:cNvSpPr/>
            <p:nvPr/>
          </p:nvSpPr>
          <p:spPr>
            <a:xfrm>
              <a:off x="1331640" y="4725144"/>
              <a:ext cx="2402160" cy="806630"/>
            </a:xfrm>
            <a:custGeom>
              <a:avLst/>
              <a:gdLst>
                <a:gd name="connsiteX0" fmla="*/ 2468880 w 2468880"/>
                <a:gd name="connsiteY0" fmla="*/ 0 h 782320"/>
                <a:gd name="connsiteX1" fmla="*/ 1935480 w 2468880"/>
                <a:gd name="connsiteY1" fmla="*/ 670560 h 782320"/>
                <a:gd name="connsiteX2" fmla="*/ 441960 w 2468880"/>
                <a:gd name="connsiteY2" fmla="*/ 670560 h 782320"/>
                <a:gd name="connsiteX3" fmla="*/ 0 w 2468880"/>
                <a:gd name="connsiteY3" fmla="*/ 0 h 782320"/>
                <a:gd name="connsiteX0" fmla="*/ 2402160 w 2402160"/>
                <a:gd name="connsiteY0" fmla="*/ 96839 h 895299"/>
                <a:gd name="connsiteX1" fmla="*/ 1868760 w 2402160"/>
                <a:gd name="connsiteY1" fmla="*/ 767399 h 895299"/>
                <a:gd name="connsiteX2" fmla="*/ 375240 w 2402160"/>
                <a:gd name="connsiteY2" fmla="*/ 767399 h 895299"/>
                <a:gd name="connsiteX3" fmla="*/ 0 w 2402160"/>
                <a:gd name="connsiteY3" fmla="*/ 0 h 895299"/>
                <a:gd name="connsiteX0" fmla="*/ 2402160 w 2402160"/>
                <a:gd name="connsiteY0" fmla="*/ 96839 h 895299"/>
                <a:gd name="connsiteX1" fmla="*/ 1868760 w 2402160"/>
                <a:gd name="connsiteY1" fmla="*/ 767399 h 895299"/>
                <a:gd name="connsiteX2" fmla="*/ 375240 w 2402160"/>
                <a:gd name="connsiteY2" fmla="*/ 767399 h 895299"/>
                <a:gd name="connsiteX3" fmla="*/ 0 w 2402160"/>
                <a:gd name="connsiteY3" fmla="*/ 0 h 895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2160" h="895299">
                  <a:moveTo>
                    <a:pt x="2402160" y="96839"/>
                  </a:moveTo>
                  <a:cubicBezTo>
                    <a:pt x="2304370" y="376239"/>
                    <a:pt x="2206580" y="655639"/>
                    <a:pt x="1868760" y="767399"/>
                  </a:cubicBezTo>
                  <a:cubicBezTo>
                    <a:pt x="1530940" y="879159"/>
                    <a:pt x="686700" y="895299"/>
                    <a:pt x="375240" y="767399"/>
                  </a:cubicBezTo>
                  <a:cubicBezTo>
                    <a:pt x="63780" y="639499"/>
                    <a:pt x="27642" y="466338"/>
                    <a:pt x="0" y="0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391244" y="5426060"/>
              <a:ext cx="2316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mails, </a:t>
              </a:r>
              <a:r>
                <a:rPr lang="en-US" sz="2800" dirty="0" err="1" smtClean="0">
                  <a:latin typeface="Berlin Sans FB" pitchFamily="34" charset="0"/>
                </a:rPr>
                <a:t>sms</a:t>
              </a:r>
              <a:r>
                <a:rPr lang="en-US" sz="2800" dirty="0" smtClean="0">
                  <a:latin typeface="Berlin Sans FB" pitchFamily="34" charset="0"/>
                </a:rPr>
                <a:t>, etc.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34" name="Forme libre 33"/>
            <p:cNvSpPr/>
            <p:nvPr/>
          </p:nvSpPr>
          <p:spPr>
            <a:xfrm>
              <a:off x="6084168" y="4814312"/>
              <a:ext cx="1444392" cy="270872"/>
            </a:xfrm>
            <a:custGeom>
              <a:avLst/>
              <a:gdLst>
                <a:gd name="connsiteX0" fmla="*/ 1371600 w 1371600"/>
                <a:gd name="connsiteY0" fmla="*/ 0 h 154940"/>
                <a:gd name="connsiteX1" fmla="*/ 640080 w 1371600"/>
                <a:gd name="connsiteY1" fmla="*/ 152400 h 154940"/>
                <a:gd name="connsiteX2" fmla="*/ 0 w 1371600"/>
                <a:gd name="connsiteY2" fmla="*/ 15240 h 15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154940">
                  <a:moveTo>
                    <a:pt x="1371600" y="0"/>
                  </a:moveTo>
                  <a:cubicBezTo>
                    <a:pt x="1120140" y="74930"/>
                    <a:pt x="868680" y="149860"/>
                    <a:pt x="640080" y="152400"/>
                  </a:cubicBezTo>
                  <a:cubicBezTo>
                    <a:pt x="411480" y="154940"/>
                    <a:pt x="205740" y="85090"/>
                    <a:pt x="0" y="15240"/>
                  </a:cubicBezTo>
                </a:path>
              </a:pathLst>
            </a:custGeom>
            <a:ln>
              <a:headEnd type="triangle" w="lg" len="lg"/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5481816" y="5047848"/>
              <a:ext cx="261227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electro-mechanical devices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36" name="Forme libre 35"/>
            <p:cNvSpPr/>
            <p:nvPr/>
          </p:nvSpPr>
          <p:spPr>
            <a:xfrm>
              <a:off x="4023360" y="4905752"/>
              <a:ext cx="1432560" cy="299720"/>
            </a:xfrm>
            <a:custGeom>
              <a:avLst/>
              <a:gdLst>
                <a:gd name="connsiteX0" fmla="*/ 0 w 1432560"/>
                <a:gd name="connsiteY0" fmla="*/ 0 h 299720"/>
                <a:gd name="connsiteX1" fmla="*/ 579120 w 1432560"/>
                <a:gd name="connsiteY1" fmla="*/ 289560 h 299720"/>
                <a:gd name="connsiteX2" fmla="*/ 1432560 w 1432560"/>
                <a:gd name="connsiteY2" fmla="*/ 60960 h 299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32560" h="299720">
                  <a:moveTo>
                    <a:pt x="0" y="0"/>
                  </a:moveTo>
                  <a:cubicBezTo>
                    <a:pt x="170180" y="139700"/>
                    <a:pt x="340360" y="279400"/>
                    <a:pt x="579120" y="289560"/>
                  </a:cubicBezTo>
                  <a:cubicBezTo>
                    <a:pt x="817880" y="299720"/>
                    <a:pt x="1125220" y="180340"/>
                    <a:pt x="1432560" y="60960"/>
                  </a:cubicBezTo>
                </a:path>
              </a:pathLst>
            </a:custGeom>
            <a:ln>
              <a:headEnd type="triangle" w="lg" len="lg"/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4061748" y="5139189"/>
              <a:ext cx="13516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internet</a:t>
              </a:r>
            </a:p>
          </p:txBody>
        </p:sp>
        <p:sp>
          <p:nvSpPr>
            <p:cNvPr id="38" name="Forme libre 37"/>
            <p:cNvSpPr/>
            <p:nvPr/>
          </p:nvSpPr>
          <p:spPr>
            <a:xfrm>
              <a:off x="839585" y="4725145"/>
              <a:ext cx="5139986" cy="1416575"/>
            </a:xfrm>
            <a:custGeom>
              <a:avLst/>
              <a:gdLst>
                <a:gd name="connsiteX0" fmla="*/ 358140 w 5623560"/>
                <a:gd name="connsiteY0" fmla="*/ 0 h 1694180"/>
                <a:gd name="connsiteX1" fmla="*/ 754380 w 5623560"/>
                <a:gd name="connsiteY1" fmla="*/ 1447800 h 1694180"/>
                <a:gd name="connsiteX2" fmla="*/ 4884420 w 5623560"/>
                <a:gd name="connsiteY2" fmla="*/ 1478280 h 1694180"/>
                <a:gd name="connsiteX3" fmla="*/ 5189220 w 5623560"/>
                <a:gd name="connsiteY3" fmla="*/ 289560 h 1694180"/>
                <a:gd name="connsiteX0" fmla="*/ 313004 w 5632588"/>
                <a:gd name="connsiteY0" fmla="*/ 0 h 1388957"/>
                <a:gd name="connsiteX1" fmla="*/ 763408 w 5632588"/>
                <a:gd name="connsiteY1" fmla="*/ 1165437 h 1388957"/>
                <a:gd name="connsiteX2" fmla="*/ 4893448 w 5632588"/>
                <a:gd name="connsiteY2" fmla="*/ 1195917 h 1388957"/>
                <a:gd name="connsiteX3" fmla="*/ 5198248 w 5632588"/>
                <a:gd name="connsiteY3" fmla="*/ 7197 h 1388957"/>
                <a:gd name="connsiteX0" fmla="*/ 179070 w 5472396"/>
                <a:gd name="connsiteY0" fmla="*/ 0 h 1588277"/>
                <a:gd name="connsiteX1" fmla="*/ 787022 w 5472396"/>
                <a:gd name="connsiteY1" fmla="*/ 1388957 h 1588277"/>
                <a:gd name="connsiteX2" fmla="*/ 4759514 w 5472396"/>
                <a:gd name="connsiteY2" fmla="*/ 1195917 h 1588277"/>
                <a:gd name="connsiteX3" fmla="*/ 5064314 w 5472396"/>
                <a:gd name="connsiteY3" fmla="*/ 7197 h 1588277"/>
                <a:gd name="connsiteX0" fmla="*/ 179070 w 5375602"/>
                <a:gd name="connsiteY0" fmla="*/ 0 h 1591513"/>
                <a:gd name="connsiteX1" fmla="*/ 787022 w 5375602"/>
                <a:gd name="connsiteY1" fmla="*/ 1388957 h 1591513"/>
                <a:gd name="connsiteX2" fmla="*/ 4662720 w 5375602"/>
                <a:gd name="connsiteY2" fmla="*/ 1215338 h 1591513"/>
                <a:gd name="connsiteX3" fmla="*/ 5064314 w 5375602"/>
                <a:gd name="connsiteY3" fmla="*/ 7197 h 1591513"/>
                <a:gd name="connsiteX0" fmla="*/ 179070 w 5375602"/>
                <a:gd name="connsiteY0" fmla="*/ 0 h 1504704"/>
                <a:gd name="connsiteX1" fmla="*/ 787023 w 5375602"/>
                <a:gd name="connsiteY1" fmla="*/ 1302148 h 1504704"/>
                <a:gd name="connsiteX2" fmla="*/ 4662720 w 5375602"/>
                <a:gd name="connsiteY2" fmla="*/ 1215338 h 1504704"/>
                <a:gd name="connsiteX3" fmla="*/ 5064314 w 5375602"/>
                <a:gd name="connsiteY3" fmla="*/ 7197 h 1504704"/>
                <a:gd name="connsiteX0" fmla="*/ 179070 w 5375603"/>
                <a:gd name="connsiteY0" fmla="*/ 0 h 1475768"/>
                <a:gd name="connsiteX1" fmla="*/ 787023 w 5375603"/>
                <a:gd name="connsiteY1" fmla="*/ 1302148 h 1475768"/>
                <a:gd name="connsiteX2" fmla="*/ 4662721 w 5375603"/>
                <a:gd name="connsiteY2" fmla="*/ 1041718 h 1475768"/>
                <a:gd name="connsiteX3" fmla="*/ 5064314 w 5375603"/>
                <a:gd name="connsiteY3" fmla="*/ 7197 h 1475768"/>
                <a:gd name="connsiteX0" fmla="*/ 179070 w 5350272"/>
                <a:gd name="connsiteY0" fmla="*/ 0 h 1475767"/>
                <a:gd name="connsiteX1" fmla="*/ 939010 w 5350272"/>
                <a:gd name="connsiteY1" fmla="*/ 1302147 h 1475767"/>
                <a:gd name="connsiteX2" fmla="*/ 4662721 w 5350272"/>
                <a:gd name="connsiteY2" fmla="*/ 1041718 h 1475767"/>
                <a:gd name="connsiteX3" fmla="*/ 5064314 w 5350272"/>
                <a:gd name="connsiteY3" fmla="*/ 7197 h 1475767"/>
                <a:gd name="connsiteX0" fmla="*/ 179070 w 5350272"/>
                <a:gd name="connsiteY0" fmla="*/ 0 h 1779598"/>
                <a:gd name="connsiteX1" fmla="*/ 939010 w 5350272"/>
                <a:gd name="connsiteY1" fmla="*/ 1562574 h 1779598"/>
                <a:gd name="connsiteX2" fmla="*/ 4662721 w 5350272"/>
                <a:gd name="connsiteY2" fmla="*/ 1302145 h 1779598"/>
                <a:gd name="connsiteX3" fmla="*/ 5064314 w 5350272"/>
                <a:gd name="connsiteY3" fmla="*/ 267624 h 1779598"/>
                <a:gd name="connsiteX0" fmla="*/ 215317 w 5424516"/>
                <a:gd name="connsiteY0" fmla="*/ 0 h 1811029"/>
                <a:gd name="connsiteX1" fmla="*/ 747275 w 5424516"/>
                <a:gd name="connsiteY1" fmla="*/ 1594005 h 1811029"/>
                <a:gd name="connsiteX2" fmla="*/ 4698968 w 5424516"/>
                <a:gd name="connsiteY2" fmla="*/ 1302145 h 1811029"/>
                <a:gd name="connsiteX3" fmla="*/ 5100561 w 5424516"/>
                <a:gd name="connsiteY3" fmla="*/ 267624 h 1811029"/>
                <a:gd name="connsiteX0" fmla="*/ 215317 w 5424514"/>
                <a:gd name="connsiteY0" fmla="*/ 0 h 1844913"/>
                <a:gd name="connsiteX1" fmla="*/ 747275 w 5424514"/>
                <a:gd name="connsiteY1" fmla="*/ 1594005 h 1844913"/>
                <a:gd name="connsiteX2" fmla="*/ 4698966 w 5424514"/>
                <a:gd name="connsiteY2" fmla="*/ 1505449 h 1844913"/>
                <a:gd name="connsiteX3" fmla="*/ 5100561 w 5424514"/>
                <a:gd name="connsiteY3" fmla="*/ 267624 h 1844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4514" h="1844913">
                  <a:moveTo>
                    <a:pt x="215317" y="0"/>
                  </a:moveTo>
                  <a:cubicBezTo>
                    <a:pt x="36247" y="600710"/>
                    <a:pt x="0" y="1343097"/>
                    <a:pt x="747275" y="1594005"/>
                  </a:cubicBezTo>
                  <a:cubicBezTo>
                    <a:pt x="1494550" y="1844913"/>
                    <a:pt x="3973418" y="1726512"/>
                    <a:pt x="4698966" y="1505449"/>
                  </a:cubicBezTo>
                  <a:cubicBezTo>
                    <a:pt x="5424514" y="1284386"/>
                    <a:pt x="5317731" y="765464"/>
                    <a:pt x="5100561" y="267624"/>
                  </a:cubicBezTo>
                </a:path>
              </a:pathLst>
            </a:custGeom>
            <a:ln>
              <a:headEnd type="triangle" w="lg" len="lg"/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828949" y="6036528"/>
              <a:ext cx="53992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smart card, keyboard, touch screen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requirement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1233233"/>
            <a:ext cx="4680520" cy="541955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u="sng" dirty="0" smtClean="0"/>
              <a:t>problem</a:t>
            </a:r>
            <a:r>
              <a:rPr lang="en-US" dirty="0" smtClean="0"/>
              <a:t> must be solved?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000" i="1" dirty="0" smtClean="0"/>
          </a:p>
          <a:p>
            <a:pPr marL="0" indent="0">
              <a:buNone/>
            </a:pPr>
            <a:r>
              <a:rPr lang="en-US" sz="3000" i="1" dirty="0" smtClean="0"/>
              <a:t>The </a:t>
            </a:r>
            <a:r>
              <a:rPr lang="en-US" sz="3000" i="1" dirty="0" smtClean="0"/>
              <a:t>hardest part of software development </a:t>
            </a:r>
            <a:r>
              <a:rPr lang="en-US" sz="3000" i="1" dirty="0" smtClean="0"/>
              <a:t/>
            </a:r>
            <a:br>
              <a:rPr lang="en-US" sz="3000" i="1" dirty="0" smtClean="0"/>
            </a:br>
            <a:r>
              <a:rPr lang="en-US" sz="3000" i="1" dirty="0" smtClean="0"/>
              <a:t>is </a:t>
            </a:r>
            <a:r>
              <a:rPr lang="en-US" sz="3000" i="1" dirty="0" smtClean="0"/>
              <a:t>determining what </a:t>
            </a:r>
            <a:r>
              <a:rPr lang="en-US" sz="3000" i="1" dirty="0" smtClean="0"/>
              <a:t>the </a:t>
            </a:r>
            <a:r>
              <a:rPr lang="en-US" sz="3000" i="1" dirty="0"/>
              <a:t>system should </a:t>
            </a:r>
            <a:r>
              <a:rPr lang="en-US" sz="3000" i="1" dirty="0" smtClean="0"/>
              <a:t>do and </a:t>
            </a:r>
            <a:r>
              <a:rPr lang="en-US" sz="3000" i="1" dirty="0"/>
              <a:t>why it should </a:t>
            </a:r>
            <a:r>
              <a:rPr lang="en-US" sz="3000" i="1" dirty="0" smtClean="0"/>
              <a:t>do </a:t>
            </a:r>
            <a:r>
              <a:rPr lang="en-US" sz="3000" i="1" dirty="0" smtClean="0"/>
              <a:t>so [Bro87</a:t>
            </a:r>
            <a:r>
              <a:rPr lang="en-US" sz="3000" i="1" dirty="0" smtClean="0"/>
              <a:t>]</a:t>
            </a:r>
            <a:endParaRPr lang="en-US" sz="3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u="sng" dirty="0" smtClean="0"/>
              <a:t>problem</a:t>
            </a:r>
            <a:r>
              <a:rPr lang="en-US" dirty="0" smtClean="0"/>
              <a:t> must be solved?</a:t>
            </a:r>
            <a:endParaRPr lang="en-US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97152"/>
          </a:xfrm>
          <a:solidFill>
            <a:schemeClr val="bg1">
              <a:alpha val="8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i="1" dirty="0" smtClean="0"/>
          </a:p>
          <a:p>
            <a:pPr marL="0" indent="0">
              <a:buNone/>
            </a:pPr>
            <a:r>
              <a:rPr lang="en-US" sz="3000" i="1" dirty="0" smtClean="0"/>
              <a:t>The </a:t>
            </a:r>
            <a:r>
              <a:rPr lang="en-US" sz="3000" i="1" dirty="0" smtClean="0"/>
              <a:t>hardest part of software development </a:t>
            </a:r>
            <a:r>
              <a:rPr lang="en-US" sz="3000" i="1" dirty="0" smtClean="0"/>
              <a:t/>
            </a:r>
            <a:br>
              <a:rPr lang="en-US" sz="3000" i="1" dirty="0" smtClean="0"/>
            </a:br>
            <a:r>
              <a:rPr lang="en-US" sz="3000" i="1" dirty="0" smtClean="0"/>
              <a:t>is </a:t>
            </a:r>
            <a:r>
              <a:rPr lang="en-US" sz="3000" i="1" dirty="0" smtClean="0"/>
              <a:t>determining what </a:t>
            </a:r>
            <a:r>
              <a:rPr lang="en-US" sz="3000" i="1" dirty="0" smtClean="0"/>
              <a:t>the </a:t>
            </a:r>
            <a:r>
              <a:rPr lang="en-US" sz="3000" i="1" dirty="0"/>
              <a:t>system should </a:t>
            </a:r>
            <a:r>
              <a:rPr lang="en-US" sz="3000" i="1" dirty="0" smtClean="0">
                <a:solidFill>
                  <a:srgbClr val="FF0000"/>
                </a:solidFill>
              </a:rPr>
              <a:t>NOT</a:t>
            </a:r>
            <a:r>
              <a:rPr lang="en-US" sz="3000" i="1" dirty="0" smtClean="0"/>
              <a:t> do </a:t>
            </a:r>
            <a:r>
              <a:rPr lang="en-US" sz="3000" i="1" dirty="0" smtClean="0"/>
              <a:t>and </a:t>
            </a:r>
            <a:r>
              <a:rPr lang="en-US" sz="3000" i="1" dirty="0"/>
              <a:t>why it should </a:t>
            </a:r>
            <a:r>
              <a:rPr lang="en-US" sz="3000" i="1" dirty="0" smtClean="0">
                <a:solidFill>
                  <a:srgbClr val="FF0000"/>
                </a:solidFill>
              </a:rPr>
              <a:t>NOT</a:t>
            </a:r>
            <a:r>
              <a:rPr lang="en-US" sz="3000" i="1" dirty="0" smtClean="0"/>
              <a:t> do so</a:t>
            </a:r>
            <a:endParaRPr lang="en-US" sz="3000" i="1" dirty="0"/>
          </a:p>
        </p:txBody>
      </p:sp>
      <p:grpSp>
        <p:nvGrpSpPr>
          <p:cNvPr id="13" name="Groupe 12"/>
          <p:cNvGrpSpPr/>
          <p:nvPr/>
        </p:nvGrpSpPr>
        <p:grpSpPr>
          <a:xfrm>
            <a:off x="4608836" y="1600200"/>
            <a:ext cx="3682196" cy="5006444"/>
            <a:chOff x="4608836" y="1600200"/>
            <a:chExt cx="3682196" cy="5006444"/>
          </a:xfrm>
        </p:grpSpPr>
        <p:pic>
          <p:nvPicPr>
            <p:cNvPr id="5" name="Espace réservé du contenu 5" descr="velib.jpg"/>
            <p:cNvPicPr>
              <a:picLocks noChangeAspect="1"/>
            </p:cNvPicPr>
            <p:nvPr/>
          </p:nvPicPr>
          <p:blipFill>
            <a:blip r:embed="rId2" cstate="print"/>
            <a:srcRect l="50492"/>
            <a:stretch>
              <a:fillRect/>
            </a:stretch>
          </p:blipFill>
          <p:spPr>
            <a:xfrm>
              <a:off x="4608836" y="1600200"/>
              <a:ext cx="3682196" cy="4997450"/>
            </a:xfrm>
            <a:prstGeom prst="rect">
              <a:avLst/>
            </a:prstGeom>
          </p:spPr>
        </p:pic>
        <p:sp>
          <p:nvSpPr>
            <p:cNvPr id="12" name="ZoneTexte 11"/>
            <p:cNvSpPr txBox="1"/>
            <p:nvPr/>
          </p:nvSpPr>
          <p:spPr>
            <a:xfrm>
              <a:off x="6785139" y="6237312"/>
              <a:ext cx="1448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/>
                  </a:solidFill>
                </a:rPr>
                <a:t>© Florence S.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Ellipse 10"/>
          <p:cNvSpPr/>
          <p:nvPr/>
        </p:nvSpPr>
        <p:spPr>
          <a:xfrm>
            <a:off x="5508104" y="4365104"/>
            <a:ext cx="2232248" cy="864096"/>
          </a:xfrm>
          <a:prstGeom prst="ellipse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Synthesizing Multi-view </a:t>
            </a:r>
            <a:r>
              <a:rPr lang="en-US" sz="4000" dirty="0" smtClean="0">
                <a:solidFill>
                  <a:srgbClr val="C00000"/>
                </a:solidFill>
              </a:rPr>
              <a:t>Models of Software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Systems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Models help reasoning about the </a:t>
            </a:r>
            <a:r>
              <a:rPr lang="en-US" u="sng" dirty="0" smtClean="0"/>
              <a:t>problem</a:t>
            </a:r>
          </a:p>
          <a:p>
            <a:pPr lvl="1"/>
            <a:r>
              <a:rPr lang="en-US" dirty="0" smtClean="0"/>
              <a:t>Elaborating requirements and exploring designs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Abstracting from numerous details</a:t>
            </a:r>
          </a:p>
          <a:p>
            <a:pPr>
              <a:spcBef>
                <a:spcPts val="18000"/>
              </a:spcBef>
            </a:pPr>
            <a:r>
              <a:rPr lang="en-US" dirty="0" smtClean="0"/>
              <a:t>They also help building the </a:t>
            </a:r>
            <a:r>
              <a:rPr lang="en-US" u="sng" dirty="0" smtClean="0"/>
              <a:t>solution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Code generation from higher-level abstractions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Design documentation</a:t>
            </a:r>
          </a:p>
        </p:txBody>
      </p:sp>
      <p:grpSp>
        <p:nvGrpSpPr>
          <p:cNvPr id="14" name="Groupe 25"/>
          <p:cNvGrpSpPr/>
          <p:nvPr/>
        </p:nvGrpSpPr>
        <p:grpSpPr>
          <a:xfrm>
            <a:off x="1114602" y="3140969"/>
            <a:ext cx="7345830" cy="1954142"/>
            <a:chOff x="682554" y="2564905"/>
            <a:chExt cx="7849886" cy="2088231"/>
          </a:xfrm>
        </p:grpSpPr>
        <p:pic>
          <p:nvPicPr>
            <p:cNvPr id="15" name="Image 14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4108" y="2566504"/>
              <a:ext cx="1468332" cy="2085032"/>
            </a:xfrm>
            <a:prstGeom prst="rect">
              <a:avLst/>
            </a:prstGeom>
          </p:spPr>
        </p:pic>
        <p:pic>
          <p:nvPicPr>
            <p:cNvPr id="16" name="Image 15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554" y="2780928"/>
              <a:ext cx="1675900" cy="1656184"/>
            </a:xfrm>
            <a:prstGeom prst="rect">
              <a:avLst/>
            </a:prstGeom>
          </p:spPr>
        </p:pic>
        <p:grpSp>
          <p:nvGrpSpPr>
            <p:cNvPr id="17" name="Groupe 22"/>
            <p:cNvGrpSpPr/>
            <p:nvPr/>
          </p:nvGrpSpPr>
          <p:grpSpPr>
            <a:xfrm>
              <a:off x="3125695" y="2795762"/>
              <a:ext cx="1382585" cy="1626517"/>
              <a:chOff x="2849290" y="2018507"/>
              <a:chExt cx="1382585" cy="1626517"/>
            </a:xfrm>
          </p:grpSpPr>
          <p:pic>
            <p:nvPicPr>
              <p:cNvPr id="19" name="Image 18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20" name="Image 19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21" name="Image 20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8" name="Image 17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5521" y="2564905"/>
              <a:ext cx="1021347" cy="208823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Synthesizing </a:t>
            </a:r>
            <a:r>
              <a:rPr lang="en-US" sz="4000" dirty="0" smtClean="0">
                <a:solidFill>
                  <a:srgbClr val="C00000"/>
                </a:solidFill>
              </a:rPr>
              <a:t>Multi-view Models of Software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Systems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models capture different system aspect</a:t>
            </a:r>
          </a:p>
          <a:p>
            <a:pPr lvl="1"/>
            <a:r>
              <a:rPr lang="en-US" dirty="0" smtClean="0"/>
              <a:t>Structural: </a:t>
            </a:r>
            <a:r>
              <a:rPr lang="en-US" dirty="0" smtClean="0">
                <a:solidFill>
                  <a:srgbClr val="C00000"/>
                </a:solidFill>
              </a:rPr>
              <a:t>agents</a:t>
            </a:r>
            <a:r>
              <a:rPr lang="en-US" dirty="0" smtClean="0"/>
              <a:t> and their </a:t>
            </a:r>
            <a:r>
              <a:rPr lang="en-US" dirty="0" smtClean="0">
                <a:solidFill>
                  <a:srgbClr val="C00000"/>
                </a:solidFill>
              </a:rPr>
              <a:t>interfaces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Behavioral: </a:t>
            </a:r>
            <a:r>
              <a:rPr lang="en-US" dirty="0" smtClean="0">
                <a:solidFill>
                  <a:srgbClr val="C00000"/>
                </a:solidFill>
              </a:rPr>
              <a:t>how</a:t>
            </a:r>
            <a:r>
              <a:rPr lang="en-US" dirty="0" smtClean="0"/>
              <a:t> do they behave?</a:t>
            </a:r>
          </a:p>
          <a:p>
            <a:pPr lvl="1"/>
            <a:r>
              <a:rPr lang="en-US" dirty="0" smtClean="0"/>
              <a:t>Intentional: </a:t>
            </a:r>
            <a:r>
              <a:rPr lang="en-US" dirty="0" smtClean="0">
                <a:solidFill>
                  <a:srgbClr val="C00000"/>
                </a:solidFill>
              </a:rPr>
              <a:t>why</a:t>
            </a:r>
            <a:r>
              <a:rPr lang="en-US" dirty="0" smtClean="0"/>
              <a:t> do they behave that way?</a:t>
            </a:r>
            <a:endParaRPr lang="en-US" dirty="0" smtClean="0"/>
          </a:p>
          <a:p>
            <a:pPr lvl="1"/>
            <a:r>
              <a:rPr lang="en-US" dirty="0" smtClean="0"/>
              <a:t>Operational: </a:t>
            </a:r>
            <a:r>
              <a:rPr lang="en-US" dirty="0" smtClean="0">
                <a:solidFill>
                  <a:srgbClr val="C00000"/>
                </a:solidFill>
              </a:rPr>
              <a:t>what</a:t>
            </a:r>
            <a:r>
              <a:rPr lang="en-US" dirty="0" smtClean="0"/>
              <a:t> tasks, in what order?</a:t>
            </a:r>
          </a:p>
          <a:p>
            <a:r>
              <a:rPr lang="en-US" dirty="0" smtClean="0"/>
              <a:t>Models also overlap in their description of the target system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rgbClr val="C00000"/>
                </a:solidFill>
              </a:rPr>
              <a:t>Scenarios</a:t>
            </a:r>
            <a:endParaRPr lang="en-US" sz="4000" dirty="0"/>
          </a:p>
        </p:txBody>
      </p:sp>
      <p:grpSp>
        <p:nvGrpSpPr>
          <p:cNvPr id="65" name="Groupe 64"/>
          <p:cNvGrpSpPr/>
          <p:nvPr/>
        </p:nvGrpSpPr>
        <p:grpSpPr>
          <a:xfrm>
            <a:off x="971600" y="1628800"/>
            <a:ext cx="7272808" cy="4896544"/>
            <a:chOff x="971600" y="1628800"/>
            <a:chExt cx="7272808" cy="4896544"/>
          </a:xfrm>
        </p:grpSpPr>
        <p:sp>
          <p:nvSpPr>
            <p:cNvPr id="64" name="Arrondir un rectangle avec un coin diagonal 63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Connecteur droit avec flèche 15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>
              <a:off x="3695903" y="3665219"/>
              <a:ext cx="0" cy="2700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Groupe 13"/>
            <p:cNvGrpSpPr/>
            <p:nvPr/>
          </p:nvGrpSpPr>
          <p:grpSpPr>
            <a:xfrm>
              <a:off x="1223628" y="2328941"/>
              <a:ext cx="6696744" cy="1264270"/>
              <a:chOff x="755576" y="1628800"/>
              <a:chExt cx="6696744" cy="1264270"/>
            </a:xfrm>
          </p:grpSpPr>
          <p:pic>
            <p:nvPicPr>
              <p:cNvPr id="7" name="Image 6" descr="attache-velib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8" name="Image 7" descr="velo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grpSp>
            <p:nvGrpSpPr>
              <p:cNvPr id="9" name="Groupe 22"/>
              <p:cNvGrpSpPr/>
              <p:nvPr/>
            </p:nvGrpSpPr>
            <p:grpSpPr>
              <a:xfrm>
                <a:off x="2882790" y="1768567"/>
                <a:ext cx="837053" cy="984736"/>
                <a:chOff x="2849290" y="2018507"/>
                <a:chExt cx="1382585" cy="1626517"/>
              </a:xfrm>
            </p:grpSpPr>
            <p:pic>
              <p:nvPicPr>
                <p:cNvPr id="11" name="Image 10" descr="cloud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862611" y="2018507"/>
                  <a:ext cx="1369264" cy="844334"/>
                </a:xfrm>
                <a:prstGeom prst="rect">
                  <a:avLst/>
                </a:prstGeom>
              </p:spPr>
            </p:pic>
            <p:pic>
              <p:nvPicPr>
                <p:cNvPr id="12" name="Image 11" descr="database.jpg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2849290" y="2852936"/>
                  <a:ext cx="645552" cy="792088"/>
                </a:xfrm>
                <a:prstGeom prst="rect">
                  <a:avLst/>
                </a:prstGeom>
              </p:spPr>
            </p:pic>
            <p:pic>
              <p:nvPicPr>
                <p:cNvPr id="13" name="Image 12" descr="database.jpg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3563888" y="2852936"/>
                  <a:ext cx="645552" cy="792088"/>
                </a:xfrm>
                <a:prstGeom prst="rect">
                  <a:avLst/>
                </a:prstGeom>
              </p:spPr>
            </p:pic>
          </p:grpSp>
          <p:pic>
            <p:nvPicPr>
              <p:cNvPr id="10" name="Image 9" descr="borne-velib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grpSp>
          <p:nvGrpSpPr>
            <p:cNvPr id="44" name="Groupe 43"/>
            <p:cNvGrpSpPr/>
            <p:nvPr/>
          </p:nvGrpSpPr>
          <p:grpSpPr>
            <a:xfrm>
              <a:off x="1814932" y="3779053"/>
              <a:ext cx="1872000" cy="442035"/>
              <a:chOff x="1634912" y="2987660"/>
              <a:chExt cx="1872000" cy="442035"/>
            </a:xfrm>
          </p:grpSpPr>
          <p:cxnSp>
            <p:nvCxnSpPr>
              <p:cNvPr id="22" name="Connecteur droit avec flèche 21"/>
              <p:cNvCxnSpPr/>
              <p:nvPr/>
            </p:nvCxnSpPr>
            <p:spPr>
              <a:xfrm>
                <a:off x="1634912" y="3208677"/>
                <a:ext cx="1872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ZoneTexte 22"/>
              <p:cNvSpPr txBox="1"/>
              <p:nvPr/>
            </p:nvSpPr>
            <p:spPr>
              <a:xfrm>
                <a:off x="1883139" y="2987660"/>
                <a:ext cx="1331757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dirty="0" smtClean="0"/>
                  <a:t>subscribe</a:t>
                </a:r>
                <a:endParaRPr lang="en-US" sz="2400" dirty="0"/>
              </a:p>
            </p:txBody>
          </p:sp>
        </p:grpSp>
        <p:grpSp>
          <p:nvGrpSpPr>
            <p:cNvPr id="46" name="Groupe 45"/>
            <p:cNvGrpSpPr/>
            <p:nvPr/>
          </p:nvGrpSpPr>
          <p:grpSpPr>
            <a:xfrm>
              <a:off x="3728668" y="4643149"/>
              <a:ext cx="1872000" cy="442035"/>
              <a:chOff x="3548648" y="3789040"/>
              <a:chExt cx="1872000" cy="442035"/>
            </a:xfrm>
          </p:grpSpPr>
          <p:cxnSp>
            <p:nvCxnSpPr>
              <p:cNvPr id="37" name="Connecteur droit avec flèche 36"/>
              <p:cNvCxnSpPr/>
              <p:nvPr/>
            </p:nvCxnSpPr>
            <p:spPr>
              <a:xfrm flipH="1">
                <a:off x="3548648" y="4010057"/>
                <a:ext cx="1872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ZoneTexte 37"/>
              <p:cNvSpPr txBox="1"/>
              <p:nvPr/>
            </p:nvSpPr>
            <p:spPr>
              <a:xfrm>
                <a:off x="4359726" y="3789040"/>
                <a:ext cx="860346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dirty="0" smtClean="0"/>
                  <a:t>check</a:t>
                </a:r>
                <a:endParaRPr lang="en-US" sz="2400" dirty="0"/>
              </a:p>
            </p:txBody>
          </p:sp>
        </p:grpSp>
        <p:grpSp>
          <p:nvGrpSpPr>
            <p:cNvPr id="48" name="Groupe 47"/>
            <p:cNvGrpSpPr/>
            <p:nvPr/>
          </p:nvGrpSpPr>
          <p:grpSpPr>
            <a:xfrm>
              <a:off x="1795708" y="5579253"/>
              <a:ext cx="3780000" cy="442035"/>
              <a:chOff x="1615688" y="4499828"/>
              <a:chExt cx="3780000" cy="442035"/>
            </a:xfrm>
          </p:grpSpPr>
          <p:cxnSp>
            <p:nvCxnSpPr>
              <p:cNvPr id="39" name="Connecteur droit avec flèche 38"/>
              <p:cNvCxnSpPr/>
              <p:nvPr/>
            </p:nvCxnSpPr>
            <p:spPr>
              <a:xfrm flipH="1">
                <a:off x="1615688" y="4720845"/>
                <a:ext cx="37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ZoneTexte 39"/>
              <p:cNvSpPr txBox="1"/>
              <p:nvPr/>
            </p:nvSpPr>
            <p:spPr>
              <a:xfrm>
                <a:off x="3237303" y="4499828"/>
                <a:ext cx="198276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r>
                  <a:rPr lang="en-US" sz="2400" dirty="0" smtClean="0"/>
                  <a:t>ccess granted</a:t>
                </a:r>
                <a:endParaRPr lang="en-US" sz="2400" dirty="0"/>
              </a:p>
            </p:txBody>
          </p:sp>
        </p:grpSp>
        <p:grpSp>
          <p:nvGrpSpPr>
            <p:cNvPr id="47" name="Groupe 46"/>
            <p:cNvGrpSpPr/>
            <p:nvPr/>
          </p:nvGrpSpPr>
          <p:grpSpPr>
            <a:xfrm>
              <a:off x="3728876" y="5075197"/>
              <a:ext cx="1872000" cy="442035"/>
              <a:chOff x="3548856" y="4139788"/>
              <a:chExt cx="1872000" cy="442035"/>
            </a:xfrm>
          </p:grpSpPr>
          <p:cxnSp>
            <p:nvCxnSpPr>
              <p:cNvPr id="42" name="Connecteur droit avec flèche 41"/>
              <p:cNvCxnSpPr/>
              <p:nvPr/>
            </p:nvCxnSpPr>
            <p:spPr>
              <a:xfrm>
                <a:off x="3548856" y="4360805"/>
                <a:ext cx="1872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ZoneTexte 42"/>
              <p:cNvSpPr txBox="1"/>
              <p:nvPr/>
            </p:nvSpPr>
            <p:spPr>
              <a:xfrm>
                <a:off x="3707904" y="4139788"/>
                <a:ext cx="44677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dirty="0" smtClean="0"/>
                  <a:t>ok</a:t>
                </a:r>
                <a:endParaRPr lang="en-US" sz="2400" dirty="0"/>
              </a:p>
            </p:txBody>
          </p:sp>
        </p:grpSp>
        <p:grpSp>
          <p:nvGrpSpPr>
            <p:cNvPr id="45" name="Groupe 44"/>
            <p:cNvGrpSpPr/>
            <p:nvPr/>
          </p:nvGrpSpPr>
          <p:grpSpPr>
            <a:xfrm>
              <a:off x="1799692" y="4211101"/>
              <a:ext cx="3744416" cy="442035"/>
              <a:chOff x="1619672" y="3419708"/>
              <a:chExt cx="3744416" cy="442035"/>
            </a:xfrm>
          </p:grpSpPr>
          <p:cxnSp>
            <p:nvCxnSpPr>
              <p:cNvPr id="33" name="Connecteur droit avec flèche 32"/>
              <p:cNvCxnSpPr/>
              <p:nvPr/>
            </p:nvCxnSpPr>
            <p:spPr>
              <a:xfrm>
                <a:off x="1619672" y="3640725"/>
                <a:ext cx="374441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ZoneTexte 33"/>
              <p:cNvSpPr txBox="1"/>
              <p:nvPr/>
            </p:nvSpPr>
            <p:spPr>
              <a:xfrm>
                <a:off x="1883139" y="3419708"/>
                <a:ext cx="1730327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dirty="0" smtClean="0"/>
                  <a:t>authenticate</a:t>
                </a:r>
                <a:endParaRPr lang="en-US" sz="2400" dirty="0"/>
              </a:p>
            </p:txBody>
          </p:sp>
        </p:grpSp>
        <p:sp>
          <p:nvSpPr>
            <p:cNvPr id="63" name="Arrondir un rectangle avec un coin du même côté 62"/>
            <p:cNvSpPr/>
            <p:nvPr/>
          </p:nvSpPr>
          <p:spPr>
            <a:xfrm>
              <a:off x="971600" y="1628800"/>
              <a:ext cx="4968552" cy="577510"/>
            </a:xfrm>
            <a:prstGeom prst="round2Same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Subscribing and </a:t>
              </a:r>
              <a:r>
                <a:rPr lang="en-US" sz="2800" dirty="0" smtClean="0">
                  <a:latin typeface="Berlin Sans FB" pitchFamily="34" charset="0"/>
                </a:rPr>
                <a:t>identification</a:t>
              </a:r>
              <a:endParaRPr lang="en-US" sz="28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rgbClr val="C00000"/>
                </a:solidFill>
              </a:rPr>
              <a:t>High-level Scenarios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21" name="Arrondir un rectangle avec un coin diagonal 120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>
            <a:off x="3695903" y="3665219"/>
            <a:ext cx="0" cy="2700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6" name="Groupe 13"/>
          <p:cNvGrpSpPr/>
          <p:nvPr/>
        </p:nvGrpSpPr>
        <p:grpSpPr>
          <a:xfrm>
            <a:off x="1223628" y="2328941"/>
            <a:ext cx="6696744" cy="1264270"/>
            <a:chOff x="755576" y="1628800"/>
            <a:chExt cx="6696744" cy="1264270"/>
          </a:xfrm>
        </p:grpSpPr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3353" y="1629768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1759586"/>
              <a:ext cx="1014634" cy="1002697"/>
            </a:xfrm>
            <a:prstGeom prst="rect">
              <a:avLst/>
            </a:prstGeom>
          </p:spPr>
        </p:pic>
        <p:grpSp>
          <p:nvGrpSpPr>
            <p:cNvPr id="145" name="Groupe 22"/>
            <p:cNvGrpSpPr/>
            <p:nvPr/>
          </p:nvGrpSpPr>
          <p:grpSpPr>
            <a:xfrm>
              <a:off x="2882790" y="1768567"/>
              <a:ext cx="837053" cy="984736"/>
              <a:chOff x="2849290" y="2018507"/>
              <a:chExt cx="1382585" cy="1626517"/>
            </a:xfrm>
          </p:grpSpPr>
          <p:pic>
            <p:nvPicPr>
              <p:cNvPr id="147" name="Image 10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48" name="Image 11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49" name="Image 12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2423" y="1628800"/>
              <a:ext cx="618350" cy="1264270"/>
            </a:xfrm>
            <a:prstGeom prst="rect">
              <a:avLst/>
            </a:prstGeom>
          </p:spPr>
        </p:pic>
      </p:grpSp>
      <p:sp>
        <p:nvSpPr>
          <p:cNvPr id="132" name="Arrondir un rectangle avec un coin du même côté 131"/>
          <p:cNvSpPr/>
          <p:nvPr/>
        </p:nvSpPr>
        <p:spPr>
          <a:xfrm>
            <a:off x="971600" y="1628800"/>
            <a:ext cx="2160240" cy="577510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 smtClean="0"/>
          </a:p>
        </p:txBody>
      </p:sp>
      <p:grpSp>
        <p:nvGrpSpPr>
          <p:cNvPr id="151" name="Groupe 48"/>
          <p:cNvGrpSpPr/>
          <p:nvPr/>
        </p:nvGrpSpPr>
        <p:grpSpPr>
          <a:xfrm>
            <a:off x="1820198" y="3736464"/>
            <a:ext cx="3744416" cy="442035"/>
            <a:chOff x="1619672" y="5389416"/>
            <a:chExt cx="3744416" cy="442035"/>
          </a:xfrm>
        </p:grpSpPr>
        <p:cxnSp>
          <p:nvCxnSpPr>
            <p:cNvPr id="170" name="Connecteur droit avec flèche 169"/>
            <p:cNvCxnSpPr/>
            <p:nvPr/>
          </p:nvCxnSpPr>
          <p:spPr>
            <a:xfrm>
              <a:off x="1619672" y="5610433"/>
              <a:ext cx="37444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ZoneTexte 170"/>
            <p:cNvSpPr txBox="1"/>
            <p:nvPr/>
          </p:nvSpPr>
          <p:spPr>
            <a:xfrm>
              <a:off x="1779186" y="5389416"/>
              <a:ext cx="2020728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request bicycle</a:t>
              </a:r>
              <a:endParaRPr lang="en-US" sz="2400" dirty="0"/>
            </a:p>
          </p:txBody>
        </p:sp>
      </p:grpSp>
      <p:grpSp>
        <p:nvGrpSpPr>
          <p:cNvPr id="152" name="Groupe 49"/>
          <p:cNvGrpSpPr/>
          <p:nvPr/>
        </p:nvGrpSpPr>
        <p:grpSpPr>
          <a:xfrm>
            <a:off x="5636622" y="5054704"/>
            <a:ext cx="1872000" cy="442035"/>
            <a:chOff x="5436096" y="5465523"/>
            <a:chExt cx="1872000" cy="442035"/>
          </a:xfrm>
        </p:grpSpPr>
        <p:cxnSp>
          <p:nvCxnSpPr>
            <p:cNvPr id="168" name="Connecteur droit avec flèche 167"/>
            <p:cNvCxnSpPr/>
            <p:nvPr/>
          </p:nvCxnSpPr>
          <p:spPr>
            <a:xfrm>
              <a:off x="5436096" y="5686540"/>
              <a:ext cx="187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ZoneTexte 168"/>
            <p:cNvSpPr txBox="1"/>
            <p:nvPr/>
          </p:nvSpPr>
          <p:spPr>
            <a:xfrm>
              <a:off x="5894513" y="5465523"/>
              <a:ext cx="970953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unlock</a:t>
              </a:r>
              <a:endParaRPr lang="en-US" sz="2400" dirty="0"/>
            </a:p>
          </p:txBody>
        </p:sp>
      </p:grpSp>
      <p:grpSp>
        <p:nvGrpSpPr>
          <p:cNvPr id="153" name="Groupe 50"/>
          <p:cNvGrpSpPr/>
          <p:nvPr/>
        </p:nvGrpSpPr>
        <p:grpSpPr>
          <a:xfrm>
            <a:off x="1820198" y="5332749"/>
            <a:ext cx="5688000" cy="442035"/>
            <a:chOff x="1619672" y="5705052"/>
            <a:chExt cx="5688000" cy="442035"/>
          </a:xfrm>
        </p:grpSpPr>
        <p:cxnSp>
          <p:nvCxnSpPr>
            <p:cNvPr id="166" name="Connecteur droit avec flèche 165"/>
            <p:cNvCxnSpPr/>
            <p:nvPr/>
          </p:nvCxnSpPr>
          <p:spPr>
            <a:xfrm>
              <a:off x="1619672" y="5926069"/>
              <a:ext cx="5688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ZoneTexte 166"/>
            <p:cNvSpPr txBox="1"/>
            <p:nvPr/>
          </p:nvSpPr>
          <p:spPr>
            <a:xfrm>
              <a:off x="1979712" y="5705052"/>
              <a:ext cx="967041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pickup</a:t>
              </a:r>
              <a:endParaRPr lang="en-US" sz="2400" dirty="0"/>
            </a:p>
          </p:txBody>
        </p:sp>
      </p:grpSp>
      <p:grpSp>
        <p:nvGrpSpPr>
          <p:cNvPr id="154" name="Groupe 51"/>
          <p:cNvGrpSpPr/>
          <p:nvPr/>
        </p:nvGrpSpPr>
        <p:grpSpPr>
          <a:xfrm>
            <a:off x="5636830" y="5630768"/>
            <a:ext cx="1872000" cy="442035"/>
            <a:chOff x="5436304" y="5911522"/>
            <a:chExt cx="1872000" cy="442035"/>
          </a:xfrm>
        </p:grpSpPr>
        <p:cxnSp>
          <p:nvCxnSpPr>
            <p:cNvPr id="164" name="Connecteur droit avec flèche 163"/>
            <p:cNvCxnSpPr/>
            <p:nvPr/>
          </p:nvCxnSpPr>
          <p:spPr>
            <a:xfrm flipH="1">
              <a:off x="5436304" y="6132539"/>
              <a:ext cx="187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ZoneTexte 164"/>
            <p:cNvSpPr txBox="1"/>
            <p:nvPr/>
          </p:nvSpPr>
          <p:spPr>
            <a:xfrm>
              <a:off x="6096616" y="5911522"/>
              <a:ext cx="65112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free</a:t>
              </a:r>
              <a:endParaRPr lang="en-US" sz="2400" dirty="0"/>
            </a:p>
          </p:txBody>
        </p:sp>
      </p:grpSp>
      <p:grpSp>
        <p:nvGrpSpPr>
          <p:cNvPr id="155" name="Groupe 48"/>
          <p:cNvGrpSpPr/>
          <p:nvPr/>
        </p:nvGrpSpPr>
        <p:grpSpPr>
          <a:xfrm>
            <a:off x="1820198" y="4077072"/>
            <a:ext cx="3744416" cy="442035"/>
            <a:chOff x="1619672" y="5330862"/>
            <a:chExt cx="3744416" cy="442035"/>
          </a:xfrm>
        </p:grpSpPr>
        <p:cxnSp>
          <p:nvCxnSpPr>
            <p:cNvPr id="162" name="Connecteur droit avec flèche 161"/>
            <p:cNvCxnSpPr/>
            <p:nvPr/>
          </p:nvCxnSpPr>
          <p:spPr>
            <a:xfrm flipH="1">
              <a:off x="1619672" y="5551879"/>
              <a:ext cx="37444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ZoneTexte 162"/>
            <p:cNvSpPr txBox="1"/>
            <p:nvPr/>
          </p:nvSpPr>
          <p:spPr>
            <a:xfrm>
              <a:off x="3995936" y="5330862"/>
              <a:ext cx="1190564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pick one</a:t>
              </a:r>
              <a:endParaRPr lang="en-US" sz="2400" dirty="0"/>
            </a:p>
          </p:txBody>
        </p:sp>
      </p:grpSp>
      <p:grpSp>
        <p:nvGrpSpPr>
          <p:cNvPr id="156" name="Groupe 50"/>
          <p:cNvGrpSpPr/>
          <p:nvPr/>
        </p:nvGrpSpPr>
        <p:grpSpPr>
          <a:xfrm>
            <a:off x="1820198" y="4396645"/>
            <a:ext cx="5688000" cy="442035"/>
            <a:chOff x="1619672" y="5902596"/>
            <a:chExt cx="5688000" cy="442035"/>
          </a:xfrm>
        </p:grpSpPr>
        <p:cxnSp>
          <p:nvCxnSpPr>
            <p:cNvPr id="160" name="Connecteur droit avec flèche 159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979712" y="5902596"/>
              <a:ext cx="80501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press</a:t>
              </a:r>
              <a:endParaRPr lang="en-US" sz="2400" dirty="0"/>
            </a:p>
          </p:txBody>
        </p:sp>
      </p:grpSp>
      <p:grpSp>
        <p:nvGrpSpPr>
          <p:cNvPr id="157" name="Groupe 51"/>
          <p:cNvGrpSpPr/>
          <p:nvPr/>
        </p:nvGrpSpPr>
        <p:grpSpPr>
          <a:xfrm>
            <a:off x="5636622" y="4694664"/>
            <a:ext cx="1872000" cy="442035"/>
            <a:chOff x="5436304" y="6084643"/>
            <a:chExt cx="1872000" cy="442035"/>
          </a:xfrm>
        </p:grpSpPr>
        <p:cxnSp>
          <p:nvCxnSpPr>
            <p:cNvPr id="158" name="Connecteur droit avec flèche 157"/>
            <p:cNvCxnSpPr/>
            <p:nvPr/>
          </p:nvCxnSpPr>
          <p:spPr>
            <a:xfrm flipH="1">
              <a:off x="5436304" y="6320098"/>
              <a:ext cx="187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ZoneTexte 158"/>
            <p:cNvSpPr txBox="1"/>
            <p:nvPr/>
          </p:nvSpPr>
          <p:spPr>
            <a:xfrm>
              <a:off x="5864264" y="6084643"/>
              <a:ext cx="1099706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request</a:t>
              </a:r>
              <a:endParaRPr lang="en-US" sz="2400" dirty="0"/>
            </a:p>
          </p:txBody>
        </p:sp>
      </p:grpSp>
      <p:cxnSp>
        <p:nvCxnSpPr>
          <p:cNvPr id="173" name="Connecteur droit avec flèche 172"/>
          <p:cNvCxnSpPr>
            <a:stCxn id="44" idx="1"/>
            <a:endCxn id="121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6948264" y="476672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44" idx="0"/>
          </p:cNvCxnSpPr>
          <p:nvPr/>
        </p:nvCxnSpPr>
        <p:spPr>
          <a:xfrm rot="5400000">
            <a:off x="6876256" y="872716"/>
            <a:ext cx="360040" cy="12700"/>
          </a:xfrm>
          <a:prstGeom prst="bentConnector3">
            <a:avLst>
              <a:gd name="adj1" fmla="val 50000"/>
            </a:avLst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9" name="Groupe 51"/>
          <p:cNvGrpSpPr/>
          <p:nvPr/>
        </p:nvGrpSpPr>
        <p:grpSpPr>
          <a:xfrm>
            <a:off x="3721692" y="5821565"/>
            <a:ext cx="1872000" cy="442035"/>
            <a:chOff x="5436304" y="5911522"/>
            <a:chExt cx="1872000" cy="442035"/>
          </a:xfrm>
        </p:grpSpPr>
        <p:cxnSp>
          <p:nvCxnSpPr>
            <p:cNvPr id="180" name="Connecteur droit avec flèche 179"/>
            <p:cNvCxnSpPr/>
            <p:nvPr/>
          </p:nvCxnSpPr>
          <p:spPr>
            <a:xfrm flipH="1">
              <a:off x="5436304" y="6132539"/>
              <a:ext cx="187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ZoneTexte 180"/>
            <p:cNvSpPr txBox="1"/>
            <p:nvPr/>
          </p:nvSpPr>
          <p:spPr>
            <a:xfrm>
              <a:off x="5767316" y="5911522"/>
              <a:ext cx="128110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ride start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Agent state machines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79" name="Groupe 78"/>
          <p:cNvGrpSpPr/>
          <p:nvPr/>
        </p:nvGrpSpPr>
        <p:grpSpPr>
          <a:xfrm>
            <a:off x="625381" y="3923069"/>
            <a:ext cx="6826939" cy="2674283"/>
            <a:chOff x="755576" y="3284984"/>
            <a:chExt cx="6826939" cy="2674283"/>
          </a:xfrm>
        </p:grpSpPr>
        <p:sp>
          <p:nvSpPr>
            <p:cNvPr id="42" name="ZoneTexte 41"/>
            <p:cNvSpPr txBox="1"/>
            <p:nvPr/>
          </p:nvSpPr>
          <p:spPr>
            <a:xfrm>
              <a:off x="5724128" y="3284984"/>
              <a:ext cx="65112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free</a:t>
              </a:r>
              <a:endParaRPr lang="en-US" sz="2400" dirty="0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4688985" y="3284984"/>
              <a:ext cx="967041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pickup</a:t>
              </a:r>
              <a:endParaRPr lang="en-US" sz="2400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470846" y="3284984"/>
              <a:ext cx="1099706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request</a:t>
              </a:r>
              <a:endParaRPr lang="en-US" sz="2400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1475656" y="3284984"/>
              <a:ext cx="80501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press</a:t>
              </a:r>
              <a:endParaRPr lang="en-US" sz="2400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3635896" y="3284984"/>
              <a:ext cx="970953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unlock</a:t>
              </a:r>
              <a:endParaRPr lang="en-US" sz="2400" dirty="0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6516216" y="3284984"/>
              <a:ext cx="106629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replace</a:t>
              </a:r>
              <a:endParaRPr lang="en-US" sz="2400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7" name="Ellipse 6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6</a:t>
              </a:r>
              <a:endParaRPr lang="en-US" sz="2400" dirty="0"/>
            </a:p>
          </p:txBody>
        </p:sp>
        <p:cxnSp>
          <p:nvCxnSpPr>
            <p:cNvPr id="14" name="Connecteur en angle 13"/>
            <p:cNvCxnSpPr>
              <a:stCxn id="6" idx="7"/>
              <a:endCxn id="7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25400">
              <a:solidFill>
                <a:srgbClr val="00B05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en angle 13"/>
            <p:cNvCxnSpPr>
              <a:stCxn id="7" idx="7"/>
              <a:endCxn id="8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25400">
              <a:solidFill>
                <a:srgbClr val="00B05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en angle 13"/>
            <p:cNvCxnSpPr>
              <a:stCxn id="8" idx="3"/>
              <a:endCxn id="7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370972"/>
              </a:avLst>
            </a:prstGeom>
            <a:ln w="254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en angle 13"/>
            <p:cNvCxnSpPr>
              <a:stCxn id="8" idx="7"/>
              <a:endCxn id="9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25400">
              <a:solidFill>
                <a:srgbClr val="00B05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 en angle 13"/>
            <p:cNvCxnSpPr>
              <a:stCxn id="9" idx="7"/>
              <a:endCxn id="10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25400">
              <a:solidFill>
                <a:srgbClr val="00B05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en angle 13"/>
            <p:cNvCxnSpPr>
              <a:stCxn id="10" idx="7"/>
              <a:endCxn id="11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25400">
              <a:solidFill>
                <a:srgbClr val="00B05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eur en angle 13"/>
            <p:cNvCxnSpPr>
              <a:stCxn id="11" idx="7"/>
              <a:endCxn id="12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254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en angle 13"/>
            <p:cNvCxnSpPr>
              <a:stCxn id="9" idx="4"/>
              <a:endCxn id="6" idx="5"/>
            </p:cNvCxnSpPr>
            <p:nvPr/>
          </p:nvCxnSpPr>
          <p:spPr>
            <a:xfrm rot="5400000" flipH="1">
              <a:off x="2867456" y="3092610"/>
              <a:ext cx="84363" cy="2748658"/>
            </a:xfrm>
            <a:prstGeom prst="curvedConnector3">
              <a:avLst>
                <a:gd name="adj1" fmla="val -769906"/>
              </a:avLst>
            </a:prstGeom>
            <a:ln w="254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en angle 13"/>
            <p:cNvCxnSpPr>
              <a:stCxn id="12" idx="4"/>
              <a:endCxn id="6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10082145"/>
              </a:avLst>
            </a:prstGeom>
            <a:ln w="254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5148064" y="5517232"/>
              <a:ext cx="95300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locked</a:t>
              </a:r>
              <a:endParaRPr lang="en-US" sz="2400" dirty="0"/>
            </a:p>
          </p:txBody>
        </p:sp>
        <p:cxnSp>
          <p:nvCxnSpPr>
            <p:cNvPr id="68" name="Connecteur en angle 13"/>
            <p:cNvCxnSpPr>
              <a:endCxn id="6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ZoneTexte 51"/>
            <p:cNvSpPr txBox="1"/>
            <p:nvPr/>
          </p:nvSpPr>
          <p:spPr>
            <a:xfrm>
              <a:off x="3491880" y="4869160"/>
              <a:ext cx="1144078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timeout</a:t>
              </a:r>
              <a:endParaRPr lang="en-US" sz="2400" dirty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2555776" y="4581128"/>
              <a:ext cx="80501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press</a:t>
              </a:r>
              <a:endParaRPr lang="en-US" sz="2400" dirty="0"/>
            </a:p>
          </p:txBody>
        </p:sp>
      </p:grpSp>
      <p:grpSp>
        <p:nvGrpSpPr>
          <p:cNvPr id="117" name="Groupe 116"/>
          <p:cNvGrpSpPr/>
          <p:nvPr/>
        </p:nvGrpSpPr>
        <p:grpSpPr>
          <a:xfrm>
            <a:off x="4600896" y="180232"/>
            <a:ext cx="4363592" cy="3536800"/>
            <a:chOff x="4731934" y="360040"/>
            <a:chExt cx="4363592" cy="3536800"/>
          </a:xfrm>
        </p:grpSpPr>
        <p:cxnSp>
          <p:nvCxnSpPr>
            <p:cNvPr id="84" name="Connecteur droit avec flèche 83"/>
            <p:cNvCxnSpPr/>
            <p:nvPr/>
          </p:nvCxnSpPr>
          <p:spPr>
            <a:xfrm>
              <a:off x="8527432" y="1988840"/>
              <a:ext cx="0" cy="1908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86" name="Image 85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72294" y="360040"/>
              <a:ext cx="1123232" cy="1594989"/>
            </a:xfrm>
            <a:prstGeom prst="rect">
              <a:avLst/>
            </a:prstGeom>
          </p:spPr>
        </p:pic>
        <p:grpSp>
          <p:nvGrpSpPr>
            <p:cNvPr id="96" name="Groupe 49"/>
            <p:cNvGrpSpPr/>
            <p:nvPr/>
          </p:nvGrpSpPr>
          <p:grpSpPr>
            <a:xfrm>
              <a:off x="6660232" y="2724795"/>
              <a:ext cx="1872000" cy="442035"/>
              <a:chOff x="5436096" y="5465523"/>
              <a:chExt cx="1872000" cy="442035"/>
            </a:xfrm>
          </p:grpSpPr>
          <p:cxnSp>
            <p:nvCxnSpPr>
              <p:cNvPr id="97" name="Connecteur droit avec flèche 96"/>
              <p:cNvCxnSpPr/>
              <p:nvPr/>
            </p:nvCxnSpPr>
            <p:spPr>
              <a:xfrm>
                <a:off x="5436096" y="5686540"/>
                <a:ext cx="1872000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ZoneTexte 97"/>
              <p:cNvSpPr txBox="1"/>
              <p:nvPr/>
            </p:nvSpPr>
            <p:spPr>
              <a:xfrm>
                <a:off x="5894513" y="5465523"/>
                <a:ext cx="970953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dirty="0" smtClean="0"/>
                  <a:t>unlock</a:t>
                </a:r>
                <a:endParaRPr lang="en-US" sz="2400" dirty="0"/>
              </a:p>
            </p:txBody>
          </p:sp>
        </p:grpSp>
        <p:grpSp>
          <p:nvGrpSpPr>
            <p:cNvPr id="99" name="Groupe 50"/>
            <p:cNvGrpSpPr/>
            <p:nvPr/>
          </p:nvGrpSpPr>
          <p:grpSpPr>
            <a:xfrm>
              <a:off x="4731934" y="3002840"/>
              <a:ext cx="3780000" cy="442035"/>
              <a:chOff x="3507798" y="5705052"/>
              <a:chExt cx="3780000" cy="442035"/>
            </a:xfrm>
          </p:grpSpPr>
          <p:cxnSp>
            <p:nvCxnSpPr>
              <p:cNvPr id="100" name="Connecteur droit avec flèche 99"/>
              <p:cNvCxnSpPr/>
              <p:nvPr/>
            </p:nvCxnSpPr>
            <p:spPr>
              <a:xfrm>
                <a:off x="3507798" y="5926069"/>
                <a:ext cx="3780000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ZoneTexte 100"/>
              <p:cNvSpPr txBox="1"/>
              <p:nvPr/>
            </p:nvSpPr>
            <p:spPr>
              <a:xfrm>
                <a:off x="4160517" y="5705052"/>
                <a:ext cx="96704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dirty="0" smtClean="0"/>
                  <a:t>pickup</a:t>
                </a:r>
                <a:endParaRPr lang="en-US" sz="2400" dirty="0"/>
              </a:p>
            </p:txBody>
          </p:sp>
        </p:grpSp>
        <p:grpSp>
          <p:nvGrpSpPr>
            <p:cNvPr id="102" name="Groupe 51"/>
            <p:cNvGrpSpPr/>
            <p:nvPr/>
          </p:nvGrpSpPr>
          <p:grpSpPr>
            <a:xfrm>
              <a:off x="6660440" y="3300859"/>
              <a:ext cx="1872000" cy="442035"/>
              <a:chOff x="5436304" y="5911522"/>
              <a:chExt cx="1872000" cy="442035"/>
            </a:xfrm>
          </p:grpSpPr>
          <p:cxnSp>
            <p:nvCxnSpPr>
              <p:cNvPr id="103" name="Connecteur droit avec flèche 102"/>
              <p:cNvCxnSpPr/>
              <p:nvPr/>
            </p:nvCxnSpPr>
            <p:spPr>
              <a:xfrm flipH="1">
                <a:off x="5436304" y="6132539"/>
                <a:ext cx="1872000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" name="ZoneTexte 103"/>
              <p:cNvSpPr txBox="1"/>
              <p:nvPr/>
            </p:nvSpPr>
            <p:spPr>
              <a:xfrm>
                <a:off x="6096616" y="5911522"/>
                <a:ext cx="65112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dirty="0" smtClean="0"/>
                  <a:t>free</a:t>
                </a:r>
                <a:endParaRPr lang="en-US" sz="2400" dirty="0"/>
              </a:p>
            </p:txBody>
          </p:sp>
        </p:grpSp>
        <p:grpSp>
          <p:nvGrpSpPr>
            <p:cNvPr id="108" name="Groupe 50"/>
            <p:cNvGrpSpPr/>
            <p:nvPr/>
          </p:nvGrpSpPr>
          <p:grpSpPr>
            <a:xfrm>
              <a:off x="4731934" y="2066736"/>
              <a:ext cx="3780000" cy="442035"/>
              <a:chOff x="3507798" y="5902596"/>
              <a:chExt cx="3780000" cy="442035"/>
            </a:xfrm>
          </p:grpSpPr>
          <p:cxnSp>
            <p:nvCxnSpPr>
              <p:cNvPr id="109" name="Connecteur droit avec flèche 108"/>
              <p:cNvCxnSpPr/>
              <p:nvPr/>
            </p:nvCxnSpPr>
            <p:spPr>
              <a:xfrm>
                <a:off x="3507798" y="6123613"/>
                <a:ext cx="3780000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0" name="ZoneTexte 109"/>
              <p:cNvSpPr txBox="1"/>
              <p:nvPr/>
            </p:nvSpPr>
            <p:spPr>
              <a:xfrm>
                <a:off x="4160517" y="5902596"/>
                <a:ext cx="805010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dirty="0" smtClean="0"/>
                  <a:t>press</a:t>
                </a:r>
                <a:endParaRPr lang="en-US" sz="2400" dirty="0"/>
              </a:p>
            </p:txBody>
          </p:sp>
        </p:grpSp>
        <p:grpSp>
          <p:nvGrpSpPr>
            <p:cNvPr id="111" name="Groupe 51"/>
            <p:cNvGrpSpPr/>
            <p:nvPr/>
          </p:nvGrpSpPr>
          <p:grpSpPr>
            <a:xfrm>
              <a:off x="6660232" y="2364755"/>
              <a:ext cx="1872000" cy="442035"/>
              <a:chOff x="5436304" y="6084643"/>
              <a:chExt cx="1872000" cy="442035"/>
            </a:xfrm>
          </p:grpSpPr>
          <p:cxnSp>
            <p:nvCxnSpPr>
              <p:cNvPr id="112" name="Connecteur droit avec flèche 111"/>
              <p:cNvCxnSpPr/>
              <p:nvPr/>
            </p:nvCxnSpPr>
            <p:spPr>
              <a:xfrm flipH="1">
                <a:off x="5436304" y="6320098"/>
                <a:ext cx="1872000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3" name="ZoneTexte 112"/>
              <p:cNvSpPr txBox="1"/>
              <p:nvPr/>
            </p:nvSpPr>
            <p:spPr>
              <a:xfrm>
                <a:off x="5864264" y="6084643"/>
                <a:ext cx="1099706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dirty="0" smtClean="0"/>
                  <a:t>request</a:t>
                </a:r>
                <a:endParaRPr lang="en-US" sz="24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rgbClr val="C00000"/>
                </a:solidFill>
              </a:rPr>
              <a:t>Negative Scenarios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21" name="Arrondir un rectangle avec un coin diagonal 120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>
            <a:off x="3695903" y="3665219"/>
            <a:ext cx="0" cy="2700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223628" y="2328941"/>
            <a:ext cx="6696744" cy="1264270"/>
            <a:chOff x="755576" y="1628800"/>
            <a:chExt cx="6696744" cy="1264270"/>
          </a:xfrm>
        </p:grpSpPr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3353" y="1629768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1759586"/>
              <a:ext cx="1014634" cy="1002697"/>
            </a:xfrm>
            <a:prstGeom prst="rect">
              <a:avLst/>
            </a:prstGeom>
          </p:spPr>
        </p:pic>
        <p:grpSp>
          <p:nvGrpSpPr>
            <p:cNvPr id="3" name="Groupe 22"/>
            <p:cNvGrpSpPr/>
            <p:nvPr/>
          </p:nvGrpSpPr>
          <p:grpSpPr>
            <a:xfrm>
              <a:off x="2882790" y="1768567"/>
              <a:ext cx="837053" cy="984736"/>
              <a:chOff x="2849290" y="2018507"/>
              <a:chExt cx="1382585" cy="1626517"/>
            </a:xfrm>
          </p:grpSpPr>
          <p:pic>
            <p:nvPicPr>
              <p:cNvPr id="147" name="Image 10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48" name="Image 11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49" name="Image 12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2423" y="1628800"/>
              <a:ext cx="618350" cy="1264270"/>
            </a:xfrm>
            <a:prstGeom prst="rect">
              <a:avLst/>
            </a:prstGeom>
          </p:spPr>
        </p:pic>
      </p:grpSp>
      <p:sp>
        <p:nvSpPr>
          <p:cNvPr id="132" name="Arrondir un rectangle avec un coin du même côté 131"/>
          <p:cNvSpPr/>
          <p:nvPr/>
        </p:nvSpPr>
        <p:spPr>
          <a:xfrm>
            <a:off x="971600" y="1628800"/>
            <a:ext cx="2880320" cy="577510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Invalid Pickup</a:t>
            </a:r>
            <a:endParaRPr lang="en-US" sz="2800" dirty="0" smtClean="0"/>
          </a:p>
        </p:txBody>
      </p:sp>
      <p:grpSp>
        <p:nvGrpSpPr>
          <p:cNvPr id="5" name="Groupe 49"/>
          <p:cNvGrpSpPr/>
          <p:nvPr/>
        </p:nvGrpSpPr>
        <p:grpSpPr>
          <a:xfrm>
            <a:off x="5636622" y="5003189"/>
            <a:ext cx="1872000" cy="442035"/>
            <a:chOff x="5436096" y="5465523"/>
            <a:chExt cx="1872000" cy="442035"/>
          </a:xfrm>
        </p:grpSpPr>
        <p:cxnSp>
          <p:nvCxnSpPr>
            <p:cNvPr id="168" name="Connecteur droit avec flèche 167"/>
            <p:cNvCxnSpPr/>
            <p:nvPr/>
          </p:nvCxnSpPr>
          <p:spPr>
            <a:xfrm>
              <a:off x="5436096" y="5686540"/>
              <a:ext cx="187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ZoneTexte 168"/>
            <p:cNvSpPr txBox="1"/>
            <p:nvPr/>
          </p:nvSpPr>
          <p:spPr>
            <a:xfrm>
              <a:off x="5894513" y="5465523"/>
              <a:ext cx="970953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unlock</a:t>
              </a:r>
              <a:endParaRPr lang="en-US" sz="2400" dirty="0"/>
            </a:p>
          </p:txBody>
        </p:sp>
      </p:grpSp>
      <p:grpSp>
        <p:nvGrpSpPr>
          <p:cNvPr id="9" name="Groupe 50"/>
          <p:cNvGrpSpPr/>
          <p:nvPr/>
        </p:nvGrpSpPr>
        <p:grpSpPr>
          <a:xfrm>
            <a:off x="1820198" y="3769066"/>
            <a:ext cx="5688000" cy="442035"/>
            <a:chOff x="1619672" y="5902596"/>
            <a:chExt cx="5688000" cy="442035"/>
          </a:xfrm>
        </p:grpSpPr>
        <p:cxnSp>
          <p:nvCxnSpPr>
            <p:cNvPr id="160" name="Connecteur droit avec flèche 159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979712" y="5902596"/>
              <a:ext cx="80501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press</a:t>
              </a:r>
              <a:endParaRPr lang="en-US" sz="2400" dirty="0"/>
            </a:p>
          </p:txBody>
        </p:sp>
      </p:grpSp>
      <p:grpSp>
        <p:nvGrpSpPr>
          <p:cNvPr id="10" name="Groupe 51"/>
          <p:cNvGrpSpPr/>
          <p:nvPr/>
        </p:nvGrpSpPr>
        <p:grpSpPr>
          <a:xfrm>
            <a:off x="5636622" y="4139093"/>
            <a:ext cx="1872000" cy="442035"/>
            <a:chOff x="5436304" y="6084643"/>
            <a:chExt cx="1872000" cy="442035"/>
          </a:xfrm>
        </p:grpSpPr>
        <p:cxnSp>
          <p:nvCxnSpPr>
            <p:cNvPr id="158" name="Connecteur droit avec flèche 157"/>
            <p:cNvCxnSpPr/>
            <p:nvPr/>
          </p:nvCxnSpPr>
          <p:spPr>
            <a:xfrm flipH="1">
              <a:off x="5436304" y="6320098"/>
              <a:ext cx="187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ZoneTexte 158"/>
            <p:cNvSpPr txBox="1"/>
            <p:nvPr/>
          </p:nvSpPr>
          <p:spPr>
            <a:xfrm>
              <a:off x="5864264" y="6084643"/>
              <a:ext cx="1099706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request</a:t>
              </a:r>
              <a:endParaRPr lang="en-US" sz="2400" dirty="0"/>
            </a:p>
          </p:txBody>
        </p:sp>
      </p:grpSp>
      <p:sp>
        <p:nvSpPr>
          <p:cNvPr id="175" name="Ellipse 174"/>
          <p:cNvSpPr/>
          <p:nvPr/>
        </p:nvSpPr>
        <p:spPr>
          <a:xfrm>
            <a:off x="4974394" y="1478434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121" idx="1"/>
          </p:cNvCxnSpPr>
          <p:nvPr/>
        </p:nvCxnSpPr>
        <p:spPr>
          <a:xfrm rot="5400000">
            <a:off x="4590002" y="1712460"/>
            <a:ext cx="510406" cy="474402"/>
          </a:xfrm>
          <a:prstGeom prst="bentConnector3">
            <a:avLst>
              <a:gd name="adj1" fmla="val 50000"/>
            </a:avLst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1331640" y="4797152"/>
            <a:ext cx="6624736" cy="0"/>
          </a:xfrm>
          <a:prstGeom prst="line">
            <a:avLst/>
          </a:prstGeom>
          <a:ln w="666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5621640" y="4812392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A step-by-step explanation of the thesis title</a:t>
            </a:r>
          </a:p>
          <a:p>
            <a:r>
              <a:rPr lang="en-US" dirty="0" smtClean="0"/>
              <a:t>Two model synthesis techniques</a:t>
            </a:r>
          </a:p>
          <a:p>
            <a:pPr lvl="1"/>
            <a:r>
              <a:rPr lang="en-US" dirty="0" smtClean="0"/>
              <a:t>Model synthesis for formal process analysis</a:t>
            </a:r>
          </a:p>
          <a:p>
            <a:pPr lvl="1"/>
            <a:r>
              <a:rPr lang="en-US" dirty="0" smtClean="0"/>
              <a:t>Inductive synthesis of state machines from scenarios</a:t>
            </a:r>
          </a:p>
          <a:p>
            <a:r>
              <a:rPr lang="en-US" dirty="0" smtClean="0"/>
              <a:t>Conclusion</a:t>
            </a:r>
          </a:p>
          <a:p>
            <a:pPr lvl="1"/>
            <a:r>
              <a:rPr lang="en-US" dirty="0" smtClean="0"/>
              <a:t>Stuff you should remember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Software </a:t>
            </a:r>
            <a:r>
              <a:rPr lang="en-US" sz="4000" dirty="0" smtClean="0">
                <a:solidFill>
                  <a:srgbClr val="C00000"/>
                </a:solidFill>
              </a:rPr>
              <a:t>Systems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system</a:t>
            </a:r>
            <a:r>
              <a:rPr lang="en-US" dirty="0" smtClean="0"/>
              <a:t> is a set of active components, called </a:t>
            </a:r>
            <a:r>
              <a:rPr lang="en-US" i="1" dirty="0" smtClean="0"/>
              <a:t>agents</a:t>
            </a:r>
            <a:r>
              <a:rPr lang="en-US" dirty="0" smtClean="0"/>
              <a:t>, that behave and interact so as to fulfill </a:t>
            </a:r>
            <a:r>
              <a:rPr lang="en-US" dirty="0" smtClean="0"/>
              <a:t>goals</a:t>
            </a:r>
            <a:endParaRPr lang="en-US" dirty="0" smtClean="0"/>
          </a:p>
          <a:p>
            <a:r>
              <a:rPr lang="en-US" dirty="0" smtClean="0"/>
              <a:t>Agents restrict their behavior to ensure the goals they are responsible for </a:t>
            </a:r>
            <a:r>
              <a:rPr lang="en-US" sz="2800" dirty="0" smtClean="0"/>
              <a:t>[Fea87, Avl09]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</a:t>
            </a:r>
            <a:r>
              <a:rPr lang="en-US" sz="4000" dirty="0" smtClean="0">
                <a:solidFill>
                  <a:srgbClr val="C00000"/>
                </a:solidFill>
              </a:rPr>
              <a:t>Software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Systems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system</a:t>
            </a:r>
            <a:r>
              <a:rPr lang="en-US" dirty="0" smtClean="0"/>
              <a:t> is a set of active components, called </a:t>
            </a:r>
            <a:r>
              <a:rPr lang="en-US" i="1" dirty="0" smtClean="0"/>
              <a:t>agents</a:t>
            </a:r>
            <a:r>
              <a:rPr lang="en-US" dirty="0" smtClean="0"/>
              <a:t>, that behave and interact so as to fulfill </a:t>
            </a:r>
            <a:r>
              <a:rPr lang="en-US" dirty="0" smtClean="0"/>
              <a:t>goals</a:t>
            </a:r>
            <a:endParaRPr lang="en-US" dirty="0" smtClean="0"/>
          </a:p>
          <a:p>
            <a:r>
              <a:rPr lang="en-US" dirty="0" smtClean="0"/>
              <a:t>Agents restrict their behavior to ensure the goals they are responsible for </a:t>
            </a:r>
            <a:r>
              <a:rPr lang="en-US" sz="2800" dirty="0" smtClean="0"/>
              <a:t>[Fea87, Avl09</a:t>
            </a:r>
            <a:r>
              <a:rPr lang="en-US" sz="2800" dirty="0" smtClean="0"/>
              <a:t>]</a:t>
            </a:r>
            <a:endParaRPr lang="en-US" dirty="0" smtClean="0"/>
          </a:p>
          <a:p>
            <a:r>
              <a:rPr lang="en-US" dirty="0" smtClean="0"/>
              <a:t>Some agents are </a:t>
            </a:r>
            <a:r>
              <a:rPr lang="en-US" i="1" dirty="0" smtClean="0"/>
              <a:t>software </a:t>
            </a:r>
            <a:r>
              <a:rPr lang="en-US" dirty="0" smtClean="0"/>
              <a:t>components</a:t>
            </a:r>
            <a:r>
              <a:rPr lang="en-US" i="1" dirty="0" smtClean="0"/>
              <a:t>, i.e. </a:t>
            </a:r>
            <a:r>
              <a:rPr lang="en-US" dirty="0" smtClean="0"/>
              <a:t>automated </a:t>
            </a:r>
            <a:r>
              <a:rPr lang="en-US" dirty="0" smtClean="0"/>
              <a:t>agents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" name="Espace réservé du contenu 3" descr="min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2448" y="1600200"/>
            <a:ext cx="7499104" cy="4997450"/>
          </a:xfrm>
        </p:spPr>
      </p:pic>
      <p:sp>
        <p:nvSpPr>
          <p:cNvPr id="5" name="ZoneTexte 4"/>
          <p:cNvSpPr txBox="1"/>
          <p:nvPr/>
        </p:nvSpPr>
        <p:spPr>
          <a:xfrm>
            <a:off x="4900416" y="6237312"/>
            <a:ext cx="334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egmcartech.com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6" name="Espace réservé du contenu 5" descr="rada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92328" y="1600498"/>
            <a:ext cx="7559344" cy="4996854"/>
          </a:xfrm>
        </p:spPr>
      </p:pic>
      <p:sp>
        <p:nvSpPr>
          <p:cNvPr id="4" name="ZoneTexte 3"/>
          <p:cNvSpPr txBox="1"/>
          <p:nvPr/>
        </p:nvSpPr>
        <p:spPr>
          <a:xfrm>
            <a:off x="755576" y="6237312"/>
            <a:ext cx="3003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20minutes.fr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8" name="Espace réservé du contenu 7" descr="selfsca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635663"/>
            <a:ext cx="7920880" cy="4926524"/>
          </a:xfrm>
        </p:spPr>
      </p:pic>
      <p:sp>
        <p:nvSpPr>
          <p:cNvPr id="4" name="ZoneTexte 3"/>
          <p:cNvSpPr txBox="1"/>
          <p:nvPr/>
        </p:nvSpPr>
        <p:spPr>
          <a:xfrm>
            <a:off x="560694" y="6237312"/>
            <a:ext cx="2961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</a:t>
            </a:r>
            <a:r>
              <a:rPr lang="en-US" dirty="0" smtClean="0">
                <a:solidFill>
                  <a:schemeClr val="bg1"/>
                </a:solidFill>
              </a:rPr>
              <a:t>quechoisir.fr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6" name="Espace réservé du contenu 5" descr="velib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2967" y="1600200"/>
            <a:ext cx="7438065" cy="4997450"/>
          </a:xfrm>
        </p:spPr>
      </p:pic>
      <p:sp>
        <p:nvSpPr>
          <p:cNvPr id="7" name="ZoneTexte 6"/>
          <p:cNvSpPr txBox="1"/>
          <p:nvPr/>
        </p:nvSpPr>
        <p:spPr>
          <a:xfrm>
            <a:off x="6785139" y="623731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© Florence S.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Synthesizing Multi-view </a:t>
            </a:r>
            <a:r>
              <a:rPr lang="en-US" sz="4000" dirty="0" smtClean="0">
                <a:solidFill>
                  <a:srgbClr val="C00000"/>
                </a:solidFill>
              </a:rPr>
              <a:t>Models of Software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Systems</a:t>
            </a:r>
            <a:endParaRPr lang="en-US" sz="4000" dirty="0">
              <a:solidFill>
                <a:srgbClr val="C00000"/>
              </a:solidFill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682554" y="2636913"/>
            <a:ext cx="7849886" cy="2088231"/>
            <a:chOff x="682554" y="2564905"/>
            <a:chExt cx="7849886" cy="2088231"/>
          </a:xfrm>
        </p:grpSpPr>
        <p:pic>
          <p:nvPicPr>
            <p:cNvPr id="7" name="Image 6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4108" y="2566504"/>
              <a:ext cx="1468332" cy="2085032"/>
            </a:xfrm>
            <a:prstGeom prst="rect">
              <a:avLst/>
            </a:prstGeom>
          </p:spPr>
        </p:pic>
        <p:pic>
          <p:nvPicPr>
            <p:cNvPr id="8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554" y="2780928"/>
              <a:ext cx="1675900" cy="1656184"/>
            </a:xfrm>
            <a:prstGeom prst="rect">
              <a:avLst/>
            </a:prstGeom>
          </p:spPr>
        </p:pic>
        <p:grpSp>
          <p:nvGrpSpPr>
            <p:cNvPr id="9" name="Groupe 22"/>
            <p:cNvGrpSpPr/>
            <p:nvPr/>
          </p:nvGrpSpPr>
          <p:grpSpPr>
            <a:xfrm>
              <a:off x="3125695" y="2795762"/>
              <a:ext cx="1382585" cy="1626517"/>
              <a:chOff x="2849290" y="2018507"/>
              <a:chExt cx="1382585" cy="1626517"/>
            </a:xfrm>
          </p:grpSpPr>
          <p:pic>
            <p:nvPicPr>
              <p:cNvPr id="11" name="Image 10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2" name="Image 11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3" name="Image 12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0" name="Image 9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5521" y="2564905"/>
              <a:ext cx="1021347" cy="208823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379</Words>
  <Application>Microsoft Office PowerPoint</Application>
  <PresentationFormat>Affichage à l'écran (4:3)</PresentationFormat>
  <Paragraphs>106</Paragraphs>
  <Slides>19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Synthesizing Multi-View Models of Software Systems</vt:lpstr>
      <vt:lpstr>Outline</vt:lpstr>
      <vt:lpstr>Synthesizing Multi-view Models of Software Systems</vt:lpstr>
      <vt:lpstr>Synthesizing Multi-view Models of Software Systems</vt:lpstr>
      <vt:lpstr>Examples</vt:lpstr>
      <vt:lpstr>Examples</vt:lpstr>
      <vt:lpstr>Examples</vt:lpstr>
      <vt:lpstr>Examples</vt:lpstr>
      <vt:lpstr>Synthesizing Multi-view Models of Software Systems</vt:lpstr>
      <vt:lpstr>Building software systems is hard</vt:lpstr>
      <vt:lpstr>The solution is highly technical</vt:lpstr>
      <vt:lpstr>What problem must be solved?</vt:lpstr>
      <vt:lpstr>What problem must be solved?</vt:lpstr>
      <vt:lpstr>Synthesizing Multi-view Models of Software Systems</vt:lpstr>
      <vt:lpstr>Synthesizing Multi-view Models of Software Systems</vt:lpstr>
      <vt:lpstr>Scenarios</vt:lpstr>
      <vt:lpstr>High-level Scenarios</vt:lpstr>
      <vt:lpstr>Agent state machines</vt:lpstr>
      <vt:lpstr>Negative Scenarios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blambeau</dc:creator>
  <cp:lastModifiedBy>blambeau</cp:lastModifiedBy>
  <cp:revision>341</cp:revision>
  <dcterms:created xsi:type="dcterms:W3CDTF">2011-11-24T08:20:39Z</dcterms:created>
  <dcterms:modified xsi:type="dcterms:W3CDTF">2011-11-25T18:26:18Z</dcterms:modified>
</cp:coreProperties>
</file>