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357" r:id="rId11"/>
    <p:sldId id="274" r:id="rId12"/>
    <p:sldId id="298" r:id="rId13"/>
    <p:sldId id="358" r:id="rId14"/>
    <p:sldId id="299" r:id="rId15"/>
    <p:sldId id="268" r:id="rId16"/>
    <p:sldId id="305" r:id="rId17"/>
    <p:sldId id="306" r:id="rId18"/>
    <p:sldId id="359" r:id="rId19"/>
    <p:sldId id="277" r:id="rId20"/>
    <p:sldId id="278" r:id="rId21"/>
    <p:sldId id="317" r:id="rId22"/>
    <p:sldId id="284" r:id="rId23"/>
    <p:sldId id="285" r:id="rId24"/>
    <p:sldId id="286" r:id="rId25"/>
    <p:sldId id="280" r:id="rId26"/>
    <p:sldId id="287" r:id="rId27"/>
    <p:sldId id="300" r:id="rId28"/>
    <p:sldId id="301" r:id="rId29"/>
    <p:sldId id="350" r:id="rId30"/>
    <p:sldId id="283" r:id="rId31"/>
    <p:sldId id="282" r:id="rId32"/>
    <p:sldId id="302" r:id="rId33"/>
    <p:sldId id="349" r:id="rId34"/>
    <p:sldId id="330" r:id="rId35"/>
    <p:sldId id="360" r:id="rId36"/>
    <p:sldId id="361" r:id="rId37"/>
    <p:sldId id="288" r:id="rId38"/>
    <p:sldId id="291" r:id="rId39"/>
    <p:sldId id="322" r:id="rId40"/>
    <p:sldId id="304" r:id="rId41"/>
    <p:sldId id="331" r:id="rId42"/>
    <p:sldId id="323" r:id="rId43"/>
    <p:sldId id="326" r:id="rId44"/>
    <p:sldId id="327" r:id="rId45"/>
    <p:sldId id="341" r:id="rId46"/>
    <p:sldId id="362" r:id="rId47"/>
    <p:sldId id="332" r:id="rId48"/>
    <p:sldId id="333" r:id="rId49"/>
    <p:sldId id="334" r:id="rId50"/>
    <p:sldId id="337" r:id="rId51"/>
    <p:sldId id="335" r:id="rId52"/>
    <p:sldId id="336" r:id="rId53"/>
    <p:sldId id="338" r:id="rId54"/>
    <p:sldId id="363" r:id="rId55"/>
    <p:sldId id="293" r:id="rId56"/>
    <p:sldId id="339" r:id="rId57"/>
    <p:sldId id="342" r:id="rId58"/>
    <p:sldId id="340" r:id="rId59"/>
    <p:sldId id="343" r:id="rId60"/>
    <p:sldId id="345" r:id="rId61"/>
    <p:sldId id="346" r:id="rId62"/>
    <p:sldId id="344" r:id="rId63"/>
    <p:sldId id="348" r:id="rId64"/>
    <p:sldId id="352" r:id="rId65"/>
    <p:sldId id="347" r:id="rId66"/>
    <p:sldId id="351" r:id="rId67"/>
    <p:sldId id="318" r:id="rId68"/>
    <p:sldId id="354" r:id="rId69"/>
    <p:sldId id="353" r:id="rId70"/>
    <p:sldId id="356" r:id="rId71"/>
    <p:sldId id="319" r:id="rId7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10" autoAdjust="0"/>
  </p:normalViewPr>
  <p:slideViewPr>
    <p:cSldViewPr>
      <p:cViewPr varScale="1">
        <p:scale>
          <a:sx n="50" d="100"/>
          <a:sy n="50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>
      <p:cViewPr>
        <p:scale>
          <a:sx n="75" d="100"/>
          <a:sy n="75" d="100"/>
        </p:scale>
        <p:origin x="-233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construction, </a:t>
            </a:r>
            <a:r>
              <a:rPr lang="en-US" dirty="0" err="1" smtClean="0"/>
              <a:t>j’entends</a:t>
            </a:r>
            <a:r>
              <a:rPr lang="en-US" dirty="0" smtClean="0"/>
              <a:t> par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depuis</a:t>
            </a:r>
            <a:r>
              <a:rPr lang="en-US" dirty="0" smtClean="0"/>
              <a:t> la</a:t>
            </a:r>
            <a:r>
              <a:rPr lang="en-US" baseline="0" dirty="0" smtClean="0"/>
              <a:t> conception </a:t>
            </a:r>
            <a:r>
              <a:rPr lang="fr-BE" baseline="0" dirty="0" smtClean="0"/>
              <a:t>jusqu’à</a:t>
            </a:r>
            <a:r>
              <a:rPr lang="en-US" baseline="0" dirty="0" smtClean="0"/>
              <a:t> la </a:t>
            </a:r>
            <a:r>
              <a:rPr lang="en-US" dirty="0" err="1" smtClean="0"/>
              <a:t>réelle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en place de </a:t>
            </a:r>
            <a:r>
              <a:rPr lang="en-US" dirty="0" err="1" smtClean="0"/>
              <a:t>tels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difficile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en </a:t>
            </a:r>
            <a:r>
              <a:rPr lang="en-US" dirty="0" err="1" smtClean="0"/>
              <a:t>partie</a:t>
            </a:r>
            <a:r>
              <a:rPr lang="en-US" dirty="0" smtClean="0"/>
              <a:t> </a:t>
            </a:r>
            <a:r>
              <a:rPr lang="en-US" dirty="0" err="1" smtClean="0"/>
              <a:t>dû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technicité</a:t>
            </a:r>
            <a:r>
              <a:rPr lang="en-US" baseline="0" dirty="0" smtClean="0"/>
              <a:t>, en </a:t>
            </a:r>
            <a:r>
              <a:rPr lang="en-US" baseline="0" dirty="0" err="1" smtClean="0"/>
              <a:t>terme</a:t>
            </a:r>
            <a:r>
              <a:rPr lang="en-US" baseline="0" dirty="0" smtClean="0"/>
              <a:t> de technologies et </a:t>
            </a:r>
            <a:r>
              <a:rPr lang="en-US" baseline="0" dirty="0" err="1" smtClean="0"/>
              <a:t>protocoles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maîtriser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 “compressible”,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invente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manières</a:t>
            </a:r>
            <a:r>
              <a:rPr lang="en-US" baseline="0" dirty="0" smtClean="0"/>
              <a:t> de plus en plus </a:t>
            </a:r>
            <a:r>
              <a:rPr lang="en-US" baseline="0" dirty="0" err="1" smtClean="0"/>
              <a:t>efficaces</a:t>
            </a:r>
            <a:r>
              <a:rPr lang="en-US" baseline="0" dirty="0" smtClean="0"/>
              <a:t> de faire </a:t>
            </a:r>
            <a:r>
              <a:rPr lang="en-US" baseline="0" dirty="0" err="1" smtClean="0"/>
              <a:t>collaborer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communiquer</a:t>
            </a:r>
            <a:r>
              <a:rPr lang="en-US" baseline="0" dirty="0" smtClean="0"/>
              <a:t> des agents, en </a:t>
            </a:r>
            <a:r>
              <a:rPr lang="en-US" baseline="0" dirty="0" err="1" smtClean="0"/>
              <a:t>particulier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logiciels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paraissaient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impossibles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simples à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en place…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contre</a:t>
            </a:r>
            <a:r>
              <a:rPr lang="en-US" dirty="0" smtClean="0"/>
              <a:t>, on </a:t>
            </a:r>
            <a:r>
              <a:rPr lang="en-US" dirty="0" err="1" smtClean="0"/>
              <a:t>considère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“savoir </a:t>
            </a:r>
            <a:r>
              <a:rPr lang="en-US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incompressible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indépendant</a:t>
            </a:r>
            <a:r>
              <a:rPr lang="en-US" baseline="0" dirty="0" smtClean="0"/>
              <a:t> des technologies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carricaturant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peu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sera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d’aujourd’hui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comprendre</a:t>
            </a:r>
            <a:r>
              <a:rPr lang="en-US" baseline="0" dirty="0" smtClean="0"/>
              <a:t> le type de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demander de </a:t>
            </a:r>
            <a:r>
              <a:rPr lang="en-US" baseline="0" dirty="0" err="1" smtClean="0"/>
              <a:t>réflechir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secondes</a:t>
            </a:r>
            <a:r>
              <a:rPr lang="en-US" baseline="0" dirty="0" smtClean="0"/>
              <a:t> … de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Imaginez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louer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Comment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fonctionne</a:t>
            </a:r>
            <a:r>
              <a:rPr lang="en-US" baseline="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informaticiens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salle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focalisez-vous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celui</a:t>
            </a:r>
            <a:r>
              <a:rPr lang="en-US" baseline="0" dirty="0" smtClean="0"/>
              <a:t> de la borne en </a:t>
            </a:r>
            <a:r>
              <a:rPr lang="en-US" baseline="0" dirty="0" err="1" smtClean="0"/>
              <a:t>particulier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doit-il</a:t>
            </a:r>
            <a:r>
              <a:rPr lang="en-US" baseline="0" dirty="0" smtClean="0"/>
              <a:t> faire? Ne pas faire?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pensé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Admettons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sois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inscrit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(à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le site web) et </a:t>
            </a:r>
            <a:r>
              <a:rPr lang="en-US" baseline="0" dirty="0" err="1" smtClean="0"/>
              <a:t>identifié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 (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beepé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RFID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à la borne,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choisit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lequel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déverrouille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disons</a:t>
            </a:r>
            <a:r>
              <a:rPr lang="en-US" baseline="0" dirty="0" smtClean="0"/>
              <a:t> le n°4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voyant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s’allume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peux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m’a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c’était</a:t>
            </a:r>
            <a:r>
              <a:rPr lang="en-US" baseline="0" dirty="0" smtClean="0"/>
              <a:t> ma première idée…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La conception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viens</a:t>
            </a:r>
            <a:r>
              <a:rPr lang="en-US" dirty="0" smtClean="0"/>
              <a:t> de proposer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nécessairement</a:t>
            </a:r>
            <a:r>
              <a:rPr lang="en-US" dirty="0" smtClean="0"/>
              <a:t> </a:t>
            </a:r>
            <a:r>
              <a:rPr lang="en-US" dirty="0" err="1" smtClean="0"/>
              <a:t>souhaitable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vélo</a:t>
            </a:r>
            <a:r>
              <a:rPr lang="en-US" dirty="0" smtClean="0"/>
              <a:t> 4 a </a:t>
            </a:r>
            <a:r>
              <a:rPr lang="en-US" dirty="0" err="1" smtClean="0"/>
              <a:t>peut-être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selle</a:t>
            </a:r>
            <a:r>
              <a:rPr lang="en-US" dirty="0" smtClean="0"/>
              <a:t> à </a:t>
            </a:r>
            <a:r>
              <a:rPr lang="en-US" dirty="0" err="1" smtClean="0"/>
              <a:t>l’envers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qui ne </a:t>
            </a:r>
            <a:r>
              <a:rPr lang="en-US" dirty="0" err="1" smtClean="0"/>
              <a:t>tient</a:t>
            </a:r>
            <a:r>
              <a:rPr lang="en-US" dirty="0" smtClean="0"/>
              <a:t> pas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Si </a:t>
            </a:r>
            <a:r>
              <a:rPr lang="en-US" dirty="0" err="1" smtClean="0"/>
              <a:t>même</a:t>
            </a:r>
            <a:r>
              <a:rPr lang="en-US" dirty="0" smtClean="0"/>
              <a:t> je </a:t>
            </a:r>
            <a:r>
              <a:rPr lang="en-US" dirty="0" err="1" smtClean="0"/>
              <a:t>remets</a:t>
            </a:r>
            <a:r>
              <a:rPr lang="en-US" dirty="0" smtClean="0"/>
              <a:t> </a:t>
            </a:r>
            <a:r>
              <a:rPr lang="en-US" dirty="0" err="1" smtClean="0"/>
              <a:t>directement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vélo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les </a:t>
            </a:r>
            <a:r>
              <a:rPr lang="en-US" dirty="0" err="1" smtClean="0"/>
              <a:t>logiciels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ont</a:t>
            </a:r>
            <a:r>
              <a:rPr lang="en-US" dirty="0" smtClean="0"/>
              <a:t> </a:t>
            </a:r>
            <a:r>
              <a:rPr lang="en-US" dirty="0" err="1" smtClean="0"/>
              <a:t>souvent</a:t>
            </a:r>
            <a:r>
              <a:rPr lang="en-US" dirty="0" smtClean="0"/>
              <a:t> </a:t>
            </a:r>
            <a:r>
              <a:rPr lang="en-US" dirty="0" err="1" smtClean="0"/>
              <a:t>déterministes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y a </a:t>
            </a:r>
            <a:r>
              <a:rPr lang="en-US" dirty="0" err="1" smtClean="0"/>
              <a:t>baucoup</a:t>
            </a:r>
            <a:r>
              <a:rPr lang="en-US" dirty="0" smtClean="0"/>
              <a:t> de chances </a:t>
            </a:r>
            <a:r>
              <a:rPr lang="en-US" dirty="0" err="1" smtClean="0"/>
              <a:t>qu’il</a:t>
            </a:r>
            <a:r>
              <a:rPr lang="en-US" dirty="0" smtClean="0"/>
              <a:t> me </a:t>
            </a:r>
            <a:r>
              <a:rPr lang="en-US" dirty="0" err="1" smtClean="0"/>
              <a:t>repropose</a:t>
            </a:r>
            <a:r>
              <a:rPr lang="en-US" dirty="0" smtClean="0"/>
              <a:t> le 4 </a:t>
            </a:r>
            <a:r>
              <a:rPr lang="en-US" dirty="0" err="1" smtClean="0"/>
              <a:t>si</a:t>
            </a:r>
            <a:r>
              <a:rPr lang="en-US" dirty="0" smtClean="0"/>
              <a:t> je </a:t>
            </a:r>
            <a:r>
              <a:rPr lang="en-US" dirty="0" err="1" smtClean="0"/>
              <a:t>refais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demande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Il y a un </a:t>
            </a:r>
            <a:r>
              <a:rPr lang="en-US" dirty="0" err="1" smtClean="0"/>
              <a:t>corrolaire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Le plus </a:t>
            </a:r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de savoir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veut</a:t>
            </a:r>
            <a:r>
              <a:rPr lang="en-US" dirty="0" smtClean="0"/>
              <a:t> du </a:t>
            </a:r>
            <a:r>
              <a:rPr lang="en-US" dirty="0" err="1" smtClean="0"/>
              <a:t>système</a:t>
            </a:r>
            <a:r>
              <a:rPr lang="en-US" dirty="0" smtClean="0"/>
              <a:t>…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ne </a:t>
            </a:r>
            <a:r>
              <a:rPr lang="en-US" dirty="0" err="1" smtClean="0"/>
              <a:t>veut</a:t>
            </a:r>
            <a:r>
              <a:rPr lang="en-US" dirty="0" smtClean="0"/>
              <a:t> pas </a:t>
            </a:r>
            <a:r>
              <a:rPr lang="en-US" dirty="0" err="1" smtClean="0"/>
              <a:t>d’ailleurs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s’aider</a:t>
            </a:r>
            <a:r>
              <a:rPr lang="en-US" dirty="0" smtClean="0"/>
              <a:t> à </a:t>
            </a:r>
            <a:r>
              <a:rPr lang="en-US" dirty="0" err="1" smtClean="0"/>
              <a:t>raisonner</a:t>
            </a:r>
            <a:r>
              <a:rPr lang="en-US" baseline="0" dirty="0" smtClean="0"/>
              <a:t> à propos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faire et ne pas faire,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représentation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abstraite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de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raisons d’être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avez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ci-dessous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un ensemble de messages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s’envoient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autres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modélise</a:t>
            </a:r>
            <a:r>
              <a:rPr lang="en-US" baseline="0" dirty="0" smtClean="0"/>
              <a:t> en fait des </a:t>
            </a:r>
            <a:r>
              <a:rPr lang="en-US" baseline="0" dirty="0" err="1" smtClean="0"/>
              <a:t>phénomènes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 entre les agents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un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rapidos</a:t>
            </a:r>
            <a:r>
              <a:rPr lang="en-US" baseline="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="1" baseline="0" dirty="0" smtClean="0"/>
              <a:t>un </a:t>
            </a:r>
            <a:r>
              <a:rPr lang="en-US" b="1" baseline="0" dirty="0" err="1" smtClean="0"/>
              <a:t>exemple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capturer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facettes</a:t>
            </a:r>
            <a:r>
              <a:rPr lang="en-US" dirty="0" smtClean="0"/>
              <a:t> du </a:t>
            </a:r>
            <a:r>
              <a:rPr lang="en-US" dirty="0" err="1" smtClean="0"/>
              <a:t>systèmes</a:t>
            </a:r>
            <a:r>
              <a:rPr lang="en-US" dirty="0" smtClean="0"/>
              <a:t>, </a:t>
            </a:r>
            <a:r>
              <a:rPr lang="en-US" dirty="0" err="1" smtClean="0"/>
              <a:t>différents</a:t>
            </a:r>
            <a:r>
              <a:rPr lang="en-US" dirty="0" smtClean="0"/>
              <a:t> aspects,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baseline="0" dirty="0" smtClean="0"/>
              <a:t> types de 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Certains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focaliseront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aspects </a:t>
            </a:r>
            <a:r>
              <a:rPr lang="en-US" baseline="0" dirty="0" err="1" smtClean="0"/>
              <a:t>structurels</a:t>
            </a:r>
            <a:r>
              <a:rPr lang="en-US" baseline="0" dirty="0" smtClean="0"/>
              <a:t>: </a:t>
            </a:r>
            <a:r>
              <a:rPr lang="en-US" baseline="0" dirty="0" smtClean="0"/>
              <a:t>de quoi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-t-on?, </a:t>
            </a:r>
            <a:r>
              <a:rPr lang="en-US" baseline="0" dirty="0" smtClean="0"/>
              <a:t>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les agents? (le </a:t>
            </a:r>
            <a:r>
              <a:rPr lang="en-US" baseline="0" dirty="0" err="1" smtClean="0"/>
              <a:t>diagramme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contexte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vu </a:t>
            </a:r>
            <a:r>
              <a:rPr lang="en-US" baseline="0" dirty="0" err="1" smtClean="0"/>
              <a:t>précédemment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bon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l’aspect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comportemental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comment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?, comment </a:t>
            </a:r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interagissent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encore </a:t>
            </a:r>
            <a:r>
              <a:rPr lang="en-US" baseline="0" dirty="0" err="1" smtClean="0"/>
              <a:t>offrent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intentionelle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pourquoi</a:t>
            </a:r>
            <a:r>
              <a:rPr lang="en-US" baseline="0" dirty="0" smtClean="0"/>
              <a:t> les agents </a:t>
            </a:r>
            <a:r>
              <a:rPr lang="en-US" baseline="0" dirty="0" err="1" smtClean="0"/>
              <a:t>agissent-ils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ainsi</a:t>
            </a:r>
            <a:r>
              <a:rPr lang="en-US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recouvrent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partiellement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descriptions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s’accorder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consistents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recouvrements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parvenir</a:t>
            </a:r>
            <a:r>
              <a:rPr lang="en-US" dirty="0" smtClean="0"/>
              <a:t> à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expliquer</a:t>
            </a:r>
            <a:r>
              <a:rPr lang="en-US" dirty="0" smtClean="0"/>
              <a:t> le dernier mot du </a:t>
            </a:r>
            <a:r>
              <a:rPr lang="en-US" dirty="0" err="1" smtClean="0"/>
              <a:t>titre</a:t>
            </a:r>
            <a:r>
              <a:rPr lang="en-US" dirty="0" smtClean="0"/>
              <a:t>, “Synthesizing” (</a:t>
            </a:r>
            <a:r>
              <a:rPr lang="en-US" dirty="0" err="1" smtClean="0"/>
              <a:t>synthétiser</a:t>
            </a:r>
            <a:r>
              <a:rPr lang="en-US" baseline="0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modèles</a:t>
            </a:r>
            <a:r>
              <a:rPr lang="en-US" dirty="0" smtClean="0"/>
              <a:t>),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faire un tour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vélos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présenter</a:t>
            </a:r>
            <a:r>
              <a:rPr lang="en-US" baseline="0" dirty="0" smtClean="0"/>
              <a:t> </a:t>
            </a:r>
            <a:r>
              <a:rPr lang="en-US" b="1" baseline="0" dirty="0" smtClean="0"/>
              <a:t>ma </a:t>
            </a:r>
            <a:r>
              <a:rPr lang="en-US" b="1" baseline="0" dirty="0" err="1" smtClean="0"/>
              <a:t>propre</a:t>
            </a:r>
            <a:r>
              <a:rPr lang="en-US" baseline="0" dirty="0" smtClean="0"/>
              <a:t> vision de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image </a:t>
            </a:r>
            <a:r>
              <a:rPr lang="en-US" baseline="0" dirty="0" err="1" smtClean="0"/>
              <a:t>mentale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différente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vôtre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pouvez</a:t>
            </a:r>
            <a:r>
              <a:rPr lang="en-US" baseline="0" dirty="0" smtClean="0"/>
              <a:t> ne pas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d’accord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avec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suivre</a:t>
            </a:r>
            <a:r>
              <a:rPr lang="en-US" baseline="0" dirty="0" smtClean="0"/>
              <a:t> ma vision pour </a:t>
            </a:r>
            <a:r>
              <a:rPr lang="en-US" baseline="0" dirty="0" err="1" smtClean="0"/>
              <a:t>l’instant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Les </a:t>
            </a:r>
            <a:r>
              <a:rPr lang="en-US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et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interactions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s’inscrit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site web,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s’identifie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l’authentifie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du central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central </a:t>
            </a:r>
            <a:r>
              <a:rPr lang="en-US" baseline="0" dirty="0" err="1" smtClean="0"/>
              <a:t>confirme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l’accès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authorisé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affiche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un message de </a:t>
            </a:r>
            <a:r>
              <a:rPr lang="en-US" baseline="0" dirty="0" err="1" smtClean="0"/>
              <a:t>bienvenue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r>
              <a:rPr lang="en-US" dirty="0" smtClean="0"/>
              <a:t> le </a:t>
            </a:r>
            <a:r>
              <a:rPr lang="en-US" dirty="0" err="1" smtClean="0"/>
              <a:t>cycliste</a:t>
            </a:r>
            <a:r>
              <a:rPr lang="en-US" dirty="0" smtClean="0"/>
              <a:t> </a:t>
            </a:r>
            <a:r>
              <a:rPr lang="en-US" dirty="0" err="1" smtClean="0"/>
              <a:t>inscrit</a:t>
            </a:r>
            <a:r>
              <a:rPr lang="en-US" dirty="0" smtClean="0"/>
              <a:t> (</a:t>
            </a:r>
            <a:r>
              <a:rPr lang="en-US" dirty="0" err="1" smtClean="0"/>
              <a:t>remarquez</a:t>
            </a:r>
            <a:r>
              <a:rPr lang="en-US" dirty="0" smtClean="0"/>
              <a:t> la </a:t>
            </a:r>
            <a:r>
              <a:rPr lang="en-US" dirty="0" err="1" smtClean="0"/>
              <a:t>boîte</a:t>
            </a:r>
            <a:r>
              <a:rPr lang="en-US" baseline="0" dirty="0" smtClean="0"/>
              <a:t> en haut à </a:t>
            </a:r>
            <a:r>
              <a:rPr lang="en-US" baseline="0" dirty="0" err="1" smtClean="0"/>
              <a:t>droite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imaginé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 (qui </a:t>
            </a:r>
            <a:r>
              <a:rPr lang="en-US" baseline="0" dirty="0" err="1" smtClean="0"/>
              <a:t>évite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tantôt</a:t>
            </a:r>
            <a:r>
              <a:rPr lang="en-US" baseline="0" dirty="0" smtClean="0"/>
              <a:t> avec la </a:t>
            </a:r>
            <a:r>
              <a:rPr lang="en-US" baseline="0" dirty="0" err="1" smtClean="0"/>
              <a:t>selle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l’envers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d’un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(je suppose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),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bouton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haut du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auprès</a:t>
            </a:r>
            <a:r>
              <a:rPr lang="en-US" baseline="0" dirty="0" smtClean="0"/>
              <a:t> de la borne,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</a:t>
            </a:r>
            <a:r>
              <a:rPr lang="en-US" baseline="0" dirty="0" err="1" smtClean="0"/>
              <a:t>répond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fait savoir à la borne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La borne </a:t>
            </a:r>
            <a:r>
              <a:rPr lang="en-US" baseline="0" dirty="0" err="1" smtClean="0"/>
              <a:t>enregistre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ballade en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démarre</a:t>
            </a:r>
            <a:r>
              <a:rPr lang="en-US" baseline="0" dirty="0" smtClean="0"/>
              <a:t> (pour des questions de </a:t>
            </a:r>
            <a:r>
              <a:rPr lang="en-US" baseline="0" dirty="0" err="1" smtClean="0"/>
              <a:t>facturation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pourrait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plus loin,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sûr</a:t>
            </a:r>
            <a:r>
              <a:rPr lang="en-US" dirty="0" smtClean="0"/>
              <a:t>, en </a:t>
            </a:r>
            <a:r>
              <a:rPr lang="en-US" dirty="0" err="1" smtClean="0"/>
              <a:t>introduisant</a:t>
            </a:r>
            <a:r>
              <a:rPr lang="en-US" dirty="0" smtClean="0"/>
              <a:t> des boucles, des alternatives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ici</a:t>
            </a:r>
            <a:r>
              <a:rPr lang="en-US" dirty="0" smtClean="0"/>
              <a:t>,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remettre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…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annuler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structurés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permettent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finement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tout à </a:t>
            </a:r>
            <a:r>
              <a:rPr lang="en-US" dirty="0" err="1" smtClean="0"/>
              <a:t>l’heure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était</a:t>
            </a:r>
            <a:r>
              <a:rPr lang="en-US" dirty="0" smtClean="0"/>
              <a:t> important de </a:t>
            </a:r>
            <a:r>
              <a:rPr lang="en-US" dirty="0" err="1" smtClean="0"/>
              <a:t>pouvoir</a:t>
            </a:r>
            <a:r>
              <a:rPr lang="en-US" dirty="0" smtClean="0"/>
              <a:t> capturer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voulait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négatifs</a:t>
            </a:r>
            <a:r>
              <a:rPr lang="en-US" baseline="0" dirty="0" smtClean="0"/>
              <a:t> me </a:t>
            </a:r>
            <a:r>
              <a:rPr lang="en-US" baseline="0" dirty="0" err="1" smtClean="0"/>
              <a:t>permettre</a:t>
            </a:r>
            <a:r>
              <a:rPr lang="en-US" baseline="0" dirty="0" smtClean="0"/>
              <a:t> de capturer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travers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souhaités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montre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sans le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d’identification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préalable</a:t>
            </a:r>
            <a:r>
              <a:rPr lang="en-US" baseline="0" dirty="0" smtClean="0"/>
              <a:t>,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envoyer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capturer </a:t>
            </a:r>
            <a:r>
              <a:rPr lang="en-US" dirty="0" err="1" smtClean="0"/>
              <a:t>cela</a:t>
            </a:r>
            <a:r>
              <a:rPr lang="en-US" dirty="0" smtClean="0"/>
              <a:t> plus </a:t>
            </a:r>
            <a:r>
              <a:rPr lang="en-US" dirty="0" err="1" smtClean="0"/>
              <a:t>précisément</a:t>
            </a:r>
            <a:r>
              <a:rPr lang="en-US" dirty="0" smtClean="0"/>
              <a:t>, </a:t>
            </a:r>
            <a:r>
              <a:rPr lang="en-US" dirty="0" err="1" smtClean="0"/>
              <a:t>regardez</a:t>
            </a:r>
            <a:r>
              <a:rPr lang="en-US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Pourquoi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commande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déverouillage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peut-elle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envoyée</a:t>
            </a:r>
            <a:r>
              <a:rPr lang="en-US" baseline="0" dirty="0" smtClean="0"/>
              <a:t> au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voulez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vole des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premier </a:t>
            </a:r>
            <a:r>
              <a:rPr lang="en-US" baseline="0" dirty="0" err="1" smtClean="0"/>
              <a:t>venu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puisse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pressant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Un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exigence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parce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responsabilité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suivant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de la borne ne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authentifié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pourrait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déverouiller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ne le fait pas pour respecter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attribuées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d’un agent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capturé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… </a:t>
            </a:r>
            <a:r>
              <a:rPr lang="en-US" dirty="0" err="1" smtClean="0"/>
              <a:t>grâce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ne capture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capture </a:t>
            </a:r>
            <a:r>
              <a:rPr lang="en-US" baseline="0" dirty="0" err="1" smtClean="0"/>
              <a:t>l’ensemble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comportements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admis</a:t>
            </a:r>
            <a:r>
              <a:rPr lang="en-US" baseline="0" dirty="0" smtClean="0"/>
              <a:t> pour un agent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graphe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définit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possible pour </a:t>
            </a:r>
            <a:r>
              <a:rPr lang="en-US" baseline="0" dirty="0" err="1" smtClean="0"/>
              <a:t>l’agent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associé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événements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reçoit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consistent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machine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, un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définir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machine à </a:t>
            </a:r>
            <a:r>
              <a:rPr lang="en-US" dirty="0" err="1" smtClean="0"/>
              <a:t>état</a:t>
            </a:r>
            <a:r>
              <a:rPr lang="en-US" dirty="0" smtClean="0"/>
              <a:t> pour </a:t>
            </a:r>
            <a:r>
              <a:rPr lang="en-US" dirty="0" err="1" smtClean="0"/>
              <a:t>chaque</a:t>
            </a:r>
            <a:r>
              <a:rPr lang="en-US" baseline="0" dirty="0" smtClean="0"/>
              <a:t> agent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calculer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global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de “composition </a:t>
            </a:r>
            <a:r>
              <a:rPr lang="en-US" baseline="0" dirty="0" err="1" smtClean="0"/>
              <a:t>parallèle</a:t>
            </a:r>
            <a:r>
              <a:rPr lang="en-US" baseline="0" dirty="0" smtClean="0"/>
              <a:t>”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rassure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le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le plus important à </a:t>
            </a:r>
            <a:r>
              <a:rPr lang="en-US" baseline="0" dirty="0" err="1" smtClean="0"/>
              <a:t>comprendre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présentation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y a encore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un lien entre les </a:t>
            </a:r>
            <a:r>
              <a:rPr lang="en-US" baseline="0" dirty="0" err="1" smtClean="0"/>
              <a:t>différents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les agents </a:t>
            </a:r>
            <a:r>
              <a:rPr lang="en-US" baseline="0" dirty="0" err="1" smtClean="0"/>
              <a:t>restreignent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satisfaires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devrait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satisfaire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de capturer plus </a:t>
            </a:r>
            <a:r>
              <a:rPr lang="en-US" baseline="0" dirty="0" err="1" smtClean="0"/>
              <a:t>précisément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qu’expriment</a:t>
            </a:r>
            <a:r>
              <a:rPr lang="en-US" baseline="0" dirty="0" smtClean="0"/>
              <a:t> les buts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le faire avec des variables d’états,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appelle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fluents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Les </a:t>
            </a:r>
            <a:r>
              <a:rPr lang="en-US" baseline="0" dirty="0" err="1" smtClean="0"/>
              <a:t>fluents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vont</a:t>
            </a:r>
            <a:r>
              <a:rPr lang="en-US" baseline="0" dirty="0" smtClean="0"/>
              <a:t> faire </a:t>
            </a:r>
            <a:r>
              <a:rPr lang="en-US" baseline="0" dirty="0" err="1" smtClean="0"/>
              <a:t>l’interface</a:t>
            </a:r>
            <a:r>
              <a:rPr lang="en-US" baseline="0" dirty="0" smtClean="0"/>
              <a:t> entre les </a:t>
            </a:r>
            <a:r>
              <a:rPr lang="en-US" baseline="0" dirty="0" err="1" smtClean="0"/>
              <a:t>objectifs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d’une</a:t>
            </a:r>
            <a:r>
              <a:rPr lang="en-US" baseline="0" dirty="0" smtClean="0"/>
              <a:t> part…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les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 et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part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considérer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authentifié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la borne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reçoit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l’événement</a:t>
            </a:r>
            <a:r>
              <a:rPr lang="en-US" baseline="0" dirty="0" smtClean="0"/>
              <a:t> “access granted” du central…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 par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fait le </a:t>
            </a:r>
            <a:r>
              <a:rPr lang="en-US" baseline="0" dirty="0" err="1" smtClean="0"/>
              <a:t>choix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smtClean="0"/>
              <a:t>De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au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libéré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suppose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en main,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probablement</a:t>
            </a:r>
            <a:r>
              <a:rPr lang="en-US" baseline="0" dirty="0" smtClean="0"/>
              <a:t> quitter les </a:t>
            </a:r>
            <a:r>
              <a:rPr lang="en-US" baseline="0" dirty="0" err="1" smtClean="0"/>
              <a:t>lieux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éviter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d’autre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détourne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vaut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mieux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délogger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des variables d’état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illustrée</a:t>
            </a:r>
            <a:r>
              <a:rPr lang="en-US" baseline="0" dirty="0" smtClean="0"/>
              <a:t> le long des </a:t>
            </a:r>
            <a:r>
              <a:rPr lang="en-US" baseline="0" dirty="0" err="1" smtClean="0"/>
              <a:t>scénarios</a:t>
            </a:r>
            <a:r>
              <a:rPr lang="en-US" baseline="0" dirty="0" smtClean="0"/>
              <a:t>, 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première </a:t>
            </a:r>
            <a:r>
              <a:rPr lang="en-US" dirty="0" err="1" smtClean="0"/>
              <a:t>partie</a:t>
            </a:r>
            <a:r>
              <a:rPr lang="en-US" dirty="0" smtClean="0"/>
              <a:t>, je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explique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r>
              <a:rPr lang="en-US" dirty="0" smtClean="0"/>
              <a:t> de la </a:t>
            </a:r>
            <a:r>
              <a:rPr lang="en-US" dirty="0" err="1" smtClean="0"/>
              <a:t>thèse</a:t>
            </a:r>
            <a:r>
              <a:rPr lang="en-US" dirty="0" smtClean="0"/>
              <a:t> mot à mot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vont</a:t>
            </a:r>
            <a:r>
              <a:rPr lang="en-US" dirty="0" smtClean="0"/>
              <a:t> </a:t>
            </a:r>
            <a:r>
              <a:rPr lang="en-US" dirty="0" err="1" smtClean="0"/>
              <a:t>devenir</a:t>
            </a:r>
            <a:r>
              <a:rPr lang="en-US" dirty="0" smtClean="0"/>
              <a:t> rouge au fur et à </a:t>
            </a:r>
            <a:r>
              <a:rPr lang="en-US" dirty="0" err="1" smtClean="0"/>
              <a:t>mesure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Espace réservé de l'image des diapositives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décorer</a:t>
            </a:r>
            <a:r>
              <a:rPr lang="en-US" dirty="0" smtClean="0"/>
              <a:t> les machines avec </a:t>
            </a:r>
            <a:r>
              <a:rPr lang="en-US" dirty="0" err="1" smtClean="0"/>
              <a:t>leur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le moment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vélo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</a:t>
            </a:r>
            <a:r>
              <a:rPr lang="en-US" baseline="0" dirty="0" smtClean="0"/>
              <a:t>, et </a:t>
            </a:r>
            <a:r>
              <a:rPr lang="en-US" baseline="0" dirty="0" err="1" smtClean="0"/>
              <a:t>jusqu’à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ramené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;</a:t>
            </a:r>
            <a:r>
              <a:rPr lang="en-US" baseline="0" dirty="0" smtClean="0"/>
              <a:t> le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verouillé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non </a:t>
            </a:r>
            <a:r>
              <a:rPr lang="en-US" baseline="0" dirty="0" err="1" smtClean="0"/>
              <a:t>déverouillé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présentation</a:t>
            </a:r>
            <a:r>
              <a:rPr lang="en-US" baseline="0" dirty="0" smtClean="0"/>
              <a:t> de Christophe tout à </a:t>
            </a:r>
            <a:r>
              <a:rPr lang="en-US" baseline="0" dirty="0" err="1" smtClean="0"/>
              <a:t>l’heure</a:t>
            </a:r>
            <a:r>
              <a:rPr lang="en-US" baseline="0" dirty="0" smtClean="0"/>
              <a:t> pour savoir comment la </a:t>
            </a:r>
            <a:r>
              <a:rPr lang="en-US" baseline="0" dirty="0" err="1" smtClean="0"/>
              <a:t>valeur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définition</a:t>
            </a:r>
            <a:r>
              <a:rPr lang="en-US" baseline="0" dirty="0" smtClean="0"/>
              <a:t> du fluent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un agent </a:t>
            </a:r>
            <a:r>
              <a:rPr lang="en-US" baseline="0" dirty="0" err="1" smtClean="0"/>
              <a:t>restreint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amène</a:t>
            </a:r>
            <a:r>
              <a:rPr lang="en-US" baseline="0" dirty="0" smtClean="0"/>
              <a:t> à des </a:t>
            </a:r>
            <a:r>
              <a:rPr lang="en-US" baseline="0" dirty="0" err="1" smtClean="0"/>
              <a:t>corrélations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intéressantes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valeurs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différentes</a:t>
            </a:r>
            <a:r>
              <a:rPr lang="en-US" baseline="0" dirty="0" smtClean="0"/>
              <a:t> variables d’états…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point </a:t>
            </a:r>
            <a:r>
              <a:rPr lang="en-US" dirty="0" err="1" smtClean="0"/>
              <a:t>d’attache</a:t>
            </a:r>
            <a:r>
              <a:rPr lang="en-US" dirty="0" smtClean="0"/>
              <a:t> ne </a:t>
            </a:r>
            <a:r>
              <a:rPr lang="en-US" dirty="0" err="1" smtClean="0"/>
              <a:t>devrait</a:t>
            </a:r>
            <a:r>
              <a:rPr lang="en-US" dirty="0" smtClean="0"/>
              <a:t> sans </a:t>
            </a:r>
            <a:r>
              <a:rPr lang="en-US" dirty="0" err="1" smtClean="0"/>
              <a:t>doute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à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verrouillé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Remarquez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jamais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temps!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Je </a:t>
            </a:r>
            <a:r>
              <a:rPr lang="en-US" dirty="0" err="1" smtClean="0"/>
              <a:t>peux</a:t>
            </a:r>
            <a:r>
              <a:rPr lang="en-US" dirty="0" smtClean="0"/>
              <a:t> imaginer </a:t>
            </a:r>
            <a:r>
              <a:rPr lang="en-US" dirty="0" err="1" smtClean="0"/>
              <a:t>qu’une</a:t>
            </a:r>
            <a:r>
              <a:rPr lang="en-US" dirty="0" smtClean="0"/>
              <a:t> </a:t>
            </a:r>
            <a:r>
              <a:rPr lang="en-US" dirty="0" err="1" smtClean="0"/>
              <a:t>telle</a:t>
            </a:r>
            <a:r>
              <a:rPr lang="en-US" dirty="0" smtClean="0"/>
              <a:t> situation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crispante</a:t>
            </a:r>
            <a:r>
              <a:rPr lang="en-US" baseline="0" dirty="0" smtClean="0"/>
              <a:t> pour 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Qui font </a:t>
            </a:r>
            <a:r>
              <a:rPr lang="en-US" baseline="0" dirty="0" err="1" smtClean="0"/>
              <a:t>alors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n’importe</a:t>
            </a:r>
            <a:r>
              <a:rPr lang="en-US" baseline="0" dirty="0" smtClean="0"/>
              <a:t> quoi!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? Ca fait beaucoup </a:t>
            </a:r>
            <a:r>
              <a:rPr lang="en-US" baseline="0" dirty="0" err="1" smtClean="0"/>
              <a:t>d’info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</a:t>
            </a:r>
            <a:r>
              <a:rPr lang="en-US" baseline="0" dirty="0" smtClean="0"/>
              <a:t> 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pour </a:t>
            </a:r>
            <a:r>
              <a:rPr lang="en-US" baseline="0" dirty="0" err="1" smtClean="0"/>
              <a:t>rien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savez</a:t>
            </a:r>
            <a:r>
              <a:rPr lang="en-US" baseline="0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souvenez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slide?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disais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complexité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était</a:t>
            </a:r>
            <a:r>
              <a:rPr lang="en-US" baseline="0" dirty="0" smtClean="0"/>
              <a:t> incompressible…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 “</a:t>
            </a:r>
            <a:r>
              <a:rPr lang="en-US" dirty="0" err="1" smtClean="0"/>
              <a:t>comprendre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souhaite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difficile</a:t>
            </a:r>
            <a:r>
              <a:rPr lang="en-US" baseline="0" dirty="0" smtClean="0"/>
              <a:t>” … le </a:t>
            </a:r>
            <a:r>
              <a:rPr lang="en-US" baseline="0" dirty="0" err="1" smtClean="0"/>
              <a:t>modéliser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l’est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montré</a:t>
            </a:r>
            <a:r>
              <a:rPr lang="en-US" baseline="0" dirty="0" smtClean="0"/>
              <a:t> un ensemble de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manière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j’imagine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ma vision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adéquate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pas…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Elle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sûrement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non plus!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pense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eux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j’ai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connais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n’y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mettrais</a:t>
            </a:r>
            <a:r>
              <a:rPr lang="en-US" baseline="0" dirty="0" smtClean="0"/>
              <a:t> pas ma main au </a:t>
            </a:r>
            <a:r>
              <a:rPr lang="en-US" baseline="0" dirty="0" err="1" smtClean="0"/>
              <a:t>feu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D’où</a:t>
            </a:r>
            <a:r>
              <a:rPr lang="en-US" dirty="0" smtClean="0"/>
              <a:t> </a:t>
            </a:r>
            <a:r>
              <a:rPr lang="en-US" dirty="0" err="1" smtClean="0"/>
              <a:t>l’idée</a:t>
            </a:r>
            <a:r>
              <a:rPr lang="en-US" dirty="0" smtClean="0"/>
              <a:t>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chercher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la technique </a:t>
            </a:r>
            <a:r>
              <a:rPr lang="en-US" baseline="0" dirty="0" err="1" smtClean="0"/>
              <a:t>suivante</a:t>
            </a:r>
            <a:r>
              <a:rPr lang="en-US" baseline="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clâme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(“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toujours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”) … et on </a:t>
            </a:r>
            <a:r>
              <a:rPr lang="en-US" baseline="0" dirty="0" err="1" smtClean="0"/>
              <a:t>vérifie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corrige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revoit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propriété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Pour </a:t>
            </a:r>
            <a:r>
              <a:rPr lang="en-US" baseline="0" dirty="0" err="1" smtClean="0"/>
              <a:t>atteindre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meilleure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complétude</a:t>
            </a:r>
            <a:r>
              <a:rPr lang="en-US" baseline="0" dirty="0" smtClean="0"/>
              <a:t>, on fait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chose de </a:t>
            </a:r>
            <a:r>
              <a:rPr lang="en-US" baseline="0" dirty="0" err="1" smtClean="0"/>
              <a:t>similaire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crée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vues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infère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choses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vraies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modélisé</a:t>
            </a:r>
            <a:r>
              <a:rPr lang="en-US" baseline="0" dirty="0" smtClean="0"/>
              <a:t>, et on les </a:t>
            </a:r>
            <a:r>
              <a:rPr lang="en-US" baseline="0" dirty="0" err="1" smtClean="0"/>
              <a:t>valide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ensuite</a:t>
            </a:r>
            <a:r>
              <a:rPr lang="en-US" baseline="0" dirty="0" smtClean="0"/>
              <a:t>.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complète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et/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propriétés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la distinction entre les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thèses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présentés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m’amène</a:t>
            </a:r>
            <a:r>
              <a:rPr lang="en-US" baseline="0" dirty="0" smtClean="0"/>
              <a:t> au dernier mot du </a:t>
            </a:r>
            <a:r>
              <a:rPr lang="en-US" baseline="0" dirty="0" err="1" smtClean="0"/>
              <a:t>titre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… la </a:t>
            </a:r>
            <a:r>
              <a:rPr lang="en-US" baseline="0" dirty="0" err="1" smtClean="0"/>
              <a:t>synthèse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</a:t>
            </a:r>
            <a:r>
              <a:rPr lang="en-US" baseline="0" dirty="0" err="1" smtClean="0"/>
              <a:t>autour</a:t>
            </a:r>
            <a:r>
              <a:rPr lang="en-US" baseline="0" dirty="0" smtClean="0"/>
              <a:t> des liens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fais</a:t>
            </a:r>
            <a:r>
              <a:rPr lang="en-US" baseline="0" dirty="0" smtClean="0"/>
              <a:t> un tour </a:t>
            </a:r>
            <a:r>
              <a:rPr lang="en-US" baseline="0" dirty="0" err="1" smtClean="0"/>
              <a:t>d’horizon</a:t>
            </a:r>
            <a:r>
              <a:rPr lang="en-US" baseline="0" dirty="0" smtClean="0"/>
              <a:t> des contributions </a:t>
            </a:r>
            <a:r>
              <a:rPr lang="en-US" baseline="0" dirty="0" err="1" smtClean="0"/>
              <a:t>principales</a:t>
            </a:r>
            <a:r>
              <a:rPr lang="en-US" baseline="0" dirty="0" smtClean="0"/>
              <a:t>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propos.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/>
              <a:t> Je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donne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plusieurs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exemples</a:t>
            </a:r>
            <a:r>
              <a:rPr lang="en-US" sz="1600" baseline="0" dirty="0" smtClean="0"/>
              <a:t> de </a:t>
            </a:r>
            <a:r>
              <a:rPr lang="en-US" sz="1600" baseline="0" dirty="0" err="1" smtClean="0"/>
              <a:t>systèmes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logiciels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voiture</a:t>
            </a:r>
            <a:r>
              <a:rPr lang="en-US" dirty="0" smtClean="0"/>
              <a:t>, </a:t>
            </a:r>
            <a:r>
              <a:rPr lang="en-US" dirty="0" err="1" smtClean="0"/>
              <a:t>est</a:t>
            </a:r>
            <a:r>
              <a:rPr lang="en-US" dirty="0" smtClean="0"/>
              <a:t> un excellent </a:t>
            </a:r>
            <a:r>
              <a:rPr lang="en-US" dirty="0" err="1" smtClean="0"/>
              <a:t>exemple</a:t>
            </a:r>
            <a:r>
              <a:rPr lang="en-US" dirty="0" smtClean="0"/>
              <a:t>…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Il y</a:t>
            </a:r>
            <a:r>
              <a:rPr lang="en-US" baseline="0" dirty="0" smtClean="0"/>
              <a:t> a tout un ensemble de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dont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l’informatique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embarquée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logiciel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prend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décisions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celle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fermer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portes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Pour </a:t>
            </a:r>
            <a:r>
              <a:rPr lang="en-US" dirty="0" err="1" smtClean="0"/>
              <a:t>automatiser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support,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tout </a:t>
            </a:r>
            <a:r>
              <a:rPr lang="en-US" baseline="0" dirty="0" err="1" smtClean="0"/>
              <a:t>d’abord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à tout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beau petit monde (les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sémantique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formelle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d’autres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aux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et aux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</a:t>
            </a:r>
            <a:r>
              <a:rPr lang="en-US" baseline="0" dirty="0" smtClean="0"/>
              <a:t> qui les </a:t>
            </a:r>
            <a:r>
              <a:rPr lang="en-US" baseline="0" dirty="0" err="1" smtClean="0"/>
              <a:t>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interprétation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mathématique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très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précise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base,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automatiser</a:t>
            </a:r>
            <a:r>
              <a:rPr lang="en-US" baseline="0" dirty="0" smtClean="0"/>
              <a:t> du support à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, par </a:t>
            </a:r>
            <a:r>
              <a:rPr lang="en-US" baseline="0" dirty="0" err="1" smtClean="0"/>
              <a:t>exemple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des techniques les plus </a:t>
            </a:r>
            <a:r>
              <a:rPr lang="en-US" baseline="0" dirty="0" err="1" smtClean="0"/>
              <a:t>connues</a:t>
            </a:r>
            <a:r>
              <a:rPr lang="en-US" baseline="0" dirty="0" smtClean="0"/>
              <a:t>: le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 checking </a:t>
            </a:r>
            <a:r>
              <a:rPr lang="en-US" baseline="0" dirty="0" err="1" smtClean="0"/>
              <a:t>temporel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Ca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automatiquement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qu’étant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donné</a:t>
            </a:r>
            <a:r>
              <a:rPr lang="en-US" baseline="0" dirty="0" smtClean="0"/>
              <a:t> des machines à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capturent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agents, les </a:t>
            </a:r>
            <a:r>
              <a:rPr lang="en-US" baseline="0" dirty="0" err="1" smtClean="0"/>
              <a:t>exigences</a:t>
            </a:r>
            <a:r>
              <a:rPr lang="en-US" baseline="0" dirty="0" smtClean="0"/>
              <a:t> et buts de haut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effet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En </a:t>
            </a:r>
            <a:r>
              <a:rPr lang="en-US" baseline="0" dirty="0" err="1" smtClean="0"/>
              <a:t>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qu’analyste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clâmez</a:t>
            </a:r>
            <a:r>
              <a:rPr lang="en-US" baseline="0" dirty="0" smtClean="0"/>
              <a:t> haut et fort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buts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respectés</a:t>
            </a:r>
            <a:r>
              <a:rPr lang="en-US" baseline="0" dirty="0" smtClean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Le </a:t>
            </a:r>
            <a:r>
              <a:rPr lang="en-US" baseline="0" dirty="0" err="1" smtClean="0"/>
              <a:t>programme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automatise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vérification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échéant</a:t>
            </a:r>
            <a:r>
              <a:rPr lang="en-US" baseline="0" dirty="0" smtClean="0"/>
              <a:t>… en </a:t>
            </a:r>
            <a:r>
              <a:rPr lang="en-US" baseline="0" dirty="0" err="1" smtClean="0"/>
              <a:t>termes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Il y a un certain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de contributions de ma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ceci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je ne les </a:t>
            </a:r>
            <a:r>
              <a:rPr lang="en-US" baseline="0" dirty="0" err="1" smtClean="0"/>
              <a:t>présente</a:t>
            </a:r>
            <a:r>
              <a:rPr lang="en-US" baseline="0" dirty="0" smtClean="0"/>
              <a:t> pas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. Je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invite à assister à la </a:t>
            </a:r>
            <a:r>
              <a:rPr lang="en-US" baseline="0" dirty="0" err="1" smtClean="0"/>
              <a:t>thèse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christophe</a:t>
            </a:r>
            <a:r>
              <a:rPr lang="en-US" baseline="0" dirty="0" smtClean="0"/>
              <a:t> pour en savoir plus, </a:t>
            </a:r>
            <a:r>
              <a:rPr lang="en-US" baseline="0" dirty="0" err="1" smtClean="0"/>
              <a:t>puisque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lié</a:t>
            </a:r>
            <a:r>
              <a:rPr lang="en-US" baseline="0" dirty="0" smtClean="0"/>
              <a:t> à de </a:t>
            </a:r>
            <a:r>
              <a:rPr lang="en-US" baseline="0" dirty="0" err="1" smtClean="0"/>
              <a:t>l’analyse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règles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cohérences</a:t>
            </a:r>
            <a:r>
              <a:rPr lang="en-US" baseline="0" dirty="0" smtClean="0"/>
              <a:t> inter-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l’autre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sens.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vérifier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cohérents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postériori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avec le model checking </a:t>
            </a:r>
            <a:r>
              <a:rPr lang="en-US" baseline="0" dirty="0" err="1" smtClean="0"/>
              <a:t>temporel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), on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plutôt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construire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modèles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juste</a:t>
            </a:r>
            <a:r>
              <a:rPr lang="en-US" baseline="0" dirty="0" smtClean="0"/>
              <a:t> par construction.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explication induction de </a:t>
            </a:r>
            <a:r>
              <a:rPr lang="en-US" baseline="0" dirty="0" err="1" smtClean="0"/>
              <a:t>grammaire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exemples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contre-exemples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comportement</a:t>
            </a:r>
            <a:r>
              <a:rPr lang="en-US" baseline="0" dirty="0" smtClean="0"/>
              <a:t> des agents -&gt; </a:t>
            </a:r>
            <a:r>
              <a:rPr lang="en-US" baseline="0" dirty="0" err="1" smtClean="0"/>
              <a:t>théorie</a:t>
            </a:r>
            <a:r>
              <a:rPr lang="en-US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+ </a:t>
            </a:r>
            <a:r>
              <a:rPr lang="en-US" baseline="0" dirty="0" err="1" smtClean="0"/>
              <a:t>problème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scénario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négatif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</a:t>
            </a:r>
            <a:r>
              <a:rPr lang="en-US" dirty="0" err="1" smtClean="0"/>
              <a:t>caractérise</a:t>
            </a:r>
            <a:r>
              <a:rPr lang="en-US" dirty="0" smtClean="0"/>
              <a:t> 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qu’il</a:t>
            </a:r>
            <a:r>
              <a:rPr lang="en-US" baseline="0" dirty="0" smtClean="0"/>
              <a:t> y a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Au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différent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composants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collaborer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Un </a:t>
            </a:r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allez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supermarché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aujourd’hui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Moyennant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carte de client, on </a:t>
            </a:r>
            <a:r>
              <a:rPr lang="en-US" baseline="0" dirty="0" err="1" smtClean="0"/>
              <a:t>vous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donne</a:t>
            </a:r>
            <a:r>
              <a:rPr lang="en-US" baseline="0" dirty="0" smtClean="0"/>
              <a:t> un petit </a:t>
            </a:r>
            <a:r>
              <a:rPr lang="en-US" baseline="0" dirty="0" err="1" smtClean="0"/>
              <a:t>appareil</a:t>
            </a:r>
            <a:r>
              <a:rPr lang="en-US" baseline="0" dirty="0" smtClean="0"/>
              <a:t> pour scanner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articles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Durant la </a:t>
            </a:r>
            <a:r>
              <a:rPr lang="en-US" dirty="0" err="1" smtClean="0"/>
              <a:t>présentation</a:t>
            </a:r>
            <a:r>
              <a:rPr lang="en-US" dirty="0" smtClean="0"/>
              <a:t>, je </a:t>
            </a:r>
            <a:r>
              <a:rPr lang="en-US" dirty="0" err="1" smtClean="0"/>
              <a:t>vais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un </a:t>
            </a:r>
            <a:r>
              <a:rPr lang="en-US" dirty="0" err="1" smtClean="0"/>
              <a:t>système</a:t>
            </a:r>
            <a:r>
              <a:rPr lang="en-US" dirty="0" smtClean="0"/>
              <a:t> de </a:t>
            </a:r>
            <a:r>
              <a:rPr lang="en-US" dirty="0" err="1" smtClean="0"/>
              <a:t>vélos</a:t>
            </a:r>
            <a:r>
              <a:rPr lang="en-US" dirty="0" smtClean="0"/>
              <a:t> </a:t>
            </a:r>
            <a:r>
              <a:rPr lang="en-US" dirty="0" err="1" smtClean="0"/>
              <a:t>partagés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ceux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grandes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villes</a:t>
            </a:r>
            <a:r>
              <a:rPr lang="en-US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Celui-ci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c’est</a:t>
            </a:r>
            <a:r>
              <a:rPr lang="en-US" baseline="0" dirty="0" smtClean="0"/>
              <a:t> à Paris. Nous en </a:t>
            </a:r>
            <a:r>
              <a:rPr lang="en-US" baseline="0" dirty="0" err="1" smtClean="0"/>
              <a:t>avons</a:t>
            </a:r>
            <a:r>
              <a:rPr lang="en-US" baseline="0" dirty="0" smtClean="0"/>
              <a:t> un à </a:t>
            </a:r>
            <a:r>
              <a:rPr lang="en-US" baseline="0" dirty="0" err="1" smtClean="0"/>
              <a:t>Bruxelles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Le </a:t>
            </a:r>
            <a:r>
              <a:rPr lang="en-US" baseline="0" dirty="0" err="1" smtClean="0"/>
              <a:t>cycliste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ici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vélo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Peut-être</a:t>
            </a:r>
            <a:r>
              <a:rPr lang="en-US" baseline="0" dirty="0" smtClean="0"/>
              <a:t> un site web pour </a:t>
            </a:r>
            <a:r>
              <a:rPr lang="en-US" baseline="0" dirty="0" err="1" smtClean="0"/>
              <a:t>s’inscrire</a:t>
            </a:r>
            <a:r>
              <a:rPr lang="en-US" baseline="0" dirty="0" smtClean="0"/>
              <a:t> au service de </a:t>
            </a:r>
            <a:r>
              <a:rPr lang="en-US" baseline="0" dirty="0" err="1" smtClean="0"/>
              <a:t>vélos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partagés</a:t>
            </a:r>
            <a:r>
              <a:rPr lang="en-US" baseline="0" dirty="0" smtClean="0"/>
              <a:t>, qui fait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office de central de </a:t>
            </a:r>
            <a:r>
              <a:rPr lang="en-US" baseline="0" dirty="0" err="1" smtClean="0"/>
              <a:t>données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utilisateurs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baseline="0" dirty="0" smtClean="0"/>
              <a:t>borne,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</a:t>
            </a:r>
            <a:r>
              <a:rPr lang="en-US" dirty="0" err="1" smtClean="0"/>
              <a:t>voit</a:t>
            </a:r>
            <a:r>
              <a:rPr lang="en-US" dirty="0" smtClean="0"/>
              <a:t> </a:t>
            </a:r>
            <a:r>
              <a:rPr lang="en-US" dirty="0" err="1" smtClean="0"/>
              <a:t>ici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l’image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smtClean="0"/>
              <a:t>Et un point </a:t>
            </a:r>
            <a:r>
              <a:rPr lang="en-US" baseline="0" dirty="0" err="1" smtClean="0"/>
              <a:t>d’attache</a:t>
            </a:r>
            <a:r>
              <a:rPr lang="en-US" baseline="0" dirty="0" smtClean="0"/>
              <a:t>, qui </a:t>
            </a:r>
            <a:r>
              <a:rPr lang="en-US" baseline="0" dirty="0" err="1" smtClean="0"/>
              <a:t>retient</a:t>
            </a:r>
            <a:r>
              <a:rPr lang="en-US" baseline="0" dirty="0" smtClean="0"/>
              <a:t> les</a:t>
            </a:r>
            <a:r>
              <a:rPr lang="en-US" dirty="0" smtClean="0"/>
              <a:t> </a:t>
            </a:r>
            <a:r>
              <a:rPr lang="en-US" dirty="0" err="1" smtClean="0"/>
              <a:t>vélos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lnSpc>
                <a:spcPts val="4800"/>
              </a:lnSpc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5.jpeg"/><Relationship Id="rId9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4" name="Image 2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19" name="Forme libre 18"/>
          <p:cNvSpPr/>
          <p:nvPr/>
        </p:nvSpPr>
        <p:spPr>
          <a:xfrm>
            <a:off x="1731818" y="4793673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e libre 19"/>
          <p:cNvSpPr/>
          <p:nvPr/>
        </p:nvSpPr>
        <p:spPr>
          <a:xfrm>
            <a:off x="1316182" y="4821382"/>
            <a:ext cx="4350327" cy="1199906"/>
          </a:xfrm>
          <a:custGeom>
            <a:avLst/>
            <a:gdLst>
              <a:gd name="connsiteX0" fmla="*/ 0 w 4350327"/>
              <a:gd name="connsiteY0" fmla="*/ 0 h 1179946"/>
              <a:gd name="connsiteX1" fmla="*/ 2327563 w 4350327"/>
              <a:gd name="connsiteY1" fmla="*/ 1163782 h 1179946"/>
              <a:gd name="connsiteX2" fmla="*/ 4350327 w 4350327"/>
              <a:gd name="connsiteY2" fmla="*/ 96982 h 117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0327" h="1179946">
                <a:moveTo>
                  <a:pt x="0" y="0"/>
                </a:moveTo>
                <a:cubicBezTo>
                  <a:pt x="801254" y="573809"/>
                  <a:pt x="1602509" y="1147618"/>
                  <a:pt x="2327563" y="1163782"/>
                </a:cubicBezTo>
                <a:cubicBezTo>
                  <a:pt x="3052617" y="1179946"/>
                  <a:pt x="3701472" y="638464"/>
                  <a:pt x="4350327" y="96982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907704" y="5189130"/>
            <a:ext cx="1180947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website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3563888" y="4797152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rme libre 32"/>
          <p:cNvSpPr/>
          <p:nvPr/>
        </p:nvSpPr>
        <p:spPr>
          <a:xfrm>
            <a:off x="5868144" y="4869160"/>
            <a:ext cx="1662546" cy="363519"/>
          </a:xfrm>
          <a:custGeom>
            <a:avLst/>
            <a:gdLst>
              <a:gd name="connsiteX0" fmla="*/ 0 w 1662546"/>
              <a:gd name="connsiteY0" fmla="*/ 0 h 457200"/>
              <a:gd name="connsiteX1" fmla="*/ 900546 w 1662546"/>
              <a:gd name="connsiteY1" fmla="*/ 457200 h 457200"/>
              <a:gd name="connsiteX2" fmla="*/ 1662546 w 166254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457200">
                <a:moveTo>
                  <a:pt x="0" y="0"/>
                </a:moveTo>
                <a:cubicBezTo>
                  <a:pt x="311727" y="228600"/>
                  <a:pt x="623455" y="457200"/>
                  <a:pt x="900546" y="457200"/>
                </a:cubicBezTo>
                <a:cubicBezTo>
                  <a:pt x="1177637" y="457200"/>
                  <a:pt x="1420091" y="228600"/>
                  <a:pt x="1662546" y="0"/>
                </a:cubicBezTo>
              </a:path>
            </a:pathLst>
          </a:custGeom>
          <a:ln w="38100">
            <a:solidFill>
              <a:srgbClr val="C0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5690909" y="5293077"/>
            <a:ext cx="276952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electro-mechanical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devices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438311" y="6053226"/>
            <a:ext cx="348606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smart card, touch screen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214716" y="5193050"/>
            <a:ext cx="2391213" cy="64120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internet, </a:t>
            </a: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mobile</a:t>
            </a:r>
          </a:p>
          <a:p>
            <a:pPr algn="ctr">
              <a:lnSpc>
                <a:spcPts val="2500"/>
              </a:lnSpc>
            </a:pPr>
            <a:r>
              <a:rPr lang="en-US" sz="2600" dirty="0" smtClean="0">
                <a:solidFill>
                  <a:srgbClr val="C00000"/>
                </a:solidFill>
                <a:latin typeface="Berlin Sans FB" pitchFamily="34" charset="0"/>
              </a:rPr>
              <a:t>communications</a:t>
            </a:r>
            <a:endParaRPr lang="en-US" sz="2600" dirty="0">
              <a:solidFill>
                <a:srgbClr val="C0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894513" y="609416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3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dirty="0" smtClean="0">
                <a:solidFill>
                  <a:srgbClr val="C00000"/>
                </a:solidFill>
              </a:rPr>
              <a:t>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656184"/>
          </a:xfrm>
        </p:spPr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cxnSp>
        <p:nvCxnSpPr>
          <p:cNvPr id="14" name="Connecteur en arc 13"/>
          <p:cNvCxnSpPr/>
          <p:nvPr/>
        </p:nvCxnSpPr>
        <p:spPr>
          <a:xfrm rot="16200000" flipH="1">
            <a:off x="3070297" y="4259096"/>
            <a:ext cx="12700" cy="1785122"/>
          </a:xfrm>
          <a:prstGeom prst="curvedConnector3">
            <a:avLst>
              <a:gd name="adj1" fmla="val 384000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50" idx="5"/>
            <a:endCxn id="51" idx="5"/>
          </p:cNvCxnSpPr>
          <p:nvPr/>
        </p:nvCxnSpPr>
        <p:spPr>
          <a:xfrm rot="16200000" flipH="1">
            <a:off x="6789476" y="4326797"/>
            <a:ext cx="12700" cy="1675176"/>
          </a:xfrm>
          <a:prstGeom prst="curvedConnector3">
            <a:avLst>
              <a:gd name="adj1" fmla="val 469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339752" y="5363924"/>
            <a:ext cx="1319592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subscribe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349261" y="5445224"/>
            <a:ext cx="1031051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unlock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3" name="Connecteur en arc 32"/>
          <p:cNvCxnSpPr/>
          <p:nvPr/>
        </p:nvCxnSpPr>
        <p:spPr>
          <a:xfrm rot="16200000" flipH="1">
            <a:off x="3834885" y="3134469"/>
            <a:ext cx="12700" cy="4034378"/>
          </a:xfrm>
          <a:prstGeom prst="curvedConnector3">
            <a:avLst>
              <a:gd name="adj1" fmla="val 7785711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47864" y="5877272"/>
            <a:ext cx="114165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identify</a:t>
            </a:r>
            <a:endParaRPr lang="en-US" sz="2400" dirty="0">
              <a:latin typeface="Berlin Sans FB" pitchFamily="34" charset="0"/>
            </a:endParaRPr>
          </a:p>
        </p:txBody>
      </p:sp>
      <p:cxnSp>
        <p:nvCxnSpPr>
          <p:cNvPr id="39" name="Connecteur en arc 38"/>
          <p:cNvCxnSpPr/>
          <p:nvPr/>
        </p:nvCxnSpPr>
        <p:spPr>
          <a:xfrm rot="16200000" flipH="1">
            <a:off x="4907466" y="4306864"/>
            <a:ext cx="12700" cy="1689588"/>
          </a:xfrm>
          <a:prstGeom prst="curvedConnector3">
            <a:avLst>
              <a:gd name="adj1" fmla="val 3461513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179969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>
            <a:off x="21597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403194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583407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394485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574698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5921160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/>
          <p:cNvSpPr/>
          <p:nvPr/>
        </p:nvSpPr>
        <p:spPr>
          <a:xfrm>
            <a:off x="7596336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4788024" y="5229200"/>
            <a:ext cx="34257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…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1547664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7848368" y="513365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eur en arc 69"/>
          <p:cNvCxnSpPr>
            <a:stCxn id="68" idx="4"/>
            <a:endCxn id="69" idx="5"/>
          </p:cNvCxnSpPr>
          <p:nvPr/>
        </p:nvCxnSpPr>
        <p:spPr>
          <a:xfrm rot="5400000" flipH="1" flipV="1">
            <a:off x="4719744" y="2010305"/>
            <a:ext cx="5272" cy="6313432"/>
          </a:xfrm>
          <a:prstGeom prst="curvedConnector3">
            <a:avLst>
              <a:gd name="adj1" fmla="val -25474686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5868144" y="6093296"/>
            <a:ext cx="102064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72000" rIns="72000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pickup</a:t>
            </a:r>
            <a:endParaRPr lang="en-US" sz="2400" dirty="0">
              <a:latin typeface="Berlin Sans FB" pitchFamily="34" charset="0"/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151918" y="3212977"/>
            <a:ext cx="7308514" cy="1944215"/>
            <a:chOff x="682554" y="2636913"/>
            <a:chExt cx="7849886" cy="2088231"/>
          </a:xfrm>
        </p:grpSpPr>
        <p:pic>
          <p:nvPicPr>
            <p:cNvPr id="35" name="Image 34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6" name="Image 35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7" name="Image 36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40" name="Image 3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dirty="0" smtClean="0">
                <a:solidFill>
                  <a:srgbClr val="C00000"/>
                </a:solidFill>
              </a:rPr>
              <a:t>Multi-view </a:t>
            </a:r>
            <a:r>
              <a:rPr lang="en-US" dirty="0" smtClean="0">
                <a:solidFill>
                  <a:srgbClr val="C00000"/>
                </a:solidFill>
              </a:rPr>
              <a:t>Models of 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971600" y="1637420"/>
            <a:ext cx="7797552" cy="567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latin typeface="Berlin Sans FB" pitchFamily="34" charset="0"/>
              </a:rPr>
              <a:t>Different models cover complementary but overlapping system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aspects</a:t>
            </a:r>
          </a:p>
        </p:txBody>
      </p:sp>
      <p:pic>
        <p:nvPicPr>
          <p:cNvPr id="17" name="Image 16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</p:spPr>
      </p:pic>
      <p:pic>
        <p:nvPicPr>
          <p:cNvPr id="22" name="Image 21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</p:spPr>
      </p:pic>
      <p:pic>
        <p:nvPicPr>
          <p:cNvPr id="23" name="Image 22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</p:spPr>
      </p:pic>
      <p:pic>
        <p:nvPicPr>
          <p:cNvPr id="24" name="Image 23" descr="hms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</p:spPr>
      </p:pic>
      <p:pic>
        <p:nvPicPr>
          <p:cNvPr id="25" name="Image 2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 flipH="1">
            <a:off x="46754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Structural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what? who?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flipH="1">
            <a:off x="334786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Behavioral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how?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 flipH="1">
            <a:off x="6228184" y="5643245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Intentional</a:t>
            </a:r>
          </a:p>
          <a:p>
            <a:pPr algn="ctr"/>
            <a:r>
              <a:rPr lang="en-US" sz="2800" dirty="0" smtClean="0">
                <a:latin typeface="Berlin Sans FB" pitchFamily="34" charset="0"/>
              </a:rPr>
              <a:t>why?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13" name="Image 12" descr="pickup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139952" y="1405225"/>
            <a:ext cx="4799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A guided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Scenarios</a:t>
            </a:r>
            <a:r>
              <a:rPr lang="en-US" dirty="0" smtClean="0"/>
              <a:t> capture examples of agent interactions</a:t>
            </a:r>
            <a:endParaRPr lang="en-US" dirty="0"/>
          </a:p>
        </p:txBody>
      </p:sp>
      <p:sp>
        <p:nvSpPr>
          <p:cNvPr id="64" name="Arrondir un rectangle avec un coin diagonal 63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814932" y="3779053"/>
            <a:ext cx="1872000" cy="442035"/>
            <a:chOff x="1634912" y="2987660"/>
            <a:chExt cx="1872000" cy="442035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1634912" y="320867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764079" y="2987660"/>
              <a:ext cx="135419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subscribe</a:t>
              </a:r>
              <a:endParaRPr lang="en-US" sz="2400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3728668" y="4643149"/>
            <a:ext cx="2355500" cy="442035"/>
            <a:chOff x="3548648" y="3789040"/>
            <a:chExt cx="2355500" cy="442035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3548648" y="4010057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4133425" y="3789040"/>
              <a:ext cx="177072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authenticate</a:t>
              </a:r>
              <a:endParaRPr lang="en-US" sz="2400" b="1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1795708" y="5661248"/>
            <a:ext cx="3780000" cy="442035"/>
            <a:chOff x="1615688" y="4581823"/>
            <a:chExt cx="3780000" cy="442035"/>
          </a:xfrm>
        </p:grpSpPr>
        <p:cxnSp>
          <p:nvCxnSpPr>
            <p:cNvPr id="39" name="Connecteur droit avec flèche 38"/>
            <p:cNvCxnSpPr/>
            <p:nvPr/>
          </p:nvCxnSpPr>
          <p:spPr>
            <a:xfrm flipH="1">
              <a:off x="1615688" y="4802840"/>
              <a:ext cx="3780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2951820" y="4581823"/>
              <a:ext cx="227451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welcome aboard</a:t>
              </a:r>
              <a:endParaRPr lang="en-US" sz="2400" b="1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915816" y="5115664"/>
            <a:ext cx="2685060" cy="442035"/>
            <a:chOff x="2735796" y="4180255"/>
            <a:chExt cx="2685060" cy="442035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3548856" y="4406525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735796" y="4180255"/>
              <a:ext cx="2012328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access granted</a:t>
              </a:r>
              <a:endParaRPr lang="en-US" sz="2400" b="1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1799692" y="4211101"/>
            <a:ext cx="3744416" cy="442035"/>
            <a:chOff x="1619672" y="3419708"/>
            <a:chExt cx="3744416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>
              <a:off x="1619672" y="3640725"/>
              <a:ext cx="3744416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1764079" y="3419708"/>
              <a:ext cx="1131445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identify</a:t>
              </a:r>
              <a:endParaRPr lang="en-US" sz="2400" b="1" dirty="0"/>
            </a:p>
          </p:txBody>
        </p:sp>
      </p:grpSp>
      <p:sp>
        <p:nvSpPr>
          <p:cNvPr id="63" name="Arrondir un rectangle avec un coin du même côté 62"/>
          <p:cNvSpPr/>
          <p:nvPr/>
        </p:nvSpPr>
        <p:spPr>
          <a:xfrm>
            <a:off x="971600" y="1628800"/>
            <a:ext cx="4968552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 smtClean="0"/>
          </a:p>
        </p:txBody>
      </p:sp>
      <p:grpSp>
        <p:nvGrpSpPr>
          <p:cNvPr id="35" name="Groupe 34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6" name="Image 35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41" name="Image 4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49" name="Image 4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50" name="Image 4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Model synthesis as a promising approac</a:t>
            </a:r>
            <a:r>
              <a:rPr lang="en-US" dirty="0" smtClean="0"/>
              <a:t>h for reasoning about software systems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Inductive </a:t>
            </a:r>
            <a:r>
              <a:rPr lang="en-US" dirty="0" smtClean="0"/>
              <a:t>synthesis of state machines from scenarios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  <a:endParaRPr lang="en-US" dirty="0" smtClean="0"/>
          </a:p>
          <a:p>
            <a:pPr lvl="1">
              <a:spcBef>
                <a:spcPts val="672"/>
              </a:spcBef>
            </a:pPr>
            <a:r>
              <a:rPr lang="en-US" dirty="0" smtClean="0"/>
              <a:t>What should you remember?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Flowcharting for temporal</a:t>
            </a:r>
            <a:br>
              <a:rPr lang="en-US" dirty="0" smtClean="0"/>
            </a:br>
            <a:r>
              <a:rPr lang="en-US" dirty="0" smtClean="0"/>
              <a:t>sequencing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331640" y="2420889"/>
            <a:ext cx="6627659" cy="1224135"/>
            <a:chOff x="682554" y="2636913"/>
            <a:chExt cx="10490954" cy="2088231"/>
          </a:xfrm>
        </p:grpSpPr>
        <p:pic>
          <p:nvPicPr>
            <p:cNvPr id="34" name="Image 3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5177" y="2638511"/>
              <a:ext cx="1468331" cy="2085032"/>
            </a:xfrm>
            <a:prstGeom prst="rect">
              <a:avLst/>
            </a:prstGeom>
          </p:spPr>
        </p:pic>
        <p:pic>
          <p:nvPicPr>
            <p:cNvPr id="35" name="Image 34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6" name="Image 35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933" y="2636913"/>
              <a:ext cx="1021346" cy="2088231"/>
            </a:xfrm>
            <a:prstGeom prst="rect">
              <a:avLst/>
            </a:prstGeom>
          </p:spPr>
        </p:pic>
        <p:pic>
          <p:nvPicPr>
            <p:cNvPr id="37" name="Image 36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3781809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628816"/>
            <a:ext cx="4650866" cy="4896528"/>
            <a:chOff x="2657438" y="1628816"/>
            <a:chExt cx="4650866" cy="489652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1410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652076" y="3681072"/>
              <a:ext cx="576152" cy="1080120"/>
            </a:xfrm>
            <a:prstGeom prst="bentConnector3">
              <a:avLst>
                <a:gd name="adj1" fmla="val 37977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621252" y="162881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16200000" flipH="1">
              <a:off x="3517339" y="1948729"/>
              <a:ext cx="360128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2132944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528944"/>
              <a:ext cx="654422" cy="612112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537056"/>
              <a:ext cx="720080" cy="25922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72000" y="3681028"/>
              <a:ext cx="576064" cy="1080120"/>
            </a:xfrm>
            <a:prstGeom prst="bentConnector3">
              <a:avLst>
                <a:gd name="adj1" fmla="val 3797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83934" y="4365082"/>
              <a:ext cx="1764064" cy="108012"/>
            </a:xfrm>
            <a:prstGeom prst="bentConnector4">
              <a:avLst>
                <a:gd name="adj1" fmla="val -12959"/>
                <a:gd name="adj2" fmla="val 97831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High-level scenarios</a:t>
            </a:r>
            <a:r>
              <a:rPr lang="en-US" dirty="0" smtClean="0"/>
              <a:t> also support loops and alternatives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Counterexamples through </a:t>
            </a:r>
            <a:r>
              <a:rPr lang="en-US" dirty="0" smtClean="0">
                <a:solidFill>
                  <a:srgbClr val="C00000"/>
                </a:solidFill>
              </a:rPr>
              <a:t>Negative </a:t>
            </a:r>
            <a:r>
              <a:rPr lang="en-US" dirty="0" smtClean="0">
                <a:solidFill>
                  <a:srgbClr val="C00000"/>
                </a:solidFill>
              </a:rPr>
              <a:t>scenarios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Ask “ why? ” for effective model elicitation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000724" y="106493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772816"/>
            <a:ext cx="2860040" cy="3454504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Goals are prescriptive statements of intent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724657"/>
            <a:ext cx="6840760" cy="4656671"/>
            <a:chOff x="683568" y="1580641"/>
            <a:chExt cx="6840760" cy="4656671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68" y="4028913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79712" y="330883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025100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133112"/>
              <a:ext cx="720080" cy="1"/>
            </a:xfrm>
            <a:prstGeom prst="bentConnector3">
              <a:avLst>
                <a:gd name="adj1" fmla="val 50000"/>
              </a:avLst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81128"/>
              <a:ext cx="669055" cy="551984"/>
            </a:xfrm>
            <a:prstGeom prst="bentConnector2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34209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</a:t>
              </a:r>
              <a:r>
                <a:rPr lang="en-US" sz="2800" dirty="0" smtClean="0">
                  <a:solidFill>
                    <a:schemeClr val="tx1"/>
                  </a:solidFill>
                  <a:latin typeface="Berlin Sans FB" pitchFamily="34" charset="0"/>
                </a:rPr>
                <a:t>Bicycles] </a:t>
              </a:r>
              <a:endParaRPr lang="en-US" sz="28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9316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86921" y="3101177"/>
              <a:ext cx="1733935" cy="20765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77553"/>
              <a:ext cx="105029" cy="18980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40441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372200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101177"/>
              <a:ext cx="1420029" cy="26617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707904" y="4941168"/>
            <a:ext cx="5184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</a:t>
            </a:r>
            <a:r>
              <a:rPr lang="en-US" sz="3200" dirty="0" smtClean="0">
                <a:latin typeface="Berlin Sans FB" pitchFamily="34" charset="0"/>
              </a:rPr>
              <a:t/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to </a:t>
            </a:r>
            <a:r>
              <a:rPr lang="en-US" sz="3200" dirty="0" smtClean="0">
                <a:latin typeface="Berlin Sans FB" pitchFamily="34" charset="0"/>
              </a:rPr>
              <a:t>meet </a:t>
            </a:r>
            <a:r>
              <a:rPr lang="en-US" sz="3200" dirty="0" smtClean="0">
                <a:latin typeface="Berlin Sans FB" pitchFamily="34" charset="0"/>
              </a:rPr>
              <a:t>the </a:t>
            </a:r>
            <a:r>
              <a:rPr lang="en-US" sz="3200" dirty="0" smtClean="0">
                <a:latin typeface="Berlin Sans FB" pitchFamily="34" charset="0"/>
              </a:rPr>
              <a:t>goals they are </a:t>
            </a:r>
            <a:r>
              <a:rPr lang="en-US" sz="3200" dirty="0" smtClean="0">
                <a:latin typeface="Berlin Sans FB" pitchFamily="34" charset="0"/>
              </a:rPr>
              <a:t>responsible </a:t>
            </a:r>
            <a:r>
              <a:rPr lang="en-US" sz="3200" dirty="0" smtClean="0">
                <a:latin typeface="Berlin Sans FB" pitchFamily="34" charset="0"/>
              </a:rPr>
              <a:t>for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19" name="Forme libre 18"/>
          <p:cNvSpPr/>
          <p:nvPr/>
        </p:nvSpPr>
        <p:spPr>
          <a:xfrm>
            <a:off x="827297" y="2043367"/>
            <a:ext cx="1512455" cy="1745673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540799" y="2402663"/>
            <a:ext cx="135485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6538" y="3933056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251520" y="4350092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cxnSp>
        <p:nvCxnSpPr>
          <p:cNvPr id="51" name="Connecteur droit avec flèche 50"/>
          <p:cNvCxnSpPr/>
          <p:nvPr/>
        </p:nvCxnSpPr>
        <p:spPr>
          <a:xfrm>
            <a:off x="4572000" y="1556792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519823" y="1668934"/>
            <a:ext cx="0" cy="252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Image 7" descr="vel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351300"/>
            <a:ext cx="1014634" cy="1002697"/>
          </a:xfrm>
          <a:prstGeom prst="rect">
            <a:avLst/>
          </a:prstGeom>
        </p:spPr>
      </p:pic>
      <p:pic>
        <p:nvPicPr>
          <p:cNvPr id="56" name="Image 9" descr="borne-veli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32656"/>
            <a:ext cx="618350" cy="126427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995936" y="99390"/>
            <a:ext cx="2880320" cy="4265714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</a:t>
            </a:r>
            <a:r>
              <a:rPr lang="en-US" dirty="0" smtClean="0">
                <a:solidFill>
                  <a:srgbClr val="C00000"/>
                </a:solidFill>
              </a:rPr>
              <a:t>machines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machine composition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467544" y="4149080"/>
            <a:ext cx="8532440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</a:t>
            </a:r>
            <a:r>
              <a:rPr lang="en-US" dirty="0" smtClean="0"/>
              <a:t>agent behaviors [</a:t>
            </a:r>
            <a:r>
              <a:rPr lang="en-US" dirty="0" smtClean="0"/>
              <a:t>Hoa85]</a:t>
            </a:r>
          </a:p>
          <a:p>
            <a:pPr lvl="1"/>
            <a:r>
              <a:rPr lang="en-US" dirty="0" smtClean="0"/>
              <a:t>Agents behave asynchronously but synchronize on shared events [Mil89, Mag99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The result is also be captured through a state machine</a:t>
            </a:r>
            <a:endParaRPr lang="en-US" dirty="0" smtClean="0"/>
          </a:p>
        </p:txBody>
      </p:sp>
      <p:grpSp>
        <p:nvGrpSpPr>
          <p:cNvPr id="23" name="Groupe 22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12" name="ZoneTexte 11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19" name="Image 18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0" name="Image 19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1" name="Image 20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22" name="Image 2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=&gt; Cyclist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Avoid[Stolen </a:t>
              </a:r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Bicycles] 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Consistency links between state machines and goals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1466049" y="4869160"/>
            <a:ext cx="72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5400" b="1" dirty="0">
              <a:solidFill>
                <a:srgbClr val="00B050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467544" y="1844826"/>
            <a:ext cx="7992888" cy="2030764"/>
            <a:chOff x="467544" y="1844826"/>
            <a:chExt cx="7992888" cy="2030764"/>
          </a:xfrm>
        </p:grpSpPr>
        <p:sp>
          <p:nvSpPr>
            <p:cNvPr id="24" name="ZoneTexte 23"/>
            <p:cNvSpPr txBox="1"/>
            <p:nvPr/>
          </p:nvSpPr>
          <p:spPr>
            <a:xfrm>
              <a:off x="2155559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457773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323532" y="2352377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C00000"/>
                  </a:solidFill>
                  <a:latin typeface="Berlin Sans FB" pitchFamily="34" charset="0"/>
                </a:rPr>
                <a:t>||</a:t>
              </a:r>
              <a:endParaRPr lang="en-US" sz="14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pic>
          <p:nvPicPr>
            <p:cNvPr id="27" name="Image 2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2508" y="1846382"/>
              <a:ext cx="1427924" cy="2027653"/>
            </a:xfrm>
            <a:prstGeom prst="rect">
              <a:avLst/>
            </a:prstGeom>
          </p:spPr>
        </p:pic>
        <p:pic>
          <p:nvPicPr>
            <p:cNvPr id="28" name="Image 27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544" y="2054905"/>
              <a:ext cx="1629780" cy="1610607"/>
            </a:xfrm>
            <a:prstGeom prst="rect">
              <a:avLst/>
            </a:prstGeom>
          </p:spPr>
        </p:pic>
        <p:pic>
          <p:nvPicPr>
            <p:cNvPr id="29" name="Image 28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6952" y="1844826"/>
              <a:ext cx="993240" cy="2030764"/>
            </a:xfrm>
            <a:prstGeom prst="rect">
              <a:avLst/>
            </a:prstGeom>
          </p:spPr>
        </p:pic>
        <p:pic>
          <p:nvPicPr>
            <p:cNvPr id="30" name="Image 29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926460" y="2110404"/>
              <a:ext cx="1499606" cy="1499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 predicates in terms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State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97298" y="3856980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</a:t>
            </a:r>
            <a:r>
              <a:rPr lang="en-US" sz="3600" dirty="0" smtClean="0">
                <a:solidFill>
                  <a:srgbClr val="C00000"/>
                </a:solidFill>
                <a:latin typeface="Berlin Sans FB" pitchFamily="34" charset="0"/>
              </a:rPr>
              <a:t>Cyclist Logged </a:t>
            </a:r>
            <a:r>
              <a:rPr lang="en-US" sz="3600" dirty="0" smtClean="0">
                <a:latin typeface="Berlin Sans FB" pitchFamily="34" charset="0"/>
              </a:rPr>
              <a:t>= 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released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false</a:t>
            </a:r>
            <a:endParaRPr lang="en-US" sz="3600" dirty="0">
              <a:latin typeface="Berlin Sans FB" pitchFamily="34" charset="0"/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4499992" y="188640"/>
            <a:ext cx="4438488" cy="6415043"/>
            <a:chOff x="4499992" y="257923"/>
            <a:chExt cx="4438488" cy="6415043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27" name="Groupe 46"/>
            <p:cNvGrpSpPr/>
            <p:nvPr/>
          </p:nvGrpSpPr>
          <p:grpSpPr>
            <a:xfrm>
              <a:off x="4499992" y="3099449"/>
              <a:ext cx="2671540" cy="503590"/>
              <a:chOff x="2749316" y="4148723"/>
              <a:chExt cx="2671540" cy="503590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2749316" y="4148723"/>
                <a:ext cx="2324336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access granted</a:t>
                </a:r>
                <a:endParaRPr lang="en-US" sz="2800" b="1" dirty="0"/>
              </a:p>
            </p:txBody>
          </p:sp>
        </p:grpSp>
        <p:grpSp>
          <p:nvGrpSpPr>
            <p:cNvPr id="28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2" name="Parallélogramme 21"/>
          <p:cNvSpPr/>
          <p:nvPr/>
        </p:nvSpPr>
        <p:spPr>
          <a:xfrm>
            <a:off x="611560" y="2060848"/>
            <a:ext cx="3240360" cy="108012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828800" y="3023118"/>
            <a:ext cx="503853" cy="951723"/>
          </a:xfrm>
          <a:custGeom>
            <a:avLst/>
            <a:gdLst>
              <a:gd name="connsiteX0" fmla="*/ 0 w 503853"/>
              <a:gd name="connsiteY0" fmla="*/ 0 h 951723"/>
              <a:gd name="connsiteX1" fmla="*/ 130629 w 503853"/>
              <a:gd name="connsiteY1" fmla="*/ 541176 h 951723"/>
              <a:gd name="connsiteX2" fmla="*/ 503853 w 503853"/>
              <a:gd name="connsiteY2" fmla="*/ 951723 h 95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53" h="951723">
                <a:moveTo>
                  <a:pt x="0" y="0"/>
                </a:moveTo>
                <a:cubicBezTo>
                  <a:pt x="23327" y="191278"/>
                  <a:pt x="46654" y="382556"/>
                  <a:pt x="130629" y="541176"/>
                </a:cubicBezTo>
                <a:cubicBezTo>
                  <a:pt x="214604" y="699796"/>
                  <a:pt x="359228" y="825759"/>
                  <a:pt x="503853" y="95172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en angle 23"/>
          <p:cNvCxnSpPr>
            <a:stCxn id="43" idx="6"/>
            <a:endCxn id="45" idx="5"/>
          </p:cNvCxnSpPr>
          <p:nvPr/>
        </p:nvCxnSpPr>
        <p:spPr>
          <a:xfrm>
            <a:off x="3824482" y="2960988"/>
            <a:ext cx="864526" cy="86403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Security goals are worth</a:t>
            </a:r>
            <a:br>
              <a:rPr lang="en-US" dirty="0" smtClean="0"/>
            </a:br>
            <a:r>
              <a:rPr lang="en-US" dirty="0" smtClean="0"/>
              <a:t>considering too</a:t>
            </a:r>
            <a:endParaRPr lang="en-US" dirty="0"/>
          </a:p>
        </p:txBody>
      </p:sp>
      <p:grpSp>
        <p:nvGrpSpPr>
          <p:cNvPr id="2" name="Groupe 23"/>
          <p:cNvGrpSpPr/>
          <p:nvPr/>
        </p:nvGrpSpPr>
        <p:grpSpPr>
          <a:xfrm>
            <a:off x="5292080" y="188640"/>
            <a:ext cx="3646400" cy="6415043"/>
            <a:chOff x="5292080" y="257923"/>
            <a:chExt cx="3646400" cy="6415043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5299532" y="3357251"/>
              <a:ext cx="1872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Image 9" descr="born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474" y="257923"/>
              <a:ext cx="917023" cy="1874933"/>
            </a:xfrm>
            <a:prstGeom prst="rect">
              <a:avLst/>
            </a:prstGeom>
          </p:spPr>
        </p:pic>
        <p:grpSp>
          <p:nvGrpSpPr>
            <p:cNvPr id="4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29" name="Rectangle à coins arrondis 28"/>
            <p:cNvSpPr/>
            <p:nvPr/>
          </p:nvSpPr>
          <p:spPr>
            <a:xfrm>
              <a:off x="6778941" y="2276912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lipse 33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24328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3" name="Parallélogramme 22"/>
          <p:cNvSpPr/>
          <p:nvPr/>
        </p:nvSpPr>
        <p:spPr>
          <a:xfrm>
            <a:off x="611560" y="3210251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</a:t>
            </a:r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30" name="Parallélogramme 29"/>
          <p:cNvSpPr/>
          <p:nvPr/>
        </p:nvSpPr>
        <p:spPr>
          <a:xfrm>
            <a:off x="2268016" y="1556792"/>
            <a:ext cx="2880048" cy="969431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Avoid[Hijacked Accounts] 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3608458" y="2852976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4" name="Connecteur en angle 10"/>
          <p:cNvCxnSpPr>
            <a:stCxn id="43" idx="0"/>
            <a:endCxn id="30" idx="4"/>
          </p:cNvCxnSpPr>
          <p:nvPr/>
        </p:nvCxnSpPr>
        <p:spPr>
          <a:xfrm flipH="1" flipV="1">
            <a:off x="3708040" y="2526223"/>
            <a:ext cx="8430" cy="326753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Parallélogramme 44"/>
          <p:cNvSpPr/>
          <p:nvPr/>
        </p:nvSpPr>
        <p:spPr>
          <a:xfrm>
            <a:off x="4644008" y="3645024"/>
            <a:ext cx="684000" cy="36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…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cxnSp>
        <p:nvCxnSpPr>
          <p:cNvPr id="50" name="Connecteur en angle 23"/>
          <p:cNvCxnSpPr>
            <a:stCxn id="43" idx="2"/>
            <a:endCxn id="23" idx="1"/>
          </p:cNvCxnSpPr>
          <p:nvPr/>
        </p:nvCxnSpPr>
        <p:spPr>
          <a:xfrm flipH="1">
            <a:off x="2663788" y="2960988"/>
            <a:ext cx="944670" cy="249263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015" y="4938444"/>
            <a:ext cx="776146" cy="1586900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>
          <a:xfrm>
            <a:off x="2389611" y="5182789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en angle 55"/>
          <p:cNvCxnSpPr>
            <a:stCxn id="54" idx="3"/>
            <a:endCxn id="55" idx="4"/>
          </p:cNvCxnSpPr>
          <p:nvPr/>
        </p:nvCxnSpPr>
        <p:spPr>
          <a:xfrm flipV="1">
            <a:off x="1602161" y="5398813"/>
            <a:ext cx="895462" cy="333081"/>
          </a:xfrm>
          <a:prstGeom prst="bentConnector2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en angle 10"/>
          <p:cNvCxnSpPr>
            <a:stCxn id="55" idx="0"/>
            <a:endCxn id="23" idx="4"/>
          </p:cNvCxnSpPr>
          <p:nvPr/>
        </p:nvCxnSpPr>
        <p:spPr>
          <a:xfrm rot="16200000" flipV="1">
            <a:off x="2224507" y="4909672"/>
            <a:ext cx="532378" cy="13855"/>
          </a:xfrm>
          <a:prstGeom prst="bentConnector3">
            <a:avLst>
              <a:gd name="adj1" fmla="val 50000"/>
            </a:avLst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499992" y="3030166"/>
            <a:ext cx="2324336" cy="503590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800" b="1" dirty="0" smtClean="0"/>
              <a:t>access granted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28800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634024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sp>
        <p:nvSpPr>
          <p:cNvPr id="3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variables may</a:t>
            </a:r>
            <a:br>
              <a:rPr lang="en-US" dirty="0" smtClean="0"/>
            </a:br>
            <a:r>
              <a:rPr lang="en-US" dirty="0" smtClean="0"/>
              <a:t>decorate state machines</a:t>
            </a:r>
            <a:endParaRPr lang="en-US" dirty="0"/>
          </a:p>
        </p:txBody>
      </p:sp>
      <p:sp>
        <p:nvSpPr>
          <p:cNvPr id="38" name="ZoneTexte 37"/>
          <p:cNvSpPr txBox="1"/>
          <p:nvPr/>
        </p:nvSpPr>
        <p:spPr>
          <a:xfrm>
            <a:off x="251520" y="608458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[Dam11]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Some requirements are hidden behind variable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  <p:sp>
        <p:nvSpPr>
          <p:cNvPr id="12" name="Parallélogramme 11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Avoid annoying people… always!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erlin Sans FB" pitchFamily="34" charset="0"/>
              </a:rPr>
              <a:t>Avoid[ Free and Locked ]</a:t>
            </a:r>
            <a:endParaRPr lang="en-US" sz="28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 11" descr="velib-abandon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276872"/>
            <a:ext cx="5040560" cy="3780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ZoneTexte 12"/>
          <p:cNvSpPr txBox="1"/>
          <p:nvPr/>
        </p:nvSpPr>
        <p:spPr>
          <a:xfrm>
            <a:off x="6183886" y="5668544"/>
            <a:ext cx="252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with courtesy of Marc 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1259633" y="1268760"/>
            <a:ext cx="792088" cy="1241617"/>
          </a:xfrm>
          <a:custGeom>
            <a:avLst/>
            <a:gdLst>
              <a:gd name="connsiteX0" fmla="*/ 667327 w 1512455"/>
              <a:gd name="connsiteY0" fmla="*/ 1745673 h 1745673"/>
              <a:gd name="connsiteX1" fmla="*/ 140855 w 1512455"/>
              <a:gd name="connsiteY1" fmla="*/ 831273 h 1745673"/>
              <a:gd name="connsiteX2" fmla="*/ 1512455 w 1512455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2455" h="1745673">
                <a:moveTo>
                  <a:pt x="667327" y="1745673"/>
                </a:moveTo>
                <a:cubicBezTo>
                  <a:pt x="333663" y="1433945"/>
                  <a:pt x="0" y="1122218"/>
                  <a:pt x="140855" y="831273"/>
                </a:cubicBezTo>
                <a:cubicBezTo>
                  <a:pt x="281710" y="540328"/>
                  <a:pt x="897082" y="270164"/>
                  <a:pt x="1512455" y="0"/>
                </a:cubicBezTo>
              </a:path>
            </a:pathLst>
          </a:custGeom>
          <a:ln w="635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827584" y="1661319"/>
            <a:ext cx="1242895" cy="61555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rme libre 35"/>
          <p:cNvSpPr/>
          <p:nvPr/>
        </p:nvSpPr>
        <p:spPr>
          <a:xfrm>
            <a:off x="935182" y="1962905"/>
            <a:ext cx="7782329" cy="4437895"/>
          </a:xfrm>
          <a:custGeom>
            <a:avLst/>
            <a:gdLst>
              <a:gd name="connsiteX0" fmla="*/ 0 w 7737763"/>
              <a:gd name="connsiteY0" fmla="*/ 0 h 4197927"/>
              <a:gd name="connsiteX1" fmla="*/ 935182 w 7737763"/>
              <a:gd name="connsiteY1" fmla="*/ 249382 h 4197927"/>
              <a:gd name="connsiteX2" fmla="*/ 1870363 w 7737763"/>
              <a:gd name="connsiteY2" fmla="*/ 1475509 h 4197927"/>
              <a:gd name="connsiteX3" fmla="*/ 249382 w 7737763"/>
              <a:gd name="connsiteY3" fmla="*/ 2389909 h 4197927"/>
              <a:gd name="connsiteX4" fmla="*/ 955963 w 7737763"/>
              <a:gd name="connsiteY4" fmla="*/ 3948545 h 4197927"/>
              <a:gd name="connsiteX5" fmla="*/ 2098963 w 7737763"/>
              <a:gd name="connsiteY5" fmla="*/ 3886200 h 4197927"/>
              <a:gd name="connsiteX6" fmla="*/ 2660073 w 7737763"/>
              <a:gd name="connsiteY6" fmla="*/ 2701636 h 4197927"/>
              <a:gd name="connsiteX7" fmla="*/ 4592782 w 7737763"/>
              <a:gd name="connsiteY7" fmla="*/ 2701636 h 4197927"/>
              <a:gd name="connsiteX8" fmla="*/ 6754091 w 7737763"/>
              <a:gd name="connsiteY8" fmla="*/ 3532909 h 4197927"/>
              <a:gd name="connsiteX9" fmla="*/ 7730836 w 7737763"/>
              <a:gd name="connsiteY9" fmla="*/ 2867891 h 4197927"/>
              <a:gd name="connsiteX10" fmla="*/ 6795654 w 7737763"/>
              <a:gd name="connsiteY10" fmla="*/ 2057400 h 4197927"/>
              <a:gd name="connsiteX11" fmla="*/ 5611091 w 7737763"/>
              <a:gd name="connsiteY11" fmla="*/ 1953491 h 4197927"/>
              <a:gd name="connsiteX12" fmla="*/ 4094018 w 7737763"/>
              <a:gd name="connsiteY12" fmla="*/ 1143000 h 4197927"/>
              <a:gd name="connsiteX13" fmla="*/ 3886200 w 7737763"/>
              <a:gd name="connsiteY13" fmla="*/ 374072 h 4197927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92782 w 7737763"/>
              <a:gd name="connsiteY7" fmla="*/ 2714894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37763"/>
              <a:gd name="connsiteY0" fmla="*/ 13258 h 4211185"/>
              <a:gd name="connsiteX1" fmla="*/ 935182 w 7737763"/>
              <a:gd name="connsiteY1" fmla="*/ 262640 h 4211185"/>
              <a:gd name="connsiteX2" fmla="*/ 1476578 w 7737763"/>
              <a:gd name="connsiteY2" fmla="*/ 1589096 h 4211185"/>
              <a:gd name="connsiteX3" fmla="*/ 249382 w 7737763"/>
              <a:gd name="connsiteY3" fmla="*/ 2403167 h 4211185"/>
              <a:gd name="connsiteX4" fmla="*/ 955963 w 7737763"/>
              <a:gd name="connsiteY4" fmla="*/ 3961803 h 4211185"/>
              <a:gd name="connsiteX5" fmla="*/ 2098963 w 7737763"/>
              <a:gd name="connsiteY5" fmla="*/ 3899458 h 4211185"/>
              <a:gd name="connsiteX6" fmla="*/ 2660073 w 7737763"/>
              <a:gd name="connsiteY6" fmla="*/ 2714894 h 4211185"/>
              <a:gd name="connsiteX7" fmla="*/ 4572922 w 7737763"/>
              <a:gd name="connsiteY7" fmla="*/ 2890876 h 4211185"/>
              <a:gd name="connsiteX8" fmla="*/ 6754091 w 7737763"/>
              <a:gd name="connsiteY8" fmla="*/ 3546167 h 4211185"/>
              <a:gd name="connsiteX9" fmla="*/ 7730836 w 7737763"/>
              <a:gd name="connsiteY9" fmla="*/ 2881149 h 4211185"/>
              <a:gd name="connsiteX10" fmla="*/ 6795654 w 7737763"/>
              <a:gd name="connsiteY10" fmla="*/ 2070658 h 4211185"/>
              <a:gd name="connsiteX11" fmla="*/ 5611091 w 7737763"/>
              <a:gd name="connsiteY11" fmla="*/ 1966749 h 4211185"/>
              <a:gd name="connsiteX12" fmla="*/ 4094018 w 7737763"/>
              <a:gd name="connsiteY12" fmla="*/ 1156258 h 4211185"/>
              <a:gd name="connsiteX13" fmla="*/ 3886200 w 7737763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5611091 w 7782329"/>
              <a:gd name="connsiteY11" fmla="*/ 1966749 h 4211185"/>
              <a:gd name="connsiteX12" fmla="*/ 4094018 w 7782329"/>
              <a:gd name="connsiteY12" fmla="*/ 1156258 h 4211185"/>
              <a:gd name="connsiteX13" fmla="*/ 3886200 w 7782329"/>
              <a:gd name="connsiteY13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094018 w 7782329"/>
              <a:gd name="connsiteY11" fmla="*/ 1156258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3886200 w 7782329"/>
              <a:gd name="connsiteY12" fmla="*/ 38733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7237218 w 7782329"/>
              <a:gd name="connsiteY12" fmla="*/ 492860 h 4211185"/>
              <a:gd name="connsiteX0" fmla="*/ 0 w 7782329"/>
              <a:gd name="connsiteY0" fmla="*/ 13258 h 4211185"/>
              <a:gd name="connsiteX1" fmla="*/ 935182 w 7782329"/>
              <a:gd name="connsiteY1" fmla="*/ 262640 h 4211185"/>
              <a:gd name="connsiteX2" fmla="*/ 1476578 w 7782329"/>
              <a:gd name="connsiteY2" fmla="*/ 1589096 h 4211185"/>
              <a:gd name="connsiteX3" fmla="*/ 249382 w 7782329"/>
              <a:gd name="connsiteY3" fmla="*/ 2403167 h 4211185"/>
              <a:gd name="connsiteX4" fmla="*/ 955963 w 7782329"/>
              <a:gd name="connsiteY4" fmla="*/ 3961803 h 4211185"/>
              <a:gd name="connsiteX5" fmla="*/ 2098963 w 7782329"/>
              <a:gd name="connsiteY5" fmla="*/ 3899458 h 4211185"/>
              <a:gd name="connsiteX6" fmla="*/ 2660073 w 7782329"/>
              <a:gd name="connsiteY6" fmla="*/ 2714894 h 4211185"/>
              <a:gd name="connsiteX7" fmla="*/ 4572922 w 7782329"/>
              <a:gd name="connsiteY7" fmla="*/ 2890876 h 4211185"/>
              <a:gd name="connsiteX8" fmla="*/ 6754091 w 7782329"/>
              <a:gd name="connsiteY8" fmla="*/ 3546167 h 4211185"/>
              <a:gd name="connsiteX9" fmla="*/ 7730836 w 7782329"/>
              <a:gd name="connsiteY9" fmla="*/ 2881149 h 4211185"/>
              <a:gd name="connsiteX10" fmla="*/ 6445130 w 7782329"/>
              <a:gd name="connsiteY10" fmla="*/ 2205729 h 4211185"/>
              <a:gd name="connsiteX11" fmla="*/ 4644930 w 7782329"/>
              <a:gd name="connsiteY11" fmla="*/ 1794641 h 4211185"/>
              <a:gd name="connsiteX12" fmla="*/ 5004970 w 7782329"/>
              <a:gd name="connsiteY12" fmla="*/ 698405 h 4211185"/>
              <a:gd name="connsiteX13" fmla="*/ 7237218 w 7782329"/>
              <a:gd name="connsiteY13" fmla="*/ 492860 h 4211185"/>
              <a:gd name="connsiteX0" fmla="*/ 0 w 7782329"/>
              <a:gd name="connsiteY0" fmla="*/ 24677 h 4222604"/>
              <a:gd name="connsiteX1" fmla="*/ 935182 w 7782329"/>
              <a:gd name="connsiteY1" fmla="*/ 274059 h 4222604"/>
              <a:gd name="connsiteX2" fmla="*/ 1116538 w 7782329"/>
              <a:gd name="connsiteY2" fmla="*/ 1669030 h 4222604"/>
              <a:gd name="connsiteX3" fmla="*/ 249382 w 7782329"/>
              <a:gd name="connsiteY3" fmla="*/ 2414586 h 4222604"/>
              <a:gd name="connsiteX4" fmla="*/ 955963 w 7782329"/>
              <a:gd name="connsiteY4" fmla="*/ 3973222 h 4222604"/>
              <a:gd name="connsiteX5" fmla="*/ 2098963 w 7782329"/>
              <a:gd name="connsiteY5" fmla="*/ 3910877 h 4222604"/>
              <a:gd name="connsiteX6" fmla="*/ 2660073 w 7782329"/>
              <a:gd name="connsiteY6" fmla="*/ 2726313 h 4222604"/>
              <a:gd name="connsiteX7" fmla="*/ 4572922 w 7782329"/>
              <a:gd name="connsiteY7" fmla="*/ 2902295 h 4222604"/>
              <a:gd name="connsiteX8" fmla="*/ 6754091 w 7782329"/>
              <a:gd name="connsiteY8" fmla="*/ 3557586 h 4222604"/>
              <a:gd name="connsiteX9" fmla="*/ 7730836 w 7782329"/>
              <a:gd name="connsiteY9" fmla="*/ 2892568 h 4222604"/>
              <a:gd name="connsiteX10" fmla="*/ 6445130 w 7782329"/>
              <a:gd name="connsiteY10" fmla="*/ 2217148 h 4222604"/>
              <a:gd name="connsiteX11" fmla="*/ 4644930 w 7782329"/>
              <a:gd name="connsiteY11" fmla="*/ 1806060 h 4222604"/>
              <a:gd name="connsiteX12" fmla="*/ 5004970 w 7782329"/>
              <a:gd name="connsiteY12" fmla="*/ 709824 h 4222604"/>
              <a:gd name="connsiteX13" fmla="*/ 7237218 w 7782329"/>
              <a:gd name="connsiteY13" fmla="*/ 504279 h 4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82329" h="4222604">
                <a:moveTo>
                  <a:pt x="0" y="24677"/>
                </a:moveTo>
                <a:cubicBezTo>
                  <a:pt x="311727" y="26409"/>
                  <a:pt x="749092" y="0"/>
                  <a:pt x="935182" y="274059"/>
                </a:cubicBezTo>
                <a:cubicBezTo>
                  <a:pt x="1121272" y="548118"/>
                  <a:pt x="1230838" y="1312276"/>
                  <a:pt x="1116538" y="1669030"/>
                </a:cubicBezTo>
                <a:cubicBezTo>
                  <a:pt x="1002238" y="2025784"/>
                  <a:pt x="276144" y="2030554"/>
                  <a:pt x="249382" y="2414586"/>
                </a:cubicBezTo>
                <a:cubicBezTo>
                  <a:pt x="222620" y="2798618"/>
                  <a:pt x="647700" y="3723840"/>
                  <a:pt x="955963" y="3973222"/>
                </a:cubicBezTo>
                <a:cubicBezTo>
                  <a:pt x="1264226" y="4222604"/>
                  <a:pt x="1814945" y="4118695"/>
                  <a:pt x="2098963" y="3910877"/>
                </a:cubicBezTo>
                <a:cubicBezTo>
                  <a:pt x="2382981" y="3703059"/>
                  <a:pt x="2247747" y="2894410"/>
                  <a:pt x="2660073" y="2726313"/>
                </a:cubicBezTo>
                <a:cubicBezTo>
                  <a:pt x="3072399" y="2558216"/>
                  <a:pt x="3890586" y="2763750"/>
                  <a:pt x="4572922" y="2902295"/>
                </a:cubicBezTo>
                <a:cubicBezTo>
                  <a:pt x="5255258" y="3040840"/>
                  <a:pt x="6227772" y="3559207"/>
                  <a:pt x="6754091" y="3557586"/>
                </a:cubicBezTo>
                <a:cubicBezTo>
                  <a:pt x="7280410" y="3555965"/>
                  <a:pt x="7782329" y="3115974"/>
                  <a:pt x="7730836" y="2892568"/>
                </a:cubicBezTo>
                <a:cubicBezTo>
                  <a:pt x="7679343" y="2669162"/>
                  <a:pt x="6959448" y="2398233"/>
                  <a:pt x="6445130" y="2217148"/>
                </a:cubicBezTo>
                <a:cubicBezTo>
                  <a:pt x="5930812" y="2036063"/>
                  <a:pt x="4884957" y="2057281"/>
                  <a:pt x="4644930" y="1806060"/>
                </a:cubicBezTo>
                <a:cubicBezTo>
                  <a:pt x="4404903" y="1554839"/>
                  <a:pt x="4572922" y="926787"/>
                  <a:pt x="5004970" y="709824"/>
                </a:cubicBezTo>
                <a:cubicBezTo>
                  <a:pt x="5437018" y="492861"/>
                  <a:pt x="7025079" y="606589"/>
                  <a:pt x="7237218" y="504279"/>
                </a:cubicBezTo>
              </a:path>
            </a:pathLst>
          </a:custGeom>
          <a:ln w="184150" cmpd="dbl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923928" y="1340768"/>
            <a:ext cx="4995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erlin Sans FB" pitchFamily="34" charset="0"/>
              </a:rPr>
              <a:t>End of the tour</a:t>
            </a:r>
            <a:endParaRPr lang="en-US" sz="60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1520" y="325105"/>
            <a:ext cx="6200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Berlin Sans FB" pitchFamily="34" charset="0"/>
              </a:rPr>
              <a:t>Multi-view </a:t>
            </a:r>
            <a:r>
              <a:rPr lang="en-US" sz="6000" dirty="0" smtClean="0">
                <a:latin typeface="Berlin Sans FB" pitchFamily="34" charset="0"/>
              </a:rPr>
              <a:t>models</a:t>
            </a:r>
            <a:endParaRPr lang="en-US" sz="6000" dirty="0">
              <a:latin typeface="Berlin Sans FB" pitchFamily="34" charset="0"/>
            </a:endParaRPr>
          </a:p>
        </p:txBody>
      </p:sp>
      <p:pic>
        <p:nvPicPr>
          <p:cNvPr id="30" name="Image 29" descr="context-diagr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492896"/>
            <a:ext cx="2364572" cy="1130710"/>
          </a:xfrm>
          <a:prstGeom prst="rect">
            <a:avLst/>
          </a:prstGeom>
          <a:noFill/>
        </p:spPr>
      </p:pic>
      <p:pic>
        <p:nvPicPr>
          <p:cNvPr id="31" name="Image 30" descr="free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852936"/>
            <a:ext cx="2956586" cy="1040464"/>
          </a:xfrm>
          <a:prstGeom prst="rect">
            <a:avLst/>
          </a:prstGeom>
          <a:noFill/>
        </p:spPr>
      </p:pic>
      <p:pic>
        <p:nvPicPr>
          <p:cNvPr id="32" name="Image 31" descr="goal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2241" y="3573016"/>
            <a:ext cx="1666380" cy="1440160"/>
          </a:xfrm>
          <a:prstGeom prst="rect">
            <a:avLst/>
          </a:prstGeom>
          <a:noFill/>
        </p:spPr>
      </p:pic>
      <p:pic>
        <p:nvPicPr>
          <p:cNvPr id="34" name="Image 33" descr="pickup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2832" y="3789040"/>
            <a:ext cx="2209008" cy="1526922"/>
          </a:xfrm>
          <a:prstGeom prst="rect">
            <a:avLst/>
          </a:prstGeom>
          <a:noFill/>
        </p:spPr>
      </p:pic>
      <p:pic>
        <p:nvPicPr>
          <p:cNvPr id="35" name="Image 34" descr="pickup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4221088"/>
            <a:ext cx="2209008" cy="1398916"/>
          </a:xfrm>
          <a:prstGeom prst="rect">
            <a:avLst/>
          </a:prstGeom>
          <a:noFill/>
        </p:spPr>
      </p:pic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51198" y="4077071"/>
            <a:ext cx="1721002" cy="1783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remember this slide?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Modeling software systems </a:t>
            </a:r>
            <a:r>
              <a:rPr lang="en-US" dirty="0" smtClean="0"/>
              <a:t>could hardly be </a:t>
            </a:r>
            <a:r>
              <a:rPr lang="en-US" dirty="0" smtClean="0"/>
              <a:t>simpler….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</a:t>
            </a:r>
            <a:r>
              <a:rPr lang="en-US" dirty="0" smtClean="0"/>
              <a:t>complete, consistent</a:t>
            </a:r>
            <a:r>
              <a:rPr lang="en-US" dirty="0" smtClean="0"/>
              <a:t>, </a:t>
            </a:r>
            <a:r>
              <a:rPr lang="en-US" dirty="0" smtClean="0"/>
              <a:t>precise</a:t>
            </a:r>
            <a:r>
              <a:rPr lang="en-US" dirty="0" smtClean="0"/>
              <a:t>, analyzable, comprehensible [Avl09]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020" y="2997891"/>
            <a:ext cx="2520279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7413" y="3076843"/>
            <a:ext cx="1833017" cy="1584175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173405" y="2888940"/>
            <a:ext cx="3486827" cy="2039290"/>
            <a:chOff x="3173405" y="2924944"/>
            <a:chExt cx="3486827" cy="2039290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405" y="4151908"/>
              <a:ext cx="3183833" cy="812326"/>
            </a:xfrm>
            <a:prstGeom prst="rect">
              <a:avLst/>
            </a:prstGeom>
          </p:spPr>
        </p:pic>
      </p:grpSp>
      <p:sp>
        <p:nvSpPr>
          <p:cNvPr id="16" name="ZoneTexte 15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Automated support is needed for system modeling towards…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604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Better consistency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models,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Correct the model and/or the properties…</a:t>
            </a:r>
          </a:p>
          <a:p>
            <a:pPr>
              <a:spcBef>
                <a:spcPts val="9000"/>
              </a:spcBef>
              <a:buNone/>
            </a:pPr>
            <a:r>
              <a:rPr lang="en-US" dirty="0" smtClean="0"/>
              <a:t>Better completion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models,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Complete the model and/or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6302" y="187584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0598" y="4217827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924424" y="223836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660232" y="223914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588224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151906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7984" y="4005064"/>
            <a:ext cx="1368152" cy="1368152"/>
          </a:xfrm>
          <a:prstGeom prst="rect">
            <a:avLst/>
          </a:prstGeom>
        </p:spPr>
      </p:pic>
      <p:sp>
        <p:nvSpPr>
          <p:cNvPr id="92" name="Forme libre 91"/>
          <p:cNvSpPr/>
          <p:nvPr/>
        </p:nvSpPr>
        <p:spPr>
          <a:xfrm>
            <a:off x="3923928" y="4653136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012160" y="136689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347864" y="3887172"/>
            <a:ext cx="3168352" cy="1558052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  <a:sp3d prstMaterial="flat">
            <a:bevelT w="152400" h="50800" prst="softRound"/>
          </a:sp3d>
        </p:spPr>
        <p:txBody>
          <a:bodyPr wrap="square" lIns="0" tIns="0" rIns="0" bIns="0">
            <a:spAutoFit/>
            <a:scene3d>
              <a:camera prst="orthographicFront"/>
              <a:lightRig rig="soft" dir="tl">
                <a:rot lat="0" lon="0" rev="0"/>
              </a:lightRig>
            </a:scene3d>
          </a:bodyPr>
          <a:lstStyle/>
          <a:p>
            <a:pPr algn="ctr"/>
            <a:r>
              <a:rPr lang="fr-FR" sz="3600" b="1" cap="none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 </a:t>
            </a:r>
            <a:r>
              <a:rPr lang="fr-FR" sz="3600" b="1" cap="none" spc="50" dirty="0" err="1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synthesis</a:t>
            </a:r>
            <a:endParaRPr lang="fr-FR" sz="3600" b="1" cap="none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rgbClr val="C00000"/>
                </a:solidFill>
              </a:rPr>
              <a:t>Synthesizing </a:t>
            </a:r>
            <a:r>
              <a:rPr lang="en-US" dirty="0" smtClean="0"/>
              <a:t>Multi-view Models of Software Systems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3" name="Forme libre 22"/>
          <p:cNvSpPr/>
          <p:nvPr/>
        </p:nvSpPr>
        <p:spPr>
          <a:xfrm>
            <a:off x="4211960" y="4087157"/>
            <a:ext cx="1584176" cy="998028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  <a:gd name="connsiteX0" fmla="*/ 285750 w 1998436"/>
              <a:gd name="connsiteY0" fmla="*/ 948834 h 948834"/>
              <a:gd name="connsiteX1" fmla="*/ 359482 w 1998436"/>
              <a:gd name="connsiteY1" fmla="*/ 111418 h 948834"/>
              <a:gd name="connsiteX2" fmla="*/ 1998436 w 1998436"/>
              <a:gd name="connsiteY2" fmla="*/ 280325 h 948834"/>
              <a:gd name="connsiteX0" fmla="*/ 285750 w 1690984"/>
              <a:gd name="connsiteY0" fmla="*/ 926550 h 926550"/>
              <a:gd name="connsiteX1" fmla="*/ 359482 w 1690984"/>
              <a:gd name="connsiteY1" fmla="*/ 89134 h 926550"/>
              <a:gd name="connsiteX2" fmla="*/ 1690984 w 1690984"/>
              <a:gd name="connsiteY2" fmla="*/ 391743 h 92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984" h="926550">
                <a:moveTo>
                  <a:pt x="285750" y="926550"/>
                </a:moveTo>
                <a:cubicBezTo>
                  <a:pt x="0" y="527770"/>
                  <a:pt x="125276" y="178268"/>
                  <a:pt x="359482" y="89134"/>
                </a:cubicBezTo>
                <a:cubicBezTo>
                  <a:pt x="593688" y="0"/>
                  <a:pt x="841354" y="287603"/>
                  <a:pt x="1690984" y="391743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616298" y="2420888"/>
            <a:ext cx="1092121" cy="2396088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8562" h="1753865">
                <a:moveTo>
                  <a:pt x="1478562" y="1753865"/>
                </a:moveTo>
                <a:cubicBezTo>
                  <a:pt x="642902" y="1596385"/>
                  <a:pt x="213440" y="1526751"/>
                  <a:pt x="106720" y="1234440"/>
                </a:cubicBezTo>
                <a:cubicBezTo>
                  <a:pt x="0" y="942129"/>
                  <a:pt x="378500" y="462280"/>
                  <a:pt x="83824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2915816" y="4156133"/>
            <a:ext cx="1944216" cy="465783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  <a:gd name="connsiteX0" fmla="*/ 1656184 w 1656184"/>
              <a:gd name="connsiteY0" fmla="*/ 72437 h 534566"/>
              <a:gd name="connsiteX1" fmla="*/ 1139552 w 1656184"/>
              <a:gd name="connsiteY1" fmla="*/ 77021 h 534566"/>
              <a:gd name="connsiteX2" fmla="*/ 0 w 1656184"/>
              <a:gd name="connsiteY2" fmla="*/ 534566 h 534566"/>
              <a:gd name="connsiteX0" fmla="*/ 1944216 w 1944216"/>
              <a:gd name="connsiteY0" fmla="*/ 41161 h 312420"/>
              <a:gd name="connsiteX1" fmla="*/ 1427584 w 1944216"/>
              <a:gd name="connsiteY1" fmla="*/ 45745 h 312420"/>
              <a:gd name="connsiteX2" fmla="*/ 0 w 1944216"/>
              <a:gd name="connsiteY2" fmla="*/ 312420 h 312420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728192 w 1728192"/>
              <a:gd name="connsiteY0" fmla="*/ 51230 h 504932"/>
              <a:gd name="connsiteX1" fmla="*/ 1211560 w 1728192"/>
              <a:gd name="connsiteY1" fmla="*/ 55814 h 504932"/>
              <a:gd name="connsiteX2" fmla="*/ 0 w 1728192"/>
              <a:gd name="connsiteY2" fmla="*/ 386112 h 504932"/>
              <a:gd name="connsiteX0" fmla="*/ 1728192 w 1728192"/>
              <a:gd name="connsiteY0" fmla="*/ 51230 h 386112"/>
              <a:gd name="connsiteX1" fmla="*/ 1211560 w 1728192"/>
              <a:gd name="connsiteY1" fmla="*/ 55814 h 386112"/>
              <a:gd name="connsiteX2" fmla="*/ 0 w 1728192"/>
              <a:gd name="connsiteY2" fmla="*/ 386112 h 386112"/>
              <a:gd name="connsiteX0" fmla="*/ 1944216 w 1944216"/>
              <a:gd name="connsiteY0" fmla="*/ 40626 h 311885"/>
              <a:gd name="connsiteX1" fmla="*/ 1427584 w 1944216"/>
              <a:gd name="connsiteY1" fmla="*/ 45210 h 311885"/>
              <a:gd name="connsiteX2" fmla="*/ 0 w 1944216"/>
              <a:gd name="connsiteY2" fmla="*/ 311885 h 311885"/>
              <a:gd name="connsiteX0" fmla="*/ 1944216 w 1944216"/>
              <a:gd name="connsiteY0" fmla="*/ 40626 h 411546"/>
              <a:gd name="connsiteX1" fmla="*/ 1427584 w 1944216"/>
              <a:gd name="connsiteY1" fmla="*/ 45210 h 411546"/>
              <a:gd name="connsiteX2" fmla="*/ 0 w 1944216"/>
              <a:gd name="connsiteY2" fmla="*/ 311885 h 41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6" h="411546">
                <a:moveTo>
                  <a:pt x="1944216" y="40626"/>
                </a:moveTo>
                <a:cubicBezTo>
                  <a:pt x="1798104" y="29389"/>
                  <a:pt x="1751620" y="0"/>
                  <a:pt x="1427584" y="45210"/>
                </a:cubicBezTo>
                <a:cubicBezTo>
                  <a:pt x="1103548" y="90420"/>
                  <a:pt x="528786" y="411546"/>
                  <a:pt x="0" y="311885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347864" y="2924943"/>
            <a:ext cx="2991976" cy="971605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  <a:gd name="connsiteX0" fmla="*/ 2991976 w 2991976"/>
              <a:gd name="connsiteY0" fmla="*/ 702176 h 971605"/>
              <a:gd name="connsiteX1" fmla="*/ 1848976 w 2991976"/>
              <a:gd name="connsiteY1" fmla="*/ 854576 h 971605"/>
              <a:gd name="connsiteX2" fmla="*/ 0 w 2991976"/>
              <a:gd name="connsiteY2" fmla="*/ 0 h 97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1976" h="971605">
                <a:moveTo>
                  <a:pt x="2991976" y="702176"/>
                </a:moveTo>
                <a:cubicBezTo>
                  <a:pt x="2680826" y="844416"/>
                  <a:pt x="2347639" y="971605"/>
                  <a:pt x="1848976" y="854576"/>
                </a:cubicBezTo>
                <a:cubicBezTo>
                  <a:pt x="1350313" y="737547"/>
                  <a:pt x="730250" y="406400"/>
                  <a:pt x="0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347864" y="3356992"/>
            <a:ext cx="1528936" cy="276626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  <a:gd name="connsiteX0" fmla="*/ 0 w 1528936"/>
              <a:gd name="connsiteY0" fmla="*/ 0 h 276626"/>
              <a:gd name="connsiteX1" fmla="*/ 474836 w 1528936"/>
              <a:gd name="connsiteY1" fmla="*/ 237108 h 276626"/>
              <a:gd name="connsiteX2" fmla="*/ 1528936 w 1528936"/>
              <a:gd name="connsiteY2" fmla="*/ 237108 h 2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936" h="276626">
                <a:moveTo>
                  <a:pt x="0" y="0"/>
                </a:moveTo>
                <a:cubicBezTo>
                  <a:pt x="187325" y="137583"/>
                  <a:pt x="220013" y="197590"/>
                  <a:pt x="474836" y="237108"/>
                </a:cubicBezTo>
                <a:cubicBezTo>
                  <a:pt x="729659" y="276626"/>
                  <a:pt x="1144761" y="264624"/>
                  <a:pt x="1528936" y="237108"/>
                </a:cubicBezTo>
              </a:path>
            </a:pathLst>
          </a:cu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rme libre 37"/>
          <p:cNvSpPr/>
          <p:nvPr/>
        </p:nvSpPr>
        <p:spPr>
          <a:xfrm>
            <a:off x="2975429" y="3280229"/>
            <a:ext cx="2873828" cy="885371"/>
          </a:xfrm>
          <a:custGeom>
            <a:avLst/>
            <a:gdLst>
              <a:gd name="connsiteX0" fmla="*/ 0 w 2873828"/>
              <a:gd name="connsiteY0" fmla="*/ 885371 h 885371"/>
              <a:gd name="connsiteX1" fmla="*/ 1509485 w 2873828"/>
              <a:gd name="connsiteY1" fmla="*/ 246742 h 885371"/>
              <a:gd name="connsiteX2" fmla="*/ 2873828 w 2873828"/>
              <a:gd name="connsiteY2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885371">
                <a:moveTo>
                  <a:pt x="0" y="885371"/>
                </a:moveTo>
                <a:cubicBezTo>
                  <a:pt x="515257" y="639837"/>
                  <a:pt x="1030514" y="394304"/>
                  <a:pt x="1509485" y="246742"/>
                </a:cubicBezTo>
                <a:cubicBezTo>
                  <a:pt x="1988456" y="99180"/>
                  <a:pt x="2431142" y="49590"/>
                  <a:pt x="2873828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18" name="Image 17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posi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formal framework</a:t>
            </a:r>
            <a:r>
              <a:rPr lang="en-US" dirty="0" smtClean="0"/>
              <a:t> for system modeling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7" name="Image 16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hmsc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1" name="Nuage 20"/>
          <p:cNvSpPr/>
          <p:nvPr/>
        </p:nvSpPr>
        <p:spPr>
          <a:xfrm>
            <a:off x="3131841" y="3140968"/>
            <a:ext cx="2808312" cy="1512168"/>
          </a:xfrm>
          <a:prstGeom prst="cloud">
            <a:avLst/>
          </a:prstGeom>
          <a:ln w="539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72000" rIns="0" bIns="0" rtlCol="0" anchor="ctr">
            <a:noAutofit/>
          </a:bodyPr>
          <a:lstStyle/>
          <a:p>
            <a:pPr algn="ctr"/>
            <a:r>
              <a:rPr lang="en-US" sz="2600" dirty="0" smtClean="0">
                <a:latin typeface="Berlin Sans FB" pitchFamily="34" charset="0"/>
              </a:rPr>
              <a:t>Formal trace </a:t>
            </a:r>
            <a:br>
              <a:rPr lang="en-US" sz="2600" dirty="0" smtClean="0">
                <a:latin typeface="Berlin Sans FB" pitchFamily="34" charset="0"/>
              </a:rPr>
            </a:br>
            <a:r>
              <a:rPr lang="en-US" sz="2600" dirty="0" smtClean="0">
                <a:latin typeface="Berlin Sans FB" pitchFamily="34" charset="0"/>
              </a:rPr>
              <a:t>semantics</a:t>
            </a:r>
            <a:endParaRPr lang="en-US" sz="2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4600"/>
              </a:lnSpc>
            </a:pPr>
            <a:r>
              <a:rPr lang="en-US" dirty="0" smtClean="0"/>
              <a:t>“Claim and check” consistency </a:t>
            </a:r>
            <a:r>
              <a:rPr lang="en-US" dirty="0" smtClean="0">
                <a:solidFill>
                  <a:srgbClr val="C00000"/>
                </a:solidFill>
              </a:rPr>
              <a:t>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br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877273"/>
            <a:ext cx="861150" cy="605281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2771800" y="2237963"/>
            <a:ext cx="2979060" cy="2670106"/>
            <a:chOff x="2771800" y="2237963"/>
            <a:chExt cx="2979060" cy="2670106"/>
          </a:xfrm>
        </p:grpSpPr>
        <p:sp>
          <p:nvSpPr>
            <p:cNvPr id="12" name="Forme libre 11"/>
            <p:cNvSpPr/>
            <p:nvPr/>
          </p:nvSpPr>
          <p:spPr>
            <a:xfrm>
              <a:off x="3131840" y="2852936"/>
              <a:ext cx="2232248" cy="1781409"/>
            </a:xfrm>
            <a:custGeom>
              <a:avLst/>
              <a:gdLst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773381 w 2757054"/>
                <a:gd name="connsiteY1" fmla="*/ 180109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50577 w 2757054"/>
                <a:gd name="connsiteY1" fmla="*/ 334144 h 2043545"/>
                <a:gd name="connsiteX2" fmla="*/ 1981200 w 2757054"/>
                <a:gd name="connsiteY2" fmla="*/ 1080655 h 2043545"/>
                <a:gd name="connsiteX3" fmla="*/ 886690 w 2757054"/>
                <a:gd name="connsiteY3" fmla="*/ 1205345 h 2043545"/>
                <a:gd name="connsiteX4" fmla="*/ 706581 w 2757054"/>
                <a:gd name="connsiteY4" fmla="*/ 1911927 h 2043545"/>
                <a:gd name="connsiteX5" fmla="*/ 0 w 2757054"/>
                <a:gd name="connsiteY5" fmla="*/ 1995055 h 2043545"/>
                <a:gd name="connsiteX0" fmla="*/ 2757054 w 2757054"/>
                <a:gd name="connsiteY0" fmla="*/ 0 h 2043545"/>
                <a:gd name="connsiteX1" fmla="*/ 1981200 w 2757054"/>
                <a:gd name="connsiteY1" fmla="*/ 1080655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  <a:gd name="connsiteX0" fmla="*/ 2757054 w 2757054"/>
                <a:gd name="connsiteY0" fmla="*/ 0 h 2043545"/>
                <a:gd name="connsiteX1" fmla="*/ 2022585 w 2757054"/>
                <a:gd name="connsiteY1" fmla="*/ 982216 h 2043545"/>
                <a:gd name="connsiteX2" fmla="*/ 886690 w 2757054"/>
                <a:gd name="connsiteY2" fmla="*/ 1205345 h 2043545"/>
                <a:gd name="connsiteX3" fmla="*/ 706581 w 2757054"/>
                <a:gd name="connsiteY3" fmla="*/ 1911927 h 2043545"/>
                <a:gd name="connsiteX4" fmla="*/ 0 w 2757054"/>
                <a:gd name="connsiteY4" fmla="*/ 1995055 h 20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7054" h="2043545">
                  <a:moveTo>
                    <a:pt x="2757054" y="0"/>
                  </a:moveTo>
                  <a:cubicBezTo>
                    <a:pt x="2595418" y="225136"/>
                    <a:pt x="2351258" y="624733"/>
                    <a:pt x="2022585" y="982216"/>
                  </a:cubicBezTo>
                  <a:cubicBezTo>
                    <a:pt x="1710858" y="1183107"/>
                    <a:pt x="1106024" y="1050393"/>
                    <a:pt x="886690" y="1205345"/>
                  </a:cubicBezTo>
                  <a:cubicBezTo>
                    <a:pt x="667356" y="1360297"/>
                    <a:pt x="854363" y="1780309"/>
                    <a:pt x="706581" y="1911927"/>
                  </a:cubicBezTo>
                  <a:cubicBezTo>
                    <a:pt x="558799" y="2043545"/>
                    <a:pt x="279399" y="2019300"/>
                    <a:pt x="0" y="1995055"/>
                  </a:cubicBezTo>
                </a:path>
              </a:pathLst>
            </a:custGeom>
            <a:ln w="123825" cmpd="dbl">
              <a:solidFill>
                <a:srgbClr val="C00000"/>
              </a:solidFill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92080" y="2237963"/>
              <a:ext cx="4587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?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771800" y="4077072"/>
              <a:ext cx="386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Berlin Sans FB" pitchFamily="34" charset="0"/>
                </a:rPr>
                <a:t>!</a:t>
              </a:r>
              <a:endParaRPr lang="en-US" sz="4800" b="1" dirty="0">
                <a:solidFill>
                  <a:srgbClr val="C00000"/>
                </a:solidFill>
                <a:latin typeface="Berlin Sans FB" pitchFamily="34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275856" y="3212976"/>
            <a:ext cx="2491388" cy="1152128"/>
            <a:chOff x="3347864" y="3140968"/>
            <a:chExt cx="2491388" cy="1152128"/>
          </a:xfrm>
        </p:grpSpPr>
        <p:sp>
          <p:nvSpPr>
            <p:cNvPr id="26" name="Rectangle 25"/>
            <p:cNvSpPr/>
            <p:nvPr/>
          </p:nvSpPr>
          <p:spPr>
            <a:xfrm>
              <a:off x="3419872" y="3144982"/>
              <a:ext cx="2304256" cy="1076105"/>
            </a:xfrm>
            <a:prstGeom prst="rect">
              <a:avLst/>
            </a:prstGeom>
            <a:solidFill>
              <a:schemeClr val="lt1"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3347864" y="3140968"/>
              <a:ext cx="2491388" cy="1152128"/>
              <a:chOff x="3347864" y="3140968"/>
              <a:chExt cx="2491388" cy="1152128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3347864" y="3338989"/>
                <a:ext cx="24913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erlin Sans FB" pitchFamily="34" charset="0"/>
                  </a:rPr>
                  <a:t>Temporal</a:t>
                </a:r>
              </a:p>
              <a:p>
                <a:r>
                  <a:rPr lang="en-US" sz="2800" dirty="0" smtClean="0">
                    <a:latin typeface="Berlin Sans FB" pitchFamily="34" charset="0"/>
                  </a:rPr>
                  <a:t>Model checking</a:t>
                </a:r>
                <a:endParaRPr lang="en-US" sz="2800" dirty="0">
                  <a:latin typeface="Berlin Sans FB" pitchFamily="34" charset="0"/>
                </a:endParaRPr>
              </a:p>
            </p:txBody>
          </p:sp>
          <p:pic>
            <p:nvPicPr>
              <p:cNvPr id="24" name="Image 23" descr="compute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932040" y="3140968"/>
                <a:ext cx="752634" cy="752634"/>
              </a:xfrm>
              <a:prstGeom prst="rect">
                <a:avLst/>
              </a:prstGeom>
            </p:spPr>
          </p:pic>
        </p:grpSp>
      </p:grpSp>
      <p:sp>
        <p:nvSpPr>
          <p:cNvPr id="28" name="Forme libre 27"/>
          <p:cNvSpPr/>
          <p:nvPr/>
        </p:nvSpPr>
        <p:spPr>
          <a:xfrm rot="10587084">
            <a:off x="1496359" y="5533397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8" name="Image 17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9" name="Image 18" descr="goal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grpSp>
        <p:nvGrpSpPr>
          <p:cNvPr id="30" name="Groupe 29"/>
          <p:cNvGrpSpPr/>
          <p:nvPr/>
        </p:nvGrpSpPr>
        <p:grpSpPr>
          <a:xfrm>
            <a:off x="3059833" y="3834358"/>
            <a:ext cx="3004417" cy="2790286"/>
            <a:chOff x="3059833" y="3834358"/>
            <a:chExt cx="3004417" cy="2790286"/>
          </a:xfrm>
        </p:grpSpPr>
        <p:pic>
          <p:nvPicPr>
            <p:cNvPr id="21" name="Image 20" descr="negative-scenario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9833" y="5085184"/>
              <a:ext cx="2430938" cy="153946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sp>
          <p:nvSpPr>
            <p:cNvPr id="29" name="Forme libre 28"/>
            <p:cNvSpPr/>
            <p:nvPr/>
          </p:nvSpPr>
          <p:spPr>
            <a:xfrm>
              <a:off x="5657850" y="3834358"/>
              <a:ext cx="406400" cy="1466850"/>
            </a:xfrm>
            <a:custGeom>
              <a:avLst/>
              <a:gdLst>
                <a:gd name="connsiteX0" fmla="*/ 38100 w 406400"/>
                <a:gd name="connsiteY0" fmla="*/ 0 h 1466850"/>
                <a:gd name="connsiteX1" fmla="*/ 400050 w 406400"/>
                <a:gd name="connsiteY1" fmla="*/ 685800 h 1466850"/>
                <a:gd name="connsiteX2" fmla="*/ 0 w 406400"/>
                <a:gd name="connsiteY2" fmla="*/ 146685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466850">
                  <a:moveTo>
                    <a:pt x="38100" y="0"/>
                  </a:moveTo>
                  <a:cubicBezTo>
                    <a:pt x="222250" y="220662"/>
                    <a:pt x="406400" y="441325"/>
                    <a:pt x="400050" y="685800"/>
                  </a:cubicBezTo>
                  <a:cubicBezTo>
                    <a:pt x="393700" y="930275"/>
                    <a:pt x="196850" y="1198562"/>
                    <a:pt x="0" y="146685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State machine </a:t>
            </a:r>
            <a:r>
              <a:rPr lang="en-US" dirty="0" smtClean="0">
                <a:solidFill>
                  <a:srgbClr val="C00000"/>
                </a:solidFill>
              </a:rPr>
              <a:t>induction</a:t>
            </a:r>
            <a:r>
              <a:rPr lang="en-US" dirty="0" smtClean="0"/>
              <a:t> from scenarios</a:t>
            </a:r>
            <a:endParaRPr lang="en-US" dirty="0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4439430"/>
            <a:ext cx="175721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Adapts</a:t>
            </a:r>
          </a:p>
          <a:p>
            <a:r>
              <a:rPr lang="en-US" sz="2800" dirty="0" smtClean="0">
                <a:latin typeface="Berlin Sans FB" pitchFamily="34" charset="0"/>
              </a:rPr>
              <a:t>Grammar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800" dirty="0" smtClean="0">
                <a:latin typeface="Berlin Sans FB" pitchFamily="34" charset="0"/>
              </a:rPr>
              <a:t>Induction</a:t>
            </a:r>
          </a:p>
          <a:p>
            <a:r>
              <a:rPr lang="en-US" sz="2800" dirty="0" smtClean="0">
                <a:latin typeface="Berlin Sans FB" pitchFamily="34" charset="0"/>
              </a:rPr>
              <a:t>Methods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[Onc92]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5" name="Image 24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Interactive</a:t>
            </a:r>
            <a:r>
              <a:rPr lang="en-US" dirty="0" smtClean="0"/>
              <a:t> state machine induction from scenarios</a:t>
            </a:r>
            <a:endParaRPr lang="en-US" dirty="0"/>
          </a:p>
        </p:txBody>
      </p:sp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79512" y="4870318"/>
            <a:ext cx="239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rlin Sans FB" pitchFamily="34" charset="0"/>
              </a:rPr>
              <a:t>QSM: </a:t>
            </a:r>
          </a:p>
          <a:p>
            <a:r>
              <a:rPr lang="en-US" sz="2800" dirty="0" smtClean="0">
                <a:latin typeface="Berlin Sans FB" pitchFamily="34" charset="0"/>
              </a:rPr>
              <a:t>Query-driven </a:t>
            </a:r>
          </a:p>
          <a:p>
            <a:r>
              <a:rPr lang="en-US" sz="2800" dirty="0" smtClean="0">
                <a:latin typeface="Berlin Sans FB" pitchFamily="34" charset="0"/>
              </a:rPr>
              <a:t>State Merging </a:t>
            </a:r>
            <a:br>
              <a:rPr lang="en-US" sz="2800" dirty="0" smtClean="0">
                <a:latin typeface="Berlin Sans FB" pitchFamily="34" charset="0"/>
              </a:rPr>
            </a:br>
            <a:r>
              <a:rPr lang="en-US" sz="2400" dirty="0" smtClean="0">
                <a:latin typeface="Berlin Sans FB" pitchFamily="34" charset="0"/>
              </a:rPr>
              <a:t>[Dam05, Dup08]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negative-scenari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positive-scenari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Interactive state machine induction from scenarios </a:t>
            </a:r>
            <a:r>
              <a:rPr lang="en-US" dirty="0" smtClean="0">
                <a:solidFill>
                  <a:srgbClr val="C00000"/>
                </a:solidFill>
              </a:rPr>
              <a:t>and goals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179512" y="4536893"/>
            <a:ext cx="2408032" cy="208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QSM </a:t>
            </a:r>
          </a:p>
          <a:p>
            <a:pPr>
              <a:lnSpc>
                <a:spcPts val="2600"/>
              </a:lnSpc>
            </a:pPr>
            <a:r>
              <a:rPr lang="en-US" sz="2800" dirty="0" smtClean="0">
                <a:latin typeface="Berlin Sans FB" pitchFamily="34" charset="0"/>
              </a:rPr>
              <a:t>+ constraints </a:t>
            </a:r>
          </a:p>
          <a:p>
            <a:r>
              <a:rPr lang="en-US" sz="2400" dirty="0" smtClean="0">
                <a:latin typeface="Berlin Sans FB" pitchFamily="34" charset="0"/>
              </a:rPr>
              <a:t>[Dam06, Dup08]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1" name="Image 3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12" name="Image 11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State machine induction from </a:t>
            </a:r>
            <a:r>
              <a:rPr lang="en-US" dirty="0" smtClean="0">
                <a:solidFill>
                  <a:srgbClr val="C00000"/>
                </a:solidFill>
              </a:rPr>
              <a:t>high-level </a:t>
            </a:r>
            <a:r>
              <a:rPr lang="en-US" dirty="0" smtClean="0"/>
              <a:t>scenarios</a:t>
            </a:r>
            <a:endParaRPr lang="en-US" dirty="0"/>
          </a:p>
        </p:txBody>
      </p:sp>
      <p:pic>
        <p:nvPicPr>
          <p:cNvPr id="37" name="Image 36" descr="hm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111" y="4221088"/>
            <a:ext cx="2084265" cy="216024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25" name="Forme libre 24"/>
          <p:cNvSpPr/>
          <p:nvPr/>
        </p:nvSpPr>
        <p:spPr>
          <a:xfrm>
            <a:off x="4499992" y="2708920"/>
            <a:ext cx="1208428" cy="2108056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  <a:gd name="connsiteX0" fmla="*/ 1478562 w 1478562"/>
              <a:gd name="connsiteY0" fmla="*/ 1753865 h 1753865"/>
              <a:gd name="connsiteX1" fmla="*/ 106720 w 1478562"/>
              <a:gd name="connsiteY1" fmla="*/ 1234440 h 1753865"/>
              <a:gd name="connsiteX2" fmla="*/ 838240 w 1478562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  <a:gd name="connsiteX0" fmla="*/ 1400793 w 1400793"/>
              <a:gd name="connsiteY0" fmla="*/ 1753865 h 1753865"/>
              <a:gd name="connsiteX1" fmla="*/ 28951 w 1400793"/>
              <a:gd name="connsiteY1" fmla="*/ 1234440 h 1753865"/>
              <a:gd name="connsiteX2" fmla="*/ 1227085 w 1400793"/>
              <a:gd name="connsiteY2" fmla="*/ 0 h 175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793" h="1753865">
                <a:moveTo>
                  <a:pt x="1400793" y="1753865"/>
                </a:moveTo>
                <a:cubicBezTo>
                  <a:pt x="565133" y="1596385"/>
                  <a:pt x="57902" y="1526751"/>
                  <a:pt x="28951" y="1234440"/>
                </a:cubicBezTo>
                <a:cubicBezTo>
                  <a:pt x="0" y="942129"/>
                  <a:pt x="115040" y="461068"/>
                  <a:pt x="1227085" y="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 17"/>
          <p:cNvSpPr/>
          <p:nvPr/>
        </p:nvSpPr>
        <p:spPr>
          <a:xfrm>
            <a:off x="4355976" y="3717032"/>
            <a:ext cx="360040" cy="138281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79512" y="3577656"/>
            <a:ext cx="19960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>
              <a:latin typeface="Berlin Sans FB" pitchFamily="34" charset="0"/>
            </a:endParaRPr>
          </a:p>
          <a:p>
            <a:endParaRPr lang="en-US" sz="2800" dirty="0" smtClean="0">
              <a:latin typeface="Berlin Sans FB" pitchFamily="34" charset="0"/>
            </a:endParaRPr>
          </a:p>
          <a:p>
            <a:r>
              <a:rPr lang="en-US" sz="2800" dirty="0" smtClean="0">
                <a:latin typeface="Berlin Sans FB" pitchFamily="34" charset="0"/>
              </a:rPr>
              <a:t>ASM:</a:t>
            </a:r>
          </a:p>
          <a:p>
            <a:r>
              <a:rPr lang="en-US" sz="2800" dirty="0" smtClean="0">
                <a:latin typeface="Berlin Sans FB" pitchFamily="34" charset="0"/>
              </a:rPr>
              <a:t>Automaton</a:t>
            </a:r>
          </a:p>
          <a:p>
            <a:r>
              <a:rPr lang="en-US" sz="2800" dirty="0" smtClean="0">
                <a:latin typeface="Berlin Sans FB" pitchFamily="34" charset="0"/>
              </a:rPr>
              <a:t>State</a:t>
            </a:r>
          </a:p>
          <a:p>
            <a:r>
              <a:rPr lang="en-US" sz="2800" dirty="0" smtClean="0">
                <a:latin typeface="Berlin Sans FB" pitchFamily="34" charset="0"/>
              </a:rPr>
              <a:t>Merging</a:t>
            </a:r>
          </a:p>
          <a:p>
            <a:r>
              <a:rPr lang="en-US" sz="2400" dirty="0" smtClean="0">
                <a:latin typeface="Berlin Sans FB" pitchFamily="34" charset="0"/>
              </a:rPr>
              <a:t>[Lam08]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21" name="Image 20" descr="state-machi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nega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Extra goodness: goal inference from scenarios </a:t>
            </a:r>
            <a:r>
              <a:rPr lang="en-US" sz="3200" dirty="0" smtClean="0"/>
              <a:t>[Dam06, Dam11]</a:t>
            </a:r>
            <a:endParaRPr lang="en-US" dirty="0"/>
          </a:p>
        </p:txBody>
      </p:sp>
      <p:pic>
        <p:nvPicPr>
          <p:cNvPr id="14" name="Image 13" descr="posi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goa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7" name="Forme libre 16"/>
          <p:cNvSpPr/>
          <p:nvPr/>
        </p:nvSpPr>
        <p:spPr>
          <a:xfrm>
            <a:off x="2933700" y="2667001"/>
            <a:ext cx="1641475" cy="1986136"/>
          </a:xfrm>
          <a:custGeom>
            <a:avLst/>
            <a:gdLst>
              <a:gd name="connsiteX0" fmla="*/ 571500 w 1641475"/>
              <a:gd name="connsiteY0" fmla="*/ 0 h 2117725"/>
              <a:gd name="connsiteX1" fmla="*/ 1524000 w 1641475"/>
              <a:gd name="connsiteY1" fmla="*/ 800100 h 2117725"/>
              <a:gd name="connsiteX2" fmla="*/ 1276350 w 1641475"/>
              <a:gd name="connsiteY2" fmla="*/ 1905000 h 2117725"/>
              <a:gd name="connsiteX3" fmla="*/ 0 w 1641475"/>
              <a:gd name="connsiteY3" fmla="*/ 2076450 h 21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1475" h="2117725">
                <a:moveTo>
                  <a:pt x="571500" y="0"/>
                </a:moveTo>
                <a:cubicBezTo>
                  <a:pt x="989012" y="241300"/>
                  <a:pt x="1406525" y="482600"/>
                  <a:pt x="1524000" y="800100"/>
                </a:cubicBezTo>
                <a:cubicBezTo>
                  <a:pt x="1641475" y="1117600"/>
                  <a:pt x="1530350" y="1692275"/>
                  <a:pt x="1276350" y="1905000"/>
                </a:cubicBezTo>
                <a:cubicBezTo>
                  <a:pt x="1022350" y="2117725"/>
                  <a:pt x="511175" y="2097087"/>
                  <a:pt x="0" y="207645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en angle 23"/>
          <p:cNvCxnSpPr>
            <a:stCxn id="29" idx="1"/>
            <a:endCxn id="35" idx="5"/>
          </p:cNvCxnSpPr>
          <p:nvPr/>
        </p:nvCxnSpPr>
        <p:spPr>
          <a:xfrm flipH="1" flipV="1">
            <a:off x="5332452" y="2749292"/>
            <a:ext cx="1620216" cy="262392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are they </a:t>
            </a:r>
            <a:r>
              <a:rPr lang="en-US" dirty="0" smtClean="0">
                <a:solidFill>
                  <a:srgbClr val="C00000"/>
                </a:solidFill>
              </a:rPr>
              <a:t>GREAT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techniques?</a:t>
            </a:r>
            <a:endParaRPr lang="en-US" dirty="0"/>
          </a:p>
        </p:txBody>
      </p:sp>
      <p:sp>
        <p:nvSpPr>
          <p:cNvPr id="4" name="Espace réservé du contenu 14"/>
          <p:cNvSpPr>
            <a:spLocks noGrp="1"/>
          </p:cNvSpPr>
          <p:nvPr>
            <p:ph idx="1"/>
          </p:nvPr>
        </p:nvSpPr>
        <p:spPr>
          <a:xfrm>
            <a:off x="288032" y="2916190"/>
            <a:ext cx="6588224" cy="1944216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72000" bIns="0">
            <a:noAutofit/>
          </a:bodyPr>
          <a:lstStyle/>
          <a:p>
            <a:pPr marL="0" indent="0" algn="ctr">
              <a:lnSpc>
                <a:spcPts val="3100"/>
              </a:lnSpc>
              <a:spcBef>
                <a:spcPts val="0"/>
              </a:spcBef>
              <a:buNone/>
            </a:pPr>
            <a:r>
              <a:rPr lang="en-US" sz="3600" dirty="0" smtClean="0"/>
              <a:t>Models should be 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adequate,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consistent,</a:t>
            </a:r>
            <a:r>
              <a:rPr lang="en-US" sz="3600" b="1" dirty="0" smtClean="0"/>
              <a:t>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complete,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comprehensible, 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chemeClr val="accent2"/>
                </a:solidFill>
              </a:rPr>
              <a:t>analyzable</a:t>
            </a:r>
          </a:p>
        </p:txBody>
      </p:sp>
      <p:sp>
        <p:nvSpPr>
          <p:cNvPr id="7" name="Ellipse 6"/>
          <p:cNvSpPr/>
          <p:nvPr/>
        </p:nvSpPr>
        <p:spPr>
          <a:xfrm>
            <a:off x="2593304" y="5508478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en angle 23"/>
          <p:cNvCxnSpPr>
            <a:endCxn id="7" idx="2"/>
          </p:cNvCxnSpPr>
          <p:nvPr/>
        </p:nvCxnSpPr>
        <p:spPr>
          <a:xfrm flipV="1">
            <a:off x="1839919" y="5616490"/>
            <a:ext cx="753385" cy="8435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en angle 23"/>
          <p:cNvCxnSpPr>
            <a:endCxn id="7" idx="6"/>
          </p:cNvCxnSpPr>
          <p:nvPr/>
        </p:nvCxnSpPr>
        <p:spPr>
          <a:xfrm flipH="1" flipV="1">
            <a:off x="2809328" y="5616490"/>
            <a:ext cx="1183463" cy="48972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en angle 10"/>
          <p:cNvCxnSpPr>
            <a:stCxn id="7" idx="0"/>
          </p:cNvCxnSpPr>
          <p:nvPr/>
        </p:nvCxnSpPr>
        <p:spPr>
          <a:xfrm flipV="1">
            <a:off x="2701316" y="4860406"/>
            <a:ext cx="62753" cy="64807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Image 1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7687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thes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5299628"/>
            <a:ext cx="863080" cy="129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Espace réservé du contenu 14"/>
          <p:cNvSpPr txBox="1">
            <a:spLocks/>
          </p:cNvSpPr>
          <p:nvPr/>
        </p:nvSpPr>
        <p:spPr>
          <a:xfrm>
            <a:off x="4427984" y="1061125"/>
            <a:ext cx="4293368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Effective support </a:t>
            </a:r>
          </a:p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 smtClean="0">
                <a:latin typeface="Berlin Sans FB" pitchFamily="34" charset="0"/>
              </a:rPr>
              <a:t>for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system building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9" name="Espace réservé du contenu 14"/>
          <p:cNvSpPr txBox="1">
            <a:spLocks/>
          </p:cNvSpPr>
          <p:nvPr/>
        </p:nvSpPr>
        <p:spPr>
          <a:xfrm>
            <a:off x="4860032" y="5373216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148064" y="2564904"/>
            <a:ext cx="216024" cy="216024"/>
          </a:xfrm>
          <a:prstGeom prst="ellipse">
            <a:avLst/>
          </a:prstGeom>
          <a:solidFill>
            <a:srgbClr val="FFFF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eur en angle 23"/>
          <p:cNvCxnSpPr>
            <a:stCxn id="4" idx="1"/>
            <a:endCxn id="35" idx="2"/>
          </p:cNvCxnSpPr>
          <p:nvPr/>
        </p:nvCxnSpPr>
        <p:spPr>
          <a:xfrm flipV="1">
            <a:off x="3825171" y="2672916"/>
            <a:ext cx="1322893" cy="243274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10"/>
          <p:cNvCxnSpPr>
            <a:stCxn id="35" idx="0"/>
          </p:cNvCxnSpPr>
          <p:nvPr/>
        </p:nvCxnSpPr>
        <p:spPr>
          <a:xfrm flipV="1">
            <a:off x="5256076" y="2161309"/>
            <a:ext cx="50215" cy="40359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Input scenarios are </a:t>
            </a:r>
            <a:r>
              <a:rPr lang="en-US" dirty="0" smtClean="0">
                <a:solidFill>
                  <a:srgbClr val="C00000"/>
                </a:solidFill>
              </a:rPr>
              <a:t>comprehensible  </a:t>
            </a:r>
            <a:r>
              <a:rPr lang="en-US" dirty="0" smtClean="0"/>
              <a:t>and easy to draw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Image 6" descr="negative-scenar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8" name="Image 7" descr="positive-scena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Our techniques synthesize </a:t>
            </a:r>
            <a:r>
              <a:rPr lang="en-US" dirty="0" smtClean="0">
                <a:solidFill>
                  <a:srgbClr val="C00000"/>
                </a:solidFill>
              </a:rPr>
              <a:t>consistent </a:t>
            </a:r>
            <a:r>
              <a:rPr lang="en-US" dirty="0" smtClean="0"/>
              <a:t>state machines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31" name="Image 30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2" name="Image 11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State machines are </a:t>
            </a:r>
            <a:r>
              <a:rPr lang="en-US" dirty="0" smtClean="0">
                <a:solidFill>
                  <a:srgbClr val="C00000"/>
                </a:solidFill>
              </a:rPr>
              <a:t>analyzable</a:t>
            </a:r>
            <a:r>
              <a:rPr lang="en-US" dirty="0" smtClean="0"/>
              <a:t> and close to the source code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0" name="Image 19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3" name="Image 12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3" name="Image 22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4" name="Image 23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sp>
        <p:nvSpPr>
          <p:cNvPr id="12" name="Espace réservé du contenu 14"/>
          <p:cNvSpPr txBox="1">
            <a:spLocks/>
          </p:cNvSpPr>
          <p:nvPr/>
        </p:nvSpPr>
        <p:spPr>
          <a:xfrm>
            <a:off x="4688904" y="4509120"/>
            <a:ext cx="3915544" cy="107891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  <a:ln w="63500" cap="flat" cmpd="sng" algn="ctr">
            <a:solidFill>
              <a:schemeClr val="dk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72000" rIns="7200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From models to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software […]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Thought provoking for better </a:t>
            </a:r>
            <a:r>
              <a:rPr lang="en-US" dirty="0" smtClean="0">
                <a:solidFill>
                  <a:srgbClr val="C00000"/>
                </a:solidFill>
              </a:rPr>
              <a:t>adequacy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completeness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7" name="Image 26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8" name="Image 27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16" name="Image 15" descr="scenario-questi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1" name="Image 20" descr="brai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Knowing </a:t>
            </a:r>
            <a:r>
              <a:rPr lang="en-US" b="1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makes you a much smarter software engineer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/>
          <p:cNvSpPr/>
          <p:nvPr/>
        </p:nvSpPr>
        <p:spPr>
          <a:xfrm>
            <a:off x="2123728" y="1554705"/>
            <a:ext cx="4824536" cy="4684694"/>
          </a:xfrm>
          <a:prstGeom prst="ellipse">
            <a:avLst/>
          </a:prstGeom>
          <a:noFill/>
          <a:ln w="85725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35"/>
          <p:cNvGrpSpPr/>
          <p:nvPr/>
        </p:nvGrpSpPr>
        <p:grpSpPr>
          <a:xfrm>
            <a:off x="3347864" y="2780928"/>
            <a:ext cx="2232248" cy="2141592"/>
            <a:chOff x="3347864" y="2225807"/>
            <a:chExt cx="2232248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347864" y="2225807"/>
              <a:ext cx="2232248" cy="1097684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232248"/>
                <a:gd name="connsiteY0" fmla="*/ 384954 h 932048"/>
                <a:gd name="connsiteX1" fmla="*/ 1239376 w 2232248"/>
                <a:gd name="connsiteY1" fmla="*/ 867889 h 932048"/>
                <a:gd name="connsiteX2" fmla="*/ 2232248 w 2232248"/>
                <a:gd name="connsiteY2" fmla="*/ 0 h 9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248" h="932048">
                  <a:moveTo>
                    <a:pt x="0" y="384954"/>
                  </a:moveTo>
                  <a:cubicBezTo>
                    <a:pt x="515620" y="412894"/>
                    <a:pt x="867335" y="932048"/>
                    <a:pt x="1239376" y="867889"/>
                  </a:cubicBezTo>
                  <a:cubicBezTo>
                    <a:pt x="1611417" y="803730"/>
                    <a:pt x="1882572" y="358069"/>
                    <a:pt x="2232248" y="0"/>
                  </a:cubicBezTo>
                </a:path>
              </a:pathLst>
            </a:custGeom>
            <a:ln w="76200">
              <a:solidFill>
                <a:srgbClr val="C00000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Goals come with </a:t>
            </a:r>
            <a:r>
              <a:rPr lang="en-US" b="1" dirty="0" smtClean="0">
                <a:solidFill>
                  <a:srgbClr val="C00000"/>
                </a:solidFill>
              </a:rPr>
              <a:t>lots</a:t>
            </a:r>
            <a:r>
              <a:rPr lang="en-US" b="1" dirty="0" smtClean="0"/>
              <a:t> </a:t>
            </a:r>
            <a:r>
              <a:rPr lang="en-US" dirty="0" smtClean="0"/>
              <a:t>of analysis and synthesis tools</a:t>
            </a:r>
            <a:endParaRPr lang="en-US" dirty="0"/>
          </a:p>
        </p:txBody>
      </p:sp>
      <p:sp>
        <p:nvSpPr>
          <p:cNvPr id="22" name="Forme libre 21"/>
          <p:cNvSpPr/>
          <p:nvPr/>
        </p:nvSpPr>
        <p:spPr>
          <a:xfrm>
            <a:off x="4602480" y="3718560"/>
            <a:ext cx="1193656" cy="502528"/>
          </a:xfrm>
          <a:custGeom>
            <a:avLst/>
            <a:gdLst>
              <a:gd name="connsiteX0" fmla="*/ 0 w 1051560"/>
              <a:gd name="connsiteY0" fmla="*/ 0 h 411480"/>
              <a:gd name="connsiteX1" fmla="*/ 548640 w 1051560"/>
              <a:gd name="connsiteY1" fmla="*/ 91440 h 411480"/>
              <a:gd name="connsiteX2" fmla="*/ 1051560 w 1051560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411480">
                <a:moveTo>
                  <a:pt x="0" y="0"/>
                </a:moveTo>
                <a:cubicBezTo>
                  <a:pt x="186690" y="11430"/>
                  <a:pt x="373380" y="22860"/>
                  <a:pt x="548640" y="91440"/>
                </a:cubicBezTo>
                <a:cubicBezTo>
                  <a:pt x="723900" y="160020"/>
                  <a:pt x="887730" y="285750"/>
                  <a:pt x="1051560" y="411480"/>
                </a:cubicBezTo>
              </a:path>
            </a:pathLst>
          </a:custGeom>
          <a:ln w="76200"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 rot="17316672">
            <a:off x="4890767" y="3732889"/>
            <a:ext cx="588640" cy="1379220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 rot="13260994">
            <a:off x="3297347" y="3171468"/>
            <a:ext cx="964305" cy="1742855"/>
          </a:xfrm>
          <a:custGeom>
            <a:avLst/>
            <a:gdLst>
              <a:gd name="connsiteX0" fmla="*/ 142240 w 721360"/>
              <a:gd name="connsiteY0" fmla="*/ 1691640 h 1691640"/>
              <a:gd name="connsiteX1" fmla="*/ 96520 w 721360"/>
              <a:gd name="connsiteY1" fmla="*/ 716280 h 1691640"/>
              <a:gd name="connsiteX2" fmla="*/ 721360 w 721360"/>
              <a:gd name="connsiteY2" fmla="*/ 0 h 1691640"/>
              <a:gd name="connsiteX0" fmla="*/ 142240 w 721360"/>
              <a:gd name="connsiteY0" fmla="*/ 1760014 h 1760014"/>
              <a:gd name="connsiteX1" fmla="*/ 96520 w 721360"/>
              <a:gd name="connsiteY1" fmla="*/ 784654 h 1760014"/>
              <a:gd name="connsiteX2" fmla="*/ 721360 w 721360"/>
              <a:gd name="connsiteY2" fmla="*/ 0 h 176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" h="1760014">
                <a:moveTo>
                  <a:pt x="142240" y="1760014"/>
                </a:moveTo>
                <a:cubicBezTo>
                  <a:pt x="71120" y="1413304"/>
                  <a:pt x="0" y="1077990"/>
                  <a:pt x="96520" y="784654"/>
                </a:cubicBezTo>
                <a:cubicBezTo>
                  <a:pt x="193040" y="491318"/>
                  <a:pt x="457200" y="217170"/>
                  <a:pt x="721360" y="0"/>
                </a:cubicBezTo>
              </a:path>
            </a:pathLst>
          </a:custGeom>
          <a:ln w="76200">
            <a:solidFill>
              <a:srgbClr val="C0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3068960"/>
            <a:ext cx="1368152" cy="1368152"/>
          </a:xfrm>
          <a:prstGeom prst="rect">
            <a:avLst/>
          </a:prstGeom>
        </p:spPr>
      </p:pic>
      <p:pic>
        <p:nvPicPr>
          <p:cNvPr id="24" name="Image 23" descr="state-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2348880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6" name="Image 25" descr="composed-syst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4672" y="1412776"/>
            <a:ext cx="3668969" cy="936104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9" name="Image 28" descr="negative-scenar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59833" y="5085184"/>
            <a:ext cx="2430938" cy="153946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30" name="Image 29" descr="positive-scenar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568" y="1628801"/>
            <a:ext cx="2532999" cy="175087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0" name="Image 19" descr="goal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3861050"/>
            <a:ext cx="1728189" cy="1493578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  <p:pic>
        <p:nvPicPr>
          <p:cNvPr id="21" name="Image 20" descr="scenario-ques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8756" y="4188026"/>
            <a:ext cx="2509839" cy="1832515"/>
          </a:xfrm>
          <a:prstGeom prst="rect">
            <a:avLst/>
          </a:prstGeom>
        </p:spPr>
      </p:pic>
      <p:pic>
        <p:nvPicPr>
          <p:cNvPr id="25" name="Image 24" descr="bra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0964" y="5700194"/>
            <a:ext cx="1071516" cy="75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9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30" name="Image 29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1" name="Image 3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3" name="Image 32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 are </a:t>
            </a:r>
            <a:br>
              <a:rPr lang="en-US" dirty="0" smtClean="0"/>
            </a:br>
            <a:r>
              <a:rPr lang="en-US" dirty="0" smtClean="0"/>
              <a:t>thought provoking</a:t>
            </a:r>
            <a:endParaRPr lang="en-US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347864" y="5445224"/>
            <a:ext cx="5400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j-ea"/>
                <a:cs typeface="+mj-cs"/>
              </a:rPr>
              <a:t>Some examples…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What if the cyclist makes a</a:t>
            </a:r>
            <a:br>
              <a:rPr lang="en-US" dirty="0" smtClean="0"/>
            </a:br>
            <a:r>
              <a:rPr lang="en-US" dirty="0" smtClean="0"/>
              <a:t>second request?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404459"/>
            <a:ext cx="1872000" cy="472813"/>
            <a:chOff x="5436304" y="6106197"/>
            <a:chExt cx="1872000" cy="472813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e 51"/>
          <p:cNvGrpSpPr/>
          <p:nvPr/>
        </p:nvGrpSpPr>
        <p:grpSpPr>
          <a:xfrm>
            <a:off x="1835696" y="5650926"/>
            <a:ext cx="3744208" cy="400110"/>
            <a:chOff x="5436304" y="6079287"/>
            <a:chExt cx="1872000" cy="400110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6300352" y="6079287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36" name="Groupe 51"/>
          <p:cNvGrpSpPr/>
          <p:nvPr/>
        </p:nvGrpSpPr>
        <p:grpSpPr>
          <a:xfrm>
            <a:off x="5636622" y="5404459"/>
            <a:ext cx="1872000" cy="472813"/>
            <a:chOff x="5436304" y="6106197"/>
            <a:chExt cx="1872000" cy="472813"/>
          </a:xfrm>
        </p:grpSpPr>
        <p:cxnSp>
          <p:nvCxnSpPr>
            <p:cNvPr id="37" name="Connecteur droit avec flèche 36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811842" y="6106197"/>
              <a:ext cx="1176009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796136" y="1196752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bicycle here!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664804"/>
            <a:ext cx="1185480" cy="540060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7280610" y="42125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7032709" y="876851"/>
            <a:ext cx="631500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1835696" y="5405154"/>
            <a:ext cx="5616000" cy="400110"/>
            <a:chOff x="5436304" y="6089609"/>
            <a:chExt cx="2807844" cy="400110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128398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44419"/>
            <a:ext cx="5688000" cy="472813"/>
            <a:chOff x="1619672" y="5902596"/>
            <a:chExt cx="5688000" cy="472813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857766" y="5902596"/>
              <a:ext cx="857524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</p:grpSp>
      <p:grpSp>
        <p:nvGrpSpPr>
          <p:cNvPr id="5" name="Groupe 51"/>
          <p:cNvGrpSpPr/>
          <p:nvPr/>
        </p:nvGrpSpPr>
        <p:grpSpPr>
          <a:xfrm>
            <a:off x="1835696" y="5405154"/>
            <a:ext cx="5616000" cy="400110"/>
            <a:chOff x="5436304" y="6089609"/>
            <a:chExt cx="2807844" cy="400110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5436304" y="6320098"/>
              <a:ext cx="2807844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128398" y="6089609"/>
              <a:ext cx="90005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n-US" sz="2600" dirty="0" err="1" smtClean="0"/>
                <a:t>beeeeeeeep</a:t>
              </a:r>
              <a:endParaRPr lang="en-US" sz="2600" dirty="0"/>
            </a:p>
          </p:txBody>
        </p:sp>
      </p:grpSp>
      <p:grpSp>
        <p:nvGrpSpPr>
          <p:cNvPr id="81" name="Groupe 80"/>
          <p:cNvGrpSpPr/>
          <p:nvPr/>
        </p:nvGrpSpPr>
        <p:grpSpPr>
          <a:xfrm>
            <a:off x="2915816" y="332656"/>
            <a:ext cx="5719074" cy="3273202"/>
            <a:chOff x="2915816" y="332656"/>
            <a:chExt cx="5719074" cy="3273202"/>
          </a:xfrm>
        </p:grpSpPr>
        <p:sp>
          <p:nvSpPr>
            <p:cNvPr id="36" name="Parallélogramme 35"/>
            <p:cNvSpPr/>
            <p:nvPr/>
          </p:nvSpPr>
          <p:spPr>
            <a:xfrm>
              <a:off x="5292080" y="1559637"/>
              <a:ext cx="3342810" cy="1005267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600" dirty="0" smtClean="0">
                  <a:solidFill>
                    <a:schemeClr val="tx1"/>
                  </a:solidFill>
                  <a:latin typeface="Berlin Sans FB" pitchFamily="34" charset="0"/>
                </a:rPr>
                <a:t>Avoid[ Requesting When Free ]</a:t>
              </a:r>
              <a:endParaRPr lang="en-US" sz="26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6721117" y="2996952"/>
              <a:ext cx="216024" cy="21602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en angle 6"/>
            <p:cNvCxnSpPr>
              <a:stCxn id="143" idx="0"/>
              <a:endCxn id="39" idx="4"/>
            </p:cNvCxnSpPr>
            <p:nvPr/>
          </p:nvCxnSpPr>
          <p:spPr>
            <a:xfrm flipH="1" flipV="1">
              <a:off x="6829129" y="3212976"/>
              <a:ext cx="646760" cy="392882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0"/>
            <p:cNvCxnSpPr>
              <a:stCxn id="39" idx="0"/>
              <a:endCxn id="36" idx="3"/>
            </p:cNvCxnSpPr>
            <p:nvPr/>
          </p:nvCxnSpPr>
          <p:spPr>
            <a:xfrm flipV="1">
              <a:off x="6829129" y="2564904"/>
              <a:ext cx="8698" cy="432048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Parallélogramme 67"/>
            <p:cNvSpPr/>
            <p:nvPr/>
          </p:nvSpPr>
          <p:spPr>
            <a:xfrm>
              <a:off x="2915816" y="332656"/>
              <a:ext cx="3528392" cy="86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Berlin Sans FB" pitchFamily="34" charset="0"/>
                </a:rPr>
                <a:t>Keep it simple !!</a:t>
              </a:r>
              <a:endParaRPr lang="en-US" sz="32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4644008" y="173681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eur en angle 23"/>
            <p:cNvCxnSpPr>
              <a:stCxn id="79" idx="2"/>
              <a:endCxn id="72" idx="2"/>
            </p:cNvCxnSpPr>
            <p:nvPr/>
          </p:nvCxnSpPr>
          <p:spPr>
            <a:xfrm flipV="1">
              <a:off x="3969004" y="1844824"/>
              <a:ext cx="675004" cy="180040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en angle 23"/>
            <p:cNvCxnSpPr>
              <a:stCxn id="36" idx="5"/>
              <a:endCxn id="72" idx="6"/>
            </p:cNvCxnSpPr>
            <p:nvPr/>
          </p:nvCxnSpPr>
          <p:spPr>
            <a:xfrm flipH="1" flipV="1">
              <a:off x="4860032" y="1844824"/>
              <a:ext cx="557706" cy="21744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en angle 10"/>
            <p:cNvCxnSpPr>
              <a:stCxn id="72" idx="0"/>
              <a:endCxn id="68" idx="4"/>
            </p:cNvCxnSpPr>
            <p:nvPr/>
          </p:nvCxnSpPr>
          <p:spPr>
            <a:xfrm flipH="1" flipV="1">
              <a:off x="4680012" y="1196752"/>
              <a:ext cx="72008" cy="54006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Parallélogramme 78"/>
            <p:cNvSpPr/>
            <p:nvPr/>
          </p:nvSpPr>
          <p:spPr>
            <a:xfrm>
              <a:off x="3131840" y="1772816"/>
              <a:ext cx="900176" cy="50409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e 93"/>
          <p:cNvGrpSpPr/>
          <p:nvPr/>
        </p:nvGrpSpPr>
        <p:grpSpPr>
          <a:xfrm>
            <a:off x="971600" y="393542"/>
            <a:ext cx="7632848" cy="6131802"/>
            <a:chOff x="971600" y="393542"/>
            <a:chExt cx="7632848" cy="6131802"/>
          </a:xfrm>
        </p:grpSpPr>
        <p:sp>
          <p:nvSpPr>
            <p:cNvPr id="31" name="Rectangle à coins arrondis 30"/>
            <p:cNvSpPr/>
            <p:nvPr/>
          </p:nvSpPr>
          <p:spPr>
            <a:xfrm>
              <a:off x="5508104" y="1052736"/>
              <a:ext cx="3096344" cy="936104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32" name="Connecteur droit avec flèche 172"/>
            <p:cNvCxnSpPr>
              <a:stCxn id="31" idx="1"/>
              <a:endCxn id="36" idx="1"/>
            </p:cNvCxnSpPr>
            <p:nvPr/>
          </p:nvCxnSpPr>
          <p:spPr>
            <a:xfrm rot="10800000" flipV="1">
              <a:off x="4608004" y="1520788"/>
              <a:ext cx="900100" cy="684076"/>
            </a:xfrm>
            <a:prstGeom prst="bentConnector2">
              <a:avLst/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6975974" y="393542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Connecteur droit avec flèche 172"/>
            <p:cNvCxnSpPr>
              <a:stCxn id="33" idx="4"/>
              <a:endCxn id="31" idx="0"/>
            </p:cNvCxnSpPr>
            <p:nvPr/>
          </p:nvCxnSpPr>
          <p:spPr>
            <a:xfrm rot="16200000" flipH="1">
              <a:off x="6794528" y="790988"/>
              <a:ext cx="515194" cy="8302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rrondir un rectangle avec un coin diagonal 35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necteur droit avec flèche 36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Image 40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42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pic>
          <p:nvPicPr>
            <p:cNvPr id="45" name="Image 9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47" name="Arrondir un rectangle avec un coin du même côté 46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1820198" y="3645024"/>
              <a:ext cx="5688000" cy="1090107"/>
              <a:chOff x="1820198" y="3645024"/>
              <a:chExt cx="5688000" cy="1090107"/>
            </a:xfrm>
          </p:grpSpPr>
          <p:grpSp>
            <p:nvGrpSpPr>
              <p:cNvPr id="70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ZoneTexte 49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72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71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59" name="Connecteur droit avec flèche 58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ZoneTexte 59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  <p:cxnSp>
          <p:nvCxnSpPr>
            <p:cNvPr id="69" name="Connecteur droit 68"/>
            <p:cNvCxnSpPr/>
            <p:nvPr/>
          </p:nvCxnSpPr>
          <p:spPr>
            <a:xfrm>
              <a:off x="1157181" y="4899603"/>
              <a:ext cx="6984000" cy="0"/>
            </a:xfrm>
            <a:prstGeom prst="line">
              <a:avLst/>
            </a:prstGeom>
            <a:ln w="508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4117013" y="3789040"/>
              <a:ext cx="10310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 smtClean="0">
                  <a:latin typeface="Berlin Sans FB" pitchFamily="34" charset="0"/>
                </a:rPr>
                <a:t>?</a:t>
              </a:r>
              <a:endParaRPr lang="en-US" sz="16600" dirty="0">
                <a:latin typeface="Berlin Sans FB" pitchFamily="34" charset="0"/>
              </a:endParaRPr>
            </a:p>
          </p:txBody>
        </p:sp>
        <p:grpSp>
          <p:nvGrpSpPr>
            <p:cNvPr id="84" name="Groupe 83"/>
            <p:cNvGrpSpPr/>
            <p:nvPr/>
          </p:nvGrpSpPr>
          <p:grpSpPr>
            <a:xfrm>
              <a:off x="1835696" y="5075197"/>
              <a:ext cx="5688000" cy="1090107"/>
              <a:chOff x="1820198" y="3645024"/>
              <a:chExt cx="5688000" cy="1090107"/>
            </a:xfrm>
          </p:grpSpPr>
          <p:grpSp>
            <p:nvGrpSpPr>
              <p:cNvPr id="85" name="Groupe 69"/>
              <p:cNvGrpSpPr/>
              <p:nvPr/>
            </p:nvGrpSpPr>
            <p:grpSpPr>
              <a:xfrm>
                <a:off x="5605090" y="4293096"/>
                <a:ext cx="1872000" cy="442035"/>
                <a:chOff x="5605090" y="4293096"/>
                <a:chExt cx="1872000" cy="442035"/>
              </a:xfrm>
            </p:grpSpPr>
            <p:cxnSp>
              <p:nvCxnSpPr>
                <p:cNvPr id="92" name="Connecteur droit avec flèche 91"/>
                <p:cNvCxnSpPr/>
                <p:nvPr/>
              </p:nvCxnSpPr>
              <p:spPr>
                <a:xfrm>
                  <a:off x="5605090" y="451411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ZoneTexte 92"/>
                <p:cNvSpPr txBox="1"/>
                <p:nvPr/>
              </p:nvSpPr>
              <p:spPr>
                <a:xfrm>
                  <a:off x="6095039" y="4293096"/>
                  <a:ext cx="991792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unlock</a:t>
                  </a:r>
                  <a:endParaRPr lang="en-US" sz="2400" b="1" dirty="0"/>
                </a:p>
              </p:txBody>
            </p:sp>
          </p:grpSp>
          <p:grpSp>
            <p:nvGrpSpPr>
              <p:cNvPr id="86" name="Groupe 71"/>
              <p:cNvGrpSpPr/>
              <p:nvPr/>
            </p:nvGrpSpPr>
            <p:grpSpPr>
              <a:xfrm>
                <a:off x="1820198" y="3645024"/>
                <a:ext cx="5688000" cy="442035"/>
                <a:chOff x="1820198" y="3645024"/>
                <a:chExt cx="5688000" cy="44203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1820198" y="3866041"/>
                  <a:ext cx="5688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ZoneTexte 90"/>
                <p:cNvSpPr txBox="1"/>
                <p:nvPr/>
              </p:nvSpPr>
              <p:spPr>
                <a:xfrm>
                  <a:off x="1979712" y="3645024"/>
                  <a:ext cx="818411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press</a:t>
                  </a:r>
                  <a:endParaRPr lang="en-US" sz="2400" b="1" dirty="0"/>
                </a:p>
              </p:txBody>
            </p:sp>
          </p:grpSp>
          <p:grpSp>
            <p:nvGrpSpPr>
              <p:cNvPr id="87" name="Groupe 70"/>
              <p:cNvGrpSpPr/>
              <p:nvPr/>
            </p:nvGrpSpPr>
            <p:grpSpPr>
              <a:xfrm>
                <a:off x="5605090" y="3933056"/>
                <a:ext cx="1872000" cy="442035"/>
                <a:chOff x="5605090" y="3861048"/>
                <a:chExt cx="1872000" cy="442035"/>
              </a:xfrm>
            </p:grpSpPr>
            <p:cxnSp>
              <p:nvCxnSpPr>
                <p:cNvPr id="88" name="Connecteur droit avec flèche 87"/>
                <p:cNvCxnSpPr/>
                <p:nvPr/>
              </p:nvCxnSpPr>
              <p:spPr>
                <a:xfrm flipH="1">
                  <a:off x="5605090" y="4096503"/>
                  <a:ext cx="18720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ZoneTexte 88"/>
                <p:cNvSpPr txBox="1"/>
                <p:nvPr/>
              </p:nvSpPr>
              <p:spPr>
                <a:xfrm>
                  <a:off x="6064582" y="3861048"/>
                  <a:ext cx="1119519" cy="4420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72000" tIns="0" rIns="72000" bIns="72000" rtlCol="0">
                  <a:spAutoFit/>
                </a:bodyPr>
                <a:lstStyle/>
                <a:p>
                  <a:r>
                    <a:rPr lang="en-US" sz="2400" b="1" dirty="0" smtClean="0"/>
                    <a:t>request</a:t>
                  </a:r>
                  <a:endParaRPr lang="en-US" sz="2400" b="1" dirty="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software unlock</a:t>
            </a:r>
            <a:br>
              <a:rPr lang="en-US" dirty="0" smtClean="0"/>
            </a:br>
            <a:r>
              <a:rPr lang="en-US" dirty="0" smtClean="0"/>
              <a:t>a bicycle twice?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Image 40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69" name="Connecteur droit 68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117013" y="3789040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7" name="Groupe 83"/>
          <p:cNvGrpSpPr/>
          <p:nvPr/>
        </p:nvGrpSpPr>
        <p:grpSpPr>
          <a:xfrm>
            <a:off x="1835696" y="5075197"/>
            <a:ext cx="5688000" cy="1090107"/>
            <a:chOff x="1820198" y="3645024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No, it does not make </a:t>
            </a:r>
            <a:br>
              <a:rPr lang="en-US" dirty="0" smtClean="0"/>
            </a:br>
            <a:r>
              <a:rPr lang="en-US" dirty="0" smtClean="0"/>
              <a:t>sense!</a:t>
            </a:r>
            <a:endParaRPr lang="en-US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32" name="Connecteur droit avec flèche 172"/>
          <p:cNvCxnSpPr>
            <a:stCxn id="31" idx="1"/>
            <a:endCxn id="36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avec flèche 172"/>
          <p:cNvCxnSpPr>
            <a:stCxn id="33" idx="4"/>
            <a:endCxn id="31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Arrondir un rectangle avec un coin diagonal 35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Image 7" descr="v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45" name="Image 9" descr="borne-veli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47" name="Arrondir un rectangle avec un coin du même côté 46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3" name="Groupe 72"/>
          <p:cNvGrpSpPr/>
          <p:nvPr/>
        </p:nvGrpSpPr>
        <p:grpSpPr>
          <a:xfrm>
            <a:off x="1820198" y="3645024"/>
            <a:ext cx="5688000" cy="1090107"/>
            <a:chOff x="1820198" y="3645024"/>
            <a:chExt cx="5688000" cy="1090107"/>
          </a:xfrm>
        </p:grpSpPr>
        <p:grpSp>
          <p:nvGrpSpPr>
            <p:cNvPr id="4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ZoneTexte 49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5" name="Groupe 71"/>
            <p:cNvGrpSpPr/>
            <p:nvPr/>
          </p:nvGrpSpPr>
          <p:grpSpPr>
            <a:xfrm>
              <a:off x="1820198" y="3645024"/>
              <a:ext cx="5688000" cy="442035"/>
              <a:chOff x="1820198" y="3645024"/>
              <a:chExt cx="5688000" cy="442035"/>
            </a:xfrm>
          </p:grpSpPr>
          <p:cxnSp>
            <p:nvCxnSpPr>
              <p:cNvPr id="56" name="Connecteur droit avec flèche 55"/>
              <p:cNvCxnSpPr/>
              <p:nvPr/>
            </p:nvCxnSpPr>
            <p:spPr>
              <a:xfrm>
                <a:off x="1820198" y="3866041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1979712" y="3645024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6" name="Groupe 70"/>
            <p:cNvGrpSpPr/>
            <p:nvPr/>
          </p:nvGrpSpPr>
          <p:grpSpPr>
            <a:xfrm>
              <a:off x="5605090" y="3933056"/>
              <a:ext cx="1872000" cy="442035"/>
              <a:chOff x="5605090" y="3861048"/>
              <a:chExt cx="1872000" cy="442035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5605090" y="409650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6064582" y="3861048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grpSp>
        <p:nvGrpSpPr>
          <p:cNvPr id="7" name="Groupe 83"/>
          <p:cNvGrpSpPr/>
          <p:nvPr/>
        </p:nvGrpSpPr>
        <p:grpSpPr>
          <a:xfrm>
            <a:off x="1835696" y="4680846"/>
            <a:ext cx="5688000" cy="1484458"/>
            <a:chOff x="1820198" y="3250673"/>
            <a:chExt cx="5688000" cy="1484458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293096"/>
              <a:ext cx="1872000" cy="442035"/>
              <a:chOff x="5605090" y="4293096"/>
              <a:chExt cx="1872000" cy="442035"/>
            </a:xfrm>
          </p:grpSpPr>
          <p:cxnSp>
            <p:nvCxnSpPr>
              <p:cNvPr id="92" name="Connecteur droit avec flèche 91"/>
              <p:cNvCxnSpPr/>
              <p:nvPr/>
            </p:nvCxnSpPr>
            <p:spPr>
              <a:xfrm>
                <a:off x="5605090" y="4514113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ZoneTexte 92"/>
              <p:cNvSpPr txBox="1"/>
              <p:nvPr/>
            </p:nvSpPr>
            <p:spPr>
              <a:xfrm>
                <a:off x="6095039" y="4293096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250673"/>
              <a:ext cx="5688000" cy="442035"/>
              <a:chOff x="1820198" y="3250673"/>
              <a:chExt cx="5688000" cy="442035"/>
            </a:xfrm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820198" y="347169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ZoneTexte 90"/>
              <p:cNvSpPr txBox="1"/>
              <p:nvPr/>
            </p:nvSpPr>
            <p:spPr>
              <a:xfrm>
                <a:off x="1979712" y="325067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538705"/>
              <a:ext cx="1872000" cy="442035"/>
              <a:chOff x="5605090" y="3466697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 flipH="1">
                <a:off x="5605090" y="3702152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64582" y="3466697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cxnSp>
        <p:nvCxnSpPr>
          <p:cNvPr id="44" name="Connecteur droit 43"/>
          <p:cNvCxnSpPr/>
          <p:nvPr/>
        </p:nvCxnSpPr>
        <p:spPr>
          <a:xfrm>
            <a:off x="1331640" y="5535091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675971" y="553647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8" name="Parallélogramme 47"/>
          <p:cNvSpPr/>
          <p:nvPr/>
        </p:nvSpPr>
        <p:spPr>
          <a:xfrm>
            <a:off x="6624528" y="2484502"/>
            <a:ext cx="2267952" cy="944498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Locked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6084168" y="2839081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en angle 6"/>
          <p:cNvCxnSpPr>
            <a:endCxn id="55" idx="3"/>
          </p:cNvCxnSpPr>
          <p:nvPr/>
        </p:nvCxnSpPr>
        <p:spPr>
          <a:xfrm flipV="1">
            <a:off x="5868144" y="3023469"/>
            <a:ext cx="247660" cy="261515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10"/>
          <p:cNvCxnSpPr>
            <a:stCxn id="55" idx="6"/>
            <a:endCxn id="48" idx="5"/>
          </p:cNvCxnSpPr>
          <p:nvPr/>
        </p:nvCxnSpPr>
        <p:spPr>
          <a:xfrm>
            <a:off x="6300192" y="2947093"/>
            <a:ext cx="442398" cy="965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May the cyclist unlock </a:t>
            </a:r>
            <a:br>
              <a:rPr lang="en-US" dirty="0" smtClean="0"/>
            </a:br>
            <a:r>
              <a:rPr lang="en-US" dirty="0" smtClean="0"/>
              <a:t>two bicycles?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91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95" name="Connecteur droit avec flèche 94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ZoneTexte 95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78" name="Connecteur droit 77"/>
          <p:cNvCxnSpPr/>
          <p:nvPr/>
        </p:nvCxnSpPr>
        <p:spPr>
          <a:xfrm>
            <a:off x="1157181" y="4899603"/>
            <a:ext cx="6984000" cy="0"/>
          </a:xfrm>
          <a:prstGeom prst="line">
            <a:avLst/>
          </a:prstGeom>
          <a:ln w="508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2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55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4117013" y="407707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No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4946161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4725144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24863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013176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55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66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7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grpSp>
        <p:nvGrpSpPr>
          <p:cNvPr id="81" name="Groupe 69"/>
          <p:cNvGrpSpPr/>
          <p:nvPr/>
        </p:nvGrpSpPr>
        <p:grpSpPr>
          <a:xfrm>
            <a:off x="3707904" y="5404794"/>
            <a:ext cx="1872000" cy="442035"/>
            <a:chOff x="3707904" y="4334661"/>
            <a:chExt cx="1872000" cy="442035"/>
          </a:xfrm>
        </p:grpSpPr>
        <p:cxnSp>
          <p:nvCxnSpPr>
            <p:cNvPr id="82" name="Connecteur droit avec flèche 81"/>
            <p:cNvCxnSpPr/>
            <p:nvPr/>
          </p:nvCxnSpPr>
          <p:spPr>
            <a:xfrm flipH="1">
              <a:off x="3707904" y="455567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>
              <a:off x="4417561" y="4334661"/>
              <a:ext cx="730503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lock </a:t>
              </a:r>
              <a:endParaRPr lang="en-US" sz="2400" b="1" dirty="0"/>
            </a:p>
          </p:txBody>
        </p:sp>
      </p:grpSp>
      <p:sp>
        <p:nvSpPr>
          <p:cNvPr id="90" name="Ellipse 89"/>
          <p:cNvSpPr/>
          <p:nvPr/>
        </p:nvSpPr>
        <p:spPr>
          <a:xfrm>
            <a:off x="3450315" y="5317796"/>
            <a:ext cx="2520280" cy="5871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Yes 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>
            <a:off x="5620588" y="5985851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10537" y="5764834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835696" y="5337779"/>
            <a:ext cx="5688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995210" y="5116762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5620588" y="5640249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080080" y="5404794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grpSp>
        <p:nvGrpSpPr>
          <p:cNvPr id="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4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77" name="Connecteur droit avec flèche 7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Beware of conflicts!</a:t>
            </a:r>
            <a:endParaRPr lang="en-US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4" name="Connecteur droit avec flèche 172"/>
          <p:cNvCxnSpPr>
            <a:stCxn id="43" idx="1"/>
            <a:endCxn id="6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6975974" y="39354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 droit avec flèche 172"/>
          <p:cNvCxnSpPr>
            <a:stCxn id="46" idx="4"/>
            <a:endCxn id="43" idx="0"/>
          </p:cNvCxnSpPr>
          <p:nvPr/>
        </p:nvCxnSpPr>
        <p:spPr>
          <a:xfrm rot="16200000" flipH="1">
            <a:off x="6794528" y="790988"/>
            <a:ext cx="515194" cy="8302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ndir un rectangle avec un coin diagonal 60"/>
          <p:cNvSpPr/>
          <p:nvPr/>
        </p:nvSpPr>
        <p:spPr>
          <a:xfrm flipV="1">
            <a:off x="971600" y="2204864"/>
            <a:ext cx="7272808" cy="4320480"/>
          </a:xfrm>
          <a:prstGeom prst="round2DiagRect">
            <a:avLst>
              <a:gd name="adj1" fmla="val 9337"/>
              <a:gd name="adj2" fmla="val 0"/>
            </a:avLst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1799692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695903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48832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Image 7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1405" y="2329909"/>
            <a:ext cx="888967" cy="1262333"/>
          </a:xfrm>
          <a:prstGeom prst="rect">
            <a:avLst/>
          </a:prstGeom>
        </p:spPr>
      </p:pic>
      <p:pic>
        <p:nvPicPr>
          <p:cNvPr id="73" name="Image 7" descr="vel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3628" y="2459727"/>
            <a:ext cx="1014634" cy="1002697"/>
          </a:xfrm>
          <a:prstGeom prst="rect">
            <a:avLst/>
          </a:prstGeom>
        </p:spPr>
      </p:pic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sp>
        <p:nvSpPr>
          <p:cNvPr id="76" name="Arrondir un rectangle avec un coin du même côté 75"/>
          <p:cNvSpPr/>
          <p:nvPr/>
        </p:nvSpPr>
        <p:spPr>
          <a:xfrm>
            <a:off x="971600" y="1628800"/>
            <a:ext cx="2160240" cy="577510"/>
          </a:xfrm>
          <a:prstGeom prst="round2Same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 smtClean="0"/>
          </a:p>
        </p:txBody>
      </p:sp>
      <p:grpSp>
        <p:nvGrpSpPr>
          <p:cNvPr id="7" name="Groupe 83"/>
          <p:cNvGrpSpPr/>
          <p:nvPr/>
        </p:nvGrpSpPr>
        <p:grpSpPr>
          <a:xfrm>
            <a:off x="1835696" y="5116762"/>
            <a:ext cx="5688000" cy="1090107"/>
            <a:chOff x="1820198" y="3686589"/>
            <a:chExt cx="5688000" cy="1090107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9" name="Groupe 71"/>
            <p:cNvGrpSpPr/>
            <p:nvPr/>
          </p:nvGrpSpPr>
          <p:grpSpPr>
            <a:xfrm>
              <a:off x="1820198" y="3686589"/>
              <a:ext cx="5688000" cy="442035"/>
              <a:chOff x="1820198" y="3686589"/>
              <a:chExt cx="5688000" cy="442035"/>
            </a:xfrm>
          </p:grpSpPr>
          <p:cxnSp>
            <p:nvCxnSpPr>
              <p:cNvPr id="86" name="Connecteur droit avec flèche 85"/>
              <p:cNvCxnSpPr/>
              <p:nvPr/>
            </p:nvCxnSpPr>
            <p:spPr>
              <a:xfrm>
                <a:off x="1820198" y="3907606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ZoneTexte 86"/>
              <p:cNvSpPr txBox="1"/>
              <p:nvPr/>
            </p:nvSpPr>
            <p:spPr>
              <a:xfrm>
                <a:off x="1979712" y="3686589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pic>
        <p:nvPicPr>
          <p:cNvPr id="102" name="Image 101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888967" cy="1262333"/>
          </a:xfrm>
          <a:prstGeom prst="rect">
            <a:avLst/>
          </a:prstGeom>
        </p:spPr>
      </p:pic>
      <p:cxnSp>
        <p:nvCxnSpPr>
          <p:cNvPr id="40" name="Connecteur droit avec flèche 39"/>
          <p:cNvCxnSpPr/>
          <p:nvPr/>
        </p:nvCxnSpPr>
        <p:spPr>
          <a:xfrm flipV="1">
            <a:off x="1821841" y="4828730"/>
            <a:ext cx="1908000" cy="4993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81355" y="4612706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grpSp>
        <p:nvGrpSpPr>
          <p:cNvPr id="52" name="Groupe 71"/>
          <p:cNvGrpSpPr/>
          <p:nvPr/>
        </p:nvGrpSpPr>
        <p:grpSpPr>
          <a:xfrm>
            <a:off x="1820198" y="3645024"/>
            <a:ext cx="1887706" cy="442035"/>
            <a:chOff x="1820198" y="3645024"/>
            <a:chExt cx="1887706" cy="442035"/>
          </a:xfrm>
        </p:grpSpPr>
        <p:cxnSp>
          <p:nvCxnSpPr>
            <p:cNvPr id="53" name="Connecteur droit avec flèche 52"/>
            <p:cNvCxnSpPr/>
            <p:nvPr/>
          </p:nvCxnSpPr>
          <p:spPr>
            <a:xfrm flipV="1">
              <a:off x="1820198" y="3861048"/>
              <a:ext cx="1887706" cy="49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1979712" y="3645024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grpSp>
        <p:nvGrpSpPr>
          <p:cNvPr id="63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66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Beware of conflicts!</a:t>
            </a:r>
            <a:endParaRPr lang="en-US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5592114" y="3665219"/>
            <a:ext cx="0" cy="270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Image 9" descr="born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0475" y="2328941"/>
            <a:ext cx="618350" cy="1264270"/>
          </a:xfrm>
          <a:prstGeom prst="rect">
            <a:avLst/>
          </a:prstGeom>
        </p:spPr>
      </p:pic>
      <p:grpSp>
        <p:nvGrpSpPr>
          <p:cNvPr id="7" name="Groupe 83"/>
          <p:cNvGrpSpPr/>
          <p:nvPr/>
        </p:nvGrpSpPr>
        <p:grpSpPr>
          <a:xfrm>
            <a:off x="5620588" y="5404794"/>
            <a:ext cx="1872000" cy="802075"/>
            <a:chOff x="5605090" y="3974621"/>
            <a:chExt cx="1872000" cy="802075"/>
          </a:xfrm>
        </p:grpSpPr>
        <p:grpSp>
          <p:nvGrpSpPr>
            <p:cNvPr id="8" name="Groupe 69"/>
            <p:cNvGrpSpPr/>
            <p:nvPr/>
          </p:nvGrpSpPr>
          <p:grpSpPr>
            <a:xfrm>
              <a:off x="5605090" y="4334661"/>
              <a:ext cx="1872000" cy="442035"/>
              <a:chOff x="5605090" y="4334661"/>
              <a:chExt cx="1872000" cy="442035"/>
            </a:xfrm>
          </p:grpSpPr>
          <p:cxnSp>
            <p:nvCxnSpPr>
              <p:cNvPr id="88" name="Connecteur droit avec flèche 87"/>
              <p:cNvCxnSpPr/>
              <p:nvPr/>
            </p:nvCxnSpPr>
            <p:spPr>
              <a:xfrm>
                <a:off x="5605090" y="455567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6095039" y="4334661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0" name="Groupe 70"/>
            <p:cNvGrpSpPr/>
            <p:nvPr/>
          </p:nvGrpSpPr>
          <p:grpSpPr>
            <a:xfrm>
              <a:off x="5605090" y="3974621"/>
              <a:ext cx="1872000" cy="442035"/>
              <a:chOff x="5605090" y="3902613"/>
              <a:chExt cx="1872000" cy="442035"/>
            </a:xfrm>
          </p:grpSpPr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5605090" y="4138068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6064582" y="3902613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42" name="Parallélogramme 41"/>
          <p:cNvSpPr/>
          <p:nvPr/>
        </p:nvSpPr>
        <p:spPr>
          <a:xfrm>
            <a:off x="683568" y="1772816"/>
            <a:ext cx="3744416" cy="144016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Log out the cyclist  immediately after a bicycle is </a:t>
            </a:r>
            <a:r>
              <a:rPr lang="en-US" sz="2600" dirty="0" smtClean="0">
                <a:solidFill>
                  <a:schemeClr val="tx1"/>
                </a:solidFill>
                <a:latin typeface="Berlin Sans FB" pitchFamily="34" charset="0"/>
              </a:rPr>
              <a:t>taken</a:t>
            </a:r>
            <a:endParaRPr lang="en-US" sz="26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49" name="Parallélogramme 48"/>
          <p:cNvSpPr/>
          <p:nvPr/>
        </p:nvSpPr>
        <p:spPr>
          <a:xfrm>
            <a:off x="5796136" y="836712"/>
            <a:ext cx="2700000" cy="900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Unlocking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  <a:sym typeface="Symbol"/>
              </a:rPr>
              <a:t>=&gt; Cyclist </a:t>
            </a:r>
            <a:r>
              <a:rPr lang="en-US" sz="2400" dirty="0" smtClean="0">
                <a:solidFill>
                  <a:schemeClr val="tx1"/>
                </a:solidFill>
                <a:latin typeface="Berlin Sans FB" pitchFamily="34" charset="0"/>
              </a:rPr>
              <a:t>Logged</a:t>
            </a:r>
            <a:endParaRPr lang="en-US" sz="2400" dirty="0">
              <a:solidFill>
                <a:schemeClr val="tx1"/>
              </a:solidFill>
              <a:latin typeface="Berlin Sans FB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7020272" y="2420888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eur en angle 6"/>
          <p:cNvCxnSpPr>
            <a:stCxn id="75" idx="3"/>
            <a:endCxn id="51" idx="2"/>
          </p:cNvCxnSpPr>
          <p:nvPr/>
        </p:nvCxnSpPr>
        <p:spPr>
          <a:xfrm flipV="1">
            <a:off x="5918825" y="2528900"/>
            <a:ext cx="1101447" cy="432176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en angle 10"/>
          <p:cNvCxnSpPr>
            <a:stCxn id="51" idx="0"/>
            <a:endCxn id="49" idx="4"/>
          </p:cNvCxnSpPr>
          <p:nvPr/>
        </p:nvCxnSpPr>
        <p:spPr>
          <a:xfrm flipV="1">
            <a:off x="7128284" y="1736712"/>
            <a:ext cx="17852" cy="6841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4716016" y="2852936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eur en angle 6"/>
          <p:cNvCxnSpPr>
            <a:stCxn id="75" idx="1"/>
            <a:endCxn id="59" idx="6"/>
          </p:cNvCxnSpPr>
          <p:nvPr/>
        </p:nvCxnSpPr>
        <p:spPr>
          <a:xfrm flipH="1" flipV="1">
            <a:off x="4932040" y="2960948"/>
            <a:ext cx="368435" cy="128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en angle 10"/>
          <p:cNvCxnSpPr>
            <a:stCxn id="59" idx="1"/>
            <a:endCxn id="42" idx="2"/>
          </p:cNvCxnSpPr>
          <p:nvPr/>
        </p:nvCxnSpPr>
        <p:spPr>
          <a:xfrm flipH="1" flipV="1">
            <a:off x="4247964" y="2492896"/>
            <a:ext cx="499688" cy="3916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e 69"/>
          <p:cNvGrpSpPr/>
          <p:nvPr/>
        </p:nvGrpSpPr>
        <p:grpSpPr>
          <a:xfrm>
            <a:off x="3707904" y="4365104"/>
            <a:ext cx="1872000" cy="442035"/>
            <a:chOff x="3707904" y="4293096"/>
            <a:chExt cx="1872000" cy="442035"/>
          </a:xfrm>
        </p:grpSpPr>
        <p:cxnSp>
          <p:nvCxnSpPr>
            <p:cNvPr id="79" name="Connecteur droit avec flèche 78"/>
            <p:cNvCxnSpPr/>
            <p:nvPr/>
          </p:nvCxnSpPr>
          <p:spPr>
            <a:xfrm flipH="1">
              <a:off x="3707904" y="451411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197853" y="4293096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</p:grpSp>
      <p:grpSp>
        <p:nvGrpSpPr>
          <p:cNvPr id="90" name="Groupe 70"/>
          <p:cNvGrpSpPr/>
          <p:nvPr/>
        </p:nvGrpSpPr>
        <p:grpSpPr>
          <a:xfrm>
            <a:off x="3707904" y="3933056"/>
            <a:ext cx="1872000" cy="442035"/>
            <a:chOff x="3707904" y="3861048"/>
            <a:chExt cx="1872000" cy="442035"/>
          </a:xfrm>
        </p:grpSpPr>
        <p:cxnSp>
          <p:nvCxnSpPr>
            <p:cNvPr id="91" name="Connecteur droit avec flèche 90"/>
            <p:cNvCxnSpPr/>
            <p:nvPr/>
          </p:nvCxnSpPr>
          <p:spPr>
            <a:xfrm>
              <a:off x="3707904" y="409650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ZoneTexte 91"/>
            <p:cNvSpPr txBox="1"/>
            <p:nvPr/>
          </p:nvSpPr>
          <p:spPr>
            <a:xfrm>
              <a:off x="3956537" y="3861048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</p:grpSp>
      <p:cxnSp>
        <p:nvCxnSpPr>
          <p:cNvPr id="99" name="Connecteur droit avec flèche 98"/>
          <p:cNvCxnSpPr/>
          <p:nvPr/>
        </p:nvCxnSpPr>
        <p:spPr>
          <a:xfrm>
            <a:off x="3707904" y="5050330"/>
            <a:ext cx="1872000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972628" y="4828730"/>
            <a:ext cx="123358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675971" y="5564186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X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5463806" y="3745831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/>
          <p:cNvSpPr/>
          <p:nvPr/>
        </p:nvSpPr>
        <p:spPr>
          <a:xfrm>
            <a:off x="5463806" y="5226467"/>
            <a:ext cx="252000" cy="252000"/>
          </a:xfrm>
          <a:prstGeom prst="ellipse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ZoneTexte 104"/>
          <p:cNvSpPr txBox="1"/>
          <p:nvPr/>
        </p:nvSpPr>
        <p:spPr>
          <a:xfrm>
            <a:off x="395536" y="3861048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logged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95536" y="5373216"/>
            <a:ext cx="35125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The cyclist is no longer </a:t>
            </a:r>
            <a:b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Berlin Sans FB" pitchFamily="34" charset="0"/>
              </a:rPr>
              <a:t>logged </a:t>
            </a:r>
            <a:endParaRPr lang="en-US" sz="2800" dirty="0">
              <a:solidFill>
                <a:srgbClr val="C00000"/>
              </a:solidFill>
              <a:latin typeface="Berlin Sans FB" pitchFamily="34" charset="0"/>
            </a:endParaRPr>
          </a:p>
        </p:txBody>
      </p:sp>
      <p:sp>
        <p:nvSpPr>
          <p:cNvPr id="107" name="Forme libre 106"/>
          <p:cNvSpPr/>
          <p:nvPr/>
        </p:nvSpPr>
        <p:spPr>
          <a:xfrm>
            <a:off x="2854036" y="3586018"/>
            <a:ext cx="2396837" cy="320964"/>
          </a:xfrm>
          <a:custGeom>
            <a:avLst/>
            <a:gdLst>
              <a:gd name="connsiteX0" fmla="*/ 0 w 2396837"/>
              <a:gd name="connsiteY0" fmla="*/ 320964 h 320964"/>
              <a:gd name="connsiteX1" fmla="*/ 845128 w 2396837"/>
              <a:gd name="connsiteY1" fmla="*/ 16164 h 320964"/>
              <a:gd name="connsiteX2" fmla="*/ 2396837 w 2396837"/>
              <a:gd name="connsiteY2" fmla="*/ 223982 h 3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6837" h="320964">
                <a:moveTo>
                  <a:pt x="0" y="320964"/>
                </a:moveTo>
                <a:cubicBezTo>
                  <a:pt x="222827" y="176646"/>
                  <a:pt x="445655" y="32328"/>
                  <a:pt x="845128" y="16164"/>
                </a:cubicBezTo>
                <a:cubicBezTo>
                  <a:pt x="1244601" y="0"/>
                  <a:pt x="1820719" y="111991"/>
                  <a:pt x="2396837" y="223982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orme libre 109"/>
          <p:cNvSpPr/>
          <p:nvPr/>
        </p:nvSpPr>
        <p:spPr>
          <a:xfrm>
            <a:off x="2729345" y="5541818"/>
            <a:ext cx="2646219" cy="695494"/>
          </a:xfrm>
          <a:custGeom>
            <a:avLst/>
            <a:gdLst>
              <a:gd name="connsiteX0" fmla="*/ 0 w 2646219"/>
              <a:gd name="connsiteY0" fmla="*/ 595746 h 819728"/>
              <a:gd name="connsiteX1" fmla="*/ 1676400 w 2646219"/>
              <a:gd name="connsiteY1" fmla="*/ 720437 h 819728"/>
              <a:gd name="connsiteX2" fmla="*/ 2646219 w 2646219"/>
              <a:gd name="connsiteY2" fmla="*/ 0 h 81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6219" h="819728">
                <a:moveTo>
                  <a:pt x="0" y="595746"/>
                </a:moveTo>
                <a:cubicBezTo>
                  <a:pt x="617682" y="707737"/>
                  <a:pt x="1235364" y="819728"/>
                  <a:pt x="1676400" y="720437"/>
                </a:cubicBezTo>
                <a:cubicBezTo>
                  <a:pt x="2117436" y="621146"/>
                  <a:pt x="2381827" y="310573"/>
                  <a:pt x="2646219" y="0"/>
                </a:cubicBezTo>
              </a:path>
            </a:pathLst>
          </a:cu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Conclusion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20" name="Image 1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31" name="Image 30" descr="borne-veli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32" name="Image 31" descr="interne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2102991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 !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Systems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 human beings, electronic devices,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[Avl09]	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Wiley, 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F.P. Brooks,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20(4):10-19, April 1987.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[Dam05]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Generating annotated behavior models from end-user scenarios. IEEE Transactions on Software Engineering, 31(12):1056-1073, 2005.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[Dam06]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Scenarios, goals, and state machines: a win-win partnership for model synthesis. </a:t>
            </a:r>
            <a:r>
              <a:rPr lang="en-US" sz="1600" dirty="0" smtClean="0">
                <a:latin typeface="+mj-lt"/>
                <a:cs typeface="Arial" pitchFamily="34" charset="0"/>
              </a:rPr>
              <a:t>In International ACM Symposium on the Foundations of Software Engineering, pages 197{207, Portland, Oregon, November 2006.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Software 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[Dup08]	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The QSM algorithm and its application to software behavior model induction.</a:t>
            </a:r>
            <a:r>
              <a:rPr lang="en-US" sz="1600" dirty="0" smtClean="0">
                <a:latin typeface="+mj-lt"/>
                <a:cs typeface="Arial" pitchFamily="34" charset="0"/>
              </a:rPr>
              <a:t> Applied Artificial Intelligence, 22:77-115, 2008.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	M.S. Feather,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support for the specification and development of 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Transactions on Programming Languages and Systems, 9:198-234, March 1987.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A. Finkelstein, J. Kramer,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A. Finkelstein and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Viewpoints: A Framework for Integrating Multiple 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2:31-57+, 1992.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International Series in Computing Science, Prentice Hall, April 1985.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[Lam08]	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 and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State-merging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dfa</a:t>
            </a:r>
            <a:r>
              <a:rPr lang="en-US" sz="1600" i="1" dirty="0" smtClean="0">
                <a:latin typeface="+mj-lt"/>
                <a:cs typeface="Arial" pitchFamily="34" charset="0"/>
              </a:rPr>
              <a:t> induction algorithms with mandatory merge constraints.</a:t>
            </a:r>
            <a:r>
              <a:rPr lang="en-US" sz="1600" dirty="0" smtClean="0">
                <a:latin typeface="+mj-lt"/>
                <a:cs typeface="Arial" pitchFamily="34" charset="0"/>
              </a:rPr>
              <a:t> In ICGI'08: Proceedings of the 9th international colloquium on Grammatical Inference, pages 139{153, Berlin, Heidelberg, 2008. Springer-</a:t>
            </a:r>
            <a:r>
              <a:rPr lang="en-US" sz="1600" dirty="0" err="1" smtClean="0">
                <a:latin typeface="+mj-lt"/>
                <a:cs typeface="Arial" pitchFamily="34" charset="0"/>
              </a:rPr>
              <a:t>Verlag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and 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Prentice-Hall, Inc., Upper Saddle River, NJ, USA, 1989.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[Onc92]	J. </a:t>
            </a:r>
            <a:r>
              <a:rPr lang="en-US" sz="1600" dirty="0" err="1" smtClean="0">
                <a:latin typeface="+mj-lt"/>
                <a:cs typeface="Arial" pitchFamily="34" charset="0"/>
              </a:rPr>
              <a:t>Oncina</a:t>
            </a:r>
            <a:r>
              <a:rPr lang="en-US" sz="1600" dirty="0" smtClean="0">
                <a:latin typeface="+mj-lt"/>
                <a:cs typeface="Arial" pitchFamily="34" charset="0"/>
              </a:rPr>
              <a:t> and P. Garcia, </a:t>
            </a:r>
            <a:r>
              <a:rPr lang="en-US" sz="1600" i="1" dirty="0" smtClean="0">
                <a:latin typeface="+mj-lt"/>
                <a:cs typeface="Arial" pitchFamily="34" charset="0"/>
              </a:rPr>
              <a:t>Inferring regular languages in polynomial update time.</a:t>
            </a:r>
            <a:r>
              <a:rPr lang="en-US" sz="1600" dirty="0" smtClean="0">
                <a:latin typeface="+mj-lt"/>
                <a:cs typeface="Arial" pitchFamily="34" charset="0"/>
              </a:rPr>
              <a:t> In N. </a:t>
            </a:r>
            <a:r>
              <a:rPr lang="en-US" sz="1600" dirty="0" err="1" smtClean="0">
                <a:latin typeface="+mj-lt"/>
                <a:cs typeface="Arial" pitchFamily="34" charset="0"/>
              </a:rPr>
              <a:t>Pierez</a:t>
            </a:r>
            <a:r>
              <a:rPr lang="en-US" sz="1600" dirty="0" smtClean="0">
                <a:latin typeface="+mj-lt"/>
                <a:cs typeface="Arial" pitchFamily="34" charset="0"/>
              </a:rPr>
              <a:t> de la Blanca, A.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Sanfeliu</a:t>
            </a:r>
            <a:r>
              <a:rPr lang="en-US" sz="1600" dirty="0" smtClean="0">
                <a:latin typeface="+mj-lt"/>
                <a:cs typeface="Arial" pitchFamily="34" charset="0"/>
              </a:rPr>
              <a:t>, and </a:t>
            </a:r>
            <a:r>
              <a:rPr lang="en-US" sz="1600" dirty="0" err="1" smtClean="0">
                <a:latin typeface="+mj-lt"/>
                <a:cs typeface="Arial" pitchFamily="34" charset="0"/>
              </a:rPr>
              <a:t>E.Vidal</a:t>
            </a:r>
            <a:r>
              <a:rPr lang="en-US" sz="1600" dirty="0" smtClean="0">
                <a:latin typeface="+mj-lt"/>
                <a:cs typeface="Arial" pitchFamily="34" charset="0"/>
              </a:rPr>
              <a:t>, editors, Pattern Recognition and Image Analysis, volume 1 of Series in Machine Perception and Artificial Intelligence, pages 49-61. World Scientific, Singapore, 1992.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682554" y="2636913"/>
            <a:ext cx="7849886" cy="2088231"/>
            <a:chOff x="682554" y="2636913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4108" y="2638512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54" y="2852936"/>
              <a:ext cx="1675900" cy="1656184"/>
            </a:xfrm>
            <a:prstGeom prst="rect">
              <a:avLst/>
            </a:prstGeom>
          </p:spPr>
        </p:pic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5521" y="2636913"/>
              <a:ext cx="1021347" cy="2088231"/>
            </a:xfrm>
            <a:prstGeom prst="rect">
              <a:avLst/>
            </a:prstGeom>
          </p:spPr>
        </p:pic>
        <p:pic>
          <p:nvPicPr>
            <p:cNvPr id="12" name="Image 11" descr="inter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2843808" y="2852936"/>
              <a:ext cx="1728192" cy="17281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3683</Words>
  <Application>Microsoft Office PowerPoint</Application>
  <PresentationFormat>Affichage à l'écran (4:3)</PresentationFormat>
  <Paragraphs>608</Paragraphs>
  <Slides>71</Slides>
  <Notes>53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71</vt:i4>
      </vt:variant>
    </vt:vector>
  </HeadingPairs>
  <TitlesOfParts>
    <vt:vector size="72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Diapositive 9</vt:lpstr>
      <vt:lpstr>Building software systems is hard</vt:lpstr>
      <vt:lpstr>The solution is highly technical</vt:lpstr>
      <vt:lpstr>What about the problem?</vt:lpstr>
      <vt:lpstr>Diapositive 13</vt:lpstr>
      <vt:lpstr>Is this interaction right?</vt:lpstr>
      <vt:lpstr>Not necessarily…</vt:lpstr>
      <vt:lpstr>Synthesizing Multi-view Models of Software Systems</vt:lpstr>
      <vt:lpstr>Synthesizing Multi-view Models of Software Systems</vt:lpstr>
      <vt:lpstr>Diapositive 18</vt:lpstr>
      <vt:lpstr>Scenarios capture examples of agent interactions</vt:lpstr>
      <vt:lpstr>Flowcharting for temporal sequencing</vt:lpstr>
      <vt:lpstr>High-level scenarios also support loops and alternatives</vt:lpstr>
      <vt:lpstr>Counterexamples through Negative scenarios</vt:lpstr>
      <vt:lpstr>Ask “ why? ” for effective model elicitation</vt:lpstr>
      <vt:lpstr>Goals are prescriptive statements of intent</vt:lpstr>
      <vt:lpstr>Agent behaviors through State machines</vt:lpstr>
      <vt:lpstr>System behavior through  state machine composition </vt:lpstr>
      <vt:lpstr>Consistency links between state machines and goals</vt:lpstr>
      <vt:lpstr>Goal predicates in terms of State variables</vt:lpstr>
      <vt:lpstr>Security goals are worth considering too</vt:lpstr>
      <vt:lpstr>State variables may decorate state machines</vt:lpstr>
      <vt:lpstr>State variables may decorate state machines</vt:lpstr>
      <vt:lpstr>Some requirements are hidden behind variable assignments</vt:lpstr>
      <vt:lpstr>Some requirements are hidden behind variable assignments</vt:lpstr>
      <vt:lpstr>Avoid annoying people… always!</vt:lpstr>
      <vt:lpstr>Diapositive 35</vt:lpstr>
      <vt:lpstr>Do you remember this slide?</vt:lpstr>
      <vt:lpstr>Modeling software systems could hardly be simpler….</vt:lpstr>
      <vt:lpstr>Automated support is needed for system modeling towards…</vt:lpstr>
      <vt:lpstr>Synthesizing Multi-view Models of Software Systems</vt:lpstr>
      <vt:lpstr>A formal framework for system modeling</vt:lpstr>
      <vt:lpstr>“Claim and check” consistency analysis</vt:lpstr>
      <vt:lpstr>State machine induction from scenarios</vt:lpstr>
      <vt:lpstr>Interactive state machine induction from scenarios</vt:lpstr>
      <vt:lpstr>Interactive state machine induction from scenarios and goals</vt:lpstr>
      <vt:lpstr>State machine induction from high-level scenarios</vt:lpstr>
      <vt:lpstr>Extra goodness: goal inference from scenarios [Dam06, Dam11]</vt:lpstr>
      <vt:lpstr>Why are they GREAT  techniques?</vt:lpstr>
      <vt:lpstr>Input scenarios are comprehensible  and easy to draw</vt:lpstr>
      <vt:lpstr>Our techniques synthesize consistent state machines</vt:lpstr>
      <vt:lpstr>State machines are analyzable and close to the source code</vt:lpstr>
      <vt:lpstr>Thought provoking for better adequacy and completeness</vt:lpstr>
      <vt:lpstr>Knowing why makes you a much smarter software engineer</vt:lpstr>
      <vt:lpstr>Goals come with lots of analysis and synthesis tools</vt:lpstr>
      <vt:lpstr>Scenario questions are  thought provoking</vt:lpstr>
      <vt:lpstr>What if the cyclist makes a second request?</vt:lpstr>
      <vt:lpstr>No bicycle here!</vt:lpstr>
      <vt:lpstr>No bicycle here!</vt:lpstr>
      <vt:lpstr>Diapositive 58</vt:lpstr>
      <vt:lpstr>Diapositive 59</vt:lpstr>
      <vt:lpstr>May the software unlock a bicycle twice?</vt:lpstr>
      <vt:lpstr>No, it does not make  sense!</vt:lpstr>
      <vt:lpstr>May the cyclist unlock  two bicycles?</vt:lpstr>
      <vt:lpstr>No !</vt:lpstr>
      <vt:lpstr>Yes !</vt:lpstr>
      <vt:lpstr>Beware of conflicts!</vt:lpstr>
      <vt:lpstr>Beware of conflicts!</vt:lpstr>
      <vt:lpstr>Conclusion</vt:lpstr>
      <vt:lpstr>Diapositive 68</vt:lpstr>
      <vt:lpstr>Thank you !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2029</cp:revision>
  <dcterms:created xsi:type="dcterms:W3CDTF">2011-11-24T08:20:39Z</dcterms:created>
  <dcterms:modified xsi:type="dcterms:W3CDTF">2011-11-29T18:06:30Z</dcterms:modified>
</cp:coreProperties>
</file>