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5" r:id="rId2"/>
    <p:sldMasterId id="2147483790" r:id="rId3"/>
    <p:sldMasterId id="2147483941" r:id="rId4"/>
  </p:sldMasterIdLst>
  <p:sldIdLst>
    <p:sldId id="256" r:id="rId5"/>
    <p:sldId id="257" r:id="rId6"/>
    <p:sldId id="268" r:id="rId7"/>
    <p:sldId id="260" r:id="rId8"/>
    <p:sldId id="265" r:id="rId9"/>
    <p:sldId id="266" r:id="rId10"/>
    <p:sldId id="261" r:id="rId11"/>
    <p:sldId id="267" r:id="rId12"/>
    <p:sldId id="26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596"/>
  </p:normalViewPr>
  <p:slideViewPr>
    <p:cSldViewPr>
      <p:cViewPr varScale="1">
        <p:scale>
          <a:sx n="112" d="100"/>
          <a:sy n="112" d="100"/>
        </p:scale>
        <p:origin x="200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-27000" y="-36000"/>
            <a:ext cx="9180000" cy="6912000"/>
          </a:xfrm>
          <a:ln>
            <a:noFill/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26996" y="4348533"/>
            <a:ext cx="4634515" cy="565146"/>
          </a:xfrm>
          <a:solidFill>
            <a:schemeClr val="accent1"/>
          </a:solidFill>
        </p:spPr>
        <p:txBody>
          <a:bodyPr vert="horz" wrap="none" lIns="91440" tIns="36000" rIns="180000" bIns="36000" rtlCol="0" anchor="ctr">
            <a:spAutoFit/>
          </a:bodyPr>
          <a:lstStyle>
            <a:lvl1pPr marL="630000" indent="0" algn="l" defTabSz="914400" rtl="0" eaLnBrk="1" latinLnBrk="0" hangingPunct="1">
              <a:spcBef>
                <a:spcPct val="0"/>
              </a:spcBef>
              <a:spcAft>
                <a:spcPts val="500"/>
              </a:spcAft>
              <a:buNone/>
              <a:defRPr lang="en-US" sz="3200" b="1" kern="1200" baseline="0" noProof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CH" noProof="0" dirty="0"/>
              <a:t>Titelfolie, 32 Punkt.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27000" y="4996196"/>
            <a:ext cx="8612986" cy="353943"/>
          </a:xfrm>
          <a:solidFill>
            <a:schemeClr val="tx2">
              <a:alpha val="75000"/>
            </a:schemeClr>
          </a:solidFill>
          <a:ln>
            <a:noFill/>
          </a:ln>
          <a:effectLst/>
        </p:spPr>
        <p:txBody>
          <a:bodyPr vert="horz" wrap="none" lIns="0" tIns="45720" rIns="108000" bIns="0" rtlCol="0" anchor="ctr" anchorCtr="0">
            <a:spAutoFit/>
          </a:bodyPr>
          <a:lstStyle>
            <a:lvl1pPr marL="720725" indent="0" algn="l" defTabSz="914400" rtl="0" eaLnBrk="1" latinLnBrk="0" hangingPunct="1">
              <a:lnSpc>
                <a:spcPts val="2440"/>
              </a:lnSpc>
              <a:spcBef>
                <a:spcPts val="0"/>
              </a:spcBef>
              <a:buFont typeface="Arial" pitchFamily="34" charset="0"/>
              <a:buNone/>
              <a:defRPr lang="en-US" sz="2400" b="1" kern="1200" baseline="0" noProof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24 Punkt. Bitte Balken löschen, falls nicht verwendet.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-27000" y="6246586"/>
            <a:ext cx="6340988" cy="269527"/>
          </a:xfrm>
          <a:solidFill>
            <a:schemeClr val="tx2">
              <a:alpha val="75000"/>
            </a:schemeClr>
          </a:solidFill>
        </p:spPr>
        <p:txBody>
          <a:bodyPr wrap="none" rIns="90000" bIns="18000" anchor="ctr" anchorCtr="0">
            <a:spAutoFit/>
          </a:bodyPr>
          <a:lstStyle>
            <a:lvl1pPr marL="720725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b="0"/>
            </a:lvl1pPr>
          </a:lstStyle>
          <a:p>
            <a:pPr marL="720725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Autorenzeile,</a:t>
            </a:r>
            <a:r>
              <a:rPr kumimoji="0" lang="de-CH" sz="15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15 Punkt. Bitte Zeile löschen, falls nicht verwendet.</a:t>
            </a:r>
            <a:endParaRPr kumimoji="0" lang="de-CH" sz="15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\\vfbdn571\home70$\REINEGGE\My Documents\AXSA\Burkhard\Axp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00" y="288000"/>
            <a:ext cx="810000" cy="5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mplatzhalter 9"/>
          <p:cNvSpPr>
            <a:spLocks noGrp="1"/>
          </p:cNvSpPr>
          <p:nvPr>
            <p:ph type="chart" sz="quarter" idx="14"/>
          </p:nvPr>
        </p:nvSpPr>
        <p:spPr>
          <a:xfrm>
            <a:off x="432000" y="1728000"/>
            <a:ext cx="8316000" cy="400525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chart</a:t>
            </a:r>
            <a:endParaRPr lang="de-CH" noProof="0" dirty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04004" y="5733256"/>
            <a:ext cx="8105267" cy="215900"/>
          </a:xfrm>
          <a:ln>
            <a:noFill/>
          </a:ln>
          <a:effectLst/>
        </p:spPr>
        <p:txBody>
          <a:bodyPr tIns="0"/>
          <a:lstStyle>
            <a:lvl1pPr marL="270000" marR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/>
            </a:lvl1pPr>
          </a:lstStyle>
          <a:p>
            <a:pPr marL="270000" marR="0" lvl="0" indent="-270000" algn="l" defTabSz="914400" rtl="0" eaLnBrk="1" fontAlgn="auto" latinLnBrk="0" hangingPunct="1">
              <a:lnSpc>
                <a:spcPts val="2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1400" dirty="0">
                <a:solidFill>
                  <a:schemeClr val="accent2"/>
                </a:solidFill>
              </a:rPr>
              <a:t>Lauftext für Diagramminformationen, wie Quellenangaben.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Diagramm, Titel 24 Punkt.</a:t>
            </a:r>
            <a:endParaRPr lang="de-CH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Art-Platzhalter 8"/>
          <p:cNvSpPr>
            <a:spLocks noGrp="1"/>
          </p:cNvSpPr>
          <p:nvPr>
            <p:ph type="dgm" sz="quarter" idx="15"/>
          </p:nvPr>
        </p:nvSpPr>
        <p:spPr>
          <a:xfrm>
            <a:off x="432000" y="1728000"/>
            <a:ext cx="8316000" cy="41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SmartArt graphic</a:t>
            </a:r>
            <a:endParaRPr lang="de-CH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Organigramm,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Agenda, Titel 24 Punkt.</a:t>
            </a:r>
            <a:endParaRPr lang="de-CH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-27000" y="-36000"/>
            <a:ext cx="9180000" cy="6912000"/>
          </a:xfrm>
          <a:ln>
            <a:noFill/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999" y="4258445"/>
            <a:ext cx="6244192" cy="565146"/>
          </a:xfrm>
          <a:solidFill>
            <a:schemeClr val="accent1"/>
          </a:solidFill>
        </p:spPr>
        <p:txBody>
          <a:bodyPr rIns="14400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-27000" y="4906042"/>
            <a:ext cx="6975264" cy="323165"/>
          </a:xfr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square" lIns="72000" rIns="108000">
            <a:spAutoFit/>
          </a:bodyPr>
          <a:lstStyle>
            <a:lvl1pPr marL="432000" indent="0">
              <a:lnSpc>
                <a:spcPct val="100000"/>
              </a:lnSpc>
              <a:spcAft>
                <a:spcPts val="0"/>
              </a:spcAft>
              <a:buFontTx/>
              <a:buNone/>
              <a:defRPr sz="1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fik 7" descr="Ax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4468" y="288001"/>
            <a:ext cx="810000" cy="5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5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5F37D36-6310-44DB-989A-C912DB7ADAD0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22820896-3B96-496E-B300-E29EB8F8C5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-27000" y="-36000"/>
            <a:ext cx="9180000" cy="6912000"/>
          </a:xfrm>
          <a:ln>
            <a:noFill/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26997" y="4348533"/>
            <a:ext cx="4634515" cy="565146"/>
          </a:xfrm>
          <a:solidFill>
            <a:schemeClr val="accent1"/>
          </a:solidFill>
        </p:spPr>
        <p:txBody>
          <a:bodyPr vert="horz" wrap="none" lIns="91440" tIns="36000" rIns="180000" bIns="36000" rtlCol="0" anchor="ctr">
            <a:spAutoFit/>
          </a:bodyPr>
          <a:lstStyle>
            <a:lvl1pPr marL="630000" indent="0" algn="l" defTabSz="914400" rtl="0" eaLnBrk="1" latinLnBrk="0" hangingPunct="1">
              <a:spcBef>
                <a:spcPct val="0"/>
              </a:spcBef>
              <a:spcAft>
                <a:spcPts val="500"/>
              </a:spcAft>
              <a:buNone/>
              <a:defRPr lang="en-US" sz="3200" b="1" kern="1200" baseline="0" noProof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CH" noProof="0" dirty="0"/>
              <a:t>Titelfolie, 32 Punkt.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27000" y="4996194"/>
            <a:ext cx="8612986" cy="353943"/>
          </a:xfrm>
          <a:solidFill>
            <a:schemeClr val="tx2">
              <a:alpha val="75000"/>
            </a:schemeClr>
          </a:solidFill>
          <a:ln>
            <a:noFill/>
          </a:ln>
          <a:effectLst/>
        </p:spPr>
        <p:txBody>
          <a:bodyPr vert="horz" wrap="none" lIns="0" tIns="45720" rIns="108000" bIns="0" rtlCol="0" anchor="ctr" anchorCtr="0">
            <a:spAutoFit/>
          </a:bodyPr>
          <a:lstStyle>
            <a:lvl1pPr marL="720725" indent="0" algn="l" defTabSz="914400" rtl="0" eaLnBrk="1" latinLnBrk="0" hangingPunct="1">
              <a:lnSpc>
                <a:spcPts val="2440"/>
              </a:lnSpc>
              <a:spcBef>
                <a:spcPts val="0"/>
              </a:spcBef>
              <a:buFont typeface="Arial" pitchFamily="34" charset="0"/>
              <a:buNone/>
              <a:defRPr lang="en-US" sz="2400" b="1" kern="1200" baseline="0" noProof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24 Punkt. Bitte Balken löschen, falls nicht verwendet.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-27000" y="6246584"/>
            <a:ext cx="6340988" cy="269527"/>
          </a:xfrm>
          <a:solidFill>
            <a:schemeClr val="tx2">
              <a:alpha val="75000"/>
            </a:schemeClr>
          </a:solidFill>
        </p:spPr>
        <p:txBody>
          <a:bodyPr wrap="none" rIns="90000" bIns="18000" anchor="ctr" anchorCtr="0">
            <a:spAutoFit/>
          </a:bodyPr>
          <a:lstStyle>
            <a:lvl1pPr marL="720725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b="0"/>
            </a:lvl1pPr>
          </a:lstStyle>
          <a:p>
            <a:pPr marL="720725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Autorenzeile,</a:t>
            </a:r>
            <a:r>
              <a:rPr kumimoji="0" lang="de-CH" sz="15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15 Punkt. Bitte Zeile löschen, falls nicht verwendet.</a:t>
            </a:r>
            <a:endParaRPr kumimoji="0" lang="de-CH" sz="15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\\vfbdn571\home70$\REINEGGE\My Documents\AXSA\Burkhard\Axp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00" y="288000"/>
            <a:ext cx="810000" cy="5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Agenda, Titel 24 Punkt.</a:t>
            </a:r>
            <a:endParaRPr lang="de-CH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b="0"/>
            </a:lvl1pPr>
            <a:lvl2pPr marL="288000" indent="0">
              <a:buFontTx/>
              <a:buNone/>
              <a:defRPr b="0"/>
            </a:lvl2pPr>
            <a:lvl3pPr>
              <a:buFontTx/>
              <a:buNone/>
              <a:defRPr b="0"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>
              <a:buNone/>
            </a:pPr>
            <a:r>
              <a:rPr lang="de-CH" dirty="0"/>
              <a:t>Aufzählung Schriftgrösse 20 Punkt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square" lIns="90000" tIns="36000" rIns="90000" bIns="36000" anchor="ctr" anchorCtr="0">
            <a:no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0000"/>
            <a:ext cx="9153000" cy="5616000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CH" noProof="0" dirty="0"/>
              <a:t>Bildgrösse bei 150 dpi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620688"/>
            <a:ext cx="7830000" cy="329184"/>
          </a:xfrm>
          <a:solidFill>
            <a:schemeClr val="tx2"/>
          </a:solidFill>
        </p:spPr>
        <p:txBody>
          <a:bodyPr wrap="none" lIns="90000" tIns="54000" bIns="18000" anchor="ctr" anchorCtr="0"/>
          <a:lstStyle>
            <a:lvl1pPr marL="360000" indent="0" algn="l">
              <a:lnSpc>
                <a:spcPts val="2000"/>
              </a:lnSpc>
              <a:defRPr sz="2400" b="1" cap="none" baseline="0"/>
            </a:lvl1pPr>
          </a:lstStyle>
          <a:p>
            <a:r>
              <a:rPr lang="de-CH" dirty="0"/>
              <a:t>Kapitelseite, Titel 24 Punkt.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5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Auflistung,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squar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432000" y="1692000"/>
            <a:ext cx="8191800" cy="432000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  <a:p>
            <a:pPr lvl="2"/>
            <a:r>
              <a:rPr lang="de-CH" dirty="0"/>
              <a:t>Ebene 3</a:t>
            </a:r>
          </a:p>
          <a:p>
            <a:pPr lvl="0"/>
            <a:endParaRPr lang="de-CH" dirty="0"/>
          </a:p>
          <a:p>
            <a:pPr lvl="0"/>
            <a:endParaRPr lang="de-CH" dirty="0"/>
          </a:p>
          <a:p>
            <a:pPr lvl="0"/>
            <a:r>
              <a:rPr lang="de-CH" dirty="0" err="1"/>
              <a:t>Subtitel</a:t>
            </a:r>
            <a:r>
              <a:rPr lang="de-CH" dirty="0"/>
              <a:t> 2</a:t>
            </a:r>
          </a:p>
          <a:p>
            <a:pPr lvl="1"/>
            <a:r>
              <a:rPr lang="de-CH" dirty="0"/>
              <a:t>Ebene 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Agenda, Titel 24 Punkt.</a:t>
            </a:r>
            <a:endParaRPr lang="de-CH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b="0"/>
            </a:lvl1pPr>
            <a:lvl2pPr marL="288000" indent="0">
              <a:buFontTx/>
              <a:buNone/>
              <a:defRPr b="0"/>
            </a:lvl2pPr>
            <a:lvl3pPr>
              <a:buFontTx/>
              <a:buNone/>
              <a:defRPr b="0"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>
              <a:buNone/>
            </a:pPr>
            <a:r>
              <a:rPr lang="de-CH" dirty="0"/>
              <a:t>Aufzählung Schriftgrösse 20 Punkt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square" lIns="90000" tIns="36000" rIns="90000" bIns="36000" anchor="ctr" anchorCtr="0">
            <a:no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6" hasCustomPrompt="1"/>
          </p:nvPr>
        </p:nvSpPr>
        <p:spPr>
          <a:xfrm>
            <a:off x="432000" y="1692000"/>
            <a:ext cx="5058102" cy="4205880"/>
          </a:xfrm>
          <a:prstGeom prst="rect">
            <a:avLst/>
          </a:prstGeom>
        </p:spPr>
        <p:txBody>
          <a:bodyPr/>
          <a:lstStyle>
            <a:lvl1pPr marL="270000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>
              <a:defRPr/>
            </a:lvl4pPr>
            <a:lvl5pPr marL="1350000">
              <a:defRPr/>
            </a:lvl5pPr>
          </a:lstStyle>
          <a:p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Text mit zwei Bildern, Titel 24 Punkt.</a:t>
            </a:r>
            <a:endParaRPr lang="de-CH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2"/>
          </p:nvPr>
        </p:nvSpPr>
        <p:spPr>
          <a:xfrm>
            <a:off x="5751000" y="1800000"/>
            <a:ext cx="2970000" cy="19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23"/>
          </p:nvPr>
        </p:nvSpPr>
        <p:spPr>
          <a:xfrm>
            <a:off x="5751000" y="3924000"/>
            <a:ext cx="2970000" cy="19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r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6" hasCustomPrompt="1"/>
          </p:nvPr>
        </p:nvSpPr>
        <p:spPr>
          <a:xfrm>
            <a:off x="432000" y="1692000"/>
            <a:ext cx="8244456" cy="2664000"/>
          </a:xfrm>
          <a:prstGeom prst="rect">
            <a:avLst/>
          </a:prstGeom>
        </p:spPr>
        <p:txBody>
          <a:bodyPr/>
          <a:lstStyle>
            <a:lvl1pPr marL="270000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>
              <a:defRPr/>
            </a:lvl4pPr>
            <a:lvl5pPr marL="1350000">
              <a:defRPr/>
            </a:lvl5pPr>
          </a:lstStyle>
          <a:p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  <a:p>
            <a:pPr lvl="2"/>
            <a:r>
              <a:rPr lang="de-CH" dirty="0"/>
              <a:t>Ebene 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Text mit drei Bildern, Titel 24 Punkt.</a:t>
            </a:r>
            <a:endParaRPr lang="de-CH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3"/>
          </p:nvPr>
        </p:nvSpPr>
        <p:spPr>
          <a:xfrm>
            <a:off x="434820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24"/>
          </p:nvPr>
        </p:nvSpPr>
        <p:spPr>
          <a:xfrm>
            <a:off x="3273138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111456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 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b="0"/>
            </a:lvl1pPr>
            <a:lvl2pPr marL="0" indent="0">
              <a:buFontTx/>
              <a:buNone/>
              <a:defRPr b="0"/>
            </a:lvl2pPr>
            <a:lvl3pPr>
              <a:buFontTx/>
              <a:buNone/>
              <a:defRPr b="0"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1" indent="0">
              <a:buNone/>
            </a:pPr>
            <a:r>
              <a:rPr lang="de-CH" dirty="0"/>
              <a:t>Text 20 Punkt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Nur Text eine Spalte,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3"/>
          </p:nvPr>
        </p:nvSpPr>
        <p:spPr>
          <a:xfrm>
            <a:off x="432000" y="1728000"/>
            <a:ext cx="8316000" cy="41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table</a:t>
            </a:r>
            <a:endParaRPr lang="de-CH" noProof="0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3" y="5733256"/>
            <a:ext cx="8105267" cy="215900"/>
          </a:xfrm>
          <a:ln>
            <a:noFill/>
          </a:ln>
          <a:effectLst/>
        </p:spPr>
        <p:txBody>
          <a:bodyPr tIns="0"/>
          <a:lstStyle>
            <a:lvl1pPr marL="270000" marR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/>
            </a:lvl1pPr>
          </a:lstStyle>
          <a:p>
            <a:pPr marL="270000" marR="0" lvl="0" indent="-270000" algn="l" defTabSz="914400" rtl="0" eaLnBrk="1" fontAlgn="auto" latinLnBrk="0" hangingPunct="1">
              <a:lnSpc>
                <a:spcPts val="2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1400" dirty="0">
                <a:solidFill>
                  <a:schemeClr val="accent2"/>
                </a:solidFill>
              </a:rPr>
              <a:t>Lauftext für Tabelleninformationen, wie Quellenangaben.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Tabelle, Titel 24 Punkt.</a:t>
            </a:r>
            <a:endParaRPr lang="de-CH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mplatzhalter 9"/>
          <p:cNvSpPr>
            <a:spLocks noGrp="1"/>
          </p:cNvSpPr>
          <p:nvPr>
            <p:ph type="chart" sz="quarter" idx="14"/>
          </p:nvPr>
        </p:nvSpPr>
        <p:spPr>
          <a:xfrm>
            <a:off x="432000" y="1728000"/>
            <a:ext cx="8316000" cy="400525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chart</a:t>
            </a:r>
            <a:endParaRPr lang="de-CH" noProof="0" dirty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04003" y="5733256"/>
            <a:ext cx="8105267" cy="215900"/>
          </a:xfrm>
          <a:ln>
            <a:noFill/>
          </a:ln>
          <a:effectLst/>
        </p:spPr>
        <p:txBody>
          <a:bodyPr tIns="0"/>
          <a:lstStyle>
            <a:lvl1pPr marL="270000" marR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/>
            </a:lvl1pPr>
          </a:lstStyle>
          <a:p>
            <a:pPr marL="270000" marR="0" lvl="0" indent="-270000" algn="l" defTabSz="914400" rtl="0" eaLnBrk="1" fontAlgn="auto" latinLnBrk="0" hangingPunct="1">
              <a:lnSpc>
                <a:spcPts val="2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1400" dirty="0">
                <a:solidFill>
                  <a:schemeClr val="accent2"/>
                </a:solidFill>
              </a:rPr>
              <a:t>Lauftext für Diagramminformationen, wie Quellenangaben.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Diagramm, Titel 24 Punkt.</a:t>
            </a:r>
            <a:endParaRPr lang="de-CH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Art-Platzhalter 8"/>
          <p:cNvSpPr>
            <a:spLocks noGrp="1"/>
          </p:cNvSpPr>
          <p:nvPr>
            <p:ph type="dgm" sz="quarter" idx="15"/>
          </p:nvPr>
        </p:nvSpPr>
        <p:spPr>
          <a:xfrm>
            <a:off x="432000" y="1728000"/>
            <a:ext cx="8316000" cy="41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SmartArt graphic</a:t>
            </a:r>
            <a:endParaRPr lang="de-CH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Organigramm,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1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Agenda, Titel 24 Punkt.</a:t>
            </a:r>
            <a:endParaRPr lang="de-CH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-27000" y="-36000"/>
            <a:ext cx="9180000" cy="6912000"/>
          </a:xfrm>
          <a:ln>
            <a:noFill/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999" y="4258445"/>
            <a:ext cx="6244192" cy="565146"/>
          </a:xfrm>
          <a:solidFill>
            <a:schemeClr val="accent1"/>
          </a:solidFill>
        </p:spPr>
        <p:txBody>
          <a:bodyPr rIns="14400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-27000" y="4906040"/>
            <a:ext cx="6975264" cy="323165"/>
          </a:xfr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square" lIns="72000" rIns="108000">
            <a:spAutoFit/>
          </a:bodyPr>
          <a:lstStyle>
            <a:lvl1pPr marL="432000" indent="0">
              <a:lnSpc>
                <a:spcPct val="100000"/>
              </a:lnSpc>
              <a:spcAft>
                <a:spcPts val="0"/>
              </a:spcAft>
              <a:buFontTx/>
              <a:buNone/>
              <a:defRPr sz="1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fik 7" descr="Ax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4468" y="288001"/>
            <a:ext cx="810000" cy="5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57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5F37D36-6310-44DB-989A-C912DB7ADAD0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22820896-3B96-496E-B300-E29EB8F8C5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-27000" y="-36000"/>
            <a:ext cx="9180000" cy="6912000"/>
          </a:xfrm>
          <a:ln>
            <a:noFill/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26999" y="4348533"/>
            <a:ext cx="4634515" cy="565146"/>
          </a:xfrm>
          <a:solidFill>
            <a:schemeClr val="accent1"/>
          </a:solidFill>
        </p:spPr>
        <p:txBody>
          <a:bodyPr vert="horz" wrap="none" lIns="91440" tIns="36000" rIns="180000" bIns="36000" rtlCol="0" anchor="ctr">
            <a:spAutoFit/>
          </a:bodyPr>
          <a:lstStyle>
            <a:lvl1pPr marL="630000" indent="0" algn="l" defTabSz="914400" rtl="0" eaLnBrk="1" latinLnBrk="0" hangingPunct="1">
              <a:spcBef>
                <a:spcPct val="0"/>
              </a:spcBef>
              <a:spcAft>
                <a:spcPts val="500"/>
              </a:spcAft>
              <a:buNone/>
              <a:defRPr lang="en-US" sz="3200" b="1" kern="1200" baseline="0" noProof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CH" noProof="0" dirty="0"/>
              <a:t>Titelfolie, 32 Punkt.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27000" y="4996190"/>
            <a:ext cx="8612986" cy="353943"/>
          </a:xfrm>
          <a:solidFill>
            <a:schemeClr val="tx2">
              <a:alpha val="75000"/>
            </a:schemeClr>
          </a:solidFill>
          <a:ln>
            <a:noFill/>
          </a:ln>
          <a:effectLst/>
        </p:spPr>
        <p:txBody>
          <a:bodyPr vert="horz" wrap="none" lIns="0" tIns="45720" rIns="108000" bIns="0" rtlCol="0" anchor="ctr" anchorCtr="0">
            <a:spAutoFit/>
          </a:bodyPr>
          <a:lstStyle>
            <a:lvl1pPr marL="720725" indent="0" algn="l" defTabSz="914400" rtl="0" eaLnBrk="1" latinLnBrk="0" hangingPunct="1">
              <a:lnSpc>
                <a:spcPts val="2440"/>
              </a:lnSpc>
              <a:spcBef>
                <a:spcPts val="0"/>
              </a:spcBef>
              <a:buFont typeface="Arial" pitchFamily="34" charset="0"/>
              <a:buNone/>
              <a:defRPr lang="en-US" sz="2400" b="1" kern="1200" baseline="0" noProof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24 Punkt. Bitte Balken löschen, falls nicht verwendet.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-27000" y="6246580"/>
            <a:ext cx="6340988" cy="269527"/>
          </a:xfrm>
          <a:solidFill>
            <a:schemeClr val="tx2">
              <a:alpha val="75000"/>
            </a:schemeClr>
          </a:solidFill>
        </p:spPr>
        <p:txBody>
          <a:bodyPr wrap="none" rIns="90000" bIns="18000" anchor="ctr" anchorCtr="0">
            <a:spAutoFit/>
          </a:bodyPr>
          <a:lstStyle>
            <a:lvl1pPr marL="720725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b="0"/>
            </a:lvl1pPr>
          </a:lstStyle>
          <a:p>
            <a:pPr marL="720725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Autorenzeile,</a:t>
            </a:r>
            <a:r>
              <a:rPr kumimoji="0" lang="de-CH" sz="15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15 Punkt. Bitte Zeile löschen, falls nicht verwendet.</a:t>
            </a:r>
            <a:endParaRPr kumimoji="0" lang="de-CH" sz="15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\\vfbdn571\home70$\REINEGGE\My Documents\AXSA\Burkhard\Axp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00" y="288000"/>
            <a:ext cx="810000" cy="5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0000"/>
            <a:ext cx="9153000" cy="5616000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CH" noProof="0" dirty="0"/>
              <a:t>Bildgrösse bei 150 dpi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620688"/>
            <a:ext cx="7830000" cy="329184"/>
          </a:xfrm>
          <a:solidFill>
            <a:schemeClr val="tx2"/>
          </a:solidFill>
        </p:spPr>
        <p:txBody>
          <a:bodyPr wrap="none" lIns="90000" tIns="54000" bIns="18000" anchor="ctr" anchorCtr="0"/>
          <a:lstStyle>
            <a:lvl1pPr marL="360000" indent="0" algn="l">
              <a:lnSpc>
                <a:spcPts val="2000"/>
              </a:lnSpc>
              <a:defRPr sz="2400" b="1" cap="none" baseline="0"/>
            </a:lvl1pPr>
          </a:lstStyle>
          <a:p>
            <a:r>
              <a:rPr lang="de-CH" dirty="0"/>
              <a:t>Kapitelseite, Titel 24 Punkt.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Agenda, Titel 24 Punkt.</a:t>
            </a:r>
            <a:endParaRPr lang="de-CH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b="0"/>
            </a:lvl1pPr>
            <a:lvl2pPr marL="288000" indent="0">
              <a:buFontTx/>
              <a:buNone/>
              <a:defRPr b="0"/>
            </a:lvl2pPr>
            <a:lvl3pPr>
              <a:buFontTx/>
              <a:buNone/>
              <a:defRPr b="0"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>
              <a:buNone/>
            </a:pPr>
            <a:r>
              <a:rPr lang="de-CH" dirty="0"/>
              <a:t>Aufzählung Schriftgrösse 20 Punkt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square" lIns="90000" tIns="36000" rIns="90000" bIns="36000" anchor="ctr" anchorCtr="0">
            <a:no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0000"/>
            <a:ext cx="9153000" cy="5616000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CH" noProof="0" dirty="0"/>
              <a:t>Bildgrösse bei 150 dpi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620688"/>
            <a:ext cx="7830000" cy="329184"/>
          </a:xfrm>
          <a:solidFill>
            <a:schemeClr val="tx2"/>
          </a:solidFill>
        </p:spPr>
        <p:txBody>
          <a:bodyPr wrap="none" lIns="90000" tIns="54000" bIns="18000" anchor="ctr" anchorCtr="0"/>
          <a:lstStyle>
            <a:lvl1pPr marL="360000" indent="0" algn="l">
              <a:lnSpc>
                <a:spcPts val="2000"/>
              </a:lnSpc>
              <a:defRPr sz="2400" b="1" cap="none" baseline="0"/>
            </a:lvl1pPr>
          </a:lstStyle>
          <a:p>
            <a:r>
              <a:rPr lang="de-CH" dirty="0"/>
              <a:t>Kapitelseite, Titel 24 Punkt.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5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Auflistung,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squar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432000" y="1692000"/>
            <a:ext cx="8191800" cy="432000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  <a:p>
            <a:pPr lvl="2"/>
            <a:r>
              <a:rPr lang="de-CH" dirty="0"/>
              <a:t>Ebene 3</a:t>
            </a:r>
          </a:p>
          <a:p>
            <a:pPr lvl="0"/>
            <a:endParaRPr lang="de-CH" dirty="0"/>
          </a:p>
          <a:p>
            <a:pPr lvl="0"/>
            <a:endParaRPr lang="de-CH" dirty="0"/>
          </a:p>
          <a:p>
            <a:pPr lvl="0"/>
            <a:r>
              <a:rPr lang="de-CH" dirty="0" err="1"/>
              <a:t>Subtitel</a:t>
            </a:r>
            <a:r>
              <a:rPr lang="de-CH" dirty="0"/>
              <a:t> 2</a:t>
            </a:r>
          </a:p>
          <a:p>
            <a:pPr lvl="1"/>
            <a:r>
              <a:rPr lang="de-CH" dirty="0"/>
              <a:t>Ebene 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6" hasCustomPrompt="1"/>
          </p:nvPr>
        </p:nvSpPr>
        <p:spPr>
          <a:xfrm>
            <a:off x="432000" y="1692000"/>
            <a:ext cx="5058102" cy="4205880"/>
          </a:xfrm>
          <a:prstGeom prst="rect">
            <a:avLst/>
          </a:prstGeom>
        </p:spPr>
        <p:txBody>
          <a:bodyPr/>
          <a:lstStyle>
            <a:lvl1pPr marL="270000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>
              <a:defRPr/>
            </a:lvl4pPr>
            <a:lvl5pPr marL="1350000">
              <a:defRPr/>
            </a:lvl5pPr>
          </a:lstStyle>
          <a:p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Text mit zwei Bildern, Titel 24 Punkt.</a:t>
            </a:r>
            <a:endParaRPr lang="de-CH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2"/>
          </p:nvPr>
        </p:nvSpPr>
        <p:spPr>
          <a:xfrm>
            <a:off x="5751000" y="1800000"/>
            <a:ext cx="2970000" cy="19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23"/>
          </p:nvPr>
        </p:nvSpPr>
        <p:spPr>
          <a:xfrm>
            <a:off x="5751000" y="3924000"/>
            <a:ext cx="2970000" cy="19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r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6" hasCustomPrompt="1"/>
          </p:nvPr>
        </p:nvSpPr>
        <p:spPr>
          <a:xfrm>
            <a:off x="432000" y="1692000"/>
            <a:ext cx="8244456" cy="2664000"/>
          </a:xfrm>
          <a:prstGeom prst="rect">
            <a:avLst/>
          </a:prstGeom>
        </p:spPr>
        <p:txBody>
          <a:bodyPr/>
          <a:lstStyle>
            <a:lvl1pPr marL="270000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>
              <a:defRPr/>
            </a:lvl4pPr>
            <a:lvl5pPr marL="1350000">
              <a:defRPr/>
            </a:lvl5pPr>
          </a:lstStyle>
          <a:p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  <a:p>
            <a:pPr lvl="2"/>
            <a:r>
              <a:rPr lang="de-CH" dirty="0"/>
              <a:t>Ebene 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Text mit drei Bildern, Titel 24 Punkt.</a:t>
            </a:r>
            <a:endParaRPr lang="de-CH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3"/>
          </p:nvPr>
        </p:nvSpPr>
        <p:spPr>
          <a:xfrm>
            <a:off x="434820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24"/>
          </p:nvPr>
        </p:nvSpPr>
        <p:spPr>
          <a:xfrm>
            <a:off x="3273138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111456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 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b="0"/>
            </a:lvl1pPr>
            <a:lvl2pPr marL="0" indent="0">
              <a:buFontTx/>
              <a:buNone/>
              <a:defRPr b="0"/>
            </a:lvl2pPr>
            <a:lvl3pPr>
              <a:buFontTx/>
              <a:buNone/>
              <a:defRPr b="0"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1" indent="0">
              <a:buNone/>
            </a:pPr>
            <a:r>
              <a:rPr lang="de-CH" dirty="0"/>
              <a:t>Text 20 Punkt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Nur Text eine Spalte,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3"/>
          </p:nvPr>
        </p:nvSpPr>
        <p:spPr>
          <a:xfrm>
            <a:off x="432000" y="1728000"/>
            <a:ext cx="8316000" cy="41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table</a:t>
            </a:r>
            <a:endParaRPr lang="de-CH" noProof="0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1" y="5733256"/>
            <a:ext cx="8105267" cy="215900"/>
          </a:xfrm>
          <a:ln>
            <a:noFill/>
          </a:ln>
          <a:effectLst/>
        </p:spPr>
        <p:txBody>
          <a:bodyPr tIns="0"/>
          <a:lstStyle>
            <a:lvl1pPr marL="270000" marR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/>
            </a:lvl1pPr>
          </a:lstStyle>
          <a:p>
            <a:pPr marL="270000" marR="0" lvl="0" indent="-270000" algn="l" defTabSz="914400" rtl="0" eaLnBrk="1" fontAlgn="auto" latinLnBrk="0" hangingPunct="1">
              <a:lnSpc>
                <a:spcPts val="2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1400" dirty="0">
                <a:solidFill>
                  <a:schemeClr val="accent2"/>
                </a:solidFill>
              </a:rPr>
              <a:t>Lauftext für Tabelleninformationen, wie Quellenangaben.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Tabelle, Titel 24 Punkt.</a:t>
            </a:r>
            <a:endParaRPr lang="de-CH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mplatzhalter 9"/>
          <p:cNvSpPr>
            <a:spLocks noGrp="1"/>
          </p:cNvSpPr>
          <p:nvPr>
            <p:ph type="chart" sz="quarter" idx="14"/>
          </p:nvPr>
        </p:nvSpPr>
        <p:spPr>
          <a:xfrm>
            <a:off x="432000" y="1728000"/>
            <a:ext cx="8316000" cy="400525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chart</a:t>
            </a:r>
            <a:endParaRPr lang="de-CH" noProof="0" dirty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04001" y="5733256"/>
            <a:ext cx="8105267" cy="215900"/>
          </a:xfrm>
          <a:ln>
            <a:noFill/>
          </a:ln>
          <a:effectLst/>
        </p:spPr>
        <p:txBody>
          <a:bodyPr tIns="0"/>
          <a:lstStyle>
            <a:lvl1pPr marL="270000" marR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/>
            </a:lvl1pPr>
          </a:lstStyle>
          <a:p>
            <a:pPr marL="270000" marR="0" lvl="0" indent="-270000" algn="l" defTabSz="914400" rtl="0" eaLnBrk="1" fontAlgn="auto" latinLnBrk="0" hangingPunct="1">
              <a:lnSpc>
                <a:spcPts val="2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1400" dirty="0">
                <a:solidFill>
                  <a:schemeClr val="accent2"/>
                </a:solidFill>
              </a:rPr>
              <a:t>Lauftext für Diagramminformationen, wie Quellenangaben.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Diagramm, Titel 24 Punkt.</a:t>
            </a:r>
            <a:endParaRPr lang="de-CH" noProof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Art-Platzhalter 8"/>
          <p:cNvSpPr>
            <a:spLocks noGrp="1"/>
          </p:cNvSpPr>
          <p:nvPr>
            <p:ph type="dgm" sz="quarter" idx="15"/>
          </p:nvPr>
        </p:nvSpPr>
        <p:spPr>
          <a:xfrm>
            <a:off x="432000" y="1728000"/>
            <a:ext cx="8316000" cy="41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SmartArt graphic</a:t>
            </a:r>
            <a:endParaRPr lang="de-CH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Organigramm,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5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0" y="540207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Agenda, Titel 24 Punkt.</a:t>
            </a:r>
            <a:endParaRPr lang="de-CH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980730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-27000" y="-36000"/>
            <a:ext cx="9180000" cy="6912000"/>
          </a:xfrm>
          <a:ln>
            <a:noFill/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999" y="4258445"/>
            <a:ext cx="6244192" cy="565146"/>
          </a:xfrm>
          <a:solidFill>
            <a:schemeClr val="accent1"/>
          </a:solidFill>
        </p:spPr>
        <p:txBody>
          <a:bodyPr rIns="14400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-27000" y="4906036"/>
            <a:ext cx="6975264" cy="323165"/>
          </a:xfr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square" lIns="72000" rIns="108000">
            <a:spAutoFit/>
          </a:bodyPr>
          <a:lstStyle>
            <a:lvl1pPr marL="432000" indent="0">
              <a:lnSpc>
                <a:spcPct val="100000"/>
              </a:lnSpc>
              <a:spcAft>
                <a:spcPts val="0"/>
              </a:spcAft>
              <a:buFontTx/>
              <a:buNone/>
              <a:defRPr sz="1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fik 7" descr="Ax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4468" y="288001"/>
            <a:ext cx="810000" cy="5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571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5F37D36-6310-44DB-989A-C912DB7ADAD0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22820896-3B96-496E-B300-E29EB8F8C5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3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7D36-6310-44DB-989A-C912DB7ADAD0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0896-3B96-496E-B300-E29EB8F8C5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Auflistung,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856000" cy="442035"/>
          </a:xfrm>
          <a:solidFill>
            <a:schemeClr val="bg1"/>
          </a:solidFill>
          <a:ln>
            <a:noFill/>
          </a:ln>
          <a:effectLst/>
        </p:spPr>
        <p:txBody>
          <a:bodyPr wrap="squar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432000" y="1692000"/>
            <a:ext cx="8191800" cy="432000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  <a:p>
            <a:pPr lvl="2"/>
            <a:r>
              <a:rPr lang="de-CH" dirty="0"/>
              <a:t>Ebene 3</a:t>
            </a:r>
          </a:p>
          <a:p>
            <a:pPr lvl="0"/>
            <a:endParaRPr lang="de-CH" dirty="0"/>
          </a:p>
          <a:p>
            <a:pPr lvl="0"/>
            <a:endParaRPr lang="de-CH" dirty="0"/>
          </a:p>
          <a:p>
            <a:pPr lvl="0"/>
            <a:r>
              <a:rPr lang="de-CH" dirty="0" err="1"/>
              <a:t>Subtitel</a:t>
            </a:r>
            <a:r>
              <a:rPr lang="de-CH" dirty="0"/>
              <a:t> 2</a:t>
            </a:r>
          </a:p>
          <a:p>
            <a:pPr lvl="1"/>
            <a:r>
              <a:rPr lang="de-CH" dirty="0"/>
              <a:t>Ebene 2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6" hasCustomPrompt="1"/>
          </p:nvPr>
        </p:nvSpPr>
        <p:spPr>
          <a:xfrm>
            <a:off x="432000" y="1692000"/>
            <a:ext cx="5058102" cy="4205880"/>
          </a:xfrm>
          <a:prstGeom prst="rect">
            <a:avLst/>
          </a:prstGeom>
        </p:spPr>
        <p:txBody>
          <a:bodyPr/>
          <a:lstStyle>
            <a:lvl1pPr marL="270000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>
              <a:defRPr/>
            </a:lvl4pPr>
            <a:lvl5pPr marL="1350000">
              <a:defRPr/>
            </a:lvl5pPr>
          </a:lstStyle>
          <a:p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Text mit zwei Bildern, Titel 24 Punkt.</a:t>
            </a:r>
            <a:endParaRPr lang="de-CH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2"/>
          </p:nvPr>
        </p:nvSpPr>
        <p:spPr>
          <a:xfrm>
            <a:off x="5751000" y="1800000"/>
            <a:ext cx="2970000" cy="19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23"/>
          </p:nvPr>
        </p:nvSpPr>
        <p:spPr>
          <a:xfrm>
            <a:off x="5751000" y="3924000"/>
            <a:ext cx="2970000" cy="19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r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6" hasCustomPrompt="1"/>
          </p:nvPr>
        </p:nvSpPr>
        <p:spPr>
          <a:xfrm>
            <a:off x="432000" y="1692000"/>
            <a:ext cx="8244456" cy="2664000"/>
          </a:xfrm>
          <a:prstGeom prst="rect">
            <a:avLst/>
          </a:prstGeom>
        </p:spPr>
        <p:txBody>
          <a:bodyPr/>
          <a:lstStyle>
            <a:lvl1pPr marL="270000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>
              <a:defRPr/>
            </a:lvl4pPr>
            <a:lvl5pPr marL="1350000">
              <a:defRPr/>
            </a:lvl5pPr>
          </a:lstStyle>
          <a:p>
            <a:r>
              <a:rPr lang="de-CH" dirty="0" err="1"/>
              <a:t>Subtitel</a:t>
            </a:r>
            <a:r>
              <a:rPr lang="de-CH" dirty="0"/>
              <a:t> 1, 20 Punkt</a:t>
            </a:r>
          </a:p>
          <a:p>
            <a:pPr lvl="1"/>
            <a:r>
              <a:rPr lang="de-CH" dirty="0"/>
              <a:t>Text 18 Punkt</a:t>
            </a:r>
          </a:p>
          <a:p>
            <a:pPr lvl="1"/>
            <a:r>
              <a:rPr lang="de-CH" dirty="0"/>
              <a:t>Ebene 2</a:t>
            </a:r>
          </a:p>
          <a:p>
            <a:pPr lvl="2"/>
            <a:r>
              <a:rPr lang="de-CH" dirty="0"/>
              <a:t>Ebene 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Text mit drei Bildern, Titel 24 Punkt.</a:t>
            </a:r>
            <a:endParaRPr lang="de-CH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3"/>
          </p:nvPr>
        </p:nvSpPr>
        <p:spPr>
          <a:xfrm>
            <a:off x="434820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24"/>
          </p:nvPr>
        </p:nvSpPr>
        <p:spPr>
          <a:xfrm>
            <a:off x="3273138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111456" y="4509120"/>
            <a:ext cx="2565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 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b="0"/>
            </a:lvl1pPr>
            <a:lvl2pPr marL="0" indent="0">
              <a:buFontTx/>
              <a:buNone/>
              <a:defRPr b="0"/>
            </a:lvl2pPr>
            <a:lvl3pPr>
              <a:buFontTx/>
              <a:buNone/>
              <a:defRPr b="0"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1" indent="0">
              <a:buNone/>
            </a:pPr>
            <a:r>
              <a:rPr lang="de-CH" dirty="0"/>
              <a:t>Text 20 Punkt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Nur Text eine Spalte, Titel 24 Punkt.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3"/>
          </p:nvPr>
        </p:nvSpPr>
        <p:spPr>
          <a:xfrm>
            <a:off x="432000" y="1728000"/>
            <a:ext cx="8316000" cy="41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noProof="0"/>
              <a:t>Click icon to add table</a:t>
            </a:r>
            <a:endParaRPr lang="de-CH" noProof="0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4" y="5733256"/>
            <a:ext cx="8105267" cy="215900"/>
          </a:xfrm>
          <a:ln>
            <a:noFill/>
          </a:ln>
          <a:effectLst/>
        </p:spPr>
        <p:txBody>
          <a:bodyPr tIns="0"/>
          <a:lstStyle>
            <a:lvl1pPr marL="270000" marR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/>
            </a:lvl1pPr>
          </a:lstStyle>
          <a:p>
            <a:pPr marL="270000" marR="0" lvl="0" indent="-270000" algn="l" defTabSz="914400" rtl="0" eaLnBrk="1" fontAlgn="auto" latinLnBrk="0" hangingPunct="1">
              <a:lnSpc>
                <a:spcPts val="2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1400" dirty="0">
                <a:solidFill>
                  <a:schemeClr val="accent2"/>
                </a:solidFill>
              </a:rPr>
              <a:t>Lauftext für Tabelleninformationen, wie Quellenangaben.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0" y="540213"/>
            <a:ext cx="7830000" cy="44203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Tabelle, Titel 24 Punkt.</a:t>
            </a:r>
            <a:endParaRPr lang="de-CH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980731"/>
            <a:ext cx="8555525" cy="442035"/>
          </a:xfrm>
          <a:solidFill>
            <a:schemeClr val="bg1"/>
          </a:solidFill>
          <a:ln>
            <a:noFill/>
          </a:ln>
          <a:effectLst/>
        </p:spPr>
        <p:txBody>
          <a:bodyPr wrap="none" lIns="90000" tIns="36000" rIns="90000" bIns="36000" anchor="ctr" anchorCtr="0">
            <a:spAutoFit/>
          </a:bodyPr>
          <a:lstStyle>
            <a:lvl1pPr marL="360000" indent="0">
              <a:lnSpc>
                <a:spcPct val="100000"/>
              </a:lnSpc>
              <a:spcAft>
                <a:spcPts val="0"/>
              </a:spcAft>
              <a:buNone/>
              <a:defRPr sz="2400" b="0" baseline="0"/>
            </a:lvl1pPr>
          </a:lstStyle>
          <a:p>
            <a:pPr lvl="0"/>
            <a:r>
              <a:rPr lang="de-CH" noProof="0" dirty="0"/>
              <a:t>Optionale zweite Zeile. Bitte löschen, falls nicht verwendet.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1656000"/>
            <a:ext cx="8856000" cy="43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40000"/>
                <a:lumOff val="60000"/>
                <a:alpha val="75000"/>
              </a:schemeClr>
            </a:solidFill>
          </a:ln>
          <a:effectLst>
            <a:outerShdw blurRad="50800" dist="38100" dir="2700000" algn="tl" rotWithShape="0">
              <a:schemeClr val="accent2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515675"/>
            <a:ext cx="7830000" cy="442035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36000" rIns="91440" bIns="36000" rtlCol="0" anchor="ctr">
            <a:noAutofit/>
          </a:bodyPr>
          <a:lstStyle/>
          <a:p>
            <a:r>
              <a:rPr lang="de-CH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999" y="1692000"/>
            <a:ext cx="8190451" cy="4320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CH" noProof="0" dirty="0"/>
              <a:t>Textmasterformate durch Klicken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00430" y="6266582"/>
            <a:ext cx="5299170" cy="174851"/>
          </a:xfrm>
          <a:prstGeom prst="rect">
            <a:avLst/>
          </a:prstGeom>
          <a:noFill/>
        </p:spPr>
        <p:txBody>
          <a:bodyPr vert="horz" wrap="square" lIns="91440" tIns="18000" rIns="0" bIns="18000" rtlCol="0" anchor="ctr">
            <a:spAutoFit/>
          </a:bodyPr>
          <a:lstStyle>
            <a:lvl1pPr algn="r">
              <a:defRPr sz="9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feld 10"/>
          <p:cNvSpPr txBox="1"/>
          <p:nvPr/>
        </p:nvSpPr>
        <p:spPr>
          <a:xfrm>
            <a:off x="-1" y="6285608"/>
            <a:ext cx="904094" cy="174851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18000" rIns="0" bIns="1800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0">
              <a:tabLst/>
            </a:pPr>
            <a:r>
              <a:rPr lang="de-CH" sz="900" kern="1200" noProof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Seite </a:t>
            </a:r>
            <a:fld id="{30FCBF1F-8C1C-428B-BFC2-A0DD988C5BBC}" type="slidenum">
              <a:rPr lang="de-CH" sz="9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pPr marL="432000" indent="0">
                <a:tabLst/>
              </a:pPr>
              <a:t>‹Nº›</a:t>
            </a:fld>
            <a:r>
              <a:rPr lang="de-CH" sz="900" kern="1200" noProof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" name="Picture 2" descr="\\vfbdn571\home70$\REINEGGE\My Documents\AXSA\Burkhard\Axpo_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00" y="288000"/>
            <a:ext cx="810000" cy="5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</p:sldLayoutIdLst>
  <p:txStyles>
    <p:titleStyle>
      <a:lvl1pPr marL="358775" indent="0" algn="l" defTabSz="914400" rtl="0" eaLnBrk="1" latinLnBrk="0" hangingPunct="1">
        <a:spcBef>
          <a:spcPct val="0"/>
        </a:spcBef>
        <a:spcAft>
          <a:spcPts val="0"/>
        </a:spcAft>
        <a:buNone/>
        <a:tabLst/>
        <a:defRPr sz="2400" b="1" kern="1200" baseline="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9875" indent="-269875" algn="l" defTabSz="914400" rtl="0" eaLnBrk="1" latinLnBrk="0" hangingPunct="1">
        <a:lnSpc>
          <a:spcPts val="244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20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914400" rtl="0" eaLnBrk="1" latinLnBrk="0" hangingPunct="1">
        <a:lnSpc>
          <a:spcPts val="244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2pPr>
      <a:lvl3pPr marL="810000" indent="-270000" algn="l" defTabSz="914400" rtl="0" eaLnBrk="1" latinLnBrk="0" hangingPunct="1">
        <a:lnSpc>
          <a:spcPts val="244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3pPr>
      <a:lvl4pPr marL="1080000" indent="-270000" algn="l" defTabSz="914400" rtl="0" eaLnBrk="1" latinLnBrk="0" hangingPunct="1">
        <a:lnSpc>
          <a:spcPts val="2440"/>
        </a:lnSpc>
        <a:spcBef>
          <a:spcPts val="0"/>
        </a:spcBef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4pPr>
      <a:lvl5pPr marL="1350000" indent="-270000" algn="l" defTabSz="914400" rtl="0" eaLnBrk="1" latinLnBrk="0" hangingPunct="1">
        <a:lnSpc>
          <a:spcPts val="2440"/>
        </a:lnSpc>
        <a:spcBef>
          <a:spcPts val="0"/>
        </a:spcBef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1656000"/>
            <a:ext cx="8856000" cy="43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40000"/>
                <a:lumOff val="60000"/>
                <a:alpha val="75000"/>
              </a:schemeClr>
            </a:solidFill>
          </a:ln>
          <a:effectLst>
            <a:outerShdw blurRad="50800" dist="38100" dir="2700000" algn="tl" rotWithShape="0">
              <a:schemeClr val="accent2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515675"/>
            <a:ext cx="7830000" cy="442035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36000" rIns="91440" bIns="36000" rtlCol="0" anchor="ctr">
            <a:noAutofit/>
          </a:bodyPr>
          <a:lstStyle/>
          <a:p>
            <a:r>
              <a:rPr lang="de-CH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999" y="1692000"/>
            <a:ext cx="8190451" cy="4320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CH" noProof="0" dirty="0"/>
              <a:t>Textmasterformate durch Klicken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00430" y="6266580"/>
            <a:ext cx="5299170" cy="174851"/>
          </a:xfrm>
          <a:prstGeom prst="rect">
            <a:avLst/>
          </a:prstGeom>
          <a:noFill/>
        </p:spPr>
        <p:txBody>
          <a:bodyPr vert="horz" wrap="square" lIns="91440" tIns="18000" rIns="0" bIns="18000" rtlCol="0" anchor="ctr">
            <a:spAutoFit/>
          </a:bodyPr>
          <a:lstStyle>
            <a:lvl1pPr algn="r">
              <a:defRPr sz="9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feld 10"/>
          <p:cNvSpPr txBox="1"/>
          <p:nvPr/>
        </p:nvSpPr>
        <p:spPr>
          <a:xfrm>
            <a:off x="-1" y="6285606"/>
            <a:ext cx="904094" cy="174851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18000" rIns="0" bIns="1800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0">
              <a:tabLst/>
            </a:pPr>
            <a:r>
              <a:rPr lang="de-CH" sz="900" kern="1200" noProof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Seite </a:t>
            </a:r>
            <a:fld id="{30FCBF1F-8C1C-428B-BFC2-A0DD988C5BBC}" type="slidenum">
              <a:rPr lang="de-CH" sz="9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pPr marL="432000" indent="0">
                <a:tabLst/>
              </a:pPr>
              <a:t>‹Nº›</a:t>
            </a:fld>
            <a:r>
              <a:rPr lang="de-CH" sz="900" kern="1200" noProof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" name="Picture 2" descr="\\vfbdn571\home70$\REINEGGE\My Documents\AXSA\Burkhard\Axpo_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00" y="288000"/>
            <a:ext cx="810000" cy="5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</p:sldLayoutIdLst>
  <p:txStyles>
    <p:titleStyle>
      <a:lvl1pPr marL="358775" indent="0" algn="l" defTabSz="914400" rtl="0" eaLnBrk="1" latinLnBrk="0" hangingPunct="1">
        <a:spcBef>
          <a:spcPct val="0"/>
        </a:spcBef>
        <a:spcAft>
          <a:spcPts val="0"/>
        </a:spcAft>
        <a:buNone/>
        <a:tabLst/>
        <a:defRPr sz="2400" b="1" kern="1200" baseline="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9875" indent="-269875" algn="l" defTabSz="914400" rtl="0" eaLnBrk="1" latinLnBrk="0" hangingPunct="1">
        <a:lnSpc>
          <a:spcPts val="244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20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914400" rtl="0" eaLnBrk="1" latinLnBrk="0" hangingPunct="1">
        <a:lnSpc>
          <a:spcPts val="244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2pPr>
      <a:lvl3pPr marL="810000" indent="-270000" algn="l" defTabSz="914400" rtl="0" eaLnBrk="1" latinLnBrk="0" hangingPunct="1">
        <a:lnSpc>
          <a:spcPts val="244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3pPr>
      <a:lvl4pPr marL="1080000" indent="-270000" algn="l" defTabSz="914400" rtl="0" eaLnBrk="1" latinLnBrk="0" hangingPunct="1">
        <a:lnSpc>
          <a:spcPts val="2440"/>
        </a:lnSpc>
        <a:spcBef>
          <a:spcPts val="0"/>
        </a:spcBef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4pPr>
      <a:lvl5pPr marL="1350000" indent="-270000" algn="l" defTabSz="914400" rtl="0" eaLnBrk="1" latinLnBrk="0" hangingPunct="1">
        <a:lnSpc>
          <a:spcPts val="2440"/>
        </a:lnSpc>
        <a:spcBef>
          <a:spcPts val="0"/>
        </a:spcBef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1656000"/>
            <a:ext cx="8856000" cy="43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40000"/>
                <a:lumOff val="60000"/>
                <a:alpha val="75000"/>
              </a:schemeClr>
            </a:solidFill>
          </a:ln>
          <a:effectLst>
            <a:outerShdw blurRad="50800" dist="38100" dir="2700000" algn="tl" rotWithShape="0">
              <a:schemeClr val="accent2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515675"/>
            <a:ext cx="7830000" cy="442035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36000" rIns="91440" bIns="36000" rtlCol="0" anchor="ctr">
            <a:noAutofit/>
          </a:bodyPr>
          <a:lstStyle/>
          <a:p>
            <a:r>
              <a:rPr lang="de-CH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999" y="1692000"/>
            <a:ext cx="8190451" cy="4320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CH" noProof="0" dirty="0"/>
              <a:t>Textmasterformate durch Klicken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00430" y="6266576"/>
            <a:ext cx="5299170" cy="174851"/>
          </a:xfrm>
          <a:prstGeom prst="rect">
            <a:avLst/>
          </a:prstGeom>
          <a:noFill/>
        </p:spPr>
        <p:txBody>
          <a:bodyPr vert="horz" wrap="square" lIns="91440" tIns="18000" rIns="0" bIns="18000" rtlCol="0" anchor="ctr">
            <a:spAutoFit/>
          </a:bodyPr>
          <a:lstStyle>
            <a:lvl1pPr algn="r">
              <a:defRPr sz="9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feld 10"/>
          <p:cNvSpPr txBox="1"/>
          <p:nvPr/>
        </p:nvSpPr>
        <p:spPr>
          <a:xfrm>
            <a:off x="-1" y="6285602"/>
            <a:ext cx="904094" cy="174851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18000" rIns="0" bIns="1800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0">
              <a:tabLst/>
            </a:pPr>
            <a:r>
              <a:rPr lang="de-CH" sz="900" kern="1200" noProof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Seite </a:t>
            </a:r>
            <a:fld id="{30FCBF1F-8C1C-428B-BFC2-A0DD988C5BBC}" type="slidenum">
              <a:rPr lang="de-CH" sz="9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pPr marL="432000" indent="0">
                <a:tabLst/>
              </a:pPr>
              <a:t>‹Nº›</a:t>
            </a:fld>
            <a:r>
              <a:rPr lang="de-CH" sz="900" kern="1200" noProof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" name="Picture 2" descr="\\vfbdn571\home70$\REINEGGE\My Documents\AXSA\Burkhard\Axpo_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00" y="288000"/>
            <a:ext cx="810000" cy="5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</p:sldLayoutIdLst>
  <p:txStyles>
    <p:titleStyle>
      <a:lvl1pPr marL="358775" indent="0" algn="l" defTabSz="914400" rtl="0" eaLnBrk="1" latinLnBrk="0" hangingPunct="1">
        <a:spcBef>
          <a:spcPct val="0"/>
        </a:spcBef>
        <a:spcAft>
          <a:spcPts val="0"/>
        </a:spcAft>
        <a:buNone/>
        <a:tabLst/>
        <a:defRPr sz="2400" b="1" kern="1200" baseline="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9875" indent="-269875" algn="l" defTabSz="914400" rtl="0" eaLnBrk="1" latinLnBrk="0" hangingPunct="1">
        <a:lnSpc>
          <a:spcPts val="244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20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914400" rtl="0" eaLnBrk="1" latinLnBrk="0" hangingPunct="1">
        <a:lnSpc>
          <a:spcPts val="244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2pPr>
      <a:lvl3pPr marL="810000" indent="-270000" algn="l" defTabSz="914400" rtl="0" eaLnBrk="1" latinLnBrk="0" hangingPunct="1">
        <a:lnSpc>
          <a:spcPts val="244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3pPr>
      <a:lvl4pPr marL="1080000" indent="-270000" algn="l" defTabSz="914400" rtl="0" eaLnBrk="1" latinLnBrk="0" hangingPunct="1">
        <a:lnSpc>
          <a:spcPts val="2440"/>
        </a:lnSpc>
        <a:spcBef>
          <a:spcPts val="0"/>
        </a:spcBef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4pPr>
      <a:lvl5pPr marL="1350000" indent="-270000" algn="l" defTabSz="914400" rtl="0" eaLnBrk="1" latinLnBrk="0" hangingPunct="1">
        <a:lnSpc>
          <a:spcPts val="2440"/>
        </a:lnSpc>
        <a:spcBef>
          <a:spcPts val="0"/>
        </a:spcBef>
        <a:buClr>
          <a:schemeClr val="accent2"/>
        </a:buClr>
        <a:buFont typeface="Wingdings" panose="05000000000000000000" pitchFamily="2" charset="2"/>
        <a:buChar char="§"/>
        <a:defRPr sz="1800" b="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 baseline="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" Target="slide8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01864" y="1605820"/>
            <a:ext cx="5648623" cy="1204306"/>
          </a:xfrm>
        </p:spPr>
        <p:txBody>
          <a:bodyPr/>
          <a:lstStyle/>
          <a:p>
            <a:r>
              <a:rPr lang="es-ES_tradnl" dirty="0"/>
              <a:t>GESTIÓN DE LA ENERGÍA EN EL MERCADO ELÉCTRICO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b="1" dirty="0"/>
              <a:t>Propuesta de TFM</a:t>
            </a:r>
            <a:endParaRPr lang="en-US" b="1" dirty="0"/>
          </a:p>
        </p:txBody>
      </p:sp>
      <p:pic>
        <p:nvPicPr>
          <p:cNvPr id="1026" name="Picture 2" descr="KSchool, tu centro de estudios especializado en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52" y="6165304"/>
            <a:ext cx="2329901" cy="52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0232" y="5589240"/>
            <a:ext cx="23762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_tradnl" dirty="0"/>
              <a:t>Blanca Bengoa Robles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3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hlinkClick r:id="rId2" action="ppaction://hlinksldjump"/>
              </a:rPr>
              <a:t>Planificación de resolución Y DUDAS (</a:t>
            </a:r>
            <a:r>
              <a:rPr lang="es-ES_tradnl" dirty="0" err="1">
                <a:hlinkClick r:id="rId2" action="ppaction://hlinksldjump"/>
              </a:rPr>
              <a:t>iI</a:t>
            </a:r>
            <a:r>
              <a:rPr lang="es-ES_tradnl" dirty="0">
                <a:hlinkClick r:id="rId2" action="ppaction://hlinksldjump"/>
              </a:rPr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_tradnl" sz="1600" dirty="0"/>
              <a:t>*Problema: Un precio por hora </a:t>
            </a:r>
            <a:r>
              <a:rPr lang="es-ES_tradnl" sz="1600" dirty="0">
                <a:sym typeface="Wingdings" panose="05000000000000000000" pitchFamily="2" charset="2"/>
              </a:rPr>
              <a:t>¿Son independientes? ¿Puedo agrupar horas? </a:t>
            </a:r>
          </a:p>
          <a:p>
            <a:pPr marL="342900" indent="-342900">
              <a:buFont typeface="+mj-lt"/>
              <a:buAutoNum type="arabicPeriod" startAt="2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2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2"/>
            </a:pPr>
            <a:endParaRPr lang="es-ES_trad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 bwMode="auto">
          <a:xfrm>
            <a:off x="246063" y="1476516"/>
            <a:ext cx="8651873" cy="34764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3500331" y="1645576"/>
            <a:ext cx="0" cy="45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568" y="5145706"/>
            <a:ext cx="267800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VALLE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5145706"/>
            <a:ext cx="526204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PUNTA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60032" y="1645576"/>
            <a:ext cx="0" cy="45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24328" y="1645576"/>
            <a:ext cx="0" cy="45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72400" y="1645576"/>
            <a:ext cx="0" cy="45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68" y="5698216"/>
            <a:ext cx="267800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VALLE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076056" y="5681432"/>
            <a:ext cx="213364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ENTRE-PUNTAS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6903" y="5698216"/>
            <a:ext cx="107173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P.MAÑ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587146" y="5689656"/>
            <a:ext cx="50405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P.T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6416" y="5698216"/>
            <a:ext cx="58152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¿?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03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" y="1560977"/>
            <a:ext cx="5184576" cy="27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96392"/>
            <a:ext cx="7853496" cy="548640"/>
          </a:xfrm>
        </p:spPr>
        <p:txBody>
          <a:bodyPr/>
          <a:lstStyle/>
          <a:p>
            <a:r>
              <a:rPr lang="es-ES_tradnl" dirty="0"/>
              <a:t>¿Cómo se construye el precio de la electricidad?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21597" y="1602509"/>
            <a:ext cx="1368152" cy="7920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25957" y="1585463"/>
            <a:ext cx="1368152" cy="7920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839" y="5661248"/>
            <a:ext cx="885698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dbl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Diferencia de precio entre </a:t>
            </a:r>
            <a:r>
              <a:rPr lang="es-ES_tradnl" sz="2000" dirty="0" err="1"/>
              <a:t>PMD</a:t>
            </a:r>
            <a:r>
              <a:rPr lang="es-ES_tradnl" sz="2000" baseline="-25000" dirty="0" err="1"/>
              <a:t>h</a:t>
            </a:r>
            <a:r>
              <a:rPr lang="es-ES_tradnl" sz="2000" dirty="0"/>
              <a:t> y </a:t>
            </a:r>
            <a:r>
              <a:rPr lang="es-ES_tradnl" sz="2000" dirty="0" err="1"/>
              <a:t>PMI</a:t>
            </a:r>
            <a:r>
              <a:rPr lang="es-ES_tradnl" sz="2000" baseline="-25000" dirty="0" err="1"/>
              <a:t>i,h</a:t>
            </a:r>
            <a:r>
              <a:rPr lang="es-ES_tradnl" sz="2000" dirty="0"/>
              <a:t> </a:t>
            </a:r>
            <a:r>
              <a:rPr lang="es-ES_tradnl" sz="2000" dirty="0">
                <a:sym typeface="Wingdings" panose="05000000000000000000" pitchFamily="2" charset="2"/>
              </a:rPr>
              <a:t> </a:t>
            </a:r>
            <a:r>
              <a:rPr lang="es-ES_tradnl" sz="2000" b="1" dirty="0">
                <a:sym typeface="Wingdings" panose="05000000000000000000" pitchFamily="2" charset="2"/>
              </a:rPr>
              <a:t>¿Dónde comprar nuestra energía?</a:t>
            </a:r>
            <a:endParaRPr lang="en-US" sz="2000" b="1" baseline="-25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68" y="3447499"/>
            <a:ext cx="3739532" cy="153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659735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i="1" dirty="0"/>
              <a:t>Fuente de imágenes: OMIE</a:t>
            </a:r>
            <a:endParaRPr lang="en-US" sz="105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942180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/>
              <a:t>MD: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/>
              <a:t>Mercado de referencia.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/>
              <a:t>Cierra a las 12:00 del D-1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/>
              <a:t>Un precio en €/</a:t>
            </a:r>
            <a:r>
              <a:rPr lang="es-ES_tradnl" sz="1600" dirty="0" err="1"/>
              <a:t>MWh</a:t>
            </a:r>
            <a:r>
              <a:rPr lang="es-ES_tradnl" sz="1600" dirty="0"/>
              <a:t> distinto en cada hora. Mercado marginal.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DA1D96C-50AB-4940-AC70-472B73206F83}"/>
              </a:ext>
            </a:extLst>
          </p:cNvPr>
          <p:cNvSpPr txBox="1"/>
          <p:nvPr/>
        </p:nvSpPr>
        <p:spPr>
          <a:xfrm>
            <a:off x="5364088" y="2150127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/>
              <a:t>MMII: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/>
              <a:t>6 sesiones de ajuste.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/>
              <a:t>Distintos horizontes negociables.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_tradnl" sz="1600" dirty="0"/>
              <a:t>Un precio en €/</a:t>
            </a:r>
            <a:r>
              <a:rPr lang="es-ES_tradnl" sz="1600" dirty="0" err="1"/>
              <a:t>MWh</a:t>
            </a:r>
            <a:r>
              <a:rPr lang="es-ES_tradnl" sz="1600" dirty="0"/>
              <a:t> distinto en cada hora negociable. Mercado marginal.</a:t>
            </a:r>
          </a:p>
        </p:txBody>
      </p:sp>
    </p:spTree>
    <p:extLst>
      <p:ext uri="{BB962C8B-B14F-4D97-AF65-F5344CB8AC3E}">
        <p14:creationId xmlns:p14="http://schemas.microsoft.com/office/powerpoint/2010/main" val="37467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6" grpId="0" animBg="1"/>
      <p:bldP spid="1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precio casación (25/09/2018)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197" y="5157085"/>
            <a:ext cx="8380259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000" dirty="0"/>
              <a:t>Por ejemplo, el precio de la h12: </a:t>
            </a:r>
            <a:r>
              <a:rPr lang="es-ES_tradnl" sz="2000" b="1" dirty="0"/>
              <a:t>MD = 71,29 €/</a:t>
            </a:r>
            <a:r>
              <a:rPr lang="es-ES_tradnl" sz="2000" b="1" dirty="0" err="1"/>
              <a:t>MWh</a:t>
            </a:r>
            <a:r>
              <a:rPr lang="es-ES_tradnl" sz="2000" b="1" dirty="0"/>
              <a:t> </a:t>
            </a:r>
            <a:endParaRPr lang="es-ES_tradnl" sz="2000" dirty="0"/>
          </a:p>
          <a:p>
            <a:pPr marL="0" lvl="6"/>
            <a:endParaRPr lang="es-ES_tradnl" sz="1600" dirty="0"/>
          </a:p>
          <a:p>
            <a:pPr marL="0" lvl="6"/>
            <a:r>
              <a:rPr lang="es-ES_tradnl" sz="1600" dirty="0"/>
              <a:t>     MI1 =74,69 €/</a:t>
            </a:r>
            <a:r>
              <a:rPr lang="es-ES_tradnl" sz="1600" dirty="0" err="1"/>
              <a:t>MWh</a:t>
            </a:r>
            <a:r>
              <a:rPr lang="es-ES_tradnl" sz="1600" dirty="0"/>
              <a:t>               MI4=75,04 €/</a:t>
            </a:r>
            <a:r>
              <a:rPr lang="es-ES_tradnl" sz="1600" dirty="0" err="1"/>
              <a:t>MWh</a:t>
            </a:r>
            <a:r>
              <a:rPr lang="es-ES_tradnl" sz="1600" dirty="0"/>
              <a:t> 	           MI*=74,89 €/</a:t>
            </a:r>
            <a:r>
              <a:rPr lang="es-ES_tradnl" sz="1600" dirty="0" err="1"/>
              <a:t>MWh</a:t>
            </a:r>
            <a:endParaRPr lang="es-ES_tradnl" sz="1600" dirty="0"/>
          </a:p>
          <a:p>
            <a:pPr marL="0" lvl="6"/>
            <a:r>
              <a:rPr lang="es-ES_tradnl" sz="1600" dirty="0"/>
              <a:t>     MI2=75,29 €/</a:t>
            </a:r>
            <a:r>
              <a:rPr lang="es-ES_tradnl" sz="1600" dirty="0" err="1"/>
              <a:t>MWh</a:t>
            </a:r>
            <a:r>
              <a:rPr lang="es-ES_tradnl" sz="1600" dirty="0"/>
              <a:t>                MI5= 75,04 €/</a:t>
            </a:r>
            <a:r>
              <a:rPr lang="es-ES_tradnl" sz="1600" dirty="0" err="1"/>
              <a:t>MWh</a:t>
            </a:r>
            <a:r>
              <a:rPr lang="es-ES_tradnl" sz="1600" dirty="0"/>
              <a:t>                  </a:t>
            </a:r>
            <a:r>
              <a:rPr lang="es-ES_tradnl" sz="1050" i="1" dirty="0"/>
              <a:t>*precio medio de todos los MI ponderado por el  </a:t>
            </a:r>
            <a:endParaRPr lang="es-ES_tradnl" sz="1600" dirty="0"/>
          </a:p>
          <a:p>
            <a:pPr marL="0" lvl="6"/>
            <a:r>
              <a:rPr lang="es-ES_tradnl" sz="1600" dirty="0"/>
              <a:t>     MI3=74,89  €/</a:t>
            </a:r>
            <a:r>
              <a:rPr lang="es-ES_tradnl" sz="1600" dirty="0" err="1"/>
              <a:t>MWh</a:t>
            </a:r>
            <a:r>
              <a:rPr lang="es-ES_tradnl" sz="1600" dirty="0"/>
              <a:t>                                                                   </a:t>
            </a:r>
            <a:r>
              <a:rPr lang="es-ES_tradnl" sz="1050" i="1" dirty="0"/>
              <a:t>volumen negociado en cada uno de ellos. </a:t>
            </a:r>
            <a:r>
              <a:rPr lang="es-ES_tradnl" sz="1600" dirty="0"/>
              <a:t>                            </a:t>
            </a:r>
          </a:p>
        </p:txBody>
      </p:sp>
      <p:sp>
        <p:nvSpPr>
          <p:cNvPr id="9" name="Up Arrow 8"/>
          <p:cNvSpPr/>
          <p:nvPr/>
        </p:nvSpPr>
        <p:spPr>
          <a:xfrm>
            <a:off x="2712374" y="5754018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2712374" y="5998194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659735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i="1" dirty="0"/>
              <a:t>Fuente de datos: OMIE</a:t>
            </a:r>
            <a:endParaRPr lang="en-US" sz="1050" i="1" dirty="0"/>
          </a:p>
        </p:txBody>
      </p:sp>
      <p:sp>
        <p:nvSpPr>
          <p:cNvPr id="11" name="Up Arrow 10"/>
          <p:cNvSpPr/>
          <p:nvPr/>
        </p:nvSpPr>
        <p:spPr>
          <a:xfrm>
            <a:off x="5227853" y="5741582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5227853" y="5992811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7452336" y="5751492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5508104" y="5649564"/>
            <a:ext cx="114818" cy="837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2712374" y="6258594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4" y="1556792"/>
            <a:ext cx="4320000" cy="254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456" y="1559022"/>
            <a:ext cx="4320000" cy="25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5197" y="4293096"/>
            <a:ext cx="351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Resultados casación cada mercado (€/</a:t>
            </a:r>
            <a:r>
              <a:rPr lang="es-ES_tradnl" sz="1600" dirty="0" err="1"/>
              <a:t>MWh</a:t>
            </a:r>
            <a:r>
              <a:rPr lang="es-ES_tradnl" sz="1600" dirty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40" y="4318992"/>
            <a:ext cx="351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Energía gestionada en cada MMII (</a:t>
            </a:r>
            <a:r>
              <a:rPr lang="es-ES_tradnl" sz="1600" dirty="0" err="1"/>
              <a:t>MWh</a:t>
            </a:r>
            <a:r>
              <a:rPr lang="es-ES_tradnl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86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 animBg="1"/>
      <p:bldP spid="11" grpId="0" animBg="1"/>
      <p:bldP spid="12" grpId="0" animBg="1"/>
      <p:bldP spid="13" grpId="0" animBg="1"/>
      <p:bldP spid="3" grpId="0" animBg="1"/>
      <p:bldP spid="16" grpId="0" animBg="1"/>
      <p:bldP spid="4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30000"/>
            </a:schemeClr>
          </a:solidFill>
          <a:ln w="31750" cmpd="dbl"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es-ES_tradnl" dirty="0"/>
              <a:t>¿DÓNDE COMPRAR NUESTRA ENERGÍA?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3528" y="1371875"/>
            <a:ext cx="2304256" cy="828092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PMD</a:t>
            </a:r>
          </a:p>
          <a:p>
            <a:pPr algn="ctr"/>
            <a:r>
              <a:rPr lang="es-ES_tradnl" dirty="0"/>
              <a:t>(Precio de </a:t>
            </a:r>
            <a:r>
              <a:rPr lang="es-ES_tradnl" dirty="0" err="1"/>
              <a:t>ref</a:t>
            </a:r>
            <a:r>
              <a:rPr lang="es-ES_tradnl" dirty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3528" y="2425082"/>
            <a:ext cx="2304256" cy="828092"/>
          </a:xfrm>
          <a:prstGeom prst="round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PMI1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3528" y="3513589"/>
            <a:ext cx="2304256" cy="828092"/>
          </a:xfrm>
          <a:prstGeom prst="roundRect">
            <a:avLst/>
          </a:prstGeom>
          <a:pattFill prst="dotDmnd">
            <a:fgClr>
              <a:schemeClr val="accent6"/>
            </a:fgClr>
            <a:bgClr>
              <a:schemeClr val="bg1"/>
            </a:bgClr>
          </a:patt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PMI (todos los </a:t>
            </a:r>
            <a:r>
              <a:rPr lang="es-ES_tradnl" dirty="0" err="1">
                <a:solidFill>
                  <a:schemeClr val="tx1"/>
                </a:solidFill>
              </a:rPr>
              <a:t>intras</a:t>
            </a:r>
            <a:r>
              <a:rPr lang="es-ES_tradnl" dirty="0">
                <a:solidFill>
                  <a:schemeClr val="tx1"/>
                </a:solidFill>
              </a:rPr>
              <a:t> en conjunto)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0642" y="1158204"/>
            <a:ext cx="59046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u="sng" dirty="0"/>
              <a:t>PROPUESTA DE TFM</a:t>
            </a:r>
            <a:r>
              <a:rPr lang="es-ES_tradnl" b="1" dirty="0"/>
              <a:t>: </a:t>
            </a:r>
            <a:r>
              <a:rPr lang="es-ES_tradnl" dirty="0"/>
              <a:t>(2 salidas)</a:t>
            </a:r>
          </a:p>
          <a:p>
            <a:endParaRPr lang="es-ES_tradnl" dirty="0"/>
          </a:p>
          <a:p>
            <a:pPr marL="342900" indent="-342900">
              <a:buAutoNum type="arabicParenR"/>
            </a:pPr>
            <a:r>
              <a:rPr lang="es-ES_tradnl" dirty="0"/>
              <a:t>Predecir si PMD &gt;= PMI</a:t>
            </a:r>
            <a:r>
              <a:rPr lang="es-ES_tradnl" baseline="-25000" dirty="0"/>
              <a:t>1 </a:t>
            </a:r>
            <a:r>
              <a:rPr lang="es-ES_tradnl" dirty="0"/>
              <a:t>(1 – True, 0 - False)  </a:t>
            </a:r>
          </a:p>
          <a:p>
            <a:pPr marL="342900" indent="-342900">
              <a:buAutoNum type="arabicParenR"/>
            </a:pPr>
            <a:endParaRPr lang="es-ES_tradnl" dirty="0"/>
          </a:p>
          <a:p>
            <a:pPr marL="342900" indent="-342900">
              <a:buAutoNum type="arabicParenR"/>
            </a:pPr>
            <a:r>
              <a:rPr lang="es-ES_tradnl" dirty="0"/>
              <a:t>Predecir si PMD &gt;= PMI  (1 – True, 0 - False) </a:t>
            </a:r>
          </a:p>
          <a:p>
            <a:endParaRPr lang="es-ES_tradnl" dirty="0"/>
          </a:p>
        </p:txBody>
      </p:sp>
      <p:pic>
        <p:nvPicPr>
          <p:cNvPr id="1026" name="Picture 2" descr="Resultado de imagen de bomb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251405"/>
            <a:ext cx="1025306" cy="144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004048" y="5335468"/>
            <a:ext cx="2808312" cy="1261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000" dirty="0"/>
              <a:t>Idea inicial:</a:t>
            </a:r>
          </a:p>
          <a:p>
            <a:r>
              <a:rPr lang="es-ES_tradnl" sz="2000" b="1" dirty="0" err="1"/>
              <a:t>Ensemble</a:t>
            </a:r>
            <a:r>
              <a:rPr lang="es-ES_tradnl" sz="2000" b="1" dirty="0"/>
              <a:t> de árboles de decisión</a:t>
            </a:r>
          </a:p>
          <a:p>
            <a:r>
              <a:rPr lang="en-US" sz="1600" dirty="0"/>
              <a:t>¿</a:t>
            </a:r>
            <a:r>
              <a:rPr lang="en-US" sz="1600" dirty="0" err="1"/>
              <a:t>Qué</a:t>
            </a:r>
            <a:r>
              <a:rPr lang="en-US" sz="1600" dirty="0"/>
              <a:t> data? </a:t>
            </a:r>
            <a:r>
              <a:rPr lang="en-US" sz="1600" dirty="0">
                <a:sym typeface="Wingdings" pitchFamily="2" charset="2"/>
              </a:rPr>
              <a:t>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054049-C00D-814B-8251-DE04373C3BA0}"/>
              </a:ext>
            </a:extLst>
          </p:cNvPr>
          <p:cNvSpPr txBox="1">
            <a:spLocks/>
          </p:cNvSpPr>
          <p:nvPr/>
        </p:nvSpPr>
        <p:spPr>
          <a:xfrm>
            <a:off x="2987824" y="3222497"/>
            <a:ext cx="5904656" cy="1502647"/>
          </a:xfrm>
          <a:prstGeom prst="rect">
            <a:avLst/>
          </a:prstGeom>
          <a:noFill/>
          <a:ln w="31750" cmpd="dbl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000" cap="none" dirty="0">
                <a:latin typeface="+mn-lt"/>
                <a:ea typeface="+mn-ea"/>
                <a:cs typeface="+mn-cs"/>
              </a:rPr>
              <a:t>El </a:t>
            </a:r>
            <a:r>
              <a:rPr lang="es-ES_tradnl" sz="2000" b="1" cap="none" dirty="0">
                <a:latin typeface="+mn-lt"/>
                <a:ea typeface="+mn-ea"/>
                <a:cs typeface="+mn-cs"/>
              </a:rPr>
              <a:t>objetivo</a:t>
            </a:r>
            <a:r>
              <a:rPr lang="es-ES_tradnl" sz="2000" cap="none" dirty="0">
                <a:latin typeface="+mn-lt"/>
                <a:ea typeface="+mn-ea"/>
                <a:cs typeface="+mn-cs"/>
              </a:rPr>
              <a:t> sería </a:t>
            </a:r>
            <a:r>
              <a:rPr lang="es-ES_tradnl" sz="2000" b="1" cap="none" dirty="0">
                <a:latin typeface="+mn-lt"/>
                <a:ea typeface="+mn-ea"/>
                <a:cs typeface="+mn-cs"/>
              </a:rPr>
              <a:t>decidir</a:t>
            </a:r>
            <a:r>
              <a:rPr lang="es-ES_tradnl" sz="2000" cap="none" dirty="0">
                <a:latin typeface="+mn-lt"/>
                <a:ea typeface="+mn-ea"/>
                <a:cs typeface="+mn-cs"/>
              </a:rPr>
              <a:t> si gestionamos toda nuestra cartera en el </a:t>
            </a:r>
            <a:r>
              <a:rPr lang="es-ES_tradnl" sz="2000" b="1" cap="none" dirty="0">
                <a:latin typeface="+mn-lt"/>
                <a:ea typeface="+mn-ea"/>
                <a:cs typeface="+mn-cs"/>
              </a:rPr>
              <a:t>MD</a:t>
            </a:r>
            <a:r>
              <a:rPr lang="es-ES_tradnl" sz="2000" cap="none" dirty="0">
                <a:latin typeface="+mn-lt"/>
                <a:ea typeface="+mn-ea"/>
                <a:cs typeface="+mn-cs"/>
              </a:rPr>
              <a:t> o acudimos a </a:t>
            </a:r>
            <a:r>
              <a:rPr lang="es-ES_tradnl" sz="2000" b="1" cap="none" dirty="0">
                <a:latin typeface="+mn-lt"/>
                <a:ea typeface="+mn-ea"/>
                <a:cs typeface="+mn-cs"/>
              </a:rPr>
              <a:t>otros mercados </a:t>
            </a:r>
            <a:r>
              <a:rPr lang="es-ES_tradnl" sz="2000" cap="none" dirty="0">
                <a:latin typeface="+mn-lt"/>
                <a:ea typeface="+mn-ea"/>
                <a:cs typeface="+mn-cs"/>
              </a:rPr>
              <a:t>(</a:t>
            </a:r>
            <a:r>
              <a:rPr lang="es-ES_tradnl" sz="2000" b="1" cap="none" dirty="0">
                <a:latin typeface="+mn-lt"/>
                <a:ea typeface="+mn-ea"/>
                <a:cs typeface="+mn-cs"/>
              </a:rPr>
              <a:t>probabilidad </a:t>
            </a:r>
            <a:r>
              <a:rPr lang="es-ES_tradnl" sz="2000" cap="none" dirty="0">
                <a:latin typeface="+mn-lt"/>
                <a:ea typeface="+mn-ea"/>
                <a:cs typeface="+mn-cs"/>
              </a:rPr>
              <a:t>de que el </a:t>
            </a:r>
            <a:r>
              <a:rPr lang="es-ES_tradnl" sz="2000" b="1" cap="none" dirty="0">
                <a:latin typeface="+mn-lt"/>
                <a:ea typeface="+mn-ea"/>
                <a:cs typeface="+mn-cs"/>
              </a:rPr>
              <a:t>precio sea mayor/menor</a:t>
            </a:r>
            <a:r>
              <a:rPr lang="es-ES_tradnl" sz="2000" cap="none" dirty="0">
                <a:latin typeface="+mn-lt"/>
                <a:ea typeface="+mn-ea"/>
                <a:cs typeface="+mn-cs"/>
              </a:rPr>
              <a:t>), con los datos que conocemos </a:t>
            </a:r>
            <a:r>
              <a:rPr lang="es-ES_tradnl" sz="2000" u="sng" cap="none" dirty="0">
                <a:latin typeface="+mn-lt"/>
                <a:ea typeface="+mn-ea"/>
                <a:cs typeface="+mn-cs"/>
              </a:rPr>
              <a:t>antes</a:t>
            </a:r>
            <a:r>
              <a:rPr lang="es-ES_tradnl" sz="2000" cap="none" dirty="0">
                <a:latin typeface="+mn-lt"/>
                <a:ea typeface="+mn-ea"/>
                <a:cs typeface="+mn-cs"/>
              </a:rPr>
              <a:t> del cierre del MD, momento de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3973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7" grpId="0"/>
      <p:bldP spid="1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9304"/>
            <a:ext cx="7520940" cy="548640"/>
          </a:xfrm>
        </p:spPr>
        <p:txBody>
          <a:bodyPr/>
          <a:lstStyle/>
          <a:p>
            <a:r>
              <a:rPr lang="es-ES_tradnl" dirty="0"/>
              <a:t>Ejemplo curvas agregadas de oferta MD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5" y="1340768"/>
            <a:ext cx="904135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5340" y="378904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OFERTA NUCLEARES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5856" y="3628682"/>
            <a:ext cx="433806" cy="2308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0707" y="3406216"/>
            <a:ext cx="215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OFERTA RENOVABLES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55570" y="3051382"/>
            <a:ext cx="72008" cy="8081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04811" y="322461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OFERTA TÉRMICA</a:t>
            </a:r>
          </a:p>
          <a:p>
            <a:r>
              <a:rPr lang="es-ES_tradnl" sz="1400" dirty="0"/>
              <a:t>(CARBÓN + CCGT)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34270" y="234827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OFERTA CCGT</a:t>
            </a:r>
            <a:endParaRPr lang="en-US" sz="1400" dirty="0"/>
          </a:p>
        </p:txBody>
      </p:sp>
      <p:sp>
        <p:nvSpPr>
          <p:cNvPr id="13" name="Right Brace 12"/>
          <p:cNvSpPr/>
          <p:nvPr/>
        </p:nvSpPr>
        <p:spPr>
          <a:xfrm>
            <a:off x="8549216" y="2012692"/>
            <a:ext cx="72008" cy="969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659735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i="1" dirty="0"/>
              <a:t>Fuente de imágenes: OMIE</a:t>
            </a:r>
            <a:endParaRPr lang="en-US" sz="1050" i="1" dirty="0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924A993-9BBA-0A42-9D1A-3EB020EA2F71}"/>
              </a:ext>
            </a:extLst>
          </p:cNvPr>
          <p:cNvSpPr txBox="1"/>
          <p:nvPr/>
        </p:nvSpPr>
        <p:spPr>
          <a:xfrm>
            <a:off x="611560" y="5529426"/>
            <a:ext cx="8152457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_tradnl" sz="2000" dirty="0"/>
              <a:t>Dependiendo del punto de corte de la curva de oferta y demanda obtendremos un precio de casación para </a:t>
            </a:r>
            <a:r>
              <a:rPr lang="es-ES_tradnl" sz="2000"/>
              <a:t>esa hora en el MD.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01533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9304"/>
            <a:ext cx="7660332" cy="548640"/>
          </a:xfrm>
        </p:spPr>
        <p:txBody>
          <a:bodyPr/>
          <a:lstStyle/>
          <a:p>
            <a:r>
              <a:rPr lang="es-ES_tradnl" dirty="0"/>
              <a:t>Ejemplo curvas agregadas de oferta MMII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7187"/>
            <a:ext cx="5176516" cy="190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1" y="2970263"/>
            <a:ext cx="5176800" cy="189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1196752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MI1</a:t>
            </a:r>
            <a:r>
              <a:rPr lang="es-ES_tradnl" sz="1600" dirty="0">
                <a:sym typeface="Wingdings" pitchFamily="2" charset="2"/>
              </a:rPr>
              <a:t>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Más volumen </a:t>
            </a:r>
            <a:r>
              <a:rPr lang="es-ES_tradnl" sz="1600" dirty="0" err="1">
                <a:sym typeface="Wingdings" pitchFamily="2" charset="2"/>
              </a:rPr>
              <a:t>negocidado</a:t>
            </a:r>
            <a:r>
              <a:rPr lang="es-ES_tradnl" sz="1600" dirty="0">
                <a:sym typeface="Wingdings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Todas las horas gestionables.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Más generación a precio aceptante.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>
              <a:sym typeface="Wingdings" pitchFamily="2" charset="2"/>
            </a:endParaRPr>
          </a:p>
          <a:p>
            <a:endParaRPr lang="es-ES_tradnl" sz="1600" dirty="0">
              <a:sym typeface="Wingdings" pitchFamily="2" charset="2"/>
            </a:endParaRPr>
          </a:p>
          <a:p>
            <a:r>
              <a:rPr lang="es-ES_tradnl" sz="1600" dirty="0">
                <a:sym typeface="Wingdings" pitchFamily="2" charset="2"/>
              </a:rPr>
              <a:t>MI5 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Menor energía gestionada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Menos horas gestionables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Precio más sensible a cambios.</a:t>
            </a:r>
            <a:endParaRPr lang="es-ES_tradnl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59735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i="1" dirty="0"/>
              <a:t>Fuente de imágenes: OMIE</a:t>
            </a:r>
            <a:endParaRPr lang="en-US" sz="1050" i="1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74B267E-841C-544A-9BE9-5BAAE4399BD2}"/>
              </a:ext>
            </a:extLst>
          </p:cNvPr>
          <p:cNvSpPr txBox="1"/>
          <p:nvPr/>
        </p:nvSpPr>
        <p:spPr>
          <a:xfrm>
            <a:off x="664209" y="5229200"/>
            <a:ext cx="8152457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_tradnl" sz="2000" dirty="0"/>
              <a:t>El precio de la oferta en los MMII dependerá de la generación disponible: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cambio de previsión tecnologías no gestionables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centrales con </a:t>
            </a:r>
            <a:r>
              <a:rPr lang="es-ES_tradnl" sz="2000" dirty="0" err="1"/>
              <a:t>CV</a:t>
            </a:r>
            <a:r>
              <a:rPr lang="es-ES_tradnl" sz="2000" baseline="-25000" dirty="0" err="1"/>
              <a:t>gen</a:t>
            </a:r>
            <a:r>
              <a:rPr lang="es-ES_tradnl" sz="2000" dirty="0"/>
              <a:t> &gt; PMD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centrales que no quieren parar su generación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2F6F9A82-579C-2E45-9F49-47B307A16758}"/>
              </a:ext>
            </a:extLst>
          </p:cNvPr>
          <p:cNvSpPr/>
          <p:nvPr/>
        </p:nvSpPr>
        <p:spPr>
          <a:xfrm>
            <a:off x="6352841" y="5629031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8">
            <a:extLst>
              <a:ext uri="{FF2B5EF4-FFF2-40B4-BE49-F238E27FC236}">
                <a16:creationId xmlns:a16="http://schemas.microsoft.com/office/drawing/2014/main" id="{6A2C5F1D-6973-C142-A22F-E79B1F59001C}"/>
              </a:ext>
            </a:extLst>
          </p:cNvPr>
          <p:cNvSpPr/>
          <p:nvPr/>
        </p:nvSpPr>
        <p:spPr>
          <a:xfrm>
            <a:off x="4048585" y="5949280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8">
            <a:extLst>
              <a:ext uri="{FF2B5EF4-FFF2-40B4-BE49-F238E27FC236}">
                <a16:creationId xmlns:a16="http://schemas.microsoft.com/office/drawing/2014/main" id="{69739899-66AD-1245-BBCE-D65955EDC2D1}"/>
              </a:ext>
            </a:extLst>
          </p:cNvPr>
          <p:cNvSpPr/>
          <p:nvPr/>
        </p:nvSpPr>
        <p:spPr>
          <a:xfrm rot="10800000">
            <a:off x="6084169" y="6274788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8">
            <a:extLst>
              <a:ext uri="{FF2B5EF4-FFF2-40B4-BE49-F238E27FC236}">
                <a16:creationId xmlns:a16="http://schemas.microsoft.com/office/drawing/2014/main" id="{708DE92F-71BE-0D45-9900-D0FD885D22BB}"/>
              </a:ext>
            </a:extLst>
          </p:cNvPr>
          <p:cNvSpPr/>
          <p:nvPr/>
        </p:nvSpPr>
        <p:spPr>
          <a:xfrm rot="10800000">
            <a:off x="6532550" y="5629031"/>
            <a:ext cx="144000" cy="2160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384239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u="sng" dirty="0"/>
              <a:t>FEATURES:</a:t>
            </a:r>
          </a:p>
          <a:p>
            <a:endParaRPr lang="es-ES_tradnl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bg2">
                    <a:lumMod val="25000"/>
                  </a:schemeClr>
                </a:solidFill>
              </a:rPr>
              <a:t>Precio del </a:t>
            </a:r>
            <a:r>
              <a:rPr lang="es-ES_tradnl" i="1" dirty="0" err="1">
                <a:solidFill>
                  <a:schemeClr val="bg2">
                    <a:lumMod val="25000"/>
                  </a:schemeClr>
                </a:solidFill>
              </a:rPr>
              <a:t>MD</a:t>
            </a:r>
            <a:r>
              <a:rPr lang="es-ES_tradnl" i="1" baseline="-25000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s-ES_tradnl" i="1" dirty="0">
                <a:solidFill>
                  <a:schemeClr val="bg2">
                    <a:lumMod val="25000"/>
                  </a:schemeClr>
                </a:solidFill>
              </a:rPr>
              <a:t> España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bg2">
                    <a:lumMod val="25000"/>
                  </a:schemeClr>
                </a:solidFill>
              </a:rPr>
              <a:t>Precio del </a:t>
            </a:r>
            <a:r>
              <a:rPr lang="es-ES_tradnl" i="1" dirty="0" err="1">
                <a:solidFill>
                  <a:schemeClr val="bg2">
                    <a:lumMod val="25000"/>
                  </a:schemeClr>
                </a:solidFill>
              </a:rPr>
              <a:t>MD</a:t>
            </a:r>
            <a:r>
              <a:rPr lang="es-ES_tradnl" i="1" baseline="-25000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s-ES_tradnl" i="1" dirty="0">
                <a:solidFill>
                  <a:schemeClr val="bg2">
                    <a:lumMod val="25000"/>
                  </a:schemeClr>
                </a:solidFill>
              </a:rPr>
              <a:t> Francia</a:t>
            </a:r>
          </a:p>
          <a:p>
            <a:r>
              <a:rPr lang="es-ES_tradnl" i="1" dirty="0">
                <a:solidFill>
                  <a:schemeClr val="bg2">
                    <a:lumMod val="25000"/>
                  </a:schemeClr>
                </a:solidFill>
              </a:rPr>
              <a:t>     (acoplados¿?)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bg2">
                    <a:lumMod val="25000"/>
                  </a:schemeClr>
                </a:solidFill>
              </a:rPr>
              <a:t>Generación Eólica (MW)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bg2">
                    <a:lumMod val="25000"/>
                  </a:schemeClr>
                </a:solidFill>
              </a:rPr>
              <a:t>Demanda eléctrica (MW)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Resultado D-1 </a:t>
            </a:r>
          </a:p>
          <a:p>
            <a:r>
              <a:rPr lang="es-ES_tradnl" dirty="0"/>
              <a:t>    (1: </a:t>
            </a:r>
            <a:r>
              <a:rPr lang="es-ES_tradnl" dirty="0" err="1"/>
              <a:t>PMI</a:t>
            </a:r>
            <a:r>
              <a:rPr lang="es-ES_tradnl" baseline="-25000" dirty="0" err="1"/>
              <a:t>h</a:t>
            </a:r>
            <a:r>
              <a:rPr lang="es-ES_tradnl" dirty="0"/>
              <a:t> &lt;= </a:t>
            </a:r>
            <a:r>
              <a:rPr lang="es-ES_tradnl" dirty="0" err="1"/>
              <a:t>PMD</a:t>
            </a:r>
            <a:r>
              <a:rPr lang="es-ES_tradnl" baseline="-25000" dirty="0" err="1"/>
              <a:t>h</a:t>
            </a:r>
            <a:r>
              <a:rPr lang="es-ES_tradnl" dirty="0"/>
              <a:t>; 0: </a:t>
            </a:r>
            <a:r>
              <a:rPr lang="es-ES_tradnl" dirty="0" err="1"/>
              <a:t>PMI</a:t>
            </a:r>
            <a:r>
              <a:rPr lang="es-ES_tradnl" baseline="-25000" dirty="0" err="1"/>
              <a:t>h</a:t>
            </a:r>
            <a:r>
              <a:rPr lang="es-ES_tradnl" dirty="0"/>
              <a:t> &gt; </a:t>
            </a:r>
            <a:r>
              <a:rPr lang="es-ES_tradnl" dirty="0" err="1"/>
              <a:t>PMD</a:t>
            </a:r>
            <a:r>
              <a:rPr lang="es-ES_tradnl" baseline="-25000" dirty="0" err="1"/>
              <a:t>h</a:t>
            </a:r>
            <a:r>
              <a:rPr lang="es-ES_trad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% Centrales Carbón acopladas en D-1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Generación Carbón en D-1 (MW)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MW Carbón disponible en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Día de la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52736"/>
            <a:ext cx="2319939" cy="273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424172" y="2149663"/>
            <a:ext cx="504056" cy="335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357120" y="2149663"/>
            <a:ext cx="504056" cy="335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8" descr="Resultado de imagen de BOLSA DE DINERO IMAG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09213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Resultado de imagen de DIBUJO ESTRELL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Resultado de imagen de DIBUJO ESTRELL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3322" y="71944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Mejor mercado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774" y="5582548"/>
            <a:ext cx="8152457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Cuando queramos predecir un nuevo </a:t>
            </a:r>
            <a:r>
              <a:rPr lang="es-ES_tradnl" sz="2000" dirty="0" err="1"/>
              <a:t>dia</a:t>
            </a:r>
            <a:r>
              <a:rPr lang="es-ES_tradnl" sz="2000"/>
              <a:t> (24h), </a:t>
            </a:r>
            <a:r>
              <a:rPr lang="es-ES_tradnl" sz="2000" dirty="0"/>
              <a:t>los campos en cursiva serán previsiones.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0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8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Planificación de resolución Y DUDAS (i)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43903"/>
            <a:ext cx="8496944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sym typeface="Wingdings" panose="05000000000000000000" pitchFamily="2" charset="2"/>
              </a:rPr>
              <a:t>Análisis de datos ¿Todos los </a:t>
            </a:r>
            <a:r>
              <a:rPr lang="es-ES_tradnl" sz="1600" dirty="0" err="1">
                <a:sym typeface="Wingdings" panose="05000000000000000000" pitchFamily="2" charset="2"/>
              </a:rPr>
              <a:t>features</a:t>
            </a:r>
            <a:r>
              <a:rPr lang="es-ES_tradnl" sz="1600" dirty="0">
                <a:sym typeface="Wingdings" panose="05000000000000000000" pitchFamily="2" charset="2"/>
              </a:rPr>
              <a:t> seleccionados son importantes? ¿alguno es redundante? Estudio de correlaciones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>
              <a:sym typeface="Wingdings" panose="05000000000000000000" pitchFamily="2" charset="2"/>
            </a:endParaRPr>
          </a:p>
          <a:p>
            <a:pPr lvl="1"/>
            <a:r>
              <a:rPr lang="es-ES_tradnl" sz="1600" dirty="0">
                <a:sym typeface="Wingdings" panose="05000000000000000000" pitchFamily="2" charset="2"/>
              </a:rPr>
              <a:t>X= 11 características ¿?</a:t>
            </a:r>
          </a:p>
          <a:p>
            <a:pPr lvl="1"/>
            <a:r>
              <a:rPr lang="es-ES_tradnl" sz="1600" dirty="0">
                <a:sym typeface="Wingdings" panose="05000000000000000000" pitchFamily="2" charset="2"/>
              </a:rPr>
              <a:t>Y</a:t>
            </a:r>
            <a:r>
              <a:rPr lang="es-ES_tradnl" sz="1600" baseline="-25000" dirty="0">
                <a:sym typeface="Wingdings" panose="05000000000000000000" pitchFamily="2" charset="2"/>
              </a:rPr>
              <a:t>1</a:t>
            </a:r>
            <a:r>
              <a:rPr lang="es-ES_tradnl" sz="1600" dirty="0">
                <a:sym typeface="Wingdings" panose="05000000000000000000" pitchFamily="2" charset="2"/>
              </a:rPr>
              <a:t>= </a:t>
            </a:r>
            <a:r>
              <a:rPr lang="es-ES_tradnl" sz="1600" dirty="0" err="1">
                <a:sym typeface="Wingdings" panose="05000000000000000000" pitchFamily="2" charset="2"/>
              </a:rPr>
              <a:t>Prob</a:t>
            </a:r>
            <a:r>
              <a:rPr lang="es-ES_tradnl" sz="1600" dirty="0">
                <a:sym typeface="Wingdings" panose="05000000000000000000" pitchFamily="2" charset="2"/>
              </a:rPr>
              <a:t>. (PMD&gt;=PMI</a:t>
            </a:r>
            <a:r>
              <a:rPr lang="es-ES_tradnl" sz="1600" baseline="-25000" dirty="0">
                <a:sym typeface="Wingdings" panose="05000000000000000000" pitchFamily="2" charset="2"/>
              </a:rPr>
              <a:t>1</a:t>
            </a:r>
            <a:r>
              <a:rPr lang="es-ES_tradnl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ES_tradnl" sz="1600" dirty="0">
                <a:sym typeface="Wingdings" panose="05000000000000000000" pitchFamily="2" charset="2"/>
              </a:rPr>
              <a:t>Y</a:t>
            </a:r>
            <a:r>
              <a:rPr lang="es-ES_tradnl" sz="1600" baseline="-25000" dirty="0">
                <a:sym typeface="Wingdings" panose="05000000000000000000" pitchFamily="2" charset="2"/>
              </a:rPr>
              <a:t>2</a:t>
            </a:r>
            <a:r>
              <a:rPr lang="es-ES_tradnl" sz="1600" dirty="0">
                <a:sym typeface="Wingdings" panose="05000000000000000000" pitchFamily="2" charset="2"/>
              </a:rPr>
              <a:t>= </a:t>
            </a:r>
            <a:r>
              <a:rPr lang="es-ES_tradnl" sz="1600" dirty="0" err="1">
                <a:sym typeface="Wingdings" panose="05000000000000000000" pitchFamily="2" charset="2"/>
              </a:rPr>
              <a:t>Prob</a:t>
            </a:r>
            <a:r>
              <a:rPr lang="es-ES_tradnl" sz="1600" dirty="0">
                <a:sym typeface="Wingdings" panose="05000000000000000000" pitchFamily="2" charset="2"/>
              </a:rPr>
              <a:t>. (PMD&gt;=PMI)</a:t>
            </a:r>
          </a:p>
          <a:p>
            <a:pPr lvl="1"/>
            <a:endParaRPr lang="es-ES_tradnl" sz="16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_tradnl" sz="1600" dirty="0"/>
              <a:t>Precio horario </a:t>
            </a:r>
            <a:r>
              <a:rPr lang="es-ES_tradnl" sz="1600" dirty="0">
                <a:sym typeface="Wingdings" panose="05000000000000000000" pitchFamily="2" charset="2"/>
              </a:rPr>
              <a:t>¿Son independientes las horas? ¿Puedo agruparlas?  ¿Algún otro </a:t>
            </a:r>
            <a:r>
              <a:rPr lang="es-ES_tradnl" sz="1600" dirty="0" err="1">
                <a:sym typeface="Wingdings" panose="05000000000000000000" pitchFamily="2" charset="2"/>
              </a:rPr>
              <a:t>cluster</a:t>
            </a:r>
            <a:r>
              <a:rPr lang="es-ES_tradnl" sz="1600" dirty="0">
                <a:sym typeface="Wingdings" panose="05000000000000000000" pitchFamily="2" charset="2"/>
              </a:rPr>
              <a:t>? 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sym typeface="Wingdings" panose="05000000000000000000" pitchFamily="2" charset="2"/>
              </a:rPr>
              <a:t>Elección del modelo ¿Bosque de decisión? ¿</a:t>
            </a:r>
            <a:r>
              <a:rPr lang="es-ES_tradnl" sz="1600" dirty="0" err="1">
                <a:sym typeface="Wingdings" panose="05000000000000000000" pitchFamily="2" charset="2"/>
              </a:rPr>
              <a:t>XGBoost</a:t>
            </a:r>
            <a:r>
              <a:rPr lang="es-ES_tradnl" sz="1600" dirty="0">
                <a:sym typeface="Wingdings" panose="05000000000000000000" pitchFamily="2" charset="2"/>
              </a:rPr>
              <a:t>? ¿Regresión Logística? Comparar modelos. 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sym typeface="Wingdings" panose="05000000000000000000" pitchFamily="2" charset="2"/>
              </a:rPr>
              <a:t>Línea de trabajo posterior: Mejora con redes neuronales¿? Nuevas variables de estudio¿?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9220" y="5595569"/>
            <a:ext cx="714555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u="wavyHeavy" dirty="0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accent3"/>
                  </a:solidFill>
                </a:uFill>
              </a:rPr>
              <a:t>Periodo de estudio: 01/01/2015 – 31/10/2018</a:t>
            </a:r>
          </a:p>
        </p:txBody>
      </p:sp>
      <p:sp>
        <p:nvSpPr>
          <p:cNvPr id="5" name="Flecha curvada hacia la derecha 4">
            <a:hlinkClick r:id="rId2" action="ppaction://hlinksldjump"/>
            <a:extLst>
              <a:ext uri="{FF2B5EF4-FFF2-40B4-BE49-F238E27FC236}">
                <a16:creationId xmlns:a16="http://schemas.microsoft.com/office/drawing/2014/main" id="{EA569990-3E30-574F-B3A1-B94F492F5B04}"/>
              </a:ext>
            </a:extLst>
          </p:cNvPr>
          <p:cNvSpPr/>
          <p:nvPr/>
        </p:nvSpPr>
        <p:spPr>
          <a:xfrm>
            <a:off x="8415908" y="2924944"/>
            <a:ext cx="188540" cy="216024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036" y="3428106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/>
              <a:t>Dudas y Sugerencias.</a:t>
            </a:r>
          </a:p>
          <a:p>
            <a:pPr algn="r"/>
            <a:endParaRPr lang="es-ES_tradnl" sz="2400" dirty="0"/>
          </a:p>
          <a:p>
            <a:pPr algn="r"/>
            <a:r>
              <a:rPr lang="es-ES_tradnl" dirty="0"/>
              <a:t>Muchas gracias.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66706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xpo_Extern">
  <a:themeElements>
    <a:clrScheme name="Axpo">
      <a:dk1>
        <a:srgbClr val="080808"/>
      </a:dk1>
      <a:lt1>
        <a:srgbClr val="FFFFFF"/>
      </a:lt1>
      <a:dk2>
        <a:srgbClr val="FFFFFF"/>
      </a:dk2>
      <a:lt2>
        <a:srgbClr val="4D4D4D"/>
      </a:lt2>
      <a:accent1>
        <a:srgbClr val="E10019"/>
      </a:accent1>
      <a:accent2>
        <a:srgbClr val="575A5C"/>
      </a:accent2>
      <a:accent3>
        <a:srgbClr val="7E7F81"/>
      </a:accent3>
      <a:accent4>
        <a:srgbClr val="A1A2A4"/>
      </a:accent4>
      <a:accent5>
        <a:srgbClr val="DDDEDE"/>
      </a:accent5>
      <a:accent6>
        <a:srgbClr val="F0F1F1"/>
      </a:accent6>
      <a:hlink>
        <a:srgbClr val="E10019"/>
      </a:hlink>
      <a:folHlink>
        <a:srgbClr val="7A4F11"/>
      </a:folHlink>
    </a:clrScheme>
    <a:fontScheme name="Arial Axp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Rot">
      <a:srgbClr val="E10019"/>
    </a:custClr>
    <a:custClr name="Grau 80">
      <a:srgbClr val="575A5C"/>
    </a:custClr>
    <a:custClr name="Grau 50">
      <a:srgbClr val="797B7D"/>
    </a:custClr>
    <a:custClr name="Orange">
      <a:srgbClr val="EE8C00"/>
    </a:custClr>
    <a:custClr name="Weinrot">
      <a:srgbClr val="520500"/>
    </a:custClr>
    <a:custClr name="Blau">
      <a:srgbClr val="0064A6"/>
    </a:custClr>
    <a:custClr name="Blau 10">
      <a:srgbClr val="DDE6F3"/>
    </a:custClr>
    <a:custClr name="Gruen">
      <a:srgbClr val="7AB51D"/>
    </a:custClr>
    <a:custClr name="Gruen 20">
      <a:srgbClr val="DFEFD4"/>
    </a:custClr>
    <a:custClr name="Braun">
      <a:srgbClr val="7A4F11"/>
    </a:custClr>
    <a:custClr name="Grau 20">
      <a:srgbClr val="DDDEDE"/>
    </a:custClr>
  </a:custClrLst>
  <a:extLst>
    <a:ext uri="{05A4C25C-085E-4340-85A3-A5531E510DB2}">
      <thm15:themeFamily xmlns:thm15="http://schemas.microsoft.com/office/thememl/2012/main" name="Präsentation_Extern neu.potx" id="{CAC22697-9D35-4670-9D2C-6C8AEED4F63B}" vid="{AB112185-D8FD-47DA-ABC6-30992AAC2B31}"/>
    </a:ext>
  </a:extLst>
</a:theme>
</file>

<file path=ppt/theme/theme2.xml><?xml version="1.0" encoding="utf-8"?>
<a:theme xmlns:a="http://schemas.openxmlformats.org/drawingml/2006/main" name="1_Axpo_Extern">
  <a:themeElements>
    <a:clrScheme name="Axpo">
      <a:dk1>
        <a:srgbClr val="080808"/>
      </a:dk1>
      <a:lt1>
        <a:srgbClr val="FFFFFF"/>
      </a:lt1>
      <a:dk2>
        <a:srgbClr val="FFFFFF"/>
      </a:dk2>
      <a:lt2>
        <a:srgbClr val="4D4D4D"/>
      </a:lt2>
      <a:accent1>
        <a:srgbClr val="E10019"/>
      </a:accent1>
      <a:accent2>
        <a:srgbClr val="575A5C"/>
      </a:accent2>
      <a:accent3>
        <a:srgbClr val="7E7F81"/>
      </a:accent3>
      <a:accent4>
        <a:srgbClr val="A1A2A4"/>
      </a:accent4>
      <a:accent5>
        <a:srgbClr val="DDDEDE"/>
      </a:accent5>
      <a:accent6>
        <a:srgbClr val="F0F1F1"/>
      </a:accent6>
      <a:hlink>
        <a:srgbClr val="E10019"/>
      </a:hlink>
      <a:folHlink>
        <a:srgbClr val="7A4F11"/>
      </a:folHlink>
    </a:clrScheme>
    <a:fontScheme name="Arial Axp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Rot">
      <a:srgbClr val="E10019"/>
    </a:custClr>
    <a:custClr name="Grau 80">
      <a:srgbClr val="575A5C"/>
    </a:custClr>
    <a:custClr name="Grau 50">
      <a:srgbClr val="797B7D"/>
    </a:custClr>
    <a:custClr name="Orange">
      <a:srgbClr val="EE8C00"/>
    </a:custClr>
    <a:custClr name="Weinrot">
      <a:srgbClr val="520500"/>
    </a:custClr>
    <a:custClr name="Blau">
      <a:srgbClr val="0064A6"/>
    </a:custClr>
    <a:custClr name="Blau 10">
      <a:srgbClr val="DDE6F3"/>
    </a:custClr>
    <a:custClr name="Gruen">
      <a:srgbClr val="7AB51D"/>
    </a:custClr>
    <a:custClr name="Gruen 20">
      <a:srgbClr val="DFEFD4"/>
    </a:custClr>
    <a:custClr name="Braun">
      <a:srgbClr val="7A4F11"/>
    </a:custClr>
    <a:custClr name="Grau 20">
      <a:srgbClr val="DDDEDE"/>
    </a:custClr>
  </a:custClrLst>
  <a:extLst>
    <a:ext uri="{05A4C25C-085E-4340-85A3-A5531E510DB2}">
      <thm15:themeFamily xmlns:thm15="http://schemas.microsoft.com/office/thememl/2012/main" name="Präsentation_Extern neu.potx" id="{CAC22697-9D35-4670-9D2C-6C8AEED4F63B}" vid="{AB112185-D8FD-47DA-ABC6-30992AAC2B31}"/>
    </a:ext>
  </a:extLst>
</a:theme>
</file>

<file path=ppt/theme/theme3.xml><?xml version="1.0" encoding="utf-8"?>
<a:theme xmlns:a="http://schemas.openxmlformats.org/drawingml/2006/main" name="2_Axpo_Extern">
  <a:themeElements>
    <a:clrScheme name="Axpo">
      <a:dk1>
        <a:srgbClr val="080808"/>
      </a:dk1>
      <a:lt1>
        <a:srgbClr val="FFFFFF"/>
      </a:lt1>
      <a:dk2>
        <a:srgbClr val="FFFFFF"/>
      </a:dk2>
      <a:lt2>
        <a:srgbClr val="4D4D4D"/>
      </a:lt2>
      <a:accent1>
        <a:srgbClr val="E10019"/>
      </a:accent1>
      <a:accent2>
        <a:srgbClr val="575A5C"/>
      </a:accent2>
      <a:accent3>
        <a:srgbClr val="7E7F81"/>
      </a:accent3>
      <a:accent4>
        <a:srgbClr val="A1A2A4"/>
      </a:accent4>
      <a:accent5>
        <a:srgbClr val="DDDEDE"/>
      </a:accent5>
      <a:accent6>
        <a:srgbClr val="F0F1F1"/>
      </a:accent6>
      <a:hlink>
        <a:srgbClr val="E10019"/>
      </a:hlink>
      <a:folHlink>
        <a:srgbClr val="7A4F11"/>
      </a:folHlink>
    </a:clrScheme>
    <a:fontScheme name="Arial Axp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Rot">
      <a:srgbClr val="E10019"/>
    </a:custClr>
    <a:custClr name="Grau 80">
      <a:srgbClr val="575A5C"/>
    </a:custClr>
    <a:custClr name="Grau 50">
      <a:srgbClr val="797B7D"/>
    </a:custClr>
    <a:custClr name="Orange">
      <a:srgbClr val="EE8C00"/>
    </a:custClr>
    <a:custClr name="Weinrot">
      <a:srgbClr val="520500"/>
    </a:custClr>
    <a:custClr name="Blau">
      <a:srgbClr val="0064A6"/>
    </a:custClr>
    <a:custClr name="Blau 10">
      <a:srgbClr val="DDE6F3"/>
    </a:custClr>
    <a:custClr name="Gruen">
      <a:srgbClr val="7AB51D"/>
    </a:custClr>
    <a:custClr name="Gruen 20">
      <a:srgbClr val="DFEFD4"/>
    </a:custClr>
    <a:custClr name="Braun">
      <a:srgbClr val="7A4F11"/>
    </a:custClr>
    <a:custClr name="Grau 20">
      <a:srgbClr val="DDDEDE"/>
    </a:custClr>
  </a:custClrLst>
  <a:extLst>
    <a:ext uri="{05A4C25C-085E-4340-85A3-A5531E510DB2}">
      <thm15:themeFamily xmlns:thm15="http://schemas.microsoft.com/office/thememl/2012/main" name="Präsentation_Extern neu.potx" id="{CAC22697-9D35-4670-9D2C-6C8AEED4F63B}" vid="{AB112185-D8FD-47DA-ABC6-30992AAC2B31}"/>
    </a:ext>
  </a:extLst>
</a:theme>
</file>

<file path=ppt/theme/theme4.xml><?xml version="1.0" encoding="utf-8"?>
<a:theme xmlns:a="http://schemas.openxmlformats.org/drawingml/2006/main" name="Angle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619</Words>
  <Application>Microsoft Macintosh PowerPoint</Application>
  <PresentationFormat>Presentación en pantalla (4:3)</PresentationFormat>
  <Paragraphs>109</Paragraphs>
  <Slides>10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Courier New</vt:lpstr>
      <vt:lpstr>Franklin Gothic Book</vt:lpstr>
      <vt:lpstr>Franklin Gothic Medium</vt:lpstr>
      <vt:lpstr>Tunga</vt:lpstr>
      <vt:lpstr>Wingdings</vt:lpstr>
      <vt:lpstr>Axpo_Extern</vt:lpstr>
      <vt:lpstr>1_Axpo_Extern</vt:lpstr>
      <vt:lpstr>2_Axpo_Extern</vt:lpstr>
      <vt:lpstr>Angles</vt:lpstr>
      <vt:lpstr>GESTIÓN DE LA ENERGÍA EN EL MERCADO ELÉCTRICO</vt:lpstr>
      <vt:lpstr>¿Cómo se construye el precio de la electricidad?</vt:lpstr>
      <vt:lpstr>Ejemplo precio casación (25/09/2018)</vt:lpstr>
      <vt:lpstr>¿DÓNDE COMPRAR NUESTRA ENERGÍA?</vt:lpstr>
      <vt:lpstr>Ejemplo curvas agregadas de oferta MD</vt:lpstr>
      <vt:lpstr>Ejemplo curvas agregadas de oferta MMII</vt:lpstr>
      <vt:lpstr>Presentación de PowerPoint</vt:lpstr>
      <vt:lpstr>Planificación de resolución Y DUDAS (i)</vt:lpstr>
      <vt:lpstr>Presentación de PowerPoint</vt:lpstr>
      <vt:lpstr>Planificación de resolución Y DUDAS (iI)</vt:lpstr>
    </vt:vector>
  </TitlesOfParts>
  <Company>SABDN566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Bengoa Robles Blanca TEE</dc:creator>
  <cp:lastModifiedBy>Blanca Bengoa</cp:lastModifiedBy>
  <cp:revision>55</cp:revision>
  <dcterms:created xsi:type="dcterms:W3CDTF">2018-09-25T08:53:32Z</dcterms:created>
  <dcterms:modified xsi:type="dcterms:W3CDTF">2018-10-06T15:28:37Z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305652327</vt:i4>
  </property>
  <property fmtid="{D5CDD505-2E9C-101B-9397-08002B2CF9AE}" pid="3" name="_NewReviewCycle">
    <vt:lpwstr/>
  </property>
  <property fmtid="{D5CDD505-2E9C-101B-9397-08002B2CF9AE}" pid="4" name="_EmailSubject">
    <vt:lpwstr>Idea</vt:lpwstr>
  </property>
  <property fmtid="{D5CDD505-2E9C-101B-9397-08002B2CF9AE}" pid="5" name="_AuthorEmail">
    <vt:lpwstr>Blanca.BengoaRobles@axpo.com</vt:lpwstr>
  </property>
  <property fmtid="{D5CDD505-2E9C-101B-9397-08002B2CF9AE}" pid="6" name="_AuthorEmailDisplayName">
    <vt:lpwstr>Bengoa Robles Blanca TEE-E</vt:lpwstr>
  </property>
  <property fmtid="{D5CDD505-2E9C-101B-9397-08002B2CF9AE}" pid="7" name="_PreviousAdHocReviewCycleID">
    <vt:i4>848951212</vt:i4>
  </property>
</Properties>
</file>