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84" r:id="rId6"/>
    <p:sldId id="275" r:id="rId7"/>
    <p:sldId id="280" r:id="rId8"/>
    <p:sldId id="2947" r:id="rId9"/>
    <p:sldId id="2949" r:id="rId10"/>
    <p:sldId id="2948" r:id="rId11"/>
    <p:sldId id="286" r:id="rId12"/>
    <p:sldId id="282" r:id="rId13"/>
    <p:sldId id="274" r:id="rId14"/>
    <p:sldId id="2950" r:id="rId15"/>
    <p:sldId id="26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FFFFFF"/>
    <a:srgbClr val="DEEDF2"/>
    <a:srgbClr val="E9EBEB"/>
    <a:srgbClr val="F9F9F9"/>
    <a:srgbClr val="3C3C3B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C7155-A391-4A15-8368-74214861048F}" v="21" dt="2025-01-17T15:48:06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226" autoAdjust="0"/>
  </p:normalViewPr>
  <p:slideViewPr>
    <p:cSldViewPr snapToGrid="0" showGuides="1">
      <p:cViewPr varScale="1">
        <p:scale>
          <a:sx n="165" d="100"/>
          <a:sy n="165" d="100"/>
        </p:scale>
        <p:origin x="930" y="3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ino Garcia. Lucia" userId="aaa20831-9064-4d8b-8d01-c40eceb1a73e" providerId="ADAL" clId="{FBCC7155-A391-4A15-8368-74214861048F}"/>
    <pc:docChg chg="undo custSel addSld delSld modSld sldOrd">
      <pc:chgData name="Merino Garcia. Lucia" userId="aaa20831-9064-4d8b-8d01-c40eceb1a73e" providerId="ADAL" clId="{FBCC7155-A391-4A15-8368-74214861048F}" dt="2025-01-17T15:48:27.141" v="1829" actId="14100"/>
      <pc:docMkLst>
        <pc:docMk/>
      </pc:docMkLst>
      <pc:sldChg chg="addSp modSp mod">
        <pc:chgData name="Merino Garcia. Lucia" userId="aaa20831-9064-4d8b-8d01-c40eceb1a73e" providerId="ADAL" clId="{FBCC7155-A391-4A15-8368-74214861048F}" dt="2025-01-17T09:39:20.185" v="718" actId="6549"/>
        <pc:sldMkLst>
          <pc:docMk/>
          <pc:sldMk cId="317127093" sldId="2947"/>
        </pc:sldMkLst>
        <pc:spChg chg="mod">
          <ac:chgData name="Merino Garcia. Lucia" userId="aaa20831-9064-4d8b-8d01-c40eceb1a73e" providerId="ADAL" clId="{FBCC7155-A391-4A15-8368-74214861048F}" dt="2025-01-17T09:01:34.999" v="344" actId="1076"/>
          <ac:spMkLst>
            <pc:docMk/>
            <pc:sldMk cId="317127093" sldId="2947"/>
            <ac:spMk id="7" creationId="{CA68CC5A-9658-DD20-6C7F-E36A70B3FCBE}"/>
          </ac:spMkLst>
        </pc:spChg>
        <pc:spChg chg="mod">
          <ac:chgData name="Merino Garcia. Lucia" userId="aaa20831-9064-4d8b-8d01-c40eceb1a73e" providerId="ADAL" clId="{FBCC7155-A391-4A15-8368-74214861048F}" dt="2025-01-17T08:59:55.235" v="337" actId="108"/>
          <ac:spMkLst>
            <pc:docMk/>
            <pc:sldMk cId="317127093" sldId="2947"/>
            <ac:spMk id="10" creationId="{16FA985B-D680-A15B-2F98-2E2381ADAB38}"/>
          </ac:spMkLst>
        </pc:spChg>
        <pc:spChg chg="mod">
          <ac:chgData name="Merino Garcia. Lucia" userId="aaa20831-9064-4d8b-8d01-c40eceb1a73e" providerId="ADAL" clId="{FBCC7155-A391-4A15-8368-74214861048F}" dt="2025-01-17T08:59:46.581" v="335" actId="113"/>
          <ac:spMkLst>
            <pc:docMk/>
            <pc:sldMk cId="317127093" sldId="2947"/>
            <ac:spMk id="11" creationId="{2579C3C5-D557-C7F1-F7BD-DE4639CEFCCA}"/>
          </ac:spMkLst>
        </pc:spChg>
        <pc:spChg chg="mod">
          <ac:chgData name="Merino Garcia. Lucia" userId="aaa20831-9064-4d8b-8d01-c40eceb1a73e" providerId="ADAL" clId="{FBCC7155-A391-4A15-8368-74214861048F}" dt="2025-01-17T09:00:06.868" v="340" actId="108"/>
          <ac:spMkLst>
            <pc:docMk/>
            <pc:sldMk cId="317127093" sldId="2947"/>
            <ac:spMk id="13" creationId="{3DFC665A-4D49-4614-4195-E67E79F3A14D}"/>
          </ac:spMkLst>
        </pc:spChg>
        <pc:spChg chg="mod">
          <ac:chgData name="Merino Garcia. Lucia" userId="aaa20831-9064-4d8b-8d01-c40eceb1a73e" providerId="ADAL" clId="{FBCC7155-A391-4A15-8368-74214861048F}" dt="2025-01-17T09:00:03.561" v="339" actId="108"/>
          <ac:spMkLst>
            <pc:docMk/>
            <pc:sldMk cId="317127093" sldId="2947"/>
            <ac:spMk id="14" creationId="{EFF62467-6640-F465-6E9A-C37108DD6F36}"/>
          </ac:spMkLst>
        </pc:spChg>
        <pc:spChg chg="mod">
          <ac:chgData name="Merino Garcia. Lucia" userId="aaa20831-9064-4d8b-8d01-c40eceb1a73e" providerId="ADAL" clId="{FBCC7155-A391-4A15-8368-74214861048F}" dt="2025-01-17T08:59:50.187" v="336" actId="108"/>
          <ac:spMkLst>
            <pc:docMk/>
            <pc:sldMk cId="317127093" sldId="2947"/>
            <ac:spMk id="17" creationId="{3F82E8BB-FAC3-772F-8BFF-3342C894D1B8}"/>
          </ac:spMkLst>
        </pc:spChg>
        <pc:spChg chg="mod">
          <ac:chgData name="Merino Garcia. Lucia" userId="aaa20831-9064-4d8b-8d01-c40eceb1a73e" providerId="ADAL" clId="{FBCC7155-A391-4A15-8368-74214861048F}" dt="2025-01-17T08:57:19.147" v="177" actId="555"/>
          <ac:spMkLst>
            <pc:docMk/>
            <pc:sldMk cId="317127093" sldId="2947"/>
            <ac:spMk id="18" creationId="{8AA95A9C-DC02-E5F0-AD40-8A840863CB79}"/>
          </ac:spMkLst>
        </pc:spChg>
        <pc:spChg chg="mod">
          <ac:chgData name="Merino Garcia. Lucia" userId="aaa20831-9064-4d8b-8d01-c40eceb1a73e" providerId="ADAL" clId="{FBCC7155-A391-4A15-8368-74214861048F}" dt="2025-01-17T08:57:11.513" v="176" actId="555"/>
          <ac:spMkLst>
            <pc:docMk/>
            <pc:sldMk cId="317127093" sldId="2947"/>
            <ac:spMk id="19" creationId="{149850FB-5DAD-EFAA-480A-B27E9E969DA0}"/>
          </ac:spMkLst>
        </pc:spChg>
        <pc:spChg chg="mod">
          <ac:chgData name="Merino Garcia. Lucia" userId="aaa20831-9064-4d8b-8d01-c40eceb1a73e" providerId="ADAL" clId="{FBCC7155-A391-4A15-8368-74214861048F}" dt="2025-01-17T08:57:40.895" v="313" actId="1037"/>
          <ac:spMkLst>
            <pc:docMk/>
            <pc:sldMk cId="317127093" sldId="2947"/>
            <ac:spMk id="68" creationId="{497497CF-8C1C-F71F-8BA7-16385C232712}"/>
          </ac:spMkLst>
        </pc:spChg>
        <pc:spChg chg="mod">
          <ac:chgData name="Merino Garcia. Lucia" userId="aaa20831-9064-4d8b-8d01-c40eceb1a73e" providerId="ADAL" clId="{FBCC7155-A391-4A15-8368-74214861048F}" dt="2025-01-17T08:57:42.126" v="314" actId="1037"/>
          <ac:spMkLst>
            <pc:docMk/>
            <pc:sldMk cId="317127093" sldId="2947"/>
            <ac:spMk id="69" creationId="{40B257DA-A677-10B0-6E2E-AED357DB9F87}"/>
          </ac:spMkLst>
        </pc:spChg>
        <pc:spChg chg="add mod ord">
          <ac:chgData name="Merino Garcia. Lucia" userId="aaa20831-9064-4d8b-8d01-c40eceb1a73e" providerId="ADAL" clId="{FBCC7155-A391-4A15-8368-74214861048F}" dt="2025-01-17T09:02:18.698" v="434" actId="1036"/>
          <ac:spMkLst>
            <pc:docMk/>
            <pc:sldMk cId="317127093" sldId="2947"/>
            <ac:spMk id="79" creationId="{25C58749-7613-CFFD-7389-06A518ABCE8A}"/>
          </ac:spMkLst>
        </pc:spChg>
        <pc:spChg chg="add mod">
          <ac:chgData name="Merino Garcia. Lucia" userId="aaa20831-9064-4d8b-8d01-c40eceb1a73e" providerId="ADAL" clId="{FBCC7155-A391-4A15-8368-74214861048F}" dt="2025-01-17T09:03:42.528" v="513" actId="20577"/>
          <ac:spMkLst>
            <pc:docMk/>
            <pc:sldMk cId="317127093" sldId="2947"/>
            <ac:spMk id="81" creationId="{C3555915-4154-F61F-0736-3A2B4D41C759}"/>
          </ac:spMkLst>
        </pc:spChg>
        <pc:spChg chg="add mod">
          <ac:chgData name="Merino Garcia. Lucia" userId="aaa20831-9064-4d8b-8d01-c40eceb1a73e" providerId="ADAL" clId="{FBCC7155-A391-4A15-8368-74214861048F}" dt="2025-01-17T09:39:20.185" v="718" actId="6549"/>
          <ac:spMkLst>
            <pc:docMk/>
            <pc:sldMk cId="317127093" sldId="2947"/>
            <ac:spMk id="82" creationId="{D7330EBC-BA08-BA23-CC6A-4CE697DFD7AF}"/>
          </ac:spMkLst>
        </pc:spChg>
        <pc:picChg chg="mod">
          <ac:chgData name="Merino Garcia. Lucia" userId="aaa20831-9064-4d8b-8d01-c40eceb1a73e" providerId="ADAL" clId="{FBCC7155-A391-4A15-8368-74214861048F}" dt="2025-01-17T09:03:44.638" v="514" actId="1076"/>
          <ac:picMkLst>
            <pc:docMk/>
            <pc:sldMk cId="317127093" sldId="2947"/>
            <ac:picMk id="123" creationId="{DAEADC98-AAAC-488B-79AF-8EC6F827BCC0}"/>
          </ac:picMkLst>
        </pc:picChg>
      </pc:sldChg>
      <pc:sldChg chg="addSp delSp modSp mod">
        <pc:chgData name="Merino Garcia. Lucia" userId="aaa20831-9064-4d8b-8d01-c40eceb1a73e" providerId="ADAL" clId="{FBCC7155-A391-4A15-8368-74214861048F}" dt="2025-01-17T15:48:27.141" v="1829" actId="14100"/>
        <pc:sldMkLst>
          <pc:docMk/>
          <pc:sldMk cId="2481378765" sldId="2949"/>
        </pc:sldMkLst>
        <pc:spChg chg="add del mod">
          <ac:chgData name="Merino Garcia. Lucia" userId="aaa20831-9064-4d8b-8d01-c40eceb1a73e" providerId="ADAL" clId="{FBCC7155-A391-4A15-8368-74214861048F}" dt="2025-01-17T10:51:31.897" v="950" actId="478"/>
          <ac:spMkLst>
            <pc:docMk/>
            <pc:sldMk cId="2481378765" sldId="2949"/>
            <ac:spMk id="5" creationId="{2921FBCA-E77D-8344-E7F2-2B41DDB5971F}"/>
          </ac:spMkLst>
        </pc:spChg>
        <pc:spChg chg="add del mod">
          <ac:chgData name="Merino Garcia. Lucia" userId="aaa20831-9064-4d8b-8d01-c40eceb1a73e" providerId="ADAL" clId="{FBCC7155-A391-4A15-8368-74214861048F}" dt="2025-01-17T10:37:00.755" v="824" actId="478"/>
          <ac:spMkLst>
            <pc:docMk/>
            <pc:sldMk cId="2481378765" sldId="2949"/>
            <ac:spMk id="6" creationId="{86982D98-FC84-02AB-C998-07C71DDE3569}"/>
          </ac:spMkLst>
        </pc:spChg>
        <pc:spChg chg="add del mod">
          <ac:chgData name="Merino Garcia. Lucia" userId="aaa20831-9064-4d8b-8d01-c40eceb1a73e" providerId="ADAL" clId="{FBCC7155-A391-4A15-8368-74214861048F}" dt="2025-01-17T15:45:31.389" v="1780" actId="478"/>
          <ac:spMkLst>
            <pc:docMk/>
            <pc:sldMk cId="2481378765" sldId="2949"/>
            <ac:spMk id="7" creationId="{2A1E4BBF-9275-FB30-16DB-7DE4F74DBD51}"/>
          </ac:spMkLst>
        </pc:spChg>
        <pc:spChg chg="add del mod">
          <ac:chgData name="Merino Garcia. Lucia" userId="aaa20831-9064-4d8b-8d01-c40eceb1a73e" providerId="ADAL" clId="{FBCC7155-A391-4A15-8368-74214861048F}" dt="2025-01-17T12:03:23.504" v="1267" actId="478"/>
          <ac:spMkLst>
            <pc:docMk/>
            <pc:sldMk cId="2481378765" sldId="2949"/>
            <ac:spMk id="9" creationId="{5378EA92-DEA9-3C59-7BC1-825BCEC04FBA}"/>
          </ac:spMkLst>
        </pc:spChg>
        <pc:spChg chg="add del mod">
          <ac:chgData name="Merino Garcia. Lucia" userId="aaa20831-9064-4d8b-8d01-c40eceb1a73e" providerId="ADAL" clId="{FBCC7155-A391-4A15-8368-74214861048F}" dt="2025-01-17T15:45:28.558" v="1778" actId="478"/>
          <ac:spMkLst>
            <pc:docMk/>
            <pc:sldMk cId="2481378765" sldId="2949"/>
            <ac:spMk id="11" creationId="{93F297FC-2F29-121E-47FF-5AC8BA9A4293}"/>
          </ac:spMkLst>
        </pc:spChg>
        <pc:spChg chg="add del mod">
          <ac:chgData name="Merino Garcia. Lucia" userId="aaa20831-9064-4d8b-8d01-c40eceb1a73e" providerId="ADAL" clId="{FBCC7155-A391-4A15-8368-74214861048F}" dt="2025-01-17T11:42:25.833" v="1092" actId="478"/>
          <ac:spMkLst>
            <pc:docMk/>
            <pc:sldMk cId="2481378765" sldId="2949"/>
            <ac:spMk id="13" creationId="{D6F0A385-414B-3DC4-7E5A-7A3AE7E05D5B}"/>
          </ac:spMkLst>
        </pc:spChg>
        <pc:spChg chg="add del mod">
          <ac:chgData name="Merino Garcia. Lucia" userId="aaa20831-9064-4d8b-8d01-c40eceb1a73e" providerId="ADAL" clId="{FBCC7155-A391-4A15-8368-74214861048F}" dt="2025-01-17T15:45:49.682" v="1790" actId="478"/>
          <ac:spMkLst>
            <pc:docMk/>
            <pc:sldMk cId="2481378765" sldId="2949"/>
            <ac:spMk id="14" creationId="{86EDF742-BEB0-BCDA-9C3B-A58734496825}"/>
          </ac:spMkLst>
        </pc:spChg>
        <pc:spChg chg="add del mod">
          <ac:chgData name="Merino Garcia. Lucia" userId="aaa20831-9064-4d8b-8d01-c40eceb1a73e" providerId="ADAL" clId="{FBCC7155-A391-4A15-8368-74214861048F}" dt="2025-01-17T15:45:29.836" v="1779" actId="478"/>
          <ac:spMkLst>
            <pc:docMk/>
            <pc:sldMk cId="2481378765" sldId="2949"/>
            <ac:spMk id="15" creationId="{BB581C49-C5C4-22D2-9186-921FB85B7DE8}"/>
          </ac:spMkLst>
        </pc:spChg>
        <pc:spChg chg="add del mod">
          <ac:chgData name="Merino Garcia. Lucia" userId="aaa20831-9064-4d8b-8d01-c40eceb1a73e" providerId="ADAL" clId="{FBCC7155-A391-4A15-8368-74214861048F}" dt="2025-01-17T15:45:52.260" v="1791" actId="478"/>
          <ac:spMkLst>
            <pc:docMk/>
            <pc:sldMk cId="2481378765" sldId="2949"/>
            <ac:spMk id="16" creationId="{4E6C1FE7-EFFD-93FC-9F6B-CE950414CB2A}"/>
          </ac:spMkLst>
        </pc:spChg>
        <pc:spChg chg="add del mod">
          <ac:chgData name="Merino Garcia. Lucia" userId="aaa20831-9064-4d8b-8d01-c40eceb1a73e" providerId="ADAL" clId="{FBCC7155-A391-4A15-8368-74214861048F}" dt="2025-01-17T15:45:40.206" v="1785" actId="478"/>
          <ac:spMkLst>
            <pc:docMk/>
            <pc:sldMk cId="2481378765" sldId="2949"/>
            <ac:spMk id="17" creationId="{1EA7B7AC-1396-F6C6-DB19-9FFDA18069BE}"/>
          </ac:spMkLst>
        </pc:spChg>
        <pc:spChg chg="add del mod">
          <ac:chgData name="Merino Garcia. Lucia" userId="aaa20831-9064-4d8b-8d01-c40eceb1a73e" providerId="ADAL" clId="{FBCC7155-A391-4A15-8368-74214861048F}" dt="2025-01-17T15:45:37.626" v="1784" actId="478"/>
          <ac:spMkLst>
            <pc:docMk/>
            <pc:sldMk cId="2481378765" sldId="2949"/>
            <ac:spMk id="18" creationId="{6AA358BF-E537-82CE-6B1B-3CF241739614}"/>
          </ac:spMkLst>
        </pc:spChg>
        <pc:spChg chg="add del mod">
          <ac:chgData name="Merino Garcia. Lucia" userId="aaa20831-9064-4d8b-8d01-c40eceb1a73e" providerId="ADAL" clId="{FBCC7155-A391-4A15-8368-74214861048F}" dt="2025-01-17T12:03:41.052" v="1292" actId="478"/>
          <ac:spMkLst>
            <pc:docMk/>
            <pc:sldMk cId="2481378765" sldId="2949"/>
            <ac:spMk id="19" creationId="{8684AB85-640F-21EA-BC8F-A3CAFFD614AA}"/>
          </ac:spMkLst>
        </pc:spChg>
        <pc:spChg chg="add del mod">
          <ac:chgData name="Merino Garcia. Lucia" userId="aaa20831-9064-4d8b-8d01-c40eceb1a73e" providerId="ADAL" clId="{FBCC7155-A391-4A15-8368-74214861048F}" dt="2025-01-17T15:45:18.661" v="1775" actId="478"/>
          <ac:spMkLst>
            <pc:docMk/>
            <pc:sldMk cId="2481378765" sldId="2949"/>
            <ac:spMk id="20" creationId="{86923644-54E3-4DF7-7D07-34A054AA7F4B}"/>
          </ac:spMkLst>
        </pc:spChg>
        <pc:spChg chg="add del mod">
          <ac:chgData name="Merino Garcia. Lucia" userId="aaa20831-9064-4d8b-8d01-c40eceb1a73e" providerId="ADAL" clId="{FBCC7155-A391-4A15-8368-74214861048F}" dt="2025-01-17T15:45:15.174" v="1773" actId="478"/>
          <ac:spMkLst>
            <pc:docMk/>
            <pc:sldMk cId="2481378765" sldId="2949"/>
            <ac:spMk id="21" creationId="{BA426C84-0562-6411-7EA1-8F2A5752DE92}"/>
          </ac:spMkLst>
        </pc:spChg>
        <pc:spChg chg="add mod">
          <ac:chgData name="Merino Garcia. Lucia" userId="aaa20831-9064-4d8b-8d01-c40eceb1a73e" providerId="ADAL" clId="{FBCC7155-A391-4A15-8368-74214861048F}" dt="2025-01-17T15:48:27.141" v="1829" actId="14100"/>
          <ac:spMkLst>
            <pc:docMk/>
            <pc:sldMk cId="2481378765" sldId="2949"/>
            <ac:spMk id="24" creationId="{5C90EC0B-8AB4-B7CE-63C1-6129759CEE15}"/>
          </ac:spMkLst>
        </pc:spChg>
        <pc:spChg chg="mod">
          <ac:chgData name="Merino Garcia. Lucia" userId="aaa20831-9064-4d8b-8d01-c40eceb1a73e" providerId="ADAL" clId="{FBCC7155-A391-4A15-8368-74214861048F}" dt="2025-01-17T15:46:19.786" v="1799" actId="20577"/>
          <ac:spMkLst>
            <pc:docMk/>
            <pc:sldMk cId="2481378765" sldId="2949"/>
            <ac:spMk id="208" creationId="{EB530256-44E4-74D3-0461-8FE0BF489224}"/>
          </ac:spMkLst>
        </pc:spChg>
        <pc:picChg chg="add del mod">
          <ac:chgData name="Merino Garcia. Lucia" userId="aaa20831-9064-4d8b-8d01-c40eceb1a73e" providerId="ADAL" clId="{FBCC7155-A391-4A15-8368-74214861048F}" dt="2025-01-17T15:45:44.804" v="1788" actId="478"/>
          <ac:picMkLst>
            <pc:docMk/>
            <pc:sldMk cId="2481378765" sldId="2949"/>
            <ac:picMk id="10" creationId="{0923CF96-4423-545F-D434-C34F7CEF97EA}"/>
          </ac:picMkLst>
        </pc:picChg>
        <pc:picChg chg="del mod">
          <ac:chgData name="Merino Garcia. Lucia" userId="aaa20831-9064-4d8b-8d01-c40eceb1a73e" providerId="ADAL" clId="{FBCC7155-A391-4A15-8368-74214861048F}" dt="2025-01-17T15:45:11.094" v="1772" actId="478"/>
          <ac:picMkLst>
            <pc:docMk/>
            <pc:sldMk cId="2481378765" sldId="2949"/>
            <ac:picMk id="12" creationId="{E634A83F-4A05-A1F4-DCAB-B69B3E022777}"/>
          </ac:picMkLst>
        </pc:picChg>
        <pc:picChg chg="add mod ord">
          <ac:chgData name="Merino Garcia. Lucia" userId="aaa20831-9064-4d8b-8d01-c40eceb1a73e" providerId="ADAL" clId="{FBCC7155-A391-4A15-8368-74214861048F}" dt="2025-01-17T15:46:38.310" v="1803" actId="167"/>
          <ac:picMkLst>
            <pc:docMk/>
            <pc:sldMk cId="2481378765" sldId="2949"/>
            <ac:picMk id="23" creationId="{D476666F-435D-6A7F-A937-898C0AD807B1}"/>
          </ac:picMkLst>
        </pc:picChg>
      </pc:sldChg>
      <pc:sldChg chg="new del">
        <pc:chgData name="Merino Garcia. Lucia" userId="aaa20831-9064-4d8b-8d01-c40eceb1a73e" providerId="ADAL" clId="{FBCC7155-A391-4A15-8368-74214861048F}" dt="2025-01-17T15:37:18.834" v="1586" actId="47"/>
        <pc:sldMkLst>
          <pc:docMk/>
          <pc:sldMk cId="709007505" sldId="2951"/>
        </pc:sldMkLst>
      </pc:sldChg>
      <pc:sldChg chg="add del">
        <pc:chgData name="Merino Garcia. Lucia" userId="aaa20831-9064-4d8b-8d01-c40eceb1a73e" providerId="ADAL" clId="{FBCC7155-A391-4A15-8368-74214861048F}" dt="2025-01-17T15:39:02.863" v="1590" actId="47"/>
        <pc:sldMkLst>
          <pc:docMk/>
          <pc:sldMk cId="2526033830" sldId="2951"/>
        </pc:sldMkLst>
      </pc:sldChg>
      <pc:sldChg chg="addSp delSp modSp new mod ord modShow">
        <pc:chgData name="Merino Garcia. Lucia" userId="aaa20831-9064-4d8b-8d01-c40eceb1a73e" providerId="ADAL" clId="{FBCC7155-A391-4A15-8368-74214861048F}" dt="2025-01-17T15:48:13.821" v="1828" actId="729"/>
        <pc:sldMkLst>
          <pc:docMk/>
          <pc:sldMk cId="3141047250" sldId="2952"/>
        </pc:sldMkLst>
        <pc:spChg chg="del mod">
          <ac:chgData name="Merino Garcia. Lucia" userId="aaa20831-9064-4d8b-8d01-c40eceb1a73e" providerId="ADAL" clId="{FBCC7155-A391-4A15-8368-74214861048F}" dt="2025-01-17T15:39:14.070" v="1592" actId="478"/>
          <ac:spMkLst>
            <pc:docMk/>
            <pc:sldMk cId="3141047250" sldId="2952"/>
            <ac:spMk id="3" creationId="{7E2362B7-4E13-44BA-FACC-84A77A13F763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" creationId="{2C4D3B0D-ED3B-BBDB-DE11-6B1241B4BDE1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" creationId="{1D2420CA-D1DF-70C6-AD9C-5A323A93F546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6" creationId="{7FF2696D-144C-843A-7F0D-1D52D1F3E06B}"/>
          </ac:spMkLst>
        </pc:spChg>
        <pc:spChg chg="add mod">
          <ac:chgData name="Merino Garcia. Lucia" userId="aaa20831-9064-4d8b-8d01-c40eceb1a73e" providerId="ADAL" clId="{FBCC7155-A391-4A15-8368-74214861048F}" dt="2025-01-17T15:40:40" v="1636" actId="20577"/>
          <ac:spMkLst>
            <pc:docMk/>
            <pc:sldMk cId="3141047250" sldId="2952"/>
            <ac:spMk id="7" creationId="{EF70FE10-4F15-8D66-6386-E833B2F7247F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8" creationId="{2A61B9BB-7229-9C64-59A2-93AE9BDA1DB3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9" creationId="{99AFC8AF-E0D6-55BB-72E3-411B2F50210F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0" creationId="{3FAED5D3-B8C1-F149-4D7A-8037B10585EA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1" creationId="{11BB9000-9D25-8D31-5C03-D6AD7FC4CEDC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2" creationId="{7E7D0C04-3235-95D1-50D8-684AE82DC6D7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3" creationId="{EA833E19-5989-C0C8-C360-24F88BCDEA65}"/>
          </ac:spMkLst>
        </pc:spChg>
        <pc:spChg chg="add mod">
          <ac:chgData name="Merino Garcia. Lucia" userId="aaa20831-9064-4d8b-8d01-c40eceb1a73e" providerId="ADAL" clId="{FBCC7155-A391-4A15-8368-74214861048F}" dt="2025-01-17T15:42:51.006" v="1727"/>
          <ac:spMkLst>
            <pc:docMk/>
            <pc:sldMk cId="3141047250" sldId="2952"/>
            <ac:spMk id="14" creationId="{F68F335E-031C-8245-88BE-7D2B1DCC8DDE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5" creationId="{D6C18B95-5186-DB0A-761F-BF2EC92CB4CA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6" creationId="{A308D90A-64DD-4687-ACE6-72E11E56DF1D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7" creationId="{99596516-14DB-8DB0-D9E5-2E85B1EDA848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8" creationId="{37599F6C-2437-FB56-A004-CAF522A29B2B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19" creationId="{310FA5B8-C9DD-6EFB-FB0A-54F07DC2826F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0" creationId="{CCC24E41-2C56-FADD-2429-B21758341169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1" creationId="{5754EE39-A34D-9D4A-01C0-749951597372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2" creationId="{B46BD5D0-47AA-E596-BF5C-701713B8FD9C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3" creationId="{50DF4779-7DB9-5994-D366-8DAB2F66FD18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4" creationId="{C7410CC3-F4FB-C892-2AB3-1B77CFF7F565}"/>
          </ac:spMkLst>
        </pc:spChg>
        <pc:spChg chg="add mod">
          <ac:chgData name="Merino Garcia. Lucia" userId="aaa20831-9064-4d8b-8d01-c40eceb1a73e" providerId="ADAL" clId="{FBCC7155-A391-4A15-8368-74214861048F}" dt="2025-01-17T15:41:09.634" v="1681" actId="20577"/>
          <ac:spMkLst>
            <pc:docMk/>
            <pc:sldMk cId="3141047250" sldId="2952"/>
            <ac:spMk id="25" creationId="{B592A764-8C4B-E26A-60F6-2112056CAC2D}"/>
          </ac:spMkLst>
        </pc:spChg>
        <pc:spChg chg="add mod">
          <ac:chgData name="Merino Garcia. Lucia" userId="aaa20831-9064-4d8b-8d01-c40eceb1a73e" providerId="ADAL" clId="{FBCC7155-A391-4A15-8368-74214861048F}" dt="2025-01-17T15:41:22.940" v="1702" actId="20577"/>
          <ac:spMkLst>
            <pc:docMk/>
            <pc:sldMk cId="3141047250" sldId="2952"/>
            <ac:spMk id="26" creationId="{B1568056-21C5-5BB3-01D2-92DF604BD467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7" creationId="{50E4480C-C725-4229-8AF1-504D7D66A7AF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8" creationId="{56C2E4A7-2FA2-AB6F-7F0E-F47B1C20FDA9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29" creationId="{88AD0AB8-BC4F-55DA-A274-619B33908AA7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0" creationId="{261A1400-DD18-AFFF-F62B-62CDFCA5363B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1" creationId="{A599DA4A-FC81-F9D5-D759-77272CA2D34B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2" creationId="{B6FF6A40-C247-4D39-9B05-D1F6D8F64788}"/>
          </ac:spMkLst>
        </pc:spChg>
        <pc:spChg chg="add mod">
          <ac:chgData name="Merino Garcia. Lucia" userId="aaa20831-9064-4d8b-8d01-c40eceb1a73e" providerId="ADAL" clId="{FBCC7155-A391-4A15-8368-74214861048F}" dt="2025-01-17T15:42:47.104" v="1724"/>
          <ac:spMkLst>
            <pc:docMk/>
            <pc:sldMk cId="3141047250" sldId="2952"/>
            <ac:spMk id="33" creationId="{72AEED26-F03F-B2AE-2FA9-A3E0B0471240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4" creationId="{62F5C4B3-B37F-6624-5D54-19979281492B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5" creationId="{B2E1977B-6087-EB9F-EE11-BE0D120ECF5F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7" creationId="{82B1AB25-AE3E-37B8-1D66-63F370A09D12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8" creationId="{1FDEA6A8-BEC6-2CC4-A358-0ECC09CBC5E6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39" creationId="{C3C4FD05-BD0B-BEFE-44C0-CBC9B3BD989B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0" creationId="{6388CE37-FC0B-A54B-1C6A-EADD2893509C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1" creationId="{B9B80B24-951A-EF83-6269-5923943A4854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2" creationId="{729044EC-0834-9173-8CF5-7FF9C204246C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3" creationId="{1CDA54A5-9B5E-0002-08B3-6891655810A1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4" creationId="{908EF058-8463-C8F4-49CC-237E6F9ABD29}"/>
          </ac:spMkLst>
        </pc:spChg>
        <pc:spChg chg="add mod">
          <ac:chgData name="Merino Garcia. Lucia" userId="aaa20831-9064-4d8b-8d01-c40eceb1a73e" providerId="ADAL" clId="{FBCC7155-A391-4A15-8368-74214861048F}" dt="2025-01-17T15:42:29.035" v="1723" actId="554"/>
          <ac:spMkLst>
            <pc:docMk/>
            <pc:sldMk cId="3141047250" sldId="2952"/>
            <ac:spMk id="45" creationId="{630FA327-88B4-14E8-C656-E368C808889F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6" creationId="{1601097A-48DE-4723-43C4-D80C8F1F8CED}"/>
          </ac:spMkLst>
        </pc:spChg>
        <pc:spChg chg="add mod">
          <ac:chgData name="Merino Garcia. Lucia" userId="aaa20831-9064-4d8b-8d01-c40eceb1a73e" providerId="ADAL" clId="{FBCC7155-A391-4A15-8368-74214861048F}" dt="2025-01-17T15:42:54.712" v="1728"/>
          <ac:spMkLst>
            <pc:docMk/>
            <pc:sldMk cId="3141047250" sldId="2952"/>
            <ac:spMk id="47" creationId="{FAA9A668-915D-41E5-A33F-138AF8215EAF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49" creationId="{C35B2753-BF28-AC25-B1F9-762C834DC504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0" creationId="{9F2B1895-BEF5-ECF6-DC3C-FE0254D75B48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1" creationId="{CBAD260E-CCC9-7C36-FCEB-F6F0D464CF66}"/>
          </ac:spMkLst>
        </pc:spChg>
        <pc:spChg chg="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2" creationId="{3192C4C0-64E4-25B2-6B58-021AEB563859}"/>
          </ac:spMkLst>
        </pc:spChg>
        <pc:spChg chg="mod">
          <ac:chgData name="Merino Garcia. Lucia" userId="aaa20831-9064-4d8b-8d01-c40eceb1a73e" providerId="ADAL" clId="{FBCC7155-A391-4A15-8368-74214861048F}" dt="2025-01-17T15:41:51.132" v="1712" actId="20577"/>
          <ac:spMkLst>
            <pc:docMk/>
            <pc:sldMk cId="3141047250" sldId="2952"/>
            <ac:spMk id="53" creationId="{9E930303-B00D-6DDC-1AF6-D901E63A3541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4" creationId="{C5990B47-1BEE-236E-4612-F18576C2B2EE}"/>
          </ac:spMkLst>
        </pc:spChg>
        <pc:spChg chg="add mod">
          <ac:chgData name="Merino Garcia. Lucia" userId="aaa20831-9064-4d8b-8d01-c40eceb1a73e" providerId="ADAL" clId="{FBCC7155-A391-4A15-8368-74214861048F}" dt="2025-01-17T15:38:51.866" v="1589"/>
          <ac:spMkLst>
            <pc:docMk/>
            <pc:sldMk cId="3141047250" sldId="2952"/>
            <ac:spMk id="55" creationId="{84241837-560A-86C5-DA4B-80787B2DBF1F}"/>
          </ac:spMkLst>
        </pc:spChg>
        <pc:spChg chg="add mod">
          <ac:chgData name="Merino Garcia. Lucia" userId="aaa20831-9064-4d8b-8d01-c40eceb1a73e" providerId="ADAL" clId="{FBCC7155-A391-4A15-8368-74214861048F}" dt="2025-01-17T15:44:15.734" v="1769" actId="1037"/>
          <ac:spMkLst>
            <pc:docMk/>
            <pc:sldMk cId="3141047250" sldId="2952"/>
            <ac:spMk id="56" creationId="{C631D72D-22CB-F5DC-7F45-C9E0E64FB808}"/>
          </ac:spMkLst>
        </pc:spChg>
        <pc:spChg chg="add del mod">
          <ac:chgData name="Merino Garcia. Lucia" userId="aaa20831-9064-4d8b-8d01-c40eceb1a73e" providerId="ADAL" clId="{FBCC7155-A391-4A15-8368-74214861048F}" dt="2025-01-17T15:41:27.295" v="1704" actId="478"/>
          <ac:spMkLst>
            <pc:docMk/>
            <pc:sldMk cId="3141047250" sldId="2952"/>
            <ac:spMk id="57" creationId="{15840B31-66D2-794C-3216-43F242D491FA}"/>
          </ac:spMkLst>
        </pc:spChg>
        <pc:spChg chg="add del mod">
          <ac:chgData name="Merino Garcia. Lucia" userId="aaa20831-9064-4d8b-8d01-c40eceb1a73e" providerId="ADAL" clId="{FBCC7155-A391-4A15-8368-74214861048F}" dt="2025-01-17T15:41:25.674" v="1703" actId="478"/>
          <ac:spMkLst>
            <pc:docMk/>
            <pc:sldMk cId="3141047250" sldId="2952"/>
            <ac:spMk id="58" creationId="{C894A4DE-9AB6-5CC3-0887-61E70F422F20}"/>
          </ac:spMkLst>
        </pc:spChg>
        <pc:spChg chg="add del mod">
          <ac:chgData name="Merino Garcia. Lucia" userId="aaa20831-9064-4d8b-8d01-c40eceb1a73e" providerId="ADAL" clId="{FBCC7155-A391-4A15-8368-74214861048F}" dt="2025-01-17T15:41:12.647" v="1682" actId="478"/>
          <ac:spMkLst>
            <pc:docMk/>
            <pc:sldMk cId="3141047250" sldId="2952"/>
            <ac:spMk id="59" creationId="{0CA92792-CA0A-1DBD-A93C-F3C4BE318D6C}"/>
          </ac:spMkLst>
        </pc:spChg>
        <pc:spChg chg="add del mod">
          <ac:chgData name="Merino Garcia. Lucia" userId="aaa20831-9064-4d8b-8d01-c40eceb1a73e" providerId="ADAL" clId="{FBCC7155-A391-4A15-8368-74214861048F}" dt="2025-01-17T15:40:42.318" v="1637" actId="478"/>
          <ac:spMkLst>
            <pc:docMk/>
            <pc:sldMk cId="3141047250" sldId="2952"/>
            <ac:spMk id="60" creationId="{A8956939-C0CC-426D-3B7C-185D0A0E53AF}"/>
          </ac:spMkLst>
        </pc:spChg>
        <pc:spChg chg="add del mod">
          <ac:chgData name="Merino Garcia. Lucia" userId="aaa20831-9064-4d8b-8d01-c40eceb1a73e" providerId="ADAL" clId="{FBCC7155-A391-4A15-8368-74214861048F}" dt="2025-01-17T15:48:05.803" v="1826" actId="478"/>
          <ac:spMkLst>
            <pc:docMk/>
            <pc:sldMk cId="3141047250" sldId="2952"/>
            <ac:spMk id="61" creationId="{633EE2B1-6406-51D1-9EE2-97AFE67A15A3}"/>
          </ac:spMkLst>
        </pc:spChg>
        <pc:spChg chg="add mod">
          <ac:chgData name="Merino Garcia. Lucia" userId="aaa20831-9064-4d8b-8d01-c40eceb1a73e" providerId="ADAL" clId="{FBCC7155-A391-4A15-8368-74214861048F}" dt="2025-01-17T15:48:06.343" v="1827"/>
          <ac:spMkLst>
            <pc:docMk/>
            <pc:sldMk cId="3141047250" sldId="2952"/>
            <ac:spMk id="62" creationId="{E37E9ED4-B96E-B3C1-377A-4A703A3327E1}"/>
          </ac:spMkLst>
        </pc:spChg>
        <pc:grpChg chg="add mod">
          <ac:chgData name="Merino Garcia. Lucia" userId="aaa20831-9064-4d8b-8d01-c40eceb1a73e" providerId="ADAL" clId="{FBCC7155-A391-4A15-8368-74214861048F}" dt="2025-01-17T15:38:51.866" v="1589"/>
          <ac:grpSpMkLst>
            <pc:docMk/>
            <pc:sldMk cId="3141047250" sldId="2952"/>
            <ac:grpSpMk id="36" creationId="{CCB3612B-2BB5-89C5-B2BA-B35F72F65C72}"/>
          </ac:grpSpMkLst>
        </pc:grpChg>
        <pc:grpChg chg="add mod">
          <ac:chgData name="Merino Garcia. Lucia" userId="aaa20831-9064-4d8b-8d01-c40eceb1a73e" providerId="ADAL" clId="{FBCC7155-A391-4A15-8368-74214861048F}" dt="2025-01-17T15:38:51.866" v="1589"/>
          <ac:grpSpMkLst>
            <pc:docMk/>
            <pc:sldMk cId="3141047250" sldId="2952"/>
            <ac:grpSpMk id="48" creationId="{B7A38CBF-7D93-B645-915F-63D512B9E1AA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20/01/2025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20/01/2025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dirty="0">
                <a:latin typeface="Santander Headline" panose="020B0504020201020104" pitchFamily="34" charset="0"/>
              </a:rPr>
              <a:t>Demora en la disponibilidad de resultados: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Reproceso</a:t>
            </a:r>
            <a:r>
              <a:rPr lang="en-US" sz="800" b="0" dirty="0">
                <a:solidFill>
                  <a:srgbClr val="595959">
                    <a:lumMod val="50000"/>
                  </a:srgbClr>
                </a:solidFill>
              </a:rPr>
              <a:t> de </a:t>
            </a: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información</a:t>
            </a:r>
            <a:endParaRPr lang="es-ES" altLang="es-ES_tradnl" sz="800" b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Tiempo de demora procesos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Cruce de información entre aplicaciones y ficheros manuales de información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kumimoji="0" lang="es-ES" sz="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Procesos Manuales y Fragmentados: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Fuentes de aprovisionamiento heterogéneos, sistemas de gestión, ficheros </a:t>
            </a:r>
            <a:r>
              <a:rPr lang="es-ES" altLang="es-ES_tradnl" sz="800" b="0" dirty="0" err="1">
                <a:solidFill>
                  <a:srgbClr val="595959">
                    <a:lumMod val="50000"/>
                  </a:srgbClr>
                </a:solidFill>
              </a:rPr>
              <a:t>excels</a:t>
            </a: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,…,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Industria ofimática para el tratamiento de la información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en la traza de datos: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Dependencias en los procesos de carga, conciliación y cálculo de los ratios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Problemas de capacidad en herramientas de almacenamiento.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de Escalabilidad </a:t>
            </a:r>
            <a:endParaRPr lang="es-ES" altLang="es-ES_tradnl" sz="800" b="0" i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Ampliación del modelo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Explotación y tratamiento de la información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Complejidad para poder realizar análisis multidimensional de la información </a:t>
            </a:r>
            <a:endParaRPr lang="es-ES" altLang="es-ES_tradnl" sz="800" b="0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61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dirty="0">
                <a:latin typeface="Santander Headline" panose="020B0504020201020104" pitchFamily="34" charset="0"/>
              </a:rPr>
              <a:t>Demora en la disponibilidad de resultados: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Reproceso</a:t>
            </a:r>
            <a:r>
              <a:rPr lang="en-US" sz="800" b="0" dirty="0">
                <a:solidFill>
                  <a:srgbClr val="595959">
                    <a:lumMod val="50000"/>
                  </a:srgbClr>
                </a:solidFill>
              </a:rPr>
              <a:t> de </a:t>
            </a: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información</a:t>
            </a:r>
            <a:endParaRPr lang="es-ES" altLang="es-ES_tradnl" sz="800" b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Tiempo de demora procesos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Cruce de información entre aplicaciones y ficheros manuales de información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kumimoji="0" lang="es-ES" sz="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Procesos Manuales y Fragmentados: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Fuentes de aprovisionamiento heterogéneos, sistemas de gestión, ficheros </a:t>
            </a:r>
            <a:r>
              <a:rPr lang="es-ES" altLang="es-ES_tradnl" sz="800" b="0" dirty="0" err="1">
                <a:solidFill>
                  <a:srgbClr val="595959">
                    <a:lumMod val="50000"/>
                  </a:srgbClr>
                </a:solidFill>
              </a:rPr>
              <a:t>excels</a:t>
            </a: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,…,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Industria ofimática para el tratamiento de la información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en la traza de datos: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Dependencias en los procesos de carga, conciliación y cálculo de los ratios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Problemas de capacidad en herramientas de almacenamiento.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de Escalabilidad </a:t>
            </a:r>
            <a:endParaRPr lang="es-ES" altLang="es-ES_tradnl" sz="800" b="0" i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Ampliación del modelo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Explotación y tratamiento de la información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Complejidad para poder realizar análisis multidimensional de la información </a:t>
            </a:r>
            <a:endParaRPr lang="es-ES" altLang="es-ES_tradnl" sz="800" b="0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29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dirty="0">
                <a:latin typeface="Santander Headline" panose="020B0504020201020104" pitchFamily="34" charset="0"/>
              </a:rPr>
              <a:t>Demora en la disponibilidad de resultados: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Reproceso</a:t>
            </a:r>
            <a:r>
              <a:rPr lang="en-US" sz="800" b="0" dirty="0">
                <a:solidFill>
                  <a:srgbClr val="595959">
                    <a:lumMod val="50000"/>
                  </a:srgbClr>
                </a:solidFill>
              </a:rPr>
              <a:t> de </a:t>
            </a:r>
            <a:r>
              <a:rPr lang="en-US" sz="800" b="0" dirty="0" err="1">
                <a:solidFill>
                  <a:srgbClr val="595959">
                    <a:lumMod val="50000"/>
                  </a:srgbClr>
                </a:solidFill>
              </a:rPr>
              <a:t>información</a:t>
            </a:r>
            <a:endParaRPr lang="es-ES" altLang="es-ES_tradnl" sz="800" b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Tiempo de demora procesos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Cruce de información entre aplicaciones y ficheros manuales de información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kumimoji="0" lang="es-ES" sz="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Procesos Manuales y Fragmentados: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Fuentes de aprovisionamiento heterogéneos, sistemas de gestión, ficheros </a:t>
            </a:r>
            <a:r>
              <a:rPr lang="es-ES" altLang="es-ES_tradnl" sz="800" b="0" dirty="0" err="1">
                <a:solidFill>
                  <a:srgbClr val="595959">
                    <a:lumMod val="50000"/>
                  </a:srgbClr>
                </a:solidFill>
              </a:rPr>
              <a:t>excels</a:t>
            </a: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,…,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Industria ofimática para el tratamiento de la información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en la traza de datos: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Dependencias en los procesos de carga, conciliación y cálculo de los ratios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Problemas de capacidad en herramientas de almacenamiento.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8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de Escalabilidad </a:t>
            </a:r>
            <a:endParaRPr lang="es-ES" altLang="es-ES_tradnl" sz="800" b="0" i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Ampliación del modelo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Explotación y tratamiento de la información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800" b="0" dirty="0">
                <a:solidFill>
                  <a:srgbClr val="595959">
                    <a:lumMod val="50000"/>
                  </a:srgbClr>
                </a:solidFill>
              </a:rPr>
              <a:t>Complejidad para poder realizar análisis multidimensional de la información </a:t>
            </a:r>
            <a:endParaRPr lang="es-ES" altLang="es-ES_tradnl" sz="800" b="0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108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000" b="0" dirty="0">
                <a:latin typeface="Santander Headline" panose="020B0504020201020104" pitchFamily="34" charset="0"/>
              </a:rPr>
              <a:t>Demora en la disponibilidad de resultados: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000" b="0" dirty="0" err="1">
                <a:solidFill>
                  <a:srgbClr val="595959">
                    <a:lumMod val="50000"/>
                  </a:srgbClr>
                </a:solidFill>
              </a:rPr>
              <a:t>Reproceso</a:t>
            </a:r>
            <a:r>
              <a:rPr lang="en-US" sz="1000" b="0" dirty="0">
                <a:solidFill>
                  <a:srgbClr val="595959">
                    <a:lumMod val="50000"/>
                  </a:srgbClr>
                </a:solidFill>
              </a:rPr>
              <a:t> de </a:t>
            </a:r>
            <a:r>
              <a:rPr lang="en-US" sz="1000" b="0" dirty="0" err="1">
                <a:solidFill>
                  <a:srgbClr val="595959">
                    <a:lumMod val="50000"/>
                  </a:srgbClr>
                </a:solidFill>
              </a:rPr>
              <a:t>información</a:t>
            </a:r>
            <a:r>
              <a:rPr lang="en-US" sz="1000" b="0" dirty="0">
                <a:solidFill>
                  <a:srgbClr val="595959">
                    <a:lumMod val="50000"/>
                  </a:srgbClr>
                </a:solidFill>
              </a:rPr>
              <a:t>: 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La incorporación de ajustes requiere un reproceso de toda la estructura del libro y ratios calculados, pese a no estar afectados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Tiempo de demora desde que los países envían su LdN hasta que se pueden consultar los datos en BO por el país y CdG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Corp</a:t>
            </a:r>
            <a:endParaRPr lang="es-ES" altLang="es-ES_tradnl" sz="1000" b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Cruce de información entre aplicaciones y ficheros manuales de información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kumimoji="0" lang="es-ES" sz="10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Procesos Manuales y Fragmentados: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Fuentes de aprovisionamiento heterogéneos, sistemas de gestión, ficheros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excels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,…,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Industria ofimática para el tratamiento de la información para la obtención de informes de gestión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en la traza de datos: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Dependencias en los procesos de carga, conciliación y calculo de los ratios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problemas de capacidad en herramientas de almacenamiento. ESSBASE frente a cambios de valoración, al ser necesaria una réplica de todos los ratios de los cubos que se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contravaloran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0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de Escalabilidad </a:t>
            </a:r>
            <a:endParaRPr lang="es-ES" altLang="es-ES_tradnl" sz="1000" b="0" i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Ampliación del modelo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Explotación y tratamiento de la información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Complejidad para poder realizar análisis multidimensional de la información </a:t>
            </a:r>
            <a:endParaRPr lang="es-ES" altLang="es-ES_tradnl" sz="1000" b="0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58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000" b="0" dirty="0">
                <a:latin typeface="Santander Headline" panose="020B0504020201020104" pitchFamily="34" charset="0"/>
              </a:rPr>
              <a:t>Demora en la disponibilidad de resultados: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000" b="0" dirty="0" err="1">
                <a:solidFill>
                  <a:srgbClr val="595959">
                    <a:lumMod val="50000"/>
                  </a:srgbClr>
                </a:solidFill>
              </a:rPr>
              <a:t>Reproceso</a:t>
            </a:r>
            <a:r>
              <a:rPr lang="en-US" sz="1000" b="0" dirty="0">
                <a:solidFill>
                  <a:srgbClr val="595959">
                    <a:lumMod val="50000"/>
                  </a:srgbClr>
                </a:solidFill>
              </a:rPr>
              <a:t> de </a:t>
            </a:r>
            <a:r>
              <a:rPr lang="en-US" sz="1000" b="0" dirty="0" err="1">
                <a:solidFill>
                  <a:srgbClr val="595959">
                    <a:lumMod val="50000"/>
                  </a:srgbClr>
                </a:solidFill>
              </a:rPr>
              <a:t>información</a:t>
            </a:r>
            <a:r>
              <a:rPr lang="en-US" sz="1000" b="0" dirty="0">
                <a:solidFill>
                  <a:srgbClr val="595959">
                    <a:lumMod val="50000"/>
                  </a:srgbClr>
                </a:solidFill>
              </a:rPr>
              <a:t>: 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La incorporación de ajustes requiere un reproceso de toda la estructura del libro y ratios calculados, pese a no estar afectados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Tiempo de demora desde que los países envían su LdN hasta que se pueden consultar los datos en BO por el país y CdG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Corp</a:t>
            </a:r>
            <a:endParaRPr lang="es-ES" altLang="es-ES_tradnl" sz="1000" b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Cruce de información entre aplicaciones y ficheros manuales de información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kumimoji="0" lang="es-ES" sz="10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rPr>
              <a:t>Procesos Manuales y Fragmentados: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Fuentes de aprovisionamiento heterogéneos, sistemas de gestión, ficheros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excels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,…, 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Industria ofimática para el tratamiento de la información para la obtención de informes de gestión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0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en la traza de datos:</a:t>
            </a:r>
          </a:p>
          <a:p>
            <a:pPr marL="628650" lvl="1" indent="-17145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Dependencias en los procesos de carga, conciliación y calculo de los ratios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problemas de capacidad en herramientas de almacenamiento. ESSBASE frente a cambios de valoración, al ser necesaria una réplica de todos los ratios de los cubos que se </a:t>
            </a:r>
            <a:r>
              <a:rPr lang="es-ES" altLang="es-ES_tradnl" sz="1000" b="0" dirty="0" err="1">
                <a:solidFill>
                  <a:srgbClr val="595959">
                    <a:lumMod val="50000"/>
                  </a:srgbClr>
                </a:solidFill>
              </a:rPr>
              <a:t>contravaloran</a:t>
            </a: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s-ES" sz="1000" b="0" i="0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Deficiencias de Escalabilidad </a:t>
            </a:r>
            <a:endParaRPr lang="es-ES" altLang="es-ES_tradnl" sz="1000" b="0" i="0" dirty="0">
              <a:solidFill>
                <a:srgbClr val="595959">
                  <a:lumMod val="50000"/>
                </a:srgbClr>
              </a:solidFill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Ampliación del modelo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Explotación y tratamiento de la información</a:t>
            </a: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s-ES" altLang="es-ES_tradnl" sz="1000" b="0" dirty="0">
                <a:solidFill>
                  <a:srgbClr val="595959">
                    <a:lumMod val="50000"/>
                  </a:srgbClr>
                </a:solidFill>
              </a:rPr>
              <a:t>Complejidad para poder realizar análisis multidimensional de la información </a:t>
            </a:r>
            <a:endParaRPr lang="es-ES" altLang="es-ES_tradnl" sz="1000" b="0" i="1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8D618-BBD3-4FF5-9218-0E9FEB4B2F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516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</a:t>
            </a:r>
            <a:br>
              <a:rPr lang="es-ES" dirty="0"/>
            </a:br>
            <a:r>
              <a:rPr lang="es-ES" dirty="0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pic>
        <p:nvPicPr>
          <p:cNvPr id="1026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18" y="5573143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7612559" y="5573576"/>
            <a:ext cx="578707" cy="455017"/>
            <a:chOff x="2203451" y="-4230356"/>
            <a:chExt cx="6896100" cy="5422158"/>
          </a:xfrm>
        </p:grpSpPr>
        <p:pic>
          <p:nvPicPr>
            <p:cNvPr id="22" name="Imagen 21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2"/>
                </a:solidFill>
              </a:rPr>
              <a:t>Nuestro propósito es ayudar a personas y empresas a prosperar.</a:t>
            </a:r>
          </a:p>
          <a:p>
            <a:endParaRPr lang="es-ES" sz="1400" dirty="0">
              <a:solidFill>
                <a:schemeClr val="tx2"/>
              </a:solidFill>
            </a:endParaRPr>
          </a:p>
          <a:p>
            <a:r>
              <a:rPr lang="es-ES" sz="1400" dirty="0">
                <a:solidFill>
                  <a:schemeClr val="tx2"/>
                </a:solidFill>
              </a:rPr>
              <a:t>Nuestra cultura se basa en la creencia de que todo lo que hacemos debe ser</a:t>
            </a:r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0E05CB1-1BF0-48C0-9240-26433BD0868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9150" y="3461863"/>
            <a:ext cx="2790825" cy="20229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>
                <a:solidFill>
                  <a:schemeClr val="accent1"/>
                </a:solidFill>
              </a:rPr>
              <a:t>Gracias.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5" y="6262326"/>
            <a:ext cx="1172108" cy="20554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140" y="6251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/>
              <a:t>Haga clic para insertar el título</a:t>
            </a:r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22532" y="1293586"/>
            <a:ext cx="11042807" cy="4652963"/>
          </a:xfrm>
          <a:prstGeom prst="rect">
            <a:avLst/>
          </a:prstGeom>
        </p:spPr>
        <p:txBody>
          <a:bodyPr/>
          <a:lstStyle>
            <a:lvl1pPr marL="48600" inden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000" indent="-18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6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4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2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388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5" y="6262326"/>
            <a:ext cx="1172108" cy="205543"/>
          </a:xfrm>
          <a:prstGeom prst="rect">
            <a:avLst/>
          </a:prstGeom>
        </p:spPr>
      </p:pic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140" y="6251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3" y="735361"/>
            <a:ext cx="10148667" cy="37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para insertar el subtítulo</a:t>
            </a:r>
          </a:p>
        </p:txBody>
      </p:sp>
      <p:sp>
        <p:nvSpPr>
          <p:cNvPr id="10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/>
              <a:t>Haga clic para insertar el título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722532" y="1293586"/>
            <a:ext cx="11042807" cy="4652963"/>
          </a:xfrm>
          <a:prstGeom prst="rect">
            <a:avLst/>
          </a:prstGeom>
        </p:spPr>
        <p:txBody>
          <a:bodyPr/>
          <a:lstStyle>
            <a:lvl1pPr marL="48600" inden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000" indent="-18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6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4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2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6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85" y="6262326"/>
            <a:ext cx="1172108" cy="205543"/>
          </a:xfrm>
          <a:prstGeom prst="rect">
            <a:avLst/>
          </a:prstGeom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22140" y="6251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9" name="Marcador de texto 5"/>
          <p:cNvSpPr>
            <a:spLocks noGrp="1"/>
          </p:cNvSpPr>
          <p:nvPr>
            <p:ph type="body" sz="quarter" idx="13" hasCustomPrompt="1"/>
          </p:nvPr>
        </p:nvSpPr>
        <p:spPr>
          <a:xfrm>
            <a:off x="722533" y="729703"/>
            <a:ext cx="10148668" cy="370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para insertar el subtítulo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2532" y="1154191"/>
            <a:ext cx="10148668" cy="46486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b="1" kern="120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Comentario de fuerza</a:t>
            </a:r>
          </a:p>
        </p:txBody>
      </p:sp>
      <p:sp>
        <p:nvSpPr>
          <p:cNvPr id="11" name="Marcador de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 baseline="0">
                <a:solidFill>
                  <a:srgbClr val="EB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3200">
                <a:solidFill>
                  <a:srgbClr val="FF0000"/>
                </a:solidFill>
              </a:defRPr>
            </a:lvl2pPr>
            <a:lvl3pPr marL="914400" indent="0">
              <a:buFontTx/>
              <a:buNone/>
              <a:defRPr sz="3200">
                <a:solidFill>
                  <a:srgbClr val="FF0000"/>
                </a:solidFill>
              </a:defRPr>
            </a:lvl3pPr>
            <a:lvl4pPr marL="1371600" indent="0">
              <a:buFontTx/>
              <a:buNone/>
              <a:defRPr sz="3200">
                <a:solidFill>
                  <a:srgbClr val="FF0000"/>
                </a:solidFill>
              </a:defRPr>
            </a:lvl4pPr>
            <a:lvl5pPr marL="1828800" indent="0">
              <a:buFontTx/>
              <a:buNone/>
              <a:defRPr sz="3200">
                <a:solidFill>
                  <a:srgbClr val="FF0000"/>
                </a:solidFill>
              </a:defRPr>
            </a:lvl5pPr>
          </a:lstStyle>
          <a:p>
            <a:pPr lvl="0"/>
            <a:r>
              <a:rPr lang="es-ES" dirty="0"/>
              <a:t>Haga clic para insertar el título</a:t>
            </a:r>
          </a:p>
        </p:txBody>
      </p:sp>
      <p:sp>
        <p:nvSpPr>
          <p:cNvPr id="9" name="Marcador de contenido 2"/>
          <p:cNvSpPr>
            <a:spLocks noGrp="1"/>
          </p:cNvSpPr>
          <p:nvPr>
            <p:ph idx="1"/>
          </p:nvPr>
        </p:nvSpPr>
        <p:spPr>
          <a:xfrm>
            <a:off x="722532" y="1659348"/>
            <a:ext cx="11042807" cy="4652963"/>
          </a:xfrm>
          <a:prstGeom prst="rect">
            <a:avLst/>
          </a:prstGeom>
        </p:spPr>
        <p:txBody>
          <a:bodyPr/>
          <a:lstStyle>
            <a:lvl1pPr marL="48600" indent="0"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80000" indent="-18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36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4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20000"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6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dirty="0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 dirty="0"/>
              <a:t>Inserte </a:t>
            </a:r>
            <a:r>
              <a:rPr lang="es-MX" dirty="0" err="1"/>
              <a:t>aqu</a:t>
            </a:r>
            <a:r>
              <a:rPr lang="es-ES" dirty="0"/>
              <a:t>í su gráfico</a:t>
            </a: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 dirty="0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Inserte aquí su gráfico</a:t>
            </a: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AEAA6F10-C407-4622-AF96-B2605139D86B}"/>
              </a:ext>
            </a:extLst>
          </p:cNvPr>
          <p:cNvSpPr/>
          <p:nvPr userDrawn="1"/>
        </p:nvSpPr>
        <p:spPr>
          <a:xfrm>
            <a:off x="4742395" y="3685061"/>
            <a:ext cx="187151" cy="207057"/>
          </a:xfrm>
          <a:custGeom>
            <a:avLst/>
            <a:gdLst/>
            <a:ahLst/>
            <a:cxnLst/>
            <a:rect l="l" t="t" r="r" b="b"/>
            <a:pathLst>
              <a:path w="187151" h="207057">
                <a:moveTo>
                  <a:pt x="0" y="0"/>
                </a:moveTo>
                <a:lnTo>
                  <a:pt x="187151" y="80925"/>
                </a:lnTo>
                <a:lnTo>
                  <a:pt x="187151" y="125574"/>
                </a:lnTo>
                <a:lnTo>
                  <a:pt x="0" y="207057"/>
                </a:lnTo>
                <a:lnTo>
                  <a:pt x="0" y="154409"/>
                </a:lnTo>
                <a:lnTo>
                  <a:pt x="130596" y="103064"/>
                </a:lnTo>
                <a:lnTo>
                  <a:pt x="0" y="5227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69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www.santander.com/es/sala-de-comunicacion/notas-de-prensa/2023/09/santander-alinea-el-modelo-operativo-de-las-areas-de-banca-minorista-y-comercial-y-de-consumo-a-su-estrategia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antandernet.sharepoint.com/sites/Portal-CriteriosCorporativos-Cd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www.santander.com/content/dam/santander-com/es/documentos/resultados-trimestrales/2023/3t/rt-3t-2023-informe-financiero-banco-santander-es.pdf" TargetMode="Externa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980" y="4872923"/>
            <a:ext cx="4023359" cy="5759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Madrid | 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Enero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2024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54AED7-1080-891A-38D6-70EA24FC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0" y="6063536"/>
            <a:ext cx="1628775" cy="485775"/>
          </a:xfrm>
          <a:prstGeom prst="rect">
            <a:avLst/>
          </a:prstGeom>
        </p:spPr>
      </p:pic>
      <p:pic>
        <p:nvPicPr>
          <p:cNvPr id="10" name="Imagen 9" descr="Una caricatura de un mapa&#10;&#10;Descripción generada automáticamente con confianza media">
            <a:extLst>
              <a:ext uri="{FF2B5EF4-FFF2-40B4-BE49-F238E27FC236}">
                <a16:creationId xmlns:a16="http://schemas.microsoft.com/office/drawing/2014/main" id="{AE0BF9A6-45A3-7C33-E188-5C0760EEF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33026" b="1"/>
          <a:stretch/>
        </p:blipFill>
        <p:spPr>
          <a:xfrm>
            <a:off x="4660390" y="973564"/>
            <a:ext cx="7531608" cy="5884436"/>
          </a:xfrm>
          <a:prstGeom prst="rect">
            <a:avLst/>
          </a:pr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090" y="912638"/>
            <a:ext cx="580537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Procesos de Control de Gestión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b="1" dirty="0"/>
              <a:t>Senda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941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961CA7-89D1-2E89-E44C-930F3FC23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8BEBC97-E5C6-81CC-F238-36C4E6297AA7}"/>
              </a:ext>
            </a:extLst>
          </p:cNvPr>
          <p:cNvSpPr txBox="1"/>
          <p:nvPr/>
        </p:nvSpPr>
        <p:spPr>
          <a:xfrm>
            <a:off x="150301" y="855677"/>
            <a:ext cx="9519343" cy="55006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30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tabLst>
                <a:tab pos="914400" algn="l"/>
              </a:tabLst>
            </a:pPr>
            <a:r>
              <a:rPr lang="en-US" sz="1600" b="1" dirty="0">
                <a:solidFill>
                  <a:schemeClr val="accent1"/>
                </a:solidFill>
                <a:effectLst/>
              </a:rPr>
              <a:t>Negocios </a:t>
            </a:r>
            <a:r>
              <a:rPr lang="es-ES" sz="1600" b="1" dirty="0">
                <a:solidFill>
                  <a:schemeClr val="accent1"/>
                </a:solidFill>
                <a:effectLst/>
              </a:rPr>
              <a:t>Transversales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cambio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modelo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operativo</a:t>
            </a:r>
            <a:r>
              <a:rPr lang="en-US" sz="1600" dirty="0">
                <a:effectLst/>
              </a:rPr>
              <a:t>*. </a:t>
            </a:r>
          </a:p>
          <a:p>
            <a:pPr marL="971550" lvl="2" algn="just" fontAlgn="ctr">
              <a:lnSpc>
                <a:spcPct val="90000"/>
              </a:lnSpc>
              <a:spcAft>
                <a:spcPts val="600"/>
              </a:spcAft>
              <a:buSzPct val="300000"/>
              <a:tabLst>
                <a:tab pos="914400" algn="l"/>
              </a:tabLst>
            </a:pPr>
            <a:r>
              <a:rPr lang="en-US" sz="1600" dirty="0" err="1">
                <a:effectLst/>
              </a:rPr>
              <a:t>Centrados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</a:t>
            </a:r>
            <a:r>
              <a:rPr lang="en-US" sz="1600" i="1" dirty="0">
                <a:effectLst/>
              </a:rPr>
              <a:t>5 </a:t>
            </a:r>
            <a:r>
              <a:rPr lang="en-US" sz="1600" i="1" dirty="0" err="1">
                <a:effectLst/>
              </a:rPr>
              <a:t>áreas</a:t>
            </a:r>
            <a:r>
              <a:rPr lang="en-US" sz="1600" i="1" dirty="0">
                <a:effectLst/>
              </a:rPr>
              <a:t> de </a:t>
            </a:r>
            <a:r>
              <a:rPr lang="en-US" sz="1600" i="1" dirty="0" err="1">
                <a:effectLst/>
              </a:rPr>
              <a:t>negocio</a:t>
            </a:r>
            <a:r>
              <a:rPr lang="en-US" sz="1600" i="1" dirty="0">
                <a:effectLst/>
              </a:rPr>
              <a:t> </a:t>
            </a:r>
            <a:r>
              <a:rPr lang="en-US" sz="1600" dirty="0">
                <a:effectLst/>
              </a:rPr>
              <a:t>(que </a:t>
            </a:r>
            <a:r>
              <a:rPr lang="en-US" sz="1600" dirty="0" err="1">
                <a:effectLst/>
              </a:rPr>
              <a:t>pasan</a:t>
            </a:r>
            <a:r>
              <a:rPr lang="en-US" sz="1600" dirty="0">
                <a:effectLst/>
              </a:rPr>
              <a:t> a ser </a:t>
            </a:r>
            <a:r>
              <a:rPr lang="en-US" sz="1600" dirty="0" err="1">
                <a:effectLst/>
              </a:rPr>
              <a:t>los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segmentos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principales</a:t>
            </a:r>
            <a:r>
              <a:rPr lang="en-US" sz="1600" dirty="0">
                <a:effectLst/>
              </a:rPr>
              <a:t>) y </a:t>
            </a:r>
            <a:r>
              <a:rPr lang="en-US" sz="1600" dirty="0" err="1">
                <a:effectLst/>
              </a:rPr>
              <a:t>abriendo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geografía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como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segmentos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secundarios</a:t>
            </a:r>
            <a:r>
              <a:rPr lang="en-US" sz="1600" dirty="0">
                <a:effectLst/>
              </a:rPr>
              <a:t>. </a:t>
            </a:r>
          </a:p>
          <a:p>
            <a:pPr marL="971550" lvl="2" algn="just" fontAlgn="ctr">
              <a:lnSpc>
                <a:spcPct val="90000"/>
              </a:lnSpc>
              <a:spcAft>
                <a:spcPts val="600"/>
              </a:spcAft>
              <a:buSzPct val="300000"/>
              <a:tabLst>
                <a:tab pos="914400" algn="l"/>
              </a:tabLst>
            </a:pPr>
            <a:r>
              <a:rPr lang="en-US" sz="1600" i="1" dirty="0">
                <a:effectLst/>
              </a:rPr>
              <a:t>Restateo</a:t>
            </a:r>
            <a:r>
              <a:rPr lang="en-US" sz="1600" dirty="0">
                <a:effectLst/>
              </a:rPr>
              <a:t> de la </a:t>
            </a:r>
            <a:r>
              <a:rPr lang="en-US" sz="1600" dirty="0" err="1">
                <a:effectLst/>
              </a:rPr>
              <a:t>información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cambio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las </a:t>
            </a:r>
            <a:r>
              <a:rPr lang="en-US" sz="1600" dirty="0" err="1">
                <a:effectLst/>
              </a:rPr>
              <a:t>jerarquías</a:t>
            </a:r>
            <a:r>
              <a:rPr lang="en-US" sz="1600" dirty="0">
                <a:effectLst/>
              </a:rPr>
              <a:t>.</a:t>
            </a:r>
          </a:p>
          <a:p>
            <a:pPr marL="514350" lvl="1" algn="just" fontAlgn="ctr">
              <a:lnSpc>
                <a:spcPct val="90000"/>
              </a:lnSpc>
              <a:spcAft>
                <a:spcPts val="600"/>
              </a:spcAft>
              <a:buSzPct val="300000"/>
              <a:tabLst>
                <a:tab pos="914400" algn="l"/>
              </a:tabLst>
            </a:pPr>
            <a:r>
              <a:rPr lang="en-US" sz="1600" dirty="0">
                <a:effectLst/>
              </a:rPr>
              <a:t>	</a:t>
            </a:r>
          </a:p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200000"/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  <a:tabLst>
                <a:tab pos="914400" algn="l"/>
              </a:tabLst>
            </a:pPr>
            <a:r>
              <a:rPr lang="en-US" sz="1600" dirty="0"/>
              <a:t> </a:t>
            </a:r>
            <a:r>
              <a:rPr lang="en-US" sz="1600" dirty="0" err="1"/>
              <a:t>A</a:t>
            </a:r>
            <a:r>
              <a:rPr lang="en-US" sz="1600" dirty="0" err="1">
                <a:effectLst/>
              </a:rPr>
              <a:t>daptar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sistema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por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el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impacto</a:t>
            </a:r>
            <a:r>
              <a:rPr lang="en-US" sz="1600" dirty="0">
                <a:effectLst/>
              </a:rPr>
              <a:t> del </a:t>
            </a:r>
            <a:r>
              <a:rPr lang="en-US" sz="1600" dirty="0" err="1">
                <a:effectLst/>
              </a:rPr>
              <a:t>proyecto</a:t>
            </a:r>
            <a:r>
              <a:rPr lang="en-US" sz="1600" dirty="0">
                <a:effectLst/>
              </a:rPr>
              <a:t> de </a:t>
            </a:r>
            <a:r>
              <a:rPr lang="en-US" sz="1600" b="1" dirty="0">
                <a:solidFill>
                  <a:schemeClr val="accent1"/>
                </a:solidFill>
                <a:effectLst/>
              </a:rPr>
              <a:t>Reporting Regulatorio</a:t>
            </a:r>
            <a:r>
              <a:rPr lang="en-US" sz="1600" dirty="0">
                <a:effectLst/>
              </a:rPr>
              <a:t>.</a:t>
            </a:r>
          </a:p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200000"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>
                <a:tab pos="914400" algn="l"/>
              </a:tabLst>
            </a:pPr>
            <a:endParaRPr lang="en-US" sz="1600" b="1" dirty="0">
              <a:effectLst/>
            </a:endParaRPr>
          </a:p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200000"/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  <a:tabLst>
                <a:tab pos="914400" algn="l"/>
              </a:tabLst>
            </a:pPr>
            <a:r>
              <a:rPr lang="en-US" sz="1600" b="1" dirty="0">
                <a:solidFill>
                  <a:schemeClr val="accent1"/>
                </a:solidFill>
                <a:effectLst/>
              </a:rPr>
              <a:t> Upgrade SAP </a:t>
            </a:r>
            <a:r>
              <a:rPr lang="en-US" sz="1600" dirty="0">
                <a:effectLst/>
              </a:rPr>
              <a:t>para:</a:t>
            </a:r>
          </a:p>
          <a:p>
            <a:pPr marL="1200150" lvl="2" indent="-228600" algn="just" fontAlgn="ctr">
              <a:lnSpc>
                <a:spcPct val="90000"/>
              </a:lnSpc>
              <a:spcAft>
                <a:spcPts val="6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600" dirty="0">
                <a:effectLst/>
              </a:rPr>
              <a:t>Resolver </a:t>
            </a:r>
            <a:r>
              <a:rPr lang="en-US" sz="1600" i="1" dirty="0" err="1">
                <a:effectLst/>
              </a:rPr>
              <a:t>obsolescencia</a:t>
            </a:r>
            <a:r>
              <a:rPr lang="en-US" sz="1600" i="1" dirty="0">
                <a:effectLst/>
              </a:rPr>
              <a:t> </a:t>
            </a:r>
            <a:r>
              <a:rPr lang="en-US" sz="1600" dirty="0">
                <a:effectLst/>
              </a:rPr>
              <a:t>del </a:t>
            </a:r>
            <a:r>
              <a:rPr lang="en-US" sz="1600" dirty="0" err="1">
                <a:effectLst/>
              </a:rPr>
              <a:t>producto</a:t>
            </a:r>
            <a:endParaRPr lang="en-US" sz="1600" dirty="0"/>
          </a:p>
          <a:p>
            <a:pPr marL="1200150" lvl="2" indent="-228600" algn="just" fontAlgn="ctr">
              <a:lnSpc>
                <a:spcPct val="90000"/>
              </a:lnSpc>
              <a:spcAft>
                <a:spcPts val="6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600" dirty="0" err="1">
                <a:effectLst/>
              </a:rPr>
              <a:t>Incluir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nueva</a:t>
            </a:r>
            <a:r>
              <a:rPr lang="en-US" sz="1600" dirty="0">
                <a:effectLst/>
              </a:rPr>
              <a:t> </a:t>
            </a:r>
            <a:r>
              <a:rPr lang="en-US" sz="1600" i="1" dirty="0" err="1">
                <a:effectLst/>
              </a:rPr>
              <a:t>funcionalidad</a:t>
            </a:r>
            <a:r>
              <a:rPr lang="en-US" sz="1600" dirty="0">
                <a:effectLst/>
              </a:rPr>
              <a:t> y </a:t>
            </a:r>
            <a:r>
              <a:rPr lang="en-US" sz="1600" i="1" dirty="0" err="1">
                <a:effectLst/>
              </a:rPr>
              <a:t>mejoras</a:t>
            </a:r>
            <a:r>
              <a:rPr lang="en-US" sz="1600" i="1" dirty="0">
                <a:effectLst/>
              </a:rPr>
              <a:t> </a:t>
            </a:r>
            <a:r>
              <a:rPr lang="en-US" sz="1600" dirty="0">
                <a:effectLst/>
              </a:rPr>
              <a:t>(performance housekeeping </a:t>
            </a:r>
            <a:r>
              <a:rPr lang="en-US" sz="1600" dirty="0" err="1">
                <a:effectLst/>
              </a:rPr>
              <a:t>p.e.</a:t>
            </a:r>
            <a:r>
              <a:rPr lang="en-US" sz="1600" dirty="0">
                <a:effectLst/>
              </a:rPr>
              <a:t>)</a:t>
            </a:r>
          </a:p>
          <a:p>
            <a:pPr marL="800100" lvl="1" indent="-285750" algn="just" fontAlgn="ctr">
              <a:lnSpc>
                <a:spcPct val="120000"/>
              </a:lnSpc>
              <a:spcAft>
                <a:spcPts val="600"/>
              </a:spcAft>
              <a:buSzPct val="200000"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tabLst>
                <a:tab pos="914400" algn="l"/>
              </a:tabLst>
            </a:pPr>
            <a:endParaRPr lang="en-US" sz="1600" dirty="0">
              <a:effectLst/>
            </a:endParaRPr>
          </a:p>
          <a:p>
            <a:pPr marL="800100" lvl="1" indent="-285750" algn="just" fontAlgn="ctr">
              <a:lnSpc>
                <a:spcPct val="120000"/>
              </a:lnSpc>
              <a:spcAft>
                <a:spcPts val="600"/>
              </a:spcAft>
              <a:buSzPct val="200000"/>
              <a:buBlip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</a:buBlip>
              <a:tabLst>
                <a:tab pos="914400" algn="l"/>
              </a:tabLst>
            </a:pP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Evolucionar</a:t>
            </a:r>
            <a:r>
              <a:rPr lang="en-US" sz="1600" dirty="0">
                <a:effectLst/>
              </a:rPr>
              <a:t> del Senda punto a punto (Senda AS IS) a </a:t>
            </a:r>
            <a:r>
              <a:rPr lang="en-US" sz="1600" b="1" i="1" dirty="0">
                <a:solidFill>
                  <a:schemeClr val="accent1"/>
                </a:solidFill>
                <a:effectLst/>
              </a:rPr>
              <a:t>Senda </a:t>
            </a:r>
            <a:r>
              <a:rPr lang="en-US" sz="1600" b="1" i="1" dirty="0" err="1">
                <a:solidFill>
                  <a:schemeClr val="accent1"/>
                </a:solidFill>
                <a:effectLst/>
              </a:rPr>
              <a:t>Analítico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como</a:t>
            </a:r>
            <a:r>
              <a:rPr lang="en-US" sz="1600" dirty="0">
                <a:effectLst/>
              </a:rPr>
              <a:t> base de la </a:t>
            </a:r>
            <a:r>
              <a:rPr lang="en-US" sz="1600" dirty="0" err="1">
                <a:effectLst/>
              </a:rPr>
              <a:t>estrategia</a:t>
            </a:r>
            <a:r>
              <a:rPr lang="en-US" sz="1600" dirty="0">
                <a:effectLst/>
              </a:rPr>
              <a:t> para </a:t>
            </a:r>
            <a:r>
              <a:rPr lang="en-US" sz="1600" dirty="0" err="1">
                <a:effectLst/>
              </a:rPr>
              <a:t>explotar</a:t>
            </a:r>
            <a:r>
              <a:rPr lang="en-US" sz="1600" dirty="0">
                <a:effectLst/>
              </a:rPr>
              <a:t> la </a:t>
            </a:r>
            <a:r>
              <a:rPr lang="en-US" sz="1600" dirty="0" err="1">
                <a:effectLst/>
              </a:rPr>
              <a:t>información</a:t>
            </a:r>
            <a:r>
              <a:rPr lang="en-US" sz="1600" dirty="0">
                <a:effectLst/>
              </a:rPr>
              <a:t> de CdG </a:t>
            </a:r>
            <a:r>
              <a:rPr lang="en-US" sz="1600" dirty="0" err="1">
                <a:effectLst/>
              </a:rPr>
              <a:t>en</a:t>
            </a:r>
            <a:r>
              <a:rPr lang="en-US" sz="1600" dirty="0">
                <a:effectLst/>
              </a:rPr>
              <a:t> Banco360 (</a:t>
            </a:r>
            <a:r>
              <a:rPr lang="en-US" sz="1600" dirty="0" err="1">
                <a:effectLst/>
              </a:rPr>
              <a:t>inicitivas</a:t>
            </a:r>
            <a:r>
              <a:rPr lang="en-US" sz="1600" dirty="0">
                <a:effectLst/>
              </a:rPr>
              <a:t> Medea, MIS C&amp;CB, Argos, </a:t>
            </a:r>
            <a:r>
              <a:rPr lang="en-US" sz="1600" dirty="0" err="1">
                <a:effectLst/>
              </a:rPr>
              <a:t>RbR</a:t>
            </a:r>
            <a:r>
              <a:rPr lang="en-US" sz="1600" dirty="0">
                <a:effectLst/>
              </a:rPr>
              <a:t>, …)</a:t>
            </a:r>
          </a:p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250000"/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  <a:tabLst>
                <a:tab pos="914400" algn="l"/>
              </a:tabLst>
            </a:pPr>
            <a:endParaRPr lang="en-US" sz="1600" dirty="0">
              <a:effectLst/>
            </a:endParaRPr>
          </a:p>
          <a:p>
            <a:pPr marL="800100" lvl="1" indent="-285750" algn="just" fontAlgn="ctr">
              <a:lnSpc>
                <a:spcPct val="90000"/>
              </a:lnSpc>
              <a:spcAft>
                <a:spcPts val="600"/>
              </a:spcAft>
              <a:buSzPct val="250000"/>
              <a:buBlip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</a:buBlip>
              <a:tabLst>
                <a:tab pos="914400" algn="l"/>
              </a:tabLst>
            </a:pPr>
            <a:r>
              <a:rPr lang="en-US" sz="1600" b="1" dirty="0">
                <a:solidFill>
                  <a:schemeClr val="accent1"/>
                </a:solidFill>
                <a:effectLst/>
              </a:rPr>
              <a:t> Roadmap</a:t>
            </a:r>
            <a:r>
              <a:rPr lang="en-US" sz="1600" dirty="0">
                <a:effectLst/>
              </a:rPr>
              <a:t> </a:t>
            </a:r>
            <a:r>
              <a:rPr lang="en-US" sz="1600" dirty="0"/>
              <a:t>de </a:t>
            </a:r>
            <a:r>
              <a:rPr lang="en-US" sz="1600" dirty="0">
                <a:effectLst/>
              </a:rPr>
              <a:t>Senda:</a:t>
            </a:r>
          </a:p>
          <a:p>
            <a:pPr marL="1200150" lvl="2" indent="-228600" algn="just" fontAlgn="ctr">
              <a:lnSpc>
                <a:spcPct val="90000"/>
              </a:lnSpc>
              <a:spcAft>
                <a:spcPts val="6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600" i="1" dirty="0" err="1"/>
              <a:t>Consolidación</a:t>
            </a:r>
            <a:r>
              <a:rPr lang="en-US" sz="1600" dirty="0"/>
              <a:t> a </a:t>
            </a:r>
            <a:r>
              <a:rPr lang="en-US" sz="1600" dirty="0" err="1"/>
              <a:t>través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pieza</a:t>
            </a:r>
            <a:r>
              <a:rPr lang="en-US" sz="1600" dirty="0"/>
              <a:t> </a:t>
            </a:r>
            <a:r>
              <a:rPr lang="en-US" sz="1600" dirty="0" err="1"/>
              <a:t>común</a:t>
            </a:r>
            <a:r>
              <a:rPr lang="en-US" sz="1600" dirty="0"/>
              <a:t> para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ámbito</a:t>
            </a:r>
            <a:r>
              <a:rPr lang="en-US" sz="1600" dirty="0"/>
              <a:t> Financiero y de Gestión (</a:t>
            </a:r>
            <a:r>
              <a:rPr lang="en-US" sz="1600" b="1" i="1" dirty="0">
                <a:solidFill>
                  <a:schemeClr val="accent1"/>
                </a:solidFill>
                <a:effectLst/>
              </a:rPr>
              <a:t>Senda </a:t>
            </a:r>
            <a:r>
              <a:rPr lang="en-US" sz="1600" b="1" i="1" dirty="0" err="1">
                <a:solidFill>
                  <a:schemeClr val="accent1"/>
                </a:solidFill>
                <a:effectLst/>
              </a:rPr>
              <a:t>Transaccional</a:t>
            </a:r>
            <a:r>
              <a:rPr lang="en-US" sz="1600" dirty="0"/>
              <a:t>). </a:t>
            </a:r>
          </a:p>
          <a:p>
            <a:pPr marL="1200150" lvl="2" indent="-228600" algn="just" fontAlgn="ctr">
              <a:lnSpc>
                <a:spcPct val="90000"/>
              </a:lnSpc>
              <a:spcAft>
                <a:spcPts val="600"/>
              </a:spcAft>
              <a:buSzPts val="1000"/>
              <a:buFont typeface="+mj-lt"/>
              <a:buAutoNum type="arabicPeriod"/>
              <a:tabLst>
                <a:tab pos="914400" algn="l"/>
              </a:tabLst>
            </a:pPr>
            <a:r>
              <a:rPr lang="en-US" sz="1600" i="1" dirty="0"/>
              <a:t>Visión granular/</a:t>
            </a:r>
            <a:r>
              <a:rPr lang="en-US" sz="1600" i="1" dirty="0" err="1"/>
              <a:t>anclaje</a:t>
            </a:r>
            <a:r>
              <a:rPr lang="en-US" sz="1600" i="1" dirty="0"/>
              <a:t> </a:t>
            </a:r>
            <a:r>
              <a:rPr lang="en-US" sz="1600" i="1" dirty="0" err="1"/>
              <a:t>contable</a:t>
            </a:r>
            <a:r>
              <a:rPr lang="en-US" sz="1600" dirty="0"/>
              <a:t>, que </a:t>
            </a:r>
            <a:r>
              <a:rPr lang="en-US" sz="1600" dirty="0" err="1"/>
              <a:t>elimine</a:t>
            </a:r>
            <a:r>
              <a:rPr lang="en-US" sz="1600" dirty="0"/>
              <a:t> la </a:t>
            </a:r>
            <a:r>
              <a:rPr lang="en-US" sz="1600" dirty="0" err="1"/>
              <a:t>necesidad</a:t>
            </a:r>
            <a:r>
              <a:rPr lang="en-US" sz="1600" dirty="0"/>
              <a:t> de que las </a:t>
            </a:r>
            <a:r>
              <a:rPr lang="en-US" sz="1600" dirty="0" err="1"/>
              <a:t>unidades</a:t>
            </a:r>
            <a:r>
              <a:rPr lang="en-US" sz="1600" dirty="0"/>
              <a:t> </a:t>
            </a:r>
            <a:r>
              <a:rPr lang="en-US" sz="1600" dirty="0" err="1"/>
              <a:t>informen</a:t>
            </a:r>
            <a:r>
              <a:rPr lang="en-US" sz="1600" dirty="0"/>
              <a:t> LdN.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0D97B6-E32F-4D7D-B839-7C3B51F2640F}" type="slidenum">
              <a:rPr lang="en-US" sz="1200" b="0" smtClean="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 sz="1200" b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8864AB1C-6B55-1EAD-D4A3-B631164A73E5}"/>
              </a:ext>
            </a:extLst>
          </p:cNvPr>
          <p:cNvSpPr txBox="1">
            <a:spLocks/>
          </p:cNvSpPr>
          <p:nvPr/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4. </a:t>
            </a:r>
            <a:r>
              <a:rPr lang="en-US" sz="24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Próximos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 pasos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Gráfico 3" descr="Pasos de baile contorno">
            <a:extLst>
              <a:ext uri="{FF2B5EF4-FFF2-40B4-BE49-F238E27FC236}">
                <a16:creationId xmlns:a16="http://schemas.microsoft.com/office/drawing/2014/main" id="{42DE8C85-FBBF-9274-88E0-8E2F8D00F08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47657" y="234902"/>
            <a:ext cx="494945" cy="49494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98E0C8-E915-49DF-D368-4D29F5969650}"/>
              </a:ext>
            </a:extLst>
          </p:cNvPr>
          <p:cNvSpPr txBox="1"/>
          <p:nvPr/>
        </p:nvSpPr>
        <p:spPr>
          <a:xfrm>
            <a:off x="1929468" y="6513522"/>
            <a:ext cx="816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/>
              <a:t>* </a:t>
            </a:r>
            <a:r>
              <a:rPr lang="es-ES" sz="1100" i="1" dirty="0">
                <a:hlinkClick r:id="rId15"/>
              </a:rPr>
              <a:t>Nota de prensa</a:t>
            </a:r>
            <a:endParaRPr lang="es-ES" sz="1100" i="1" dirty="0"/>
          </a:p>
        </p:txBody>
      </p:sp>
    </p:spTree>
    <p:extLst>
      <p:ext uri="{BB962C8B-B14F-4D97-AF65-F5344CB8AC3E}">
        <p14:creationId xmlns:p14="http://schemas.microsoft.com/office/powerpoint/2010/main" val="2635058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A56C994-295F-BBBC-BD75-6C298EDB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BA049C0-E171-4620-AEC8-06D4B07F18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2322317" y="1602702"/>
            <a:ext cx="7375816" cy="4927496"/>
          </a:xfrm>
          <a:prstGeom prst="rect">
            <a:avLst/>
          </a:prstGeom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Pentagon 73">
            <a:extLst>
              <a:ext uri="{FF2B5EF4-FFF2-40B4-BE49-F238E27FC236}">
                <a16:creationId xmlns:a16="http://schemas.microsoft.com/office/drawing/2014/main" id="{BB505010-072A-4CF3-9EEC-C983A45B1649}"/>
              </a:ext>
            </a:extLst>
          </p:cNvPr>
          <p:cNvSpPr/>
          <p:nvPr/>
        </p:nvSpPr>
        <p:spPr bwMode="ltGray">
          <a:xfrm>
            <a:off x="1422356" y="2107402"/>
            <a:ext cx="2773655" cy="777828"/>
          </a:xfrm>
          <a:prstGeom prst="homePlate">
            <a:avLst>
              <a:gd name="adj" fmla="val 31469"/>
            </a:avLst>
          </a:prstGeom>
          <a:solidFill>
            <a:schemeClr val="accent1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b="1" dirty="0">
                <a:solidFill>
                  <a:prstClr val="white"/>
                </a:solidFill>
                <a:ea typeface="ＭＳ Ｐゴシック" pitchFamily="50" charset="-128"/>
              </a:rPr>
              <a:t>Horizonte I</a:t>
            </a:r>
          </a:p>
        </p:txBody>
      </p:sp>
      <p:sp>
        <p:nvSpPr>
          <p:cNvPr id="6" name="Chevron 75">
            <a:extLst>
              <a:ext uri="{FF2B5EF4-FFF2-40B4-BE49-F238E27FC236}">
                <a16:creationId xmlns:a16="http://schemas.microsoft.com/office/drawing/2014/main" id="{93563C72-5B72-4AB0-9D92-2ED233AACF87}"/>
              </a:ext>
            </a:extLst>
          </p:cNvPr>
          <p:cNvSpPr/>
          <p:nvPr/>
        </p:nvSpPr>
        <p:spPr bwMode="ltGray">
          <a:xfrm>
            <a:off x="4239829" y="2107402"/>
            <a:ext cx="2918824" cy="783166"/>
          </a:xfrm>
          <a:prstGeom prst="chevron">
            <a:avLst>
              <a:gd name="adj" fmla="val 31595"/>
            </a:avLst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b="1" dirty="0">
                <a:solidFill>
                  <a:prstClr val="white"/>
                </a:solidFill>
                <a:ea typeface="ＭＳ Ｐゴシック" pitchFamily="50" charset="-128"/>
              </a:rPr>
              <a:t>Horizonte II</a:t>
            </a:r>
          </a:p>
        </p:txBody>
      </p:sp>
      <p:cxnSp>
        <p:nvCxnSpPr>
          <p:cNvPr id="19" name="Straight Connector 6">
            <a:extLst>
              <a:ext uri="{FF2B5EF4-FFF2-40B4-BE49-F238E27FC236}">
                <a16:creationId xmlns:a16="http://schemas.microsoft.com/office/drawing/2014/main" id="{050AA296-9FDA-4661-92DB-FD4B3153F7F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631025" y="2898679"/>
            <a:ext cx="7250" cy="1790286"/>
          </a:xfrm>
          <a:prstGeom prst="line">
            <a:avLst/>
          </a:prstGeom>
          <a:ln w="25400" cap="rnd">
            <a:solidFill>
              <a:schemeClr val="tx2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21">
            <a:extLst>
              <a:ext uri="{FF2B5EF4-FFF2-40B4-BE49-F238E27FC236}">
                <a16:creationId xmlns:a16="http://schemas.microsoft.com/office/drawing/2014/main" id="{0A9EC590-F963-4303-A9E7-29E141B96CEE}"/>
              </a:ext>
            </a:extLst>
          </p:cNvPr>
          <p:cNvSpPr/>
          <p:nvPr/>
        </p:nvSpPr>
        <p:spPr>
          <a:xfrm flipH="1">
            <a:off x="1384579" y="3999241"/>
            <a:ext cx="480016" cy="16933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EAB75C3B-37FE-40E9-9307-53A001FA60C2}"/>
              </a:ext>
            </a:extLst>
          </p:cNvPr>
          <p:cNvSpPr/>
          <p:nvPr/>
        </p:nvSpPr>
        <p:spPr>
          <a:xfrm>
            <a:off x="1384573" y="3323315"/>
            <a:ext cx="480016" cy="16933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F0BC9C8-86F2-4B19-A40A-862FBA0D0047}"/>
              </a:ext>
            </a:extLst>
          </p:cNvPr>
          <p:cNvSpPr/>
          <p:nvPr/>
        </p:nvSpPr>
        <p:spPr>
          <a:xfrm>
            <a:off x="1898938" y="4400463"/>
            <a:ext cx="2378813" cy="739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Otros casos de uso SDH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D875076-5C27-483A-9F39-0A6F61D07695}"/>
              </a:ext>
            </a:extLst>
          </p:cNvPr>
          <p:cNvSpPr/>
          <p:nvPr/>
        </p:nvSpPr>
        <p:spPr>
          <a:xfrm>
            <a:off x="1937854" y="3071576"/>
            <a:ext cx="1988715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 Multinacionales C&amp;CB </a:t>
            </a:r>
          </a:p>
          <a:p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(Fase I)</a:t>
            </a:r>
          </a:p>
        </p:txBody>
      </p:sp>
      <p:sp>
        <p:nvSpPr>
          <p:cNvPr id="32" name="Chevron 75">
            <a:extLst>
              <a:ext uri="{FF2B5EF4-FFF2-40B4-BE49-F238E27FC236}">
                <a16:creationId xmlns:a16="http://schemas.microsoft.com/office/drawing/2014/main" id="{CE360C7E-4DA1-4CE4-A842-3BF0A62A74CF}"/>
              </a:ext>
            </a:extLst>
          </p:cNvPr>
          <p:cNvSpPr/>
          <p:nvPr/>
        </p:nvSpPr>
        <p:spPr bwMode="ltGray">
          <a:xfrm>
            <a:off x="7245207" y="2099291"/>
            <a:ext cx="2918824" cy="783166"/>
          </a:xfrm>
          <a:prstGeom prst="chevron">
            <a:avLst>
              <a:gd name="adj" fmla="val 31595"/>
            </a:avLst>
          </a:pr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200" b="1" dirty="0">
                <a:solidFill>
                  <a:prstClr val="white"/>
                </a:solidFill>
                <a:ea typeface="ＭＳ Ｐゴシック" pitchFamily="50" charset="-128"/>
              </a:rPr>
              <a:t>Horizonte III</a:t>
            </a:r>
          </a:p>
        </p:txBody>
      </p:sp>
      <p:cxnSp>
        <p:nvCxnSpPr>
          <p:cNvPr id="34" name="Straight Connector 6">
            <a:extLst>
              <a:ext uri="{FF2B5EF4-FFF2-40B4-BE49-F238E27FC236}">
                <a16:creationId xmlns:a16="http://schemas.microsoft.com/office/drawing/2014/main" id="{2E8B3DB5-DF70-4998-AAFA-1A0F24978894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4479397" y="2898679"/>
            <a:ext cx="6884" cy="2528666"/>
          </a:xfrm>
          <a:prstGeom prst="line">
            <a:avLst/>
          </a:prstGeom>
          <a:ln w="25400" cap="rnd">
            <a:solidFill>
              <a:schemeClr val="bg1">
                <a:lumMod val="65000"/>
              </a:schemeClr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21">
            <a:extLst>
              <a:ext uri="{FF2B5EF4-FFF2-40B4-BE49-F238E27FC236}">
                <a16:creationId xmlns:a16="http://schemas.microsoft.com/office/drawing/2014/main" id="{79CD529D-0372-45FF-BC15-D9EB248639DF}"/>
              </a:ext>
            </a:extLst>
          </p:cNvPr>
          <p:cNvSpPr/>
          <p:nvPr/>
        </p:nvSpPr>
        <p:spPr>
          <a:xfrm flipH="1">
            <a:off x="4239835" y="3999241"/>
            <a:ext cx="480016" cy="1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rgbClr val="000000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E72475BA-094F-4545-AC5F-56F10EDCCA5C}"/>
              </a:ext>
            </a:extLst>
          </p:cNvPr>
          <p:cNvSpPr/>
          <p:nvPr/>
        </p:nvSpPr>
        <p:spPr>
          <a:xfrm>
            <a:off x="4239829" y="3323315"/>
            <a:ext cx="480016" cy="1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rgbClr val="000000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98E801-654D-4AC3-9570-154D6646A140}"/>
              </a:ext>
            </a:extLst>
          </p:cNvPr>
          <p:cNvSpPr/>
          <p:nvPr/>
        </p:nvSpPr>
        <p:spPr>
          <a:xfrm>
            <a:off x="4793110" y="3046258"/>
            <a:ext cx="2463668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Green </a:t>
            </a:r>
            <a:r>
              <a:rPr lang="es-E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Dashboard</a:t>
            </a:r>
            <a:endParaRPr lang="es-E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(Loan Tapes)</a:t>
            </a: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2D48ADD7-6C4E-42CE-B5EE-C0EEC427993B}"/>
              </a:ext>
            </a:extLst>
          </p:cNvPr>
          <p:cNvSpPr/>
          <p:nvPr/>
        </p:nvSpPr>
        <p:spPr>
          <a:xfrm flipH="1">
            <a:off x="4246273" y="4644171"/>
            <a:ext cx="480016" cy="1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rgbClr val="000000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682326E-D4AA-4630-AA20-2A900A8EBC8D}"/>
              </a:ext>
            </a:extLst>
          </p:cNvPr>
          <p:cNvSpPr/>
          <p:nvPr/>
        </p:nvSpPr>
        <p:spPr>
          <a:xfrm>
            <a:off x="4827454" y="3698936"/>
            <a:ext cx="2365543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ROPE SMA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71F44ADA-DCAB-4011-B66A-5FF2D835B3B6}"/>
              </a:ext>
            </a:extLst>
          </p:cNvPr>
          <p:cNvGrpSpPr/>
          <p:nvPr/>
        </p:nvGrpSpPr>
        <p:grpSpPr>
          <a:xfrm>
            <a:off x="7167374" y="2898679"/>
            <a:ext cx="3016949" cy="902022"/>
            <a:chOff x="1094371" y="3608000"/>
            <a:chExt cx="1064268" cy="902022"/>
          </a:xfrm>
        </p:grpSpPr>
        <p:cxnSp>
          <p:nvCxnSpPr>
            <p:cNvPr id="45" name="Straight Connector 6">
              <a:extLst>
                <a:ext uri="{FF2B5EF4-FFF2-40B4-BE49-F238E27FC236}">
                  <a16:creationId xmlns:a16="http://schemas.microsoft.com/office/drawing/2014/main" id="{58C82C6D-69CF-4888-B563-4656891C1A6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1179037" y="3608000"/>
              <a:ext cx="2273" cy="424636"/>
            </a:xfrm>
            <a:prstGeom prst="line">
              <a:avLst/>
            </a:prstGeom>
            <a:ln w="25400" cap="rnd">
              <a:solidFill>
                <a:schemeClr val="bg1">
                  <a:lumMod val="85000"/>
                </a:schemeClr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21">
              <a:extLst>
                <a:ext uri="{FF2B5EF4-FFF2-40B4-BE49-F238E27FC236}">
                  <a16:creationId xmlns:a16="http://schemas.microsoft.com/office/drawing/2014/main" id="{EB44D3A3-4E78-4718-B725-D32C6312E39E}"/>
                </a:ext>
              </a:extLst>
            </p:cNvPr>
            <p:cNvSpPr/>
            <p:nvPr/>
          </p:nvSpPr>
          <p:spPr>
            <a:xfrm>
              <a:off x="1094371" y="4032636"/>
              <a:ext cx="169332" cy="169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F6DE244F-1A94-46B6-908C-68E21993B339}"/>
                </a:ext>
              </a:extLst>
            </p:cNvPr>
            <p:cNvSpPr/>
            <p:nvPr/>
          </p:nvSpPr>
          <p:spPr>
            <a:xfrm>
              <a:off x="1289548" y="3740081"/>
              <a:ext cx="869091" cy="7699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SENDA </a:t>
              </a:r>
              <a:r>
                <a:rPr lang="es-E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(Transaccional)</a:t>
              </a:r>
            </a:p>
          </p:txBody>
        </p:sp>
      </p:grp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007653D-D893-492A-A8AB-E40A67C5F819}"/>
              </a:ext>
            </a:extLst>
          </p:cNvPr>
          <p:cNvSpPr/>
          <p:nvPr/>
        </p:nvSpPr>
        <p:spPr>
          <a:xfrm>
            <a:off x="4851943" y="4339130"/>
            <a:ext cx="2365543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SENDA (Analítico)</a:t>
            </a:r>
            <a:endParaRPr lang="es-E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31C17C2-4896-4261-A0F1-0AFF28016110}"/>
              </a:ext>
            </a:extLst>
          </p:cNvPr>
          <p:cNvSpPr/>
          <p:nvPr/>
        </p:nvSpPr>
        <p:spPr>
          <a:xfrm>
            <a:off x="4846703" y="5127040"/>
            <a:ext cx="2365543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MIS Multinacionales C&amp;CB </a:t>
            </a:r>
          </a:p>
          <a:p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(Fase II)</a:t>
            </a:r>
          </a:p>
        </p:txBody>
      </p:sp>
      <p:pic>
        <p:nvPicPr>
          <p:cNvPr id="57" name="Gráfico 56" descr="Cronómetro 50% con relleno sólido">
            <a:extLst>
              <a:ext uri="{FF2B5EF4-FFF2-40B4-BE49-F238E27FC236}">
                <a16:creationId xmlns:a16="http://schemas.microsoft.com/office/drawing/2014/main" id="{3B578213-9A20-439F-A89D-47826709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1670" y="1642920"/>
            <a:ext cx="474877" cy="474877"/>
          </a:xfrm>
          <a:prstGeom prst="rect">
            <a:avLst/>
          </a:prstGeom>
        </p:spPr>
      </p:pic>
      <p:pic>
        <p:nvPicPr>
          <p:cNvPr id="58" name="Gráfico 57" descr="Cronómetro 75% con relleno sólido">
            <a:extLst>
              <a:ext uri="{FF2B5EF4-FFF2-40B4-BE49-F238E27FC236}">
                <a16:creationId xmlns:a16="http://schemas.microsoft.com/office/drawing/2014/main" id="{5A5B32B2-AB55-424E-AD16-D8033292D0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8588" y="1642330"/>
            <a:ext cx="474877" cy="474877"/>
          </a:xfrm>
          <a:prstGeom prst="rect">
            <a:avLst/>
          </a:prstGeom>
        </p:spPr>
      </p:pic>
      <p:pic>
        <p:nvPicPr>
          <p:cNvPr id="70" name="Marcador de contenido 6" descr="Cronómetro 25% con relleno sólido">
            <a:extLst>
              <a:ext uri="{FF2B5EF4-FFF2-40B4-BE49-F238E27FC236}">
                <a16:creationId xmlns:a16="http://schemas.microsoft.com/office/drawing/2014/main" id="{C1E0E030-589B-4EEB-920C-635856A24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4386" y="1632525"/>
            <a:ext cx="474877" cy="474877"/>
          </a:xfrm>
        </p:spPr>
      </p:pic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F77D7D1D-676C-4E2F-8E7F-777F3BC6F59B}"/>
              </a:ext>
            </a:extLst>
          </p:cNvPr>
          <p:cNvSpPr txBox="1">
            <a:spLocks/>
          </p:cNvSpPr>
          <p:nvPr/>
        </p:nvSpPr>
        <p:spPr>
          <a:xfrm>
            <a:off x="1596011" y="859754"/>
            <a:ext cx="8438325" cy="464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>
              <a:lnSpc>
                <a:spcPct val="90000"/>
              </a:lnSpc>
              <a:spcBef>
                <a:spcPts val="0"/>
              </a:spcBef>
              <a:spcAft>
                <a:spcPts val="2200"/>
              </a:spcAft>
              <a:buFontTx/>
              <a:buNone/>
              <a:defRPr lang="es-ES" sz="1600" b="1" smtClean="0">
                <a:solidFill>
                  <a:schemeClr val="accent3"/>
                </a:solidFill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smtClean="0">
                <a:solidFill>
                  <a:schemeClr val="tx2"/>
                </a:solidFill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smtClean="0">
                <a:solidFill>
                  <a:schemeClr val="tx2"/>
                </a:solidFill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 smtClean="0">
                <a:solidFill>
                  <a:schemeClr val="tx2"/>
                </a:solidFill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Tx/>
              <a:buNone/>
              <a:defRPr lang="es-ES" sz="12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Visualizamos una transición progresiva de la generación y explotación de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información de Gestión 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hacia la plataforma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SDH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el ámbito de 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Banco 360</a:t>
            </a:r>
            <a:r>
              <a:rPr lang="es-MX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  <a:endParaRPr lang="es-MX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 21">
            <a:extLst>
              <a:ext uri="{FF2B5EF4-FFF2-40B4-BE49-F238E27FC236}">
                <a16:creationId xmlns:a16="http://schemas.microsoft.com/office/drawing/2014/main" id="{2C24C1E9-D495-E241-4844-264E007C24FA}"/>
              </a:ext>
            </a:extLst>
          </p:cNvPr>
          <p:cNvSpPr/>
          <p:nvPr/>
        </p:nvSpPr>
        <p:spPr>
          <a:xfrm flipH="1">
            <a:off x="1398267" y="4688965"/>
            <a:ext cx="480016" cy="16933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6BF5A24-6E16-76D4-4C20-51A479BC141A}"/>
              </a:ext>
            </a:extLst>
          </p:cNvPr>
          <p:cNvSpPr/>
          <p:nvPr/>
        </p:nvSpPr>
        <p:spPr>
          <a:xfrm>
            <a:off x="1927497" y="3681480"/>
            <a:ext cx="2018392" cy="769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ARGOS 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(local)</a:t>
            </a:r>
          </a:p>
          <a:p>
            <a:r>
              <a:rPr lang="es-ES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Medea </a:t>
            </a:r>
            <a:r>
              <a:rPr lang="es-E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(HQ)</a:t>
            </a: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38652DEC-981F-2642-0641-FB9E4251F71D}"/>
              </a:ext>
            </a:extLst>
          </p:cNvPr>
          <p:cNvSpPr/>
          <p:nvPr/>
        </p:nvSpPr>
        <p:spPr>
          <a:xfrm flipH="1">
            <a:off x="4239389" y="5427345"/>
            <a:ext cx="480016" cy="1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100" dirty="0" err="1">
              <a:solidFill>
                <a:srgbClr val="000000"/>
              </a:solidFill>
            </a:endParaRPr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FDE854A9-59FB-306A-42EF-E57B4D279472}"/>
              </a:ext>
            </a:extLst>
          </p:cNvPr>
          <p:cNvSpPr txBox="1">
            <a:spLocks/>
          </p:cNvSpPr>
          <p:nvPr/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5. </a:t>
            </a:r>
            <a:r>
              <a:rPr lang="en-US" sz="2400" b="1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Evolución</a:t>
            </a:r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 de CdG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805ADC-32AD-E49D-7AF9-5F05CC403B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75987" y="3911735"/>
            <a:ext cx="4232836" cy="25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71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625F90B-A7CC-324B-3A5D-B028D60700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5854182C-84BF-D396-1E40-E38D5277DA72}"/>
              </a:ext>
            </a:extLst>
          </p:cNvPr>
          <p:cNvSpPr txBox="1">
            <a:spLocks/>
          </p:cNvSpPr>
          <p:nvPr/>
        </p:nvSpPr>
        <p:spPr>
          <a:xfrm>
            <a:off x="838200" y="214123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  <a:sym typeface="Arial"/>
              </a:rPr>
              <a:t>Índice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C0D97B6-E32F-4D7D-B839-7C3B51F2640F}" type="slidenum">
              <a:rPr lang="en-US" sz="1200" b="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 b="0" dirty="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6" name="Imagen 5" descr="Una caricatura de un mapa&#10;&#10;Descripción generada automáticamente con confianza media">
            <a:extLst>
              <a:ext uri="{FF2B5EF4-FFF2-40B4-BE49-F238E27FC236}">
                <a16:creationId xmlns:a16="http://schemas.microsoft.com/office/drawing/2014/main" id="{E78225F1-B709-B523-28B7-2A09FEC7F9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33026" b="1"/>
          <a:stretch/>
        </p:blipFill>
        <p:spPr>
          <a:xfrm>
            <a:off x="4660390" y="973564"/>
            <a:ext cx="7531608" cy="5884436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6A412-6536-A453-9D33-0CB5E4059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87580"/>
            <a:ext cx="6980339" cy="374276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lvl="0" indent="-457200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Contexto</a:t>
            </a:r>
          </a:p>
          <a:p>
            <a:pPr marL="571500" lvl="0" indent="-457200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Antecedentes</a:t>
            </a:r>
          </a:p>
          <a:p>
            <a:pPr marL="571500" lvl="0" indent="-457200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Situación actual</a:t>
            </a:r>
          </a:p>
          <a:p>
            <a:pPr marL="1257300" lvl="1" indent="-457200" fontAlgn="ctr">
              <a:tabLst>
                <a:tab pos="457200" algn="l"/>
              </a:tabLst>
            </a:pPr>
            <a:r>
              <a:rPr lang="es-E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Arquitectura</a:t>
            </a:r>
          </a:p>
          <a:p>
            <a:pPr marL="1257300" lvl="1" indent="-457200" fontAlgn="ctr"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Escenarios</a:t>
            </a:r>
          </a:p>
          <a:p>
            <a:pPr marL="1257300" lvl="1" indent="-457200" fontAlgn="ctr"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Servicio T&amp;O</a:t>
            </a:r>
          </a:p>
          <a:p>
            <a:pPr marL="1257300" lvl="1" indent="-457200" fontAlgn="ctr"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Modelo de </a:t>
            </a:r>
            <a:r>
              <a:rPr lang="en-US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financiación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s-ES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coste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servicio</a:t>
            </a:r>
          </a:p>
          <a:p>
            <a:pPr marL="1257300" lvl="1" indent="-457200" fontAlgn="ctr">
              <a:tabLst>
                <a:tab pos="457200" algn="l"/>
              </a:tabLs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Caso de uso</a:t>
            </a:r>
          </a:p>
          <a:p>
            <a:pPr marL="571500" lvl="0" indent="-457200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+mn-cs"/>
              </a:rPr>
              <a:t>Próximos pasos</a:t>
            </a:r>
          </a:p>
          <a:p>
            <a:pPr marL="571500" lvl="0" indent="-457200" fontAlgn="ctr">
              <a:buFont typeface="+mj-lt"/>
              <a:buAutoNum type="arabicPeriod"/>
              <a:tabLst>
                <a:tab pos="457200" algn="l"/>
              </a:tabLst>
            </a:pPr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Evolución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cs"/>
              </a:rPr>
              <a:t> de CdG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00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01D740D0-1974-B0BC-D329-B1544071ED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05019D59-D8E7-4A93-811C-A50EED4253BF}"/>
              </a:ext>
            </a:extLst>
          </p:cNvPr>
          <p:cNvSpPr txBox="1">
            <a:spLocks/>
          </p:cNvSpPr>
          <p:nvPr/>
        </p:nvSpPr>
        <p:spPr>
          <a:xfrm>
            <a:off x="650928" y="751448"/>
            <a:ext cx="10695939" cy="12726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Ámbito de Control de Gestión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La </a:t>
            </a:r>
            <a:r>
              <a:rPr lang="es-ES" sz="1600" b="1" dirty="0">
                <a:latin typeface="Santander Headline" panose="020B0504020201020104" pitchFamily="34" charset="0"/>
              </a:rPr>
              <a:t>diversificación</a:t>
            </a:r>
            <a:r>
              <a:rPr lang="es-ES" sz="1600" dirty="0">
                <a:latin typeface="Santander Headline" panose="020B0504020201020104" pitchFamily="34" charset="0"/>
              </a:rPr>
              <a:t> del Grupo Santander, </a:t>
            </a:r>
            <a:r>
              <a:rPr lang="es-ES" sz="1600" b="1" dirty="0">
                <a:latin typeface="Santander Headline" panose="020B0504020201020104" pitchFamily="34" charset="0"/>
              </a:rPr>
              <a:t>geográfica</a:t>
            </a:r>
            <a:r>
              <a:rPr lang="es-ES" sz="1600" dirty="0">
                <a:latin typeface="Santander Headline" panose="020B0504020201020104" pitchFamily="34" charset="0"/>
              </a:rPr>
              <a:t> y de </a:t>
            </a:r>
            <a:r>
              <a:rPr lang="es-ES" sz="1600" b="1" dirty="0">
                <a:latin typeface="Santander Headline" panose="020B0504020201020104" pitchFamily="34" charset="0"/>
              </a:rPr>
              <a:t>negocios</a:t>
            </a:r>
            <a:r>
              <a:rPr lang="es-ES" sz="1600" dirty="0">
                <a:latin typeface="Santander Headline" panose="020B0504020201020104" pitchFamily="34" charset="0"/>
              </a:rPr>
              <a:t>, requiere una medición del desempeño basada en el </a:t>
            </a:r>
            <a:r>
              <a:rPr lang="es-ES" sz="1600" b="1" dirty="0">
                <a:latin typeface="Santander Headline" panose="020B0504020201020104" pitchFamily="34" charset="0"/>
              </a:rPr>
              <a:t>análisis</a:t>
            </a:r>
            <a:r>
              <a:rPr lang="es-ES" sz="1600" dirty="0">
                <a:latin typeface="Santander Headline" panose="020B0504020201020104" pitchFamily="34" charset="0"/>
              </a:rPr>
              <a:t> de la información más allá de los términos estrictamente financieros (sobre crecimiento, contribución de capital o rentabilidad) e integran otros factores que explican </a:t>
            </a:r>
            <a:r>
              <a:rPr lang="es-ES" sz="1600" b="1" dirty="0">
                <a:latin typeface="Santander Headline" panose="020B0504020201020104" pitchFamily="34" charset="0"/>
              </a:rPr>
              <a:t>cómo </a:t>
            </a:r>
            <a:r>
              <a:rPr lang="es-ES" sz="1600" dirty="0">
                <a:latin typeface="Santander Headline" panose="020B0504020201020104" pitchFamily="34" charset="0"/>
              </a:rPr>
              <a:t>se han alcanzado esos objetivos. </a:t>
            </a: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lvl="2" indent="0" algn="just" fontAlgn="ctr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latin typeface="Santander Headline" panose="020B0504020201020104" pitchFamily="34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9655CDA-CB9F-91F2-5710-5D75E989C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1. Contexto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0A7C9D-84F8-3E99-AA4E-C371337CE3BB}"/>
              </a:ext>
            </a:extLst>
          </p:cNvPr>
          <p:cNvSpPr txBox="1"/>
          <p:nvPr/>
        </p:nvSpPr>
        <p:spPr>
          <a:xfrm>
            <a:off x="1929468" y="6513522"/>
            <a:ext cx="816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/>
              <a:t>Fuente: portal de Criterios Corporativos </a:t>
            </a:r>
            <a:r>
              <a:rPr lang="es-ES" sz="1100" i="1" dirty="0">
                <a:hlinkClick r:id="rId3"/>
              </a:rPr>
              <a:t>https://santandernet.sharepoint.com/sites/Portal-CriteriosCorporativos-CdG</a:t>
            </a:r>
            <a:r>
              <a:rPr lang="es-ES" sz="1100" i="1" dirty="0"/>
              <a:t> </a:t>
            </a:r>
          </a:p>
        </p:txBody>
      </p:sp>
      <p:sp>
        <p:nvSpPr>
          <p:cNvPr id="3" name="Marcador de contenido 10">
            <a:extLst>
              <a:ext uri="{FF2B5EF4-FFF2-40B4-BE49-F238E27FC236}">
                <a16:creationId xmlns:a16="http://schemas.microsoft.com/office/drawing/2014/main" id="{486B342F-4DFD-68AB-380F-5C9C9FE8EDE1}"/>
              </a:ext>
            </a:extLst>
          </p:cNvPr>
          <p:cNvSpPr txBox="1">
            <a:spLocks/>
          </p:cNvSpPr>
          <p:nvPr/>
        </p:nvSpPr>
        <p:spPr>
          <a:xfrm>
            <a:off x="650928" y="4071703"/>
            <a:ext cx="10695939" cy="231134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Además, la Función de Control de Gestión contribuye a la medición y análisis de los negocios en los </a:t>
            </a:r>
            <a:r>
              <a:rPr lang="es-ES" sz="1600" b="1" dirty="0">
                <a:latin typeface="Santander Headline" panose="020B0504020201020104" pitchFamily="34" charset="0"/>
              </a:rPr>
              <a:t>procesos</a:t>
            </a:r>
            <a:r>
              <a:rPr lang="es-ES" sz="1600" dirty="0">
                <a:latin typeface="Santander Headline" panose="020B0504020201020104" pitchFamily="34" charset="0"/>
              </a:rPr>
              <a:t> de información </a:t>
            </a:r>
            <a:r>
              <a:rPr lang="es-ES" sz="1600" b="1" dirty="0">
                <a:latin typeface="Santander Headline" panose="020B0504020201020104" pitchFamily="34" charset="0"/>
              </a:rPr>
              <a:t>de avance y cierre</a:t>
            </a:r>
            <a:r>
              <a:rPr lang="es-ES" sz="1600" dirty="0">
                <a:latin typeface="Santander Headline" panose="020B0504020201020104" pitchFamily="34" charset="0"/>
              </a:rPr>
              <a:t>, de </a:t>
            </a:r>
            <a:r>
              <a:rPr lang="es-ES" sz="1600" b="1" dirty="0">
                <a:latin typeface="Santander Headline" panose="020B0504020201020104" pitchFamily="34" charset="0"/>
              </a:rPr>
              <a:t>proyecciones</a:t>
            </a:r>
            <a:r>
              <a:rPr lang="es-ES" sz="1600" dirty="0">
                <a:latin typeface="Santander Headline" panose="020B0504020201020104" pitchFamily="34" charset="0"/>
              </a:rPr>
              <a:t> (tanto presupuesto como para los planes financieros de medio plazo PXX) y para otros ejercicios internos a demanda de la Alta Dirección y/o regulatorios (en escenario base y/o de stress).</a:t>
            </a:r>
          </a:p>
          <a:p>
            <a:pPr marL="825750" lvl="3" indent="-285750" algn="just" fontAlgn="ctr"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Santander Headline" panose="020B0504020201020104" pitchFamily="34" charset="0"/>
              </a:rPr>
              <a:t>En avance y cierre, se utilizan como inputs los eventos reales de información (saldos, resultados, APRs, volumen de transacciones, …).</a:t>
            </a:r>
          </a:p>
          <a:p>
            <a:pPr marL="825750" lvl="3" indent="-285750" algn="just" fontAlgn="ctr"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Santander Headline" panose="020B0504020201020104" pitchFamily="34" charset="0"/>
              </a:rPr>
              <a:t>En los distintos ejercicios de proyecciones, la información de gestión se basa en estimaciones realizadas por los negocios. 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lvl="1" indent="-285750" algn="just" font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s-ES" sz="1600" b="1" dirty="0">
                <a:latin typeface="Santander Headline" panose="020B0504020201020104" pitchFamily="34" charset="0"/>
              </a:rPr>
              <a:t>Senda</a:t>
            </a:r>
            <a:r>
              <a:rPr lang="es-ES" sz="1600" dirty="0">
                <a:latin typeface="Santander Headline" panose="020B0504020201020104" pitchFamily="34" charset="0"/>
              </a:rPr>
              <a:t> es la aplicación del ecosistema de Control de Gestión donde se resuelve (gran parte de) esa funcionalidad.</a:t>
            </a:r>
          </a:p>
        </p:txBody>
      </p:sp>
      <p:sp>
        <p:nvSpPr>
          <p:cNvPr id="6" name="Marcador de contenido 10">
            <a:extLst>
              <a:ext uri="{FF2B5EF4-FFF2-40B4-BE49-F238E27FC236}">
                <a16:creationId xmlns:a16="http://schemas.microsoft.com/office/drawing/2014/main" id="{34244FCC-81C1-0A7A-C8A1-6F7E458F1869}"/>
              </a:ext>
            </a:extLst>
          </p:cNvPr>
          <p:cNvSpPr txBox="1">
            <a:spLocks/>
          </p:cNvSpPr>
          <p:nvPr/>
        </p:nvSpPr>
        <p:spPr>
          <a:xfrm>
            <a:off x="662744" y="2016774"/>
            <a:ext cx="7191170" cy="231134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Para ello, Control de Gestión elabora </a:t>
            </a:r>
            <a:r>
              <a:rPr lang="es-ES" sz="1600" b="1" dirty="0">
                <a:latin typeface="Santander Headline" panose="020B0504020201020104" pitchFamily="34" charset="0"/>
              </a:rPr>
              <a:t>información de gestión y KPIs </a:t>
            </a:r>
            <a:r>
              <a:rPr lang="es-ES" sz="1600" dirty="0">
                <a:latin typeface="Santander Headline" panose="020B0504020201020104" pitchFamily="34" charset="0"/>
              </a:rPr>
              <a:t>por las </a:t>
            </a:r>
            <a:r>
              <a:rPr lang="es-ES" sz="1600" b="1" dirty="0">
                <a:latin typeface="Santander Headline" panose="020B0504020201020104" pitchFamily="34" charset="0"/>
              </a:rPr>
              <a:t>dimensiones de análisis </a:t>
            </a:r>
            <a:r>
              <a:rPr lang="es-ES" sz="1600" dirty="0">
                <a:latin typeface="Santander Headline" panose="020B0504020201020104" pitchFamily="34" charset="0"/>
              </a:rPr>
              <a:t>relevantes en cada momento en base al </a:t>
            </a:r>
            <a:r>
              <a:rPr lang="es-ES" sz="1600" b="1" dirty="0">
                <a:latin typeface="Santander Headline" panose="020B0504020201020104" pitchFamily="34" charset="0"/>
              </a:rPr>
              <a:t>modelo de negocio </a:t>
            </a:r>
            <a:r>
              <a:rPr lang="es-ES" sz="1600" dirty="0">
                <a:latin typeface="Santander Headline" panose="020B0504020201020104" pitchFamily="34" charset="0"/>
              </a:rPr>
              <a:t>del Grupo: el cliente, el producto, el canal, el segmento del cliente, etc.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latin typeface="Santander Headline" panose="020B0504020201020104" pitchFamily="34" charset="0"/>
              </a:rPr>
              <a:t>     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latin typeface="Santander Headline" panose="020B0504020201020104" pitchFamily="34" charset="0"/>
              </a:rPr>
              <a:t>       Los KPIs se organizan en torno a los pilares en los que se basa el </a:t>
            </a:r>
            <a:r>
              <a:rPr lang="es-ES" sz="1600" b="1" dirty="0">
                <a:latin typeface="Santander Headline" panose="020B0504020201020104" pitchFamily="34" charset="0"/>
              </a:rPr>
              <a:t>Modelo de        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latin typeface="Santander Headline" panose="020B0504020201020104" pitchFamily="34" charset="0"/>
              </a:rPr>
              <a:t>       Negocio </a:t>
            </a:r>
            <a:r>
              <a:rPr lang="es-ES" sz="1600" dirty="0">
                <a:latin typeface="Santander Headline" panose="020B0504020201020104" pitchFamily="34" charset="0"/>
              </a:rPr>
              <a:t>de Santander:</a:t>
            </a:r>
          </a:p>
          <a:p>
            <a:pPr marL="825750" lvl="3" indent="-285750" algn="just" fontAlgn="ctr"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Santander Headline" panose="020B0504020201020104" pitchFamily="34" charset="0"/>
              </a:rPr>
              <a:t>Escala, diversificación y crecimiento eficiente y rentable, combinando la visión local vs global y el modelo tradicional vs digital.</a:t>
            </a:r>
          </a:p>
          <a:p>
            <a:pPr marL="825750" lvl="3" indent="-285750" algn="just" fontAlgn="ctr"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Santander Headline" panose="020B0504020201020104" pitchFamily="34" charset="0"/>
              </a:rPr>
              <a:t>Foco en el cliente.</a:t>
            </a:r>
          </a:p>
          <a:p>
            <a:pPr marL="825750" lvl="3" indent="-285750" algn="just" fontAlgn="ctr">
              <a:spcBef>
                <a:spcPts val="0"/>
              </a:spcBef>
              <a:spcAft>
                <a:spcPts val="0"/>
              </a:spcAft>
            </a:pPr>
            <a:r>
              <a:rPr lang="es-ES" sz="1500" dirty="0">
                <a:latin typeface="Santander Headline" panose="020B0504020201020104" pitchFamily="34" charset="0"/>
              </a:rPr>
              <a:t>Principios de responsabilidad con la sociedad y el medio ambiente.</a:t>
            </a: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lvl="2" indent="0" algn="just" fontAlgn="ctr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latin typeface="Santander Headline" panose="020B05040202010201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F8CDD9E-9BF6-5AAC-25B3-6082CDF338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7954020" y="2210542"/>
            <a:ext cx="3492954" cy="197454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032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8E2C5CD-684B-93E5-AC5F-886C92BC8F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05019D59-D8E7-4A93-811C-A50EED4253BF}"/>
              </a:ext>
            </a:extLst>
          </p:cNvPr>
          <p:cNvSpPr txBox="1">
            <a:spLocks/>
          </p:cNvSpPr>
          <p:nvPr/>
        </p:nvSpPr>
        <p:spPr>
          <a:xfrm>
            <a:off x="650929" y="751448"/>
            <a:ext cx="10565152" cy="50872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Evolución del ecosistema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latin typeface="Santander Headline" panose="020B0504020201020104" pitchFamily="34" charset="0"/>
              </a:rPr>
              <a:t>Hasta 2020 el principal sistema era </a:t>
            </a:r>
            <a:r>
              <a:rPr lang="es-ES" sz="1600" b="1" dirty="0">
                <a:latin typeface="Santander Headline" panose="020B0504020201020104" pitchFamily="34" charset="0"/>
              </a:rPr>
              <a:t>MISCO</a:t>
            </a:r>
            <a:r>
              <a:rPr lang="es-ES" sz="1600" dirty="0">
                <a:latin typeface="Santander Headline" panose="020B0504020201020104" pitchFamily="34" charset="0"/>
              </a:rPr>
              <a:t>, que adolecía de las siguientes restricciones:</a:t>
            </a:r>
          </a:p>
          <a:p>
            <a:pPr marL="645750" lvl="2" indent="-285750" algn="just" fontAlgn="ctr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s-ES" sz="1400" dirty="0">
                <a:latin typeface="Santander Headline" panose="020B0504020201020104" pitchFamily="34" charset="0"/>
              </a:rPr>
              <a:t>Procesos </a:t>
            </a:r>
            <a:r>
              <a:rPr lang="es-ES" sz="1400" b="1" dirty="0">
                <a:latin typeface="Santander Headline" panose="020B0504020201020104" pitchFamily="34" charset="0"/>
              </a:rPr>
              <a:t>manuales</a:t>
            </a:r>
            <a:r>
              <a:rPr lang="es-ES" sz="1400" dirty="0">
                <a:latin typeface="Santander Headline" panose="020B0504020201020104" pitchFamily="34" charset="0"/>
              </a:rPr>
              <a:t> y </a:t>
            </a:r>
            <a:r>
              <a:rPr lang="es-ES" sz="1400" b="1" dirty="0">
                <a:latin typeface="Santander Headline" panose="020B0504020201020104" pitchFamily="34" charset="0"/>
              </a:rPr>
              <a:t>fragmentados</a:t>
            </a:r>
          </a:p>
          <a:p>
            <a:pPr marL="645750" lvl="2" indent="-285750" algn="just" fontAlgn="ctr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s-ES" sz="1400" b="1" dirty="0">
                <a:latin typeface="Santander Headline" panose="020B0504020201020104" pitchFamily="34" charset="0"/>
              </a:rPr>
              <a:t>Demora</a:t>
            </a:r>
            <a:r>
              <a:rPr lang="es-ES" sz="1400" dirty="0">
                <a:latin typeface="Santander Headline" panose="020B0504020201020104" pitchFamily="34" charset="0"/>
              </a:rPr>
              <a:t> en la disponibilidad de resultados</a:t>
            </a:r>
          </a:p>
          <a:p>
            <a:pPr marL="645750" lvl="2" indent="-285750" algn="just" fontAlgn="ctr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s-ES" sz="1400" b="1" dirty="0">
                <a:latin typeface="Santander Headline" panose="020B0504020201020104" pitchFamily="34" charset="0"/>
              </a:rPr>
              <a:t>Insuficiente escalabilidad</a:t>
            </a:r>
            <a:endParaRPr lang="es-ES" sz="1100" b="1" dirty="0">
              <a:latin typeface="Santander Headline" panose="020B0504020201020104" pitchFamily="34" charset="0"/>
            </a:endParaRPr>
          </a:p>
          <a:p>
            <a:pPr marL="645750" lvl="2" indent="-285750" algn="just" fontAlgn="ctr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s-ES" sz="1400" b="1" dirty="0">
                <a:latin typeface="Santander Headline" panose="020B0504020201020104" pitchFamily="34" charset="0"/>
              </a:rPr>
              <a:t>Deficiencias</a:t>
            </a:r>
            <a:r>
              <a:rPr lang="es-ES" sz="1400" dirty="0">
                <a:latin typeface="Santander Headline" panose="020B0504020201020104" pitchFamily="34" charset="0"/>
              </a:rPr>
              <a:t> en la </a:t>
            </a:r>
            <a:r>
              <a:rPr lang="es-ES" sz="1400" b="1" dirty="0">
                <a:latin typeface="Santander Headline" panose="020B0504020201020104" pitchFamily="34" charset="0"/>
              </a:rPr>
              <a:t>trazabilidad</a:t>
            </a:r>
            <a:r>
              <a:rPr lang="es-ES" sz="1400" dirty="0">
                <a:latin typeface="Santander Headline" panose="020B0504020201020104" pitchFamily="34" charset="0"/>
              </a:rPr>
              <a:t> de la información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9655CDA-CB9F-91F2-5710-5D75E989C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2. Antecedentes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46C7C5-82DF-7307-087C-B5E19908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338" y="2777844"/>
            <a:ext cx="8656718" cy="38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0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ángulo 78">
            <a:extLst>
              <a:ext uri="{FF2B5EF4-FFF2-40B4-BE49-F238E27FC236}">
                <a16:creationId xmlns:a16="http://schemas.microsoft.com/office/drawing/2014/main" id="{25C58749-7613-CFFD-7389-06A518ABCE8A}"/>
              </a:ext>
            </a:extLst>
          </p:cNvPr>
          <p:cNvSpPr/>
          <p:nvPr/>
        </p:nvSpPr>
        <p:spPr>
          <a:xfrm>
            <a:off x="946812" y="2285715"/>
            <a:ext cx="4554469" cy="540000"/>
          </a:xfrm>
          <a:prstGeom prst="rect">
            <a:avLst/>
          </a:prstGeom>
          <a:pattFill prst="lt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3" name="Imagen 122">
            <a:extLst>
              <a:ext uri="{FF2B5EF4-FFF2-40B4-BE49-F238E27FC236}">
                <a16:creationId xmlns:a16="http://schemas.microsoft.com/office/drawing/2014/main" id="{DAEADC98-AAAC-488B-79AF-8EC6F827BC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3935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73" name="Rectangle 359">
            <a:extLst>
              <a:ext uri="{FF2B5EF4-FFF2-40B4-BE49-F238E27FC236}">
                <a16:creationId xmlns:a16="http://schemas.microsoft.com/office/drawing/2014/main" id="{A5B8656F-21D3-BC81-3C5F-44953ACA8020}"/>
              </a:ext>
            </a:extLst>
          </p:cNvPr>
          <p:cNvSpPr/>
          <p:nvPr/>
        </p:nvSpPr>
        <p:spPr>
          <a:xfrm rot="5400000">
            <a:off x="9454076" y="3822894"/>
            <a:ext cx="2072432" cy="2439426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vert270" lIns="36000" bIns="14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15" name="Marcador de contenido 10">
            <a:extLst>
              <a:ext uri="{FF2B5EF4-FFF2-40B4-BE49-F238E27FC236}">
                <a16:creationId xmlns:a16="http://schemas.microsoft.com/office/drawing/2014/main" id="{05019D59-D8E7-4A93-811C-A50EED4253BF}"/>
              </a:ext>
            </a:extLst>
          </p:cNvPr>
          <p:cNvSpPr txBox="1">
            <a:spLocks/>
          </p:cNvSpPr>
          <p:nvPr/>
        </p:nvSpPr>
        <p:spPr>
          <a:xfrm>
            <a:off x="650929" y="751448"/>
            <a:ext cx="10565152" cy="41238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Arquitectura Funcional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9655CDA-CB9F-91F2-5710-5D75E989C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3. Situación actual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512">
            <a:extLst>
              <a:ext uri="{FF2B5EF4-FFF2-40B4-BE49-F238E27FC236}">
                <a16:creationId xmlns:a16="http://schemas.microsoft.com/office/drawing/2014/main" id="{B9667CD8-EB27-23F8-CEF5-DD5C9B6650F4}"/>
              </a:ext>
            </a:extLst>
          </p:cNvPr>
          <p:cNvSpPr/>
          <p:nvPr/>
        </p:nvSpPr>
        <p:spPr>
          <a:xfrm>
            <a:off x="2258446" y="5626714"/>
            <a:ext cx="3288624" cy="468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lvl="0" algn="ctr">
              <a:defRPr/>
            </a:pPr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Universidades</a:t>
            </a:r>
          </a:p>
        </p:txBody>
      </p:sp>
      <p:sp>
        <p:nvSpPr>
          <p:cNvPr id="4" name="Rectangle 359">
            <a:extLst>
              <a:ext uri="{FF2B5EF4-FFF2-40B4-BE49-F238E27FC236}">
                <a16:creationId xmlns:a16="http://schemas.microsoft.com/office/drawing/2014/main" id="{4CF27214-138B-6A28-5B9A-E2B63766201C}"/>
              </a:ext>
            </a:extLst>
          </p:cNvPr>
          <p:cNvSpPr/>
          <p:nvPr/>
        </p:nvSpPr>
        <p:spPr>
          <a:xfrm rot="5400000">
            <a:off x="9490989" y="1745176"/>
            <a:ext cx="1998606" cy="2439426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vert270" lIns="36000" bIns="14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Rectangle 366">
            <a:extLst>
              <a:ext uri="{FF2B5EF4-FFF2-40B4-BE49-F238E27FC236}">
                <a16:creationId xmlns:a16="http://schemas.microsoft.com/office/drawing/2014/main" id="{A9E46A6E-0D5F-2D13-6895-C60EEA44EABF}"/>
              </a:ext>
            </a:extLst>
          </p:cNvPr>
          <p:cNvSpPr/>
          <p:nvPr/>
        </p:nvSpPr>
        <p:spPr>
          <a:xfrm>
            <a:off x="442295" y="1966838"/>
            <a:ext cx="464294" cy="4111985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+mn-cs"/>
              </a:rPr>
              <a:t>SENDA</a:t>
            </a:r>
            <a:endParaRPr kumimoji="0" lang="es-E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Print" panose="02000600000000000000" pitchFamily="2" charset="0"/>
              <a:ea typeface="+mn-ea"/>
              <a:cs typeface="+mn-cs"/>
            </a:endParaRPr>
          </a:p>
        </p:txBody>
      </p:sp>
      <p:sp>
        <p:nvSpPr>
          <p:cNvPr id="7" name="Rectangle 367">
            <a:extLst>
              <a:ext uri="{FF2B5EF4-FFF2-40B4-BE49-F238E27FC236}">
                <a16:creationId xmlns:a16="http://schemas.microsoft.com/office/drawing/2014/main" id="{CA68CC5A-9658-DD20-6C7F-E36A70B3FCBE}"/>
              </a:ext>
            </a:extLst>
          </p:cNvPr>
          <p:cNvSpPr/>
          <p:nvPr/>
        </p:nvSpPr>
        <p:spPr>
          <a:xfrm flipV="1">
            <a:off x="403315" y="1926113"/>
            <a:ext cx="11384994" cy="423066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73">
            <a:extLst>
              <a:ext uri="{FF2B5EF4-FFF2-40B4-BE49-F238E27FC236}">
                <a16:creationId xmlns:a16="http://schemas.microsoft.com/office/drawing/2014/main" id="{3D6210F8-CF80-3F94-215C-1EDE2C854BAB}"/>
              </a:ext>
            </a:extLst>
          </p:cNvPr>
          <p:cNvSpPr/>
          <p:nvPr/>
        </p:nvSpPr>
        <p:spPr>
          <a:xfrm>
            <a:off x="2251330" y="2172935"/>
            <a:ext cx="3288622" cy="1260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t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Visión Sociedad</a:t>
            </a:r>
          </a:p>
        </p:txBody>
      </p:sp>
      <p:sp>
        <p:nvSpPr>
          <p:cNvPr id="10" name="Rectangle 474">
            <a:hlinkClick r:id="" action="ppaction://noaction"/>
            <a:extLst>
              <a:ext uri="{FF2B5EF4-FFF2-40B4-BE49-F238E27FC236}">
                <a16:creationId xmlns:a16="http://schemas.microsoft.com/office/drawing/2014/main" id="{16FA985B-D680-A15B-2F98-2E2381ADAB38}"/>
              </a:ext>
            </a:extLst>
          </p:cNvPr>
          <p:cNvSpPr/>
          <p:nvPr/>
        </p:nvSpPr>
        <p:spPr>
          <a:xfrm>
            <a:off x="3314886" y="2325116"/>
            <a:ext cx="828000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Transaccionales </a:t>
            </a:r>
          </a:p>
        </p:txBody>
      </p:sp>
      <p:sp>
        <p:nvSpPr>
          <p:cNvPr id="11" name="Rectangle 475">
            <a:hlinkClick r:id="" action="ppaction://noaction"/>
            <a:extLst>
              <a:ext uri="{FF2B5EF4-FFF2-40B4-BE49-F238E27FC236}">
                <a16:creationId xmlns:a16="http://schemas.microsoft.com/office/drawing/2014/main" id="{2579C3C5-D557-C7F1-F7BD-DE4639CEFCCA}"/>
              </a:ext>
            </a:extLst>
          </p:cNvPr>
          <p:cNvSpPr/>
          <p:nvPr/>
        </p:nvSpPr>
        <p:spPr>
          <a:xfrm>
            <a:off x="2392828" y="2325116"/>
            <a:ext cx="828000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_tradnl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Estructurales</a:t>
            </a:r>
          </a:p>
        </p:txBody>
      </p:sp>
      <p:sp>
        <p:nvSpPr>
          <p:cNvPr id="13" name="Rectangle 477">
            <a:hlinkClick r:id="" action="ppaction://noaction"/>
            <a:extLst>
              <a:ext uri="{FF2B5EF4-FFF2-40B4-BE49-F238E27FC236}">
                <a16:creationId xmlns:a16="http://schemas.microsoft.com/office/drawing/2014/main" id="{3DFC665A-4D49-4614-4195-E67E79F3A14D}"/>
              </a:ext>
            </a:extLst>
          </p:cNvPr>
          <p:cNvSpPr/>
          <p:nvPr/>
        </p:nvSpPr>
        <p:spPr>
          <a:xfrm>
            <a:off x="3308570" y="2614980"/>
            <a:ext cx="828000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Plusvalías </a:t>
            </a:r>
          </a:p>
        </p:txBody>
      </p:sp>
      <p:sp>
        <p:nvSpPr>
          <p:cNvPr id="14" name="Rectangle 478">
            <a:hlinkClick r:id="" action="ppaction://noaction"/>
            <a:extLst>
              <a:ext uri="{FF2B5EF4-FFF2-40B4-BE49-F238E27FC236}">
                <a16:creationId xmlns:a16="http://schemas.microsoft.com/office/drawing/2014/main" id="{EFF62467-6640-F465-6E9A-C37108DD6F36}"/>
              </a:ext>
            </a:extLst>
          </p:cNvPr>
          <p:cNvSpPr/>
          <p:nvPr/>
        </p:nvSpPr>
        <p:spPr>
          <a:xfrm>
            <a:off x="4224312" y="2614980"/>
            <a:ext cx="1059296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Morosidad y fallidos</a:t>
            </a:r>
          </a:p>
        </p:txBody>
      </p:sp>
      <p:sp>
        <p:nvSpPr>
          <p:cNvPr id="16" name="Rectangle 479">
            <a:hlinkClick r:id="" action="ppaction://noaction"/>
            <a:extLst>
              <a:ext uri="{FF2B5EF4-FFF2-40B4-BE49-F238E27FC236}">
                <a16:creationId xmlns:a16="http://schemas.microsoft.com/office/drawing/2014/main" id="{375E6218-9C01-E253-7BDD-F0ABE0714F8C}"/>
              </a:ext>
            </a:extLst>
          </p:cNvPr>
          <p:cNvSpPr/>
          <p:nvPr/>
        </p:nvSpPr>
        <p:spPr>
          <a:xfrm>
            <a:off x="2392828" y="3184040"/>
            <a:ext cx="82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Internegocios</a:t>
            </a:r>
          </a:p>
        </p:txBody>
      </p:sp>
      <p:sp>
        <p:nvSpPr>
          <p:cNvPr id="17" name="Rectangle 481">
            <a:hlinkClick r:id="" action="ppaction://noaction"/>
            <a:extLst>
              <a:ext uri="{FF2B5EF4-FFF2-40B4-BE49-F238E27FC236}">
                <a16:creationId xmlns:a16="http://schemas.microsoft.com/office/drawing/2014/main" id="{3F82E8BB-FAC3-772F-8BFF-3342C894D1B8}"/>
              </a:ext>
            </a:extLst>
          </p:cNvPr>
          <p:cNvSpPr/>
          <p:nvPr/>
        </p:nvSpPr>
        <p:spPr>
          <a:xfrm>
            <a:off x="2392828" y="2614980"/>
            <a:ext cx="828000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Sucursales </a:t>
            </a:r>
          </a:p>
        </p:txBody>
      </p:sp>
      <p:sp>
        <p:nvSpPr>
          <p:cNvPr id="18" name="Rectangle 482">
            <a:extLst>
              <a:ext uri="{FF2B5EF4-FFF2-40B4-BE49-F238E27FC236}">
                <a16:creationId xmlns:a16="http://schemas.microsoft.com/office/drawing/2014/main" id="{8AA95A9C-DC02-E5F0-AD40-8A840863CB79}"/>
              </a:ext>
            </a:extLst>
          </p:cNvPr>
          <p:cNvSpPr/>
          <p:nvPr/>
        </p:nvSpPr>
        <p:spPr>
          <a:xfrm>
            <a:off x="971174" y="2325116"/>
            <a:ext cx="986075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ABACON</a:t>
            </a:r>
            <a:endParaRPr lang="es-ES_tradnl" sz="1000" b="1" kern="0" baseline="300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483">
            <a:extLst>
              <a:ext uri="{FF2B5EF4-FFF2-40B4-BE49-F238E27FC236}">
                <a16:creationId xmlns:a16="http://schemas.microsoft.com/office/drawing/2014/main" id="{149850FB-5DAD-EFAA-480A-B27E9E969DA0}"/>
              </a:ext>
            </a:extLst>
          </p:cNvPr>
          <p:cNvSpPr/>
          <p:nvPr/>
        </p:nvSpPr>
        <p:spPr>
          <a:xfrm>
            <a:off x="971174" y="2614980"/>
            <a:ext cx="986075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Otros IG</a:t>
            </a:r>
          </a:p>
        </p:txBody>
      </p:sp>
      <p:sp>
        <p:nvSpPr>
          <p:cNvPr id="20" name="Rectangle 485">
            <a:extLst>
              <a:ext uri="{FF2B5EF4-FFF2-40B4-BE49-F238E27FC236}">
                <a16:creationId xmlns:a16="http://schemas.microsoft.com/office/drawing/2014/main" id="{D2F39615-C5ED-25EF-A278-2EC36A8152F6}"/>
              </a:ext>
            </a:extLst>
          </p:cNvPr>
          <p:cNvSpPr/>
          <p:nvPr/>
        </p:nvSpPr>
        <p:spPr>
          <a:xfrm>
            <a:off x="971174" y="3184040"/>
            <a:ext cx="986075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Herr. Interneg</a:t>
            </a:r>
          </a:p>
        </p:txBody>
      </p:sp>
      <p:sp>
        <p:nvSpPr>
          <p:cNvPr id="21" name="Chevron 486">
            <a:extLst>
              <a:ext uri="{FF2B5EF4-FFF2-40B4-BE49-F238E27FC236}">
                <a16:creationId xmlns:a16="http://schemas.microsoft.com/office/drawing/2014/main" id="{83BC64EF-3D27-51AA-9277-D402BFED198C}"/>
              </a:ext>
            </a:extLst>
          </p:cNvPr>
          <p:cNvSpPr/>
          <p:nvPr/>
        </p:nvSpPr>
        <p:spPr>
          <a:xfrm>
            <a:off x="2082659" y="2285423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Chevron 487">
            <a:extLst>
              <a:ext uri="{FF2B5EF4-FFF2-40B4-BE49-F238E27FC236}">
                <a16:creationId xmlns:a16="http://schemas.microsoft.com/office/drawing/2014/main" id="{ED089A93-8EAF-1ED2-1A4B-6714588C5110}"/>
              </a:ext>
            </a:extLst>
          </p:cNvPr>
          <p:cNvSpPr/>
          <p:nvPr/>
        </p:nvSpPr>
        <p:spPr>
          <a:xfrm>
            <a:off x="2082659" y="2575429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Chevron 488">
            <a:extLst>
              <a:ext uri="{FF2B5EF4-FFF2-40B4-BE49-F238E27FC236}">
                <a16:creationId xmlns:a16="http://schemas.microsoft.com/office/drawing/2014/main" id="{E56BDCDE-E573-2D6B-F461-75F92F03B54C}"/>
              </a:ext>
            </a:extLst>
          </p:cNvPr>
          <p:cNvSpPr/>
          <p:nvPr/>
        </p:nvSpPr>
        <p:spPr>
          <a:xfrm>
            <a:off x="2082659" y="2865435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Chevron 489">
            <a:extLst>
              <a:ext uri="{FF2B5EF4-FFF2-40B4-BE49-F238E27FC236}">
                <a16:creationId xmlns:a16="http://schemas.microsoft.com/office/drawing/2014/main" id="{54C29F29-7598-04B8-2869-D67634FECDF6}"/>
              </a:ext>
            </a:extLst>
          </p:cNvPr>
          <p:cNvSpPr/>
          <p:nvPr/>
        </p:nvSpPr>
        <p:spPr>
          <a:xfrm>
            <a:off x="2082659" y="3203066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oup 5">
            <a:extLst>
              <a:ext uri="{FF2B5EF4-FFF2-40B4-BE49-F238E27FC236}">
                <a16:creationId xmlns:a16="http://schemas.microsoft.com/office/drawing/2014/main" id="{9646D24C-F292-C2DB-C526-AB450F3DCD86}"/>
              </a:ext>
            </a:extLst>
          </p:cNvPr>
          <p:cNvGrpSpPr/>
          <p:nvPr/>
        </p:nvGrpSpPr>
        <p:grpSpPr>
          <a:xfrm>
            <a:off x="986652" y="1977305"/>
            <a:ext cx="4467376" cy="144000"/>
            <a:chOff x="873297" y="1363145"/>
            <a:chExt cx="4467376" cy="144000"/>
          </a:xfrm>
        </p:grpSpPr>
        <p:sp>
          <p:nvSpPr>
            <p:cNvPr id="26" name="Rectangle 455">
              <a:extLst>
                <a:ext uri="{FF2B5EF4-FFF2-40B4-BE49-F238E27FC236}">
                  <a16:creationId xmlns:a16="http://schemas.microsoft.com/office/drawing/2014/main" id="{498E4FCB-C6C4-CBE5-74C6-F18215F117ED}"/>
                </a:ext>
              </a:extLst>
            </p:cNvPr>
            <p:cNvSpPr/>
            <p:nvPr/>
          </p:nvSpPr>
          <p:spPr>
            <a:xfrm>
              <a:off x="873297" y="1363145"/>
              <a:ext cx="1008000" cy="144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Print" panose="02000600000000000000" pitchFamily="2" charset="0"/>
                  <a:cs typeface="Calibri" panose="020F0502020204030204" pitchFamily="34" charset="0"/>
                </a:rPr>
                <a:t>Fuentes</a:t>
              </a:r>
              <a:endParaRPr kumimoji="0" lang="es-E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7" name="Straight Connector 2">
              <a:extLst>
                <a:ext uri="{FF2B5EF4-FFF2-40B4-BE49-F238E27FC236}">
                  <a16:creationId xmlns:a16="http://schemas.microsoft.com/office/drawing/2014/main" id="{B5141C25-CD15-B674-9311-FA83FBA5C4B7}"/>
                </a:ext>
              </a:extLst>
            </p:cNvPr>
            <p:cNvCxnSpPr/>
            <p:nvPr/>
          </p:nvCxnSpPr>
          <p:spPr>
            <a:xfrm>
              <a:off x="873297" y="1507145"/>
              <a:ext cx="10080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490">
              <a:extLst>
                <a:ext uri="{FF2B5EF4-FFF2-40B4-BE49-F238E27FC236}">
                  <a16:creationId xmlns:a16="http://schemas.microsoft.com/office/drawing/2014/main" id="{709512B6-AEF7-A498-0294-ED213B3BFE75}"/>
                </a:ext>
              </a:extLst>
            </p:cNvPr>
            <p:cNvSpPr/>
            <p:nvPr/>
          </p:nvSpPr>
          <p:spPr>
            <a:xfrm>
              <a:off x="3257384" y="1363145"/>
              <a:ext cx="1008000" cy="1440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_tradnl" sz="10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Print" panose="02000600000000000000" pitchFamily="2" charset="0"/>
                  <a:cs typeface="Calibri" panose="020F0502020204030204" pitchFamily="34" charset="0"/>
                </a:rPr>
                <a:t>Datos</a:t>
              </a:r>
              <a:endParaRPr kumimoji="0" lang="es-ES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9" name="Straight Connector 491">
              <a:extLst>
                <a:ext uri="{FF2B5EF4-FFF2-40B4-BE49-F238E27FC236}">
                  <a16:creationId xmlns:a16="http://schemas.microsoft.com/office/drawing/2014/main" id="{6E28D4F8-11EA-ADB1-8F4C-F506ADDDDB54}"/>
                </a:ext>
              </a:extLst>
            </p:cNvPr>
            <p:cNvCxnSpPr/>
            <p:nvPr/>
          </p:nvCxnSpPr>
          <p:spPr>
            <a:xfrm flipV="1">
              <a:off x="2182096" y="1507145"/>
              <a:ext cx="3158577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502">
            <a:extLst>
              <a:ext uri="{FF2B5EF4-FFF2-40B4-BE49-F238E27FC236}">
                <a16:creationId xmlns:a16="http://schemas.microsoft.com/office/drawing/2014/main" id="{7C037DB5-FB85-98A7-2C24-E5354152EC08}"/>
              </a:ext>
            </a:extLst>
          </p:cNvPr>
          <p:cNvSpPr/>
          <p:nvPr/>
        </p:nvSpPr>
        <p:spPr>
          <a:xfrm>
            <a:off x="956761" y="3501610"/>
            <a:ext cx="986075" cy="2577213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Unidades</a:t>
            </a:r>
          </a:p>
        </p:txBody>
      </p:sp>
      <p:sp>
        <p:nvSpPr>
          <p:cNvPr id="31" name="Rectangle 505">
            <a:extLst>
              <a:ext uri="{FF2B5EF4-FFF2-40B4-BE49-F238E27FC236}">
                <a16:creationId xmlns:a16="http://schemas.microsoft.com/office/drawing/2014/main" id="{7D6389A9-16F9-E6FA-86FD-FCD72564878D}"/>
              </a:ext>
            </a:extLst>
          </p:cNvPr>
          <p:cNvSpPr/>
          <p:nvPr/>
        </p:nvSpPr>
        <p:spPr>
          <a:xfrm>
            <a:off x="2251328" y="3501611"/>
            <a:ext cx="3288624" cy="468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Visión Negocio</a:t>
            </a:r>
          </a:p>
        </p:txBody>
      </p:sp>
      <p:sp>
        <p:nvSpPr>
          <p:cNvPr id="32" name="Rectangle 507">
            <a:hlinkClick r:id="" action="ppaction://noaction"/>
            <a:extLst>
              <a:ext uri="{FF2B5EF4-FFF2-40B4-BE49-F238E27FC236}">
                <a16:creationId xmlns:a16="http://schemas.microsoft.com/office/drawing/2014/main" id="{AC61E25D-7B50-0D4F-BDF1-D3B36CE55730}"/>
              </a:ext>
            </a:extLst>
          </p:cNvPr>
          <p:cNvSpPr/>
          <p:nvPr/>
        </p:nvSpPr>
        <p:spPr>
          <a:xfrm>
            <a:off x="2404760" y="3709938"/>
            <a:ext cx="298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72000" rIns="0" bIns="0"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LdN </a:t>
            </a:r>
            <a:r>
              <a:rPr kumimoji="0" lang="es-ES_tradnl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Módulo principal EEFF (Balance, CtaResultados</a:t>
            </a:r>
            <a:r>
              <a:rPr lang="es-ES_tradnl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s-ES" sz="1000" b="0" i="0" u="none" strike="noStrike" kern="0" cap="none" spc="0" normalizeH="0" baseline="3000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3" name="Rectangle 512">
            <a:extLst>
              <a:ext uri="{FF2B5EF4-FFF2-40B4-BE49-F238E27FC236}">
                <a16:creationId xmlns:a16="http://schemas.microsoft.com/office/drawing/2014/main" id="{A1BAAA65-E52B-F706-FDBE-17A364CCC57D}"/>
              </a:ext>
            </a:extLst>
          </p:cNvPr>
          <p:cNvSpPr/>
          <p:nvPr/>
        </p:nvSpPr>
        <p:spPr>
          <a:xfrm>
            <a:off x="2251328" y="4034001"/>
            <a:ext cx="3288624" cy="468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lvl="0" algn="ctr">
              <a:defRPr/>
            </a:pPr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Riesgos</a:t>
            </a:r>
          </a:p>
        </p:txBody>
      </p:sp>
      <p:sp>
        <p:nvSpPr>
          <p:cNvPr id="34" name="Rectangle 513">
            <a:hlinkClick r:id="" action="ppaction://noaction"/>
            <a:extLst>
              <a:ext uri="{FF2B5EF4-FFF2-40B4-BE49-F238E27FC236}">
                <a16:creationId xmlns:a16="http://schemas.microsoft.com/office/drawing/2014/main" id="{F1502C08-E20C-9DD6-42A5-0AFE736536B6}"/>
              </a:ext>
            </a:extLst>
          </p:cNvPr>
          <p:cNvSpPr/>
          <p:nvPr/>
        </p:nvSpPr>
        <p:spPr>
          <a:xfrm>
            <a:off x="2404760" y="4242328"/>
            <a:ext cx="298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72000" rIns="0" bIns="0" rtlCol="0" anchor="b"/>
          <a:lstStyle/>
          <a:p>
            <a:pPr lvl="0" algn="ctr"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Anexo</a:t>
            </a:r>
            <a:r>
              <a:rPr lang="es-ES" sz="1000" kern="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Riesgos de LdN</a:t>
            </a:r>
          </a:p>
        </p:txBody>
      </p:sp>
      <p:sp>
        <p:nvSpPr>
          <p:cNvPr id="35" name="Chevron 515">
            <a:extLst>
              <a:ext uri="{FF2B5EF4-FFF2-40B4-BE49-F238E27FC236}">
                <a16:creationId xmlns:a16="http://schemas.microsoft.com/office/drawing/2014/main" id="{C3DE81CF-F5B8-455C-8582-63A7A974C81E}"/>
              </a:ext>
            </a:extLst>
          </p:cNvPr>
          <p:cNvSpPr/>
          <p:nvPr/>
        </p:nvSpPr>
        <p:spPr>
          <a:xfrm>
            <a:off x="2082659" y="3713435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Chevron 516">
            <a:extLst>
              <a:ext uri="{FF2B5EF4-FFF2-40B4-BE49-F238E27FC236}">
                <a16:creationId xmlns:a16="http://schemas.microsoft.com/office/drawing/2014/main" id="{1088F901-172B-0482-5961-893683526280}"/>
              </a:ext>
            </a:extLst>
          </p:cNvPr>
          <p:cNvSpPr/>
          <p:nvPr/>
        </p:nvSpPr>
        <p:spPr>
          <a:xfrm>
            <a:off x="2082659" y="4231618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ectangle 148">
            <a:extLst>
              <a:ext uri="{FF2B5EF4-FFF2-40B4-BE49-F238E27FC236}">
                <a16:creationId xmlns:a16="http://schemas.microsoft.com/office/drawing/2014/main" id="{24D7B836-AE34-E900-DC79-0F755024F6B7}"/>
              </a:ext>
            </a:extLst>
          </p:cNvPr>
          <p:cNvSpPr/>
          <p:nvPr/>
        </p:nvSpPr>
        <p:spPr>
          <a:xfrm>
            <a:off x="5642536" y="1966839"/>
            <a:ext cx="3569919" cy="1452228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t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Visión Geográfica</a:t>
            </a:r>
          </a:p>
        </p:txBody>
      </p:sp>
      <p:sp>
        <p:nvSpPr>
          <p:cNvPr id="38" name="Rectangle 151">
            <a:extLst>
              <a:ext uri="{FF2B5EF4-FFF2-40B4-BE49-F238E27FC236}">
                <a16:creationId xmlns:a16="http://schemas.microsoft.com/office/drawing/2014/main" id="{0B23C842-B186-F41C-5628-8404277DB98C}"/>
              </a:ext>
            </a:extLst>
          </p:cNvPr>
          <p:cNvSpPr/>
          <p:nvPr/>
        </p:nvSpPr>
        <p:spPr>
          <a:xfrm>
            <a:off x="5804156" y="2418208"/>
            <a:ext cx="1260000" cy="1008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t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Gestión estructurales:</a:t>
            </a:r>
          </a:p>
          <a:p>
            <a:pPr marL="171450" marR="0" lvl="0" indent="-8255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Plan Ctas Cargabal</a:t>
            </a:r>
          </a:p>
          <a:p>
            <a:pPr marL="171450" marR="0" lvl="0" indent="-8255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Perímetro Soc.</a:t>
            </a:r>
          </a:p>
          <a:p>
            <a:pPr marL="171450" marR="0" lvl="0" indent="-8255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Soc. contraparte</a:t>
            </a:r>
          </a:p>
          <a:p>
            <a:pPr marL="171450" marR="0" lvl="0" indent="-8255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Divisa con TC disp.</a:t>
            </a:r>
          </a:p>
          <a:p>
            <a:pPr marL="171450" marR="0" lvl="0" indent="-82550" algn="l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Agrupación conceptos (aj. APR…)</a:t>
            </a:r>
          </a:p>
          <a:p>
            <a:pPr marL="0" marR="0" lvl="0" indent="0" algn="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9" name="Rectangle 152">
            <a:hlinkClick r:id="" action="ppaction://noaction"/>
            <a:extLst>
              <a:ext uri="{FF2B5EF4-FFF2-40B4-BE49-F238E27FC236}">
                <a16:creationId xmlns:a16="http://schemas.microsoft.com/office/drawing/2014/main" id="{4F65B46B-B48C-B174-55C0-E80610A9DABA}"/>
              </a:ext>
            </a:extLst>
          </p:cNvPr>
          <p:cNvSpPr/>
          <p:nvPr/>
        </p:nvSpPr>
        <p:spPr>
          <a:xfrm>
            <a:off x="7206653" y="2527187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Carga </a:t>
            </a:r>
          </a:p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Sucursales</a:t>
            </a:r>
          </a:p>
        </p:txBody>
      </p:sp>
      <p:pic>
        <p:nvPicPr>
          <p:cNvPr id="40" name="Picture 21">
            <a:extLst>
              <a:ext uri="{FF2B5EF4-FFF2-40B4-BE49-F238E27FC236}">
                <a16:creationId xmlns:a16="http://schemas.microsoft.com/office/drawing/2014/main" id="{FEE53535-C4E8-5CE1-D493-2401014F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85" y="2394769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1">
            <a:extLst>
              <a:ext uri="{FF2B5EF4-FFF2-40B4-BE49-F238E27FC236}">
                <a16:creationId xmlns:a16="http://schemas.microsoft.com/office/drawing/2014/main" id="{59399802-BEEC-A2A7-7441-5C6DDEDA0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3" y="2476621"/>
            <a:ext cx="216000" cy="18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55">
            <a:hlinkClick r:id="" action="ppaction://noaction"/>
            <a:extLst>
              <a:ext uri="{FF2B5EF4-FFF2-40B4-BE49-F238E27FC236}">
                <a16:creationId xmlns:a16="http://schemas.microsoft.com/office/drawing/2014/main" id="{560DDB66-C6AA-139A-5238-24FF63CEE380}"/>
              </a:ext>
            </a:extLst>
          </p:cNvPr>
          <p:cNvSpPr/>
          <p:nvPr/>
        </p:nvSpPr>
        <p:spPr>
          <a:xfrm>
            <a:off x="7206653" y="2203676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Carga datos </a:t>
            </a:r>
          </a:p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 cierre</a:t>
            </a:r>
          </a:p>
        </p:txBody>
      </p:sp>
      <p:pic>
        <p:nvPicPr>
          <p:cNvPr id="43" name="Picture 21">
            <a:extLst>
              <a:ext uri="{FF2B5EF4-FFF2-40B4-BE49-F238E27FC236}">
                <a16:creationId xmlns:a16="http://schemas.microsoft.com/office/drawing/2014/main" id="{D0FECA2E-33B5-955D-E670-661320127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3" y="2145404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157">
            <a:hlinkClick r:id="" action="ppaction://noaction"/>
            <a:extLst>
              <a:ext uri="{FF2B5EF4-FFF2-40B4-BE49-F238E27FC236}">
                <a16:creationId xmlns:a16="http://schemas.microsoft.com/office/drawing/2014/main" id="{71CACE2D-FE6C-A39F-2808-1188079904D0}"/>
              </a:ext>
            </a:extLst>
          </p:cNvPr>
          <p:cNvSpPr/>
          <p:nvPr/>
        </p:nvSpPr>
        <p:spPr>
          <a:xfrm>
            <a:off x="5804155" y="2174449"/>
            <a:ext cx="1260000" cy="180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Validación Cargabal</a:t>
            </a:r>
          </a:p>
        </p:txBody>
      </p:sp>
      <p:pic>
        <p:nvPicPr>
          <p:cNvPr id="45" name="Picture 21">
            <a:extLst>
              <a:ext uri="{FF2B5EF4-FFF2-40B4-BE49-F238E27FC236}">
                <a16:creationId xmlns:a16="http://schemas.microsoft.com/office/drawing/2014/main" id="{51BF76A0-8AEF-9BB1-9E61-C5ECDAF8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185" y="2105937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159">
            <a:hlinkClick r:id="" action="ppaction://noaction"/>
            <a:extLst>
              <a:ext uri="{FF2B5EF4-FFF2-40B4-BE49-F238E27FC236}">
                <a16:creationId xmlns:a16="http://schemas.microsoft.com/office/drawing/2014/main" id="{AA7AC802-5D43-0597-A249-7AAE0A7E6E29}"/>
              </a:ext>
            </a:extLst>
          </p:cNvPr>
          <p:cNvSpPr/>
          <p:nvPr/>
        </p:nvSpPr>
        <p:spPr>
          <a:xfrm>
            <a:off x="7206653" y="2850698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Repos. Intragr.</a:t>
            </a:r>
          </a:p>
        </p:txBody>
      </p:sp>
      <p:sp>
        <p:nvSpPr>
          <p:cNvPr id="47" name="Rectangle 160">
            <a:hlinkClick r:id="" action="ppaction://noaction"/>
            <a:extLst>
              <a:ext uri="{FF2B5EF4-FFF2-40B4-BE49-F238E27FC236}">
                <a16:creationId xmlns:a16="http://schemas.microsoft.com/office/drawing/2014/main" id="{6EB3EF73-4343-C826-CC0B-0624263A69BF}"/>
              </a:ext>
            </a:extLst>
          </p:cNvPr>
          <p:cNvSpPr/>
          <p:nvPr/>
        </p:nvSpPr>
        <p:spPr>
          <a:xfrm>
            <a:off x="8272558" y="2190746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Repartos por negocios</a:t>
            </a:r>
          </a:p>
        </p:txBody>
      </p:sp>
      <p:pic>
        <p:nvPicPr>
          <p:cNvPr id="48" name="Picture 21">
            <a:extLst>
              <a:ext uri="{FF2B5EF4-FFF2-40B4-BE49-F238E27FC236}">
                <a16:creationId xmlns:a16="http://schemas.microsoft.com/office/drawing/2014/main" id="{5464B767-C2D2-8A23-411F-DB35CB2C6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3" y="2809527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171">
            <a:hlinkClick r:id="" action="ppaction://noaction"/>
            <a:extLst>
              <a:ext uri="{FF2B5EF4-FFF2-40B4-BE49-F238E27FC236}">
                <a16:creationId xmlns:a16="http://schemas.microsoft.com/office/drawing/2014/main" id="{CB33CFF9-A4C2-3169-29BA-155B3FCE4532}"/>
              </a:ext>
            </a:extLst>
          </p:cNvPr>
          <p:cNvSpPr/>
          <p:nvPr/>
        </p:nvSpPr>
        <p:spPr>
          <a:xfrm>
            <a:off x="8270149" y="2527187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lvl="0" algn="ctr">
              <a:lnSpc>
                <a:spcPts val="1100"/>
              </a:lnSpc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Internegocios Contables</a:t>
            </a:r>
          </a:p>
        </p:txBody>
      </p:sp>
      <p:pic>
        <p:nvPicPr>
          <p:cNvPr id="51" name="Picture 21">
            <a:extLst>
              <a:ext uri="{FF2B5EF4-FFF2-40B4-BE49-F238E27FC236}">
                <a16:creationId xmlns:a16="http://schemas.microsoft.com/office/drawing/2014/main" id="{5F89BD38-6513-9D9C-FAD3-8510E8F7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9" y="2476621"/>
            <a:ext cx="216000" cy="18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1">
            <a:extLst>
              <a:ext uri="{FF2B5EF4-FFF2-40B4-BE49-F238E27FC236}">
                <a16:creationId xmlns:a16="http://schemas.microsoft.com/office/drawing/2014/main" id="{8D2FE7E9-D778-71D3-3523-983EC9EAB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9" y="2190746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175">
            <a:hlinkClick r:id="" action="ppaction://noaction"/>
            <a:extLst>
              <a:ext uri="{FF2B5EF4-FFF2-40B4-BE49-F238E27FC236}">
                <a16:creationId xmlns:a16="http://schemas.microsoft.com/office/drawing/2014/main" id="{E0B612BD-B068-3C28-4F5F-702E8117EB07}"/>
              </a:ext>
            </a:extLst>
          </p:cNvPr>
          <p:cNvSpPr/>
          <p:nvPr/>
        </p:nvSpPr>
        <p:spPr>
          <a:xfrm>
            <a:off x="8270149" y="2850698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Ajustes automáticos</a:t>
            </a:r>
          </a:p>
        </p:txBody>
      </p:sp>
      <p:sp>
        <p:nvSpPr>
          <p:cNvPr id="55" name="Rectangle 176">
            <a:hlinkClick r:id="" action="ppaction://noaction"/>
            <a:extLst>
              <a:ext uri="{FF2B5EF4-FFF2-40B4-BE49-F238E27FC236}">
                <a16:creationId xmlns:a16="http://schemas.microsoft.com/office/drawing/2014/main" id="{48BA7623-D48D-2ED5-C78A-0DAF61A12FE3}"/>
              </a:ext>
            </a:extLst>
          </p:cNvPr>
          <p:cNvSpPr/>
          <p:nvPr/>
        </p:nvSpPr>
        <p:spPr>
          <a:xfrm>
            <a:off x="8270149" y="3174208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Ajustes manuales</a:t>
            </a:r>
          </a:p>
        </p:txBody>
      </p:sp>
      <p:pic>
        <p:nvPicPr>
          <p:cNvPr id="56" name="Picture 21">
            <a:extLst>
              <a:ext uri="{FF2B5EF4-FFF2-40B4-BE49-F238E27FC236}">
                <a16:creationId xmlns:a16="http://schemas.microsoft.com/office/drawing/2014/main" id="{809049D7-D139-DC8B-CEFF-B0234F0B8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649" y="2809527"/>
            <a:ext cx="214051" cy="18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upo 56">
            <a:extLst>
              <a:ext uri="{FF2B5EF4-FFF2-40B4-BE49-F238E27FC236}">
                <a16:creationId xmlns:a16="http://schemas.microsoft.com/office/drawing/2014/main" id="{E221B8A7-FB25-93E7-C0B8-E4B7D655E0A6}"/>
              </a:ext>
            </a:extLst>
          </p:cNvPr>
          <p:cNvGrpSpPr/>
          <p:nvPr/>
        </p:nvGrpSpPr>
        <p:grpSpPr>
          <a:xfrm>
            <a:off x="5633081" y="3491091"/>
            <a:ext cx="3569921" cy="468000"/>
            <a:chOff x="5529181" y="3492086"/>
            <a:chExt cx="3569921" cy="468000"/>
          </a:xfrm>
        </p:grpSpPr>
        <p:sp>
          <p:nvSpPr>
            <p:cNvPr id="58" name="Rectangle 149">
              <a:extLst>
                <a:ext uri="{FF2B5EF4-FFF2-40B4-BE49-F238E27FC236}">
                  <a16:creationId xmlns:a16="http://schemas.microsoft.com/office/drawing/2014/main" id="{77250D56-FF8A-B691-293F-1C2B90B5A8BE}"/>
                </a:ext>
              </a:extLst>
            </p:cNvPr>
            <p:cNvSpPr/>
            <p:nvPr/>
          </p:nvSpPr>
          <p:spPr>
            <a:xfrm>
              <a:off x="5529181" y="3492086"/>
              <a:ext cx="3569921" cy="468000"/>
            </a:xfrm>
            <a:prstGeom prst="rect">
              <a:avLst/>
            </a:prstGeom>
            <a:solidFill>
              <a:sysClr val="window" lastClr="FFFFFF">
                <a:lumMod val="95000"/>
                <a:alpha val="50000"/>
              </a:sys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vert="horz" lIns="0" rIns="0" bIns="14400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Visión Negocio</a:t>
              </a:r>
            </a:p>
          </p:txBody>
        </p:sp>
        <p:sp>
          <p:nvSpPr>
            <p:cNvPr id="59" name="Rectangle 179">
              <a:hlinkClick r:id="" action="ppaction://noaction"/>
              <a:extLst>
                <a:ext uri="{FF2B5EF4-FFF2-40B4-BE49-F238E27FC236}">
                  <a16:creationId xmlns:a16="http://schemas.microsoft.com/office/drawing/2014/main" id="{5CA40583-A270-66E1-5445-789F0770AB2F}"/>
                </a:ext>
              </a:extLst>
            </p:cNvPr>
            <p:cNvSpPr/>
            <p:nvPr/>
          </p:nvSpPr>
          <p:spPr>
            <a:xfrm>
              <a:off x="5697766" y="3709938"/>
              <a:ext cx="1560192" cy="19651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lIns="0" tIns="72000" rIns="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Conciliación</a:t>
              </a:r>
              <a:endParaRPr kumimoji="0" lang="es-ES" sz="1000" b="0" i="0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0" name="Rectangle 180">
              <a:hlinkClick r:id="" action="ppaction://noaction"/>
              <a:extLst>
                <a:ext uri="{FF2B5EF4-FFF2-40B4-BE49-F238E27FC236}">
                  <a16:creationId xmlns:a16="http://schemas.microsoft.com/office/drawing/2014/main" id="{A1F4EF0C-DB81-91CA-7CB8-43B6BFB0AD4F}"/>
                </a:ext>
              </a:extLst>
            </p:cNvPr>
            <p:cNvSpPr/>
            <p:nvPr/>
          </p:nvSpPr>
          <p:spPr>
            <a:xfrm>
              <a:off x="7458441" y="3709938"/>
              <a:ext cx="1560192" cy="19651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lIns="0" tIns="72000" rIns="0" bIns="0"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Ajustes manuales</a:t>
              </a:r>
              <a:endParaRPr kumimoji="0" lang="es-ES" sz="1000" b="0" i="0" u="none" strike="noStrike" kern="0" cap="none" spc="0" normalizeH="0" baseline="30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pic>
          <p:nvPicPr>
            <p:cNvPr id="61" name="Picture 21">
              <a:extLst>
                <a:ext uri="{FF2B5EF4-FFF2-40B4-BE49-F238E27FC236}">
                  <a16:creationId xmlns:a16="http://schemas.microsoft.com/office/drawing/2014/main" id="{4AACC96C-F9B5-6F97-D9DB-517D293A5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444" b="97778" l="4000" r="96000">
                          <a14:foregroundMark x1="4000" y1="49333" x2="6667" y2="52444"/>
                          <a14:foregroundMark x1="44444" y1="98222" x2="55556" y2="94222"/>
                          <a14:foregroundMark x1="96000" y1="56000" x2="96000" y2="45333"/>
                          <a14:foregroundMark x1="56444" y1="5778" x2="43556" y2="44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2830" y="3636030"/>
              <a:ext cx="214051" cy="185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62" name="Conector recto 202">
            <a:extLst>
              <a:ext uri="{FF2B5EF4-FFF2-40B4-BE49-F238E27FC236}">
                <a16:creationId xmlns:a16="http://schemas.microsoft.com/office/drawing/2014/main" id="{A2857B96-AC2E-239D-A971-7B7CC0C83011}"/>
              </a:ext>
            </a:extLst>
          </p:cNvPr>
          <p:cNvCxnSpPr>
            <a:cxnSpLocks/>
          </p:cNvCxnSpPr>
          <p:nvPr/>
        </p:nvCxnSpPr>
        <p:spPr>
          <a:xfrm flipV="1">
            <a:off x="986652" y="1755263"/>
            <a:ext cx="4500000" cy="0"/>
          </a:xfrm>
          <a:prstGeom prst="line">
            <a:avLst/>
          </a:prstGeom>
          <a:ln w="1270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7">
            <a:extLst>
              <a:ext uri="{FF2B5EF4-FFF2-40B4-BE49-F238E27FC236}">
                <a16:creationId xmlns:a16="http://schemas.microsoft.com/office/drawing/2014/main" id="{2F1C1DA4-2F6B-1B0C-19D8-793C35B87816}"/>
              </a:ext>
            </a:extLst>
          </p:cNvPr>
          <p:cNvSpPr txBox="1"/>
          <p:nvPr/>
        </p:nvSpPr>
        <p:spPr>
          <a:xfrm>
            <a:off x="2110680" y="1447486"/>
            <a:ext cx="2597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Aprovisionamiento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64" name="Conector recto 205">
            <a:extLst>
              <a:ext uri="{FF2B5EF4-FFF2-40B4-BE49-F238E27FC236}">
                <a16:creationId xmlns:a16="http://schemas.microsoft.com/office/drawing/2014/main" id="{0D39B909-5D48-5AC8-19C2-B00463FF732A}"/>
              </a:ext>
            </a:extLst>
          </p:cNvPr>
          <p:cNvCxnSpPr>
            <a:cxnSpLocks/>
          </p:cNvCxnSpPr>
          <p:nvPr/>
        </p:nvCxnSpPr>
        <p:spPr>
          <a:xfrm>
            <a:off x="9293202" y="1779415"/>
            <a:ext cx="2425815" cy="0"/>
          </a:xfrm>
          <a:prstGeom prst="line">
            <a:avLst/>
          </a:prstGeom>
          <a:ln w="1270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01">
            <a:extLst>
              <a:ext uri="{FF2B5EF4-FFF2-40B4-BE49-F238E27FC236}">
                <a16:creationId xmlns:a16="http://schemas.microsoft.com/office/drawing/2014/main" id="{9BC6C986-1FBA-2141-5054-AD61CD573663}"/>
              </a:ext>
            </a:extLst>
          </p:cNvPr>
          <p:cNvSpPr txBox="1"/>
          <p:nvPr/>
        </p:nvSpPr>
        <p:spPr>
          <a:xfrm>
            <a:off x="9606109" y="1237936"/>
            <a:ext cx="18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Explotación &amp; Envíos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cxnSp>
        <p:nvCxnSpPr>
          <p:cNvPr id="66" name="Conector recto 204">
            <a:extLst>
              <a:ext uri="{FF2B5EF4-FFF2-40B4-BE49-F238E27FC236}">
                <a16:creationId xmlns:a16="http://schemas.microsoft.com/office/drawing/2014/main" id="{08A622A7-047A-3005-41A8-0A920BA497D8}"/>
              </a:ext>
            </a:extLst>
          </p:cNvPr>
          <p:cNvCxnSpPr>
            <a:cxnSpLocks/>
          </p:cNvCxnSpPr>
          <p:nvPr/>
        </p:nvCxnSpPr>
        <p:spPr>
          <a:xfrm>
            <a:off x="5704096" y="1779415"/>
            <a:ext cx="3427892" cy="0"/>
          </a:xfrm>
          <a:prstGeom prst="line">
            <a:avLst/>
          </a:prstGeom>
          <a:ln w="1270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203">
            <a:extLst>
              <a:ext uri="{FF2B5EF4-FFF2-40B4-BE49-F238E27FC236}">
                <a16:creationId xmlns:a16="http://schemas.microsoft.com/office/drawing/2014/main" id="{131F4710-937C-F4C1-2928-9AFF5572DBEA}"/>
              </a:ext>
            </a:extLst>
          </p:cNvPr>
          <p:cNvSpPr txBox="1"/>
          <p:nvPr/>
        </p:nvSpPr>
        <p:spPr>
          <a:xfrm>
            <a:off x="5864694" y="1447486"/>
            <a:ext cx="30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600000000000000" pitchFamily="2" charset="0"/>
              </a:rPr>
              <a:t>Procesos de cálculo</a:t>
            </a:r>
            <a:endParaRPr lang="es-ES" sz="1400" b="1" dirty="0">
              <a:solidFill>
                <a:schemeClr val="tx1">
                  <a:lumMod val="75000"/>
                  <a:lumOff val="25000"/>
                </a:schemeClr>
              </a:solidFill>
              <a:latin typeface="Segoe Print" panose="02000600000000000000" pitchFamily="2" charset="0"/>
            </a:endParaRPr>
          </a:p>
        </p:txBody>
      </p:sp>
      <p:sp>
        <p:nvSpPr>
          <p:cNvPr id="68" name="Rectangle 126">
            <a:hlinkClick r:id="" action="ppaction://noaction"/>
            <a:extLst>
              <a:ext uri="{FF2B5EF4-FFF2-40B4-BE49-F238E27FC236}">
                <a16:creationId xmlns:a16="http://schemas.microsoft.com/office/drawing/2014/main" id="{497497CF-8C1C-F71F-8BA7-16385C232712}"/>
              </a:ext>
            </a:extLst>
          </p:cNvPr>
          <p:cNvSpPr/>
          <p:nvPr/>
        </p:nvSpPr>
        <p:spPr>
          <a:xfrm>
            <a:off x="2396377" y="2892964"/>
            <a:ext cx="1743742" cy="2140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lvl="0" algn="ctr"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Métricas Capital (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ＭＳ Ｐゴシック" pitchFamily="34" charset="-128"/>
                <a:cs typeface="Calibri" panose="020F0502020204030204" pitchFamily="34" charset="0"/>
                <a:sym typeface="Arial"/>
              </a:rPr>
              <a:t>RWAs)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9" name="Rectangle 127">
            <a:extLst>
              <a:ext uri="{FF2B5EF4-FFF2-40B4-BE49-F238E27FC236}">
                <a16:creationId xmlns:a16="http://schemas.microsoft.com/office/drawing/2014/main" id="{40B257DA-A677-10B0-6E2E-AED357DB9F87}"/>
              </a:ext>
            </a:extLst>
          </p:cNvPr>
          <p:cNvSpPr/>
          <p:nvPr/>
        </p:nvSpPr>
        <p:spPr>
          <a:xfrm>
            <a:off x="974723" y="2891014"/>
            <a:ext cx="986075" cy="216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algn="ctr"/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</a:t>
            </a:r>
          </a:p>
        </p:txBody>
      </p:sp>
      <p:sp>
        <p:nvSpPr>
          <p:cNvPr id="70" name="Rectangle 128">
            <a:hlinkClick r:id="" action="ppaction://noaction"/>
            <a:extLst>
              <a:ext uri="{FF2B5EF4-FFF2-40B4-BE49-F238E27FC236}">
                <a16:creationId xmlns:a16="http://schemas.microsoft.com/office/drawing/2014/main" id="{D955C19E-981D-4D76-B612-F796522F6542}"/>
              </a:ext>
            </a:extLst>
          </p:cNvPr>
          <p:cNvSpPr/>
          <p:nvPr/>
        </p:nvSpPr>
        <p:spPr>
          <a:xfrm>
            <a:off x="10743938" y="5473782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SCF</a:t>
            </a:r>
          </a:p>
        </p:txBody>
      </p:sp>
      <p:sp>
        <p:nvSpPr>
          <p:cNvPr id="71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BEB27FDF-040C-A95C-0F9C-444D7807D6F7}"/>
              </a:ext>
            </a:extLst>
          </p:cNvPr>
          <p:cNvSpPr/>
          <p:nvPr/>
        </p:nvSpPr>
        <p:spPr>
          <a:xfrm>
            <a:off x="9797320" y="520229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FMIS Branches</a:t>
            </a:r>
          </a:p>
        </p:txBody>
      </p:sp>
      <p:sp>
        <p:nvSpPr>
          <p:cNvPr id="76" name="Rectangle 137">
            <a:hlinkClick r:id="" action="ppaction://noaction"/>
            <a:extLst>
              <a:ext uri="{FF2B5EF4-FFF2-40B4-BE49-F238E27FC236}">
                <a16:creationId xmlns:a16="http://schemas.microsoft.com/office/drawing/2014/main" id="{60268F09-9176-C12C-4F4A-CD91B8FDF071}"/>
              </a:ext>
            </a:extLst>
          </p:cNvPr>
          <p:cNvSpPr/>
          <p:nvPr/>
        </p:nvSpPr>
        <p:spPr>
          <a:xfrm>
            <a:off x="10743938" y="405770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ROPE</a:t>
            </a:r>
          </a:p>
        </p:txBody>
      </p:sp>
      <p:sp>
        <p:nvSpPr>
          <p:cNvPr id="77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C9E41999-2F8A-367F-D6AE-084A05EE7720}"/>
              </a:ext>
            </a:extLst>
          </p:cNvPr>
          <p:cNvSpPr/>
          <p:nvPr/>
        </p:nvSpPr>
        <p:spPr>
          <a:xfrm>
            <a:off x="9798949" y="1983244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CdG</a:t>
            </a:r>
          </a:p>
        </p:txBody>
      </p:sp>
      <p:sp>
        <p:nvSpPr>
          <p:cNvPr id="78" name="Freeform 350">
            <a:extLst>
              <a:ext uri="{FF2B5EF4-FFF2-40B4-BE49-F238E27FC236}">
                <a16:creationId xmlns:a16="http://schemas.microsoft.com/office/drawing/2014/main" id="{729195A2-D2BF-D6BF-E3C4-2CA2B9200F1F}"/>
              </a:ext>
            </a:extLst>
          </p:cNvPr>
          <p:cNvSpPr/>
          <p:nvPr/>
        </p:nvSpPr>
        <p:spPr>
          <a:xfrm>
            <a:off x="9268035" y="4050778"/>
            <a:ext cx="401631" cy="413617"/>
          </a:xfrm>
          <a:custGeom>
            <a:avLst/>
            <a:gdLst/>
            <a:ahLst/>
            <a:cxnLst/>
            <a:rect l="l" t="t" r="r" b="b"/>
            <a:pathLst>
              <a:path w="504835" h="504825">
                <a:moveTo>
                  <a:pt x="486827" y="0"/>
                </a:moveTo>
                <a:cubicBezTo>
                  <a:pt x="490584" y="0"/>
                  <a:pt x="493964" y="1033"/>
                  <a:pt x="496969" y="3099"/>
                </a:cubicBezTo>
                <a:cubicBezTo>
                  <a:pt x="503166" y="7606"/>
                  <a:pt x="505702" y="13616"/>
                  <a:pt x="504575" y="21128"/>
                </a:cubicBezTo>
                <a:lnTo>
                  <a:pt x="432457" y="453835"/>
                </a:lnTo>
                <a:cubicBezTo>
                  <a:pt x="431518" y="459282"/>
                  <a:pt x="428513" y="463507"/>
                  <a:pt x="423443" y="466513"/>
                </a:cubicBezTo>
                <a:cubicBezTo>
                  <a:pt x="420813" y="468015"/>
                  <a:pt x="417902" y="468766"/>
                  <a:pt x="414709" y="468766"/>
                </a:cubicBezTo>
                <a:cubicBezTo>
                  <a:pt x="412643" y="468766"/>
                  <a:pt x="410390" y="468296"/>
                  <a:pt x="407948" y="467358"/>
                </a:cubicBezTo>
                <a:lnTo>
                  <a:pt x="280333" y="415241"/>
                </a:lnTo>
                <a:lnTo>
                  <a:pt x="212160" y="498346"/>
                </a:lnTo>
                <a:cubicBezTo>
                  <a:pt x="208779" y="502665"/>
                  <a:pt x="204177" y="504825"/>
                  <a:pt x="198356" y="504825"/>
                </a:cubicBezTo>
                <a:cubicBezTo>
                  <a:pt x="195915" y="504825"/>
                  <a:pt x="193848" y="504449"/>
                  <a:pt x="192158" y="503698"/>
                </a:cubicBezTo>
                <a:cubicBezTo>
                  <a:pt x="188590" y="502384"/>
                  <a:pt x="185726" y="500177"/>
                  <a:pt x="183566" y="497078"/>
                </a:cubicBezTo>
                <a:cubicBezTo>
                  <a:pt x="181406" y="493979"/>
                  <a:pt x="180327" y="490552"/>
                  <a:pt x="180327" y="486796"/>
                </a:cubicBezTo>
                <a:lnTo>
                  <a:pt x="180327" y="388479"/>
                </a:lnTo>
                <a:lnTo>
                  <a:pt x="423724" y="90147"/>
                </a:lnTo>
                <a:lnTo>
                  <a:pt x="122575" y="350729"/>
                </a:lnTo>
                <a:lnTo>
                  <a:pt x="11300" y="305092"/>
                </a:lnTo>
                <a:cubicBezTo>
                  <a:pt x="4352" y="302463"/>
                  <a:pt x="595" y="297298"/>
                  <a:pt x="32" y="289598"/>
                </a:cubicBezTo>
                <a:cubicBezTo>
                  <a:pt x="-344" y="282086"/>
                  <a:pt x="2662" y="276546"/>
                  <a:pt x="9046" y="272977"/>
                </a:cubicBezTo>
                <a:lnTo>
                  <a:pt x="477812" y="2535"/>
                </a:lnTo>
                <a:cubicBezTo>
                  <a:pt x="480630" y="845"/>
                  <a:pt x="483634" y="0"/>
                  <a:pt x="486827" y="0"/>
                </a:cubicBezTo>
                <a:close/>
              </a:path>
            </a:pathLst>
          </a:cu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0" name="Rectangle 141">
            <a:hlinkClick r:id="" action="ppaction://noaction"/>
            <a:extLst>
              <a:ext uri="{FF2B5EF4-FFF2-40B4-BE49-F238E27FC236}">
                <a16:creationId xmlns:a16="http://schemas.microsoft.com/office/drawing/2014/main" id="{6E8DFD3A-DAFA-C438-5D65-80ED8ABDDD0C}"/>
              </a:ext>
            </a:extLst>
          </p:cNvPr>
          <p:cNvSpPr/>
          <p:nvPr/>
        </p:nvSpPr>
        <p:spPr>
          <a:xfrm>
            <a:off x="9797320" y="4911833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MISCO GCB</a:t>
            </a:r>
          </a:p>
        </p:txBody>
      </p:sp>
      <p:sp>
        <p:nvSpPr>
          <p:cNvPr id="96" name="Rectangle 182">
            <a:hlinkClick r:id="" action="ppaction://noaction"/>
            <a:extLst>
              <a:ext uri="{FF2B5EF4-FFF2-40B4-BE49-F238E27FC236}">
                <a16:creationId xmlns:a16="http://schemas.microsoft.com/office/drawing/2014/main" id="{63D5A7FE-7995-11E7-A35A-96343B6F7AB7}"/>
              </a:ext>
            </a:extLst>
          </p:cNvPr>
          <p:cNvSpPr/>
          <p:nvPr/>
        </p:nvSpPr>
        <p:spPr>
          <a:xfrm>
            <a:off x="9798949" y="4625721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algn="ctr">
              <a:lnSpc>
                <a:spcPts val="1100"/>
              </a:lnSpc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Internegocios</a:t>
            </a:r>
          </a:p>
        </p:txBody>
      </p:sp>
      <p:sp>
        <p:nvSpPr>
          <p:cNvPr id="102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E6C06E69-5F1C-9D2F-8FCE-2FD188D7999F}"/>
              </a:ext>
            </a:extLst>
          </p:cNvPr>
          <p:cNvSpPr/>
          <p:nvPr/>
        </p:nvSpPr>
        <p:spPr>
          <a:xfrm>
            <a:off x="9797320" y="433651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Capital Econ.</a:t>
            </a:r>
          </a:p>
        </p:txBody>
      </p:sp>
      <p:sp>
        <p:nvSpPr>
          <p:cNvPr id="104" name="Rectangle 512">
            <a:extLst>
              <a:ext uri="{FF2B5EF4-FFF2-40B4-BE49-F238E27FC236}">
                <a16:creationId xmlns:a16="http://schemas.microsoft.com/office/drawing/2014/main" id="{90F7B8B3-881C-8229-320A-AEFF4099A312}"/>
              </a:ext>
            </a:extLst>
          </p:cNvPr>
          <p:cNvSpPr/>
          <p:nvPr/>
        </p:nvSpPr>
        <p:spPr>
          <a:xfrm>
            <a:off x="2258446" y="5092551"/>
            <a:ext cx="3288624" cy="468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lvl="0" algn="ctr">
              <a:defRPr/>
            </a:pPr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Clientes</a:t>
            </a:r>
          </a:p>
        </p:txBody>
      </p:sp>
      <p:sp>
        <p:nvSpPr>
          <p:cNvPr id="105" name="Rectangle 513">
            <a:hlinkClick r:id="" action="ppaction://noaction"/>
            <a:extLst>
              <a:ext uri="{FF2B5EF4-FFF2-40B4-BE49-F238E27FC236}">
                <a16:creationId xmlns:a16="http://schemas.microsoft.com/office/drawing/2014/main" id="{50556532-519D-2BEE-B771-92110EB4EB13}"/>
              </a:ext>
            </a:extLst>
          </p:cNvPr>
          <p:cNvSpPr/>
          <p:nvPr/>
        </p:nvSpPr>
        <p:spPr>
          <a:xfrm>
            <a:off x="2392828" y="5300878"/>
            <a:ext cx="298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72000" rIns="0" bIns="0" rtlCol="0" anchor="b"/>
          <a:lstStyle/>
          <a:p>
            <a:pPr lvl="0" algn="ctr"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Anexo</a:t>
            </a:r>
            <a:r>
              <a:rPr lang="es-ES" sz="1000" kern="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Clientes de LdN</a:t>
            </a:r>
          </a:p>
        </p:txBody>
      </p:sp>
      <p:sp>
        <p:nvSpPr>
          <p:cNvPr id="106" name="Rectangle 512">
            <a:extLst>
              <a:ext uri="{FF2B5EF4-FFF2-40B4-BE49-F238E27FC236}">
                <a16:creationId xmlns:a16="http://schemas.microsoft.com/office/drawing/2014/main" id="{16E3FFB0-5F4A-1BEE-3BEE-F379A8B19EB5}"/>
              </a:ext>
            </a:extLst>
          </p:cNvPr>
          <p:cNvSpPr/>
          <p:nvPr/>
        </p:nvSpPr>
        <p:spPr>
          <a:xfrm>
            <a:off x="2251328" y="4559805"/>
            <a:ext cx="3288624" cy="468000"/>
          </a:xfrm>
          <a:prstGeom prst="rect">
            <a:avLst/>
          </a:prstGeom>
          <a:solidFill>
            <a:sysClr val="window" lastClr="FFFFFF">
              <a:lumMod val="95000"/>
              <a:alpha val="50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vert="horz" lIns="0" rIns="0" bIns="144000" rtlCol="0" anchor="t"/>
          <a:lstStyle/>
          <a:p>
            <a:pPr lvl="0" algn="ctr">
              <a:defRPr/>
            </a:pPr>
            <a:r>
              <a:rPr lang="es-ES_tradnl" sz="1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Visión Green</a:t>
            </a:r>
          </a:p>
        </p:txBody>
      </p:sp>
      <p:sp>
        <p:nvSpPr>
          <p:cNvPr id="107" name="Rectangle 513">
            <a:hlinkClick r:id="" action="ppaction://noaction"/>
            <a:extLst>
              <a:ext uri="{FF2B5EF4-FFF2-40B4-BE49-F238E27FC236}">
                <a16:creationId xmlns:a16="http://schemas.microsoft.com/office/drawing/2014/main" id="{B4F69623-08DE-E359-9B1B-5F4918568FEA}"/>
              </a:ext>
            </a:extLst>
          </p:cNvPr>
          <p:cNvSpPr/>
          <p:nvPr/>
        </p:nvSpPr>
        <p:spPr>
          <a:xfrm>
            <a:off x="2404760" y="4768132"/>
            <a:ext cx="298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72000" rIns="0" bIns="0" rtlCol="0" anchor="b"/>
          <a:lstStyle/>
          <a:p>
            <a:pPr lvl="0" algn="ctr"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Anexo</a:t>
            </a:r>
            <a:r>
              <a:rPr lang="es-ES" sz="1000" kern="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Green de LdN</a:t>
            </a:r>
          </a:p>
        </p:txBody>
      </p:sp>
      <p:sp>
        <p:nvSpPr>
          <p:cNvPr id="108" name="Rectangle 513">
            <a:hlinkClick r:id="" action="ppaction://noaction"/>
            <a:extLst>
              <a:ext uri="{FF2B5EF4-FFF2-40B4-BE49-F238E27FC236}">
                <a16:creationId xmlns:a16="http://schemas.microsoft.com/office/drawing/2014/main" id="{AA50E911-052A-A58E-A6F9-AB92A46950B3}"/>
              </a:ext>
            </a:extLst>
          </p:cNvPr>
          <p:cNvSpPr/>
          <p:nvPr/>
        </p:nvSpPr>
        <p:spPr>
          <a:xfrm>
            <a:off x="2400578" y="5819152"/>
            <a:ext cx="2988000" cy="216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72000" rIns="0" bIns="0" rtlCol="0" anchor="b"/>
          <a:lstStyle/>
          <a:p>
            <a:pPr lvl="0" algn="ctr"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Anexo</a:t>
            </a:r>
            <a:r>
              <a:rPr lang="es-ES" sz="1000" kern="0" baseline="30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LdN de Universidades</a:t>
            </a:r>
          </a:p>
        </p:txBody>
      </p:sp>
      <p:sp>
        <p:nvSpPr>
          <p:cNvPr id="109" name="Chevron 516">
            <a:extLst>
              <a:ext uri="{FF2B5EF4-FFF2-40B4-BE49-F238E27FC236}">
                <a16:creationId xmlns:a16="http://schemas.microsoft.com/office/drawing/2014/main" id="{4E91CD89-2B97-5448-5238-49CD3AB0B946}"/>
              </a:ext>
            </a:extLst>
          </p:cNvPr>
          <p:cNvSpPr/>
          <p:nvPr/>
        </p:nvSpPr>
        <p:spPr>
          <a:xfrm>
            <a:off x="2082659" y="4716639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Chevron 516">
            <a:extLst>
              <a:ext uri="{FF2B5EF4-FFF2-40B4-BE49-F238E27FC236}">
                <a16:creationId xmlns:a16="http://schemas.microsoft.com/office/drawing/2014/main" id="{3E9F2F36-FE57-6475-2F5B-D122CFFF08EC}"/>
              </a:ext>
            </a:extLst>
          </p:cNvPr>
          <p:cNvSpPr/>
          <p:nvPr/>
        </p:nvSpPr>
        <p:spPr>
          <a:xfrm>
            <a:off x="2082659" y="5229762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Chevron 516">
            <a:extLst>
              <a:ext uri="{FF2B5EF4-FFF2-40B4-BE49-F238E27FC236}">
                <a16:creationId xmlns:a16="http://schemas.microsoft.com/office/drawing/2014/main" id="{BF5873EA-45A2-3DF1-D8F8-4CD1E92AE651}"/>
              </a:ext>
            </a:extLst>
          </p:cNvPr>
          <p:cNvSpPr/>
          <p:nvPr/>
        </p:nvSpPr>
        <p:spPr>
          <a:xfrm>
            <a:off x="2082659" y="5770076"/>
            <a:ext cx="108000" cy="216000"/>
          </a:xfrm>
          <a:prstGeom prst="chevron">
            <a:avLst/>
          </a:prstGeom>
          <a:solidFill>
            <a:schemeClr val="bg1">
              <a:lumMod val="85000"/>
            </a:schemeClr>
          </a:solidFill>
          <a:ln w="12700" algn="ctr">
            <a:noFill/>
            <a:miter lim="800000"/>
            <a:headEnd type="none" w="sm" len="sm"/>
            <a:tailEnd type="none" w="sm" len="sm"/>
          </a:ln>
        </p:spPr>
        <p:txBody>
          <a:bodyPr wrap="none" rtlCol="0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Rectangle 182">
            <a:hlinkClick r:id="" action="ppaction://noaction"/>
            <a:extLst>
              <a:ext uri="{FF2B5EF4-FFF2-40B4-BE49-F238E27FC236}">
                <a16:creationId xmlns:a16="http://schemas.microsoft.com/office/drawing/2014/main" id="{B7CB53EF-2DA9-D271-4933-7C6A669235A0}"/>
              </a:ext>
            </a:extLst>
          </p:cNvPr>
          <p:cNvSpPr/>
          <p:nvPr/>
        </p:nvSpPr>
        <p:spPr>
          <a:xfrm>
            <a:off x="9797320" y="405770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0" rtlCol="0" anchor="ctr"/>
          <a:lstStyle/>
          <a:p>
            <a:pPr algn="ctr">
              <a:lnSpc>
                <a:spcPts val="1100"/>
              </a:lnSpc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Cosmos</a:t>
            </a:r>
          </a:p>
        </p:txBody>
      </p:sp>
      <p:sp>
        <p:nvSpPr>
          <p:cNvPr id="116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2D553C92-B377-DF77-FFCD-CDFA3D737957}"/>
              </a:ext>
            </a:extLst>
          </p:cNvPr>
          <p:cNvSpPr/>
          <p:nvPr/>
        </p:nvSpPr>
        <p:spPr>
          <a:xfrm>
            <a:off x="10743938" y="4939299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Denarius</a:t>
            </a:r>
          </a:p>
        </p:txBody>
      </p:sp>
      <p:pic>
        <p:nvPicPr>
          <p:cNvPr id="120" name="Imagen 119">
            <a:extLst>
              <a:ext uri="{FF2B5EF4-FFF2-40B4-BE49-F238E27FC236}">
                <a16:creationId xmlns:a16="http://schemas.microsoft.com/office/drawing/2014/main" id="{58DB163C-A8AA-D4C4-03B5-C0EB1AD733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25" t="17340" r="5247"/>
          <a:stretch/>
        </p:blipFill>
        <p:spPr>
          <a:xfrm>
            <a:off x="9315039" y="2003238"/>
            <a:ext cx="379795" cy="550390"/>
          </a:xfrm>
          <a:prstGeom prst="rect">
            <a:avLst/>
          </a:prstGeom>
        </p:spPr>
      </p:pic>
      <p:sp>
        <p:nvSpPr>
          <p:cNvPr id="121" name="Rectangle 159">
            <a:hlinkClick r:id="" action="ppaction://noaction"/>
            <a:extLst>
              <a:ext uri="{FF2B5EF4-FFF2-40B4-BE49-F238E27FC236}">
                <a16:creationId xmlns:a16="http://schemas.microsoft.com/office/drawing/2014/main" id="{0B75D830-E7CE-C043-3F22-34BC5A0210F7}"/>
              </a:ext>
            </a:extLst>
          </p:cNvPr>
          <p:cNvSpPr/>
          <p:nvPr/>
        </p:nvSpPr>
        <p:spPr>
          <a:xfrm>
            <a:off x="7219359" y="3140858"/>
            <a:ext cx="864000" cy="2520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Consolidación</a:t>
            </a:r>
          </a:p>
        </p:txBody>
      </p:sp>
      <p:pic>
        <p:nvPicPr>
          <p:cNvPr id="49" name="Picture 21">
            <a:extLst>
              <a:ext uri="{FF2B5EF4-FFF2-40B4-BE49-F238E27FC236}">
                <a16:creationId xmlns:a16="http://schemas.microsoft.com/office/drawing/2014/main" id="{67DE5301-33C1-27FA-C7B6-85E3AD39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rgbClr val="A5A5A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444" b="97778" l="4000" r="96000">
                        <a14:foregroundMark x1="4000" y1="49333" x2="6667" y2="52444"/>
                        <a14:foregroundMark x1="44444" y1="98222" x2="55556" y2="94222"/>
                        <a14:foregroundMark x1="96000" y1="56000" x2="96000" y2="45333"/>
                        <a14:foregroundMark x1="56444" y1="5778" x2="43556" y2="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153" y="3140745"/>
            <a:ext cx="216000" cy="18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1F03EAE0-2E3F-C2DB-BCB2-9FBE5918E243}"/>
              </a:ext>
            </a:extLst>
          </p:cNvPr>
          <p:cNvSpPr/>
          <p:nvPr/>
        </p:nvSpPr>
        <p:spPr>
          <a:xfrm>
            <a:off x="9798949" y="3431527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Green Finance</a:t>
            </a:r>
          </a:p>
        </p:txBody>
      </p:sp>
      <p:sp>
        <p:nvSpPr>
          <p:cNvPr id="128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5BE1AAA3-D112-EE57-AC5F-D3CFC3A7CAE6}"/>
              </a:ext>
            </a:extLst>
          </p:cNvPr>
          <p:cNvSpPr/>
          <p:nvPr/>
        </p:nvSpPr>
        <p:spPr>
          <a:xfrm>
            <a:off x="10749706" y="2846780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T&amp;O</a:t>
            </a:r>
          </a:p>
        </p:txBody>
      </p:sp>
      <p:sp>
        <p:nvSpPr>
          <p:cNvPr id="129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B73E64E0-F1F4-4A3A-9876-4F116FDB10C0}"/>
              </a:ext>
            </a:extLst>
          </p:cNvPr>
          <p:cNvSpPr/>
          <p:nvPr/>
        </p:nvSpPr>
        <p:spPr>
          <a:xfrm>
            <a:off x="10734087" y="314129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Universidades</a:t>
            </a:r>
          </a:p>
        </p:txBody>
      </p:sp>
      <p:sp>
        <p:nvSpPr>
          <p:cNvPr id="132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FE7D72B9-28D7-0F63-69B3-8272660694E4}"/>
              </a:ext>
            </a:extLst>
          </p:cNvPr>
          <p:cNvSpPr/>
          <p:nvPr/>
        </p:nvSpPr>
        <p:spPr>
          <a:xfrm>
            <a:off x="9798949" y="2278143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Capital &amp; Prof. Mgmt.</a:t>
            </a:r>
          </a:p>
        </p:txBody>
      </p:sp>
      <p:sp>
        <p:nvSpPr>
          <p:cNvPr id="133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91BB5D36-BC9C-3CA2-78D6-15AF1B743B2B}"/>
              </a:ext>
            </a:extLst>
          </p:cNvPr>
          <p:cNvSpPr/>
          <p:nvPr/>
        </p:nvSpPr>
        <p:spPr>
          <a:xfrm>
            <a:off x="10743459" y="3696897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Restructuraciones</a:t>
            </a:r>
          </a:p>
        </p:txBody>
      </p:sp>
      <p:sp>
        <p:nvSpPr>
          <p:cNvPr id="134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D9B93109-4209-B554-A663-8138C9784FD4}"/>
              </a:ext>
            </a:extLst>
          </p:cNvPr>
          <p:cNvSpPr/>
          <p:nvPr/>
        </p:nvSpPr>
        <p:spPr>
          <a:xfrm>
            <a:off x="10737211" y="198160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Geografías</a:t>
            </a:r>
          </a:p>
        </p:txBody>
      </p:sp>
      <p:sp>
        <p:nvSpPr>
          <p:cNvPr id="135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24485EC7-1BA5-6D9A-B666-A33670864C2A}"/>
              </a:ext>
            </a:extLst>
          </p:cNvPr>
          <p:cNvSpPr/>
          <p:nvPr/>
        </p:nvSpPr>
        <p:spPr>
          <a:xfrm>
            <a:off x="9798949" y="3710444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s-ES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agoNxt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6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643E5D33-0B95-550D-01F3-612E08F0E23D}"/>
              </a:ext>
            </a:extLst>
          </p:cNvPr>
          <p:cNvSpPr/>
          <p:nvPr/>
        </p:nvSpPr>
        <p:spPr>
          <a:xfrm>
            <a:off x="9798949" y="3134095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Retail&amp;Comm.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7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D2FC98B6-3553-4FFC-808B-81A8457AB2CA}"/>
              </a:ext>
            </a:extLst>
          </p:cNvPr>
          <p:cNvSpPr/>
          <p:nvPr/>
        </p:nvSpPr>
        <p:spPr>
          <a:xfrm>
            <a:off x="10746583" y="2561870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Div. Financiera</a:t>
            </a:r>
          </a:p>
        </p:txBody>
      </p:sp>
      <p:sp>
        <p:nvSpPr>
          <p:cNvPr id="138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60A7D196-B1EB-3203-55D9-5C9D73D6F900}"/>
              </a:ext>
            </a:extLst>
          </p:cNvPr>
          <p:cNvSpPr/>
          <p:nvPr/>
        </p:nvSpPr>
        <p:spPr>
          <a:xfrm>
            <a:off x="9798949" y="2553177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SCIB</a:t>
            </a:r>
          </a:p>
        </p:txBody>
      </p:sp>
      <p:sp>
        <p:nvSpPr>
          <p:cNvPr id="139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332BB088-FE98-DC84-8EEA-7B98EC784DFA}"/>
              </a:ext>
            </a:extLst>
          </p:cNvPr>
          <p:cNvSpPr/>
          <p:nvPr/>
        </p:nvSpPr>
        <p:spPr>
          <a:xfrm>
            <a:off x="10730963" y="2278394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Riesgos</a:t>
            </a:r>
          </a:p>
        </p:txBody>
      </p:sp>
      <p:sp>
        <p:nvSpPr>
          <p:cNvPr id="140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078565CB-0820-D8DC-722B-02C655C4E853}"/>
              </a:ext>
            </a:extLst>
          </p:cNvPr>
          <p:cNvSpPr/>
          <p:nvPr/>
        </p:nvSpPr>
        <p:spPr>
          <a:xfrm>
            <a:off x="9798949" y="2824217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Wealth Mgmt.</a:t>
            </a:r>
            <a:endParaRPr kumimoji="0" lang="es-E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1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2DA83F8C-27F0-80D6-C362-3EC762189D0E}"/>
              </a:ext>
            </a:extLst>
          </p:cNvPr>
          <p:cNvSpPr/>
          <p:nvPr/>
        </p:nvSpPr>
        <p:spPr>
          <a:xfrm>
            <a:off x="10740335" y="3416162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Estrategia</a:t>
            </a:r>
          </a:p>
        </p:txBody>
      </p:sp>
      <p:sp>
        <p:nvSpPr>
          <p:cNvPr id="6" name="Rectangle 129">
            <a:hlinkClick r:id="" action="ppaction://noaction"/>
            <a:extLst>
              <a:ext uri="{FF2B5EF4-FFF2-40B4-BE49-F238E27FC236}">
                <a16:creationId xmlns:a16="http://schemas.microsoft.com/office/drawing/2014/main" id="{8A885818-DFDB-5A69-3636-87BCB7956AB6}"/>
              </a:ext>
            </a:extLst>
          </p:cNvPr>
          <p:cNvSpPr/>
          <p:nvPr/>
        </p:nvSpPr>
        <p:spPr>
          <a:xfrm>
            <a:off x="10734087" y="4364706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Capital Reg.</a:t>
            </a:r>
          </a:p>
        </p:txBody>
      </p:sp>
      <p:sp>
        <p:nvSpPr>
          <p:cNvPr id="12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5269093C-A9B9-26FE-FF80-1E34E3537C5F}"/>
              </a:ext>
            </a:extLst>
          </p:cNvPr>
          <p:cNvSpPr/>
          <p:nvPr/>
        </p:nvSpPr>
        <p:spPr>
          <a:xfrm>
            <a:off x="9807195" y="5765029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Restructuraciones</a:t>
            </a:r>
          </a:p>
        </p:txBody>
      </p:sp>
      <p:sp>
        <p:nvSpPr>
          <p:cNvPr id="52" name="Rectangle 128">
            <a:hlinkClick r:id="" action="ppaction://noaction"/>
            <a:extLst>
              <a:ext uri="{FF2B5EF4-FFF2-40B4-BE49-F238E27FC236}">
                <a16:creationId xmlns:a16="http://schemas.microsoft.com/office/drawing/2014/main" id="{3BC091CC-504F-5E58-E226-4501E2ADCEA2}"/>
              </a:ext>
            </a:extLst>
          </p:cNvPr>
          <p:cNvSpPr/>
          <p:nvPr/>
        </p:nvSpPr>
        <p:spPr>
          <a:xfrm>
            <a:off x="9797320" y="548003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Openbank</a:t>
            </a:r>
          </a:p>
        </p:txBody>
      </p:sp>
      <p:sp>
        <p:nvSpPr>
          <p:cNvPr id="72" name="Rectangle 146">
            <a:hlinkClick r:id="" action="ppaction://noaction"/>
            <a:extLst>
              <a:ext uri="{FF2B5EF4-FFF2-40B4-BE49-F238E27FC236}">
                <a16:creationId xmlns:a16="http://schemas.microsoft.com/office/drawing/2014/main" id="{0BD0C36D-ADD5-22D3-0DE8-C73CEF27FC66}"/>
              </a:ext>
            </a:extLst>
          </p:cNvPr>
          <p:cNvSpPr/>
          <p:nvPr/>
        </p:nvSpPr>
        <p:spPr>
          <a:xfrm>
            <a:off x="10730963" y="4654243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PagoNxt</a:t>
            </a:r>
          </a:p>
        </p:txBody>
      </p:sp>
      <p:sp>
        <p:nvSpPr>
          <p:cNvPr id="74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9B204D38-A22B-D619-BE0B-90565CC1E898}"/>
              </a:ext>
            </a:extLst>
          </p:cNvPr>
          <p:cNvSpPr/>
          <p:nvPr/>
        </p:nvSpPr>
        <p:spPr>
          <a:xfrm>
            <a:off x="10740334" y="5202298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ts val="1100"/>
              </a:lnSpc>
            </a:pPr>
            <a:r>
              <a:rPr lang="es-ES" sz="1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SCIB USA</a:t>
            </a:r>
          </a:p>
        </p:txBody>
      </p:sp>
      <p:sp>
        <p:nvSpPr>
          <p:cNvPr id="75" name="Rectangle 138">
            <a:hlinkClick r:id="" action="ppaction://noaction"/>
            <a:extLst>
              <a:ext uri="{FF2B5EF4-FFF2-40B4-BE49-F238E27FC236}">
                <a16:creationId xmlns:a16="http://schemas.microsoft.com/office/drawing/2014/main" id="{28284617-81B9-ADB6-6756-8FB77E55A9C9}"/>
              </a:ext>
            </a:extLst>
          </p:cNvPr>
          <p:cNvSpPr/>
          <p:nvPr/>
        </p:nvSpPr>
        <p:spPr>
          <a:xfrm>
            <a:off x="10749706" y="5765234"/>
            <a:ext cx="790429" cy="2137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>
              <a:lnSpc>
                <a:spcPts val="1100"/>
              </a:lnSpc>
            </a:pPr>
            <a:r>
              <a:rPr lang="es-ES" sz="9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Multinacionales</a:t>
            </a:r>
            <a:endParaRPr lang="es-ES" sz="1000" kern="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3555915-4154-F61F-0736-3A2B4D41C759}"/>
              </a:ext>
            </a:extLst>
          </p:cNvPr>
          <p:cNvSpPr/>
          <p:nvPr/>
        </p:nvSpPr>
        <p:spPr>
          <a:xfrm>
            <a:off x="2190659" y="6532839"/>
            <a:ext cx="378026" cy="168396"/>
          </a:xfrm>
          <a:prstGeom prst="rect">
            <a:avLst/>
          </a:prstGeom>
          <a:pattFill prst="ltDnDiag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D7330EBC-BA08-BA23-CC6A-4CE697DFD7AF}"/>
              </a:ext>
            </a:extLst>
          </p:cNvPr>
          <p:cNvSpPr txBox="1"/>
          <p:nvPr/>
        </p:nvSpPr>
        <p:spPr>
          <a:xfrm>
            <a:off x="2506170" y="6516461"/>
            <a:ext cx="42561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Será sustituido por la entrada en Producción del nuevo modelo de datos de Finanzas</a:t>
            </a:r>
          </a:p>
        </p:txBody>
      </p:sp>
    </p:spTree>
    <p:extLst>
      <p:ext uri="{BB962C8B-B14F-4D97-AF65-F5344CB8AC3E}">
        <p14:creationId xmlns:p14="http://schemas.microsoft.com/office/powerpoint/2010/main" val="31712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D476666F-435D-6A7F-A937-898C0AD8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2" y="1268397"/>
            <a:ext cx="10292316" cy="45215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923CF96-4423-545F-D434-C34F7CEF97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tretch>
            <a:fillRect/>
          </a:stretch>
        </p:blipFill>
        <p:spPr>
          <a:xfrm>
            <a:off x="0" y="-53882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99655CDA-CB9F-91F2-5710-5D75E989C0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3. Situación actual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CuadroTexto 11">
            <a:extLst>
              <a:ext uri="{FF2B5EF4-FFF2-40B4-BE49-F238E27FC236}">
                <a16:creationId xmlns:a16="http://schemas.microsoft.com/office/drawing/2014/main" id="{C61E537B-B0A2-60FD-D2DE-05599866C059}"/>
              </a:ext>
            </a:extLst>
          </p:cNvPr>
          <p:cNvSpPr txBox="1"/>
          <p:nvPr/>
        </p:nvSpPr>
        <p:spPr>
          <a:xfrm>
            <a:off x="1860895" y="6471200"/>
            <a:ext cx="1997663" cy="2616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1100" b="1" dirty="0"/>
              <a:t>*</a:t>
            </a:r>
            <a:r>
              <a:rPr lang="es-ES" sz="1000" dirty="0"/>
              <a:t> Decomisado por Argos/Medea</a:t>
            </a:r>
          </a:p>
        </p:txBody>
      </p:sp>
      <p:sp>
        <p:nvSpPr>
          <p:cNvPr id="208" name="Marcador de contenido 10">
            <a:extLst>
              <a:ext uri="{FF2B5EF4-FFF2-40B4-BE49-F238E27FC236}">
                <a16:creationId xmlns:a16="http://schemas.microsoft.com/office/drawing/2014/main" id="{EB530256-44E4-74D3-0461-8FE0BF489224}"/>
              </a:ext>
            </a:extLst>
          </p:cNvPr>
          <p:cNvSpPr txBox="1">
            <a:spLocks/>
          </p:cNvSpPr>
          <p:nvPr/>
        </p:nvSpPr>
        <p:spPr>
          <a:xfrm>
            <a:off x="650928" y="709503"/>
            <a:ext cx="10695939" cy="12726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Profundidad de los procesos: Escenarios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Mensuales: Avance y Cierre (real)</a:t>
            </a: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A demanda: Estimación, Presupuesto, Plan Estratégico</a:t>
            </a:r>
          </a:p>
        </p:txBody>
      </p:sp>
      <p:sp>
        <p:nvSpPr>
          <p:cNvPr id="3" name="8 Rectángulo redondeado">
            <a:extLst>
              <a:ext uri="{FF2B5EF4-FFF2-40B4-BE49-F238E27FC236}">
                <a16:creationId xmlns:a16="http://schemas.microsoft.com/office/drawing/2014/main" id="{9312A267-DB41-EF36-5924-43BEA01F7394}"/>
              </a:ext>
            </a:extLst>
          </p:cNvPr>
          <p:cNvSpPr/>
          <p:nvPr/>
        </p:nvSpPr>
        <p:spPr>
          <a:xfrm>
            <a:off x="4639113" y="6471200"/>
            <a:ext cx="487326" cy="246221"/>
          </a:xfrm>
          <a:prstGeom prst="roundRect">
            <a:avLst/>
          </a:prstGeom>
          <a:pattFill prst="smConfetti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lIns="36000" rIns="36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AR" sz="600" kern="0" dirty="0">
                <a:latin typeface=""/>
                <a:cs typeface="Arial" pitchFamily="34" charset="0"/>
              </a:rPr>
              <a:t>GALENA</a:t>
            </a:r>
          </a:p>
        </p:txBody>
      </p:sp>
      <p:sp>
        <p:nvSpPr>
          <p:cNvPr id="4" name="CuadroTexto 11">
            <a:extLst>
              <a:ext uri="{FF2B5EF4-FFF2-40B4-BE49-F238E27FC236}">
                <a16:creationId xmlns:a16="http://schemas.microsoft.com/office/drawing/2014/main" id="{23E28BA1-314A-634A-0DB9-DA24103B3614}"/>
              </a:ext>
            </a:extLst>
          </p:cNvPr>
          <p:cNvSpPr txBox="1"/>
          <p:nvPr/>
        </p:nvSpPr>
        <p:spPr>
          <a:xfrm>
            <a:off x="5191199" y="6471200"/>
            <a:ext cx="1616148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s-ES"/>
            </a:defPPr>
            <a:lvl1pPr>
              <a:defRPr sz="1000"/>
            </a:lvl1pPr>
          </a:lstStyle>
          <a:p>
            <a:r>
              <a:rPr lang="es-ES" dirty="0"/>
              <a:t>Fuera del ámbito de T&amp;O</a:t>
            </a:r>
          </a:p>
        </p:txBody>
      </p:sp>
    </p:spTree>
    <p:extLst>
      <p:ext uri="{BB962C8B-B14F-4D97-AF65-F5344CB8AC3E}">
        <p14:creationId xmlns:p14="http://schemas.microsoft.com/office/powerpoint/2010/main" val="248137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CE58C7E-958A-3DFC-A2A3-03D9569118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6144DEE9-26CB-DAAB-0EEF-E7CBB62162DE}"/>
              </a:ext>
            </a:extLst>
          </p:cNvPr>
          <p:cNvSpPr txBox="1">
            <a:spLocks/>
          </p:cNvSpPr>
          <p:nvPr/>
        </p:nvSpPr>
        <p:spPr>
          <a:xfrm>
            <a:off x="650929" y="751448"/>
            <a:ext cx="10565152" cy="41238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Modelo de Servicio T&amp;O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1D69EF21-2D52-E81C-D391-6BAAE7BCBBB4}"/>
              </a:ext>
            </a:extLst>
          </p:cNvPr>
          <p:cNvSpPr txBox="1">
            <a:spLocks/>
          </p:cNvSpPr>
          <p:nvPr/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3. Situación actual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arcador de contenido 10">
            <a:extLst>
              <a:ext uri="{FF2B5EF4-FFF2-40B4-BE49-F238E27FC236}">
                <a16:creationId xmlns:a16="http://schemas.microsoft.com/office/drawing/2014/main" id="{A671844A-DD46-EB00-36C3-D98326778E4F}"/>
              </a:ext>
            </a:extLst>
          </p:cNvPr>
          <p:cNvSpPr txBox="1">
            <a:spLocks/>
          </p:cNvSpPr>
          <p:nvPr/>
        </p:nvSpPr>
        <p:spPr>
          <a:xfrm>
            <a:off x="803328" y="862039"/>
            <a:ext cx="4654497" cy="5857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endParaRPr lang="es-ES" sz="1600" dirty="0">
              <a:latin typeface="Santander Headline" panose="020B0504020201020104" pitchFamily="34" charset="0"/>
            </a:endParaRPr>
          </a:p>
          <a:p>
            <a:pPr marL="334350" indent="-285750" algn="just" rtl="0" fontAlgn="ctr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" sz="1600" dirty="0">
                <a:latin typeface="Santander Headline" panose="020B0504020201020104" pitchFamily="34" charset="0"/>
              </a:rPr>
              <a:t>Articulamos el servicio en torno a 5 ejes: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4E81577E-4E5F-549D-94EF-2FE934668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55" y="1808123"/>
            <a:ext cx="7919740" cy="37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2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467287-671F-953B-5E41-FD71232F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6" b="7959"/>
          <a:stretch/>
        </p:blipFill>
        <p:spPr>
          <a:xfrm>
            <a:off x="1027992" y="1297577"/>
            <a:ext cx="10136015" cy="4502332"/>
          </a:xfrm>
          <a:prstGeom prst="rect">
            <a:avLst/>
          </a:prstGeom>
        </p:spPr>
      </p:pic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A81BABAC-BEEC-598A-D527-A05250ECC074}"/>
              </a:ext>
            </a:extLst>
          </p:cNvPr>
          <p:cNvSpPr txBox="1">
            <a:spLocks/>
          </p:cNvSpPr>
          <p:nvPr/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3. Situación actual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2A3B15D-17C3-529B-AB90-38C32F8CAD61}"/>
              </a:ext>
            </a:extLst>
          </p:cNvPr>
          <p:cNvSpPr txBox="1"/>
          <p:nvPr/>
        </p:nvSpPr>
        <p:spPr>
          <a:xfrm>
            <a:off x="722533" y="756105"/>
            <a:ext cx="609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Consumidores de información*</a:t>
            </a:r>
            <a:endParaRPr lang="es-ES" sz="1600" b="1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18FB07-28ED-B14E-5B3E-02332DDF664D}"/>
              </a:ext>
            </a:extLst>
          </p:cNvPr>
          <p:cNvSpPr txBox="1"/>
          <p:nvPr/>
        </p:nvSpPr>
        <p:spPr>
          <a:xfrm>
            <a:off x="1929468" y="6513522"/>
            <a:ext cx="8162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/>
              <a:t>* Actualizado a mayo 2024</a:t>
            </a:r>
          </a:p>
        </p:txBody>
      </p:sp>
    </p:spTree>
    <p:extLst>
      <p:ext uri="{BB962C8B-B14F-4D97-AF65-F5344CB8AC3E}">
        <p14:creationId xmlns:p14="http://schemas.microsoft.com/office/powerpoint/2010/main" val="85397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80906F-092A-8939-CF42-26F6A6DF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Marcador de número de diapositiva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3A1CF61-DDDA-61D7-4882-FA631AD1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15" y="1623353"/>
            <a:ext cx="6142313" cy="2671141"/>
          </a:xfrm>
          <a:prstGeom prst="rect">
            <a:avLst/>
          </a:prstGeom>
        </p:spPr>
      </p:pic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6144DEE9-26CB-DAAB-0EEF-E7CBB62162DE}"/>
              </a:ext>
            </a:extLst>
          </p:cNvPr>
          <p:cNvSpPr txBox="1">
            <a:spLocks/>
          </p:cNvSpPr>
          <p:nvPr/>
        </p:nvSpPr>
        <p:spPr>
          <a:xfrm>
            <a:off x="650929" y="751448"/>
            <a:ext cx="10565152" cy="41238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48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6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72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EB00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Caso de uso: 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Santander Headline" panose="020B0504020201020104" pitchFamily="34" charset="0"/>
              </a:rPr>
              <a:t>ejemplo de informe EPM de Senda</a:t>
            </a: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Santander Headline" panose="020B0504020201020104" pitchFamily="34" charset="0"/>
            </a:endParaRPr>
          </a:p>
        </p:txBody>
      </p:sp>
      <p:sp>
        <p:nvSpPr>
          <p:cNvPr id="10" name="Marcador de texto 7">
            <a:extLst>
              <a:ext uri="{FF2B5EF4-FFF2-40B4-BE49-F238E27FC236}">
                <a16:creationId xmlns:a16="http://schemas.microsoft.com/office/drawing/2014/main" id="{1D69EF21-2D52-E81C-D391-6BAAE7BCBBB4}"/>
              </a:ext>
            </a:extLst>
          </p:cNvPr>
          <p:cNvSpPr txBox="1">
            <a:spLocks/>
          </p:cNvSpPr>
          <p:nvPr/>
        </p:nvSpPr>
        <p:spPr>
          <a:xfrm>
            <a:off x="722533" y="314512"/>
            <a:ext cx="10148667" cy="412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 baseline="0">
                <a:solidFill>
                  <a:srgbClr val="EB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2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ntander Headline" panose="020B0504020201020104" pitchFamily="34" charset="0"/>
                <a:ea typeface="+mj-ea"/>
                <a:cs typeface="+mj-cs"/>
                <a:sym typeface="Arial"/>
              </a:rPr>
              <a:t>3. Situación actual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CuadroTexto 10">
            <a:hlinkClick r:id="rId5"/>
            <a:extLst>
              <a:ext uri="{FF2B5EF4-FFF2-40B4-BE49-F238E27FC236}">
                <a16:creationId xmlns:a16="http://schemas.microsoft.com/office/drawing/2014/main" id="{0580459C-9FAC-4B90-6720-3B0EB3E0C784}"/>
              </a:ext>
            </a:extLst>
          </p:cNvPr>
          <p:cNvSpPr txBox="1"/>
          <p:nvPr/>
        </p:nvSpPr>
        <p:spPr>
          <a:xfrm>
            <a:off x="6888372" y="1216732"/>
            <a:ext cx="4460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100" i="1" dirty="0">
                <a:latin typeface="Santander Headline" panose="020B0504020201020104" pitchFamily="34" charset="0"/>
              </a:rPr>
              <a:t>Información publicada: Informe Financiero 2023 Enero – Septiembre, </a:t>
            </a:r>
            <a:r>
              <a:rPr lang="es-ES" sz="1100" dirty="0">
                <a:latin typeface="Santander Headline" panose="020B0504020201020104" pitchFamily="34" charset="0"/>
              </a:rPr>
              <a:t>Pág. 25</a:t>
            </a:r>
            <a:endParaRPr lang="es-ES" sz="1100" i="1" dirty="0">
              <a:latin typeface="Santander Headline" panose="020B0504020201020104" pitchFamily="34" charset="0"/>
            </a:endParaRPr>
          </a:p>
        </p:txBody>
      </p:sp>
      <p:sp>
        <p:nvSpPr>
          <p:cNvPr id="6" name="CuadroTexto 5">
            <a:hlinkClick r:id="rId5"/>
            <a:extLst>
              <a:ext uri="{FF2B5EF4-FFF2-40B4-BE49-F238E27FC236}">
                <a16:creationId xmlns:a16="http://schemas.microsoft.com/office/drawing/2014/main" id="{00B89023-E248-0C07-21C1-82D2A1F85FCB}"/>
              </a:ext>
            </a:extLst>
          </p:cNvPr>
          <p:cNvSpPr txBox="1"/>
          <p:nvPr/>
        </p:nvSpPr>
        <p:spPr>
          <a:xfrm>
            <a:off x="911978" y="1216732"/>
            <a:ext cx="44606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ctr">
              <a:spcBef>
                <a:spcPts val="0"/>
              </a:spcBef>
              <a:spcAft>
                <a:spcPts val="0"/>
              </a:spcAft>
            </a:pPr>
            <a:r>
              <a:rPr lang="es-ES" sz="1100" i="1" dirty="0">
                <a:latin typeface="Santander Headline" panose="020B0504020201020104" pitchFamily="34" charset="0"/>
              </a:rPr>
              <a:t>Dato del informe EPM de Senda: Cuenta de resultados Enero-Sep23, escenario real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9C973E-4F31-AFC6-76B2-BEE5438F4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718" y="1618053"/>
            <a:ext cx="5367192" cy="43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1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ID_ARCHIVO xmlns="7f6b6272-119a-4a3d-bd44-fe4d660cdd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4B29F533B6542A19F54796602774B" ma:contentTypeVersion="6" ma:contentTypeDescription="Create a new document." ma:contentTypeScope="" ma:versionID="3483fd98fb4827703ea9d109af4478ce">
  <xsd:schema xmlns:xsd="http://www.w3.org/2001/XMLSchema" xmlns:xs="http://www.w3.org/2001/XMLSchema" xmlns:p="http://schemas.microsoft.com/office/2006/metadata/properties" xmlns:ns1="http://schemas.microsoft.com/sharepoint/v3" xmlns:ns2="7f6b6272-119a-4a3d-bd44-fe4d660cddc8" xmlns:ns3="6bd82347-2598-4517-8b84-6b42fbc8ae78" targetNamespace="http://schemas.microsoft.com/office/2006/metadata/properties" ma:root="true" ma:fieldsID="29ae9ceb0705a18402b9937cf2f5291c" ns1:_="" ns2:_="" ns3:_="">
    <xsd:import namespace="http://schemas.microsoft.com/sharepoint/v3"/>
    <xsd:import namespace="7f6b6272-119a-4a3d-bd44-fe4d660cddc8"/>
    <xsd:import namespace="6bd82347-2598-4517-8b84-6b42fbc8ae7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ID_ARCHIVO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b6272-119a-4a3d-bd44-fe4d660cd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ID_ARCHIVO" ma:index="14" nillable="true" ma:displayName="ID_ARCHIVO" ma:format="Dropdown" ma:internalName="ID_ARCHIVO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82347-2598-4517-8b84-6b42fbc8ae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49A392-5E1D-4414-86F3-6454E73962E4}">
  <ds:schemaRefs>
    <ds:schemaRef ds:uri="http://schemas.microsoft.com/office/infopath/2007/PartnerControls"/>
    <ds:schemaRef ds:uri="http://www.w3.org/XML/1998/namespace"/>
    <ds:schemaRef ds:uri="http://schemas.microsoft.com/sharepoint/v3"/>
    <ds:schemaRef ds:uri="6bd82347-2598-4517-8b84-6b42fbc8ae78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7f6b6272-119a-4a3d-bd44-fe4d660cddc8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B753E5-E7E3-42D5-B27F-33ADD4C64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f6b6272-119a-4a3d-bd44-fe4d660cddc8"/>
    <ds:schemaRef ds:uri="6bd82347-2598-4517-8b84-6b42fbc8ae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2BE4AB-54B6-46A2-B363-EEF2D1E97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Panorámica</PresentationFormat>
  <Paragraphs>281</Paragraphs>
  <Slides>12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Santander Headline</vt:lpstr>
      <vt:lpstr>Segoe Print</vt:lpstr>
      <vt:lpstr>Wingdings</vt:lpstr>
      <vt:lpstr>Tema de Office</vt:lpstr>
      <vt:lpstr>Procesos de Control de Gestión  Senda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Merino Garcia. Lucia</dc:creator>
  <cp:lastModifiedBy>Saiz Carvajal Marcos</cp:lastModifiedBy>
  <cp:revision>22</cp:revision>
  <dcterms:created xsi:type="dcterms:W3CDTF">2018-03-19T11:10:43Z</dcterms:created>
  <dcterms:modified xsi:type="dcterms:W3CDTF">2025-01-20T11:39:49Z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0x010100E494B29F533B6542A19F54796602774B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2023-01-26T18:28:46Z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bb7ece7f-9670-4101-8617-ebd98d666fa7</vt:lpwstr>
  </property>
  <property fmtid="{D5CDD505-2E9C-101B-9397-08002B2CF9AE}" pid="9" name="MSIP_Label_0c2abd79-57a9-4473-8700-c843f76a1e37_ContentBits">
    <vt:lpwstr>0</vt:lpwstr>
  </property>
</Properties>
</file>