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3" r:id="rId32"/>
    <p:sldId id="292" r:id="rId33"/>
    <p:sldId id="291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2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1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Mining Trends in the FDA Adverse Events Reporting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Kwon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9" y="2180921"/>
            <a:ext cx="6504348" cy="3716770"/>
          </a:xfrm>
        </p:spPr>
      </p:pic>
    </p:spTree>
    <p:extLst>
      <p:ext uri="{BB962C8B-B14F-4D97-AF65-F5344CB8AC3E}">
        <p14:creationId xmlns:p14="http://schemas.microsoft.com/office/powerpoint/2010/main" val="18317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9" y="2180921"/>
            <a:ext cx="6504347" cy="3716770"/>
          </a:xfrm>
        </p:spPr>
      </p:pic>
    </p:spTree>
    <p:extLst>
      <p:ext uri="{BB962C8B-B14F-4D97-AF65-F5344CB8AC3E}">
        <p14:creationId xmlns:p14="http://schemas.microsoft.com/office/powerpoint/2010/main" val="1987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9" y="2180921"/>
            <a:ext cx="6504347" cy="3716769"/>
          </a:xfrm>
        </p:spPr>
      </p:pic>
    </p:spTree>
    <p:extLst>
      <p:ext uri="{BB962C8B-B14F-4D97-AF65-F5344CB8AC3E}">
        <p14:creationId xmlns:p14="http://schemas.microsoft.com/office/powerpoint/2010/main" val="1794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5" cy="3716769"/>
          </a:xfrm>
        </p:spPr>
      </p:pic>
    </p:spTree>
    <p:extLst>
      <p:ext uri="{BB962C8B-B14F-4D97-AF65-F5344CB8AC3E}">
        <p14:creationId xmlns:p14="http://schemas.microsoft.com/office/powerpoint/2010/main" val="3711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Follow-up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5" cy="3716768"/>
          </a:xfrm>
        </p:spPr>
      </p:pic>
    </p:spTree>
    <p:extLst>
      <p:ext uri="{BB962C8B-B14F-4D97-AF65-F5344CB8AC3E}">
        <p14:creationId xmlns:p14="http://schemas.microsoft.com/office/powerpoint/2010/main" val="19294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Follow-up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7512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Reporter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8705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Reporter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453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Reporter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r="18981"/>
          <a:stretch/>
        </p:blipFill>
        <p:spPr>
          <a:xfrm>
            <a:off x="652838" y="2159656"/>
            <a:ext cx="4019108" cy="371676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r="18124"/>
          <a:stretch/>
        </p:blipFill>
        <p:spPr>
          <a:xfrm>
            <a:off x="4667691" y="2159656"/>
            <a:ext cx="4082903" cy="37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3420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Pharmacovigilance</a:t>
            </a:r>
            <a:endParaRPr lang="en-US" dirty="0" smtClean="0"/>
          </a:p>
          <a:p>
            <a:pPr lvl="2"/>
            <a:r>
              <a:rPr lang="en-US" dirty="0" smtClean="0"/>
              <a:t>The practice of monitoring the effects of medical drugs after they have been licensed for use, especially in order to identify and evaluate previously unreported adverse reactions.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Importance</a:t>
            </a:r>
          </a:p>
          <a:p>
            <a:pPr lvl="2"/>
            <a:r>
              <a:rPr lang="en-US" dirty="0" smtClean="0"/>
              <a:t>Regulatory intelligence</a:t>
            </a:r>
            <a:r>
              <a:rPr lang="en-US" dirty="0"/>
              <a:t> </a:t>
            </a:r>
            <a:r>
              <a:rPr lang="en-US" dirty="0" smtClean="0"/>
              <a:t>for government and big pharma</a:t>
            </a:r>
          </a:p>
          <a:p>
            <a:pPr lvl="2"/>
            <a:r>
              <a:rPr lang="en-US" dirty="0" smtClean="0"/>
              <a:t>Information for affected patients</a:t>
            </a:r>
          </a:p>
          <a:p>
            <a:pPr lvl="2"/>
            <a:r>
              <a:rPr lang="en-US" dirty="0" smtClean="0"/>
              <a:t>Research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diseases become more and more complex, so too do their treatments, and the regulations for those treatments.</a:t>
            </a:r>
          </a:p>
          <a:p>
            <a:pPr lvl="2"/>
            <a:r>
              <a:rPr lang="en-US" dirty="0" smtClean="0"/>
              <a:t>Drugs, biologics, ADCs,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1986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8107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20317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Primary table that categorizes what happened to the patient as a result of the adverse event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Joining other tables with the demographic information can get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3399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Outcomes: Death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70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Outcomes: Death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616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Outcomes: Hospitalization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7099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Outcomes: Hospitalization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21195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and Patient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0423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Regulatory intelligence not readily accessible.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background noise to sift through</a:t>
            </a:r>
          </a:p>
          <a:p>
            <a:pPr lvl="2"/>
            <a:r>
              <a:rPr lang="en-US" dirty="0" smtClean="0"/>
              <a:t>Volume, computing power, speed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Natural language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94" y="3232220"/>
            <a:ext cx="3521466" cy="263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5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and Patient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2103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and 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1739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and </a:t>
            </a:r>
            <a:r>
              <a:rPr lang="en-US" dirty="0" err="1" smtClean="0"/>
              <a:t>Followup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0" y="2180921"/>
            <a:ext cx="6504344" cy="3716768"/>
          </a:xfrm>
        </p:spPr>
      </p:pic>
    </p:spTree>
    <p:extLst>
      <p:ext uri="{BB962C8B-B14F-4D97-AF65-F5344CB8AC3E}">
        <p14:creationId xmlns:p14="http://schemas.microsoft.com/office/powerpoint/2010/main" val="651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By far the messiest database of everything in FAERS/LAERS.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Contains information on the drug related to the adverse event</a:t>
            </a:r>
          </a:p>
          <a:p>
            <a:pPr lvl="2"/>
            <a:r>
              <a:rPr lang="en-US" dirty="0" smtClean="0"/>
              <a:t>Dosage, level of suspicion, potential interaction with other drugs, etc.</a:t>
            </a:r>
          </a:p>
          <a:p>
            <a:endParaRPr lang="en-US" dirty="0" smtClean="0"/>
          </a:p>
          <a:p>
            <a:r>
              <a:rPr lang="en-US" dirty="0" smtClean="0"/>
              <a:t>Unfortunately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Was unable to process these tables in a timely manner</a:t>
            </a:r>
          </a:p>
          <a:p>
            <a:pPr lvl="1"/>
            <a:r>
              <a:rPr lang="is-IS" dirty="0" smtClean="0"/>
              <a:t>Partial selection of less than half of available data (due to many errors being unfixable without iterating over entire files), still over 14 million entries</a:t>
            </a:r>
          </a:p>
          <a:p>
            <a:pPr lvl="1"/>
            <a:r>
              <a:rPr lang="is-IS" dirty="0" smtClean="0"/>
              <a:t>Some findings 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684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Lots of interesting analysis can be done with the provided data</a:t>
            </a:r>
          </a:p>
          <a:p>
            <a:pPr lvl="2"/>
            <a:r>
              <a:rPr lang="en-US" dirty="0" smtClean="0"/>
              <a:t>Caveat: case-only, no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Given that an adverse event occurred in response to administering a drug, the general association is that the following are correlated with death: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Weight</a:t>
            </a:r>
          </a:p>
          <a:p>
            <a:pPr lvl="2"/>
            <a:r>
              <a:rPr lang="en-US" dirty="0" smtClean="0"/>
              <a:t>Gender</a:t>
            </a:r>
          </a:p>
          <a:p>
            <a:pPr lvl="2"/>
            <a:r>
              <a:rPr lang="en-US" dirty="0" err="1" smtClean="0"/>
              <a:t>Followup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Some findings from the partial data (still, some 14m rows) obtained from drug information tables:</a:t>
            </a:r>
          </a:p>
          <a:p>
            <a:pPr lvl="2"/>
            <a:r>
              <a:rPr lang="en-US" dirty="0" smtClean="0"/>
              <a:t>Most reports filed for </a:t>
            </a:r>
            <a:r>
              <a:rPr lang="en-US" dirty="0" err="1" smtClean="0"/>
              <a:t>Humira</a:t>
            </a:r>
            <a:r>
              <a:rPr lang="en-US" dirty="0" smtClean="0"/>
              <a:t> (rheumatoid arthritis)</a:t>
            </a:r>
          </a:p>
          <a:p>
            <a:pPr lvl="2"/>
            <a:r>
              <a:rPr lang="en-US" dirty="0" smtClean="0"/>
              <a:t>Most primary suspect drug in adverse event also </a:t>
            </a:r>
            <a:r>
              <a:rPr lang="en-US" dirty="0" err="1" smtClean="0"/>
              <a:t>Humira</a:t>
            </a:r>
            <a:endParaRPr lang="en-US" dirty="0" smtClean="0"/>
          </a:p>
          <a:p>
            <a:pPr lvl="2"/>
            <a:r>
              <a:rPr lang="en-US" dirty="0" smtClean="0"/>
              <a:t>Top drugs causing adverse events related to rheumatoid arthritis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code and partial data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Find a better way to process Drug information to remove broken lines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further analysis on what drugs are the most significantly correlated with patient death, given an adverse drug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Open FDA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2573944"/>
            <a:ext cx="8527312" cy="32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FAERS/LAERS</a:t>
            </a:r>
          </a:p>
          <a:p>
            <a:pPr lvl="2"/>
            <a:r>
              <a:rPr lang="en-US" dirty="0" smtClean="0"/>
              <a:t>FDA Adverse Event Reporting System</a:t>
            </a:r>
          </a:p>
          <a:p>
            <a:pPr lvl="2"/>
            <a:r>
              <a:rPr lang="en-US" dirty="0" smtClean="0"/>
              <a:t>Legacy Adverse Event Reporting System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Quarterly reports of adverse events since 2004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 as nicely formatted as data from open FDA (JSON)</a:t>
            </a:r>
          </a:p>
          <a:p>
            <a:pPr lvl="2"/>
            <a:r>
              <a:rPr lang="en-US" dirty="0" err="1" smtClean="0"/>
              <a:t>Ascii</a:t>
            </a:r>
            <a:r>
              <a:rPr lang="en-US" dirty="0" smtClean="0"/>
              <a:t>/xml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Total of 46 separate datasets with 7 different tables:</a:t>
            </a:r>
          </a:p>
          <a:p>
            <a:pPr lvl="2"/>
            <a:r>
              <a:rPr lang="en-US" dirty="0" smtClean="0"/>
              <a:t>Demographics, Drug, Reaction, Outcome, Therapy, Report Source, Indication</a:t>
            </a:r>
          </a:p>
          <a:p>
            <a:pPr lvl="2"/>
            <a:r>
              <a:rPr lang="en-US" dirty="0" smtClean="0"/>
              <a:t>Anywhere from 2 to 25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Logs every unique adverse event case reported</a:t>
            </a:r>
          </a:p>
          <a:p>
            <a:pPr lvl="1"/>
            <a:r>
              <a:rPr lang="en-US" dirty="0" smtClean="0"/>
              <a:t>25 </a:t>
            </a:r>
            <a:r>
              <a:rPr lang="en-US" dirty="0"/>
              <a:t>columns, including date, gender, age, reporter country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About 6.8 million individual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3"/>
          <a:stretch/>
        </p:blipFill>
        <p:spPr>
          <a:xfrm>
            <a:off x="685209" y="3009014"/>
            <a:ext cx="7512702" cy="3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1190"/>
            <a:ext cx="7588407" cy="4336232"/>
          </a:xfrm>
        </p:spPr>
      </p:pic>
    </p:spTree>
    <p:extLst>
      <p:ext uri="{BB962C8B-B14F-4D97-AF65-F5344CB8AC3E}">
        <p14:creationId xmlns:p14="http://schemas.microsoft.com/office/powerpoint/2010/main" val="15319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1190"/>
            <a:ext cx="7588406" cy="4336232"/>
          </a:xfrm>
        </p:spPr>
      </p:pic>
    </p:spTree>
    <p:extLst>
      <p:ext uri="{BB962C8B-B14F-4D97-AF65-F5344CB8AC3E}">
        <p14:creationId xmlns:p14="http://schemas.microsoft.com/office/powerpoint/2010/main" val="12715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Demographics: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9" y="1871190"/>
            <a:ext cx="6504348" cy="4336232"/>
          </a:xfrm>
        </p:spPr>
      </p:pic>
    </p:spTree>
    <p:extLst>
      <p:ext uri="{BB962C8B-B14F-4D97-AF65-F5344CB8AC3E}">
        <p14:creationId xmlns:p14="http://schemas.microsoft.com/office/powerpoint/2010/main" val="17420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515</Words>
  <Application>Microsoft Macintosh PowerPoint</Application>
  <PresentationFormat>On-screen Show (4:3)</PresentationFormat>
  <Paragraphs>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Retrospect</vt:lpstr>
      <vt:lpstr>Mining Trends in the FDA Adverse Events Reporting System</vt:lpstr>
      <vt:lpstr>Background</vt:lpstr>
      <vt:lpstr>Limitations</vt:lpstr>
      <vt:lpstr>FDA Data</vt:lpstr>
      <vt:lpstr>FDA Data</vt:lpstr>
      <vt:lpstr>Demographics</vt:lpstr>
      <vt:lpstr>Demographics: Country</vt:lpstr>
      <vt:lpstr>Demographics: Country</vt:lpstr>
      <vt:lpstr>Demographics: Reports</vt:lpstr>
      <vt:lpstr>Demographics: Reports</vt:lpstr>
      <vt:lpstr>Demographics: Age</vt:lpstr>
      <vt:lpstr>Demographics: Gender</vt:lpstr>
      <vt:lpstr>Demographics: Gender</vt:lpstr>
      <vt:lpstr>Demographics: Follow-up</vt:lpstr>
      <vt:lpstr>Demographics: Follow-up</vt:lpstr>
      <vt:lpstr>Demographics: Reporter</vt:lpstr>
      <vt:lpstr>Demographics: Reporter</vt:lpstr>
      <vt:lpstr>Demographics: Reporter</vt:lpstr>
      <vt:lpstr>Demographics</vt:lpstr>
      <vt:lpstr>Demographics</vt:lpstr>
      <vt:lpstr>Demographics</vt:lpstr>
      <vt:lpstr>Demographics</vt:lpstr>
      <vt:lpstr>Patient Outcomes</vt:lpstr>
      <vt:lpstr>Patient Outcomes</vt:lpstr>
      <vt:lpstr>Patient Outcomes: Death</vt:lpstr>
      <vt:lpstr>Patient Outcomes: Death</vt:lpstr>
      <vt:lpstr>Patient Outcomes: Hospitalization</vt:lpstr>
      <vt:lpstr>Patient Outcomes: Hospitalization</vt:lpstr>
      <vt:lpstr>Death and Patient Age</vt:lpstr>
      <vt:lpstr>Death and Patient Weight</vt:lpstr>
      <vt:lpstr>Death and Gender</vt:lpstr>
      <vt:lpstr>Death and Followup</vt:lpstr>
      <vt:lpstr>Drug Information</vt:lpstr>
      <vt:lpstr>Conclusions</vt:lpstr>
      <vt:lpstr>Moving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Jae Kwon</dc:creator>
  <cp:lastModifiedBy>Soon Jae Kwon</cp:lastModifiedBy>
  <cp:revision>22</cp:revision>
  <dcterms:created xsi:type="dcterms:W3CDTF">2015-12-08T15:30:51Z</dcterms:created>
  <dcterms:modified xsi:type="dcterms:W3CDTF">2015-12-08T17:47:45Z</dcterms:modified>
</cp:coreProperties>
</file>