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5F37-26A1-4394-8F20-A688EC34A367}"/>
              </a:ext>
            </a:extLst>
          </p:cNvPr>
          <p:cNvSpPr>
            <a:spLocks noGrp="1"/>
          </p:cNvSpPr>
          <p:nvPr>
            <p:ph type="ctrTitle"/>
          </p:nvPr>
        </p:nvSpPr>
        <p:spPr/>
        <p:txBody>
          <a:bodyPr/>
          <a:lstStyle/>
          <a:p>
            <a:r>
              <a:rPr lang="es-ES" dirty="0"/>
              <a:t>London Ward </a:t>
            </a:r>
            <a:r>
              <a:rPr lang="es-ES" dirty="0" err="1"/>
              <a:t>Analysis</a:t>
            </a:r>
            <a:endParaRPr lang="es-ES" dirty="0"/>
          </a:p>
        </p:txBody>
      </p:sp>
      <p:sp>
        <p:nvSpPr>
          <p:cNvPr id="3" name="Subtitle 2">
            <a:extLst>
              <a:ext uri="{FF2B5EF4-FFF2-40B4-BE49-F238E27FC236}">
                <a16:creationId xmlns:a16="http://schemas.microsoft.com/office/drawing/2014/main" id="{E36B45A5-CD7B-45D5-9325-30A254647424}"/>
              </a:ext>
            </a:extLst>
          </p:cNvPr>
          <p:cNvSpPr>
            <a:spLocks noGrp="1"/>
          </p:cNvSpPr>
          <p:nvPr>
            <p:ph type="subTitle" idx="1"/>
          </p:nvPr>
        </p:nvSpPr>
        <p:spPr/>
        <p:txBody>
          <a:bodyPr/>
          <a:lstStyle/>
          <a:p>
            <a:r>
              <a:rPr lang="es-ES" dirty="0"/>
              <a:t>Blanca Huergo</a:t>
            </a:r>
          </a:p>
        </p:txBody>
      </p:sp>
    </p:spTree>
    <p:extLst>
      <p:ext uri="{BB962C8B-B14F-4D97-AF65-F5344CB8AC3E}">
        <p14:creationId xmlns:p14="http://schemas.microsoft.com/office/powerpoint/2010/main" val="217788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5</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6613543" y="2666170"/>
            <a:ext cx="5194583" cy="3638764"/>
          </a:xfrm>
        </p:spPr>
        <p:txBody>
          <a:bodyPr/>
          <a:lstStyle/>
          <a:p>
            <a:r>
              <a:rPr lang="en-GB" dirty="0"/>
              <a:t>Citizens in Cluster 5 have median incomes below average yet have quite high mean incomes.</a:t>
            </a:r>
          </a:p>
          <a:p>
            <a:r>
              <a:rPr lang="en-GB" dirty="0"/>
              <a:t>This shows a considerable amount of high-income families and a poor counterpart. Either of these two sectors could be targeted.</a:t>
            </a:r>
          </a:p>
          <a:p>
            <a:r>
              <a:rPr lang="en-GB" dirty="0"/>
              <a:t>There are expensive venues, such as soccer stadiums and gastropubs, as well as cheap ones, such as fish and chips shops and fast food restaurants.</a:t>
            </a:r>
            <a:endParaRPr lang="es-ES" dirty="0"/>
          </a:p>
        </p:txBody>
      </p:sp>
      <p:pic>
        <p:nvPicPr>
          <p:cNvPr id="6" name="Picture 5">
            <a:extLst>
              <a:ext uri="{FF2B5EF4-FFF2-40B4-BE49-F238E27FC236}">
                <a16:creationId xmlns:a16="http://schemas.microsoft.com/office/drawing/2014/main" id="{E23DAB9F-8043-4AA8-A29D-819DB6087439}"/>
              </a:ext>
            </a:extLst>
          </p:cNvPr>
          <p:cNvPicPr/>
          <p:nvPr/>
        </p:nvPicPr>
        <p:blipFill rotWithShape="1">
          <a:blip r:embed="rId2"/>
          <a:srcRect l="27709" t="32609" r="7246" b="5575"/>
          <a:stretch/>
        </p:blipFill>
        <p:spPr bwMode="auto">
          <a:xfrm>
            <a:off x="383874" y="2414140"/>
            <a:ext cx="5856605" cy="3130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752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6</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3498707" y="2612904"/>
            <a:ext cx="5194583" cy="3638764"/>
          </a:xfrm>
        </p:spPr>
        <p:txBody>
          <a:bodyPr/>
          <a:lstStyle/>
          <a:p>
            <a:r>
              <a:rPr lang="en-GB" dirty="0"/>
              <a:t>Cluster 6 is formed by a unique ward: Mill Hill.</a:t>
            </a:r>
          </a:p>
          <a:p>
            <a:r>
              <a:rPr lang="en-GB" dirty="0"/>
              <a:t>Businessmen should study it carefully before setting up there, as the average income is very high and there are a variety of venues already set up.</a:t>
            </a:r>
            <a:endParaRPr lang="es-ES" dirty="0"/>
          </a:p>
        </p:txBody>
      </p:sp>
      <p:pic>
        <p:nvPicPr>
          <p:cNvPr id="7" name="Picture 6">
            <a:extLst>
              <a:ext uri="{FF2B5EF4-FFF2-40B4-BE49-F238E27FC236}">
                <a16:creationId xmlns:a16="http://schemas.microsoft.com/office/drawing/2014/main" id="{C7BD47A6-F69F-4C38-88CC-DC28005B9690}"/>
              </a:ext>
            </a:extLst>
          </p:cNvPr>
          <p:cNvPicPr/>
          <p:nvPr/>
        </p:nvPicPr>
        <p:blipFill rotWithShape="1">
          <a:blip r:embed="rId2"/>
          <a:srcRect l="11825" t="53816" r="7177" b="37283"/>
          <a:stretch/>
        </p:blipFill>
        <p:spPr bwMode="auto">
          <a:xfrm>
            <a:off x="232952" y="1606608"/>
            <a:ext cx="11066725" cy="6838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546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7</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6613543" y="2666170"/>
            <a:ext cx="5194583" cy="3638764"/>
          </a:xfrm>
        </p:spPr>
        <p:txBody>
          <a:bodyPr>
            <a:normAutofit lnSpcReduction="10000"/>
          </a:bodyPr>
          <a:lstStyle/>
          <a:p>
            <a:r>
              <a:rPr lang="en-GB" dirty="0"/>
              <a:t>The neighbours of Cluster 7 are the ones with the highest average income.</a:t>
            </a:r>
          </a:p>
          <a:p>
            <a:r>
              <a:rPr lang="en-GB" dirty="0"/>
              <a:t>This is reflected in the venues offered, as there are bodegas and Persian restaurants, for example, which are more select than the fast food restaurants offered in other wards.</a:t>
            </a:r>
          </a:p>
          <a:p>
            <a:r>
              <a:rPr lang="en-GB" dirty="0"/>
              <a:t>Cluster 7 is the opportunity for businessmen with more special ideas to succeed, as the high costs of production these usually have can be covered by the high price that can be charged here.</a:t>
            </a:r>
            <a:endParaRPr lang="es-ES" dirty="0"/>
          </a:p>
        </p:txBody>
      </p:sp>
      <p:pic>
        <p:nvPicPr>
          <p:cNvPr id="7" name="Picture 6">
            <a:extLst>
              <a:ext uri="{FF2B5EF4-FFF2-40B4-BE49-F238E27FC236}">
                <a16:creationId xmlns:a16="http://schemas.microsoft.com/office/drawing/2014/main" id="{B50D9350-32FD-46B9-8F2A-5B6F18F00F04}"/>
              </a:ext>
            </a:extLst>
          </p:cNvPr>
          <p:cNvPicPr/>
          <p:nvPr/>
        </p:nvPicPr>
        <p:blipFill rotWithShape="1">
          <a:blip r:embed="rId2"/>
          <a:srcRect l="26555" t="33069" r="7232" b="8080"/>
          <a:stretch/>
        </p:blipFill>
        <p:spPr bwMode="auto">
          <a:xfrm>
            <a:off x="479144" y="2538307"/>
            <a:ext cx="5694045" cy="28467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5976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8</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6613543" y="2666170"/>
            <a:ext cx="5194583" cy="3638764"/>
          </a:xfrm>
        </p:spPr>
        <p:txBody>
          <a:bodyPr>
            <a:normAutofit/>
          </a:bodyPr>
          <a:lstStyle/>
          <a:p>
            <a:r>
              <a:rPr lang="en-GB" dirty="0"/>
              <a:t>The neighbours in Cluster 8 have incomes close to the average in </a:t>
            </a:r>
            <a:r>
              <a:rPr lang="en-GB"/>
              <a:t>London.</a:t>
            </a:r>
          </a:p>
          <a:p>
            <a:r>
              <a:rPr lang="en-GB"/>
              <a:t>Pubs </a:t>
            </a:r>
            <a:r>
              <a:rPr lang="en-GB" dirty="0"/>
              <a:t>are the most common type of venue in this cluster, as well as a group of culture-related activities, such as memorial sites, nature preserves, wine shops and film studios.</a:t>
            </a:r>
          </a:p>
          <a:p>
            <a:r>
              <a:rPr lang="en-GB" dirty="0"/>
              <a:t>Businessmen in the culture sector, as well as ones looking to set up, could find what they were looking for in Cluster 8.</a:t>
            </a:r>
            <a:endParaRPr lang="es-ES" dirty="0"/>
          </a:p>
        </p:txBody>
      </p:sp>
      <p:pic>
        <p:nvPicPr>
          <p:cNvPr id="6" name="Picture 5">
            <a:extLst>
              <a:ext uri="{FF2B5EF4-FFF2-40B4-BE49-F238E27FC236}">
                <a16:creationId xmlns:a16="http://schemas.microsoft.com/office/drawing/2014/main" id="{E538C2DF-DBCF-4680-ACFE-0DE0381A6D62}"/>
              </a:ext>
            </a:extLst>
          </p:cNvPr>
          <p:cNvPicPr/>
          <p:nvPr/>
        </p:nvPicPr>
        <p:blipFill rotWithShape="1">
          <a:blip r:embed="rId2"/>
          <a:srcRect l="26298" t="32617" r="7245" b="8521"/>
          <a:stretch/>
        </p:blipFill>
        <p:spPr bwMode="auto">
          <a:xfrm>
            <a:off x="609855" y="2546282"/>
            <a:ext cx="5574665" cy="27774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607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53FB-66BA-4651-A520-1A6A39916BC9}"/>
              </a:ext>
            </a:extLst>
          </p:cNvPr>
          <p:cNvSpPr>
            <a:spLocks noGrp="1"/>
          </p:cNvSpPr>
          <p:nvPr>
            <p:ph type="title"/>
          </p:nvPr>
        </p:nvSpPr>
        <p:spPr/>
        <p:txBody>
          <a:bodyPr/>
          <a:lstStyle/>
          <a:p>
            <a:r>
              <a:rPr lang="es-ES" dirty="0"/>
              <a:t>Project </a:t>
            </a:r>
            <a:r>
              <a:rPr lang="es-ES" dirty="0" err="1"/>
              <a:t>Objectives</a:t>
            </a:r>
            <a:endParaRPr lang="es-ES" dirty="0"/>
          </a:p>
        </p:txBody>
      </p:sp>
      <p:sp>
        <p:nvSpPr>
          <p:cNvPr id="3" name="Content Placeholder 2">
            <a:extLst>
              <a:ext uri="{FF2B5EF4-FFF2-40B4-BE49-F238E27FC236}">
                <a16:creationId xmlns:a16="http://schemas.microsoft.com/office/drawing/2014/main" id="{4C4ECA27-6826-4F47-B4BD-5B21CA940693}"/>
              </a:ext>
            </a:extLst>
          </p:cNvPr>
          <p:cNvSpPr>
            <a:spLocks noGrp="1"/>
          </p:cNvSpPr>
          <p:nvPr>
            <p:ph idx="1"/>
          </p:nvPr>
        </p:nvSpPr>
        <p:spPr/>
        <p:txBody>
          <a:bodyPr anchor="t"/>
          <a:lstStyle/>
          <a:p>
            <a:r>
              <a:rPr lang="en-GB" dirty="0"/>
              <a:t>I will use figures from London to compare setting up businesses in its different wards.</a:t>
            </a:r>
          </a:p>
          <a:p>
            <a:r>
              <a:rPr lang="en-GB" dirty="0"/>
              <a:t>The project aims to cluster London wards to make it easier for businessmen to find the best place to set up.</a:t>
            </a:r>
            <a:endParaRPr lang="es-ES" dirty="0"/>
          </a:p>
        </p:txBody>
      </p:sp>
      <p:pic>
        <p:nvPicPr>
          <p:cNvPr id="4" name="Picture 3">
            <a:extLst>
              <a:ext uri="{FF2B5EF4-FFF2-40B4-BE49-F238E27FC236}">
                <a16:creationId xmlns:a16="http://schemas.microsoft.com/office/drawing/2014/main" id="{4BA37DF4-477B-42C0-9298-69B5804C7D51}"/>
              </a:ext>
            </a:extLst>
          </p:cNvPr>
          <p:cNvPicPr>
            <a:picLocks noChangeAspect="1"/>
          </p:cNvPicPr>
          <p:nvPr/>
        </p:nvPicPr>
        <p:blipFill>
          <a:blip r:embed="rId2"/>
          <a:stretch>
            <a:fillRect/>
          </a:stretch>
        </p:blipFill>
        <p:spPr>
          <a:xfrm>
            <a:off x="5712310" y="3616539"/>
            <a:ext cx="4230680" cy="2616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637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12C0-6A58-43A2-9A45-DB08BA73E59F}"/>
              </a:ext>
            </a:extLst>
          </p:cNvPr>
          <p:cNvSpPr>
            <a:spLocks noGrp="1"/>
          </p:cNvSpPr>
          <p:nvPr>
            <p:ph type="title"/>
          </p:nvPr>
        </p:nvSpPr>
        <p:spPr/>
        <p:txBody>
          <a:bodyPr/>
          <a:lstStyle/>
          <a:p>
            <a:r>
              <a:rPr lang="es-ES" dirty="0"/>
              <a:t>Data </a:t>
            </a:r>
            <a:r>
              <a:rPr lang="es-ES" dirty="0" err="1"/>
              <a:t>gathered</a:t>
            </a:r>
            <a:endParaRPr lang="es-ES" dirty="0"/>
          </a:p>
        </p:txBody>
      </p:sp>
      <p:sp>
        <p:nvSpPr>
          <p:cNvPr id="3" name="Content Placeholder 2">
            <a:extLst>
              <a:ext uri="{FF2B5EF4-FFF2-40B4-BE49-F238E27FC236}">
                <a16:creationId xmlns:a16="http://schemas.microsoft.com/office/drawing/2014/main" id="{3C70C778-FEAE-4E52-A65B-78D35CA56515}"/>
              </a:ext>
            </a:extLst>
          </p:cNvPr>
          <p:cNvSpPr>
            <a:spLocks noGrp="1"/>
          </p:cNvSpPr>
          <p:nvPr>
            <p:ph idx="1"/>
          </p:nvPr>
        </p:nvSpPr>
        <p:spPr/>
        <p:txBody>
          <a:bodyPr/>
          <a:lstStyle/>
          <a:p>
            <a:r>
              <a:rPr lang="es-ES" dirty="0"/>
              <a:t>I </a:t>
            </a:r>
            <a:r>
              <a:rPr lang="es-ES" dirty="0" err="1"/>
              <a:t>collected</a:t>
            </a:r>
            <a:r>
              <a:rPr lang="es-ES" dirty="0"/>
              <a:t> </a:t>
            </a:r>
            <a:r>
              <a:rPr lang="es-ES" dirty="0" err="1"/>
              <a:t>income</a:t>
            </a:r>
            <a:r>
              <a:rPr lang="es-ES" dirty="0"/>
              <a:t> data in </a:t>
            </a:r>
            <a:r>
              <a:rPr lang="es-ES" dirty="0" err="1"/>
              <a:t>each</a:t>
            </a:r>
            <a:r>
              <a:rPr lang="es-ES" dirty="0"/>
              <a:t> </a:t>
            </a:r>
            <a:r>
              <a:rPr lang="es-ES" dirty="0" err="1"/>
              <a:t>ward</a:t>
            </a:r>
            <a:r>
              <a:rPr lang="es-ES" dirty="0"/>
              <a:t> </a:t>
            </a:r>
            <a:r>
              <a:rPr lang="es-ES" dirty="0" err="1"/>
              <a:t>from</a:t>
            </a:r>
            <a:r>
              <a:rPr lang="es-ES" dirty="0"/>
              <a:t> </a:t>
            </a:r>
            <a:r>
              <a:rPr lang="es-ES" dirty="0" err="1"/>
              <a:t>the</a:t>
            </a:r>
            <a:r>
              <a:rPr lang="es-ES" dirty="0"/>
              <a:t> British </a:t>
            </a:r>
            <a:r>
              <a:rPr lang="es-ES" dirty="0" err="1"/>
              <a:t>Government’s</a:t>
            </a:r>
            <a:r>
              <a:rPr lang="es-ES" dirty="0"/>
              <a:t> </a:t>
            </a:r>
            <a:r>
              <a:rPr lang="es-ES" dirty="0" err="1"/>
              <a:t>website</a:t>
            </a:r>
            <a:r>
              <a:rPr lang="es-ES" dirty="0"/>
              <a:t>.</a:t>
            </a:r>
          </a:p>
          <a:p>
            <a:r>
              <a:rPr lang="es-ES" dirty="0"/>
              <a:t>I </a:t>
            </a:r>
            <a:r>
              <a:rPr lang="es-ES" dirty="0" err="1"/>
              <a:t>found</a:t>
            </a:r>
            <a:r>
              <a:rPr lang="es-ES" dirty="0"/>
              <a:t> </a:t>
            </a:r>
            <a:r>
              <a:rPr lang="es-ES" dirty="0" err="1"/>
              <a:t>the</a:t>
            </a:r>
            <a:r>
              <a:rPr lang="es-ES" dirty="0"/>
              <a:t> </a:t>
            </a:r>
            <a:r>
              <a:rPr lang="es-ES" dirty="0" err="1"/>
              <a:t>coordinates</a:t>
            </a:r>
            <a:r>
              <a:rPr lang="es-ES" dirty="0"/>
              <a:t> </a:t>
            </a:r>
            <a:r>
              <a:rPr lang="es-ES" dirty="0" err="1"/>
              <a:t>of</a:t>
            </a:r>
            <a:r>
              <a:rPr lang="es-ES" dirty="0"/>
              <a:t> </a:t>
            </a:r>
            <a:r>
              <a:rPr lang="es-ES" dirty="0" err="1"/>
              <a:t>each</a:t>
            </a:r>
            <a:r>
              <a:rPr lang="es-ES" dirty="0"/>
              <a:t> </a:t>
            </a:r>
            <a:r>
              <a:rPr lang="es-ES" dirty="0" err="1"/>
              <a:t>ward</a:t>
            </a:r>
            <a:r>
              <a:rPr lang="es-ES" dirty="0"/>
              <a:t> </a:t>
            </a:r>
            <a:r>
              <a:rPr lang="es-ES" dirty="0" err="1"/>
              <a:t>from</a:t>
            </a:r>
            <a:r>
              <a:rPr lang="es-ES" dirty="0"/>
              <a:t> </a:t>
            </a:r>
            <a:r>
              <a:rPr lang="es-ES" dirty="0" err="1"/>
              <a:t>GeoPy</a:t>
            </a:r>
            <a:r>
              <a:rPr lang="es-ES" dirty="0"/>
              <a:t>.</a:t>
            </a:r>
          </a:p>
          <a:p>
            <a:r>
              <a:rPr lang="es-ES" dirty="0"/>
              <a:t>I </a:t>
            </a:r>
            <a:r>
              <a:rPr lang="es-ES" dirty="0" err="1"/>
              <a:t>filled</a:t>
            </a:r>
            <a:r>
              <a:rPr lang="es-ES" dirty="0"/>
              <a:t> in </a:t>
            </a:r>
            <a:r>
              <a:rPr lang="es-ES" dirty="0" err="1"/>
              <a:t>the</a:t>
            </a:r>
            <a:r>
              <a:rPr lang="es-ES" dirty="0"/>
              <a:t> </a:t>
            </a:r>
            <a:r>
              <a:rPr lang="es-ES" dirty="0" err="1"/>
              <a:t>location</a:t>
            </a:r>
            <a:r>
              <a:rPr lang="es-ES" dirty="0"/>
              <a:t> data </a:t>
            </a:r>
            <a:r>
              <a:rPr lang="es-ES" dirty="0" err="1"/>
              <a:t>of</a:t>
            </a:r>
            <a:r>
              <a:rPr lang="es-ES" dirty="0"/>
              <a:t> </a:t>
            </a:r>
            <a:r>
              <a:rPr lang="es-ES" dirty="0" err="1"/>
              <a:t>the</a:t>
            </a:r>
            <a:r>
              <a:rPr lang="es-ES" dirty="0"/>
              <a:t> </a:t>
            </a:r>
            <a:r>
              <a:rPr lang="es-ES" dirty="0" err="1"/>
              <a:t>few</a:t>
            </a:r>
            <a:r>
              <a:rPr lang="es-ES" dirty="0"/>
              <a:t> </a:t>
            </a:r>
            <a:r>
              <a:rPr lang="es-ES" dirty="0" err="1"/>
              <a:t>wards</a:t>
            </a:r>
            <a:r>
              <a:rPr lang="es-ES" dirty="0"/>
              <a:t> </a:t>
            </a:r>
            <a:r>
              <a:rPr lang="es-ES" dirty="0" err="1"/>
              <a:t>that</a:t>
            </a:r>
            <a:r>
              <a:rPr lang="es-ES" dirty="0"/>
              <a:t> </a:t>
            </a:r>
            <a:r>
              <a:rPr lang="es-ES" dirty="0" err="1"/>
              <a:t>did</a:t>
            </a:r>
            <a:r>
              <a:rPr lang="es-ES" dirty="0"/>
              <a:t> </a:t>
            </a:r>
            <a:r>
              <a:rPr lang="es-ES" dirty="0" err="1"/>
              <a:t>not</a:t>
            </a:r>
            <a:r>
              <a:rPr lang="es-ES" dirty="0"/>
              <a:t> </a:t>
            </a:r>
            <a:r>
              <a:rPr lang="es-ES" dirty="0" err="1"/>
              <a:t>appear</a:t>
            </a:r>
            <a:r>
              <a:rPr lang="es-ES" dirty="0"/>
              <a:t> </a:t>
            </a:r>
            <a:r>
              <a:rPr lang="es-ES" dirty="0" err="1"/>
              <a:t>on</a:t>
            </a:r>
            <a:r>
              <a:rPr lang="es-ES" dirty="0"/>
              <a:t> </a:t>
            </a:r>
            <a:r>
              <a:rPr lang="es-ES" dirty="0" err="1"/>
              <a:t>the</a:t>
            </a:r>
            <a:r>
              <a:rPr lang="es-ES" dirty="0"/>
              <a:t> </a:t>
            </a:r>
            <a:r>
              <a:rPr lang="es-ES" dirty="0" err="1"/>
              <a:t>GeoPy</a:t>
            </a:r>
            <a:r>
              <a:rPr lang="es-ES" dirty="0"/>
              <a:t> </a:t>
            </a:r>
            <a:r>
              <a:rPr lang="es-ES" dirty="0" err="1"/>
              <a:t>search</a:t>
            </a:r>
            <a:r>
              <a:rPr lang="es-ES" dirty="0"/>
              <a:t> </a:t>
            </a:r>
            <a:r>
              <a:rPr lang="es-ES" dirty="0" err="1"/>
              <a:t>using</a:t>
            </a:r>
            <a:r>
              <a:rPr lang="es-ES" dirty="0"/>
              <a:t> </a:t>
            </a:r>
            <a:r>
              <a:rPr lang="es-ES" dirty="0" err="1"/>
              <a:t>the</a:t>
            </a:r>
            <a:r>
              <a:rPr lang="es-ES" dirty="0"/>
              <a:t> </a:t>
            </a:r>
            <a:r>
              <a:rPr lang="es-ES" dirty="0" err="1"/>
              <a:t>coordinates</a:t>
            </a:r>
            <a:r>
              <a:rPr lang="es-ES" dirty="0"/>
              <a:t> </a:t>
            </a:r>
            <a:r>
              <a:rPr lang="es-ES" dirty="0" err="1"/>
              <a:t>obtained</a:t>
            </a:r>
            <a:r>
              <a:rPr lang="es-ES" dirty="0"/>
              <a:t> </a:t>
            </a:r>
            <a:r>
              <a:rPr lang="es-ES" dirty="0" err="1"/>
              <a:t>on</a:t>
            </a:r>
            <a:r>
              <a:rPr lang="es-ES" dirty="0"/>
              <a:t> latitude.to.</a:t>
            </a:r>
          </a:p>
          <a:p>
            <a:r>
              <a:rPr lang="es-ES" dirty="0"/>
              <a:t>I </a:t>
            </a:r>
            <a:r>
              <a:rPr lang="es-ES" dirty="0" err="1"/>
              <a:t>collected</a:t>
            </a:r>
            <a:r>
              <a:rPr lang="es-ES" dirty="0"/>
              <a:t> data </a:t>
            </a:r>
            <a:r>
              <a:rPr lang="es-ES" dirty="0" err="1"/>
              <a:t>on</a:t>
            </a:r>
            <a:r>
              <a:rPr lang="es-ES" dirty="0"/>
              <a:t> </a:t>
            </a:r>
            <a:r>
              <a:rPr lang="es-ES" dirty="0" err="1"/>
              <a:t>the</a:t>
            </a:r>
            <a:r>
              <a:rPr lang="es-ES" dirty="0"/>
              <a:t> </a:t>
            </a:r>
            <a:r>
              <a:rPr lang="es-ES" dirty="0" err="1"/>
              <a:t>venues</a:t>
            </a:r>
            <a:r>
              <a:rPr lang="es-ES" dirty="0"/>
              <a:t> </a:t>
            </a:r>
            <a:r>
              <a:rPr lang="es-ES" dirty="0" err="1"/>
              <a:t>available</a:t>
            </a:r>
            <a:r>
              <a:rPr lang="es-ES" dirty="0"/>
              <a:t> </a:t>
            </a:r>
            <a:r>
              <a:rPr lang="es-ES" dirty="0" err="1"/>
              <a:t>near</a:t>
            </a:r>
            <a:r>
              <a:rPr lang="es-ES" dirty="0"/>
              <a:t> </a:t>
            </a:r>
            <a:r>
              <a:rPr lang="es-ES" dirty="0" err="1"/>
              <a:t>each</a:t>
            </a:r>
            <a:r>
              <a:rPr lang="es-ES" dirty="0"/>
              <a:t> </a:t>
            </a:r>
            <a:r>
              <a:rPr lang="es-ES" dirty="0" err="1"/>
              <a:t>ward</a:t>
            </a:r>
            <a:r>
              <a:rPr lang="es-ES" dirty="0"/>
              <a:t> </a:t>
            </a:r>
            <a:r>
              <a:rPr lang="es-ES" dirty="0" err="1"/>
              <a:t>using</a:t>
            </a:r>
            <a:r>
              <a:rPr lang="es-ES" dirty="0"/>
              <a:t> </a:t>
            </a:r>
            <a:r>
              <a:rPr lang="es-ES" dirty="0" err="1"/>
              <a:t>the</a:t>
            </a:r>
            <a:r>
              <a:rPr lang="es-ES" dirty="0"/>
              <a:t> Foursquare API.</a:t>
            </a:r>
          </a:p>
        </p:txBody>
      </p:sp>
    </p:spTree>
    <p:extLst>
      <p:ext uri="{BB962C8B-B14F-4D97-AF65-F5344CB8AC3E}">
        <p14:creationId xmlns:p14="http://schemas.microsoft.com/office/powerpoint/2010/main" val="188973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84B-3906-4379-80E3-742BF93BB4D0}"/>
              </a:ext>
            </a:extLst>
          </p:cNvPr>
          <p:cNvSpPr>
            <a:spLocks noGrp="1"/>
          </p:cNvSpPr>
          <p:nvPr>
            <p:ph type="title"/>
          </p:nvPr>
        </p:nvSpPr>
        <p:spPr/>
        <p:txBody>
          <a:bodyPr/>
          <a:lstStyle/>
          <a:p>
            <a:r>
              <a:rPr lang="es-ES" dirty="0"/>
              <a:t>Mean vs median </a:t>
            </a:r>
            <a:r>
              <a:rPr lang="es-ES" dirty="0" err="1"/>
              <a:t>income</a:t>
            </a:r>
            <a:endParaRPr lang="es-ES" dirty="0"/>
          </a:p>
        </p:txBody>
      </p:sp>
      <p:sp>
        <p:nvSpPr>
          <p:cNvPr id="4" name="Content Placeholder 3">
            <a:extLst>
              <a:ext uri="{FF2B5EF4-FFF2-40B4-BE49-F238E27FC236}">
                <a16:creationId xmlns:a16="http://schemas.microsoft.com/office/drawing/2014/main" id="{81D0D46A-9F9E-446F-BB63-E0CE51FE8625}"/>
              </a:ext>
            </a:extLst>
          </p:cNvPr>
          <p:cNvSpPr>
            <a:spLocks noGrp="1"/>
          </p:cNvSpPr>
          <p:nvPr>
            <p:ph sz="half" idx="1"/>
          </p:nvPr>
        </p:nvSpPr>
        <p:spPr/>
        <p:txBody>
          <a:bodyPr/>
          <a:lstStyle/>
          <a:p>
            <a:r>
              <a:rPr lang="es-ES" dirty="0" err="1"/>
              <a:t>The</a:t>
            </a:r>
            <a:r>
              <a:rPr lang="es-ES" dirty="0"/>
              <a:t> </a:t>
            </a:r>
            <a:r>
              <a:rPr lang="es-ES" dirty="0" err="1"/>
              <a:t>graph</a:t>
            </a:r>
            <a:r>
              <a:rPr lang="es-ES" dirty="0"/>
              <a:t> </a:t>
            </a:r>
            <a:r>
              <a:rPr lang="es-ES" dirty="0" err="1"/>
              <a:t>on</a:t>
            </a:r>
            <a:r>
              <a:rPr lang="es-ES" dirty="0"/>
              <a:t> </a:t>
            </a:r>
            <a:r>
              <a:rPr lang="es-ES" dirty="0" err="1"/>
              <a:t>the</a:t>
            </a:r>
            <a:r>
              <a:rPr lang="es-ES" dirty="0"/>
              <a:t> </a:t>
            </a:r>
            <a:r>
              <a:rPr lang="es-ES" dirty="0" err="1"/>
              <a:t>right</a:t>
            </a:r>
            <a:r>
              <a:rPr lang="es-ES" dirty="0"/>
              <a:t> </a:t>
            </a:r>
            <a:r>
              <a:rPr lang="es-ES" dirty="0" err="1"/>
              <a:t>clearly</a:t>
            </a:r>
            <a:r>
              <a:rPr lang="es-ES" dirty="0"/>
              <a:t> shows </a:t>
            </a:r>
            <a:r>
              <a:rPr lang="es-ES" dirty="0" err="1"/>
              <a:t>the</a:t>
            </a:r>
            <a:r>
              <a:rPr lang="es-ES" dirty="0"/>
              <a:t> </a:t>
            </a:r>
            <a:r>
              <a:rPr lang="es-ES" dirty="0" err="1"/>
              <a:t>trend</a:t>
            </a:r>
            <a:r>
              <a:rPr lang="es-ES" dirty="0"/>
              <a:t> in </a:t>
            </a:r>
            <a:r>
              <a:rPr lang="es-ES" dirty="0" err="1"/>
              <a:t>the</a:t>
            </a:r>
            <a:r>
              <a:rPr lang="es-ES" dirty="0"/>
              <a:t> </a:t>
            </a:r>
            <a:r>
              <a:rPr lang="es-ES" dirty="0" err="1"/>
              <a:t>comparison</a:t>
            </a:r>
            <a:r>
              <a:rPr lang="es-ES" dirty="0"/>
              <a:t> </a:t>
            </a:r>
            <a:r>
              <a:rPr lang="es-ES" dirty="0" err="1"/>
              <a:t>between</a:t>
            </a:r>
            <a:r>
              <a:rPr lang="es-ES" dirty="0"/>
              <a:t> mean and median </a:t>
            </a:r>
            <a:r>
              <a:rPr lang="es-ES" dirty="0" err="1"/>
              <a:t>incomes</a:t>
            </a:r>
            <a:r>
              <a:rPr lang="es-ES" dirty="0"/>
              <a:t> in London </a:t>
            </a:r>
            <a:r>
              <a:rPr lang="es-ES" dirty="0" err="1"/>
              <a:t>wards</a:t>
            </a:r>
            <a:r>
              <a:rPr lang="es-ES" dirty="0"/>
              <a:t>.</a:t>
            </a:r>
          </a:p>
          <a:p>
            <a:r>
              <a:rPr lang="es-ES" dirty="0" err="1"/>
              <a:t>For</a:t>
            </a:r>
            <a:r>
              <a:rPr lang="es-ES" dirty="0"/>
              <a:t> </a:t>
            </a:r>
            <a:r>
              <a:rPr lang="es-ES" dirty="0" err="1"/>
              <a:t>low</a:t>
            </a:r>
            <a:r>
              <a:rPr lang="es-ES" dirty="0"/>
              <a:t> </a:t>
            </a:r>
            <a:r>
              <a:rPr lang="es-ES" dirty="0" err="1"/>
              <a:t>incomes</a:t>
            </a:r>
            <a:r>
              <a:rPr lang="es-ES" dirty="0"/>
              <a:t>, </a:t>
            </a:r>
            <a:r>
              <a:rPr lang="es-ES" dirty="0" err="1"/>
              <a:t>the</a:t>
            </a:r>
            <a:r>
              <a:rPr lang="es-ES" dirty="0"/>
              <a:t> </a:t>
            </a:r>
            <a:r>
              <a:rPr lang="es-ES" dirty="0" err="1"/>
              <a:t>two</a:t>
            </a:r>
            <a:r>
              <a:rPr lang="es-ES" dirty="0"/>
              <a:t> figures are similar. </a:t>
            </a:r>
            <a:r>
              <a:rPr lang="es-ES" dirty="0" err="1"/>
              <a:t>However</a:t>
            </a:r>
            <a:r>
              <a:rPr lang="es-ES" dirty="0"/>
              <a:t>, as </a:t>
            </a:r>
            <a:r>
              <a:rPr lang="es-ES" dirty="0" err="1"/>
              <a:t>income</a:t>
            </a:r>
            <a:r>
              <a:rPr lang="es-ES" dirty="0"/>
              <a:t> </a:t>
            </a:r>
            <a:r>
              <a:rPr lang="es-ES" dirty="0" err="1"/>
              <a:t>increases</a:t>
            </a:r>
            <a:r>
              <a:rPr lang="es-ES" dirty="0"/>
              <a:t>, </a:t>
            </a:r>
            <a:r>
              <a:rPr lang="es-ES" dirty="0" err="1"/>
              <a:t>the</a:t>
            </a:r>
            <a:r>
              <a:rPr lang="es-ES" dirty="0"/>
              <a:t> mean </a:t>
            </a:r>
            <a:r>
              <a:rPr lang="es-ES" dirty="0" err="1"/>
              <a:t>becomes</a:t>
            </a:r>
            <a:r>
              <a:rPr lang="es-ES" dirty="0"/>
              <a:t> </a:t>
            </a:r>
            <a:r>
              <a:rPr lang="es-ES" dirty="0" err="1"/>
              <a:t>higher</a:t>
            </a:r>
            <a:r>
              <a:rPr lang="es-ES" dirty="0"/>
              <a:t> </a:t>
            </a:r>
            <a:r>
              <a:rPr lang="es-ES" dirty="0" err="1"/>
              <a:t>compared</a:t>
            </a:r>
            <a:r>
              <a:rPr lang="es-ES" dirty="0"/>
              <a:t> </a:t>
            </a:r>
            <a:r>
              <a:rPr lang="es-ES" dirty="0" err="1"/>
              <a:t>to</a:t>
            </a:r>
            <a:r>
              <a:rPr lang="es-ES" dirty="0"/>
              <a:t> </a:t>
            </a:r>
            <a:r>
              <a:rPr lang="es-ES" dirty="0" err="1"/>
              <a:t>the</a:t>
            </a:r>
            <a:r>
              <a:rPr lang="es-ES" dirty="0"/>
              <a:t> median.</a:t>
            </a:r>
          </a:p>
          <a:p>
            <a:r>
              <a:rPr lang="es-ES" dirty="0" err="1"/>
              <a:t>This</a:t>
            </a:r>
            <a:r>
              <a:rPr lang="es-ES" dirty="0"/>
              <a:t> shows I </a:t>
            </a:r>
            <a:r>
              <a:rPr lang="es-ES" dirty="0" err="1"/>
              <a:t>must</a:t>
            </a:r>
            <a:r>
              <a:rPr lang="es-ES" dirty="0"/>
              <a:t> use </a:t>
            </a:r>
            <a:r>
              <a:rPr lang="es-ES" dirty="0" err="1"/>
              <a:t>both</a:t>
            </a:r>
            <a:r>
              <a:rPr lang="es-ES" dirty="0"/>
              <a:t> </a:t>
            </a:r>
            <a:r>
              <a:rPr lang="es-ES" dirty="0" err="1"/>
              <a:t>measures</a:t>
            </a:r>
            <a:r>
              <a:rPr lang="es-ES" dirty="0"/>
              <a:t> </a:t>
            </a:r>
            <a:r>
              <a:rPr lang="es-ES" dirty="0" err="1"/>
              <a:t>to</a:t>
            </a:r>
            <a:r>
              <a:rPr lang="es-ES" dirty="0"/>
              <a:t> </a:t>
            </a:r>
            <a:r>
              <a:rPr lang="es-ES" dirty="0" err="1"/>
              <a:t>conduct</a:t>
            </a:r>
            <a:r>
              <a:rPr lang="es-ES" dirty="0"/>
              <a:t> </a:t>
            </a:r>
            <a:r>
              <a:rPr lang="es-ES" dirty="0" err="1"/>
              <a:t>the</a:t>
            </a:r>
            <a:r>
              <a:rPr lang="es-ES" dirty="0"/>
              <a:t> </a:t>
            </a:r>
            <a:r>
              <a:rPr lang="es-ES" dirty="0" err="1"/>
              <a:t>study</a:t>
            </a:r>
            <a:r>
              <a:rPr lang="es-ES" dirty="0"/>
              <a:t>.</a:t>
            </a:r>
          </a:p>
        </p:txBody>
      </p:sp>
      <p:pic>
        <p:nvPicPr>
          <p:cNvPr id="7" name="Content Placeholder 6">
            <a:extLst>
              <a:ext uri="{FF2B5EF4-FFF2-40B4-BE49-F238E27FC236}">
                <a16:creationId xmlns:a16="http://schemas.microsoft.com/office/drawing/2014/main" id="{BE837E91-D314-4707-B5B6-7FAF409F3674}"/>
              </a:ext>
            </a:extLst>
          </p:cNvPr>
          <p:cNvPicPr>
            <a:picLocks noGrp="1" noChangeAspect="1"/>
          </p:cNvPicPr>
          <p:nvPr>
            <p:ph sz="half" idx="2"/>
          </p:nvPr>
        </p:nvPicPr>
        <p:blipFill>
          <a:blip r:embed="rId2"/>
          <a:stretch>
            <a:fillRect/>
          </a:stretch>
        </p:blipFill>
        <p:spPr>
          <a:xfrm>
            <a:off x="7743448" y="287168"/>
            <a:ext cx="3638550" cy="3638550"/>
          </a:xfrm>
        </p:spPr>
      </p:pic>
    </p:spTree>
    <p:extLst>
      <p:ext uri="{BB962C8B-B14F-4D97-AF65-F5344CB8AC3E}">
        <p14:creationId xmlns:p14="http://schemas.microsoft.com/office/powerpoint/2010/main" val="200753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06A0-E669-496B-B54B-4A270F903E0A}"/>
              </a:ext>
            </a:extLst>
          </p:cNvPr>
          <p:cNvSpPr>
            <a:spLocks noGrp="1"/>
          </p:cNvSpPr>
          <p:nvPr>
            <p:ph type="title"/>
          </p:nvPr>
        </p:nvSpPr>
        <p:spPr/>
        <p:txBody>
          <a:bodyPr/>
          <a:lstStyle/>
          <a:p>
            <a:r>
              <a:rPr lang="es-ES" dirty="0"/>
              <a:t>Final </a:t>
            </a:r>
            <a:r>
              <a:rPr lang="es-ES" dirty="0" err="1"/>
              <a:t>Clusters</a:t>
            </a:r>
            <a:endParaRPr lang="es-ES" dirty="0"/>
          </a:p>
        </p:txBody>
      </p:sp>
      <p:pic>
        <p:nvPicPr>
          <p:cNvPr id="6" name="Picture 5">
            <a:extLst>
              <a:ext uri="{FF2B5EF4-FFF2-40B4-BE49-F238E27FC236}">
                <a16:creationId xmlns:a16="http://schemas.microsoft.com/office/drawing/2014/main" id="{788AE688-8AFB-4ABD-9220-47E1A702F4F4}"/>
              </a:ext>
            </a:extLst>
          </p:cNvPr>
          <p:cNvPicPr/>
          <p:nvPr/>
        </p:nvPicPr>
        <p:blipFill>
          <a:blip r:embed="rId2">
            <a:extLst>
              <a:ext uri="{28A0092B-C50C-407E-A947-70E740481C1C}">
                <a14:useLocalDpi xmlns:a14="http://schemas.microsoft.com/office/drawing/2010/main" val="0"/>
              </a:ext>
            </a:extLst>
          </a:blip>
          <a:stretch>
            <a:fillRect/>
          </a:stretch>
        </p:blipFill>
        <p:spPr>
          <a:xfrm>
            <a:off x="3768841" y="2290438"/>
            <a:ext cx="6049861" cy="38421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577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1</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6613543" y="2666170"/>
            <a:ext cx="5194583" cy="3638764"/>
          </a:xfrm>
        </p:spPr>
        <p:txBody>
          <a:bodyPr/>
          <a:lstStyle/>
          <a:p>
            <a:r>
              <a:rPr lang="en-GB" dirty="0"/>
              <a:t>The neighbours in the first cluster have incomes a bit above the London average (39,100- median and 51,770-mean).</a:t>
            </a:r>
          </a:p>
          <a:p>
            <a:r>
              <a:rPr lang="en-GB" dirty="0"/>
              <a:t>There is a large number of parks, cafés and markets, showing an interest in outdoors activities.</a:t>
            </a:r>
          </a:p>
          <a:p>
            <a:r>
              <a:rPr lang="en-GB" dirty="0"/>
              <a:t>Restaurants are not as common as in other clusters, so businesses set up could focus on outdoors activities, such as sporting events.</a:t>
            </a:r>
            <a:endParaRPr lang="es-ES" dirty="0"/>
          </a:p>
        </p:txBody>
      </p:sp>
      <p:pic>
        <p:nvPicPr>
          <p:cNvPr id="6" name="Picture 5">
            <a:extLst>
              <a:ext uri="{FF2B5EF4-FFF2-40B4-BE49-F238E27FC236}">
                <a16:creationId xmlns:a16="http://schemas.microsoft.com/office/drawing/2014/main" id="{A4BB02B5-68E1-4DFD-9318-A0350A4552EE}"/>
              </a:ext>
            </a:extLst>
          </p:cNvPr>
          <p:cNvPicPr/>
          <p:nvPr/>
        </p:nvPicPr>
        <p:blipFill rotWithShape="1">
          <a:blip r:embed="rId2"/>
          <a:srcRect l="25913" t="44469" r="7109" b="14928"/>
          <a:stretch/>
        </p:blipFill>
        <p:spPr bwMode="auto">
          <a:xfrm>
            <a:off x="464783" y="2355326"/>
            <a:ext cx="5829300" cy="1987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481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2</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6613543" y="2666170"/>
            <a:ext cx="5194583" cy="3638764"/>
          </a:xfrm>
        </p:spPr>
        <p:txBody>
          <a:bodyPr/>
          <a:lstStyle/>
          <a:p>
            <a:r>
              <a:rPr lang="en-GB" dirty="0"/>
              <a:t>Neighbours in Cluster 2 have incomes slightly above average.</a:t>
            </a:r>
          </a:p>
          <a:p>
            <a:r>
              <a:rPr lang="en-GB" dirty="0"/>
              <a:t>Restaurants, coffee shops and cafés are common.</a:t>
            </a:r>
          </a:p>
          <a:p>
            <a:r>
              <a:rPr lang="en-GB" dirty="0"/>
              <a:t>Higher prices could be charged here and businesses offering more exclusive or special products could be set up here.</a:t>
            </a:r>
            <a:endParaRPr lang="es-ES" dirty="0"/>
          </a:p>
        </p:txBody>
      </p:sp>
      <p:pic>
        <p:nvPicPr>
          <p:cNvPr id="7" name="Picture 6">
            <a:extLst>
              <a:ext uri="{FF2B5EF4-FFF2-40B4-BE49-F238E27FC236}">
                <a16:creationId xmlns:a16="http://schemas.microsoft.com/office/drawing/2014/main" id="{2A14CCED-6BA8-4E5C-A76B-469A77EA875D}"/>
              </a:ext>
            </a:extLst>
          </p:cNvPr>
          <p:cNvPicPr/>
          <p:nvPr/>
        </p:nvPicPr>
        <p:blipFill rotWithShape="1">
          <a:blip r:embed="rId2"/>
          <a:srcRect l="26684" t="45608" r="8259" b="17447"/>
          <a:stretch/>
        </p:blipFill>
        <p:spPr bwMode="auto">
          <a:xfrm>
            <a:off x="477825" y="2507932"/>
            <a:ext cx="5767705" cy="18421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850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3</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6613543" y="2666170"/>
            <a:ext cx="5194583" cy="3638764"/>
          </a:xfrm>
        </p:spPr>
        <p:txBody>
          <a:bodyPr/>
          <a:lstStyle/>
          <a:p>
            <a:r>
              <a:rPr lang="en-GB" dirty="0"/>
              <a:t>Neighbours in Cluster 3 have incomes slightly below average for London.</a:t>
            </a:r>
          </a:p>
          <a:p>
            <a:r>
              <a:rPr lang="en-GB" dirty="0"/>
              <a:t>Foreign, presumably cheap restaurants are frequent, as well as fast food and fish and chips.</a:t>
            </a:r>
          </a:p>
          <a:p>
            <a:r>
              <a:rPr lang="en-GB" dirty="0"/>
              <a:t>This shows a preference for simple, cheap ideas, rather than more elaborate ones, which could indicate the trend to follow here.</a:t>
            </a:r>
            <a:endParaRPr lang="es-ES" dirty="0"/>
          </a:p>
        </p:txBody>
      </p:sp>
      <p:pic>
        <p:nvPicPr>
          <p:cNvPr id="6" name="Picture 5">
            <a:extLst>
              <a:ext uri="{FF2B5EF4-FFF2-40B4-BE49-F238E27FC236}">
                <a16:creationId xmlns:a16="http://schemas.microsoft.com/office/drawing/2014/main" id="{8FD1C8A7-F2C1-44F4-B2C7-F3CA25A249B1}"/>
              </a:ext>
            </a:extLst>
          </p:cNvPr>
          <p:cNvPicPr/>
          <p:nvPr/>
        </p:nvPicPr>
        <p:blipFill rotWithShape="1">
          <a:blip r:embed="rId2"/>
          <a:srcRect l="26173" t="38537" r="7364" b="12641"/>
          <a:stretch/>
        </p:blipFill>
        <p:spPr bwMode="auto">
          <a:xfrm>
            <a:off x="363219" y="2555443"/>
            <a:ext cx="5732780" cy="2368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294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0E5-D3AA-4703-9E6D-B2095F795A60}"/>
              </a:ext>
            </a:extLst>
          </p:cNvPr>
          <p:cNvSpPr>
            <a:spLocks noGrp="1"/>
          </p:cNvSpPr>
          <p:nvPr>
            <p:ph type="title"/>
          </p:nvPr>
        </p:nvSpPr>
        <p:spPr/>
        <p:txBody>
          <a:bodyPr/>
          <a:lstStyle/>
          <a:p>
            <a:r>
              <a:rPr lang="es-ES" dirty="0" err="1"/>
              <a:t>Cluster</a:t>
            </a:r>
            <a:r>
              <a:rPr lang="es-ES" dirty="0"/>
              <a:t> 4</a:t>
            </a:r>
          </a:p>
        </p:txBody>
      </p:sp>
      <p:sp>
        <p:nvSpPr>
          <p:cNvPr id="5" name="Content Placeholder 4">
            <a:extLst>
              <a:ext uri="{FF2B5EF4-FFF2-40B4-BE49-F238E27FC236}">
                <a16:creationId xmlns:a16="http://schemas.microsoft.com/office/drawing/2014/main" id="{70BC5F23-2A9A-4CAB-AE5F-66190B0C2ABE}"/>
              </a:ext>
            </a:extLst>
          </p:cNvPr>
          <p:cNvSpPr>
            <a:spLocks noGrp="1"/>
          </p:cNvSpPr>
          <p:nvPr>
            <p:ph sz="half" idx="2"/>
          </p:nvPr>
        </p:nvSpPr>
        <p:spPr>
          <a:xfrm>
            <a:off x="6613543" y="2666170"/>
            <a:ext cx="5194583" cy="3638764"/>
          </a:xfrm>
        </p:spPr>
        <p:txBody>
          <a:bodyPr/>
          <a:lstStyle/>
          <a:p>
            <a:r>
              <a:rPr lang="en-GB" dirty="0"/>
              <a:t>Neighbours in Cluster 4 have incomes significantly below the average for London.</a:t>
            </a:r>
          </a:p>
          <a:p>
            <a:r>
              <a:rPr lang="en-GB" dirty="0"/>
              <a:t>However, there is still a lot of activity. There are many pubs, restaurants and sports centres for the neighbours.</a:t>
            </a:r>
          </a:p>
          <a:p>
            <a:r>
              <a:rPr lang="en-GB" dirty="0"/>
              <a:t>This could be an option for a businessman wishing to open a company relating to sport, yet it should be noted that the prices should likely be low for the venue to be successful.</a:t>
            </a:r>
            <a:endParaRPr lang="es-ES" dirty="0"/>
          </a:p>
        </p:txBody>
      </p:sp>
      <p:pic>
        <p:nvPicPr>
          <p:cNvPr id="7" name="Picture 6">
            <a:extLst>
              <a:ext uri="{FF2B5EF4-FFF2-40B4-BE49-F238E27FC236}">
                <a16:creationId xmlns:a16="http://schemas.microsoft.com/office/drawing/2014/main" id="{C943A075-C0EC-484B-920F-0A34D70C754B}"/>
              </a:ext>
            </a:extLst>
          </p:cNvPr>
          <p:cNvPicPr/>
          <p:nvPr/>
        </p:nvPicPr>
        <p:blipFill rotWithShape="1">
          <a:blip r:embed="rId2"/>
          <a:srcRect l="26556" t="32609" r="7350" b="6955"/>
          <a:stretch/>
        </p:blipFill>
        <p:spPr bwMode="auto">
          <a:xfrm>
            <a:off x="386714" y="2519855"/>
            <a:ext cx="5709285" cy="2936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7354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35</TotalTime>
  <Words>687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London Ward Analysis</vt:lpstr>
      <vt:lpstr>Project Objectives</vt:lpstr>
      <vt:lpstr>Data gathered</vt:lpstr>
      <vt:lpstr>Mean vs median income</vt:lpstr>
      <vt:lpstr>Final Clusters</vt:lpstr>
      <vt:lpstr>Cluster 1</vt:lpstr>
      <vt:lpstr>Cluster 2</vt:lpstr>
      <vt:lpstr>Cluster 3</vt:lpstr>
      <vt:lpstr>Cluster 4</vt:lpstr>
      <vt:lpstr>Cluster 5</vt:lpstr>
      <vt:lpstr>Cluster 6</vt:lpstr>
      <vt:lpstr>Cluster 7</vt:lpstr>
      <vt:lpstr>Cluster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Ward Analysis</dc:title>
  <dc:creator>Blanca Huergo Muñoz</dc:creator>
  <cp:lastModifiedBy>Blanca Huergo Muñoz</cp:lastModifiedBy>
  <cp:revision>60</cp:revision>
  <dcterms:created xsi:type="dcterms:W3CDTF">2019-05-26T14:10:17Z</dcterms:created>
  <dcterms:modified xsi:type="dcterms:W3CDTF">2019-05-26T14:46:15Z</dcterms:modified>
</cp:coreProperties>
</file>