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6" r:id="rId2"/>
    <p:sldId id="271" r:id="rId3"/>
    <p:sldId id="269" r:id="rId4"/>
    <p:sldId id="268" r:id="rId5"/>
    <p:sldId id="267" r:id="rId6"/>
    <p:sldId id="273" r:id="rId7"/>
    <p:sldId id="272" r:id="rId8"/>
    <p:sldId id="276" r:id="rId9"/>
    <p:sldId id="286" r:id="rId10"/>
    <p:sldId id="285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C00"/>
    <a:srgbClr val="333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1F79A-9AAF-7249-8E8E-AED54923CA98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BD003-5223-F244-9403-1DC0E0F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CS 1050 "CS1"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Blanche Cohen</a:t>
            </a:r>
          </a:p>
          <a:p>
            <a:r>
              <a:rPr lang="en-US" b="1" dirty="0" err="1" smtClean="0">
                <a:solidFill>
                  <a:schemeClr val="tx2"/>
                </a:solidFill>
              </a:rPr>
              <a:t>blanche@acm.org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err="1" smtClean="0">
                <a:solidFill>
                  <a:schemeClr val="tx2"/>
                </a:solidFill>
              </a:rPr>
              <a:t>www.nyx.net</a:t>
            </a:r>
            <a:r>
              <a:rPr lang="en-US" b="1" dirty="0" smtClean="0">
                <a:solidFill>
                  <a:schemeClr val="tx2"/>
                </a:solidFill>
              </a:rPr>
              <a:t>/~</a:t>
            </a:r>
            <a:r>
              <a:rPr lang="en-US" b="1" dirty="0" err="1" smtClean="0">
                <a:solidFill>
                  <a:schemeClr val="tx2"/>
                </a:solidFill>
              </a:rPr>
              <a:t>bcohen</a:t>
            </a:r>
            <a:r>
              <a:rPr lang="en-US" b="1" dirty="0" smtClean="0">
                <a:solidFill>
                  <a:schemeClr val="tx2"/>
                </a:solidFill>
              </a:rPr>
              <a:t>/CS1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Office Hours: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Tuesday &amp; Thursday after class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Always by appointment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3</a:t>
            </a:r>
            <a:r>
              <a:rPr lang="en-US" b="1" baseline="30000" dirty="0">
                <a:solidFill>
                  <a:schemeClr val="tx2"/>
                </a:solidFill>
              </a:rPr>
              <a:t>rd</a:t>
            </a:r>
            <a:r>
              <a:rPr lang="en-US" b="1" dirty="0">
                <a:solidFill>
                  <a:schemeClr val="tx2"/>
                </a:solidFill>
              </a:rPr>
              <a:t> Floor Science – Part-timer Offices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229600" cy="4964169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/>
              <a:t>Objects – User defined complex data types</a:t>
            </a:r>
          </a:p>
          <a:p>
            <a:r>
              <a:rPr lang="en-US" sz="2400" dirty="0"/>
              <a:t>An object has structure or state (variables) and methods (behavior/operations)</a:t>
            </a:r>
          </a:p>
          <a:p>
            <a:pPr>
              <a:buFont typeface="Wingdings" charset="0"/>
              <a:buNone/>
            </a:pPr>
            <a:r>
              <a:rPr lang="en-US" dirty="0"/>
              <a:t>An object is described by four characteristics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Identifier: a system-wide unique id for an object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Name: an object may also have a unique name (optional)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Lifetime: determines if the object is persistent or transient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Structure: Construction of objects using type </a:t>
            </a:r>
            <a:r>
              <a:rPr lang="en-US" sz="2400" dirty="0" smtClean="0"/>
              <a:t>constructors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319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4" y="1155307"/>
            <a:ext cx="6987526" cy="5464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669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Mindset Matters</a:t>
            </a:r>
            <a:endParaRPr lang="en-US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3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Metro Policies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42" y="1417638"/>
            <a:ext cx="7582482" cy="45161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Calendar – Drop, Withdraw, Incomplete, Holidays</a:t>
            </a:r>
          </a:p>
          <a:p>
            <a:r>
              <a:rPr lang="en-US" sz="2800" dirty="0" smtClean="0"/>
              <a:t>100</a:t>
            </a:r>
            <a:r>
              <a:rPr lang="en-US" sz="2800" dirty="0"/>
              <a:t>% refund: </a:t>
            </a:r>
            <a:r>
              <a:rPr lang="en-US" sz="2800"/>
              <a:t>Thursday, May 25</a:t>
            </a:r>
          </a:p>
          <a:p>
            <a:r>
              <a:rPr lang="en-US" sz="2800" dirty="0" smtClean="0"/>
              <a:t>50</a:t>
            </a:r>
            <a:r>
              <a:rPr lang="en-US" sz="2800" dirty="0"/>
              <a:t>% refund: </a:t>
            </a:r>
            <a:r>
              <a:rPr lang="en-US" sz="2800"/>
              <a:t>Thursday, June 1</a:t>
            </a:r>
            <a:endParaRPr lang="en-US" sz="2800" dirty="0"/>
          </a:p>
          <a:p>
            <a:r>
              <a:rPr lang="en-US" sz="2800" dirty="0" smtClean="0"/>
              <a:t>Last </a:t>
            </a:r>
            <a:r>
              <a:rPr lang="en-US" sz="2800" dirty="0"/>
              <a:t>Day for W*: </a:t>
            </a:r>
            <a:r>
              <a:rPr lang="en-US" sz="2800"/>
              <a:t>Friday, July 7</a:t>
            </a:r>
            <a:endParaRPr lang="en-US" sz="2800" dirty="0"/>
          </a:p>
          <a:p>
            <a:r>
              <a:rPr lang="en-US" sz="2800"/>
              <a:t>https://mcs.msudenver.edu/policies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9105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1879"/>
          </a:xfrm>
        </p:spPr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Rules of Engagement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806" y="1246517"/>
            <a:ext cx="7726994" cy="54139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Everyone is an adult</a:t>
            </a:r>
            <a:r>
              <a:rPr lang="en-US" sz="2800" dirty="0"/>
              <a:t> </a:t>
            </a:r>
            <a:r>
              <a:rPr lang="en-US" sz="2800" dirty="0" smtClean="0"/>
              <a:t>and is treated as such</a:t>
            </a:r>
          </a:p>
          <a:p>
            <a:r>
              <a:rPr lang="en-US" sz="2800" dirty="0" smtClean="0"/>
              <a:t>I teach this course as if in a professional environment</a:t>
            </a:r>
          </a:p>
          <a:p>
            <a:r>
              <a:rPr lang="en-US" sz="2800" dirty="0" smtClean="0"/>
              <a:t>Please be considerate of your classmates</a:t>
            </a:r>
          </a:p>
          <a:p>
            <a:pPr lvl="1"/>
            <a:r>
              <a:rPr lang="en-US" sz="2400" dirty="0" smtClean="0"/>
              <a:t>Emily Post &amp; Miss Manners have the right idea</a:t>
            </a:r>
          </a:p>
          <a:p>
            <a:pPr lvl="1"/>
            <a:r>
              <a:rPr lang="en-US" sz="2400" dirty="0" smtClean="0"/>
              <a:t>Turn your cell phones to silent</a:t>
            </a:r>
          </a:p>
          <a:p>
            <a:pPr lvl="1"/>
            <a:r>
              <a:rPr lang="en-US" sz="2400" dirty="0" smtClean="0"/>
              <a:t>If you bring breakfast, please avoid an overabundance of garlic, onions or other strong aromas</a:t>
            </a:r>
          </a:p>
        </p:txBody>
      </p:sp>
    </p:spTree>
    <p:extLst>
      <p:ext uri="{BB962C8B-B14F-4D97-AF65-F5344CB8AC3E}">
        <p14:creationId xmlns:p14="http://schemas.microsoft.com/office/powerpoint/2010/main" val="194842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197" y="3103116"/>
            <a:ext cx="333375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How to Succeed…</a:t>
            </a:r>
            <a:br>
              <a:rPr lang="en-US" dirty="0" smtClean="0">
                <a:solidFill>
                  <a:srgbClr val="CC0000"/>
                </a:solidFill>
              </a:rPr>
            </a:br>
            <a:r>
              <a:rPr lang="en-US" dirty="0" smtClean="0">
                <a:solidFill>
                  <a:srgbClr val="CC0000"/>
                </a:solidFill>
              </a:rPr>
              <a:t>(but you do have to try)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an active learner</a:t>
            </a:r>
          </a:p>
          <a:p>
            <a:r>
              <a:rPr lang="en-US" dirty="0" smtClean="0"/>
              <a:t>Ask questions in class (you’re not the only one who doesn’t understand, really)</a:t>
            </a:r>
          </a:p>
          <a:p>
            <a:r>
              <a:rPr lang="en-US" dirty="0" smtClean="0"/>
              <a:t>Go to instructor’s office </a:t>
            </a:r>
          </a:p>
          <a:p>
            <a:pPr marL="400050" lvl="1" indent="0">
              <a:buNone/>
            </a:pPr>
            <a:r>
              <a:rPr lang="en-US" sz="3200" dirty="0" smtClean="0"/>
              <a:t>hours or make an </a:t>
            </a:r>
          </a:p>
          <a:p>
            <a:pPr marL="400050" lvl="1" indent="0">
              <a:buNone/>
            </a:pPr>
            <a:r>
              <a:rPr lang="en-US" sz="3200" dirty="0" smtClean="0"/>
              <a:t>appointment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3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How to Study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 cramming</a:t>
            </a:r>
          </a:p>
          <a:p>
            <a:r>
              <a:rPr lang="en-US" dirty="0" smtClean="0"/>
              <a:t>Stay current on reading and homework</a:t>
            </a:r>
          </a:p>
          <a:p>
            <a:r>
              <a:rPr lang="en-US" dirty="0" smtClean="0"/>
              <a:t>Practice solving as many different problems as you can.</a:t>
            </a:r>
          </a:p>
          <a:p>
            <a:r>
              <a:rPr lang="en-US" dirty="0" smtClean="0"/>
              <a:t>Don't get behind</a:t>
            </a:r>
          </a:p>
          <a:p>
            <a:r>
              <a:rPr lang="en-US" dirty="0" smtClean="0"/>
              <a:t>Make a one-page summary sheet of the key terms, ideas, formulas, etc., that you might need to know on the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8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Grading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962" y="1600200"/>
            <a:ext cx="7357838" cy="49279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Homework: 	</a:t>
            </a:r>
            <a:r>
              <a:rPr lang="en-US" dirty="0" smtClean="0"/>
              <a:t>	60</a:t>
            </a:r>
            <a:r>
              <a:rPr lang="en-US" dirty="0"/>
              <a:t>%</a:t>
            </a:r>
          </a:p>
          <a:p>
            <a:r>
              <a:rPr lang="en-US" dirty="0"/>
              <a:t>Exams:</a:t>
            </a:r>
          </a:p>
          <a:p>
            <a:pPr lvl="1"/>
            <a:r>
              <a:rPr lang="en-US" dirty="0"/>
              <a:t>	Midterm		20%</a:t>
            </a:r>
          </a:p>
          <a:p>
            <a:pPr lvl="1"/>
            <a:r>
              <a:rPr lang="en-US" dirty="0"/>
              <a:t>	Final			20%</a:t>
            </a:r>
          </a:p>
          <a:p>
            <a:pPr>
              <a:buFont typeface="Wingdings" charset="2"/>
              <a:buChar char="Ø"/>
            </a:pPr>
            <a:r>
              <a:rPr lang="en-US" dirty="0"/>
              <a:t>A: 90-100%</a:t>
            </a:r>
          </a:p>
          <a:p>
            <a:pPr>
              <a:buFont typeface="Wingdings" charset="2"/>
              <a:buChar char="Ø"/>
            </a:pPr>
            <a:r>
              <a:rPr lang="en-US" dirty="0"/>
              <a:t>B: 80-89%</a:t>
            </a:r>
          </a:p>
          <a:p>
            <a:pPr>
              <a:buFont typeface="Wingdings" charset="2"/>
              <a:buChar char="Ø"/>
            </a:pPr>
            <a:r>
              <a:rPr lang="en-US" dirty="0"/>
              <a:t>C: 70-79%</a:t>
            </a:r>
          </a:p>
          <a:p>
            <a:pPr>
              <a:buFont typeface="Wingdings" charset="2"/>
              <a:buChar char="Ø"/>
            </a:pPr>
            <a:r>
              <a:rPr lang="en-US" dirty="0"/>
              <a:t>D: 60-69</a:t>
            </a:r>
            <a:r>
              <a:rPr lang="en-US" dirty="0" smtClean="0"/>
              <a:t>%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You must pass both homework &amp; exams to pass the course.</a:t>
            </a:r>
          </a:p>
        </p:txBody>
      </p:sp>
    </p:spTree>
    <p:extLst>
      <p:ext uri="{BB962C8B-B14F-4D97-AF65-F5344CB8AC3E}">
        <p14:creationId xmlns:p14="http://schemas.microsoft.com/office/powerpoint/2010/main" val="253462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669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The Approach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sz="half" idx="1"/>
          </p:nvPr>
        </p:nvSpPr>
        <p:spPr>
          <a:xfrm>
            <a:off x="1092702" y="1600200"/>
            <a:ext cx="7594098" cy="4813300"/>
          </a:xfrm>
        </p:spPr>
        <p:txBody>
          <a:bodyPr/>
          <a:lstStyle/>
          <a:p>
            <a:r>
              <a:rPr lang="en-US" dirty="0"/>
              <a:t>Understand the problem</a:t>
            </a:r>
          </a:p>
          <a:p>
            <a:r>
              <a:rPr lang="en-US" dirty="0"/>
              <a:t>Create the solution </a:t>
            </a:r>
          </a:p>
          <a:p>
            <a:r>
              <a:rPr lang="en-US" dirty="0"/>
              <a:t>Choose how to implement the solution</a:t>
            </a:r>
          </a:p>
          <a:p>
            <a:pPr lvl="1"/>
            <a:r>
              <a:rPr lang="en-US" dirty="0"/>
              <a:t>in this course, we implement using Java</a:t>
            </a:r>
          </a:p>
          <a:p>
            <a:r>
              <a:rPr lang="en-US" dirty="0"/>
              <a:t>Emphasis on following chapters (not necessarily in this order)</a:t>
            </a:r>
          </a:p>
          <a:p>
            <a:pPr lvl="1"/>
            <a:r>
              <a:rPr lang="en-US" dirty="0"/>
              <a:t>1 and App A &amp; B</a:t>
            </a:r>
          </a:p>
          <a:p>
            <a:pPr lvl="1"/>
            <a:r>
              <a:rPr lang="en-US" dirty="0"/>
              <a:t>2,3,4 &amp; App C &amp; D</a:t>
            </a:r>
          </a:p>
          <a:p>
            <a:pPr lvl="1"/>
            <a:r>
              <a:rPr lang="en-US" dirty="0"/>
              <a:t>7, 8, 9, 10, 14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1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669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Tools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37000" y="1600200"/>
            <a:ext cx="7549799" cy="4525963"/>
          </a:xfrm>
        </p:spPr>
        <p:txBody>
          <a:bodyPr/>
          <a:lstStyle/>
          <a:p>
            <a:r>
              <a:rPr lang="en-US" dirty="0"/>
              <a:t>Programming is a </a:t>
            </a:r>
            <a:r>
              <a:rPr lang="en-US" dirty="0" smtClean="0"/>
              <a:t>Science </a:t>
            </a:r>
            <a:r>
              <a:rPr lang="en-US" dirty="0"/>
              <a:t>and an </a:t>
            </a:r>
            <a:r>
              <a:rPr lang="en-US" dirty="0" smtClean="0"/>
              <a:t>Art </a:t>
            </a:r>
          </a:p>
          <a:p>
            <a:r>
              <a:rPr lang="en-US" dirty="0"/>
              <a:t>The best analytical tool is your brain</a:t>
            </a:r>
          </a:p>
          <a:p>
            <a:r>
              <a:rPr lang="en-US" dirty="0"/>
              <a:t>Paper &amp; Pencil</a:t>
            </a:r>
          </a:p>
          <a:p>
            <a:r>
              <a:rPr lang="en-US" dirty="0" smtClean="0"/>
              <a:t>Writing code is the LAST action!</a:t>
            </a:r>
          </a:p>
          <a:p>
            <a:r>
              <a:rPr lang="en-US" dirty="0"/>
              <a:t>Software allows you to generate (very fast) huge quantities of garbage that looks really impressive.</a:t>
            </a:r>
          </a:p>
          <a:p>
            <a:r>
              <a:rPr lang="en-US" dirty="0" smtClean="0"/>
              <a:t>There are no shortcuts – the best way is to learn by doing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3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Inside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6534" y="1600200"/>
            <a:ext cx="7520266" cy="4868395"/>
          </a:xfrm>
        </p:spPr>
        <p:txBody>
          <a:bodyPr/>
          <a:lstStyle/>
          <a:p>
            <a:r>
              <a:rPr lang="en-US"/>
              <a:t>Memory – direct connection to the CPU</a:t>
            </a:r>
          </a:p>
          <a:p>
            <a:r>
              <a:rPr lang="en-US"/>
              <a:t>Disk drive (spins, thumb drive, floppy disk, SSD, internal, external, network, many others)</a:t>
            </a:r>
          </a:p>
          <a:p>
            <a:r>
              <a:rPr lang="en-US"/>
              <a:t>Programs run in memory, are stored on Disk</a:t>
            </a:r>
          </a:p>
          <a:p>
            <a:r>
              <a:rPr lang="en-US"/>
              <a:t>Take CS 1400 for more gory details</a:t>
            </a:r>
          </a:p>
        </p:txBody>
      </p:sp>
    </p:spTree>
    <p:extLst>
      <p:ext uri="{BB962C8B-B14F-4D97-AF65-F5344CB8AC3E}">
        <p14:creationId xmlns:p14="http://schemas.microsoft.com/office/powerpoint/2010/main" val="1906793638"/>
      </p:ext>
    </p:extLst>
  </p:cSld>
  <p:clrMapOvr>
    <a:masterClrMapping/>
  </p:clrMapOvr>
</p:sld>
</file>

<file path=ppt/theme/theme1.xml><?xml version="1.0" encoding="utf-8"?>
<a:theme xmlns:a="http://schemas.openxmlformats.org/drawingml/2006/main" name="BlueJ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BlueJ.thmx</Template>
  <TotalTime>2059</TotalTime>
  <Words>461</Words>
  <Application>Microsoft Macintosh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BlueJ</vt:lpstr>
      <vt:lpstr>CS 1050 "CS1"</vt:lpstr>
      <vt:lpstr>Metro Policies</vt:lpstr>
      <vt:lpstr>Rules of Engagement</vt:lpstr>
      <vt:lpstr>How to Succeed… (but you do have to try)</vt:lpstr>
      <vt:lpstr>How to Study</vt:lpstr>
      <vt:lpstr>Grading</vt:lpstr>
      <vt:lpstr>The Approach</vt:lpstr>
      <vt:lpstr>Tools</vt:lpstr>
      <vt:lpstr>Inside a Computer</vt:lpstr>
      <vt:lpstr>Objects</vt:lpstr>
      <vt:lpstr>Mindset Matters</vt:lpstr>
    </vt:vector>
  </TitlesOfParts>
  <Company>MSCD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blanche</cp:lastModifiedBy>
  <cp:revision>89</cp:revision>
  <dcterms:created xsi:type="dcterms:W3CDTF">2015-07-28T17:13:11Z</dcterms:created>
  <dcterms:modified xsi:type="dcterms:W3CDTF">2017-05-20T20:37:41Z</dcterms:modified>
</cp:coreProperties>
</file>