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41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6" r:id="rId3"/>
    <p:sldId id="258" r:id="rId4"/>
    <p:sldId id="274" r:id="rId5"/>
    <p:sldId id="275" r:id="rId6"/>
    <p:sldId id="276" r:id="rId7"/>
    <p:sldId id="265" r:id="rId8"/>
    <p:sldId id="277" r:id="rId9"/>
    <p:sldId id="268" r:id="rId10"/>
    <p:sldId id="269" r:id="rId11"/>
    <p:sldId id="267" r:id="rId12"/>
    <p:sldId id="270" r:id="rId13"/>
    <p:sldId id="271" r:id="rId14"/>
    <p:sldId id="272" r:id="rId15"/>
    <p:sldId id="273" r:id="rId16"/>
    <p:sldId id="278" r:id="rId17"/>
    <p:sldId id="279" r:id="rId18"/>
    <p:sldId id="281" r:id="rId19"/>
  </p:sldIdLst>
  <p:sldSz cx="9144000" cy="6858000" type="screen4x3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417"/>
    <a:srgbClr val="FEDB00"/>
    <a:srgbClr val="DC4A1A"/>
    <a:srgbClr val="FF571E"/>
    <a:srgbClr val="7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63"/>
  </p:normalViewPr>
  <p:slideViewPr>
    <p:cSldViewPr>
      <p:cViewPr>
        <p:scale>
          <a:sx n="85" d="100"/>
          <a:sy n="85" d="100"/>
        </p:scale>
        <p:origin x="-8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-240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571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Verdana" charset="0"/>
              </a:defRPr>
            </a:lvl1pPr>
          </a:lstStyle>
          <a:p>
            <a:pPr>
              <a:defRPr/>
            </a:pPr>
            <a:r>
              <a:rPr lang="en-GB" altLang="en-US"/>
              <a:t>© David J. Barnes and Michael Kölling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43600" y="86868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charset="0"/>
              </a:defRPr>
            </a:lvl1pPr>
          </a:lstStyle>
          <a:p>
            <a:pPr>
              <a:defRPr/>
            </a:pPr>
            <a:fld id="{54B9FD48-ED03-D847-AA81-DEFF5D461B6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5212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GB" altLang="en-US"/>
              <a:t>© David J. Barnes and Michael Kölling</a:t>
            </a:r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86B65D8-0E32-7245-A420-956D90498C5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5698992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32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32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32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32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32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/>
              <a:t>Objects First with Java</a:t>
            </a:r>
          </a:p>
        </p:txBody>
      </p:sp>
      <p:sp>
        <p:nvSpPr>
          <p:cNvPr id="16386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/>
              <a:t>© David J. Barnes and Michael Kölling</a:t>
            </a:r>
          </a:p>
        </p:txBody>
      </p:sp>
      <p:sp>
        <p:nvSpPr>
          <p:cNvPr id="1638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3AE17A98-C592-6B46-A1CC-8A91B11697E2}" type="slidenum">
              <a:rPr lang="en-GB" altLang="en-US" sz="1200"/>
              <a:pPr/>
              <a:t>1</a:t>
            </a:fld>
            <a:endParaRPr lang="en-GB" altLang="en-US" sz="1200"/>
          </a:p>
        </p:txBody>
      </p:sp>
      <p:sp>
        <p:nvSpPr>
          <p:cNvPr id="1638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>
                <a:latin typeface="Times" charset="0"/>
                <a:ea typeface="ＭＳ Ｐゴシック" charset="-128"/>
              </a:rPr>
              <a:t>Replace this with your course title and your name/contact details.</a:t>
            </a:r>
          </a:p>
          <a:p>
            <a:pPr eaLnBrk="1" hangingPunct="1"/>
            <a:endParaRPr lang="en-GB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6062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/>
              <a:t>Objects First with Java</a:t>
            </a:r>
          </a:p>
        </p:txBody>
      </p:sp>
      <p:sp>
        <p:nvSpPr>
          <p:cNvPr id="1843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/>
              <a:t>© David J. Barnes and Michael Kölling</a:t>
            </a:r>
          </a:p>
        </p:txBody>
      </p:sp>
      <p:sp>
        <p:nvSpPr>
          <p:cNvPr id="1843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E4AD78C5-E155-1640-981E-4C342A04D7C1}" type="slidenum">
              <a:rPr lang="en-GB" altLang="en-US" sz="1200"/>
              <a:pPr/>
              <a:t>2</a:t>
            </a:fld>
            <a:endParaRPr lang="en-GB" altLang="en-US" sz="1200"/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9995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/>
              <a:t>Objects First with Java</a:t>
            </a:r>
          </a:p>
        </p:txBody>
      </p:sp>
      <p:sp>
        <p:nvSpPr>
          <p:cNvPr id="20482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/>
              <a:t>© David J. Barnes and Michael Kölling</a:t>
            </a:r>
          </a:p>
        </p:txBody>
      </p:sp>
      <p:sp>
        <p:nvSpPr>
          <p:cNvPr id="2048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AAD5C24A-A4EE-624C-BB25-1F1F443AD8ED}" type="slidenum">
              <a:rPr lang="en-GB" altLang="en-US" sz="1200"/>
              <a:pPr/>
              <a:t>3</a:t>
            </a:fld>
            <a:endParaRPr lang="en-GB" altLang="en-US" sz="1200"/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6752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/>
              <a:t>Objects First with Java</a:t>
            </a:r>
          </a:p>
        </p:txBody>
      </p:sp>
      <p:sp>
        <p:nvSpPr>
          <p:cNvPr id="27650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/>
              <a:t>© David J. Barnes and Michael Kölling</a:t>
            </a:r>
          </a:p>
        </p:txBody>
      </p:sp>
      <p:sp>
        <p:nvSpPr>
          <p:cNvPr id="2765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0CCF6291-7B54-3F47-98EF-040159FB1D7B}" type="slidenum">
              <a:rPr lang="en-GB" altLang="en-US" sz="1200"/>
              <a:pPr/>
              <a:t>7</a:t>
            </a:fld>
            <a:endParaRPr lang="en-GB" altLang="en-US" sz="1200"/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>
                <a:latin typeface="Times" charset="0"/>
                <a:ea typeface="ＭＳ Ｐゴシック" charset="-128"/>
              </a:rPr>
              <a:t>Here, I start discussing objects and classes. I talk to the students </a:t>
            </a:r>
          </a:p>
          <a:p>
            <a:pPr eaLnBrk="1" hangingPunct="1"/>
            <a:r>
              <a:rPr lang="en-GB" altLang="en-US">
                <a:latin typeface="Times" charset="0"/>
                <a:ea typeface="ＭＳ Ｐゴシック" charset="-128"/>
              </a:rPr>
              <a:t>about it for a while, then I do an extensive demo of the shapes example in </a:t>
            </a:r>
          </a:p>
          <a:p>
            <a:pPr eaLnBrk="1" hangingPunct="1"/>
            <a:r>
              <a:rPr lang="en-GB" altLang="en-US">
                <a:latin typeface="Times" charset="0"/>
                <a:ea typeface="ＭＳ Ｐゴシック" charset="-128"/>
              </a:rPr>
              <a:t>BlueJ. All important points of this lecture are encountered and pointed</a:t>
            </a:r>
          </a:p>
          <a:p>
            <a:pPr eaLnBrk="1" hangingPunct="1"/>
            <a:r>
              <a:rPr lang="en-GB" altLang="en-US">
                <a:latin typeface="Times" charset="0"/>
                <a:ea typeface="ＭＳ Ｐゴシック" charset="-128"/>
              </a:rPr>
              <a:t>out during this demo.</a:t>
            </a:r>
          </a:p>
          <a:p>
            <a:pPr eaLnBrk="1" hangingPunct="1"/>
            <a:r>
              <a:rPr lang="en-GB" altLang="en-US">
                <a:latin typeface="Times" charset="0"/>
                <a:ea typeface="ＭＳ Ｐゴシック" charset="-128"/>
              </a:rPr>
              <a:t>All following slides serve only as summary, or reminder. No new material</a:t>
            </a:r>
          </a:p>
          <a:p>
            <a:pPr eaLnBrk="1" hangingPunct="1"/>
            <a:r>
              <a:rPr lang="en-GB" altLang="en-US">
                <a:latin typeface="Times" charset="0"/>
                <a:ea typeface="ＭＳ Ｐゴシック" charset="-128"/>
              </a:rPr>
              <a:t>is introduced after the demo.</a:t>
            </a:r>
          </a:p>
        </p:txBody>
      </p:sp>
    </p:spTree>
    <p:extLst>
      <p:ext uri="{BB962C8B-B14F-4D97-AF65-F5344CB8AC3E}">
        <p14:creationId xmlns:p14="http://schemas.microsoft.com/office/powerpoint/2010/main" val="2126928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/>
              <a:t>Objects First with Java</a:t>
            </a:r>
          </a:p>
        </p:txBody>
      </p:sp>
      <p:sp>
        <p:nvSpPr>
          <p:cNvPr id="29698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/>
              <a:t>© David J. Barnes and Michael Kölling</a:t>
            </a:r>
          </a:p>
        </p:txBody>
      </p:sp>
      <p:sp>
        <p:nvSpPr>
          <p:cNvPr id="2969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0D426269-54C6-9943-8C37-F25C24585C05}" type="slidenum">
              <a:rPr lang="en-GB" altLang="en-US" sz="1200"/>
              <a:pPr/>
              <a:t>8</a:t>
            </a:fld>
            <a:endParaRPr lang="en-GB" altLang="en-US" sz="1200"/>
          </a:p>
        </p:txBody>
      </p:sp>
      <p:sp>
        <p:nvSpPr>
          <p:cNvPr id="29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914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David J. Barnes and Michael Kölling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6B65D8-0E32-7245-A420-956D90498C5E}" type="slidenum">
              <a:rPr lang="en-GB" altLang="en-US"/>
              <a:pPr>
                <a:defRPr/>
              </a:pPr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0825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848600" cy="1143000"/>
          </a:xfrm>
        </p:spPr>
        <p:txBody>
          <a:bodyPr/>
          <a:lstStyle>
            <a:lvl1pPr>
              <a:defRPr>
                <a:solidFill>
                  <a:srgbClr val="1A3170"/>
                </a:solidFill>
              </a:defRPr>
            </a:lvl1pPr>
          </a:lstStyle>
          <a:p>
            <a:pPr lvl="0"/>
            <a:r>
              <a:rPr lang="en-GB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962400"/>
            <a:ext cx="78486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5021" cy="687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412" y="1"/>
            <a:ext cx="320692" cy="6871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55021" cy="687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60412" y="1"/>
            <a:ext cx="320692" cy="68719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265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381000"/>
            <a:ext cx="1943100" cy="57150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81000"/>
            <a:ext cx="5676900" cy="57150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7990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944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9207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828800"/>
            <a:ext cx="3657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828800"/>
            <a:ext cx="3657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543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0576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2866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0420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200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8594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da-DK" dirty="0"/>
          </a:p>
        </p:txBody>
      </p:sp>
      <p:sp>
        <p:nvSpPr>
          <p:cNvPr id="870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da-DK" dirty="0"/>
          </a:p>
        </p:txBody>
      </p:sp>
      <p:sp>
        <p:nvSpPr>
          <p:cNvPr id="87044" name="Rectangle 10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76807A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  <p:sp>
        <p:nvSpPr>
          <p:cNvPr id="87045" name="Rectangle 1029"/>
          <p:cNvSpPr>
            <a:spLocks noChangeArrowheads="1"/>
          </p:cNvSpPr>
          <p:nvPr/>
        </p:nvSpPr>
        <p:spPr bwMode="auto">
          <a:xfrm>
            <a:off x="8001000" y="6426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A3BC8BF3-BF59-A84C-8413-1F424F081E29}" type="slidenum">
              <a:rPr lang="da-DK" sz="1400" b="0">
                <a:latin typeface="Arial" charset="0"/>
              </a:rPr>
              <a:pPr algn="r"/>
              <a:t>‹#›</a:t>
            </a:fld>
            <a:r>
              <a:rPr lang="da-DK" sz="1400" b="0">
                <a:latin typeface="Arial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855021" cy="6870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60412" y="1"/>
            <a:ext cx="320692" cy="6871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855021" cy="687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860412" y="1"/>
            <a:ext cx="320692" cy="68719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F6F5E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Font typeface="Times" charset="0"/>
        <a:buChar char="•"/>
        <a:defRPr sz="3200">
          <a:solidFill>
            <a:srgbClr val="1A317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–"/>
        <a:defRPr sz="2800">
          <a:solidFill>
            <a:srgbClr val="1A317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•"/>
        <a:defRPr sz="2400">
          <a:solidFill>
            <a:srgbClr val="1A317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–"/>
        <a:defRPr sz="2000">
          <a:solidFill>
            <a:srgbClr val="1A317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6"/>
          <p:cNvSpPr txBox="1">
            <a:spLocks noChangeArrowheads="1"/>
          </p:cNvSpPr>
          <p:nvPr/>
        </p:nvSpPr>
        <p:spPr bwMode="auto">
          <a:xfrm>
            <a:off x="8475663" y="6537325"/>
            <a:ext cx="3658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0" dirty="0" smtClean="0">
                <a:solidFill>
                  <a:schemeClr val="tx1"/>
                </a:solidFill>
              </a:rPr>
              <a:t>6.0</a:t>
            </a:r>
            <a:endParaRPr lang="en-GB" altLang="en-US" sz="1000" b="0" dirty="0">
              <a:solidFill>
                <a:schemeClr val="tx1"/>
              </a:solidFill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/>
          </p:nvPr>
        </p:nvSpPr>
        <p:spPr>
          <a:extLst/>
        </p:spPr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Objects First with Java</a:t>
            </a:r>
            <a:br>
              <a:rPr lang="en-GB" dirty="0">
                <a:ea typeface="+mj-ea"/>
                <a:cs typeface="+mj-cs"/>
              </a:rPr>
            </a:br>
            <a:r>
              <a:rPr lang="en-GB" sz="1400" dirty="0">
                <a:ea typeface="+mj-ea"/>
                <a:cs typeface="+mj-cs"/>
              </a:rPr>
              <a:t/>
            </a:r>
            <a:br>
              <a:rPr lang="en-GB" sz="1400" dirty="0">
                <a:ea typeface="+mj-ea"/>
                <a:cs typeface="+mj-cs"/>
              </a:rPr>
            </a:br>
            <a:r>
              <a:rPr lang="en-GB" sz="3600" dirty="0">
                <a:ea typeface="+mj-ea"/>
                <a:cs typeface="+mj-cs"/>
              </a:rPr>
              <a:t>A Practical Introduction using </a:t>
            </a:r>
            <a:r>
              <a:rPr lang="en-GB" sz="3600" dirty="0" err="1">
                <a:ea typeface="+mj-ea"/>
                <a:cs typeface="+mj-cs"/>
              </a:rPr>
              <a:t>BlueJ</a:t>
            </a:r>
            <a:endParaRPr lang="en-US" sz="3600">
              <a:ea typeface="+mj-ea"/>
              <a:cs typeface="+mj-cs"/>
            </a:endParaRPr>
          </a:p>
        </p:txBody>
      </p:sp>
      <p:sp>
        <p:nvSpPr>
          <p:cNvPr id="15363" name="Rectangle 20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ea typeface="MS PGothic" charset="-128"/>
              </a:rPr>
              <a:t>David J. Barnes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>
                <a:ea typeface="MS PGothic" charset="-128"/>
              </a:rPr>
              <a:t>Michael Kölling</a:t>
            </a:r>
            <a:endParaRPr lang="en-US" altLang="en-US">
              <a:ea typeface="MS PGothic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Methods and </a:t>
            </a:r>
            <a:r>
              <a:rPr lang="en-GB" dirty="0" smtClean="0">
                <a:ea typeface="+mj-ea"/>
                <a:cs typeface="+mj-cs"/>
              </a:rPr>
              <a:t>Parameters</a:t>
            </a:r>
            <a:endParaRPr lang="en-GB" dirty="0">
              <a:ea typeface="+mj-ea"/>
              <a:cs typeface="+mj-cs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Objects have operations which can be invoked (Java calls them </a:t>
            </a:r>
            <a:r>
              <a:rPr lang="en-GB" i="1" dirty="0">
                <a:ea typeface="+mn-ea"/>
                <a:cs typeface="+mn-cs"/>
              </a:rPr>
              <a:t>methods</a:t>
            </a:r>
            <a:r>
              <a:rPr lang="en-GB" dirty="0">
                <a:ea typeface="+mn-ea"/>
                <a:cs typeface="+mn-cs"/>
              </a:rPr>
              <a:t>).</a:t>
            </a:r>
          </a:p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Methods may have parameters to pass additional information needed to execute</a:t>
            </a:r>
            <a:r>
              <a:rPr lang="en-GB" dirty="0" smtClean="0">
                <a:ea typeface="+mn-ea"/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GB" dirty="0" smtClean="0">
                <a:ea typeface="+mn-ea"/>
                <a:cs typeface="+mn-cs"/>
              </a:rPr>
              <a:t>Parameters introduce variation into the effect of method calls.</a:t>
            </a:r>
          </a:p>
          <a:p>
            <a:pPr lvl="1" eaLnBrk="1" hangingPunct="1">
              <a:defRPr/>
            </a:pPr>
            <a:r>
              <a:rPr lang="en-GB" dirty="0">
                <a:cs typeface="+mn-cs"/>
              </a:rPr>
              <a:t>Argument is another name for parameter</a:t>
            </a:r>
            <a:endParaRPr lang="en-GB" dirty="0">
              <a:ea typeface="+mn-ea"/>
              <a:cs typeface="+mn-cs"/>
            </a:endParaRPr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Other observations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ea typeface="+mn-ea"/>
                <a:cs typeface="+mn-cs"/>
              </a:rPr>
              <a:t>Many distinct </a:t>
            </a:r>
            <a:r>
              <a:rPr lang="en-GB" i="1" dirty="0">
                <a:ea typeface="+mn-ea"/>
                <a:cs typeface="+mn-cs"/>
              </a:rPr>
              <a:t>instances</a:t>
            </a:r>
            <a:r>
              <a:rPr lang="en-GB" dirty="0">
                <a:ea typeface="+mn-ea"/>
                <a:cs typeface="+mn-cs"/>
              </a:rPr>
              <a:t> can be created from a single class.</a:t>
            </a:r>
          </a:p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An object has </a:t>
            </a:r>
            <a:r>
              <a:rPr lang="en-GB" i="1" dirty="0">
                <a:ea typeface="+mn-ea"/>
                <a:cs typeface="+mn-cs"/>
              </a:rPr>
              <a:t>attributes</a:t>
            </a:r>
            <a:r>
              <a:rPr lang="en-GB" dirty="0">
                <a:ea typeface="+mn-ea"/>
                <a:cs typeface="+mn-cs"/>
              </a:rPr>
              <a:t>: values stored in </a:t>
            </a:r>
            <a:r>
              <a:rPr lang="en-GB" i="1" dirty="0">
                <a:ea typeface="+mn-ea"/>
                <a:cs typeface="+mn-cs"/>
              </a:rPr>
              <a:t>fields</a:t>
            </a:r>
            <a:r>
              <a:rPr lang="en-GB" dirty="0">
                <a:ea typeface="+mn-ea"/>
                <a:cs typeface="+mn-cs"/>
              </a:rPr>
              <a:t>.</a:t>
            </a:r>
          </a:p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The class defines what fields an object has, but each object stores its own set of values (the </a:t>
            </a:r>
            <a:r>
              <a:rPr lang="en-GB" i="1" dirty="0">
                <a:ea typeface="+mn-ea"/>
                <a:cs typeface="+mn-cs"/>
              </a:rPr>
              <a:t>state</a:t>
            </a:r>
            <a:r>
              <a:rPr lang="en-GB" dirty="0">
                <a:ea typeface="+mn-ea"/>
                <a:cs typeface="+mn-cs"/>
              </a:rPr>
              <a:t> of the object).</a:t>
            </a: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State</a:t>
            </a: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  <p:pic>
        <p:nvPicPr>
          <p:cNvPr id="3379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13" y="2058988"/>
            <a:ext cx="5192712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Two circle objects</a:t>
            </a: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  <p:pic>
        <p:nvPicPr>
          <p:cNvPr id="34819" name="Picture 9" descr="fig1-6-colo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5638800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Source code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Each class has source code </a:t>
            </a:r>
            <a:r>
              <a:rPr lang="en-GB" dirty="0" smtClean="0">
                <a:ea typeface="+mn-ea"/>
                <a:cs typeface="+mn-cs"/>
              </a:rPr>
              <a:t>associated </a:t>
            </a:r>
            <a:r>
              <a:rPr lang="en-GB" dirty="0">
                <a:ea typeface="+mn-ea"/>
                <a:cs typeface="+mn-cs"/>
              </a:rPr>
              <a:t>with it that defines its details </a:t>
            </a:r>
            <a:r>
              <a:rPr lang="en-GB" dirty="0" smtClean="0">
                <a:ea typeface="+mn-ea"/>
                <a:cs typeface="+mn-cs"/>
              </a:rPr>
              <a:t>(attributes and </a:t>
            </a:r>
            <a:r>
              <a:rPr lang="en-GB" dirty="0">
                <a:ea typeface="+mn-ea"/>
                <a:cs typeface="+mn-cs"/>
              </a:rPr>
              <a:t>methods</a:t>
            </a:r>
            <a:r>
              <a:rPr lang="en-GB" dirty="0" smtClean="0">
                <a:ea typeface="+mn-ea"/>
                <a:cs typeface="+mn-cs"/>
              </a:rPr>
              <a:t>).</a:t>
            </a:r>
          </a:p>
          <a:p>
            <a:pPr eaLnBrk="1" hangingPunct="1">
              <a:defRPr/>
            </a:pPr>
            <a:r>
              <a:rPr lang="en-GB" dirty="0" smtClean="0">
                <a:ea typeface="+mn-ea"/>
                <a:cs typeface="+mn-cs"/>
              </a:rPr>
              <a:t>The source code is written to obey the rules of a particular programming language.</a:t>
            </a:r>
          </a:p>
          <a:p>
            <a:pPr eaLnBrk="1" hangingPunct="1">
              <a:defRPr/>
            </a:pPr>
            <a:r>
              <a:rPr lang="en-GB" dirty="0" smtClean="0">
                <a:ea typeface="+mn-ea"/>
                <a:cs typeface="+mn-cs"/>
              </a:rPr>
              <a:t>We will explore this in detail in the next chapter.</a:t>
            </a:r>
            <a:endParaRPr lang="en-GB" dirty="0">
              <a:ea typeface="+mn-ea"/>
              <a:cs typeface="+mn-cs"/>
            </a:endParaRPr>
          </a:p>
        </p:txBody>
      </p:sp>
      <p:sp>
        <p:nvSpPr>
          <p:cNvPr id="35843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Return values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a typeface="MS PGothic" charset="-128"/>
              </a:rPr>
              <a:t>All the methods in the </a:t>
            </a:r>
            <a:r>
              <a:rPr lang="en-GB" altLang="en-US" i="1" dirty="0">
                <a:ea typeface="MS PGothic" charset="-128"/>
              </a:rPr>
              <a:t>figures</a:t>
            </a:r>
            <a:r>
              <a:rPr lang="en-GB" altLang="en-US" dirty="0">
                <a:ea typeface="MS PGothic" charset="-128"/>
              </a:rPr>
              <a:t> project have </a:t>
            </a:r>
            <a:r>
              <a:rPr lang="en-GB" altLang="en-US" b="1" dirty="0">
                <a:latin typeface="Courier New" charset="0"/>
                <a:ea typeface="MS PGothic" charset="-128"/>
              </a:rPr>
              <a:t>void</a:t>
            </a:r>
            <a:r>
              <a:rPr lang="en-GB" altLang="en-US" dirty="0">
                <a:ea typeface="MS PGothic" charset="-128"/>
              </a:rPr>
              <a:t> return types; but …</a:t>
            </a:r>
          </a:p>
          <a:p>
            <a:pPr eaLnBrk="1" hangingPunct="1"/>
            <a:r>
              <a:rPr lang="en-GB" altLang="en-US" dirty="0">
                <a:ea typeface="MS PGothic" charset="-128"/>
              </a:rPr>
              <a:t>… methods may return a result via a return value.</a:t>
            </a:r>
          </a:p>
          <a:p>
            <a:pPr eaLnBrk="1" hangingPunct="1"/>
            <a:r>
              <a:rPr lang="en-GB" altLang="en-US" dirty="0">
                <a:ea typeface="MS PGothic" charset="-128"/>
              </a:rPr>
              <a:t>Such methods have a non-</a:t>
            </a:r>
            <a:r>
              <a:rPr lang="en-GB" altLang="en-US" b="1" dirty="0">
                <a:latin typeface="Courier New" charset="0"/>
                <a:ea typeface="MS PGothic" charset="-128"/>
              </a:rPr>
              <a:t>void</a:t>
            </a:r>
            <a:r>
              <a:rPr lang="en-GB" altLang="en-US" dirty="0">
                <a:ea typeface="MS PGothic" charset="-128"/>
              </a:rPr>
              <a:t> return type</a:t>
            </a:r>
            <a:r>
              <a:rPr lang="en-GB" altLang="en-US" dirty="0" smtClean="0">
                <a:ea typeface="MS PGothic" charset="-128"/>
              </a:rPr>
              <a:t>.</a:t>
            </a:r>
            <a:endParaRPr lang="en-GB" altLang="en-US" dirty="0">
              <a:ea typeface="MS PGothic" charset="-128"/>
            </a:endParaRPr>
          </a:p>
          <a:p>
            <a:pPr eaLnBrk="1" hangingPunct="1"/>
            <a:r>
              <a:rPr lang="en-GB" altLang="en-US" dirty="0">
                <a:ea typeface="MS PGothic" charset="-128"/>
              </a:rPr>
              <a:t>More on this in the next chapter.</a:t>
            </a:r>
          </a:p>
          <a:p>
            <a:pPr eaLnBrk="1" hangingPunct="1"/>
            <a:endParaRPr lang="en-GB" altLang="en-US" dirty="0">
              <a:ea typeface="MS PGothic" charset="-128"/>
            </a:endParaRP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 dirty="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MS PGothic" charset="-128"/>
              </a:rPr>
              <a:t>Review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1219200" y="1412776"/>
            <a:ext cx="7467600" cy="5013424"/>
          </a:xfrm>
        </p:spPr>
        <p:txBody>
          <a:bodyPr/>
          <a:lstStyle/>
          <a:p>
            <a:r>
              <a:rPr lang="en-GB" altLang="en-US" sz="2400" dirty="0">
                <a:ea typeface="MS PGothic" charset="-128"/>
              </a:rPr>
              <a:t>Classes model concepts.</a:t>
            </a:r>
          </a:p>
          <a:p>
            <a:pPr lvl="1"/>
            <a:r>
              <a:rPr lang="en-GB" altLang="en-US" sz="2000" dirty="0">
                <a:ea typeface="MS PGothic" charset="-128"/>
              </a:rPr>
              <a:t>classes are definitions</a:t>
            </a:r>
          </a:p>
          <a:p>
            <a:r>
              <a:rPr lang="en-GB" altLang="en-US" sz="2400" dirty="0">
                <a:ea typeface="MS PGothic" charset="-128"/>
              </a:rPr>
              <a:t>Source code </a:t>
            </a:r>
            <a:r>
              <a:rPr lang="en-GB" altLang="en-US" sz="2400" dirty="0" smtClean="0">
                <a:ea typeface="MS PGothic" charset="-128"/>
              </a:rPr>
              <a:t>realises those concepts.</a:t>
            </a:r>
          </a:p>
          <a:p>
            <a:r>
              <a:rPr lang="en-GB" altLang="en-US" sz="2400" dirty="0" smtClean="0">
                <a:ea typeface="MS PGothic" charset="-128"/>
              </a:rPr>
              <a:t>Source code defines:</a:t>
            </a:r>
            <a:endParaRPr lang="en-GB" altLang="en-US" sz="2400" dirty="0">
              <a:ea typeface="MS PGothic" charset="-128"/>
            </a:endParaRPr>
          </a:p>
          <a:p>
            <a:pPr lvl="1"/>
            <a:r>
              <a:rPr lang="en-GB" altLang="en-US" sz="2000" dirty="0">
                <a:ea typeface="MS PGothic" charset="-128"/>
              </a:rPr>
              <a:t>What objects can </a:t>
            </a:r>
            <a:r>
              <a:rPr lang="en-GB" altLang="en-US" sz="2000" dirty="0" smtClean="0">
                <a:ea typeface="MS PGothic" charset="-128"/>
              </a:rPr>
              <a:t>do (methods).</a:t>
            </a:r>
            <a:endParaRPr lang="en-GB" altLang="en-US" sz="2000" dirty="0">
              <a:ea typeface="MS PGothic" charset="-128"/>
            </a:endParaRPr>
          </a:p>
          <a:p>
            <a:pPr lvl="1"/>
            <a:r>
              <a:rPr lang="en-GB" altLang="en-US" sz="2000" dirty="0">
                <a:ea typeface="MS PGothic" charset="-128"/>
              </a:rPr>
              <a:t>What data they </a:t>
            </a:r>
            <a:r>
              <a:rPr lang="en-GB" altLang="en-US" sz="2000" dirty="0" smtClean="0">
                <a:ea typeface="MS PGothic" charset="-128"/>
              </a:rPr>
              <a:t>store (attributes).</a:t>
            </a:r>
            <a:endParaRPr lang="en-GB" altLang="en-US" sz="2000" dirty="0">
              <a:ea typeface="MS PGothic" charset="-128"/>
            </a:endParaRPr>
          </a:p>
          <a:p>
            <a:r>
              <a:rPr lang="en-GB" altLang="en-US" sz="2400" dirty="0">
                <a:ea typeface="MS PGothic" charset="-128"/>
              </a:rPr>
              <a:t>Objects are created with pre-defined attribute values.</a:t>
            </a:r>
          </a:p>
          <a:p>
            <a:pPr lvl="1"/>
            <a:r>
              <a:rPr lang="en-GB" altLang="en-US" sz="2000" dirty="0">
                <a:ea typeface="MS PGothic" charset="-128"/>
              </a:rPr>
              <a:t>objects take up memory</a:t>
            </a:r>
          </a:p>
          <a:p>
            <a:pPr lvl="1"/>
            <a:r>
              <a:rPr lang="en-GB" altLang="en-US" sz="2000" dirty="0">
                <a:ea typeface="MS PGothic" charset="-128"/>
              </a:rPr>
              <a:t>objects are "instantiated"</a:t>
            </a:r>
          </a:p>
          <a:p>
            <a:r>
              <a:rPr lang="en-GB" altLang="en-US" sz="2400" dirty="0">
                <a:ea typeface="MS PGothic" charset="-128"/>
              </a:rPr>
              <a:t>The methods determine what objects do with their data</a:t>
            </a:r>
            <a:r>
              <a:rPr lang="en-GB" altLang="en-US" sz="2800" dirty="0">
                <a:ea typeface="MS PGothic" charset="-128"/>
              </a:rPr>
              <a:t>.</a:t>
            </a: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MS PGothic" charset="-128"/>
              </a:rPr>
              <a:t>Review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>
                <a:ea typeface="MS PGothic" charset="-128"/>
              </a:rPr>
              <a:t>When a method is called an object:</a:t>
            </a:r>
          </a:p>
          <a:p>
            <a:pPr lvl="1"/>
            <a:r>
              <a:rPr lang="en-GB" altLang="en-US">
                <a:ea typeface="MS PGothic" charset="-128"/>
              </a:rPr>
              <a:t>Alters its state, and/or</a:t>
            </a:r>
          </a:p>
          <a:p>
            <a:pPr lvl="1"/>
            <a:r>
              <a:rPr lang="en-GB" altLang="en-US">
                <a:ea typeface="MS PGothic" charset="-128"/>
              </a:rPr>
              <a:t>Uses its data to decide what to do.</a:t>
            </a:r>
          </a:p>
          <a:p>
            <a:r>
              <a:rPr lang="en-GB" altLang="en-US">
                <a:ea typeface="MS PGothic" charset="-128"/>
              </a:rPr>
              <a:t>Some methods take parameters that affect their actions.</a:t>
            </a:r>
          </a:p>
          <a:p>
            <a:r>
              <a:rPr lang="en-GB" altLang="en-US">
                <a:ea typeface="MS PGothic" charset="-128"/>
              </a:rPr>
              <a:t>Methods without parameters typically use their state to decide what to do.</a:t>
            </a:r>
          </a:p>
          <a:p>
            <a:r>
              <a:rPr lang="en-GB" altLang="en-US">
                <a:ea typeface="MS PGothic" charset="-128"/>
              </a:rPr>
              <a:t>Some methods return a value.</a:t>
            </a:r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programs contain multiple classes.</a:t>
            </a:r>
          </a:p>
          <a:p>
            <a:r>
              <a:rPr lang="en-US" dirty="0" smtClean="0"/>
              <a:t>At runtime, objects interact with each other to realize the overall effect of the program.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3063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Course Contents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ea typeface="MS PGothic" charset="-128"/>
              </a:rPr>
              <a:t>Introduction to object-oriented programming…</a:t>
            </a:r>
          </a:p>
          <a:p>
            <a:pPr eaLnBrk="1" hangingPunct="1"/>
            <a:r>
              <a:rPr lang="en-GB" altLang="en-US">
                <a:ea typeface="MS PGothic" charset="-128"/>
              </a:rPr>
              <a:t>…with a strong software engineering foundation…</a:t>
            </a:r>
          </a:p>
          <a:p>
            <a:pPr eaLnBrk="1" hangingPunct="1"/>
            <a:r>
              <a:rPr lang="en-GB" altLang="en-US">
                <a:ea typeface="MS PGothic" charset="-128"/>
              </a:rPr>
              <a:t>…aimed at producing and maintaining large, high-quality software systems.</a:t>
            </a:r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Buzzwords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5943600" y="3810000"/>
            <a:ext cx="1676400" cy="519113"/>
          </a:xfrm>
        </p:spPr>
        <p:txBody>
          <a:bodyPr>
            <a:spAutoFit/>
          </a:bodyPr>
          <a:lstStyle/>
          <a:p>
            <a:pPr eaLnBrk="1" hangingPunct="1">
              <a:buFontTx/>
              <a:buNone/>
              <a:defRPr/>
            </a:pPr>
            <a:r>
              <a:rPr lang="en-GB" sz="2800">
                <a:ea typeface="+mn-ea"/>
                <a:cs typeface="+mn-cs"/>
              </a:rPr>
              <a:t>interface</a:t>
            </a:r>
          </a:p>
        </p:txBody>
      </p:sp>
      <p:sp>
        <p:nvSpPr>
          <p:cNvPr id="1945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429000" y="38100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2800" b="0"/>
              <a:t>javadoc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6019800" y="22098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2800" b="0"/>
              <a:t>encapsulation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6629400" y="32004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2800" b="0"/>
              <a:t>coupling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1447800" y="36576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2800" b="0"/>
              <a:t>cohesion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2514600" y="5638800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2800" b="0"/>
              <a:t>polymorphic method calls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2057400" y="22098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2800" b="0"/>
              <a:t>inheritance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4648200" y="47244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2800" b="0"/>
              <a:t>mutator methods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1066800" y="46482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2800" b="0"/>
              <a:t>collection classes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3962400" y="28956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2800" b="0"/>
              <a:t>overriding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1371600" y="28956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2800" b="0"/>
              <a:t>iterators</a:t>
            </a: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2667000" y="160020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2800" b="0"/>
              <a:t>responsibility-driven design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Course overview (1)</a:t>
            </a:r>
          </a:p>
        </p:txBody>
      </p:sp>
      <p:sp>
        <p:nvSpPr>
          <p:cNvPr id="7065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2800" dirty="0">
                <a:ea typeface="+mn-ea"/>
                <a:cs typeface="+mn-cs"/>
              </a:rPr>
              <a:t>Objects and classes</a:t>
            </a:r>
          </a:p>
          <a:p>
            <a:pPr eaLnBrk="1" hangingPunct="1">
              <a:defRPr/>
            </a:pPr>
            <a:r>
              <a:rPr lang="en-GB" sz="2800" dirty="0">
                <a:ea typeface="+mn-ea"/>
                <a:cs typeface="+mn-cs"/>
              </a:rPr>
              <a:t>Understanding class definitions</a:t>
            </a:r>
          </a:p>
          <a:p>
            <a:pPr eaLnBrk="1" hangingPunct="1">
              <a:defRPr/>
            </a:pPr>
            <a:r>
              <a:rPr lang="en-GB" sz="2800" dirty="0">
                <a:ea typeface="+mn-ea"/>
                <a:cs typeface="+mn-cs"/>
              </a:rPr>
              <a:t>Object interaction</a:t>
            </a:r>
          </a:p>
          <a:p>
            <a:pPr eaLnBrk="1" hangingPunct="1">
              <a:defRPr/>
            </a:pPr>
            <a:r>
              <a:rPr lang="en-GB" sz="2800" dirty="0">
                <a:ea typeface="+mn-ea"/>
                <a:cs typeface="+mn-cs"/>
              </a:rPr>
              <a:t>Grouping objects</a:t>
            </a:r>
          </a:p>
          <a:p>
            <a:pPr eaLnBrk="1" hangingPunct="1">
              <a:defRPr/>
            </a:pPr>
            <a:r>
              <a:rPr lang="en-GB" sz="2800" dirty="0">
                <a:ea typeface="+mn-ea"/>
                <a:cs typeface="+mn-cs"/>
              </a:rPr>
              <a:t>More sophisticated </a:t>
            </a:r>
            <a:r>
              <a:rPr lang="en-GB" sz="2800" dirty="0" err="1">
                <a:ea typeface="+mn-ea"/>
                <a:cs typeface="+mn-cs"/>
              </a:rPr>
              <a:t>behavior</a:t>
            </a:r>
            <a:r>
              <a:rPr lang="en-GB" sz="2800" dirty="0">
                <a:ea typeface="+mn-ea"/>
                <a:cs typeface="+mn-cs"/>
              </a:rPr>
              <a:t> - libraries</a:t>
            </a:r>
          </a:p>
          <a:p>
            <a:pPr eaLnBrk="1" hangingPunct="1">
              <a:defRPr/>
            </a:pPr>
            <a:r>
              <a:rPr lang="en-GB" sz="2800" dirty="0" smtClean="0">
                <a:ea typeface="+mn-ea"/>
                <a:cs typeface="+mn-cs"/>
              </a:rPr>
              <a:t>Designing classes</a:t>
            </a:r>
          </a:p>
          <a:p>
            <a:pPr eaLnBrk="1" hangingPunct="1">
              <a:defRPr/>
            </a:pPr>
            <a:r>
              <a:rPr lang="en-GB" sz="2800" dirty="0">
                <a:cs typeface="+mn-cs"/>
              </a:rPr>
              <a:t>Well-behaved objects - testing, maintaining, </a:t>
            </a:r>
            <a:r>
              <a:rPr lang="en-GB" sz="2800" dirty="0" smtClean="0">
                <a:cs typeface="+mn-cs"/>
              </a:rPr>
              <a:t>debugging</a:t>
            </a:r>
            <a:endParaRPr lang="en-GB" sz="2800" dirty="0">
              <a:cs typeface="+mn-cs"/>
            </a:endParaRP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Course overview (2)</a:t>
            </a:r>
          </a:p>
        </p:txBody>
      </p:sp>
      <p:sp>
        <p:nvSpPr>
          <p:cNvPr id="7168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n-ea"/>
                <a:cs typeface="+mn-cs"/>
              </a:rPr>
              <a:t>Inheritance</a:t>
            </a:r>
          </a:p>
          <a:p>
            <a:pPr eaLnBrk="1" hangingPunct="1">
              <a:defRPr/>
            </a:pPr>
            <a:r>
              <a:rPr lang="en-GB">
                <a:ea typeface="+mn-ea"/>
                <a:cs typeface="+mn-cs"/>
              </a:rPr>
              <a:t>Polymorphism</a:t>
            </a:r>
          </a:p>
          <a:p>
            <a:pPr eaLnBrk="1" hangingPunct="1">
              <a:defRPr/>
            </a:pPr>
            <a:r>
              <a:rPr lang="en-GB">
                <a:ea typeface="+mn-ea"/>
                <a:cs typeface="+mn-cs"/>
              </a:rPr>
              <a:t>Extendable, flexible class structures</a:t>
            </a:r>
          </a:p>
          <a:p>
            <a:pPr eaLnBrk="1" hangingPunct="1">
              <a:defRPr/>
            </a:pPr>
            <a:r>
              <a:rPr lang="en-GB">
                <a:ea typeface="+mn-ea"/>
                <a:cs typeface="+mn-cs"/>
              </a:rPr>
              <a:t>Building graphical user interfaces</a:t>
            </a:r>
          </a:p>
          <a:p>
            <a:pPr eaLnBrk="1" hangingPunct="1">
              <a:defRPr/>
            </a:pPr>
            <a:r>
              <a:rPr lang="en-GB">
                <a:ea typeface="+mn-ea"/>
                <a:cs typeface="+mn-cs"/>
              </a:rPr>
              <a:t>Handling errors</a:t>
            </a:r>
          </a:p>
          <a:p>
            <a:pPr eaLnBrk="1" hangingPunct="1">
              <a:defRPr/>
            </a:pPr>
            <a:r>
              <a:rPr lang="en-GB">
                <a:ea typeface="+mn-ea"/>
                <a:cs typeface="+mn-cs"/>
              </a:rPr>
              <a:t>Designing applications</a:t>
            </a:r>
          </a:p>
        </p:txBody>
      </p:sp>
      <p:sp>
        <p:nvSpPr>
          <p:cNvPr id="2457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Classes and objects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Fundamental to much of the early parts of this course.</a:t>
            </a:r>
          </a:p>
          <a:p>
            <a:r>
              <a:rPr lang="en-US" altLang="en-US">
                <a:ea typeface="MS PGothic" charset="-128"/>
              </a:rPr>
              <a:t>Class: category or type of </a:t>
            </a:r>
            <a:r>
              <a:rPr lang="en-US" altLang="en-GB">
                <a:ea typeface="MS PGothic" charset="-128"/>
              </a:rPr>
              <a:t>‘</a:t>
            </a:r>
            <a:r>
              <a:rPr lang="en-US" altLang="en-US">
                <a:ea typeface="MS PGothic" charset="-128"/>
              </a:rPr>
              <a:t>thing</a:t>
            </a:r>
            <a:r>
              <a:rPr lang="en-US" altLang="en-GB">
                <a:ea typeface="MS PGothic" charset="-128"/>
              </a:rPr>
              <a:t>’</a:t>
            </a:r>
            <a:r>
              <a:rPr lang="en-US" altLang="en-US">
                <a:ea typeface="MS PGothic" charset="-128"/>
              </a:rPr>
              <a:t>. Like a template or blueprint.</a:t>
            </a:r>
          </a:p>
          <a:p>
            <a:r>
              <a:rPr lang="en-US" altLang="en-US">
                <a:ea typeface="MS PGothic" charset="-128"/>
              </a:rPr>
              <a:t>Object: belongs to a particular class and has individual characteristics.</a:t>
            </a:r>
            <a:br>
              <a:rPr lang="en-US" altLang="en-US">
                <a:ea typeface="MS PGothic" charset="-128"/>
              </a:rPr>
            </a:br>
            <a:endParaRPr lang="en-US" altLang="en-US">
              <a:ea typeface="MS PGothic" charset="-128"/>
            </a:endParaRPr>
          </a:p>
          <a:p>
            <a:r>
              <a:rPr lang="en-US" altLang="en-US">
                <a:ea typeface="MS PGothic" charset="-128"/>
              </a:rPr>
              <a:t>Explore through BlueJ …</a:t>
            </a:r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895600"/>
            <a:ext cx="7467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>
                <a:ea typeface="+mj-ea"/>
                <a:cs typeface="+mj-cs"/>
              </a:rPr>
              <a:t>Demo of figures project</a:t>
            </a:r>
            <a:endParaRPr lang="en-GB" dirty="0">
              <a:ea typeface="+mj-ea"/>
              <a:cs typeface="+mj-cs"/>
            </a:endParaRP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Fundamental concepts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828800"/>
            <a:ext cx="6477000" cy="42672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object</a:t>
            </a:r>
          </a:p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class</a:t>
            </a:r>
          </a:p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method</a:t>
            </a:r>
          </a:p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parameter</a:t>
            </a:r>
          </a:p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data type</a:t>
            </a:r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3" name="7-Point Star 2"/>
          <p:cNvSpPr/>
          <p:nvPr/>
        </p:nvSpPr>
        <p:spPr bwMode="auto">
          <a:xfrm>
            <a:off x="4787900" y="1484313"/>
            <a:ext cx="3887788" cy="3384550"/>
          </a:xfrm>
          <a:prstGeom prst="star7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FF6600"/>
                </a:solidFill>
                <a:latin typeface="+mn-lt"/>
                <a:ea typeface="ＭＳ Ｐゴシック" charset="0"/>
                <a:cs typeface="MS PGothic" charset="0"/>
              </a:rPr>
              <a:t>It is vital to understand these concepts as soon as possible.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ea typeface="+mj-ea"/>
                <a:cs typeface="+mj-cs"/>
              </a:rPr>
              <a:t>Classes and Objects</a:t>
            </a:r>
            <a:endParaRPr lang="en-GB" dirty="0">
              <a:ea typeface="+mj-ea"/>
              <a:cs typeface="+mj-cs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>
                <a:ea typeface="MS PGothic" charset="-128"/>
              </a:rPr>
              <a:t>A class</a:t>
            </a:r>
            <a:endParaRPr lang="en-GB" altLang="en-US" dirty="0">
              <a:ea typeface="MS PGothic" charset="-128"/>
            </a:endParaRPr>
          </a:p>
          <a:p>
            <a:pPr lvl="1" eaLnBrk="1" hangingPunct="1"/>
            <a:r>
              <a:rPr lang="en-GB" altLang="en-US" dirty="0" smtClean="0">
                <a:ea typeface="MS PGothic" charset="-128"/>
              </a:rPr>
              <a:t>represents </a:t>
            </a:r>
            <a:r>
              <a:rPr lang="en-GB" altLang="en-US" dirty="0">
                <a:ea typeface="MS PGothic" charset="-128"/>
              </a:rPr>
              <a:t>all </a:t>
            </a:r>
            <a:r>
              <a:rPr lang="en-GB" altLang="en-US" dirty="0" smtClean="0">
                <a:ea typeface="MS PGothic" charset="-128"/>
              </a:rPr>
              <a:t>similar objects </a:t>
            </a:r>
            <a:r>
              <a:rPr lang="en-GB" altLang="en-US" dirty="0">
                <a:ea typeface="MS PGothic" charset="-128"/>
              </a:rPr>
              <a:t>of a kind (example: “car”)</a:t>
            </a:r>
          </a:p>
          <a:p>
            <a:pPr eaLnBrk="1" hangingPunct="1"/>
            <a:r>
              <a:rPr lang="en-GB" altLang="en-US" dirty="0" smtClean="0">
                <a:ea typeface="MS PGothic" charset="-128"/>
              </a:rPr>
              <a:t>objects</a:t>
            </a:r>
            <a:endParaRPr lang="en-GB" altLang="en-US" dirty="0">
              <a:ea typeface="MS PGothic" charset="-128"/>
            </a:endParaRPr>
          </a:p>
          <a:p>
            <a:pPr lvl="1" eaLnBrk="1" hangingPunct="1"/>
            <a:r>
              <a:rPr lang="en-GB" altLang="en-US" dirty="0">
                <a:ea typeface="MS PGothic" charset="-128"/>
              </a:rPr>
              <a:t>represent ‘things’ from the real world, or from some problem </a:t>
            </a:r>
            <a:r>
              <a:rPr lang="en-GB" altLang="en-US" dirty="0" smtClean="0">
                <a:ea typeface="MS PGothic" charset="-128"/>
              </a:rPr>
              <a:t>domain;</a:t>
            </a:r>
          </a:p>
          <a:p>
            <a:pPr lvl="1" eaLnBrk="1" hangingPunct="1"/>
            <a:r>
              <a:rPr lang="en-GB" altLang="en-US" dirty="0" smtClean="0">
                <a:ea typeface="MS PGothic" charset="-128"/>
              </a:rPr>
              <a:t>example</a:t>
            </a:r>
            <a:r>
              <a:rPr lang="en-GB" altLang="en-US" dirty="0">
                <a:ea typeface="MS PGothic" charset="-128"/>
              </a:rPr>
              <a:t>: “</a:t>
            </a:r>
            <a:r>
              <a:rPr lang="en-GB" altLang="en-US" dirty="0" smtClean="0">
                <a:ea typeface="MS PGothic" charset="-128"/>
              </a:rPr>
              <a:t>that </a:t>
            </a:r>
            <a:r>
              <a:rPr lang="en-GB" altLang="en-US" dirty="0">
                <a:ea typeface="MS PGothic" charset="-128"/>
              </a:rPr>
              <a:t>red car </a:t>
            </a:r>
            <a:r>
              <a:rPr lang="en-GB" altLang="en-US" dirty="0" smtClean="0">
                <a:ea typeface="MS PGothic" charset="-128"/>
              </a:rPr>
              <a:t>in </a:t>
            </a:r>
            <a:r>
              <a:rPr lang="en-GB" altLang="en-US" dirty="0">
                <a:ea typeface="MS PGothic" charset="-128"/>
              </a:rPr>
              <a:t>the parking lot</a:t>
            </a:r>
            <a:r>
              <a:rPr lang="en-GB" altLang="en-US" dirty="0" smtClean="0">
                <a:ea typeface="MS PGothic" charset="-128"/>
              </a:rPr>
              <a:t>”.</a:t>
            </a:r>
            <a:endParaRPr lang="en-GB" altLang="en-US" dirty="0">
              <a:ea typeface="MS PGothic" charset="-128"/>
            </a:endParaRP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bjects-first-6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bjects-first-4e">
      <a:majorFont>
        <a:latin typeface="Trebuchet MS"/>
        <a:ea typeface="ＭＳ Ｐゴシック"/>
        <a:cs typeface=""/>
      </a:majorFont>
      <a:minorFont>
        <a:latin typeface="Trebuchet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objects-first-4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</TotalTime>
  <Words>970</Words>
  <Application>Microsoft Macintosh PowerPoint</Application>
  <PresentationFormat>On-screen Show (4:3)</PresentationFormat>
  <Paragraphs>138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objects-first-6e</vt:lpstr>
      <vt:lpstr>Objects First with Java  A Practical Introduction using BlueJ</vt:lpstr>
      <vt:lpstr>Course Contents</vt:lpstr>
      <vt:lpstr>Buzzwords</vt:lpstr>
      <vt:lpstr>Course overview (1)</vt:lpstr>
      <vt:lpstr>Course overview (2)</vt:lpstr>
      <vt:lpstr>Classes and objects</vt:lpstr>
      <vt:lpstr>Demo of figures project</vt:lpstr>
      <vt:lpstr>Fundamental concepts</vt:lpstr>
      <vt:lpstr>Classes and Objects</vt:lpstr>
      <vt:lpstr>Methods and Parameters</vt:lpstr>
      <vt:lpstr>Other observations</vt:lpstr>
      <vt:lpstr>State</vt:lpstr>
      <vt:lpstr>Two circle objects</vt:lpstr>
      <vt:lpstr>Source code</vt:lpstr>
      <vt:lpstr>Return values</vt:lpstr>
      <vt:lpstr>Review</vt:lpstr>
      <vt:lpstr>Review</vt:lpstr>
      <vt:lpstr>Review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First With Java - Chapter 1</dc:title>
  <dc:subject/>
  <dc:creator>David J. Barnes, Michael Kölling</dc:creator>
  <cp:keywords/>
  <dc:description>Copyright © David J. Barnes, Michael Kölling</dc:description>
  <cp:lastModifiedBy>blanche</cp:lastModifiedBy>
  <cp:revision>103</cp:revision>
  <dcterms:created xsi:type="dcterms:W3CDTF">2002-02-07T19:56:09Z</dcterms:created>
  <dcterms:modified xsi:type="dcterms:W3CDTF">2017-05-20T20:37:38Z</dcterms:modified>
  <cp:category/>
</cp:coreProperties>
</file>