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7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78" r:id="rId5"/>
    <p:sldId id="259" r:id="rId6"/>
    <p:sldId id="260" r:id="rId7"/>
    <p:sldId id="286" r:id="rId8"/>
    <p:sldId id="261" r:id="rId9"/>
    <p:sldId id="262" r:id="rId10"/>
    <p:sldId id="263" r:id="rId11"/>
    <p:sldId id="264" r:id="rId12"/>
    <p:sldId id="287" r:id="rId13"/>
    <p:sldId id="281" r:id="rId14"/>
    <p:sldId id="265" r:id="rId15"/>
    <p:sldId id="288" r:id="rId16"/>
    <p:sldId id="266" r:id="rId17"/>
    <p:sldId id="289" r:id="rId18"/>
    <p:sldId id="279" r:id="rId19"/>
    <p:sldId id="280" r:id="rId20"/>
    <p:sldId id="267" r:id="rId21"/>
    <p:sldId id="268" r:id="rId22"/>
    <p:sldId id="290" r:id="rId23"/>
    <p:sldId id="291" r:id="rId24"/>
    <p:sldId id="299" r:id="rId25"/>
    <p:sldId id="269" r:id="rId26"/>
    <p:sldId id="282" r:id="rId27"/>
    <p:sldId id="283" r:id="rId28"/>
    <p:sldId id="292" r:id="rId29"/>
    <p:sldId id="270" r:id="rId30"/>
    <p:sldId id="293" r:id="rId31"/>
    <p:sldId id="294" r:id="rId32"/>
    <p:sldId id="272" r:id="rId33"/>
    <p:sldId id="271" r:id="rId34"/>
    <p:sldId id="273" r:id="rId35"/>
    <p:sldId id="296" r:id="rId36"/>
    <p:sldId id="285" r:id="rId37"/>
    <p:sldId id="284" r:id="rId38"/>
    <p:sldId id="300" r:id="rId39"/>
    <p:sldId id="295" r:id="rId40"/>
    <p:sldId id="274" r:id="rId41"/>
    <p:sldId id="297" r:id="rId42"/>
    <p:sldId id="275" r:id="rId43"/>
    <p:sldId id="276" r:id="rId44"/>
    <p:sldId id="298" r:id="rId45"/>
    <p:sldId id="277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5pPr>
    <a:lvl6pPr marL="2286000" algn="l" defTabSz="914400" rtl="0" eaLnBrk="1" latinLnBrk="0" hangingPunct="1"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6pPr>
    <a:lvl7pPr marL="2743200" algn="l" defTabSz="914400" rtl="0" eaLnBrk="1" latinLnBrk="0" hangingPunct="1"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7pPr>
    <a:lvl8pPr marL="3200400" algn="l" defTabSz="914400" rtl="0" eaLnBrk="1" latinLnBrk="0" hangingPunct="1"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8pPr>
    <a:lvl9pPr marL="3657600" algn="l" defTabSz="914400" rtl="0" eaLnBrk="1" latinLnBrk="0" hangingPunct="1"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F5E"/>
    <a:srgbClr val="C81D2B"/>
    <a:srgbClr val="1A3170"/>
    <a:srgbClr val="A57133"/>
    <a:srgbClr val="007E4F"/>
    <a:srgbClr val="009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81"/>
  </p:normalViewPr>
  <p:slideViewPr>
    <p:cSldViewPr>
      <p:cViewPr>
        <p:scale>
          <a:sx n="70" d="100"/>
          <a:sy n="70" d="100"/>
        </p:scale>
        <p:origin x="-115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Relationship Id="rId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86400" y="8686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BD304B27-EDAE-2B42-B931-F4A43A4E72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59915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6EFD2CC-C5C9-994E-897A-55750BC690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659979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7FE2BB65-6B68-B449-A95C-B1A6D9CE7C6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1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1C7EA08C-4245-DA4C-A56F-84B99985638D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11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948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BAD7F267-F486-8C42-8BE3-D38733D75DD8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620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BF01C2B9-F148-D248-8B24-36F43746ED6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14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548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42B80AA9-9110-5649-856E-9959702D86FC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538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D87F04AC-66A4-8A46-8CF7-4EB8D4BAC172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18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275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12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977168A0-232C-7D4F-9267-B9B11157392B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19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173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6C979DF4-CC73-9B4F-8FFB-0055A5D5E511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20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082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5B76FE57-F2C0-4646-9243-30FE5272AB4D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21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009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CEE1565E-29AA-3446-A164-B8D1885B9D1E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25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810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33DCE7E3-7332-834C-B906-2AEF9A08C045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 sz="1600">
                <a:latin typeface="Lucida Grande" charset="0"/>
                <a:ea typeface="ＭＳ Ｐゴシック" charset="-128"/>
                <a:sym typeface="Lucida Grande" charset="0"/>
              </a:rPr>
              <a:t>try out in codepad</a:t>
            </a:r>
          </a:p>
        </p:txBody>
      </p:sp>
    </p:spTree>
    <p:extLst>
      <p:ext uri="{BB962C8B-B14F-4D97-AF65-F5344CB8AC3E}">
        <p14:creationId xmlns:p14="http://schemas.microsoft.com/office/powerpoint/2010/main" val="31493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63EEF35E-136E-9848-81A3-81FC4CB5ACBD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050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45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168F1F93-EB3A-2A46-83B6-547F456C1C5F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27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 sz="1600">
              <a:latin typeface="Lucida Grande" charset="0"/>
              <a:ea typeface="ＭＳ Ｐゴシック" charset="-128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45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75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969974D1-C273-1A44-83FD-CD5A69E869C2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29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204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16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68E88E89-A7E9-1241-A2C0-710240EC769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32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270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3BDD55DC-E889-CD43-96CD-A94D179C496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485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57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7FEFF930-7A3E-E440-99D2-D88CF4C2A3B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34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594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819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9A42CBBF-813F-C24A-9B84-B001A2F9FD3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38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78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07873945-15D1-0D4D-A39F-AD56662E5318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37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 sz="1600">
                <a:latin typeface="Lucida Grande" charset="0"/>
                <a:ea typeface="ＭＳ Ｐゴシック" charset="-128"/>
                <a:sym typeface="Lucida Grande" charset="0"/>
              </a:rPr>
              <a:t>write method in BlueJ;</a:t>
            </a:r>
          </a:p>
          <a:p>
            <a:r>
              <a:rPr lang="en-US" altLang="en-US" sz="1600">
                <a:latin typeface="Lucida Grande" charset="0"/>
                <a:ea typeface="ＭＳ Ｐゴシック" charset="-128"/>
                <a:sym typeface="Lucida Grande" charset="0"/>
              </a:rPr>
              <a:t>first: do it wrong</a:t>
            </a:r>
          </a:p>
        </p:txBody>
      </p:sp>
    </p:spTree>
    <p:extLst>
      <p:ext uri="{BB962C8B-B14F-4D97-AF65-F5344CB8AC3E}">
        <p14:creationId xmlns:p14="http://schemas.microsoft.com/office/powerpoint/2010/main" val="1089921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839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74180958-73CC-0144-BCE8-529C91825BE5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40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707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870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7A7C21A4-7154-284F-95B6-24ADE101CD5C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42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149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890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9D6D8DB9-229C-A142-9375-6DC2BBB50BDC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43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59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A505FE46-EE54-4B4E-9719-9BE6FC243183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252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921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921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42F78871-0436-0947-88D0-D12E443F6C0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45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2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121DF6D3-2844-494B-BE5D-347BDDF11B6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4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0378F90A-9381-8040-A980-0A2625F4C8C4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5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5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027A423C-2F31-A64B-98F4-2BE2E2995930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113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6C8CED3F-91D8-8545-A8A6-5EC7D5FF171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8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59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C7652629-C275-0C4D-8DEC-93027D009818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9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456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B935509B-9BC9-2B42-B016-D97018AA8DC5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10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4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2058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219200" y="1828800"/>
            <a:ext cx="74676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001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2375" y="2057400"/>
            <a:ext cx="7540625" cy="11430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Understanding class definitions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934200" cy="14478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n-ea"/>
                <a:cs typeface="+mn-cs"/>
              </a:rPr>
              <a:t>Exploring source code</a:t>
            </a:r>
            <a:endParaRPr lang="en-GB" dirty="0">
              <a:ea typeface="+mn-ea"/>
              <a:cs typeface="+mn-cs"/>
            </a:endParaRP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8526463" y="6537325"/>
            <a:ext cx="3658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0" dirty="0" smtClean="0">
                <a:solidFill>
                  <a:schemeClr val="tx1"/>
                </a:solidFill>
              </a:rPr>
              <a:t>6.0</a:t>
            </a:r>
            <a:endParaRPr lang="en-GB" altLang="en-US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Passing data via parameters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1835696" y="5589240"/>
            <a:ext cx="6408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>
                <a:solidFill>
                  <a:srgbClr val="1A3170"/>
                </a:solidFill>
              </a:rPr>
              <a:t>Parameters are another sort of variable.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43286"/>
            <a:ext cx="6057900" cy="295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Assignment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84313"/>
            <a:ext cx="7467600" cy="4752975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Values are stored into fields (and other variables) via assignment statements:</a:t>
            </a:r>
            <a:br>
              <a:rPr lang="en-US" altLang="en-US">
                <a:ea typeface="MS PGothic" charset="-128"/>
              </a:rPr>
            </a:br>
            <a:endParaRPr lang="en-US" altLang="en-US">
              <a:ea typeface="MS PGothic" charset="-128"/>
            </a:endParaRPr>
          </a:p>
          <a:p>
            <a:pPr lvl="1" eaLnBrk="1" hangingPunct="1"/>
            <a:r>
              <a:rPr lang="en-US" altLang="en-US" i="1">
                <a:ea typeface="MS PGothic" charset="-128"/>
              </a:rPr>
              <a:t>variable = expression;</a:t>
            </a:r>
            <a:br>
              <a:rPr lang="en-US" altLang="en-US" i="1">
                <a:ea typeface="MS PGothic" charset="-128"/>
              </a:rPr>
            </a:br>
            <a:endParaRPr lang="en-US" altLang="en-US" i="1">
              <a:ea typeface="MS PGothic" charset="-128"/>
            </a:endParaRPr>
          </a:p>
          <a:p>
            <a:pPr lvl="1" eaLnBrk="1" hangingPunct="1"/>
            <a:r>
              <a:rPr lang="en-US" altLang="en-US" b="1">
                <a:latin typeface="Courier New" charset="0"/>
                <a:ea typeface="MS PGothic" charset="-128"/>
              </a:rPr>
              <a:t>balance = balance + amount;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A variable can store just one value, so any previous value is lost.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2" name="Cloud 1"/>
          <p:cNvSpPr/>
          <p:nvPr/>
        </p:nvSpPr>
        <p:spPr bwMode="auto">
          <a:xfrm>
            <a:off x="4211638" y="2824163"/>
            <a:ext cx="1943100" cy="647700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b="0" i="1" dirty="0">
                <a:solidFill>
                  <a:srgbClr val="FF6600"/>
                </a:solidFill>
                <a:latin typeface="+mn-lt"/>
                <a:ea typeface="ＭＳ Ｐゴシック" charset="0"/>
                <a:cs typeface="MS PGothic" charset="0"/>
              </a:rPr>
              <a:t>pattern</a:t>
            </a:r>
          </a:p>
        </p:txBody>
      </p:sp>
      <p:sp>
        <p:nvSpPr>
          <p:cNvPr id="6" name="Cloud 5"/>
          <p:cNvSpPr/>
          <p:nvPr/>
        </p:nvSpPr>
        <p:spPr bwMode="auto">
          <a:xfrm>
            <a:off x="5916613" y="3860800"/>
            <a:ext cx="2160587" cy="647700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b="0" i="1">
                <a:solidFill>
                  <a:srgbClr val="FF6600"/>
                </a:solidFill>
                <a:latin typeface="+mn-lt"/>
                <a:ea typeface="ＭＳ Ｐゴシック" charset="0"/>
                <a:cs typeface="MS PGothic" charset="0"/>
              </a:rPr>
              <a:t>example</a:t>
            </a:r>
            <a:endParaRPr lang="en-US" b="0" i="1" dirty="0">
              <a:solidFill>
                <a:srgbClr val="FF6600"/>
              </a:solidFill>
              <a:latin typeface="+mn-lt"/>
              <a:ea typeface="ＭＳ Ｐゴシック" charset="0"/>
              <a:cs typeface="MS P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Choosing variable names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There is a lot of freedom over choice of names. Use it wisely!</a:t>
            </a:r>
          </a:p>
          <a:p>
            <a:r>
              <a:rPr lang="en-GB" altLang="en-US">
                <a:ea typeface="MS PGothic" charset="-128"/>
              </a:rPr>
              <a:t>Choose expressive names to make code easier to understand:</a:t>
            </a:r>
          </a:p>
          <a:p>
            <a:pPr lvl="1"/>
            <a:r>
              <a:rPr lang="en-GB" altLang="en-US" b="1">
                <a:latin typeface="Courier New" charset="0"/>
                <a:ea typeface="MS PGothic" charset="-128"/>
              </a:rPr>
              <a:t>price</a:t>
            </a:r>
            <a:r>
              <a:rPr lang="en-GB" altLang="en-US">
                <a:ea typeface="MS PGothic" charset="-128"/>
              </a:rPr>
              <a:t>, </a:t>
            </a:r>
            <a:r>
              <a:rPr lang="en-GB" altLang="en-US" b="1">
                <a:latin typeface="Courier New" charset="0"/>
                <a:ea typeface="MS PGothic" charset="-128"/>
              </a:rPr>
              <a:t>amount</a:t>
            </a:r>
            <a:r>
              <a:rPr lang="en-GB" altLang="en-US">
                <a:ea typeface="MS PGothic" charset="-128"/>
              </a:rPr>
              <a:t>, </a:t>
            </a:r>
            <a:r>
              <a:rPr lang="en-GB" altLang="en-US" b="1">
                <a:latin typeface="Courier New" charset="0"/>
                <a:ea typeface="MS PGothic" charset="-128"/>
              </a:rPr>
              <a:t>name</a:t>
            </a:r>
            <a:r>
              <a:rPr lang="en-GB" altLang="en-US">
                <a:ea typeface="MS PGothic" charset="-128"/>
              </a:rPr>
              <a:t>, </a:t>
            </a:r>
            <a:r>
              <a:rPr lang="en-GB" altLang="en-US" b="1">
                <a:latin typeface="Courier New" charset="0"/>
                <a:ea typeface="MS PGothic" charset="-128"/>
              </a:rPr>
              <a:t>age</a:t>
            </a:r>
            <a:r>
              <a:rPr lang="en-GB" altLang="en-US">
                <a:ea typeface="MS PGothic" charset="-128"/>
              </a:rPr>
              <a:t>, etc.</a:t>
            </a:r>
          </a:p>
          <a:p>
            <a:r>
              <a:rPr lang="en-GB" altLang="en-US">
                <a:ea typeface="MS PGothic" charset="-128"/>
              </a:rPr>
              <a:t>Avoid single-letter or cryptic names:</a:t>
            </a:r>
          </a:p>
          <a:p>
            <a:pPr lvl="1"/>
            <a:r>
              <a:rPr lang="en-GB" altLang="en-US" b="1">
                <a:latin typeface="Courier New" charset="0"/>
                <a:ea typeface="MS PGothic" charset="-128"/>
              </a:rPr>
              <a:t>w</a:t>
            </a:r>
            <a:r>
              <a:rPr lang="en-GB" altLang="en-US">
                <a:ea typeface="MS PGothic" charset="-128"/>
              </a:rPr>
              <a:t>, </a:t>
            </a:r>
            <a:r>
              <a:rPr lang="en-GB" altLang="en-US" b="1">
                <a:latin typeface="Courier New" charset="0"/>
                <a:ea typeface="MS PGothic" charset="-128"/>
              </a:rPr>
              <a:t>t5</a:t>
            </a:r>
            <a:r>
              <a:rPr lang="en-GB" altLang="en-US">
                <a:ea typeface="MS PGothic" charset="-128"/>
              </a:rPr>
              <a:t>, </a:t>
            </a:r>
            <a:r>
              <a:rPr lang="en-GB" altLang="en-US" b="1">
                <a:latin typeface="Courier New" charset="0"/>
                <a:ea typeface="MS PGothic" charset="-128"/>
              </a:rPr>
              <a:t>xyz123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Next concepts </a:t>
            </a:r>
            <a:r>
              <a:rPr lang="en-US" dirty="0">
                <a:ea typeface="+mj-ea"/>
                <a:cs typeface="+mj-cs"/>
              </a:rPr>
              <a:t>to be covered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828800"/>
            <a:ext cx="7086600" cy="4267200"/>
          </a:xfrm>
        </p:spPr>
        <p:txBody>
          <a:bodyPr rIns="233680"/>
          <a:lstStyle/>
          <a:p>
            <a:pPr marL="382588" eaLnBrk="1" hangingPunct="1"/>
            <a:r>
              <a:rPr lang="en-US" altLang="en-US" dirty="0" smtClean="0">
                <a:ea typeface="MS PGothic" charset="-128"/>
              </a:rPr>
              <a:t>Methods:</a:t>
            </a:r>
            <a:endParaRPr lang="en-US" altLang="en-US" dirty="0">
              <a:ea typeface="MS PGothic" charset="-128"/>
            </a:endParaRPr>
          </a:p>
          <a:p>
            <a:pPr lvl="1" eaLnBrk="1" hangingPunct="1"/>
            <a:r>
              <a:rPr lang="en-US" altLang="en-US" dirty="0">
                <a:ea typeface="MS PGothic" charset="-128"/>
              </a:rPr>
              <a:t>including </a:t>
            </a:r>
            <a:r>
              <a:rPr lang="en-US" altLang="en-US" i="1" dirty="0" err="1">
                <a:ea typeface="MS PGothic" charset="-128"/>
              </a:rPr>
              <a:t>accessor</a:t>
            </a:r>
            <a:r>
              <a:rPr lang="en-US" altLang="en-US" dirty="0">
                <a:ea typeface="MS PGothic" charset="-128"/>
              </a:rPr>
              <a:t> and </a:t>
            </a:r>
            <a:r>
              <a:rPr lang="en-US" altLang="en-US" i="1" dirty="0" err="1">
                <a:ea typeface="MS PGothic" charset="-128"/>
              </a:rPr>
              <a:t>mutator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dirty="0" smtClean="0">
                <a:ea typeface="MS PGothic" charset="-128"/>
              </a:rPr>
              <a:t>methods;</a:t>
            </a:r>
            <a:endParaRPr lang="en-US" altLang="en-US" dirty="0">
              <a:ea typeface="MS PGothic" charset="-128"/>
            </a:endParaRPr>
          </a:p>
          <a:p>
            <a:pPr marL="382588" eaLnBrk="1" hangingPunct="1"/>
            <a:r>
              <a:rPr lang="en-US" altLang="en-US" dirty="0">
                <a:ea typeface="MS PGothic" charset="-128"/>
              </a:rPr>
              <a:t>S</a:t>
            </a:r>
            <a:r>
              <a:rPr lang="en-US" altLang="en-US" dirty="0" smtClean="0">
                <a:ea typeface="MS PGothic" charset="-128"/>
              </a:rPr>
              <a:t>tring concatenation;</a:t>
            </a:r>
            <a:endParaRPr lang="en-US" altLang="en-US" dirty="0">
              <a:ea typeface="MS PGothic" charset="-128"/>
            </a:endParaRPr>
          </a:p>
          <a:p>
            <a:pPr marL="382588" eaLnBrk="1" hangingPunct="1"/>
            <a:r>
              <a:rPr lang="en-US" altLang="en-US" dirty="0">
                <a:ea typeface="MS PGothic" charset="-128"/>
              </a:rPr>
              <a:t>C</a:t>
            </a:r>
            <a:r>
              <a:rPr lang="en-US" altLang="en-US" dirty="0" smtClean="0">
                <a:ea typeface="MS PGothic" charset="-128"/>
              </a:rPr>
              <a:t>onditional statements;</a:t>
            </a:r>
            <a:endParaRPr lang="en-US" altLang="en-US" dirty="0">
              <a:ea typeface="MS PGothic" charset="-128"/>
            </a:endParaRPr>
          </a:p>
          <a:p>
            <a:pPr marL="382588" eaLnBrk="1" hangingPunct="1"/>
            <a:r>
              <a:rPr lang="en-US" altLang="en-US" dirty="0">
                <a:ea typeface="MS PGothic" charset="-128"/>
              </a:rPr>
              <a:t>L</a:t>
            </a:r>
            <a:r>
              <a:rPr lang="en-US" altLang="en-US" dirty="0" smtClean="0">
                <a:ea typeface="MS PGothic" charset="-128"/>
              </a:rPr>
              <a:t>ocal variables.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Methods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MS PGothic" charset="-128"/>
              </a:rPr>
              <a:t>Methods implement the </a:t>
            </a:r>
            <a:r>
              <a:rPr lang="en-US" altLang="en-US" sz="2800" i="1" dirty="0">
                <a:ea typeface="MS PGothic" charset="-128"/>
              </a:rPr>
              <a:t>behavior</a:t>
            </a:r>
            <a:r>
              <a:rPr lang="en-US" altLang="en-US" sz="2800" dirty="0">
                <a:ea typeface="MS PGothic" charset="-128"/>
              </a:rPr>
              <a:t> of objects.</a:t>
            </a:r>
          </a:p>
          <a:p>
            <a:pPr eaLnBrk="1" hangingPunct="1"/>
            <a:r>
              <a:rPr lang="en-US" altLang="en-US" sz="2800" dirty="0">
                <a:ea typeface="MS PGothic" charset="-128"/>
              </a:rPr>
              <a:t>Methods have a consistent structure comprised of a </a:t>
            </a:r>
            <a:r>
              <a:rPr lang="en-US" altLang="en-US" sz="2800" i="1" dirty="0">
                <a:ea typeface="MS PGothic" charset="-128"/>
              </a:rPr>
              <a:t>header</a:t>
            </a:r>
            <a:r>
              <a:rPr lang="en-US" altLang="en-US" sz="2800" dirty="0">
                <a:ea typeface="MS PGothic" charset="-128"/>
              </a:rPr>
              <a:t> and a </a:t>
            </a:r>
            <a:r>
              <a:rPr lang="en-US" altLang="en-US" sz="2800" i="1" dirty="0">
                <a:ea typeface="MS PGothic" charset="-128"/>
              </a:rPr>
              <a:t>body</a:t>
            </a:r>
            <a:r>
              <a:rPr lang="en-US" altLang="en-US" sz="2800" dirty="0">
                <a:ea typeface="MS PGothic" charset="-128"/>
              </a:rPr>
              <a:t>.</a:t>
            </a:r>
          </a:p>
          <a:p>
            <a:pPr eaLnBrk="1" hangingPunct="1"/>
            <a:r>
              <a:rPr lang="en-US" altLang="en-US" sz="2800" i="1" dirty="0" err="1">
                <a:ea typeface="MS PGothic" charset="-128"/>
              </a:rPr>
              <a:t>Accessor</a:t>
            </a:r>
            <a:r>
              <a:rPr lang="en-US" altLang="en-US" sz="2800" i="1" dirty="0">
                <a:ea typeface="MS PGothic" charset="-128"/>
              </a:rPr>
              <a:t> methods</a:t>
            </a:r>
            <a:r>
              <a:rPr lang="en-US" altLang="en-US" sz="2800" dirty="0">
                <a:ea typeface="MS PGothic" charset="-128"/>
              </a:rPr>
              <a:t> provide information about an object. (read only or "gettor")</a:t>
            </a:r>
          </a:p>
          <a:p>
            <a:pPr eaLnBrk="1" hangingPunct="1"/>
            <a:r>
              <a:rPr lang="en-US" altLang="en-US" sz="2800" i="1" dirty="0" err="1">
                <a:ea typeface="MS PGothic" charset="-128"/>
              </a:rPr>
              <a:t>Mutator</a:t>
            </a:r>
            <a:r>
              <a:rPr lang="en-US" altLang="en-US" sz="2800" i="1" dirty="0">
                <a:ea typeface="MS PGothic" charset="-128"/>
              </a:rPr>
              <a:t> methods</a:t>
            </a:r>
            <a:r>
              <a:rPr lang="en-US" altLang="en-US" sz="2800" dirty="0">
                <a:ea typeface="MS PGothic" charset="-128"/>
              </a:rPr>
              <a:t> change the state of an object (or "settor").</a:t>
            </a:r>
          </a:p>
          <a:p>
            <a:pPr eaLnBrk="1" hangingPunct="1"/>
            <a:r>
              <a:rPr lang="en-US" altLang="en-US" sz="2800" dirty="0">
                <a:ea typeface="MS PGothic" charset="-128"/>
              </a:rPr>
              <a:t>Other sorts of methods accomplish a variety of tasks.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Method structure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The header</a:t>
            </a:r>
            <a:r>
              <a:rPr lang="en-US" altLang="ja-JP" sz="2800" dirty="0">
                <a:ea typeface="MS PGothic" charset="-128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>
                <a:latin typeface="Courier New" charset="0"/>
                <a:ea typeface="MS PGothic" charset="-128"/>
              </a:rPr>
              <a:t>public </a:t>
            </a:r>
            <a:r>
              <a:rPr lang="en-US" altLang="en-US" sz="2400" b="1" dirty="0" err="1">
                <a:latin typeface="Courier New" charset="0"/>
                <a:ea typeface="MS PGothic" charset="-128"/>
              </a:rPr>
              <a:t>int</a:t>
            </a:r>
            <a:r>
              <a:rPr lang="en-US" altLang="en-US" sz="2400" b="1" dirty="0">
                <a:latin typeface="Courier New" charset="0"/>
                <a:ea typeface="MS PGothic" charset="-128"/>
              </a:rPr>
              <a:t> </a:t>
            </a:r>
            <a:r>
              <a:rPr lang="en-US" altLang="en-US" sz="2400" b="1" dirty="0" err="1">
                <a:latin typeface="Courier New" charset="0"/>
                <a:ea typeface="MS PGothic" charset="-128"/>
              </a:rPr>
              <a:t>getPrice</a:t>
            </a:r>
            <a:r>
              <a:rPr lang="en-US" altLang="en-US" sz="2400" b="1" dirty="0">
                <a:latin typeface="Courier New" charset="0"/>
                <a:ea typeface="MS PGothic" charset="-128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The header tells us: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the </a:t>
            </a:r>
            <a:r>
              <a:rPr lang="en-US" altLang="en-US" sz="2400" i="1" dirty="0">
                <a:ea typeface="MS PGothic" charset="-128"/>
              </a:rPr>
              <a:t>visibility</a:t>
            </a:r>
            <a:r>
              <a:rPr lang="en-US" altLang="en-US" sz="2400" dirty="0">
                <a:ea typeface="MS PGothic" charset="-128"/>
              </a:rPr>
              <a:t> to objects of other classes;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whether the method </a:t>
            </a:r>
            <a:r>
              <a:rPr lang="en-US" altLang="en-US" sz="2400" i="1" dirty="0">
                <a:ea typeface="MS PGothic" charset="-128"/>
              </a:rPr>
              <a:t>returns a result</a:t>
            </a:r>
            <a:r>
              <a:rPr lang="en-US" altLang="en-US" sz="2400" dirty="0">
                <a:ea typeface="MS PGothic" charset="-128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the </a:t>
            </a:r>
            <a:r>
              <a:rPr lang="en-US" altLang="en-US" sz="2400" i="1" dirty="0">
                <a:ea typeface="MS PGothic" charset="-128"/>
              </a:rPr>
              <a:t>name</a:t>
            </a:r>
            <a:r>
              <a:rPr lang="en-US" altLang="en-US" sz="2400" dirty="0">
                <a:ea typeface="MS PGothic" charset="-128"/>
              </a:rPr>
              <a:t> of the method;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whether the method takes </a:t>
            </a:r>
            <a:r>
              <a:rPr lang="en-US" altLang="en-US" sz="2400" i="1" dirty="0">
                <a:ea typeface="MS PGothic" charset="-128"/>
              </a:rPr>
              <a:t>parameters</a:t>
            </a:r>
            <a:r>
              <a:rPr lang="en-US" altLang="en-US" sz="2400" dirty="0" smtClean="0">
                <a:ea typeface="MS PGothic" charset="-128"/>
              </a:rPr>
              <a:t>.</a:t>
            </a:r>
            <a:br>
              <a:rPr lang="en-US" altLang="en-US" sz="2400" dirty="0" smtClean="0">
                <a:ea typeface="MS PGothic" charset="-128"/>
              </a:rPr>
            </a:br>
            <a:endParaRPr lang="en-US" altLang="en-US" sz="2400" dirty="0"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The body encloses the method</a:t>
            </a:r>
            <a:r>
              <a:rPr lang="ja-JP" altLang="en-US" sz="2800" dirty="0">
                <a:ea typeface="MS PGothic" charset="-128"/>
              </a:rPr>
              <a:t>’</a:t>
            </a:r>
            <a:r>
              <a:rPr lang="en-US" altLang="ja-JP" sz="2800" dirty="0">
                <a:ea typeface="MS PGothic" charset="-128"/>
              </a:rPr>
              <a:t>s </a:t>
            </a:r>
            <a:r>
              <a:rPr lang="en-US" altLang="ja-JP" sz="2800" i="1" dirty="0">
                <a:ea typeface="MS PGothic" charset="-128"/>
              </a:rPr>
              <a:t>statements</a:t>
            </a:r>
            <a:r>
              <a:rPr lang="en-US" altLang="ja-JP" sz="2800" dirty="0">
                <a:ea typeface="MS PGothic" charset="-128"/>
              </a:rPr>
              <a:t>.</a:t>
            </a:r>
            <a:endParaRPr lang="en-GB" altLang="en-US" dirty="0">
              <a:ea typeface="MS PGothic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Accessor (</a:t>
            </a:r>
            <a:r>
              <a:rPr lang="en-US" altLang="en-US" b="1">
                <a:latin typeface="Courier New" charset="0"/>
                <a:ea typeface="MS PGothic" charset="-128"/>
              </a:rPr>
              <a:t>get</a:t>
            </a:r>
            <a:r>
              <a:rPr lang="en-US" altLang="en-US">
                <a:ea typeface="MS PGothic" charset="-128"/>
              </a:rPr>
              <a:t>) methods</a:t>
            </a: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2301875" y="3203575"/>
            <a:ext cx="40259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charset="0"/>
              </a:rPr>
              <a:t>public int getPrice()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charset="0"/>
              </a:rPr>
              <a:t>    return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3838575" y="2168525"/>
            <a:ext cx="157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5435600" y="248920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method name</a:t>
            </a:r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6775450" y="2871788"/>
            <a:ext cx="206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parameter list (empty)</a:t>
            </a:r>
          </a:p>
        </p:txBody>
      </p:sp>
      <p:sp>
        <p:nvSpPr>
          <p:cNvPr id="45063" name="Oval 8"/>
          <p:cNvSpPr>
            <a:spLocks noChangeArrowheads="1"/>
          </p:cNvSpPr>
          <p:nvPr/>
        </p:nvSpPr>
        <p:spPr bwMode="auto">
          <a:xfrm>
            <a:off x="2301875" y="3581400"/>
            <a:ext cx="365125" cy="1371600"/>
          </a:xfrm>
          <a:prstGeom prst="ellipse">
            <a:avLst/>
          </a:prstGeom>
          <a:noFill/>
          <a:ln w="9525">
            <a:solidFill>
              <a:srgbClr val="A571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endParaRPr lang="en-GB" altLang="en-US"/>
          </a:p>
        </p:txBody>
      </p:sp>
      <p:sp>
        <p:nvSpPr>
          <p:cNvPr id="45064" name="Text Box 9"/>
          <p:cNvSpPr txBox="1">
            <a:spLocks noChangeArrowheads="1"/>
          </p:cNvSpPr>
          <p:nvPr/>
        </p:nvSpPr>
        <p:spPr bwMode="auto">
          <a:xfrm>
            <a:off x="2838450" y="4865688"/>
            <a:ext cx="455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start and end of method body (block)</a:t>
            </a:r>
          </a:p>
        </p:txBody>
      </p:sp>
      <p:sp>
        <p:nvSpPr>
          <p:cNvPr id="45065" name="Text Box 10"/>
          <p:cNvSpPr txBox="1">
            <a:spLocks noChangeArrowheads="1"/>
          </p:cNvSpPr>
          <p:nvPr/>
        </p:nvSpPr>
        <p:spPr bwMode="auto">
          <a:xfrm>
            <a:off x="6635750" y="3937000"/>
            <a:ext cx="213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return statement</a:t>
            </a:r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 flipH="1" flipV="1">
            <a:off x="2625725" y="47767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12"/>
          <p:cNvSpPr>
            <a:spLocks noChangeShapeType="1"/>
          </p:cNvSpPr>
          <p:nvPr/>
        </p:nvSpPr>
        <p:spPr bwMode="auto">
          <a:xfrm flipH="1">
            <a:off x="3990975" y="2574925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3"/>
          <p:cNvSpPr>
            <a:spLocks noChangeShapeType="1"/>
          </p:cNvSpPr>
          <p:nvPr/>
        </p:nvSpPr>
        <p:spPr bwMode="auto">
          <a:xfrm flipH="1">
            <a:off x="5283200" y="2819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4"/>
          <p:cNvSpPr>
            <a:spLocks noChangeShapeType="1"/>
          </p:cNvSpPr>
          <p:nvPr/>
        </p:nvSpPr>
        <p:spPr bwMode="auto">
          <a:xfrm flipH="1">
            <a:off x="6181725" y="3124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5"/>
          <p:cNvSpPr>
            <a:spLocks noChangeShapeType="1"/>
          </p:cNvSpPr>
          <p:nvPr/>
        </p:nvSpPr>
        <p:spPr bwMode="auto">
          <a:xfrm flipH="1">
            <a:off x="5584825" y="41640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Text Box 16"/>
          <p:cNvSpPr txBox="1">
            <a:spLocks noChangeArrowheads="1"/>
          </p:cNvSpPr>
          <p:nvPr/>
        </p:nvSpPr>
        <p:spPr bwMode="auto">
          <a:xfrm>
            <a:off x="954088" y="248920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45072" name="Line 17"/>
          <p:cNvSpPr>
            <a:spLocks noChangeShapeType="1"/>
          </p:cNvSpPr>
          <p:nvPr/>
        </p:nvSpPr>
        <p:spPr bwMode="auto">
          <a:xfrm>
            <a:off x="1600200" y="2895600"/>
            <a:ext cx="10064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Accessor methods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>
                <a:ea typeface="MS PGothic" charset="-128"/>
              </a:rPr>
              <a:t>An accessor method always has a return type that is not </a:t>
            </a:r>
            <a:r>
              <a:rPr lang="en-GB" altLang="en-US" b="1">
                <a:latin typeface="Courier New" charset="0"/>
                <a:ea typeface="MS PGothic" charset="-128"/>
              </a:rPr>
              <a:t>void</a:t>
            </a:r>
            <a:r>
              <a:rPr lang="en-GB" altLang="en-US">
                <a:ea typeface="MS PGothic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GB" altLang="en-US">
                <a:ea typeface="MS PGothic" charset="-128"/>
              </a:rPr>
              <a:t>An accessor method returns a value (</a:t>
            </a:r>
            <a:r>
              <a:rPr lang="en-GB" altLang="en-US" i="1">
                <a:ea typeface="MS PGothic" charset="-128"/>
              </a:rPr>
              <a:t>result</a:t>
            </a:r>
            <a:r>
              <a:rPr lang="en-GB" altLang="en-US">
                <a:ea typeface="MS PGothic" charset="-128"/>
              </a:rPr>
              <a:t>) of the type given in the header.</a:t>
            </a:r>
          </a:p>
          <a:p>
            <a:pPr>
              <a:lnSpc>
                <a:spcPct val="90000"/>
              </a:lnSpc>
            </a:pPr>
            <a:r>
              <a:rPr lang="en-GB" altLang="en-US">
                <a:ea typeface="MS PGothic" charset="-128"/>
              </a:rPr>
              <a:t>The method will contain a </a:t>
            </a:r>
            <a:r>
              <a:rPr lang="en-GB" altLang="en-US" b="1">
                <a:latin typeface="Courier New" charset="0"/>
                <a:ea typeface="MS PGothic" charset="-128"/>
              </a:rPr>
              <a:t>return</a:t>
            </a:r>
            <a:r>
              <a:rPr lang="en-GB" altLang="en-US">
                <a:ea typeface="MS PGothic" charset="-128"/>
              </a:rPr>
              <a:t> statement to return the value.</a:t>
            </a:r>
          </a:p>
          <a:p>
            <a:pPr>
              <a:lnSpc>
                <a:spcPct val="90000"/>
              </a:lnSpc>
            </a:pPr>
            <a:r>
              <a:rPr lang="en-GB" altLang="en-US">
                <a:ea typeface="MS PGothic" charset="-128"/>
              </a:rPr>
              <a:t>NB: Returning is </a:t>
            </a:r>
            <a:r>
              <a:rPr lang="en-GB" altLang="en-US" i="1">
                <a:ea typeface="MS PGothic" charset="-128"/>
              </a:rPr>
              <a:t>not</a:t>
            </a:r>
            <a:r>
              <a:rPr lang="en-GB" altLang="en-US">
                <a:ea typeface="MS PGothic" charset="-128"/>
              </a:rPr>
              <a:t> printing!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299200" y="2298700"/>
            <a:ext cx="2578100" cy="1612900"/>
          </a:xfrm>
        </p:spPr>
        <p:txBody>
          <a:bodyPr rIns="233680"/>
          <a:lstStyle/>
          <a:p>
            <a:pPr marL="382588" eaLnBrk="1" hangingPunct="1">
              <a:defRPr/>
            </a:pPr>
            <a:r>
              <a:rPr lang="en-US">
                <a:ea typeface="+mn-ea"/>
                <a:cs typeface="+mn-cs"/>
              </a:rPr>
              <a:t>What is wrong here?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48132" name="Rectangle 4"/>
          <p:cNvSpPr>
            <a:spLocks/>
          </p:cNvSpPr>
          <p:nvPr/>
        </p:nvSpPr>
        <p:spPr bwMode="auto">
          <a:xfrm>
            <a:off x="1196975" y="1476375"/>
            <a:ext cx="44735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public class CokeMachine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private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public CokeMachine()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price = 300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public int getPrice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return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66565" name="Rectangle 5"/>
          <p:cNvSpPr>
            <a:spLocks/>
          </p:cNvSpPr>
          <p:nvPr/>
        </p:nvSpPr>
        <p:spPr bwMode="auto">
          <a:xfrm>
            <a:off x="6640513" y="4235450"/>
            <a:ext cx="2540000" cy="9652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40639" bIns="0" anchor="ctr"/>
          <a:lstStyle/>
          <a:p>
            <a:pPr marL="39688" eaLnBrk="1" hangingPunct="1">
              <a:defRPr/>
            </a:pPr>
            <a:r>
              <a:rPr lang="en-US" sz="3100" b="0" dirty="0">
                <a:solidFill>
                  <a:srgbClr val="A57133"/>
                </a:solidFill>
                <a:latin typeface="+mn-lt"/>
                <a:ea typeface="MS PGothic" charset="0"/>
                <a:cs typeface="MS PGothic" charset="0"/>
                <a:sym typeface="Marker Felt" charset="0"/>
              </a:rPr>
              <a:t>(there are </a:t>
            </a:r>
            <a:r>
              <a:rPr lang="en-US" sz="3100" b="0" u="sng" dirty="0">
                <a:solidFill>
                  <a:srgbClr val="A57133"/>
                </a:solidFill>
                <a:latin typeface="+mn-lt"/>
                <a:ea typeface="MS PGothic" charset="0"/>
                <a:cs typeface="MS PGothic" charset="0"/>
                <a:sym typeface="Marker Felt" charset="0"/>
              </a:rPr>
              <a:t>five</a:t>
            </a:r>
            <a:r>
              <a:rPr lang="en-US" sz="3100" b="0" dirty="0">
                <a:solidFill>
                  <a:srgbClr val="A57133"/>
                </a:solidFill>
                <a:latin typeface="+mn-lt"/>
                <a:ea typeface="MS PGothic" charset="0"/>
                <a:cs typeface="MS PGothic" charset="0"/>
                <a:sym typeface="Marker Felt" charset="0"/>
              </a:rPr>
              <a:t> errors!)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411760" y="6453336"/>
            <a:ext cx="5926088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dirty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dirty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50179" name="Rectangle 4"/>
          <p:cNvSpPr>
            <a:spLocks/>
          </p:cNvSpPr>
          <p:nvPr/>
        </p:nvSpPr>
        <p:spPr bwMode="auto">
          <a:xfrm>
            <a:off x="1196975" y="1476375"/>
            <a:ext cx="44735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public class </a:t>
            </a:r>
            <a:r>
              <a:rPr lang="en-US" altLang="en-US" sz="24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CokeMachine</a:t>
            </a:r>
            <a:endParaRPr lang="en-US" altLang="en-US" sz="24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private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public </a:t>
            </a:r>
            <a:r>
              <a:rPr lang="en-US" altLang="en-US" sz="24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CokeMachine</a:t>
            </a: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price = 300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public </a:t>
            </a:r>
            <a:r>
              <a:rPr lang="en-US" altLang="en-US" sz="24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getPrice</a:t>
            </a:r>
            <a:endParaRPr lang="en-US" altLang="en-US" sz="24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return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67589" name="Oval 5"/>
          <p:cNvSpPr>
            <a:spLocks/>
          </p:cNvSpPr>
          <p:nvPr/>
        </p:nvSpPr>
        <p:spPr bwMode="auto">
          <a:xfrm>
            <a:off x="762000" y="5994400"/>
            <a:ext cx="11430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67590" name="Oval 6"/>
          <p:cNvSpPr>
            <a:spLocks/>
          </p:cNvSpPr>
          <p:nvPr/>
        </p:nvSpPr>
        <p:spPr bwMode="auto">
          <a:xfrm>
            <a:off x="3429000" y="3505200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;</a:t>
            </a:r>
          </a:p>
        </p:txBody>
      </p:sp>
      <p:sp>
        <p:nvSpPr>
          <p:cNvPr id="67591" name="Oval 7"/>
          <p:cNvSpPr>
            <a:spLocks/>
          </p:cNvSpPr>
          <p:nvPr/>
        </p:nvSpPr>
        <p:spPr bwMode="auto">
          <a:xfrm>
            <a:off x="4394200" y="4622800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()</a:t>
            </a:r>
          </a:p>
        </p:txBody>
      </p:sp>
      <p:sp>
        <p:nvSpPr>
          <p:cNvPr id="67592" name="Oval 8"/>
          <p:cNvSpPr>
            <a:spLocks/>
          </p:cNvSpPr>
          <p:nvPr/>
        </p:nvSpPr>
        <p:spPr bwMode="auto">
          <a:xfrm>
            <a:off x="2222500" y="1854200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int</a:t>
            </a:r>
          </a:p>
        </p:txBody>
      </p:sp>
      <p:sp>
        <p:nvSpPr>
          <p:cNvPr id="67593" name="Oval 9"/>
          <p:cNvSpPr>
            <a:spLocks/>
          </p:cNvSpPr>
          <p:nvPr/>
        </p:nvSpPr>
        <p:spPr bwMode="auto">
          <a:xfrm>
            <a:off x="2667000" y="5334000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-</a:t>
            </a:r>
          </a:p>
        </p:txBody>
      </p:sp>
      <p:sp>
        <p:nvSpPr>
          <p:cNvPr id="50185" name="Rectangle 12"/>
          <p:cNvSpPr>
            <a:spLocks noChangeArrowheads="1"/>
          </p:cNvSpPr>
          <p:nvPr/>
        </p:nvSpPr>
        <p:spPr bwMode="auto">
          <a:xfrm>
            <a:off x="6299200" y="2298700"/>
            <a:ext cx="25781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33680"/>
          <a:lstStyle>
            <a:lvl1pPr marL="382588" indent="-3429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</a:pPr>
            <a:r>
              <a:rPr lang="en-US" altLang="en-US" sz="3200" b="0">
                <a:solidFill>
                  <a:srgbClr val="1A3170"/>
                </a:solidFill>
              </a:rPr>
              <a:t>What is wrong here?</a:t>
            </a:r>
          </a:p>
        </p:txBody>
      </p:sp>
      <p:sp>
        <p:nvSpPr>
          <p:cNvPr id="12" name="Rectangle 5"/>
          <p:cNvSpPr>
            <a:spLocks/>
          </p:cNvSpPr>
          <p:nvPr/>
        </p:nvSpPr>
        <p:spPr bwMode="auto">
          <a:xfrm>
            <a:off x="6640513" y="4235450"/>
            <a:ext cx="2540000" cy="9652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40639" bIns="0" anchor="ctr"/>
          <a:lstStyle/>
          <a:p>
            <a:pPr marL="39688" eaLnBrk="1" hangingPunct="1">
              <a:defRPr/>
            </a:pPr>
            <a:r>
              <a:rPr lang="en-US" sz="3100" b="0" dirty="0">
                <a:solidFill>
                  <a:srgbClr val="A57133"/>
                </a:solidFill>
                <a:latin typeface="+mn-lt"/>
                <a:ea typeface="MS PGothic" charset="0"/>
                <a:cs typeface="MS PGothic" charset="0"/>
                <a:sym typeface="Marker Felt" charset="0"/>
              </a:rPr>
              <a:t>(there are </a:t>
            </a:r>
            <a:r>
              <a:rPr lang="en-US" sz="3100" b="0" u="sng" dirty="0">
                <a:solidFill>
                  <a:srgbClr val="A57133"/>
                </a:solidFill>
                <a:latin typeface="+mn-lt"/>
                <a:ea typeface="MS PGothic" charset="0"/>
                <a:cs typeface="MS PGothic" charset="0"/>
                <a:sym typeface="Marker Felt" charset="0"/>
              </a:rPr>
              <a:t>five</a:t>
            </a:r>
            <a:r>
              <a:rPr lang="en-US" sz="3100" b="0" dirty="0">
                <a:solidFill>
                  <a:srgbClr val="A57133"/>
                </a:solidFill>
                <a:latin typeface="+mn-lt"/>
                <a:ea typeface="MS PGothic" charset="0"/>
                <a:cs typeface="MS PGothic" charset="0"/>
                <a:sym typeface="Marker Felt" charset="0"/>
              </a:rPr>
              <a:t> errors!)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 autoUpdateAnimBg="0"/>
      <p:bldP spid="67590" grpId="0" animBg="1" autoUpdateAnimBg="0"/>
      <p:bldP spid="67591" grpId="0" animBg="1" autoUpdateAnimBg="0"/>
      <p:bldP spid="67592" grpId="0" animBg="1" autoUpdateAnimBg="0"/>
      <p:bldP spid="67593" grpId="0" animBg="1" autoUpdateAnimBg="0"/>
      <p:bldP spid="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828800"/>
            <a:ext cx="70866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fields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constructors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methods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parameters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assignment statements</a:t>
            </a:r>
          </a:p>
          <a:p>
            <a:pPr eaLnBrk="1" hangingPunct="1">
              <a:buFont typeface="Times" pitchFamily="-32" charset="0"/>
              <a:buNone/>
              <a:defRPr/>
            </a:pPr>
            <a:endParaRPr lang="en-GB">
              <a:ea typeface="+mn-ea"/>
              <a:cs typeface="+mn-cs"/>
            </a:endParaRP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Mutator methods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Have a similar method structure: header and body.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Used to </a:t>
            </a:r>
            <a:r>
              <a:rPr lang="en-US" altLang="en-US" i="1" dirty="0">
                <a:ea typeface="MS PGothic" charset="-128"/>
              </a:rPr>
              <a:t>mutate</a:t>
            </a:r>
            <a:r>
              <a:rPr lang="en-US" altLang="en-US" dirty="0">
                <a:ea typeface="MS PGothic" charset="-128"/>
              </a:rPr>
              <a:t> (i.e., change) an object</a:t>
            </a:r>
            <a:r>
              <a:rPr lang="en-US" altLang="en-US" dirty="0">
                <a:ea typeface="MS PGothic" charset="-128"/>
              </a:rPr>
              <a:t>'</a:t>
            </a:r>
            <a:r>
              <a:rPr lang="en-US" altLang="ja-JP" dirty="0">
                <a:ea typeface="MS PGothic" charset="-128"/>
              </a:rPr>
              <a:t>s state.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Achieved through changing the value of one or more fields.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MS PGothic" charset="-128"/>
              </a:rPr>
              <a:t>They typically </a:t>
            </a:r>
            <a:r>
              <a:rPr lang="en-US" altLang="en-US" dirty="0">
                <a:ea typeface="MS PGothic" charset="-128"/>
              </a:rPr>
              <a:t>contain </a:t>
            </a:r>
            <a:r>
              <a:rPr lang="en-US" altLang="en-US" dirty="0" smtClean="0">
                <a:ea typeface="MS PGothic" charset="-128"/>
              </a:rPr>
              <a:t>one or more assignment </a:t>
            </a:r>
            <a:r>
              <a:rPr lang="en-US" altLang="en-US" dirty="0">
                <a:ea typeface="MS PGothic" charset="-128"/>
              </a:rPr>
              <a:t>statements.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Often receive parameters.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Mutator methods</a:t>
            </a:r>
          </a:p>
        </p:txBody>
      </p:sp>
      <p:sp>
        <p:nvSpPr>
          <p:cNvPr id="54274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524000" y="3203575"/>
            <a:ext cx="65865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insertMoney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amount)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balance = balance + amount;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552825" y="2193925"/>
            <a:ext cx="1481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303689" y="2193925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method name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6324599" y="2555816"/>
            <a:ext cx="2220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 smtClean="0">
                <a:solidFill>
                  <a:srgbClr val="A57133"/>
                </a:solidFill>
              </a:rPr>
              <a:t>formal parameter</a:t>
            </a:r>
            <a:endParaRPr lang="en-US" altLang="en-US" sz="2000" b="0">
              <a:solidFill>
                <a:srgbClr val="A57133"/>
              </a:solidFill>
            </a:endParaRP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H="1">
            <a:off x="3279775" y="2590800"/>
            <a:ext cx="911225" cy="617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H="1">
            <a:off x="5099224" y="2605088"/>
            <a:ext cx="837232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 flipH="1">
            <a:off x="6876256" y="2973388"/>
            <a:ext cx="792088" cy="3042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066800" y="2208213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2133600" y="2667000"/>
            <a:ext cx="131763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6019800" y="4875213"/>
            <a:ext cx="269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assignment statement</a:t>
            </a: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flipH="1" flipV="1">
            <a:off x="3995936" y="4413250"/>
            <a:ext cx="2328664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877219" y="5000625"/>
            <a:ext cx="244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field being mutated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V="1">
            <a:off x="2843808" y="4413250"/>
            <a:ext cx="0" cy="587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Courier New" charset="0"/>
                <a:ea typeface="MS PGothic" charset="-128"/>
              </a:rPr>
              <a:t>set</a:t>
            </a:r>
            <a:r>
              <a:rPr lang="en-GB" altLang="en-US">
                <a:ea typeface="MS PGothic" charset="-128"/>
              </a:rPr>
              <a:t> mutator methods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Fields often have dedicated </a:t>
            </a:r>
            <a:r>
              <a:rPr lang="en-GB" altLang="en-US" b="1" dirty="0">
                <a:latin typeface="Courier New" charset="0"/>
                <a:ea typeface="MS PGothic" charset="-128"/>
              </a:rPr>
              <a:t>set</a:t>
            </a:r>
            <a:r>
              <a:rPr lang="en-GB" altLang="en-US" dirty="0">
                <a:ea typeface="MS PGothic" charset="-128"/>
              </a:rPr>
              <a:t> </a:t>
            </a:r>
            <a:r>
              <a:rPr lang="en-GB" altLang="en-US" dirty="0" err="1">
                <a:ea typeface="MS PGothic" charset="-128"/>
              </a:rPr>
              <a:t>mutator</a:t>
            </a:r>
            <a:r>
              <a:rPr lang="en-GB" altLang="en-US" dirty="0">
                <a:ea typeface="MS PGothic" charset="-128"/>
              </a:rPr>
              <a:t> methods.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These have a simple, distinctive form: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Courier New" charset="0"/>
                <a:ea typeface="MS PGothic" charset="-128"/>
              </a:rPr>
              <a:t>void</a:t>
            </a:r>
            <a:r>
              <a:rPr lang="en-GB" altLang="en-US" dirty="0">
                <a:ea typeface="MS PGothic" charset="-128"/>
              </a:rPr>
              <a:t> return type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method name related to the field name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single </a:t>
            </a:r>
            <a:r>
              <a:rPr lang="en-GB" altLang="en-US" dirty="0" smtClean="0">
                <a:ea typeface="MS PGothic" charset="-128"/>
              </a:rPr>
              <a:t>formal parameter</a:t>
            </a:r>
            <a:r>
              <a:rPr lang="en-GB" altLang="en-US" dirty="0">
                <a:ea typeface="MS PGothic" charset="-128"/>
              </a:rPr>
              <a:t>, with the same type as the type of the field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a single assignment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A typical </a:t>
            </a:r>
            <a:r>
              <a:rPr lang="en-GB" altLang="en-US" b="1">
                <a:latin typeface="Courier New" charset="0"/>
                <a:ea typeface="MS PGothic" charset="-128"/>
              </a:rPr>
              <a:t>set</a:t>
            </a:r>
            <a:r>
              <a:rPr lang="en-GB" altLang="en-US">
                <a:ea typeface="MS PGothic" charset="-128"/>
              </a:rPr>
              <a:t> method</a:t>
            </a:r>
          </a:p>
        </p:txBody>
      </p:sp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1547813" y="1844675"/>
            <a:ext cx="65738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>
                <a:solidFill>
                  <a:schemeClr val="tx1"/>
                </a:solidFill>
                <a:latin typeface="Courier New" charset="0"/>
              </a:rPr>
              <a:t>public void setDiscount(int amount)</a:t>
            </a:r>
          </a:p>
          <a:p>
            <a:pPr algn="l"/>
            <a:r>
              <a:rPr lang="en-GB" altLang="en-US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algn="l"/>
            <a:r>
              <a:rPr lang="en-GB" altLang="en-US">
                <a:solidFill>
                  <a:schemeClr val="tx1"/>
                </a:solidFill>
                <a:latin typeface="Courier New" charset="0"/>
              </a:rPr>
              <a:t>    discount = amount;</a:t>
            </a:r>
          </a:p>
          <a:p>
            <a:pPr algn="l"/>
            <a:r>
              <a:rPr lang="en-GB" altLang="en-US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1835150" y="4149725"/>
            <a:ext cx="6121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2800">
                <a:solidFill>
                  <a:srgbClr val="1A3170"/>
                </a:solidFill>
              </a:rPr>
              <a:t>We can easily infer that </a:t>
            </a:r>
            <a:r>
              <a:rPr lang="en-GB" altLang="en-US" sz="2800">
                <a:solidFill>
                  <a:srgbClr val="1A3170"/>
                </a:solidFill>
                <a:latin typeface="Courier New" charset="0"/>
              </a:rPr>
              <a:t>discount</a:t>
            </a:r>
            <a:r>
              <a:rPr lang="en-GB" altLang="en-US" sz="2800">
                <a:solidFill>
                  <a:srgbClr val="1A3170"/>
                </a:solidFill>
              </a:rPr>
              <a:t> is a field of type </a:t>
            </a:r>
            <a:r>
              <a:rPr lang="en-GB" altLang="en-US" sz="2800">
                <a:solidFill>
                  <a:srgbClr val="1A3170"/>
                </a:solidFill>
                <a:latin typeface="Courier New" charset="0"/>
              </a:rPr>
              <a:t>int</a:t>
            </a:r>
            <a:r>
              <a:rPr lang="en-GB" altLang="en-US" sz="2800">
                <a:solidFill>
                  <a:srgbClr val="1A3170"/>
                </a:solidFill>
              </a:rPr>
              <a:t>, i.e:</a:t>
            </a:r>
          </a:p>
          <a:p>
            <a:pPr algn="l"/>
            <a:endParaRPr lang="en-GB" altLang="en-US" sz="2800">
              <a:solidFill>
                <a:srgbClr val="1A3170"/>
              </a:solidFill>
            </a:endParaRPr>
          </a:p>
          <a:p>
            <a:pPr algn="l"/>
            <a:r>
              <a:rPr lang="en-GB" altLang="en-US" sz="2800">
                <a:solidFill>
                  <a:srgbClr val="1A3170"/>
                </a:solidFill>
                <a:latin typeface="Courier New" charset="0"/>
              </a:rPr>
              <a:t>private int discount;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Protective mutators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A set method does not have to </a:t>
            </a:r>
            <a:r>
              <a:rPr lang="en-US" altLang="en-US" dirty="0" smtClean="0">
                <a:ea typeface="MS PGothic" charset="-128"/>
              </a:rPr>
              <a:t>always assign unconditionally to </a:t>
            </a:r>
            <a:r>
              <a:rPr lang="en-US" altLang="en-US" dirty="0">
                <a:ea typeface="MS PGothic" charset="-128"/>
              </a:rPr>
              <a:t>the field.</a:t>
            </a:r>
          </a:p>
          <a:p>
            <a:r>
              <a:rPr lang="en-US" altLang="en-US" dirty="0">
                <a:ea typeface="MS PGothic" charset="-128"/>
              </a:rPr>
              <a:t>The parameter may be checked for validity and rejected if inappropriate.</a:t>
            </a:r>
          </a:p>
          <a:p>
            <a:r>
              <a:rPr lang="en-US" altLang="en-US" dirty="0" err="1">
                <a:ea typeface="MS PGothic" charset="-128"/>
              </a:rPr>
              <a:t>Mutators</a:t>
            </a:r>
            <a:r>
              <a:rPr lang="en-US" altLang="en-US" dirty="0">
                <a:ea typeface="MS PGothic" charset="-128"/>
              </a:rPr>
              <a:t> thereby protect fields.</a:t>
            </a:r>
          </a:p>
          <a:p>
            <a:r>
              <a:rPr lang="en-US" altLang="en-US" dirty="0" err="1">
                <a:ea typeface="MS PGothic" charset="-128"/>
              </a:rPr>
              <a:t>Mutators</a:t>
            </a:r>
            <a:r>
              <a:rPr lang="en-US" altLang="en-US" dirty="0">
                <a:ea typeface="MS PGothic" charset="-128"/>
              </a:rPr>
              <a:t> support </a:t>
            </a:r>
            <a:r>
              <a:rPr lang="en-US" altLang="en-US" i="1" dirty="0">
                <a:ea typeface="MS PGothic" charset="-128"/>
              </a:rPr>
              <a:t>encapsulation</a:t>
            </a:r>
            <a:r>
              <a:rPr lang="en-US" altLang="en-US" dirty="0">
                <a:ea typeface="MS PGothic" charset="-128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Printing from methods</a:t>
            </a:r>
          </a:p>
        </p:txBody>
      </p:sp>
      <p:sp>
        <p:nvSpPr>
          <p:cNvPr id="59394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354138" y="1962150"/>
            <a:ext cx="7180262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public void printTicket()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// Simulate the printing of a ticket.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System.out.println("##################");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System.out.println("# The BlueJ Line");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System.out.println("# Ticket");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System.out.println("# " + price + " cents.");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System.out.println("##################");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System.out.println();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// Update the total collected with the balance.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total = total + balance;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// Clear the balance.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    balance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String concatenation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 rIns="233680"/>
          <a:lstStyle/>
          <a:p>
            <a:pPr marL="382588" eaLnBrk="1" hangingPunct="1">
              <a:lnSpc>
                <a:spcPct val="90000"/>
              </a:lnSpc>
              <a:defRPr/>
            </a:pPr>
            <a:r>
              <a:rPr lang="en-US">
                <a:ea typeface="+mn-ea"/>
                <a:cs typeface="+mn-cs"/>
              </a:rPr>
              <a:t>4 + 5</a:t>
            </a:r>
          </a:p>
          <a:p>
            <a:pPr marL="496888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>
                <a:solidFill>
                  <a:srgbClr val="BA2D00"/>
                </a:solidFill>
                <a:ea typeface="+mn-ea"/>
              </a:rPr>
              <a:t>9</a:t>
            </a:r>
          </a:p>
          <a:p>
            <a:pPr marL="382588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>
                <a:ea typeface="+mn-ea"/>
                <a:cs typeface="+mn-cs"/>
              </a:rPr>
              <a:t>"wind" + "ow"</a:t>
            </a:r>
          </a:p>
          <a:p>
            <a:pPr marL="496888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>
                <a:solidFill>
                  <a:srgbClr val="BA2D00"/>
                </a:solidFill>
                <a:ea typeface="+mn-ea"/>
              </a:rPr>
              <a:t>"window"</a:t>
            </a:r>
          </a:p>
          <a:p>
            <a:pPr marL="382588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>
                <a:ea typeface="+mn-ea"/>
                <a:cs typeface="+mn-cs"/>
              </a:rPr>
              <a:t>"Result: " + 6</a:t>
            </a:r>
          </a:p>
          <a:p>
            <a:pPr marL="496888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>
                <a:solidFill>
                  <a:srgbClr val="BA2D00"/>
                </a:solidFill>
                <a:ea typeface="+mn-ea"/>
              </a:rPr>
              <a:t>"Result: 6"</a:t>
            </a:r>
          </a:p>
          <a:p>
            <a:pPr marL="382588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>
                <a:ea typeface="+mn-ea"/>
                <a:cs typeface="+mn-cs"/>
              </a:rPr>
              <a:t>"# " + price + " cents"</a:t>
            </a:r>
          </a:p>
          <a:p>
            <a:pPr marL="496888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>
                <a:solidFill>
                  <a:srgbClr val="BA2D00"/>
                </a:solidFill>
                <a:ea typeface="+mn-ea"/>
              </a:rPr>
              <a:t>"# 500 cents"</a:t>
            </a:r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5421313" y="2195513"/>
            <a:ext cx="3194050" cy="563562"/>
            <a:chOff x="0" y="31"/>
            <a:chExt cx="2011" cy="355"/>
          </a:xfrm>
        </p:grpSpPr>
        <p:sp>
          <p:nvSpPr>
            <p:cNvPr id="61445" name="Rectangle 5"/>
            <p:cNvSpPr>
              <a:spLocks/>
            </p:cNvSpPr>
            <p:nvPr/>
          </p:nvSpPr>
          <p:spPr bwMode="auto">
            <a:xfrm>
              <a:off x="472" y="31"/>
              <a:ext cx="153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6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overloading</a:t>
              </a:r>
            </a:p>
          </p:txBody>
        </p:sp>
        <p:pic>
          <p:nvPicPr>
            <p:cNvPr id="6144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6"/>
              <a:ext cx="41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bldLvl="5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7526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Quiz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 rIns="233680"/>
          <a:lstStyle/>
          <a:p>
            <a:pPr marL="382588" eaLnBrk="1" hangingPunct="1">
              <a:defRPr/>
            </a:pPr>
            <a:r>
              <a:rPr lang="en-US">
                <a:ea typeface="+mn-ea"/>
                <a:cs typeface="+mn-cs"/>
              </a:rPr>
              <a:t>System.out.println(5 + 6 + "hello");</a:t>
            </a:r>
          </a:p>
          <a:p>
            <a:pPr marL="382588" eaLnBrk="1" hangingPunct="1">
              <a:defRPr/>
            </a:pPr>
            <a:endParaRPr lang="en-US">
              <a:ea typeface="+mn-ea"/>
              <a:cs typeface="+mn-cs"/>
            </a:endParaRPr>
          </a:p>
          <a:p>
            <a:pPr marL="382588" eaLnBrk="1" hangingPunct="1">
              <a:defRPr/>
            </a:pPr>
            <a:endParaRPr lang="en-US">
              <a:ea typeface="+mn-ea"/>
              <a:cs typeface="+mn-cs"/>
            </a:endParaRPr>
          </a:p>
          <a:p>
            <a:pPr marL="382588" eaLnBrk="1" hangingPunct="1">
              <a:defRPr/>
            </a:pPr>
            <a:endParaRPr lang="en-US">
              <a:ea typeface="+mn-ea"/>
              <a:cs typeface="+mn-cs"/>
            </a:endParaRPr>
          </a:p>
          <a:p>
            <a:pPr marL="382588" eaLnBrk="1" hangingPunct="1">
              <a:defRPr/>
            </a:pPr>
            <a:r>
              <a:rPr lang="en-US">
                <a:ea typeface="+mn-ea"/>
                <a:cs typeface="+mn-cs"/>
              </a:rPr>
              <a:t>System.out.println("hello" + 5 + 6);</a:t>
            </a: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96260" name="Rectangle 4"/>
          <p:cNvSpPr>
            <a:spLocks/>
          </p:cNvSpPr>
          <p:nvPr/>
        </p:nvSpPr>
        <p:spPr bwMode="auto">
          <a:xfrm>
            <a:off x="5448300" y="2601913"/>
            <a:ext cx="20018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BA2D00"/>
                </a:solidFill>
                <a:latin typeface="Courier New" charset="0"/>
                <a:sym typeface="Courier" charset="0"/>
              </a:rPr>
              <a:t>11hello</a:t>
            </a:r>
          </a:p>
        </p:txBody>
      </p:sp>
      <p:sp>
        <p:nvSpPr>
          <p:cNvPr id="96261" name="Rectangle 5"/>
          <p:cNvSpPr>
            <a:spLocks/>
          </p:cNvSpPr>
          <p:nvPr/>
        </p:nvSpPr>
        <p:spPr bwMode="auto">
          <a:xfrm>
            <a:off x="5448300" y="4926013"/>
            <a:ext cx="20018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BA2D00"/>
                </a:solidFill>
                <a:latin typeface="Courier New" charset="0"/>
                <a:sym typeface="Courier" charset="0"/>
              </a:rPr>
              <a:t>hello56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Method summary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>
                <a:ea typeface="MS PGothic" charset="-128"/>
              </a:rPr>
              <a:t>Methods implement all object behavior.</a:t>
            </a:r>
          </a:p>
          <a:p>
            <a:pPr lvl="1"/>
            <a:r>
              <a:rPr lang="en-GB" altLang="en-US" sz="2400">
                <a:ea typeface="MS PGothic" charset="-128"/>
              </a:rPr>
              <a:t>They do something</a:t>
            </a:r>
          </a:p>
          <a:p>
            <a:r>
              <a:rPr lang="en-GB" altLang="en-US" sz="2800">
                <a:ea typeface="MS PGothic" charset="-128"/>
              </a:rPr>
              <a:t>A method has a name and a return type.</a:t>
            </a:r>
          </a:p>
          <a:p>
            <a:pPr lvl="1"/>
            <a:r>
              <a:rPr lang="en-GB" altLang="en-US" sz="2400">
                <a:ea typeface="MS PGothic" charset="-128"/>
              </a:rPr>
              <a:t>The return-type may be </a:t>
            </a:r>
            <a:r>
              <a:rPr lang="en-GB" altLang="en-US" sz="2400" b="1">
                <a:latin typeface="Courier New" charset="0"/>
                <a:ea typeface="MS PGothic" charset="-128"/>
              </a:rPr>
              <a:t>void</a:t>
            </a:r>
            <a:r>
              <a:rPr lang="en-GB" altLang="en-US" sz="2400">
                <a:ea typeface="MS PGothic" charset="-128"/>
              </a:rPr>
              <a:t>.</a:t>
            </a:r>
          </a:p>
          <a:p>
            <a:pPr lvl="1"/>
            <a:r>
              <a:rPr lang="en-GB" altLang="en-US" sz="2400">
                <a:ea typeface="MS PGothic" charset="-128"/>
              </a:rPr>
              <a:t>A non-</a:t>
            </a:r>
            <a:r>
              <a:rPr lang="en-GB" altLang="en-US" sz="2400" b="1">
                <a:latin typeface="Courier New" charset="0"/>
                <a:ea typeface="MS PGothic" charset="-128"/>
              </a:rPr>
              <a:t>void</a:t>
            </a:r>
            <a:r>
              <a:rPr lang="en-GB" altLang="en-US" sz="2400">
                <a:ea typeface="MS PGothic" charset="-128"/>
              </a:rPr>
              <a:t> return type means the method will return a value to its caller.</a:t>
            </a:r>
          </a:p>
          <a:p>
            <a:r>
              <a:rPr lang="en-GB" altLang="en-US" sz="2800">
                <a:ea typeface="MS PGothic" charset="-128"/>
              </a:rPr>
              <a:t>A method might take parameters.</a:t>
            </a:r>
          </a:p>
          <a:p>
            <a:pPr lvl="1"/>
            <a:r>
              <a:rPr lang="en-GB" altLang="en-US" sz="2400">
                <a:ea typeface="MS PGothic" charset="-128"/>
              </a:rPr>
              <a:t>Parameters bring values in from outside for the method to use.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Reflecting on the ticket machines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33600"/>
            <a:ext cx="7467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Their behavior is inadequate in several ways: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No checks on the amounts entered.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No refunds.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No checks for a sensible initialization.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How can we do better?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We need </a:t>
            </a:r>
            <a:r>
              <a:rPr lang="en-US" dirty="0" smtClean="0">
                <a:ea typeface="+mn-ea"/>
              </a:rPr>
              <a:t>the ability to choose between different courses of action.</a:t>
            </a:r>
            <a:endParaRPr lang="en-US" dirty="0">
              <a:ea typeface="+mn-ea"/>
            </a:endParaRPr>
          </a:p>
        </p:txBody>
      </p:sp>
      <p:sp>
        <p:nvSpPr>
          <p:cNvPr id="6656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MS PGothic" charset="-128"/>
              </a:rPr>
              <a:t>Ticket machines – an external view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MS PGothic" charset="-128"/>
              </a:rPr>
              <a:t>Exploring the </a:t>
            </a:r>
            <a:r>
              <a:rPr lang="en-US" altLang="en-US">
                <a:ea typeface="MS PGothic" charset="-128"/>
              </a:rPr>
              <a:t>behavior</a:t>
            </a:r>
            <a:r>
              <a:rPr lang="en-GB" altLang="en-US">
                <a:ea typeface="MS PGothic" charset="-128"/>
              </a:rPr>
              <a:t> of a typical ticket machine.</a:t>
            </a:r>
          </a:p>
          <a:p>
            <a:pPr lvl="1" eaLnBrk="1" hangingPunct="1"/>
            <a:r>
              <a:rPr lang="en-GB" altLang="en-US">
                <a:ea typeface="MS PGothic" charset="-128"/>
              </a:rPr>
              <a:t>Use the </a:t>
            </a:r>
            <a:r>
              <a:rPr lang="en-GB" altLang="en-US" i="1">
                <a:ea typeface="MS PGothic" charset="-128"/>
              </a:rPr>
              <a:t>naive-ticket-machine</a:t>
            </a:r>
            <a:r>
              <a:rPr lang="en-GB" altLang="en-US">
                <a:ea typeface="MS PGothic" charset="-128"/>
              </a:rPr>
              <a:t> project.</a:t>
            </a:r>
          </a:p>
          <a:p>
            <a:pPr lvl="1" eaLnBrk="1" hangingPunct="1"/>
            <a:r>
              <a:rPr lang="en-GB" altLang="en-US">
                <a:ea typeface="MS PGothic" charset="-128"/>
              </a:rPr>
              <a:t>Machines supply tickets of a fixed price.</a:t>
            </a:r>
          </a:p>
          <a:p>
            <a:pPr lvl="2" eaLnBrk="1" hangingPunct="1"/>
            <a:r>
              <a:rPr lang="en-GB" altLang="en-US">
                <a:ea typeface="MS PGothic" charset="-128"/>
              </a:rPr>
              <a:t>How is that price determined?</a:t>
            </a:r>
          </a:p>
          <a:p>
            <a:pPr lvl="1" eaLnBrk="1" hangingPunct="1"/>
            <a:r>
              <a:rPr lang="en-GB" altLang="en-US">
                <a:ea typeface="MS PGothic" charset="-128"/>
              </a:rPr>
              <a:t>How is </a:t>
            </a:r>
            <a:r>
              <a:rPr lang="en-GB" altLang="en-GB">
                <a:ea typeface="MS PGothic" charset="-128"/>
              </a:rPr>
              <a:t>‘</a:t>
            </a:r>
            <a:r>
              <a:rPr lang="en-GB" altLang="en-US">
                <a:ea typeface="MS PGothic" charset="-128"/>
              </a:rPr>
              <a:t>money</a:t>
            </a:r>
            <a:r>
              <a:rPr lang="en-GB" altLang="en-GB">
                <a:ea typeface="MS PGothic" charset="-128"/>
              </a:rPr>
              <a:t>’</a:t>
            </a:r>
            <a:r>
              <a:rPr lang="en-GB" altLang="en-US">
                <a:ea typeface="MS PGothic" charset="-128"/>
              </a:rPr>
              <a:t> entered into a machine?</a:t>
            </a:r>
          </a:p>
          <a:p>
            <a:pPr lvl="1" eaLnBrk="1" hangingPunct="1"/>
            <a:r>
              <a:rPr lang="en-GB" altLang="en-US">
                <a:ea typeface="MS PGothic" charset="-128"/>
              </a:rPr>
              <a:t>How does a machine keep track of the money that is entered?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>
                <a:ea typeface="MS PGothic" charset="-128"/>
              </a:rPr>
              <a:t>Making choices in everyday life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If I have enough money left, then I will go out for a meal</a:t>
            </a:r>
          </a:p>
          <a:p>
            <a:r>
              <a:rPr lang="en-GB" altLang="en-US">
                <a:ea typeface="MS PGothic" charset="-128"/>
              </a:rPr>
              <a:t>otherwise I will stay home and watch a movie.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>
                <a:ea typeface="MS PGothic" charset="-128"/>
              </a:rPr>
              <a:t>Making a choice in everyday life</a:t>
            </a:r>
          </a:p>
        </p:txBody>
      </p:sp>
      <p:sp>
        <p:nvSpPr>
          <p:cNvPr id="69634" name="Text Box 5"/>
          <p:cNvSpPr txBox="1">
            <a:spLocks noChangeArrowheads="1"/>
          </p:cNvSpPr>
          <p:nvPr/>
        </p:nvSpPr>
        <p:spPr bwMode="auto">
          <a:xfrm>
            <a:off x="1187624" y="2033588"/>
            <a:ext cx="737413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if(</a:t>
            </a:r>
            <a:r>
              <a:rPr lang="en-GB" altLang="en-US" i="1" dirty="0">
                <a:solidFill>
                  <a:srgbClr val="0070C0"/>
                </a:solidFill>
                <a:latin typeface="Courier New" charset="0"/>
              </a:rPr>
              <a:t>I have enough money left</a:t>
            </a:r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) {</a:t>
            </a:r>
          </a:p>
          <a:p>
            <a:pPr algn="l"/>
            <a:r>
              <a:rPr lang="en-GB" altLang="en-US" i="1" dirty="0" smtClean="0">
                <a:solidFill>
                  <a:srgbClr val="0070C0"/>
                </a:solidFill>
                <a:latin typeface="Courier New" charset="0"/>
              </a:rPr>
              <a:t>    I </a:t>
            </a:r>
            <a:r>
              <a:rPr lang="en-GB" altLang="en-US" i="1" dirty="0">
                <a:solidFill>
                  <a:srgbClr val="0070C0"/>
                </a:solidFill>
                <a:latin typeface="Courier New" charset="0"/>
              </a:rPr>
              <a:t>will go out for a </a:t>
            </a:r>
            <a:r>
              <a:rPr lang="en-GB" altLang="en-US" i="1" dirty="0" smtClean="0">
                <a:solidFill>
                  <a:srgbClr val="0070C0"/>
                </a:solidFill>
                <a:latin typeface="Courier New" charset="0"/>
              </a:rPr>
              <a:t>meal</a:t>
            </a:r>
            <a:r>
              <a:rPr lang="en-GB" altLang="en-US" dirty="0" smtClean="0">
                <a:solidFill>
                  <a:schemeClr val="tx1"/>
                </a:solidFill>
                <a:latin typeface="Courier New" charset="0"/>
              </a:rPr>
              <a:t>;</a:t>
            </a:r>
            <a:endParaRPr lang="en-GB" altLang="en-US" i="1" dirty="0">
              <a:solidFill>
                <a:schemeClr val="tx1"/>
              </a:solidFill>
              <a:latin typeface="Courier New" charset="0"/>
            </a:endParaRPr>
          </a:p>
          <a:p>
            <a:pPr algn="l"/>
            <a:r>
              <a:rPr lang="en-GB" altLang="en-US" dirty="0" smtClean="0">
                <a:solidFill>
                  <a:schemeClr val="tx1"/>
                </a:solidFill>
                <a:latin typeface="Courier New" charset="0"/>
              </a:rPr>
              <a:t>}</a:t>
            </a:r>
            <a:r>
              <a:rPr lang="en-GB" altLang="en-US" i="1" dirty="0">
                <a:solidFill>
                  <a:srgbClr val="0070C0"/>
                </a:solidFill>
                <a:latin typeface="Courier New" charset="0"/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  <a:latin typeface="Courier New" charset="0"/>
              </a:rPr>
              <a:t>else </a:t>
            </a:r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algn="l"/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GB" altLang="en-US" i="1" dirty="0" smtClean="0">
                <a:solidFill>
                  <a:srgbClr val="0070C0"/>
                </a:solidFill>
                <a:latin typeface="Courier New" charset="0"/>
              </a:rPr>
              <a:t>I will stay </a:t>
            </a:r>
            <a:r>
              <a:rPr lang="en-GB" altLang="en-US" i="1" dirty="0">
                <a:solidFill>
                  <a:srgbClr val="0070C0"/>
                </a:solidFill>
                <a:latin typeface="Courier New" charset="0"/>
              </a:rPr>
              <a:t>home and watch a movie</a:t>
            </a:r>
            <a:r>
              <a:rPr lang="en-GB" altLang="en-US" i="1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algn="l"/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Making choices in Java</a:t>
            </a:r>
          </a:p>
        </p:txBody>
      </p:sp>
      <p:sp>
        <p:nvSpPr>
          <p:cNvPr id="70658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838200" y="3117850"/>
            <a:ext cx="772953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if(</a:t>
            </a:r>
            <a:r>
              <a:rPr lang="en-US" altLang="en-US" sz="1800" i="1" dirty="0">
                <a:solidFill>
                  <a:srgbClr val="0070C0"/>
                </a:solidFill>
                <a:latin typeface="Courier New" charset="0"/>
              </a:rPr>
              <a:t>perform some test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1800" i="1" dirty="0">
                <a:solidFill>
                  <a:srgbClr val="0070C0"/>
                </a:solidFill>
                <a:latin typeface="Courier New" charset="0"/>
              </a:rPr>
              <a:t>Do these statements if the test gave a true result</a:t>
            </a:r>
            <a:endParaRPr lang="en-US" altLang="en-US" sz="18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1800" i="1" dirty="0">
                <a:solidFill>
                  <a:srgbClr val="0070C0"/>
                </a:solidFill>
                <a:latin typeface="Courier New" charset="0"/>
              </a:rPr>
              <a:t>Do these statements if the test gave a false result</a:t>
            </a:r>
            <a:endParaRPr lang="en-US" altLang="en-US" sz="18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967904" y="1547812"/>
            <a:ext cx="157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2000" b="0" dirty="0">
                <a:solidFill>
                  <a:srgbClr val="A57133"/>
                </a:solidFill>
              </a:rPr>
              <a:t>‘</a:t>
            </a:r>
            <a:r>
              <a:rPr lang="en-US" altLang="ja-JP" sz="2000" b="0" dirty="0">
                <a:solidFill>
                  <a:srgbClr val="A57133"/>
                </a:solidFill>
              </a:rPr>
              <a:t>if</a:t>
            </a:r>
            <a:r>
              <a:rPr lang="ja-JP" altLang="en-US" sz="2000" b="0" dirty="0">
                <a:solidFill>
                  <a:srgbClr val="A57133"/>
                </a:solidFill>
              </a:rPr>
              <a:t>’</a:t>
            </a:r>
            <a:r>
              <a:rPr lang="en-US" altLang="ja-JP" sz="2000" b="0" dirty="0">
                <a:solidFill>
                  <a:srgbClr val="A57133"/>
                </a:solidFill>
              </a:rPr>
              <a:t> keyword</a:t>
            </a:r>
            <a:endParaRPr lang="en-US" altLang="en-US" sz="2000" b="0" dirty="0">
              <a:solidFill>
                <a:srgbClr val="A57133"/>
              </a:solidFill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362200" y="2044699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 i="1" dirty="0" err="1">
                <a:solidFill>
                  <a:srgbClr val="A57133"/>
                </a:solidFill>
              </a:rPr>
              <a:t>boolean</a:t>
            </a:r>
            <a:r>
              <a:rPr lang="en-US" altLang="en-US" sz="2000" b="0" dirty="0">
                <a:solidFill>
                  <a:srgbClr val="A57133"/>
                </a:solidFill>
              </a:rPr>
              <a:t> condition to be tested</a:t>
            </a:r>
            <a:endParaRPr lang="en-US" altLang="en-US" sz="2000" b="0" dirty="0">
              <a:solidFill>
                <a:srgbClr val="A57133"/>
              </a:solidFill>
              <a:latin typeface="Times New Roman" charset="0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257800" y="2513013"/>
            <a:ext cx="318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actions if condition is true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4953000" y="5103813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actions if condition is false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066800" y="5256213"/>
            <a:ext cx="1858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2000" b="0">
                <a:solidFill>
                  <a:srgbClr val="A57133"/>
                </a:solidFill>
              </a:rPr>
              <a:t>‘</a:t>
            </a:r>
            <a:r>
              <a:rPr lang="en-US" altLang="ja-JP" sz="2000" b="0">
                <a:solidFill>
                  <a:srgbClr val="A57133"/>
                </a:solidFill>
              </a:rPr>
              <a:t>else</a:t>
            </a:r>
            <a:r>
              <a:rPr lang="ja-JP" altLang="en-US" sz="2000" b="0">
                <a:solidFill>
                  <a:srgbClr val="A57133"/>
                </a:solidFill>
              </a:rPr>
              <a:t>’</a:t>
            </a:r>
            <a:r>
              <a:rPr lang="en-US" altLang="ja-JP" sz="2000" b="0">
                <a:solidFill>
                  <a:srgbClr val="A57133"/>
                </a:solidFill>
              </a:rPr>
              <a:t> keyword</a:t>
            </a:r>
            <a:endParaRPr lang="en-US" altLang="en-US" sz="2000" b="0">
              <a:solidFill>
                <a:srgbClr val="A57133"/>
              </a:solidFill>
            </a:endParaRPr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H="1">
            <a:off x="1143000" y="1968499"/>
            <a:ext cx="476672" cy="1155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 flipH="1" flipV="1">
            <a:off x="1219200" y="42672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 flipH="1">
            <a:off x="2743200" y="2449512"/>
            <a:ext cx="1036712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 flipH="1">
            <a:off x="6172200" y="2895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 flipH="1" flipV="1">
            <a:off x="5486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Rectangle 16"/>
          <p:cNvSpPr>
            <a:spLocks noChangeArrowheads="1"/>
          </p:cNvSpPr>
          <p:nvPr/>
        </p:nvSpPr>
        <p:spPr bwMode="auto">
          <a:xfrm>
            <a:off x="1371600" y="4243388"/>
            <a:ext cx="7239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endParaRPr lang="en-GB" altLang="en-US"/>
          </a:p>
        </p:txBody>
      </p:sp>
      <p:sp>
        <p:nvSpPr>
          <p:cNvPr id="70671" name="Rectangle 17"/>
          <p:cNvSpPr>
            <a:spLocks noChangeArrowheads="1"/>
          </p:cNvSpPr>
          <p:nvPr/>
        </p:nvSpPr>
        <p:spPr bwMode="auto">
          <a:xfrm>
            <a:off x="1371600" y="3429000"/>
            <a:ext cx="7239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ea typeface="MS PGothic" charset="-128"/>
              </a:rPr>
              <a:t>Making a choice in the</a:t>
            </a:r>
            <a:br>
              <a:rPr lang="en-US" altLang="en-US" sz="4000" dirty="0">
                <a:ea typeface="MS PGothic" charset="-128"/>
              </a:rPr>
            </a:br>
            <a:r>
              <a:rPr lang="en-US" altLang="en-US" sz="4000" dirty="0">
                <a:ea typeface="MS PGothic" charset="-128"/>
              </a:rPr>
              <a:t>ticket machine</a:t>
            </a:r>
          </a:p>
        </p:txBody>
      </p:sp>
      <p:sp>
        <p:nvSpPr>
          <p:cNvPr id="72706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1228725" y="1700213"/>
            <a:ext cx="7304088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insertMoney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amount)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if(amount &gt; 0)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balance = balance + amount;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System.out.println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</a:t>
            </a:r>
            <a:br>
              <a:rPr lang="en-US" altLang="en-US" sz="2400" dirty="0">
                <a:solidFill>
                  <a:schemeClr val="tx1"/>
                </a:solidFill>
                <a:latin typeface="Courier New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    "Use a positive amount: " +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    amount);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08" y="5886599"/>
            <a:ext cx="781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conditional statement avoids an </a:t>
            </a:r>
            <a:r>
              <a:rPr lang="en-US" smtClean="0">
                <a:solidFill>
                  <a:srgbClr val="0070C0"/>
                </a:solidFill>
              </a:rPr>
              <a:t>inappropriate action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Variables – a recap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Fields are one sort of variable.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They store values through the life of an object.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They are accessible throughout the class.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Parameters are another sort of variable: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They receive values from outside the method.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They help a method complete its task.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Each call to the method receives a fresh set of values.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Parameter values are short lived.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ea typeface="MS PGothic" charset="-128"/>
            </a:endParaRPr>
          </a:p>
        </p:txBody>
      </p:sp>
      <p:sp>
        <p:nvSpPr>
          <p:cNvPr id="7475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Scope highlighting</a:t>
            </a:r>
          </a:p>
        </p:txBody>
      </p:sp>
      <p:pic>
        <p:nvPicPr>
          <p:cNvPr id="79874" name="Picture 5" descr="fig2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27163"/>
            <a:ext cx="5924550" cy="509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/>
            <a:r>
              <a:rPr lang="en-US" altLang="en-US">
                <a:ea typeface="MS PGothic" charset="-128"/>
              </a:rPr>
              <a:t>Scope and lifetime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/>
        <p:txBody>
          <a:bodyPr rIns="233680"/>
          <a:lstStyle/>
          <a:p>
            <a:pPr marL="382588" eaLnBrk="1" hangingPunct="1"/>
            <a:r>
              <a:rPr lang="en-US" altLang="en-US" sz="2800">
                <a:ea typeface="MS PGothic" charset="-128"/>
              </a:rPr>
              <a:t>Scope defines how and where a variable exists.</a:t>
            </a:r>
          </a:p>
          <a:p>
            <a:pPr marL="382588" eaLnBrk="1" hangingPunct="1"/>
            <a:r>
              <a:rPr lang="en-US" altLang="en-US" sz="2800">
                <a:ea typeface="MS PGothic" charset="-128"/>
              </a:rPr>
              <a:t>Each block defines a new scope.</a:t>
            </a:r>
          </a:p>
          <a:p>
            <a:pPr lvl="1" eaLnBrk="1" hangingPunct="1"/>
            <a:r>
              <a:rPr lang="en-US" altLang="en-US" sz="2400">
                <a:ea typeface="MS PGothic" charset="-128"/>
              </a:rPr>
              <a:t>Class, method and statement.</a:t>
            </a:r>
          </a:p>
          <a:p>
            <a:pPr marL="382588" eaLnBrk="1" hangingPunct="1"/>
            <a:r>
              <a:rPr lang="en-US" altLang="en-US" sz="2800">
                <a:ea typeface="MS PGothic" charset="-128"/>
              </a:rPr>
              <a:t>Scopes may be nested:</a:t>
            </a:r>
          </a:p>
          <a:p>
            <a:pPr lvl="1" eaLnBrk="1" hangingPunct="1"/>
            <a:r>
              <a:rPr lang="en-US" altLang="en-US" sz="2400">
                <a:ea typeface="MS PGothic" charset="-128"/>
              </a:rPr>
              <a:t>statement block inside another block inside a method body inside a class body.</a:t>
            </a:r>
          </a:p>
          <a:p>
            <a:pPr marL="382588" eaLnBrk="1" hangingPunct="1"/>
            <a:r>
              <a:rPr lang="en-US" altLang="en-US" sz="2800">
                <a:ea typeface="MS PGothic" charset="-128"/>
              </a:rPr>
              <a:t>Scope is static (textual).</a:t>
            </a:r>
          </a:p>
          <a:p>
            <a:pPr marL="382588" eaLnBrk="1" hangingPunct="1"/>
            <a:r>
              <a:rPr lang="en-US" altLang="en-US" sz="2800">
                <a:ea typeface="MS PGothic" charset="-128"/>
              </a:rPr>
              <a:t>Lifetime is dynamic (runtime).</a:t>
            </a:r>
          </a:p>
        </p:txBody>
      </p:sp>
      <p:sp>
        <p:nvSpPr>
          <p:cNvPr id="8089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2438400"/>
            <a:ext cx="7772400" cy="17526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How do we </a:t>
            </a:r>
            <a:r>
              <a:rPr lang="en-US" dirty="0" smtClean="0">
                <a:ea typeface="+mj-ea"/>
                <a:cs typeface="+mj-cs"/>
              </a:rPr>
              <a:t>write a method to ‘refund’ an excess balance?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Unsuccessful attempt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3768" y="1916832"/>
            <a:ext cx="480131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public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refundBalance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Courier New" charset="0"/>
              </a:rPr>
              <a:t>   // Return the amount left.</a:t>
            </a:r>
            <a:endParaRPr lang="en-US" altLang="en-US" sz="20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000" dirty="0" smtClean="0">
                <a:solidFill>
                  <a:schemeClr val="tx1"/>
                </a:solidFill>
                <a:latin typeface="Courier New" charset="0"/>
              </a:rPr>
              <a:t>return balance;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Courier New" charset="0"/>
              </a:rPr>
              <a:t>   // Clear the balance.</a:t>
            </a:r>
            <a:endParaRPr lang="en-US" altLang="en-US" sz="20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ourier New" charset="0"/>
              </a:rPr>
              <a:t>    balance = 0;</a:t>
            </a:r>
            <a:endParaRPr lang="en-US" altLang="en-US" sz="20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4833235"/>
            <a:ext cx="7463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It looks logical, but the language does not allow it.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692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Local variables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28775"/>
            <a:ext cx="7467600" cy="4624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Methods can define their own, </a:t>
            </a:r>
            <a:r>
              <a:rPr lang="en-US" altLang="en-US" sz="2800" i="1">
                <a:ea typeface="MS PGothic" charset="-128"/>
              </a:rPr>
              <a:t>local</a:t>
            </a:r>
            <a:r>
              <a:rPr lang="en-US" altLang="en-US" sz="2800">
                <a:ea typeface="MS PGothic" charset="-128"/>
              </a:rPr>
              <a:t>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Short lived, like parameters.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The method sets their values – unlike parameters, they do not receive external values.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Used for </a:t>
            </a:r>
            <a:r>
              <a:rPr lang="ja-JP" altLang="en-US" sz="2400">
                <a:ea typeface="MS PGothic" charset="-128"/>
              </a:rPr>
              <a:t>‘</a:t>
            </a:r>
            <a:r>
              <a:rPr lang="en-US" altLang="ja-JP" sz="2400">
                <a:ea typeface="MS PGothic" charset="-128"/>
              </a:rPr>
              <a:t>temporary</a:t>
            </a:r>
            <a:r>
              <a:rPr lang="ja-JP" altLang="en-US" sz="2400">
                <a:ea typeface="MS PGothic" charset="-128"/>
              </a:rPr>
              <a:t>’</a:t>
            </a:r>
            <a:r>
              <a:rPr lang="en-US" altLang="ja-JP" sz="2400">
                <a:ea typeface="MS PGothic" charset="-128"/>
              </a:rPr>
              <a:t> calculation and storage.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They exist only as long as the method is being executed.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They are only accessible from within the method.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They are defined within a particular </a:t>
            </a:r>
            <a:r>
              <a:rPr lang="en-US" altLang="en-US" sz="2400" i="1">
                <a:ea typeface="MS PGothic" charset="-128"/>
              </a:rPr>
              <a:t>scope</a:t>
            </a:r>
            <a:r>
              <a:rPr lang="en-US" altLang="en-US" sz="2400">
                <a:ea typeface="MS PGothic" charset="-128"/>
              </a:rPr>
              <a:t>.</a:t>
            </a:r>
          </a:p>
          <a:p>
            <a:endParaRPr lang="en-GB" altLang="en-US">
              <a:ea typeface="MS PGothic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Ticket machines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990600" y="3092450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b="0" dirty="0" smtClean="0">
                <a:solidFill>
                  <a:srgbClr val="7F6F5E"/>
                </a:solidFill>
              </a:rPr>
              <a:t>Demo of naïve-ticket-machine</a:t>
            </a:r>
            <a:endParaRPr lang="en-US" altLang="en-US" sz="4400" b="0" dirty="0">
              <a:solidFill>
                <a:srgbClr val="7F6F5E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Local variables</a:t>
            </a:r>
          </a:p>
        </p:txBody>
      </p:sp>
      <p:sp>
        <p:nvSpPr>
          <p:cNvPr id="82946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3124200" y="2638425"/>
            <a:ext cx="46037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public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refundBalance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amountToRefund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amountToRefund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= balance;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balance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return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amountToRefund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6858000" y="2057400"/>
            <a:ext cx="1949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A local variable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 flipH="1">
            <a:off x="6553200" y="2438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>
            <a:off x="914400" y="2286000"/>
            <a:ext cx="2209800" cy="2362200"/>
          </a:xfrm>
          <a:prstGeom prst="irregularSeal1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endParaRPr lang="en-GB" alt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284288" y="3144838"/>
            <a:ext cx="1384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rgbClr val="A57133"/>
                </a:solidFill>
              </a:rPr>
              <a:t>No visibility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rgbClr val="A57133"/>
                </a:solidFill>
              </a:rPr>
              <a:t>modifier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2590800" y="3429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MS PGothic" charset="-128"/>
              </a:rPr>
              <a:t>Scope and lifetime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The scope of a field is its whole class.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The lifetime of a field is the lifetime of its containing object.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MS PGothic" charset="-128"/>
              </a:rPr>
              <a:t>The </a:t>
            </a:r>
            <a:r>
              <a:rPr lang="en-US" altLang="en-US" dirty="0">
                <a:ea typeface="MS PGothic" charset="-128"/>
              </a:rPr>
              <a:t>scope of a local variable is the block in which it is declared.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The lifetime of a local variable is the time of execution of the block in which it is declared</a:t>
            </a:r>
            <a:r>
              <a:rPr lang="en-US" altLang="en-US" dirty="0" smtClean="0">
                <a:ea typeface="MS PGothic" charset="-128"/>
              </a:rPr>
              <a:t>.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Review (1)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Class bodies contain fields, constructors and methods.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Fields store values that determine an object</a:t>
            </a:r>
            <a:r>
              <a:rPr lang="ja-JP" altLang="en-US">
                <a:ea typeface="MS PGothic" charset="-128"/>
              </a:rPr>
              <a:t>’</a:t>
            </a:r>
            <a:r>
              <a:rPr lang="en-US" altLang="ja-JP">
                <a:ea typeface="MS PGothic" charset="-128"/>
              </a:rPr>
              <a:t>s state.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Constructors initialize objects – particularly their fields.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Methods implement the behavior of objects.</a:t>
            </a:r>
          </a:p>
        </p:txBody>
      </p:sp>
      <p:sp>
        <p:nvSpPr>
          <p:cNvPr id="8601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Review (2)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Fields, parameters and local variables are all variables.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Fields persist for the lifetime of an object.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Local variables are used for short-lived temporary storage.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Parameters </a:t>
            </a:r>
            <a:r>
              <a:rPr lang="en-US" dirty="0">
                <a:ea typeface="+mn-ea"/>
                <a:cs typeface="+mn-cs"/>
              </a:rPr>
              <a:t>are used to receive values into a constructor or method</a:t>
            </a:r>
            <a:r>
              <a:rPr lang="en-US" dirty="0" smtClean="0">
                <a:ea typeface="+mn-ea"/>
                <a:cs typeface="+mn-cs"/>
              </a:rPr>
              <a:t>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8806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Review (3)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ea typeface="MS PGothic" charset="-128"/>
              </a:rPr>
              <a:t>Methods have a return type.</a:t>
            </a:r>
          </a:p>
          <a:p>
            <a:r>
              <a:rPr lang="en-GB" altLang="en-US" b="1" dirty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GB" altLang="en-US" dirty="0">
                <a:ea typeface="MS PGothic" charset="-128"/>
              </a:rPr>
              <a:t> methods do not return anything.</a:t>
            </a:r>
          </a:p>
          <a:p>
            <a:r>
              <a:rPr lang="en-GB" altLang="en-US" dirty="0">
                <a:ea typeface="MS PGothic" charset="-128"/>
              </a:rPr>
              <a:t>non-</a:t>
            </a:r>
            <a:r>
              <a:rPr lang="en-GB" altLang="en-US" b="1" dirty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GB" altLang="en-US" dirty="0">
                <a:ea typeface="MS PGothic" charset="-128"/>
              </a:rPr>
              <a:t> methods </a:t>
            </a:r>
            <a:r>
              <a:rPr lang="en-GB" altLang="en-US" dirty="0" smtClean="0">
                <a:ea typeface="MS PGothic" charset="-128"/>
              </a:rPr>
              <a:t>always return </a:t>
            </a:r>
            <a:r>
              <a:rPr lang="en-GB" altLang="en-US" dirty="0">
                <a:ea typeface="MS PGothic" charset="-128"/>
              </a:rPr>
              <a:t>a value.</a:t>
            </a:r>
          </a:p>
          <a:p>
            <a:r>
              <a:rPr lang="en-GB" altLang="en-US" dirty="0">
                <a:ea typeface="MS PGothic" charset="-128"/>
              </a:rPr>
              <a:t>non-</a:t>
            </a:r>
            <a:r>
              <a:rPr lang="en-GB" altLang="en-US" b="1" dirty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GB" altLang="en-US" dirty="0">
                <a:ea typeface="MS PGothic" charset="-128"/>
              </a:rPr>
              <a:t> methods </a:t>
            </a:r>
            <a:r>
              <a:rPr lang="en-GB" altLang="en-US" dirty="0" smtClean="0">
                <a:ea typeface="MS PGothic" charset="-128"/>
              </a:rPr>
              <a:t>must have </a:t>
            </a:r>
            <a:r>
              <a:rPr lang="en-GB" altLang="en-US" dirty="0">
                <a:ea typeface="MS PGothic" charset="-128"/>
              </a:rPr>
              <a:t>a return statement.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Review (4)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ea typeface="MS PGothic" charset="-128"/>
              </a:rPr>
              <a:t>‘</a:t>
            </a:r>
            <a:r>
              <a:rPr lang="en-US" altLang="ja-JP">
                <a:ea typeface="MS PGothic" charset="-128"/>
              </a:rPr>
              <a:t>Correct</a:t>
            </a:r>
            <a:r>
              <a:rPr lang="ja-JP" altLang="en-US">
                <a:ea typeface="MS PGothic" charset="-128"/>
              </a:rPr>
              <a:t>’</a:t>
            </a:r>
            <a:r>
              <a:rPr lang="en-US" altLang="ja-JP">
                <a:ea typeface="MS PGothic" charset="-128"/>
              </a:rPr>
              <a:t> behavior often requires objects to make decisions.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Objects can make decisions via conditional (if) statements.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A true-or-false test allows one of two alternative courses of actions to be taken.</a:t>
            </a:r>
          </a:p>
        </p:txBody>
      </p:sp>
      <p:sp>
        <p:nvSpPr>
          <p:cNvPr id="911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Ticket machines – an internal 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Interacting with an object gives us clues about its behavior.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Looking inside allows us to determine how that behavior is provided or implemented.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All Java classes have a similar-looking internal view.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Basic class structure</a:t>
            </a:r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057275" y="1865313"/>
            <a:ext cx="41862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public class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TicketMachine</a:t>
            </a:r>
            <a:endParaRPr lang="en-US" altLang="en-US" sz="20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000" i="1" dirty="0">
                <a:solidFill>
                  <a:srgbClr val="0070C0"/>
                </a:solidFill>
                <a:latin typeface="Courier New" charset="0"/>
              </a:rPr>
              <a:t>Inner part omitted.</a:t>
            </a:r>
            <a:endParaRPr lang="en-US" altLang="en-US" sz="20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066800" y="3544888"/>
            <a:ext cx="35702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public class </a:t>
            </a:r>
            <a:r>
              <a:rPr lang="en-US" altLang="en-US" sz="2000" i="1" dirty="0" err="1">
                <a:solidFill>
                  <a:schemeClr val="tx1"/>
                </a:solidFill>
                <a:latin typeface="Courier New" charset="0"/>
              </a:rPr>
              <a:t>ClassName</a:t>
            </a:r>
            <a:endParaRPr lang="en-US" altLang="en-US" sz="20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000" i="1" dirty="0">
                <a:solidFill>
                  <a:srgbClr val="0070C0"/>
                </a:solidFill>
                <a:latin typeface="Courier New" charset="0"/>
              </a:rPr>
              <a:t>Fields</a:t>
            </a:r>
            <a:endParaRPr lang="en-US" altLang="en-US" sz="20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solidFill>
                  <a:srgbClr val="0070C0"/>
                </a:solidFill>
                <a:latin typeface="Courier New" charset="0"/>
              </a:rPr>
              <a:t>    Constructors</a:t>
            </a:r>
            <a:endParaRPr lang="en-US" altLang="en-US" sz="20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solidFill>
                  <a:srgbClr val="0070C0"/>
                </a:solidFill>
                <a:latin typeface="Courier New" charset="0"/>
              </a:rPr>
              <a:t>    Methods</a:t>
            </a:r>
            <a:endParaRPr lang="en-US" altLang="en-US" sz="20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 flipH="1">
            <a:off x="5219700" y="206057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11"/>
          <p:cNvSpPr>
            <a:spLocks noChangeShapeType="1"/>
          </p:cNvSpPr>
          <p:nvPr/>
        </p:nvSpPr>
        <p:spPr bwMode="auto">
          <a:xfrm flipH="1">
            <a:off x="3924300" y="4652963"/>
            <a:ext cx="179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AutoShape 13"/>
          <p:cNvSpPr>
            <a:spLocks noChangeArrowheads="1"/>
          </p:cNvSpPr>
          <p:nvPr/>
        </p:nvSpPr>
        <p:spPr bwMode="auto">
          <a:xfrm>
            <a:off x="5715000" y="1628775"/>
            <a:ext cx="3048000" cy="9112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r>
              <a:rPr lang="en-GB" altLang="en-US" b="0">
                <a:solidFill>
                  <a:srgbClr val="A57133"/>
                </a:solidFill>
              </a:rPr>
              <a:t>The outer wrapper of TicketMachine</a:t>
            </a:r>
          </a:p>
        </p:txBody>
      </p:sp>
      <p:sp>
        <p:nvSpPr>
          <p:cNvPr id="27656" name="AutoShape 14"/>
          <p:cNvSpPr>
            <a:spLocks noChangeArrowheads="1"/>
          </p:cNvSpPr>
          <p:nvPr/>
        </p:nvSpPr>
        <p:spPr bwMode="auto">
          <a:xfrm>
            <a:off x="5715000" y="4005263"/>
            <a:ext cx="2438400" cy="13271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r>
              <a:rPr lang="en-GB" altLang="en-US" b="0">
                <a:solidFill>
                  <a:srgbClr val="A57133"/>
                </a:solidFill>
              </a:rPr>
              <a:t>The inner contents of a class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Keywords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Words with a special meaning in the language:</a:t>
            </a:r>
          </a:p>
          <a:p>
            <a:pPr lvl="1"/>
            <a:r>
              <a:rPr lang="en-GB" altLang="en-US" b="1">
                <a:latin typeface="Courier New" charset="0"/>
                <a:ea typeface="MS PGothic" charset="-128"/>
              </a:rPr>
              <a:t>public</a:t>
            </a:r>
          </a:p>
          <a:p>
            <a:pPr lvl="1"/>
            <a:r>
              <a:rPr lang="en-GB" altLang="en-US" b="1">
                <a:latin typeface="Courier New" charset="0"/>
                <a:ea typeface="MS PGothic" charset="-128"/>
              </a:rPr>
              <a:t>class</a:t>
            </a:r>
          </a:p>
          <a:p>
            <a:pPr lvl="1"/>
            <a:r>
              <a:rPr lang="en-GB" altLang="en-US" b="1">
                <a:latin typeface="Courier New" charset="0"/>
                <a:ea typeface="MS PGothic" charset="-128"/>
              </a:rPr>
              <a:t>private</a:t>
            </a:r>
          </a:p>
          <a:p>
            <a:pPr lvl="1"/>
            <a:r>
              <a:rPr lang="en-GB" altLang="en-US" b="1">
                <a:latin typeface="Courier New" charset="0"/>
                <a:ea typeface="MS PGothic" charset="-128"/>
              </a:rPr>
              <a:t>int</a:t>
            </a:r>
          </a:p>
          <a:p>
            <a:r>
              <a:rPr lang="en-GB" altLang="en-US">
                <a:ea typeface="MS PGothic" charset="-128"/>
              </a:rPr>
              <a:t>Also known as </a:t>
            </a:r>
            <a:r>
              <a:rPr lang="en-GB" altLang="en-US" i="1">
                <a:ea typeface="MS PGothic" charset="-128"/>
              </a:rPr>
              <a:t>reserved words</a:t>
            </a:r>
            <a:r>
              <a:rPr lang="en-GB" altLang="en-US">
                <a:ea typeface="MS PGothic" charset="-128"/>
              </a:rPr>
              <a:t>.</a:t>
            </a:r>
          </a:p>
          <a:p>
            <a:r>
              <a:rPr lang="en-GB" altLang="en-US">
                <a:ea typeface="MS PGothic" charset="-128"/>
              </a:rPr>
              <a:t>Always entirely lower-case.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Fields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484313"/>
            <a:ext cx="3505200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Fields store values for an object.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They are also known as </a:t>
            </a:r>
            <a:r>
              <a:rPr lang="en-US" altLang="en-US" sz="2400" i="1" dirty="0">
                <a:ea typeface="MS PGothic" charset="-128"/>
              </a:rPr>
              <a:t>instance variables</a:t>
            </a:r>
            <a:r>
              <a:rPr lang="en-US" altLang="en-US" sz="2400" dirty="0">
                <a:ea typeface="MS PGothic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Fields define the state of an object.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Use </a:t>
            </a:r>
            <a:r>
              <a:rPr lang="en-US" altLang="en-US" sz="2400" i="1" dirty="0">
                <a:ea typeface="MS PGothic" charset="-128"/>
              </a:rPr>
              <a:t>Inspect</a:t>
            </a:r>
            <a:r>
              <a:rPr lang="en-US" altLang="en-US" sz="2400" dirty="0">
                <a:ea typeface="MS PGothic" charset="-128"/>
              </a:rPr>
              <a:t> to view the state.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Some values change often.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Some change rarely (or not at all).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4356100" y="1484313"/>
            <a:ext cx="4454525" cy="25336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public class TicketMachine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private int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private int balance;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private int total;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000" i="1">
                <a:solidFill>
                  <a:schemeClr val="tx1"/>
                </a:solidFill>
                <a:latin typeface="Courier New" charset="0"/>
              </a:rPr>
              <a:t>Further details omitted.</a:t>
            </a:r>
            <a:endParaRPr lang="en-US" altLang="en-US" sz="200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5219700" y="5486400"/>
            <a:ext cx="295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private int price;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4259263" y="477520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6443663" y="4572000"/>
            <a:ext cx="690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type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7086600" y="477520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variable name</a:t>
            </a:r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67818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H="1">
            <a:off x="7391400" y="5181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>
            <a:off x="5181600" y="5105400"/>
            <a:ext cx="614363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Constructors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3284538"/>
            <a:ext cx="7467600" cy="2881312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MS PGothic" charset="-128"/>
              </a:rPr>
              <a:t>Create the object (initialize).</a:t>
            </a:r>
          </a:p>
          <a:p>
            <a:pPr eaLnBrk="1" hangingPunct="1"/>
            <a:r>
              <a:rPr lang="en-US" altLang="en-US" sz="2800" dirty="0">
                <a:ea typeface="MS PGothic" charset="-128"/>
              </a:rPr>
              <a:t>Have the same name as their class.</a:t>
            </a:r>
          </a:p>
          <a:p>
            <a:pPr eaLnBrk="1" hangingPunct="1"/>
            <a:r>
              <a:rPr lang="en-US" altLang="en-US" sz="2800" dirty="0">
                <a:ea typeface="MS PGothic" charset="-128"/>
              </a:rPr>
              <a:t>Close association with the </a:t>
            </a:r>
            <a:r>
              <a:rPr lang="en-US" altLang="en-US" sz="2800" dirty="0" smtClean="0">
                <a:ea typeface="MS PGothic" charset="-128"/>
              </a:rPr>
              <a:t>fields:</a:t>
            </a:r>
            <a:endParaRPr lang="en-US" altLang="en-US" sz="2800" dirty="0">
              <a:ea typeface="MS PGothic" charset="-128"/>
            </a:endParaRPr>
          </a:p>
          <a:p>
            <a:pPr lvl="1" eaLnBrk="1" hangingPunct="1"/>
            <a:r>
              <a:rPr lang="en-US" altLang="en-US" sz="2400" dirty="0">
                <a:ea typeface="MS PGothic" charset="-128"/>
              </a:rPr>
              <a:t>I</a:t>
            </a:r>
            <a:r>
              <a:rPr lang="en-US" altLang="en-US" sz="2400" dirty="0" smtClean="0">
                <a:ea typeface="MS PGothic" charset="-128"/>
              </a:rPr>
              <a:t>nitial </a:t>
            </a:r>
            <a:r>
              <a:rPr lang="en-US" altLang="en-US" sz="2400" dirty="0">
                <a:ea typeface="MS PGothic" charset="-128"/>
              </a:rPr>
              <a:t>values </a:t>
            </a:r>
            <a:r>
              <a:rPr lang="en-US" altLang="en-US" sz="2400" dirty="0" smtClean="0">
                <a:ea typeface="MS PGothic" charset="-128"/>
              </a:rPr>
              <a:t>stored into </a:t>
            </a:r>
            <a:r>
              <a:rPr lang="en-US" altLang="en-US" sz="2400" dirty="0">
                <a:ea typeface="MS PGothic" charset="-128"/>
              </a:rPr>
              <a:t>the fields.</a:t>
            </a:r>
          </a:p>
          <a:p>
            <a:pPr lvl="1" eaLnBrk="1" hangingPunct="1"/>
            <a:r>
              <a:rPr lang="en-US" altLang="en-US" sz="2400" dirty="0">
                <a:ea typeface="MS PGothic" charset="-128"/>
              </a:rPr>
              <a:t>P</a:t>
            </a:r>
            <a:r>
              <a:rPr lang="en-US" altLang="en-US" sz="2400" dirty="0" smtClean="0">
                <a:ea typeface="MS PGothic" charset="-128"/>
              </a:rPr>
              <a:t>arameter </a:t>
            </a:r>
            <a:r>
              <a:rPr lang="en-US" altLang="en-US" sz="2400" dirty="0">
                <a:ea typeface="MS PGothic" charset="-128"/>
              </a:rPr>
              <a:t>values </a:t>
            </a:r>
            <a:r>
              <a:rPr lang="en-US" altLang="en-US" sz="2400" dirty="0" smtClean="0">
                <a:ea typeface="MS PGothic" charset="-128"/>
              </a:rPr>
              <a:t>often used for these.</a:t>
            </a:r>
          </a:p>
          <a:p>
            <a:pPr lvl="1" eaLnBrk="1" hangingPunct="1"/>
            <a:r>
              <a:rPr lang="en-US" altLang="en-US" sz="2400" dirty="0">
                <a:ea typeface="MS PGothic" charset="-128"/>
              </a:rPr>
              <a:t>Objects, Variables and Fields take up memory.</a:t>
            </a:r>
            <a:endParaRPr lang="en-US" altLang="en-US" sz="2400" dirty="0">
              <a:ea typeface="MS PGothic" charset="-128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2579688" y="1346200"/>
            <a:ext cx="480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public TicketMachine(int cost)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price = cost;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balance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total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objects-first-6e.potx</Template>
  <TotalTime>974</TotalTime>
  <Words>2951</Words>
  <Application>Microsoft Macintosh PowerPoint</Application>
  <PresentationFormat>On-screen Show (4:3)</PresentationFormat>
  <Paragraphs>491</Paragraphs>
  <Slides>45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objects-first-6e</vt:lpstr>
      <vt:lpstr>Understanding class definitions</vt:lpstr>
      <vt:lpstr>Main concepts to be covered</vt:lpstr>
      <vt:lpstr>Ticket machines – an external view</vt:lpstr>
      <vt:lpstr>Ticket machines</vt:lpstr>
      <vt:lpstr>Ticket machines – an internal view</vt:lpstr>
      <vt:lpstr>Basic class structure</vt:lpstr>
      <vt:lpstr>Keywords</vt:lpstr>
      <vt:lpstr>Fields</vt:lpstr>
      <vt:lpstr>Constructors</vt:lpstr>
      <vt:lpstr>Passing data via parameters</vt:lpstr>
      <vt:lpstr>Assignment</vt:lpstr>
      <vt:lpstr>Choosing variable names</vt:lpstr>
      <vt:lpstr>Next concepts to be covered</vt:lpstr>
      <vt:lpstr>Methods</vt:lpstr>
      <vt:lpstr>Method structure</vt:lpstr>
      <vt:lpstr>Accessor (get) methods</vt:lpstr>
      <vt:lpstr>Accessor methods</vt:lpstr>
      <vt:lpstr>Test</vt:lpstr>
      <vt:lpstr>Test</vt:lpstr>
      <vt:lpstr>Mutator methods</vt:lpstr>
      <vt:lpstr>Mutator methods</vt:lpstr>
      <vt:lpstr>set mutator methods</vt:lpstr>
      <vt:lpstr>A typical set method</vt:lpstr>
      <vt:lpstr>Protective mutators</vt:lpstr>
      <vt:lpstr>Printing from methods</vt:lpstr>
      <vt:lpstr>String concatenation</vt:lpstr>
      <vt:lpstr>Quiz</vt:lpstr>
      <vt:lpstr>Method summary</vt:lpstr>
      <vt:lpstr>Reflecting on the ticket machines</vt:lpstr>
      <vt:lpstr>Making choices in everyday life</vt:lpstr>
      <vt:lpstr>Making a choice in everyday life</vt:lpstr>
      <vt:lpstr>Making choices in Java</vt:lpstr>
      <vt:lpstr>Making a choice in the ticket machine</vt:lpstr>
      <vt:lpstr>Variables – a recap</vt:lpstr>
      <vt:lpstr>Scope highlighting</vt:lpstr>
      <vt:lpstr>Scope and lifetime</vt:lpstr>
      <vt:lpstr>How do we write a method to ‘refund’ an excess balance?</vt:lpstr>
      <vt:lpstr>Unsuccessful attempt</vt:lpstr>
      <vt:lpstr>Local variables</vt:lpstr>
      <vt:lpstr>Local variables</vt:lpstr>
      <vt:lpstr>Scope and lifetime</vt:lpstr>
      <vt:lpstr>Review (1)</vt:lpstr>
      <vt:lpstr>Review (2)</vt:lpstr>
      <vt:lpstr>Review (3)</vt:lpstr>
      <vt:lpstr>Review (4)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2</dc:title>
  <dc:subject/>
  <dc:creator>David J. Barnes, Michael Kölling</dc:creator>
  <cp:keywords/>
  <dc:description>Copyright © David J. Barnes, Michael Kölling</dc:description>
  <cp:lastModifiedBy>blanche</cp:lastModifiedBy>
  <cp:revision>178</cp:revision>
  <cp:lastPrinted>2003-09-01T07:04:41Z</cp:lastPrinted>
  <dcterms:created xsi:type="dcterms:W3CDTF">2009-04-22T19:24:48Z</dcterms:created>
  <dcterms:modified xsi:type="dcterms:W3CDTF">2017-05-20T17:52:00Z</dcterms:modified>
  <cp:category/>
</cp:coreProperties>
</file>