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94" r:id="rId6"/>
    <p:sldId id="260" r:id="rId7"/>
    <p:sldId id="273" r:id="rId8"/>
    <p:sldId id="290" r:id="rId9"/>
    <p:sldId id="291" r:id="rId10"/>
    <p:sldId id="280" r:id="rId11"/>
    <p:sldId id="292" r:id="rId12"/>
    <p:sldId id="271" r:id="rId13"/>
    <p:sldId id="295" r:id="rId14"/>
    <p:sldId id="261" r:id="rId15"/>
    <p:sldId id="262" r:id="rId16"/>
    <p:sldId id="265" r:id="rId17"/>
    <p:sldId id="268" r:id="rId18"/>
    <p:sldId id="266" r:id="rId19"/>
    <p:sldId id="278" r:id="rId20"/>
    <p:sldId id="263" r:id="rId21"/>
    <p:sldId id="272" r:id="rId22"/>
    <p:sldId id="281" r:id="rId23"/>
    <p:sldId id="293" r:id="rId24"/>
    <p:sldId id="296" r:id="rId25"/>
    <p:sldId id="274" r:id="rId26"/>
    <p:sldId id="276" r:id="rId27"/>
    <p:sldId id="277" r:id="rId28"/>
    <p:sldId id="275" r:id="rId29"/>
    <p:sldId id="285" r:id="rId30"/>
    <p:sldId id="297" r:id="rId31"/>
    <p:sldId id="283" r:id="rId32"/>
    <p:sldId id="284" r:id="rId33"/>
    <p:sldId id="27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133"/>
    <a:srgbClr val="E68B88"/>
    <a:srgbClr val="1A3170"/>
    <a:srgbClr val="D9692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81"/>
  </p:normalViewPr>
  <p:slideViewPr>
    <p:cSldViewPr>
      <p:cViewPr>
        <p:scale>
          <a:sx n="100" d="100"/>
          <a:sy n="100" d="100"/>
        </p:scale>
        <p:origin x="-5664" y="-2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00E9018C-613E-1D44-BC30-C2FEA64465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1186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1B964689-A1ED-E44C-884B-F5B656B13E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8731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D784899-328B-D04E-B719-330801CA5024}" type="slidenum">
              <a:rPr lang="en-GB" altLang="en-US" sz="1200" b="0">
                <a:latin typeface="Times New Roman" charset="0"/>
              </a:rPr>
              <a:pPr/>
              <a:t>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74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0B08E5D-7F2C-4242-A653-4FD46E45EA31}" type="slidenum">
              <a:rPr lang="en-GB" altLang="en-US" sz="1200" b="0">
                <a:latin typeface="Times New Roman" charset="0"/>
              </a:rPr>
              <a:pPr/>
              <a:t>14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91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83509968-2E80-FD48-9D04-DDEBC2746349}" type="slidenum">
              <a:rPr lang="en-GB" altLang="en-US" sz="1200" b="0">
                <a:latin typeface="Times New Roman" charset="0"/>
              </a:rPr>
              <a:pPr/>
              <a:t>15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9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2C6D04-85F1-0048-9312-7396DCE6EEE2}" type="slidenum">
              <a:rPr lang="en-GB" altLang="en-US" sz="1200" b="0">
                <a:latin typeface="Times New Roman" charset="0"/>
              </a:rPr>
              <a:pPr/>
              <a:t>16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436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B3D7776-7860-3B4C-AFEA-FF0D6D04EEA4}" type="slidenum">
              <a:rPr lang="en-GB" altLang="en-US" sz="1200" b="0">
                <a:latin typeface="Times New Roman" charset="0"/>
              </a:rPr>
              <a:pPr/>
              <a:t>17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03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A00D17B-9AF4-AD41-B098-233EDA166FD1}" type="slidenum">
              <a:rPr lang="en-GB" altLang="en-US" sz="1200" b="0">
                <a:latin typeface="Times New Roman" charset="0"/>
              </a:rPr>
              <a:pPr/>
              <a:t>18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669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0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B3CE17E3-732A-EB45-8E65-9C2C5DDB3CE1}" type="slidenum">
              <a:rPr lang="en-GB" altLang="en-US" sz="1200" b="0">
                <a:latin typeface="Times New Roman" charset="0"/>
              </a:rPr>
              <a:pPr/>
              <a:t>20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40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7CC18E-CB0C-4C40-A305-1E8D9C79F743}" type="slidenum">
              <a:rPr lang="en-GB" altLang="en-US" sz="1200" b="0">
                <a:latin typeface="Times New Roman" charset="0"/>
              </a:rPr>
              <a:pPr/>
              <a:t>21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405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56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55DFB090-BCE1-3D48-A2C0-33703B878C2F}" type="slidenum">
              <a:rPr lang="en-GB" altLang="en-US" sz="1200" b="0">
                <a:latin typeface="Times New Roman" charset="0"/>
              </a:rPr>
              <a:pPr/>
              <a:t>25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5115F9A5-287E-C149-8242-C8E4ADFDBFF2}" type="slidenum">
              <a:rPr lang="en-GB" altLang="en-US" sz="1200" b="0">
                <a:latin typeface="Times New Roman" charset="0"/>
              </a:rPr>
              <a:pPr/>
              <a:t>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314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E271C41-3904-5146-B9AD-F063271EEEC2}" type="slidenum">
              <a:rPr lang="en-GB" altLang="en-US" sz="1200" b="0">
                <a:latin typeface="Times New Roman" charset="0"/>
              </a:rPr>
              <a:pPr/>
              <a:t>26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523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12A4F4A-A67D-804D-A91B-F9C2697E2557}" type="slidenum">
              <a:rPr lang="en-GB" altLang="en-US" sz="1200" b="0">
                <a:latin typeface="Times New Roman" charset="0"/>
              </a:rPr>
              <a:pPr/>
              <a:t>27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804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3E712A7A-9986-B84C-A4DE-8E9CAB9ADC92}" type="slidenum">
              <a:rPr lang="en-GB" altLang="en-US" sz="1200" b="0">
                <a:latin typeface="Times New Roman" charset="0"/>
              </a:rPr>
              <a:pPr/>
              <a:t>28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74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B632BBE-5D1B-6048-A32C-449393739749}" type="slidenum">
              <a:rPr lang="en-GB" altLang="en-US" sz="1200" b="0">
                <a:latin typeface="Times New Roman" charset="0"/>
              </a:rPr>
              <a:pPr/>
              <a:t>33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92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A76298A-FC3C-D64B-8429-509CB88FF4BB}" type="slidenum">
              <a:rPr lang="en-GB" altLang="en-US" sz="1200" b="0">
                <a:latin typeface="Times New Roman" charset="0"/>
              </a:rPr>
              <a:pPr/>
              <a:t>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62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A50D866-68CB-ED40-A0DB-69964220764A}" type="slidenum">
              <a:rPr lang="en-GB" altLang="en-US" sz="1200" b="0">
                <a:latin typeface="Times New Roman" charset="0"/>
              </a:rPr>
              <a:pPr/>
              <a:t>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46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B0F31DA8-6C17-3F4A-806D-CA511494BF0E}" type="slidenum">
              <a:rPr lang="en-GB" altLang="en-US" sz="1200" b="0">
                <a:latin typeface="Times New Roman" charset="0"/>
              </a:rPr>
              <a:pPr/>
              <a:t>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82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10E493A5-EF81-F94C-876D-D9CC2FCC4A7B}" type="slidenum">
              <a:rPr lang="en-GB" altLang="en-US" sz="1200" b="0">
                <a:latin typeface="Times New Roman" charset="0"/>
              </a:rPr>
              <a:pPr/>
              <a:t>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36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5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71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EF735AB-CB48-FB4A-951D-7E402227D3F9}" type="slidenum">
              <a:rPr lang="en-GB" altLang="en-US" sz="1200" b="0">
                <a:latin typeface="Times New Roman" charset="0"/>
              </a:rPr>
              <a:pPr/>
              <a:t>12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12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924800" cy="1143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 interaction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Creating cooperating objects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 smtClean="0">
                <a:solidFill>
                  <a:schemeClr val="tx1"/>
                </a:solidFill>
              </a:rPr>
              <a:t>6.0</a:t>
            </a:r>
            <a:endParaRPr lang="en-GB" alt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81238"/>
            <a:ext cx="7467600" cy="3814762"/>
          </a:xfrm>
        </p:spPr>
        <p:txBody>
          <a:bodyPr rIns="233680"/>
          <a:lstStyle/>
          <a:p>
            <a:pPr marL="382588" eaLnBrk="1" hangingPunct="1">
              <a:buClr>
                <a:srgbClr val="345477"/>
              </a:buClr>
            </a:pPr>
            <a:r>
              <a:rPr lang="en-US" altLang="en-US">
                <a:ea typeface="MS PGothic" charset="-128"/>
              </a:rPr>
              <a:t>What is the result of the expression 		</a:t>
            </a:r>
            <a:r>
              <a:rPr lang="en-US" altLang="en-US" sz="2800">
                <a:latin typeface="Courier New Bold" charset="0"/>
                <a:ea typeface="MS PGothic" charset="-128"/>
                <a:sym typeface="Courier New Bold" charset="0"/>
              </a:rPr>
              <a:t>8 % 3</a:t>
            </a:r>
            <a:endParaRPr lang="en-US" altLang="en-US" sz="280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Clr>
                <a:srgbClr val="345477"/>
              </a:buClr>
            </a:pPr>
            <a:r>
              <a:rPr lang="en-US" altLang="en-US">
                <a:ea typeface="MS PGothic" charset="-128"/>
              </a:rPr>
              <a:t>For integer </a:t>
            </a:r>
            <a:r>
              <a:rPr lang="en-US" altLang="en-US" b="1">
                <a:latin typeface="Courier New" charset="0"/>
                <a:ea typeface="MS PGothic" charset="-128"/>
              </a:rPr>
              <a:t>n &gt;= 0</a:t>
            </a:r>
            <a:r>
              <a:rPr lang="en-US" altLang="en-US">
                <a:ea typeface="MS PGothic" charset="-128"/>
              </a:rPr>
              <a:t>, what are all possible results of:</a:t>
            </a:r>
            <a:r>
              <a:rPr lang="en-US" altLang="en-US" sz="2400">
                <a:latin typeface="Courier New Bold" charset="0"/>
                <a:ea typeface="MS PGothic" charset="-128"/>
                <a:sym typeface="Courier New Bold" charset="0"/>
              </a:rPr>
              <a:t/>
            </a:r>
            <a:br>
              <a:rPr lang="en-US" altLang="en-US" sz="2400">
                <a:latin typeface="Courier New Bold" charset="0"/>
                <a:ea typeface="MS PGothic" charset="-128"/>
                <a:sym typeface="Courier New Bold" charset="0"/>
              </a:rPr>
            </a:br>
            <a:r>
              <a:rPr lang="en-US" altLang="en-US" sz="2400">
                <a:latin typeface="Courier New Bold" charset="0"/>
                <a:ea typeface="MS PGothic" charset="-128"/>
                <a:sym typeface="Courier New Bold" charset="0"/>
              </a:rPr>
              <a:t>		</a:t>
            </a:r>
            <a:r>
              <a:rPr lang="en-US" altLang="en-US" sz="2800">
                <a:latin typeface="Courier New Bold" charset="0"/>
                <a:ea typeface="MS PGothic" charset="-128"/>
                <a:sym typeface="Courier New Bold" charset="0"/>
              </a:rPr>
              <a:t>n % 5</a:t>
            </a:r>
            <a:endParaRPr lang="en-US" altLang="en-US">
              <a:ea typeface="MS PGothic" charset="-128"/>
            </a:endParaRPr>
          </a:p>
          <a:p>
            <a:pPr marL="382588" eaLnBrk="1" hangingPunct="1">
              <a:buClr>
                <a:srgbClr val="345477"/>
              </a:buClr>
            </a:pPr>
            <a:r>
              <a:rPr lang="en-US" altLang="en-US">
                <a:ea typeface="MS PGothic" charset="-128"/>
              </a:rPr>
              <a:t>Can </a:t>
            </a:r>
            <a:r>
              <a:rPr lang="en-US" altLang="en-US" b="1">
                <a:latin typeface="Courier New" charset="0"/>
                <a:ea typeface="MS PGothic" charset="-128"/>
              </a:rPr>
              <a:t>n</a:t>
            </a:r>
            <a:r>
              <a:rPr lang="en-US" altLang="en-US">
                <a:ea typeface="MS PGothic" charset="-128"/>
              </a:rPr>
              <a:t> be negative?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319213"/>
          </a:xfrm>
        </p:spPr>
        <p:txBody>
          <a:bodyPr/>
          <a:lstStyle/>
          <a:p>
            <a:r>
              <a:rPr lang="en-GB" altLang="en-US">
                <a:ea typeface="MS PGothic" charset="-128"/>
              </a:rPr>
              <a:t>Alternative increment method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187450" y="2133600"/>
            <a:ext cx="6769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increment()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value = (value + 1) % limit;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24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6868" name="Rounded Rectangle 5"/>
          <p:cNvSpPr>
            <a:spLocks noChangeArrowheads="1"/>
          </p:cNvSpPr>
          <p:nvPr/>
        </p:nvSpPr>
        <p:spPr bwMode="auto">
          <a:xfrm>
            <a:off x="2339975" y="4135438"/>
            <a:ext cx="5040313" cy="919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US" altLang="en-US" b="0" dirty="0">
                <a:solidFill>
                  <a:srgbClr val="0070C0"/>
                </a:solidFill>
                <a:latin typeface="Trebuchet MS" charset="0"/>
                <a:ea typeface="ＭＳ Ｐゴシック" charset="-128"/>
              </a:rPr>
              <a:t>Check that you understand how the rollover works in this version.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Implementation - ClockDisplay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295400" y="2362200"/>
            <a:ext cx="75438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class ClockDisplay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private NumberDisplay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800">
                <a:solidFill>
                  <a:schemeClr val="tx1"/>
                </a:solidFill>
                <a:latin typeface="Courier New" charset="0"/>
              </a:rPr>
              <a:t>private NumberDisplay minutes;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altLang="en-US" sz="28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800" i="1" noProof="1">
                <a:solidFill>
                  <a:schemeClr val="tx1"/>
                </a:solidFill>
                <a:latin typeface="Courier New" charset="0"/>
              </a:rPr>
              <a:t>Constructor and</a:t>
            </a:r>
            <a:endParaRPr lang="en-GB" altLang="en-US" sz="2800" i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i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800" i="1" noProof="1">
                <a:solidFill>
                  <a:schemeClr val="tx1"/>
                </a:solidFill>
                <a:latin typeface="Courier New" charset="0"/>
              </a:rPr>
              <a:t>methods omitted.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lvl="2" eaLnBrk="1" hangingPunct="1">
              <a:buClrTx/>
              <a:buFontTx/>
              <a:buNone/>
            </a:pPr>
            <a:endParaRPr lang="en-GB" altLang="en-US" sz="28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MS PGothic" charset="-128"/>
              </a:rPr>
              <a:t>Data can be classified under many different types; e.g. integer, </a:t>
            </a:r>
            <a:r>
              <a:rPr lang="en-GB" altLang="en-US" dirty="0" err="1">
                <a:ea typeface="MS PGothic" charset="-128"/>
              </a:rPr>
              <a:t>boolean</a:t>
            </a:r>
            <a:r>
              <a:rPr lang="en-GB" altLang="en-US" dirty="0">
                <a:ea typeface="MS PGothic" charset="-128"/>
              </a:rPr>
              <a:t>, floating-point.</a:t>
            </a:r>
          </a:p>
          <a:p>
            <a:r>
              <a:rPr lang="en-GB" altLang="en-US" dirty="0">
                <a:ea typeface="MS PGothic" charset="-128"/>
              </a:rPr>
              <a:t>In addition, every class is a unique data type; e.g. </a:t>
            </a: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 err="1">
                <a:latin typeface="Courier New" charset="0"/>
                <a:ea typeface="Courier New" charset="0"/>
                <a:cs typeface="Courier New" charset="0"/>
              </a:rPr>
              <a:t>TicketMachine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 err="1">
                <a:latin typeface="Courier New" charset="0"/>
                <a:ea typeface="Courier New" charset="0"/>
                <a:cs typeface="Courier New" charset="0"/>
              </a:rPr>
              <a:t>NumberDisplay</a:t>
            </a:r>
            <a:r>
              <a:rPr lang="en-GB" altLang="en-US" dirty="0">
                <a:ea typeface="MS PGothic" charset="-128"/>
              </a:rPr>
              <a:t>.</a:t>
            </a:r>
          </a:p>
          <a:p>
            <a:r>
              <a:rPr lang="en-GB" altLang="en-US" dirty="0">
                <a:ea typeface="MS PGothic" charset="-128"/>
              </a:rPr>
              <a:t>Data types, therefore, can be composites and not simply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932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Class diagram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41987" name="Picture 8" descr="fig3-5b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505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 diagram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39939" name="Picture 15" descr="fig3-5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6261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924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class ClockDisplay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NumberDisplay hours;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NumberDisplay minutes;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String displayString;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public ClockDisplay()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 = new NumberDisplay(24);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minutes = new NumberDisplay(60);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GB" altLang="en-US" sz="2400">
                <a:solidFill>
                  <a:schemeClr val="tx1"/>
                </a:solidFill>
                <a:latin typeface="Courier New" charset="0"/>
              </a:rPr>
              <a:t>…</a:t>
            </a: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grpSp>
        <p:nvGrpSpPr>
          <p:cNvPr id="46083" name="Group 13"/>
          <p:cNvGrpSpPr>
            <a:grpSpLocks/>
          </p:cNvGrpSpPr>
          <p:nvPr/>
        </p:nvGrpSpPr>
        <p:grpSpPr bwMode="auto">
          <a:xfrm>
            <a:off x="914400" y="4149725"/>
            <a:ext cx="7924800" cy="2043113"/>
            <a:chOff x="576" y="1200"/>
            <a:chExt cx="4992" cy="1287"/>
          </a:xfrm>
        </p:grpSpPr>
        <p:sp>
          <p:nvSpPr>
            <p:cNvPr id="46089" name="Text Box 5"/>
            <p:cNvSpPr txBox="1">
              <a:spLocks noChangeArrowheads="1"/>
            </p:cNvSpPr>
            <p:nvPr/>
          </p:nvSpPr>
          <p:spPr bwMode="auto">
            <a:xfrm>
              <a:off x="720" y="1584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public NumberDisplay(int rollOverLimit);</a:t>
              </a:r>
              <a:r>
                <a:rPr altLang="en-US" sz="2400" b="0" noProof="1">
                  <a:solidFill>
                    <a:schemeClr val="tx1"/>
                  </a:solidFill>
                  <a:latin typeface="Courier New" charset="0"/>
                </a:rPr>
                <a:t>      </a:t>
              </a:r>
            </a:p>
          </p:txBody>
        </p:sp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576" y="1200"/>
              <a:ext cx="24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>
                  <a:solidFill>
                    <a:schemeClr val="bg2"/>
                  </a:solidFill>
                </a:rPr>
                <a:t>in class NumberDisplay:</a:t>
              </a:r>
            </a:p>
          </p:txBody>
        </p:sp>
        <p:sp>
          <p:nvSpPr>
            <p:cNvPr id="46091" name="AutoShape 9"/>
            <p:cNvSpPr>
              <a:spLocks noChangeArrowheads="1"/>
            </p:cNvSpPr>
            <p:nvPr/>
          </p:nvSpPr>
          <p:spPr bwMode="auto">
            <a:xfrm>
              <a:off x="3408" y="1440"/>
              <a:ext cx="1968" cy="624"/>
            </a:xfrm>
            <a:prstGeom prst="wedgeEllipseCallout">
              <a:avLst>
                <a:gd name="adj1" fmla="val -39176"/>
                <a:gd name="adj2" fmla="val 68431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Times New Roman" charset="0"/>
              </a:endParaRPr>
            </a:p>
          </p:txBody>
        </p:sp>
        <p:sp>
          <p:nvSpPr>
            <p:cNvPr id="46092" name="Text Box 11"/>
            <p:cNvSpPr txBox="1">
              <a:spLocks noChangeArrowheads="1"/>
            </p:cNvSpPr>
            <p:nvPr/>
          </p:nvSpPr>
          <p:spPr bwMode="auto">
            <a:xfrm>
              <a:off x="2064" y="2160"/>
              <a:ext cx="19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i="1">
                  <a:solidFill>
                    <a:srgbClr val="A57133"/>
                  </a:solidFill>
                </a:rPr>
                <a:t>formal parameter</a:t>
              </a:r>
            </a:p>
          </p:txBody>
        </p:sp>
      </p:grpSp>
      <p:grpSp>
        <p:nvGrpSpPr>
          <p:cNvPr id="46084" name="Group 14"/>
          <p:cNvGrpSpPr>
            <a:grpSpLocks/>
          </p:cNvGrpSpPr>
          <p:nvPr/>
        </p:nvGrpSpPr>
        <p:grpSpPr bwMode="auto">
          <a:xfrm>
            <a:off x="914400" y="1773238"/>
            <a:ext cx="7086600" cy="1890712"/>
            <a:chOff x="576" y="2688"/>
            <a:chExt cx="4464" cy="1191"/>
          </a:xfrm>
        </p:grpSpPr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720" y="3024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hours = new NumberDisplay(24);</a:t>
              </a:r>
              <a:r>
                <a:rPr altLang="en-US" sz="2400" b="0" noProof="1">
                  <a:solidFill>
                    <a:schemeClr val="tx1"/>
                  </a:solidFill>
                  <a:latin typeface="Courier New" charset="0"/>
                </a:rPr>
                <a:t>      </a:t>
              </a:r>
            </a:p>
          </p:txBody>
        </p:sp>
        <p:sp>
          <p:nvSpPr>
            <p:cNvPr id="46086" name="Text Box 7"/>
            <p:cNvSpPr txBox="1">
              <a:spLocks noChangeArrowheads="1"/>
            </p:cNvSpPr>
            <p:nvPr/>
          </p:nvSpPr>
          <p:spPr bwMode="auto">
            <a:xfrm>
              <a:off x="576" y="2688"/>
              <a:ext cx="2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>
                  <a:solidFill>
                    <a:schemeClr val="bg2"/>
                  </a:solidFill>
                </a:rPr>
                <a:t>in class ClockDisplay:</a:t>
              </a:r>
            </a:p>
          </p:txBody>
        </p:sp>
        <p:sp>
          <p:nvSpPr>
            <p:cNvPr id="46087" name="AutoShape 10"/>
            <p:cNvSpPr>
              <a:spLocks noChangeArrowheads="1"/>
            </p:cNvSpPr>
            <p:nvPr/>
          </p:nvSpPr>
          <p:spPr bwMode="auto">
            <a:xfrm>
              <a:off x="3552" y="2928"/>
              <a:ext cx="672" cy="480"/>
            </a:xfrm>
            <a:prstGeom prst="wedgeEllipseCallout">
              <a:avLst>
                <a:gd name="adj1" fmla="val -69940"/>
                <a:gd name="adj2" fmla="val 87292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Times New Roman" charset="0"/>
              </a:endParaRPr>
            </a:p>
          </p:txBody>
        </p:sp>
        <p:sp>
          <p:nvSpPr>
            <p:cNvPr id="46088" name="Text Box 12"/>
            <p:cNvSpPr txBox="1">
              <a:spLocks noChangeArrowheads="1"/>
            </p:cNvSpPr>
            <p:nvPr/>
          </p:nvSpPr>
          <p:spPr bwMode="auto">
            <a:xfrm>
              <a:off x="2064" y="3552"/>
              <a:ext cx="1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i="1">
                  <a:solidFill>
                    <a:srgbClr val="A57133"/>
                  </a:solidFill>
                </a:rPr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ClockDisplay object diagram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48131" name="Picture 8" descr="fig3-8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4864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Quiz: What is the output?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47663" indent="-307975" eaLnBrk="1" hangingPunct="1">
              <a:buClr>
                <a:srgbClr val="345477"/>
              </a:buClr>
            </a:pP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int a;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int b;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32;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b = a;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a + 1;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System.out.println(b);</a:t>
            </a:r>
          </a:p>
          <a:p>
            <a:pPr marL="347663" indent="-307975" eaLnBrk="1" hangingPunct="1">
              <a:buClr>
                <a:srgbClr val="345477"/>
              </a:buClr>
            </a:pPr>
            <a:endParaRPr lang="en-US" altLang="en-US" sz="200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47663" indent="-307975" eaLnBrk="1" hangingPunct="1">
              <a:buClr>
                <a:srgbClr val="345477"/>
              </a:buClr>
            </a:pP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Person a;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Person b;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new Person("Everett");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b = a;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a.changeName("Delmar");</a:t>
            </a: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System.out.println(b.getName());</a:t>
            </a:r>
            <a:endParaRPr lang="en-US" altLang="en-US" sz="200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digital clock</a:t>
            </a:r>
          </a:p>
        </p:txBody>
      </p:sp>
      <p:pic>
        <p:nvPicPr>
          <p:cNvPr id="1741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460625"/>
            <a:ext cx="2932113" cy="1806575"/>
          </a:xfrm>
        </p:spPr>
      </p:pic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Primitive types vs. object types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828800" y="5257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1828800" y="2971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2229" name="AutoShape 7"/>
          <p:cNvSpPr>
            <a:spLocks noChangeArrowheads="1"/>
          </p:cNvSpPr>
          <p:nvPr/>
        </p:nvSpPr>
        <p:spPr bwMode="auto">
          <a:xfrm>
            <a:off x="4267200" y="31242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2209800" y="32766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6318250" y="2300288"/>
            <a:ext cx="203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>
                <a:solidFill>
                  <a:srgbClr val="A57133"/>
                </a:solidFill>
              </a:rPr>
              <a:t>object type</a:t>
            </a:r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6242050" y="4967288"/>
            <a:ext cx="244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>
                <a:solidFill>
                  <a:srgbClr val="A57133"/>
                </a:solidFill>
              </a:rPr>
              <a:t>primitive type</a:t>
            </a:r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1066800" y="2362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SomeObject obj;</a:t>
            </a: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1066800" y="4648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i;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Primitive types vs. object types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1336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76400" y="2743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733800" y="28956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057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914400" y="2133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ObjectType a;</a:t>
            </a:r>
          </a:p>
        </p:txBody>
      </p:sp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a;</a:t>
            </a:r>
          </a:p>
        </p:txBody>
      </p:sp>
      <p:sp>
        <p:nvSpPr>
          <p:cNvPr id="54281" name="Rectangle 11"/>
          <p:cNvSpPr>
            <a:spLocks noChangeArrowheads="1"/>
          </p:cNvSpPr>
          <p:nvPr/>
        </p:nvSpPr>
        <p:spPr bwMode="auto">
          <a:xfrm>
            <a:off x="6477000" y="28194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82" name="Line 12"/>
          <p:cNvSpPr>
            <a:spLocks noChangeShapeType="1"/>
          </p:cNvSpPr>
          <p:nvPr/>
        </p:nvSpPr>
        <p:spPr bwMode="auto">
          <a:xfrm flipH="1">
            <a:off x="5562600" y="3124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3"/>
          <p:cNvSpPr txBox="1">
            <a:spLocks noChangeArrowheads="1"/>
          </p:cNvSpPr>
          <p:nvPr/>
        </p:nvSpPr>
        <p:spPr bwMode="auto">
          <a:xfrm>
            <a:off x="5562600" y="2209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ObjectType b;</a:t>
            </a:r>
          </a:p>
        </p:txBody>
      </p:sp>
      <p:sp>
        <p:nvSpPr>
          <p:cNvPr id="54284" name="Rectangle 14"/>
          <p:cNvSpPr>
            <a:spLocks noChangeArrowheads="1"/>
          </p:cNvSpPr>
          <p:nvPr/>
        </p:nvSpPr>
        <p:spPr bwMode="auto">
          <a:xfrm>
            <a:off x="67818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60198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b;</a:t>
            </a:r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3886200" y="4419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b = a;</a:t>
            </a:r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 flipH="1">
            <a:off x="12192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8"/>
          <p:cNvSpPr>
            <a:spLocks noChangeShapeType="1"/>
          </p:cNvSpPr>
          <p:nvPr/>
        </p:nvSpPr>
        <p:spPr bwMode="auto">
          <a:xfrm flipH="1">
            <a:off x="53340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Concepts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313"/>
            <a:ext cx="7467600" cy="42672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altLang="en-US" sz="2800">
                <a:ea typeface="MS PGothic" charset="-128"/>
              </a:rPr>
              <a:t>abstraction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altLang="en-US" sz="2800">
                <a:ea typeface="MS PGothic" charset="-128"/>
              </a:rPr>
              <a:t>modularization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altLang="en-US" sz="2800">
                <a:ea typeface="MS PGothic" charset="-128"/>
              </a:rPr>
              <a:t>classes define types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altLang="en-US" sz="2800">
                <a:ea typeface="MS PGothic" charset="-128"/>
              </a:rPr>
              <a:t>class diagram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  <a:buFont typeface="Times" charset="0"/>
              <a:buNone/>
            </a:pPr>
            <a:endParaRPr lang="en-US" altLang="en-US" sz="2800">
              <a:ea typeface="MS PGothic" charset="-128"/>
            </a:endParaRPr>
          </a:p>
          <a:p>
            <a:pPr marL="382588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object diagram</a:t>
            </a:r>
          </a:p>
          <a:p>
            <a:pPr marL="382588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object references</a:t>
            </a:r>
            <a:r>
              <a:rPr lang="en-US" altLang="en-US" sz="2800" b="1">
                <a:solidFill>
                  <a:schemeClr val="tx1"/>
                </a:solidFill>
                <a:ea typeface="MS PGothic" charset="-128"/>
                <a:sym typeface="Times" charset="0"/>
              </a:rPr>
              <a:t> </a:t>
            </a:r>
            <a:endParaRPr lang="en-US" altLang="en-US" sz="2800">
              <a:ea typeface="MS PGothic" charset="-128"/>
              <a:sym typeface="Trebuchet MS" charset="0"/>
            </a:endParaRPr>
          </a:p>
          <a:p>
            <a:pPr marL="382588">
              <a:lnSpc>
                <a:spcPct val="90000"/>
              </a:lnSpc>
            </a:pPr>
            <a:r>
              <a:rPr lang="en-US" altLang="en-US" sz="2800">
                <a:ea typeface="MS PGothic" charset="-128"/>
                <a:sym typeface="Trebuchet MS" charset="0"/>
              </a:rPr>
              <a:t>object types</a:t>
            </a:r>
          </a:p>
          <a:p>
            <a:pPr marL="382588">
              <a:lnSpc>
                <a:spcPct val="90000"/>
              </a:lnSpc>
            </a:pPr>
            <a:r>
              <a:rPr lang="en-US" altLang="en-US" sz="2800">
                <a:ea typeface="MS PGothic" charset="-128"/>
                <a:sym typeface="Trebuchet MS" charset="0"/>
              </a:rPr>
              <a:t>primitive types</a:t>
            </a:r>
            <a:endParaRPr lang="en-US" altLang="en-US" sz="2800">
              <a:ea typeface="MS PGothic" charset="-128"/>
            </a:endParaRP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endParaRPr lang="en-US" altLang="en-US" sz="2800">
              <a:ea typeface="MS PGothic" charset="-128"/>
            </a:endParaRP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245100" y="1828800"/>
            <a:ext cx="3287713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>
              <a:sym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Object interaction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Two objects interact when one object calls a method on another.</a:t>
            </a:r>
          </a:p>
          <a:p>
            <a:r>
              <a:rPr lang="en-GB" altLang="en-US">
                <a:ea typeface="MS PGothic" charset="-128"/>
              </a:rPr>
              <a:t>The interaction is usually all in one direction (cf, </a:t>
            </a:r>
            <a:r>
              <a:rPr lang="en-GB" altLang="en-GB">
                <a:ea typeface="MS PGothic" charset="-128"/>
              </a:rPr>
              <a:t>‘</a:t>
            </a:r>
            <a:r>
              <a:rPr lang="en-GB" altLang="en-US">
                <a:ea typeface="MS PGothic" charset="-128"/>
              </a:rPr>
              <a:t>client</a:t>
            </a:r>
            <a:r>
              <a:rPr lang="en-GB" altLang="en-GB">
                <a:ea typeface="MS PGothic" charset="-128"/>
              </a:rPr>
              <a:t>’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GB">
                <a:ea typeface="MS PGothic" charset="-128"/>
              </a:rPr>
              <a:t>‘</a:t>
            </a:r>
            <a:r>
              <a:rPr lang="en-GB" altLang="en-US">
                <a:ea typeface="MS PGothic" charset="-128"/>
              </a:rPr>
              <a:t>server</a:t>
            </a:r>
            <a:r>
              <a:rPr lang="en-GB" altLang="en-GB">
                <a:ea typeface="MS PGothic" charset="-128"/>
              </a:rPr>
              <a:t>’</a:t>
            </a:r>
            <a:r>
              <a:rPr lang="en-GB" altLang="en-US">
                <a:ea typeface="MS PGothic" charset="-128"/>
              </a:rPr>
              <a:t>).</a:t>
            </a:r>
          </a:p>
          <a:p>
            <a:r>
              <a:rPr lang="en-GB" altLang="en-US">
                <a:ea typeface="MS PGothic" charset="-128"/>
              </a:rPr>
              <a:t>The client object can ask the server object to do something.</a:t>
            </a:r>
          </a:p>
          <a:p>
            <a:r>
              <a:rPr lang="en-GB" altLang="en-US">
                <a:ea typeface="MS PGothic" charset="-128"/>
              </a:rPr>
              <a:t>The client object can ask for data from the server object.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NumberDisplay</a:t>
            </a:r>
            <a:r>
              <a:rPr lang="en-US" dirty="0" smtClean="0"/>
              <a:t> objects store data on behalf of a </a:t>
            </a:r>
            <a:r>
              <a:rPr lang="en-US" dirty="0" err="1" smtClean="0"/>
              <a:t>ClockDisplay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ClockDisplay</a:t>
            </a:r>
            <a:r>
              <a:rPr lang="en-US" dirty="0" smtClean="0"/>
              <a:t> is the ‘client’ object.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NumberDisplay</a:t>
            </a:r>
            <a:r>
              <a:rPr lang="en-US" dirty="0" smtClean="0"/>
              <a:t> objects are the ‘server’ objects.</a:t>
            </a:r>
          </a:p>
          <a:p>
            <a:pPr lvl="1"/>
            <a:r>
              <a:rPr lang="en-US" dirty="0" smtClean="0"/>
              <a:t>The client calls methods in the server objects.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0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Method calling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7620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timeTick()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minutes.increment();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if(minutes.getValue() == 0) {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// it just rolled over!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hours.increment();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400" noProof="1" smtClean="0">
                <a:solidFill>
                  <a:schemeClr val="tx1"/>
                </a:solidFill>
                <a:latin typeface="Courier New" charset="0"/>
              </a:rPr>
              <a:t>}</a:t>
            </a: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updateDisplay();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104" y="1345842"/>
            <a:ext cx="241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‘client’ method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8235" y="2230536"/>
            <a:ext cx="263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n-lt"/>
              </a:rPr>
              <a:t>‘server’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methods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499992" y="1628800"/>
            <a:ext cx="864096" cy="3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724130" y="2692201"/>
            <a:ext cx="864094" cy="317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706738" y="2726627"/>
            <a:ext cx="1385542" cy="1156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784475" y="5519087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internal/self method call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3563888" y="5085184"/>
            <a:ext cx="1465312" cy="4339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External method </a:t>
            </a:r>
            <a:r>
              <a:rPr lang="en-GB" altLang="en-US" dirty="0" smtClean="0">
                <a:ea typeface="MS PGothic" charset="-128"/>
              </a:rPr>
              <a:t>calls</a:t>
            </a:r>
            <a:endParaRPr lang="en-GB" altLang="en-US" dirty="0">
              <a:ea typeface="MS PGothic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448052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ea typeface="MS PGothic" charset="-128"/>
              </a:rPr>
              <a:t>General form:</a:t>
            </a:r>
            <a:br>
              <a:rPr lang="en-GB" altLang="en-US" dirty="0" smtClean="0">
                <a:ea typeface="MS PGothic" charset="-128"/>
              </a:rPr>
            </a:br>
            <a:r>
              <a:rPr lang="en-GB" altLang="en-US" dirty="0" smtClean="0">
                <a:ea typeface="MS PGothic" charset="-128"/>
              </a:rPr>
              <a:t/>
            </a:r>
            <a:br>
              <a:rPr lang="en-GB" altLang="en-US" dirty="0" smtClean="0">
                <a:ea typeface="MS PGothic" charset="-128"/>
              </a:rPr>
            </a:br>
            <a:r>
              <a:rPr lang="en-US" altLang="en-US" i="1" dirty="0">
                <a:ea typeface="MS PGothic" charset="-128"/>
              </a:rPr>
              <a:t>object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smtClean="0">
                <a:ea typeface="MS PGothic" charset="-128"/>
              </a:rPr>
              <a:t>. </a:t>
            </a:r>
            <a:r>
              <a:rPr lang="en-US" altLang="en-US" i="1" dirty="0" err="1" smtClean="0">
                <a:ea typeface="MS PGothic" charset="-128"/>
              </a:rPr>
              <a:t>methodName</a:t>
            </a:r>
            <a:r>
              <a:rPr lang="en-US" altLang="en-US" i="1" dirty="0" smtClean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( </a:t>
            </a:r>
            <a:r>
              <a:rPr lang="en-US" altLang="en-US" i="1" dirty="0" err="1" smtClean="0">
                <a:ea typeface="MS PGothic" charset="-128"/>
              </a:rPr>
              <a:t>params</a:t>
            </a:r>
            <a:r>
              <a:rPr lang="en-US" altLang="en-US" dirty="0" smtClean="0">
                <a:ea typeface="MS PGothic" charset="-128"/>
              </a:rPr>
              <a:t> )</a:t>
            </a:r>
            <a:br>
              <a:rPr lang="en-US" altLang="en-US" dirty="0" smtClean="0">
                <a:ea typeface="MS PGothic" charset="-128"/>
              </a:rPr>
            </a:br>
            <a:endParaRPr lang="en-GB" altLang="en-US" dirty="0" smtClean="0">
              <a:ea typeface="MS PGothic" charset="-128"/>
            </a:endParaRPr>
          </a:p>
          <a:p>
            <a:pPr eaLnBrk="1" hangingPunct="1"/>
            <a:r>
              <a:rPr lang="en-GB" altLang="en-US" dirty="0">
                <a:ea typeface="MS PGothic" charset="-128"/>
              </a:rPr>
              <a:t>E</a:t>
            </a:r>
            <a:r>
              <a:rPr lang="en-GB" altLang="en-US" dirty="0" smtClean="0">
                <a:ea typeface="MS PGothic" charset="-128"/>
              </a:rPr>
              <a:t>xamples:</a:t>
            </a:r>
            <a:r>
              <a:rPr lang="en-GB" altLang="en-US" sz="2800" dirty="0">
                <a:ea typeface="MS PGothic" charset="-128"/>
              </a:rPr>
              <a:t/>
            </a:r>
            <a:br>
              <a:rPr lang="en-GB" altLang="en-US" sz="2800" dirty="0">
                <a:ea typeface="MS PGothic" charset="-128"/>
              </a:rPr>
            </a:br>
            <a:r>
              <a:rPr lang="en-GB" altLang="en-US" sz="2800" dirty="0" smtClean="0">
                <a:ea typeface="MS PGothic" charset="-128"/>
              </a:rPr>
              <a:t/>
            </a:r>
            <a:br>
              <a:rPr lang="en-GB" altLang="en-US" sz="2800" dirty="0" smtClean="0">
                <a:ea typeface="MS PGothic" charset="-128"/>
              </a:rPr>
            </a:br>
            <a:r>
              <a:rPr lang="en-GB" alt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hours.increment</a:t>
            </a:r>
            <a:r>
              <a:rPr lang="en-GB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GB" altLang="en-US" sz="2800" dirty="0" smtClean="0">
                <a:ea typeface="MS PGothic" charset="-128"/>
              </a:rPr>
              <a:t/>
            </a:r>
            <a:br>
              <a:rPr lang="en-GB" altLang="en-US" sz="2800" dirty="0" smtClean="0">
                <a:ea typeface="MS PGothic" charset="-128"/>
              </a:rPr>
            </a:br>
            <a:r>
              <a:rPr lang="en-GB" altLang="en-US" sz="2800" dirty="0" smtClean="0">
                <a:ea typeface="MS PGothic" charset="-128"/>
              </a:rPr>
              <a:t/>
            </a:r>
            <a:br>
              <a:rPr lang="en-GB" altLang="en-US" sz="2800" dirty="0" smtClean="0">
                <a:ea typeface="MS PGothic" charset="-128"/>
              </a:rPr>
            </a:br>
            <a:r>
              <a:rPr lang="en-GB" alt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minutes.getValue</a:t>
            </a:r>
            <a:r>
              <a:rPr lang="en-GB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GB" altLang="en-US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Internal method </a:t>
            </a:r>
            <a:r>
              <a:rPr lang="en-GB" altLang="en-US" dirty="0" smtClean="0">
                <a:ea typeface="MS PGothic" charset="-128"/>
              </a:rPr>
              <a:t>calls</a:t>
            </a:r>
            <a:endParaRPr lang="en-GB" altLang="en-US" dirty="0">
              <a:ea typeface="MS PGothic" charset="-128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No variable name is required:</a:t>
            </a:r>
            <a:br>
              <a:rPr lang="en-US" altLang="en-US" dirty="0" smtClean="0">
                <a:ea typeface="MS PGothic" charset="-128"/>
              </a:rPr>
            </a:br>
            <a:r>
              <a:rPr lang="en-US" altLang="en-US" dirty="0" smtClean="0">
                <a:ea typeface="MS PGothic" charset="-128"/>
              </a:rPr>
              <a:t/>
            </a:r>
            <a:br>
              <a:rPr lang="en-US" altLang="en-US" dirty="0" smtClean="0">
                <a:ea typeface="MS PGothic" charset="-128"/>
              </a:rPr>
            </a:br>
            <a:r>
              <a:rPr lang="en-US" alt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updateDisplay</a:t>
            </a:r>
            <a:r>
              <a:rPr lang="en-US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en-US" sz="2800" dirty="0" smtClean="0">
                <a:ea typeface="Courier New" charset="0"/>
                <a:cs typeface="Courier New" charset="0"/>
              </a:rPr>
              <a:t>Internal methods often have </a:t>
            </a:r>
            <a:r>
              <a:rPr lang="en-US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altLang="en-US" sz="2800" dirty="0" smtClean="0">
                <a:ea typeface="Courier New" charset="0"/>
                <a:cs typeface="Courier New" charset="0"/>
              </a:rPr>
              <a:t> visibility.</a:t>
            </a:r>
          </a:p>
          <a:p>
            <a:pPr lvl="1" eaLnBrk="1" hangingPunct="1"/>
            <a:r>
              <a:rPr lang="en-US" altLang="en-US" dirty="0" smtClean="0">
                <a:ea typeface="Courier New" charset="0"/>
                <a:cs typeface="Courier New" charset="0"/>
              </a:rPr>
              <a:t>Prevents them from being called from outside their defining class.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Internal method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143000" y="1773238"/>
            <a:ext cx="7620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 Update the internal string that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 represents the display.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private void updateDisplay()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displayString =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hours.getDisplayValue() + ":" +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minutes.getDisplayValue();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2400" b="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Method calls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NB: A method call on </a:t>
            </a:r>
            <a:r>
              <a:rPr lang="en-GB" altLang="en-US" i="1" dirty="0">
                <a:ea typeface="MS PGothic" charset="-128"/>
              </a:rPr>
              <a:t>another object of the same type</a:t>
            </a:r>
            <a:r>
              <a:rPr lang="en-GB" altLang="en-US" dirty="0">
                <a:ea typeface="MS PGothic" charset="-128"/>
              </a:rPr>
              <a:t> would </a:t>
            </a:r>
            <a:r>
              <a:rPr lang="en-GB" altLang="en-US" dirty="0" smtClean="0">
                <a:ea typeface="MS PGothic" charset="-128"/>
              </a:rPr>
              <a:t>also be </a:t>
            </a:r>
            <a:r>
              <a:rPr lang="en-GB" altLang="en-US" dirty="0">
                <a:ea typeface="MS PGothic" charset="-128"/>
              </a:rPr>
              <a:t>an external call.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‘Internal’ means ‘this object’.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‘External’ means ‘any other object’, regardless of its type.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Abstraction and modularization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>
                <a:ea typeface="+mn-ea"/>
                <a:cs typeface="+mn-cs"/>
              </a:rPr>
              <a:t>Abstraction</a:t>
            </a:r>
            <a:r>
              <a:rPr lang="en-GB">
                <a:ea typeface="+mn-ea"/>
                <a:cs typeface="+mn-cs"/>
              </a:rPr>
              <a:t> is the ability to ignore details of parts to focus attention on a higher level of a problem. </a:t>
            </a:r>
          </a:p>
          <a:p>
            <a:pPr eaLnBrk="1" hangingPunct="1">
              <a:defRPr/>
            </a:pPr>
            <a:r>
              <a:rPr lang="en-GB" b="1">
                <a:ea typeface="+mn-ea"/>
                <a:cs typeface="+mn-cs"/>
              </a:rPr>
              <a:t>Modularization</a:t>
            </a:r>
            <a:r>
              <a:rPr lang="en-GB">
                <a:ea typeface="+mn-ea"/>
                <a:cs typeface="+mn-cs"/>
              </a:rPr>
              <a:t> is the process of dividing a whole into well-defined parts, which can be built and examined separately, and which interact in well-defined ways. 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to distinguish parameters and fields of the same name. E.g.: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ClockDisplay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limit)</a:t>
            </a:r>
            <a:b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this.limit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= limit;</a:t>
            </a:r>
            <a:b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 value = 0;</a:t>
            </a:r>
            <a:b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2905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The debugger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Useful for gaining insights into program behavior …</a:t>
            </a:r>
          </a:p>
          <a:p>
            <a:r>
              <a:rPr lang="en-US" altLang="en-US">
                <a:ea typeface="MS PGothic" charset="-128"/>
              </a:rPr>
              <a:t>… whether or not there is a program error.</a:t>
            </a:r>
          </a:p>
          <a:p>
            <a:r>
              <a:rPr lang="en-US" altLang="en-US">
                <a:ea typeface="MS PGothic" charset="-128"/>
              </a:rPr>
              <a:t>Set breakpoints.</a:t>
            </a:r>
          </a:p>
          <a:p>
            <a:r>
              <a:rPr lang="en-US" altLang="en-US">
                <a:ea typeface="MS PGothic" charset="-128"/>
              </a:rPr>
              <a:t>Examine variables.</a:t>
            </a:r>
          </a:p>
          <a:p>
            <a:r>
              <a:rPr lang="en-US" altLang="en-US">
                <a:ea typeface="MS PGothic" charset="-128"/>
              </a:rPr>
              <a:t>Step through code.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The debugger</a:t>
            </a:r>
          </a:p>
        </p:txBody>
      </p:sp>
      <p:pic>
        <p:nvPicPr>
          <p:cNvPr id="71682" name="Picture 7" descr="fig3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30338"/>
            <a:ext cx="748823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Concept summary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19200" y="1828800"/>
            <a:ext cx="6019800" cy="4267200"/>
          </a:xfrm>
        </p:spPr>
        <p:txBody>
          <a:bodyPr/>
          <a:lstStyle/>
          <a:p>
            <a:pPr eaLnBrk="1" hangingPunct="1"/>
            <a:r>
              <a:rPr lang="en-GB" altLang="en-US" sz="3200">
                <a:ea typeface="MS PGothic" charset="-128"/>
              </a:rPr>
              <a:t>object creation</a:t>
            </a:r>
          </a:p>
          <a:p>
            <a:pPr eaLnBrk="1" hangingPunct="1"/>
            <a:r>
              <a:rPr lang="en-GB" altLang="en-US" sz="3200">
                <a:ea typeface="MS PGothic" charset="-128"/>
              </a:rPr>
              <a:t>overloading</a:t>
            </a:r>
          </a:p>
          <a:p>
            <a:pPr eaLnBrk="1" hangingPunct="1"/>
            <a:r>
              <a:rPr lang="en-GB" altLang="en-US" sz="3200">
                <a:ea typeface="MS PGothic" charset="-128"/>
              </a:rPr>
              <a:t>internal/external method calls</a:t>
            </a:r>
          </a:p>
          <a:p>
            <a:pPr eaLnBrk="1" hangingPunct="1"/>
            <a:r>
              <a:rPr lang="en-GB" altLang="en-US" sz="3200">
                <a:ea typeface="MS PGothic" charset="-128"/>
              </a:rPr>
              <a:t>debugger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Modularizing the clock display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19685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1282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282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4556125" y="2733675"/>
            <a:ext cx="377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One four-digit display?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1524000" y="4419600"/>
            <a:ext cx="304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Or two two-digit displays?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 two-digit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call the class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NumberDisplay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integer fields:</a:t>
            </a:r>
          </a:p>
          <a:p>
            <a:pPr lvl="1"/>
            <a:r>
              <a:rPr lang="en-US" dirty="0" smtClean="0"/>
              <a:t>The current value.</a:t>
            </a:r>
          </a:p>
          <a:p>
            <a:pPr lvl="1"/>
            <a:r>
              <a:rPr lang="en-US" dirty="0" smtClean="0"/>
              <a:t>The limit for the value.</a:t>
            </a:r>
          </a:p>
          <a:p>
            <a:r>
              <a:rPr lang="en-US" dirty="0" smtClean="0"/>
              <a:t>The current value is incremented until it reaches its limit.</a:t>
            </a:r>
          </a:p>
          <a:p>
            <a:r>
              <a:rPr lang="en-US" dirty="0" smtClean="0"/>
              <a:t>It ‘rolls over’ to zero at this point.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666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Implementation - NumberDisplay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403350" y="1784350"/>
            <a:ext cx="70564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class NumberDisplay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int limit;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int value;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public NumberDisplay(int limit)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this.limit = limit;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value =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400" i="1" noProof="1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24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Source code: NumberDisplay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45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public String getDisplayValue()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if(value &lt; 10)</a:t>
            </a:r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{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return "0" + value;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   }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else</a:t>
            </a:r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{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return "" + value;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   }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increment method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-36513" y="1893888"/>
            <a:ext cx="96488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public void increment()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value = value + 1;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if(value == limit) {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// Keep the value within the limit.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value = 0;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modulo operator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7467600" cy="5181600"/>
          </a:xfrm>
        </p:spPr>
        <p:txBody>
          <a:bodyPr rIns="233680"/>
          <a:lstStyle/>
          <a:p>
            <a:pPr marL="369888" indent="-330200" eaLnBrk="1" hangingPunct="1">
              <a:buClr>
                <a:srgbClr val="345477"/>
              </a:buClr>
            </a:pPr>
            <a:r>
              <a:rPr lang="en-US" altLang="en-US" sz="2500">
                <a:ea typeface="MS PGothic" charset="-128"/>
              </a:rPr>
              <a:t>The 'division' operator (/), when applied to int operands, returns the </a:t>
            </a:r>
            <a:r>
              <a:rPr lang="en-US" altLang="en-US" sz="2500">
                <a:latin typeface="Trebuchet MS Italic" charset="0"/>
                <a:ea typeface="MS PGothic" charset="-128"/>
                <a:sym typeface="Trebuchet MS Italic" charset="0"/>
              </a:rPr>
              <a:t>result</a:t>
            </a:r>
            <a:r>
              <a:rPr lang="en-US" altLang="en-US" sz="2500">
                <a:ea typeface="MS PGothic" charset="-128"/>
              </a:rPr>
              <a:t> of an </a:t>
            </a:r>
            <a:r>
              <a:rPr lang="en-US" altLang="en-US" sz="2500">
                <a:latin typeface="Trebuchet MS Italic" charset="0"/>
                <a:ea typeface="MS PGothic" charset="-128"/>
                <a:sym typeface="Trebuchet MS Italic" charset="0"/>
              </a:rPr>
              <a:t>integer division</a:t>
            </a:r>
            <a:r>
              <a:rPr lang="en-US" altLang="en-US" sz="2500">
                <a:ea typeface="MS PGothic" charset="-128"/>
              </a:rPr>
              <a:t>.</a:t>
            </a:r>
          </a:p>
          <a:p>
            <a:pPr marL="369888" indent="-330200" eaLnBrk="1" hangingPunct="1">
              <a:buClr>
                <a:srgbClr val="345477"/>
              </a:buClr>
            </a:pPr>
            <a:r>
              <a:rPr lang="en-US" altLang="en-US" sz="2500">
                <a:ea typeface="MS PGothic" charset="-128"/>
              </a:rPr>
              <a:t>The 'modulo' operator (%) returns the </a:t>
            </a:r>
            <a:r>
              <a:rPr lang="en-US" altLang="en-US" sz="2500">
                <a:latin typeface="Trebuchet MS Italic" charset="0"/>
                <a:ea typeface="MS PGothic" charset="-128"/>
                <a:sym typeface="Trebuchet MS Italic" charset="0"/>
              </a:rPr>
              <a:t>remainder</a:t>
            </a:r>
            <a:r>
              <a:rPr lang="en-US" altLang="en-US" sz="2500">
                <a:ea typeface="MS PGothic" charset="-128"/>
              </a:rPr>
              <a:t> of an integer division.</a:t>
            </a:r>
          </a:p>
          <a:p>
            <a:pPr marL="369888" indent="-330200" eaLnBrk="1" hangingPunct="1">
              <a:buClr>
                <a:srgbClr val="345477"/>
              </a:buClr>
            </a:pPr>
            <a:r>
              <a:rPr lang="en-US" altLang="en-US" sz="2500">
                <a:ea typeface="MS PGothic" charset="-128"/>
              </a:rPr>
              <a:t>E.g., generally:</a:t>
            </a:r>
            <a:br>
              <a:rPr lang="en-US" altLang="en-US" sz="2500">
                <a:ea typeface="MS PGothic" charset="-128"/>
              </a:rPr>
            </a:br>
            <a:r>
              <a:rPr lang="en-US" altLang="en-US" sz="2500">
                <a:ea typeface="MS PGothic" charset="-128"/>
              </a:rPr>
              <a:t>        17 / 5  gives  result 3, remainder 2</a:t>
            </a:r>
          </a:p>
          <a:p>
            <a:pPr marL="369888" indent="-330200" eaLnBrk="1" hangingPunct="1">
              <a:buClr>
                <a:srgbClr val="345477"/>
              </a:buClr>
            </a:pPr>
            <a:r>
              <a:rPr lang="en-US" altLang="en-US" sz="2500">
                <a:ea typeface="MS PGothic" charset="-128"/>
              </a:rPr>
              <a:t>In Java:</a:t>
            </a:r>
            <a:br>
              <a:rPr lang="en-US" altLang="en-US" sz="2500">
                <a:ea typeface="MS PGothic" charset="-128"/>
              </a:rPr>
            </a:br>
            <a:r>
              <a:rPr lang="en-US" altLang="en-US" sz="2500">
                <a:ea typeface="MS PGothic" charset="-128"/>
              </a:rPr>
              <a:t>        17 / 5 == 3</a:t>
            </a:r>
            <a:br>
              <a:rPr lang="en-US" altLang="en-US" sz="2500">
                <a:ea typeface="MS PGothic" charset="-128"/>
              </a:rPr>
            </a:br>
            <a:r>
              <a:rPr lang="en-US" altLang="en-US" sz="2500">
                <a:ea typeface="MS PGothic" charset="-128"/>
              </a:rPr>
              <a:t>        17 % 5 == 2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728</TotalTime>
  <Words>1610</Words>
  <Application>Microsoft Macintosh PowerPoint</Application>
  <PresentationFormat>On-screen Show (4:3)</PresentationFormat>
  <Paragraphs>274</Paragraphs>
  <Slides>33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objects-first-6e</vt:lpstr>
      <vt:lpstr>Object interaction</vt:lpstr>
      <vt:lpstr>A digital clock</vt:lpstr>
      <vt:lpstr>Abstraction and modularization</vt:lpstr>
      <vt:lpstr>Modularizing the clock display</vt:lpstr>
      <vt:lpstr>Modeling a two-digit display</vt:lpstr>
      <vt:lpstr>Implementation - NumberDisplay</vt:lpstr>
      <vt:lpstr>Source code: NumberDisplay</vt:lpstr>
      <vt:lpstr>increment method</vt:lpstr>
      <vt:lpstr>The modulo operator</vt:lpstr>
      <vt:lpstr>Quiz</vt:lpstr>
      <vt:lpstr>Alternative increment method</vt:lpstr>
      <vt:lpstr>Implementation - ClockDisplay</vt:lpstr>
      <vt:lpstr>Classes as types</vt:lpstr>
      <vt:lpstr>Class diagram</vt:lpstr>
      <vt:lpstr>Object diagram</vt:lpstr>
      <vt:lpstr>Objects creating objects</vt:lpstr>
      <vt:lpstr>Objects creating objects</vt:lpstr>
      <vt:lpstr>ClockDisplay object diagram</vt:lpstr>
      <vt:lpstr>Quiz: What is the output?</vt:lpstr>
      <vt:lpstr>Primitive types vs. object types</vt:lpstr>
      <vt:lpstr>Primitive types vs. object types</vt:lpstr>
      <vt:lpstr>Concepts</vt:lpstr>
      <vt:lpstr>Object interaction</vt:lpstr>
      <vt:lpstr>Object interaction</vt:lpstr>
      <vt:lpstr>Method calling</vt:lpstr>
      <vt:lpstr>External method calls</vt:lpstr>
      <vt:lpstr>Internal method calls</vt:lpstr>
      <vt:lpstr>Internal method</vt:lpstr>
      <vt:lpstr>Method calls</vt:lpstr>
      <vt:lpstr>The this keyword</vt:lpstr>
      <vt:lpstr>The debugger</vt:lpstr>
      <vt:lpstr>The debugger</vt:lpstr>
      <vt:lpstr>Concept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3</dc:title>
  <dc:subject/>
  <dc:creator>David J. Barnes, Michael Kölling</dc:creator>
  <cp:keywords/>
  <dc:description>Copyright © David J. Barnes, Michael Kölling_x000d_</dc:description>
  <cp:lastModifiedBy>Carole Snyder</cp:lastModifiedBy>
  <cp:revision>109</cp:revision>
  <cp:lastPrinted>2003-09-01T07:03:17Z</cp:lastPrinted>
  <dcterms:created xsi:type="dcterms:W3CDTF">2009-04-22T19:24:48Z</dcterms:created>
  <dcterms:modified xsi:type="dcterms:W3CDTF">2016-04-26T14:05:00Z</dcterms:modified>
  <cp:category/>
</cp:coreProperties>
</file>