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17"/>
  </p:notesMasterIdLst>
  <p:sldIdLst>
    <p:sldId id="313" r:id="rId2"/>
    <p:sldId id="314" r:id="rId3"/>
    <p:sldId id="318" r:id="rId4"/>
    <p:sldId id="315" r:id="rId5"/>
    <p:sldId id="319" r:id="rId6"/>
    <p:sldId id="320" r:id="rId7"/>
    <p:sldId id="321" r:id="rId8"/>
    <p:sldId id="322" r:id="rId9"/>
    <p:sldId id="323" r:id="rId10"/>
    <p:sldId id="324" r:id="rId11"/>
    <p:sldId id="325" r:id="rId12"/>
    <p:sldId id="326" r:id="rId13"/>
    <p:sldId id="327" r:id="rId14"/>
    <p:sldId id="316" r:id="rId15"/>
    <p:sldId id="31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a:srgbClr val="3333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4"/>
    <p:restoredTop sz="94433"/>
  </p:normalViewPr>
  <p:slideViewPr>
    <p:cSldViewPr snapToGrid="0" snapToObjects="1">
      <p:cViewPr>
        <p:scale>
          <a:sx n="80" d="100"/>
          <a:sy n="80" d="100"/>
        </p:scale>
        <p:origin x="1760" y="112"/>
      </p:cViewPr>
      <p:guideLst>
        <p:guide orient="horz" pos="2160"/>
        <p:guide pos="2880"/>
      </p:guideLst>
    </p:cSldViewPr>
  </p:slideViewPr>
  <p:notesTextViewPr>
    <p:cViewPr>
      <p:scale>
        <a:sx n="100" d="100"/>
        <a:sy n="100" d="100"/>
      </p:scale>
      <p:origin x="0" y="0"/>
    </p:cViewPr>
  </p:notesTextViewPr>
  <p:notesViewPr>
    <p:cSldViewPr snapToGrid="0" snapToObjects="1">
      <p:cViewPr>
        <p:scale>
          <a:sx n="79" d="100"/>
          <a:sy n="79" d="100"/>
        </p:scale>
        <p:origin x="2120" y="-35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1F79A-9AAF-7249-8E8E-AED54923CA98}" type="datetimeFigureOut">
              <a:rPr lang="en-US" smtClean="0"/>
              <a:t>8/29/21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6BD003-5223-F244-9403-1DC0E0F80FB9}" type="slidenum">
              <a:rPr lang="en-US" smtClean="0"/>
              <a:t>‹#›</a:t>
            </a:fld>
            <a:endParaRPr lang="en-US"/>
          </a:p>
        </p:txBody>
      </p:sp>
    </p:spTree>
    <p:extLst>
      <p:ext uri="{BB962C8B-B14F-4D97-AF65-F5344CB8AC3E}">
        <p14:creationId xmlns:p14="http://schemas.microsoft.com/office/powerpoint/2010/main" val="3106989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6BD003-5223-F244-9403-1DC0E0F80FB9}" type="slidenum">
              <a:rPr lang="en-US" smtClean="0"/>
              <a:t>1</a:t>
            </a:fld>
            <a:endParaRPr lang="en-US"/>
          </a:p>
        </p:txBody>
      </p:sp>
    </p:spTree>
    <p:extLst>
      <p:ext uri="{BB962C8B-B14F-4D97-AF65-F5344CB8AC3E}">
        <p14:creationId xmlns:p14="http://schemas.microsoft.com/office/powerpoint/2010/main" val="153052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798AE3-E038-F049-87F8-D1522AF70702}" type="slidenum">
              <a:rPr lang="en-US" smtClean="0"/>
              <a:pPr/>
              <a:t>13</a:t>
            </a:fld>
            <a:endParaRPr lang="en-US"/>
          </a:p>
        </p:txBody>
      </p:sp>
    </p:spTree>
    <p:extLst>
      <p:ext uri="{BB962C8B-B14F-4D97-AF65-F5344CB8AC3E}">
        <p14:creationId xmlns:p14="http://schemas.microsoft.com/office/powerpoint/2010/main" val="108640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2A059E2-A478-694A-8668-A503AB8C1E3E}" type="datetimeFigureOut">
              <a:rPr lang="en-US" smtClean="0"/>
              <a:t>8/29/21</a:t>
            </a:fld>
            <a:endParaRPr lang="en-US"/>
          </a:p>
        </p:txBody>
      </p:sp>
      <p:sp>
        <p:nvSpPr>
          <p:cNvPr id="8" name="Slide Number Placeholder 7"/>
          <p:cNvSpPr>
            <a:spLocks noGrp="1"/>
          </p:cNvSpPr>
          <p:nvPr>
            <p:ph type="sldNum" sz="quarter" idx="11"/>
          </p:nvPr>
        </p:nvSpPr>
        <p:spPr/>
        <p:txBody>
          <a:bodyPr/>
          <a:lstStyle/>
          <a:p>
            <a:fld id="{CF8BD2BB-9DC0-8544-82EF-ED429D23B4A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059E2-A478-694A-8668-A503AB8C1E3E}"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BD2BB-9DC0-8544-82EF-ED429D23B4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059E2-A478-694A-8668-A503AB8C1E3E}"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BD2BB-9DC0-8544-82EF-ED429D23B4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2A059E2-A478-694A-8668-A503AB8C1E3E}"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BD2BB-9DC0-8544-82EF-ED429D23B4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059E2-A478-694A-8668-A503AB8C1E3E}"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BD2BB-9DC0-8544-82EF-ED429D23B4A8}"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2A059E2-A478-694A-8668-A503AB8C1E3E}" type="datetimeFigureOut">
              <a:rPr lang="en-US" smtClean="0"/>
              <a:t>8/29/21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BD2BB-9DC0-8544-82EF-ED429D23B4A8}"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2A059E2-A478-694A-8668-A503AB8C1E3E}" type="datetimeFigureOut">
              <a:rPr lang="en-US" smtClean="0"/>
              <a:t>8/29/21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BD2BB-9DC0-8544-82EF-ED429D23B4A8}"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A059E2-A478-694A-8668-A503AB8C1E3E}" type="datetimeFigureOut">
              <a:rPr lang="en-US" smtClean="0"/>
              <a:t>8/29/21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BD2BB-9DC0-8544-82EF-ED429D23B4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059E2-A478-694A-8668-A503AB8C1E3E}" type="datetimeFigureOut">
              <a:rPr lang="en-US" smtClean="0"/>
              <a:t>8/29/21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BD2BB-9DC0-8544-82EF-ED429D23B4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059E2-A478-694A-8668-A503AB8C1E3E}" type="datetimeFigureOut">
              <a:rPr lang="en-US" smtClean="0"/>
              <a:t>8/29/21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BD2BB-9DC0-8544-82EF-ED429D23B4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059E2-A478-694A-8668-A503AB8C1E3E}" type="datetimeFigureOut">
              <a:rPr lang="en-US" smtClean="0"/>
              <a:t>8/29/21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BD2BB-9DC0-8544-82EF-ED429D23B4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2A059E2-A478-694A-8668-A503AB8C1E3E}" type="datetimeFigureOut">
              <a:rPr lang="en-US" smtClean="0"/>
              <a:t>8/29/21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F8BD2BB-9DC0-8544-82EF-ED429D23B4A8}"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lnSpc>
          <a:spcPts val="5800"/>
        </a:lnSpc>
        <a:spcBef>
          <a:spcPct val="0"/>
        </a:spcBef>
        <a:buNone/>
        <a:defRPr sz="5400" kern="1200">
          <a:solidFill>
            <a:srgbClr val="FF0000"/>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edgyu.excess.org/git-tutorial/2008-07-09/intro-to-git.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edgyu.excess.org/git-tutorial/2008-07-09/intro-to-git.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hyperlink" Target="http://edgyu.excess.org/git-tutorial/2008-07-09/intro-to-git.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edgyu.excess.org/git-tutorial/2008-07-09/intro-to-git.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edgyu.excess.org/git-tutorial/2008-07-09/intro-to-git.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edgyu.excess.org/git-tutorial/2008-07-09/intro-to-git.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edgyu.excess.org/git-tutorial/2008-07-09/intro-to-gi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a:t>github</a:t>
            </a:r>
          </a:p>
        </p:txBody>
      </p:sp>
      <p:sp>
        <p:nvSpPr>
          <p:cNvPr id="4" name="Content Placeholder 3"/>
          <p:cNvSpPr>
            <a:spLocks noGrp="1"/>
          </p:cNvSpPr>
          <p:nvPr>
            <p:ph sz="quarter" idx="13"/>
          </p:nvPr>
        </p:nvSpPr>
        <p:spPr>
          <a:xfrm>
            <a:off x="365760" y="1600200"/>
            <a:ext cx="8321040" cy="4597400"/>
          </a:xfrm>
        </p:spPr>
        <p:txBody>
          <a:bodyPr/>
          <a:lstStyle/>
          <a:p>
            <a:r>
              <a:rPr lang="en-US"/>
              <a:t>Intro to github </a:t>
            </a:r>
            <a:r>
              <a:rPr lang="mr-IN"/>
              <a:t>–</a:t>
            </a:r>
            <a:r>
              <a:rPr lang="en-US"/>
              <a:t> how it works, server vs local</a:t>
            </a:r>
          </a:p>
          <a:p>
            <a:r>
              <a:rPr lang="en-US"/>
              <a:t>Today </a:t>
            </a:r>
            <a:r>
              <a:rPr lang="mr-IN"/>
              <a:t>–</a:t>
            </a:r>
            <a:r>
              <a:rPr lang="en-US"/>
              <a:t> everyone creates a github account and a CS1030 Repository (repo)</a:t>
            </a:r>
          </a:p>
        </p:txBody>
      </p:sp>
    </p:spTree>
    <p:extLst>
      <p:ext uri="{BB962C8B-B14F-4D97-AF65-F5344CB8AC3E}">
        <p14:creationId xmlns:p14="http://schemas.microsoft.com/office/powerpoint/2010/main" val="20652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pic>
        <p:nvPicPr>
          <p:cNvPr id="4" name="Picture 3"/>
          <p:cNvPicPr>
            <a:picLocks noChangeAspect="1"/>
          </p:cNvPicPr>
          <p:nvPr/>
        </p:nvPicPr>
        <p:blipFill>
          <a:blip r:embed="rId2"/>
          <a:stretch>
            <a:fillRect/>
          </a:stretch>
        </p:blipFill>
        <p:spPr>
          <a:xfrm>
            <a:off x="359901" y="1818640"/>
            <a:ext cx="8424198" cy="4023360"/>
          </a:xfrm>
          <a:prstGeom prst="rect">
            <a:avLst/>
          </a:prstGeom>
        </p:spPr>
      </p:pic>
      <p:sp>
        <p:nvSpPr>
          <p:cNvPr id="5" name="TextBox 4"/>
          <p:cNvSpPr txBox="1"/>
          <p:nvPr/>
        </p:nvSpPr>
        <p:spPr>
          <a:xfrm>
            <a:off x="5745238" y="3105239"/>
            <a:ext cx="537790" cy="274320"/>
          </a:xfrm>
          <a:prstGeom prst="rect">
            <a:avLst/>
          </a:prstGeom>
          <a:noFill/>
        </p:spPr>
        <p:txBody>
          <a:bodyPr wrap="none" lIns="0" tIns="0" rIns="0" bIns="0" rtlCol="0" anchor="ctr" anchorCtr="1">
            <a:noAutofit/>
          </a:bodyPr>
          <a:lstStyle/>
          <a:p>
            <a:pPr algn="ctr"/>
            <a:r>
              <a:rPr lang="en-US" dirty="0" smtClean="0"/>
              <a:t>add</a:t>
            </a:r>
            <a:endParaRPr lang="en-US" sz="1400" dirty="0"/>
          </a:p>
        </p:txBody>
      </p:sp>
      <p:sp>
        <p:nvSpPr>
          <p:cNvPr id="6" name="TextBox 5"/>
          <p:cNvSpPr txBox="1"/>
          <p:nvPr/>
        </p:nvSpPr>
        <p:spPr>
          <a:xfrm>
            <a:off x="979714" y="6434667"/>
            <a:ext cx="6147837" cy="369332"/>
          </a:xfrm>
          <a:prstGeom prst="rect">
            <a:avLst/>
          </a:prstGeom>
          <a:noFill/>
        </p:spPr>
        <p:txBody>
          <a:bodyPr wrap="none" rtlCol="0">
            <a:spAutoFit/>
          </a:bodyPr>
          <a:lstStyle/>
          <a:p>
            <a:r>
              <a:rPr lang="en-US" dirty="0" smtClean="0">
                <a:hlinkClick r:id="rId3"/>
              </a:rPr>
              <a:t>http://edgyu.excess.org/git-tutorial/2008-07-09/intro-to-git.pdf</a:t>
            </a:r>
            <a:endParaRPr lang="en-US" dirty="0"/>
          </a:p>
        </p:txBody>
      </p:sp>
    </p:spTree>
    <p:extLst>
      <p:ext uri="{BB962C8B-B14F-4D97-AF65-F5344CB8AC3E}">
        <p14:creationId xmlns:p14="http://schemas.microsoft.com/office/powerpoint/2010/main" val="103006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72058"/>
            <a:ext cx="8229600" cy="1600200"/>
          </a:xfrm>
        </p:spPr>
        <p:txBody>
          <a:bodyPr/>
          <a:lstStyle/>
          <a:p>
            <a:r>
              <a:rPr lang="en-US" dirty="0" smtClean="0"/>
              <a:t>Committing</a:t>
            </a:r>
            <a:endParaRPr lang="en-US" dirty="0"/>
          </a:p>
        </p:txBody>
      </p:sp>
      <p:pic>
        <p:nvPicPr>
          <p:cNvPr id="4" name="Picture 3"/>
          <p:cNvPicPr>
            <a:picLocks noChangeAspect="1"/>
          </p:cNvPicPr>
          <p:nvPr/>
        </p:nvPicPr>
        <p:blipFill>
          <a:blip r:embed="rId2"/>
          <a:stretch>
            <a:fillRect/>
          </a:stretch>
        </p:blipFill>
        <p:spPr>
          <a:xfrm>
            <a:off x="327745" y="1992117"/>
            <a:ext cx="8488509" cy="4114800"/>
          </a:xfrm>
          <a:prstGeom prst="rect">
            <a:avLst/>
          </a:prstGeom>
        </p:spPr>
      </p:pic>
      <p:sp>
        <p:nvSpPr>
          <p:cNvPr id="5" name="TextBox 4"/>
          <p:cNvSpPr txBox="1"/>
          <p:nvPr/>
        </p:nvSpPr>
        <p:spPr>
          <a:xfrm>
            <a:off x="2852382" y="4361537"/>
            <a:ext cx="928534" cy="274320"/>
          </a:xfrm>
          <a:prstGeom prst="rect">
            <a:avLst/>
          </a:prstGeom>
          <a:noFill/>
        </p:spPr>
        <p:txBody>
          <a:bodyPr wrap="square" lIns="0" tIns="0" rIns="0" bIns="0" rtlCol="0" anchor="ctr" anchorCtr="1">
            <a:normAutofit fontScale="92500" lnSpcReduction="10000"/>
          </a:bodyPr>
          <a:lstStyle/>
          <a:p>
            <a:r>
              <a:rPr lang="en-US" sz="2065" dirty="0" smtClean="0"/>
              <a:t>commit</a:t>
            </a:r>
            <a:endParaRPr lang="en-US" dirty="0"/>
          </a:p>
        </p:txBody>
      </p:sp>
      <p:sp>
        <p:nvSpPr>
          <p:cNvPr id="6" name="TextBox 5"/>
          <p:cNvSpPr txBox="1"/>
          <p:nvPr/>
        </p:nvSpPr>
        <p:spPr>
          <a:xfrm>
            <a:off x="979714" y="6434667"/>
            <a:ext cx="6147837" cy="369332"/>
          </a:xfrm>
          <a:prstGeom prst="rect">
            <a:avLst/>
          </a:prstGeom>
          <a:noFill/>
        </p:spPr>
        <p:txBody>
          <a:bodyPr wrap="none" rtlCol="0">
            <a:spAutoFit/>
          </a:bodyPr>
          <a:lstStyle/>
          <a:p>
            <a:r>
              <a:rPr lang="en-US" dirty="0" smtClean="0">
                <a:hlinkClick r:id="rId3"/>
              </a:rPr>
              <a:t>http://edgyu.excess.org/git-tutorial/2008-07-09/intro-to-git.pdf</a:t>
            </a:r>
            <a:endParaRPr lang="en-US" dirty="0"/>
          </a:p>
        </p:txBody>
      </p:sp>
    </p:spTree>
    <p:extLst>
      <p:ext uri="{BB962C8B-B14F-4D97-AF65-F5344CB8AC3E}">
        <p14:creationId xmlns:p14="http://schemas.microsoft.com/office/powerpoint/2010/main" val="148023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88720"/>
          </a:xfrm>
        </p:spPr>
        <p:txBody>
          <a:bodyPr/>
          <a:lstStyle/>
          <a:p>
            <a:r>
              <a:rPr lang="en-US" dirty="0" smtClean="0"/>
              <a:t>Checking out</a:t>
            </a:r>
            <a:endParaRPr lang="en-US" dirty="0"/>
          </a:p>
        </p:txBody>
      </p:sp>
      <p:pic>
        <p:nvPicPr>
          <p:cNvPr id="4" name="Picture 3"/>
          <p:cNvPicPr>
            <a:picLocks noChangeAspect="1"/>
          </p:cNvPicPr>
          <p:nvPr/>
        </p:nvPicPr>
        <p:blipFill>
          <a:blip r:embed="rId2"/>
          <a:stretch>
            <a:fillRect/>
          </a:stretch>
        </p:blipFill>
        <p:spPr>
          <a:xfrm>
            <a:off x="274320" y="1188720"/>
            <a:ext cx="8505762" cy="4114800"/>
          </a:xfrm>
          <a:prstGeom prst="rect">
            <a:avLst/>
          </a:prstGeom>
        </p:spPr>
      </p:pic>
      <p:sp>
        <p:nvSpPr>
          <p:cNvPr id="5" name="TextBox 4"/>
          <p:cNvSpPr txBox="1"/>
          <p:nvPr/>
        </p:nvSpPr>
        <p:spPr>
          <a:xfrm>
            <a:off x="2899226" y="4226509"/>
            <a:ext cx="928534" cy="274320"/>
          </a:xfrm>
          <a:prstGeom prst="rect">
            <a:avLst/>
          </a:prstGeom>
          <a:noFill/>
        </p:spPr>
        <p:txBody>
          <a:bodyPr wrap="square" lIns="0" tIns="0" rIns="0" bIns="0" rtlCol="0" anchor="ctr" anchorCtr="1">
            <a:normAutofit/>
          </a:bodyPr>
          <a:lstStyle/>
          <a:p>
            <a:r>
              <a:rPr lang="en-US" dirty="0" smtClean="0"/>
              <a:t>checkout</a:t>
            </a:r>
            <a:endParaRPr lang="en-US" dirty="0"/>
          </a:p>
        </p:txBody>
      </p:sp>
      <p:sp>
        <p:nvSpPr>
          <p:cNvPr id="6" name="TextBox 5"/>
          <p:cNvSpPr txBox="1"/>
          <p:nvPr/>
        </p:nvSpPr>
        <p:spPr>
          <a:xfrm>
            <a:off x="5380342" y="3729204"/>
            <a:ext cx="928534" cy="274320"/>
          </a:xfrm>
          <a:prstGeom prst="rect">
            <a:avLst/>
          </a:prstGeom>
          <a:noFill/>
        </p:spPr>
        <p:txBody>
          <a:bodyPr wrap="square" lIns="0" tIns="0" rIns="0" bIns="0" rtlCol="0" anchor="ctr" anchorCtr="1">
            <a:normAutofit/>
          </a:bodyPr>
          <a:lstStyle/>
          <a:p>
            <a:r>
              <a:rPr lang="en-US" dirty="0" smtClean="0"/>
              <a:t>checkout</a:t>
            </a:r>
            <a:endParaRPr lang="en-US" dirty="0"/>
          </a:p>
        </p:txBody>
      </p:sp>
      <p:sp>
        <p:nvSpPr>
          <p:cNvPr id="7" name="TextBox 6"/>
          <p:cNvSpPr txBox="1"/>
          <p:nvPr/>
        </p:nvSpPr>
        <p:spPr>
          <a:xfrm>
            <a:off x="979714" y="6434667"/>
            <a:ext cx="6147837" cy="369332"/>
          </a:xfrm>
          <a:prstGeom prst="rect">
            <a:avLst/>
          </a:prstGeom>
          <a:noFill/>
        </p:spPr>
        <p:txBody>
          <a:bodyPr wrap="none" rtlCol="0">
            <a:spAutoFit/>
          </a:bodyPr>
          <a:lstStyle/>
          <a:p>
            <a:r>
              <a:rPr lang="en-US" dirty="0" smtClean="0">
                <a:hlinkClick r:id="rId3"/>
              </a:rPr>
              <a:t>http://edgyu.excess.org/git-tutorial/2008-07-09/intro-to-git.pdf</a:t>
            </a:r>
            <a:endParaRPr lang="en-US" dirty="0"/>
          </a:p>
        </p:txBody>
      </p:sp>
    </p:spTree>
    <p:extLst>
      <p:ext uri="{BB962C8B-B14F-4D97-AF65-F5344CB8AC3E}">
        <p14:creationId xmlns:p14="http://schemas.microsoft.com/office/powerpoint/2010/main" val="1933617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4203945" cy="707886"/>
          </a:xfrm>
          <a:prstGeom prst="rect">
            <a:avLst/>
          </a:prstGeom>
          <a:noFill/>
        </p:spPr>
        <p:txBody>
          <a:bodyPr wrap="none" rtlCol="0">
            <a:spAutoFit/>
          </a:bodyPr>
          <a:lstStyle/>
          <a:p>
            <a:r>
              <a:rPr lang="en-US" sz="4000" dirty="0" smtClean="0">
                <a:latin typeface="Comic Sans MS"/>
                <a:cs typeface="Comic Sans MS"/>
              </a:rPr>
              <a:t>Local Operations</a:t>
            </a:r>
            <a:endParaRPr lang="en-US" sz="4000" dirty="0">
              <a:latin typeface="Comic Sans MS"/>
              <a:cs typeface="Comic Sans MS"/>
            </a:endParaRPr>
          </a:p>
        </p:txBody>
      </p:sp>
      <p:sp>
        <p:nvSpPr>
          <p:cNvPr id="5" name="Left Arrow 4"/>
          <p:cNvSpPr/>
          <p:nvPr/>
        </p:nvSpPr>
        <p:spPr>
          <a:xfrm>
            <a:off x="4466472" y="3696772"/>
            <a:ext cx="2830327" cy="84877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latin typeface="Comic Sans MS"/>
                <a:cs typeface="Comic Sans MS"/>
              </a:rPr>
              <a:t>add (stage) files</a:t>
            </a:r>
            <a:endParaRPr lang="en-US" sz="2000" dirty="0">
              <a:solidFill>
                <a:srgbClr val="000000"/>
              </a:solidFill>
              <a:latin typeface="Comic Sans MS"/>
              <a:cs typeface="Comic Sans MS"/>
            </a:endParaRPr>
          </a:p>
        </p:txBody>
      </p:sp>
      <p:sp>
        <p:nvSpPr>
          <p:cNvPr id="6" name="Rounded Rectangle 5"/>
          <p:cNvSpPr/>
          <p:nvPr/>
        </p:nvSpPr>
        <p:spPr>
          <a:xfrm>
            <a:off x="6421906" y="1331533"/>
            <a:ext cx="1760612" cy="8330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Comic Sans MS"/>
                <a:cs typeface="Comic Sans MS"/>
              </a:rPr>
              <a:t>Working directory</a:t>
            </a:r>
            <a:endParaRPr lang="en-US" sz="2000" dirty="0">
              <a:solidFill>
                <a:schemeClr val="tx1"/>
              </a:solidFill>
              <a:latin typeface="Comic Sans MS"/>
              <a:cs typeface="Comic Sans MS"/>
            </a:endParaRPr>
          </a:p>
        </p:txBody>
      </p:sp>
      <p:sp>
        <p:nvSpPr>
          <p:cNvPr id="7" name="Rounded Rectangle 6"/>
          <p:cNvSpPr/>
          <p:nvPr/>
        </p:nvSpPr>
        <p:spPr>
          <a:xfrm>
            <a:off x="752529" y="1331533"/>
            <a:ext cx="2226228" cy="833011"/>
          </a:xfrm>
          <a:prstGeom prst="roundRect">
            <a:avLst/>
          </a:prstGeom>
          <a:solidFill>
            <a:srgbClr val="D264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Comic Sans MS"/>
                <a:cs typeface="Comic Sans MS"/>
              </a:rPr>
              <a:t>Repository</a:t>
            </a:r>
            <a:br>
              <a:rPr lang="en-US" sz="2000" dirty="0" smtClean="0">
                <a:solidFill>
                  <a:schemeClr val="tx1"/>
                </a:solidFill>
                <a:latin typeface="Comic Sans MS"/>
                <a:cs typeface="Comic Sans MS"/>
              </a:rPr>
            </a:br>
            <a:r>
              <a:rPr lang="en-US" sz="2000" dirty="0" smtClean="0">
                <a:solidFill>
                  <a:schemeClr val="tx1"/>
                </a:solidFill>
                <a:latin typeface="Comic Sans MS"/>
                <a:cs typeface="Comic Sans MS"/>
              </a:rPr>
              <a:t>(.</a:t>
            </a:r>
            <a:r>
              <a:rPr lang="en-US" sz="2000" dirty="0" err="1" smtClean="0">
                <a:solidFill>
                  <a:schemeClr val="tx1"/>
                </a:solidFill>
                <a:latin typeface="Comic Sans MS"/>
                <a:cs typeface="Comic Sans MS"/>
              </a:rPr>
              <a:t>git</a:t>
            </a:r>
            <a:r>
              <a:rPr lang="en-US" sz="2000" dirty="0" smtClean="0">
                <a:solidFill>
                  <a:schemeClr val="tx1"/>
                </a:solidFill>
                <a:latin typeface="Comic Sans MS"/>
                <a:cs typeface="Comic Sans MS"/>
              </a:rPr>
              <a:t> directory)</a:t>
            </a:r>
            <a:endParaRPr lang="en-US" sz="2000" dirty="0">
              <a:solidFill>
                <a:schemeClr val="tx1"/>
              </a:solidFill>
              <a:latin typeface="Comic Sans MS"/>
              <a:cs typeface="Comic Sans MS"/>
            </a:endParaRPr>
          </a:p>
        </p:txBody>
      </p:sp>
      <p:sp>
        <p:nvSpPr>
          <p:cNvPr id="8" name="Rounded Rectangle 7"/>
          <p:cNvSpPr/>
          <p:nvPr/>
        </p:nvSpPr>
        <p:spPr>
          <a:xfrm>
            <a:off x="3584795" y="1331533"/>
            <a:ext cx="1760612" cy="833011"/>
          </a:xfrm>
          <a:prstGeom prst="roundRect">
            <a:avLst/>
          </a:prstGeom>
          <a:solidFill>
            <a:srgbClr val="6ECD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Comic Sans MS"/>
                <a:cs typeface="Comic Sans MS"/>
              </a:rPr>
              <a:t>Index</a:t>
            </a:r>
            <a:br>
              <a:rPr lang="en-US" sz="2000" dirty="0" smtClean="0">
                <a:solidFill>
                  <a:schemeClr val="tx1"/>
                </a:solidFill>
                <a:latin typeface="Comic Sans MS"/>
                <a:cs typeface="Comic Sans MS"/>
              </a:rPr>
            </a:br>
            <a:r>
              <a:rPr lang="en-US" sz="2000" dirty="0" smtClean="0">
                <a:solidFill>
                  <a:schemeClr val="tx1"/>
                </a:solidFill>
                <a:latin typeface="Comic Sans MS"/>
                <a:cs typeface="Comic Sans MS"/>
              </a:rPr>
              <a:t> (staging area)</a:t>
            </a:r>
            <a:endParaRPr lang="en-US" sz="2000" dirty="0">
              <a:solidFill>
                <a:schemeClr val="tx1"/>
              </a:solidFill>
              <a:latin typeface="Comic Sans MS"/>
              <a:cs typeface="Comic Sans MS"/>
            </a:endParaRPr>
          </a:p>
        </p:txBody>
      </p:sp>
      <p:cxnSp>
        <p:nvCxnSpPr>
          <p:cNvPr id="10" name="Straight Connector 9"/>
          <p:cNvCxnSpPr/>
          <p:nvPr/>
        </p:nvCxnSpPr>
        <p:spPr>
          <a:xfrm rot="16200000" flipH="1">
            <a:off x="-274051" y="4314658"/>
            <a:ext cx="4343520" cy="43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H="1">
            <a:off x="2316359" y="4314658"/>
            <a:ext cx="4343520" cy="43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H="1">
            <a:off x="5146687" y="4314657"/>
            <a:ext cx="4343520" cy="43294"/>
          </a:xfrm>
          <a:prstGeom prst="line">
            <a:avLst/>
          </a:prstGeom>
        </p:spPr>
        <p:style>
          <a:lnRef idx="2">
            <a:schemeClr val="accent1"/>
          </a:lnRef>
          <a:fillRef idx="0">
            <a:schemeClr val="accent1"/>
          </a:fillRef>
          <a:effectRef idx="1">
            <a:schemeClr val="accent1"/>
          </a:effectRef>
          <a:fontRef idx="minor">
            <a:schemeClr val="tx1"/>
          </a:fontRef>
        </p:style>
      </p:cxnSp>
      <p:sp>
        <p:nvSpPr>
          <p:cNvPr id="13" name="Right Arrow 12"/>
          <p:cNvSpPr/>
          <p:nvPr/>
        </p:nvSpPr>
        <p:spPr>
          <a:xfrm>
            <a:off x="1876062" y="2435386"/>
            <a:ext cx="5404848" cy="854722"/>
          </a:xfrm>
          <a:prstGeom prst="righ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latin typeface="Comic Sans MS"/>
                <a:cs typeface="Comic Sans MS"/>
              </a:rPr>
              <a:t>checkout the project</a:t>
            </a:r>
            <a:endParaRPr lang="en-US" sz="2000" dirty="0">
              <a:solidFill>
                <a:srgbClr val="000000"/>
              </a:solidFill>
              <a:latin typeface="Comic Sans MS"/>
              <a:cs typeface="Comic Sans MS"/>
            </a:endParaRPr>
          </a:p>
        </p:txBody>
      </p:sp>
      <p:sp>
        <p:nvSpPr>
          <p:cNvPr id="15" name="Left Arrow 14"/>
          <p:cNvSpPr/>
          <p:nvPr/>
        </p:nvSpPr>
        <p:spPr>
          <a:xfrm>
            <a:off x="1919355" y="4906302"/>
            <a:ext cx="2590411" cy="822527"/>
          </a:xfrm>
          <a:prstGeom prst="leftArrow">
            <a:avLst/>
          </a:prstGeom>
          <a:solidFill>
            <a:srgbClr val="6ECD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latin typeface="Comic Sans MS"/>
                <a:cs typeface="Comic Sans MS"/>
              </a:rPr>
              <a:t>commit</a:t>
            </a:r>
            <a:endParaRPr lang="en-US" sz="2000" dirty="0">
              <a:solidFill>
                <a:srgbClr val="000000"/>
              </a:solidFill>
              <a:latin typeface="Comic Sans MS"/>
              <a:cs typeface="Comic Sans MS"/>
            </a:endParaRPr>
          </a:p>
        </p:txBody>
      </p:sp>
    </p:spTree>
    <p:extLst>
      <p:ext uri="{BB962C8B-B14F-4D97-AF65-F5344CB8AC3E}">
        <p14:creationId xmlns:p14="http://schemas.microsoft.com/office/powerpoint/2010/main" val="154171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a:t>Installing git</a:t>
            </a:r>
          </a:p>
        </p:txBody>
      </p:sp>
      <p:sp>
        <p:nvSpPr>
          <p:cNvPr id="4" name="Content Placeholder 3"/>
          <p:cNvSpPr>
            <a:spLocks noGrp="1"/>
          </p:cNvSpPr>
          <p:nvPr>
            <p:ph sz="quarter" idx="13"/>
          </p:nvPr>
        </p:nvSpPr>
        <p:spPr>
          <a:xfrm>
            <a:off x="365760" y="1600200"/>
            <a:ext cx="8321040" cy="5257800"/>
          </a:xfrm>
        </p:spPr>
        <p:txBody>
          <a:bodyPr/>
          <a:lstStyle/>
          <a:p>
            <a:r>
              <a:rPr lang="en-US"/>
              <a:t>If you haven't already, create account at </a:t>
            </a:r>
            <a:r>
              <a:rPr lang="en-US" b="1" i="1"/>
              <a:t>github.com </a:t>
            </a:r>
            <a:r>
              <a:rPr lang="en-US"/>
              <a:t>and following the instructions</a:t>
            </a:r>
          </a:p>
          <a:p>
            <a:r>
              <a:rPr lang="en-US"/>
              <a:t>Next, install git on your computer. </a:t>
            </a:r>
          </a:p>
          <a:p>
            <a:r>
              <a:rPr lang="en-US"/>
              <a:t>One way is installing GitHub's Mac or Windows interface (or GUI), and letting its GUI take care of the rest </a:t>
            </a:r>
          </a:p>
          <a:p>
            <a:r>
              <a:rPr lang="en-US"/>
              <a:t>List of git clients:</a:t>
            </a:r>
          </a:p>
          <a:p>
            <a:pPr lvl="1"/>
            <a:r>
              <a:rPr lang="en-US" sz="2000"/>
              <a:t>https://git-scm.com/downloads/guis</a:t>
            </a:r>
          </a:p>
          <a:p>
            <a:r>
              <a:rPr lang="en-US"/>
              <a:t>Learn how to control Git from the command line as most developers do. </a:t>
            </a:r>
          </a:p>
          <a:p>
            <a:r>
              <a:rPr lang="en-US"/>
              <a:t>Mac Users </a:t>
            </a:r>
            <a:r>
              <a:rPr lang="mr-IN"/>
              <a:t>–</a:t>
            </a:r>
            <a:r>
              <a:rPr lang="en-US"/>
              <a:t> git comes already installed</a:t>
            </a:r>
          </a:p>
          <a:p>
            <a:pPr marL="0" indent="0">
              <a:buNone/>
            </a:pPr>
            <a:r>
              <a:rPr lang="en-US"/>
              <a:t>	$ git --version</a:t>
            </a:r>
          </a:p>
        </p:txBody>
      </p:sp>
    </p:spTree>
    <p:extLst>
      <p:ext uri="{BB962C8B-B14F-4D97-AF65-F5344CB8AC3E}">
        <p14:creationId xmlns:p14="http://schemas.microsoft.com/office/powerpoint/2010/main" val="94348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a:t>Configuring git</a:t>
            </a:r>
          </a:p>
        </p:txBody>
      </p:sp>
      <p:sp>
        <p:nvSpPr>
          <p:cNvPr id="4" name="Content Placeholder 3"/>
          <p:cNvSpPr>
            <a:spLocks noGrp="1"/>
          </p:cNvSpPr>
          <p:nvPr>
            <p:ph sz="quarter" idx="13"/>
          </p:nvPr>
        </p:nvSpPr>
        <p:spPr>
          <a:xfrm>
            <a:off x="365760" y="1600200"/>
            <a:ext cx="8321040" cy="4597400"/>
          </a:xfrm>
        </p:spPr>
        <p:txBody>
          <a:bodyPr/>
          <a:lstStyle/>
          <a:p>
            <a:r>
              <a:rPr lang="en-US"/>
              <a:t> First, save your user name and email in git. Only need to do this once. Make sure the username and email matches the credentials of your GitHub account. Use the following commands:</a:t>
            </a:r>
          </a:p>
          <a:p>
            <a:r>
              <a:rPr lang="en-US">
                <a:latin typeface="Courier New" charset="0"/>
                <a:ea typeface="Courier New" charset="0"/>
                <a:cs typeface="Courier New" charset="0"/>
              </a:rPr>
              <a:t>git config --global user.name "your name"</a:t>
            </a:r>
          </a:p>
          <a:p>
            <a:r>
              <a:rPr lang="en-US">
                <a:latin typeface="Courier New" charset="0"/>
                <a:ea typeface="Courier New" charset="0"/>
                <a:cs typeface="Courier New" charset="0"/>
              </a:rPr>
              <a:t>git config --global user.email your@email</a:t>
            </a:r>
          </a:p>
          <a:p>
            <a:endParaRPr lang="en-US"/>
          </a:p>
        </p:txBody>
      </p:sp>
    </p:spTree>
    <p:extLst>
      <p:ext uri="{BB962C8B-B14F-4D97-AF65-F5344CB8AC3E}">
        <p14:creationId xmlns:p14="http://schemas.microsoft.com/office/powerpoint/2010/main" val="137434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a:t>what is github?</a:t>
            </a:r>
          </a:p>
        </p:txBody>
      </p:sp>
      <p:sp>
        <p:nvSpPr>
          <p:cNvPr id="4" name="Content Placeholder 3"/>
          <p:cNvSpPr>
            <a:spLocks noGrp="1"/>
          </p:cNvSpPr>
          <p:nvPr>
            <p:ph sz="quarter" idx="13"/>
          </p:nvPr>
        </p:nvSpPr>
        <p:spPr>
          <a:xfrm>
            <a:off x="365760" y="1402080"/>
            <a:ext cx="8321040" cy="5080000"/>
          </a:xfrm>
        </p:spPr>
        <p:txBody>
          <a:bodyPr/>
          <a:lstStyle/>
          <a:p>
            <a:r>
              <a:rPr lang="en-US"/>
              <a:t>A collaboration tool</a:t>
            </a:r>
          </a:p>
          <a:p>
            <a:r>
              <a:rPr lang="en-US"/>
              <a:t>Save snapshots of your project as you build it.</a:t>
            </a:r>
          </a:p>
          <a:p>
            <a:r>
              <a:rPr lang="en-US" b="1" i="1"/>
              <a:t>git</a:t>
            </a:r>
            <a:r>
              <a:rPr lang="en-US"/>
              <a:t> is an application</a:t>
            </a:r>
          </a:p>
          <a:p>
            <a:r>
              <a:rPr lang="en-US" b="1" i="1"/>
              <a:t>github</a:t>
            </a:r>
            <a:r>
              <a:rPr lang="en-US"/>
              <a:t> is a free server running git software</a:t>
            </a:r>
          </a:p>
          <a:p>
            <a:r>
              <a:rPr lang="en-US"/>
              <a:t>Each time you save a snapshot, it shows the version  just saved differs from the previous version.</a:t>
            </a:r>
          </a:p>
          <a:p>
            <a:r>
              <a:rPr lang="en-US"/>
              <a:t>Work from multiple computers or collaborate with friends</a:t>
            </a:r>
          </a:p>
          <a:p>
            <a:r>
              <a:rPr lang="en-US"/>
              <a:t>Save a snapshot to the local then save (</a:t>
            </a:r>
            <a:r>
              <a:rPr lang="en-US" b="1"/>
              <a:t>push</a:t>
            </a:r>
            <a:r>
              <a:rPr lang="en-US"/>
              <a:t>) a version to a server (github.com) co-workers can access</a:t>
            </a:r>
          </a:p>
        </p:txBody>
      </p:sp>
    </p:spTree>
    <p:extLst>
      <p:ext uri="{BB962C8B-B14F-4D97-AF65-F5344CB8AC3E}">
        <p14:creationId xmlns:p14="http://schemas.microsoft.com/office/powerpoint/2010/main" val="46629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a:t>More github</a:t>
            </a:r>
          </a:p>
        </p:txBody>
      </p:sp>
      <p:sp>
        <p:nvSpPr>
          <p:cNvPr id="4" name="Content Placeholder 3"/>
          <p:cNvSpPr>
            <a:spLocks noGrp="1"/>
          </p:cNvSpPr>
          <p:nvPr>
            <p:ph sz="quarter" idx="13"/>
          </p:nvPr>
        </p:nvSpPr>
        <p:spPr>
          <a:xfrm>
            <a:off x="365760" y="1600200"/>
            <a:ext cx="8321040" cy="4597400"/>
          </a:xfrm>
        </p:spPr>
        <p:txBody>
          <a:bodyPr/>
          <a:lstStyle/>
          <a:p>
            <a:r>
              <a:rPr lang="en-US" dirty="0"/>
              <a:t>A collection of tools developed by Linux kernel group for SCM</a:t>
            </a:r>
          </a:p>
          <a:p>
            <a:pPr lvl="1"/>
            <a:r>
              <a:rPr lang="en-US" dirty="0">
                <a:solidFill>
                  <a:srgbClr val="3366FF"/>
                </a:solidFill>
              </a:rPr>
              <a:t>Now used by several other groups, and apparently growing in popularity</a:t>
            </a:r>
          </a:p>
          <a:p>
            <a:r>
              <a:rPr lang="en-US" dirty="0"/>
              <a:t>Actually implements a replicated </a:t>
            </a:r>
            <a:r>
              <a:rPr lang="en-US" dirty="0">
                <a:solidFill>
                  <a:srgbClr val="E46C0A"/>
                </a:solidFill>
              </a:rPr>
              <a:t>versioned</a:t>
            </a:r>
            <a:r>
              <a:rPr lang="en-US" dirty="0"/>
              <a:t> </a:t>
            </a:r>
            <a:r>
              <a:rPr lang="en-US" dirty="0">
                <a:solidFill>
                  <a:schemeClr val="accent6">
                    <a:lumMod val="75000"/>
                  </a:schemeClr>
                </a:solidFill>
              </a:rPr>
              <a:t>file system</a:t>
            </a:r>
          </a:p>
          <a:p>
            <a:r>
              <a:rPr lang="en-US" dirty="0"/>
              <a:t>Can be used to implement a variety of software configuration management models and workflows</a:t>
            </a:r>
          </a:p>
        </p:txBody>
      </p:sp>
    </p:spTree>
    <p:extLst>
      <p:ext uri="{BB962C8B-B14F-4D97-AF65-F5344CB8AC3E}">
        <p14:creationId xmlns:p14="http://schemas.microsoft.com/office/powerpoint/2010/main" val="99544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a:t>Even More github</a:t>
            </a:r>
          </a:p>
        </p:txBody>
      </p:sp>
      <p:sp>
        <p:nvSpPr>
          <p:cNvPr id="4" name="Content Placeholder 3"/>
          <p:cNvSpPr>
            <a:spLocks noGrp="1"/>
          </p:cNvSpPr>
          <p:nvPr>
            <p:ph sz="quarter" idx="13"/>
          </p:nvPr>
        </p:nvSpPr>
        <p:spPr>
          <a:xfrm>
            <a:off x="365760" y="1600200"/>
            <a:ext cx="8321040" cy="4597400"/>
          </a:xfrm>
        </p:spPr>
        <p:txBody>
          <a:bodyPr/>
          <a:lstStyle/>
          <a:p>
            <a:r>
              <a:rPr lang="en-US"/>
              <a:t>If you switch to a different computer (or if a collaborator logged in from a different computer), "pull" a copy from gitHub, and work from exactly where you left off.</a:t>
            </a:r>
          </a:p>
          <a:p>
            <a:r>
              <a:rPr lang="en-US"/>
              <a:t>git has a LOT of commands!</a:t>
            </a:r>
          </a:p>
          <a:p>
            <a:r>
              <a:rPr lang="en-US" dirty="0"/>
              <a:t>Learn a core subset of them</a:t>
            </a:r>
          </a:p>
          <a:p>
            <a:r>
              <a:rPr lang="en-US" dirty="0"/>
              <a:t>Maybe one of the GUI tools (e.g., </a:t>
            </a:r>
            <a:r>
              <a:rPr lang="en-US" dirty="0" err="1"/>
              <a:t>gitkraken</a:t>
            </a:r>
            <a:r>
              <a:rPr lang="en-US" dirty="0"/>
              <a:t>)</a:t>
            </a:r>
          </a:p>
          <a:p>
            <a:r>
              <a:rPr lang="en-US" dirty="0"/>
              <a:t>Then learn the rest as you need them</a:t>
            </a:r>
          </a:p>
          <a:p>
            <a:endParaRPr lang="en-US" dirty="0"/>
          </a:p>
          <a:p>
            <a:endParaRPr lang="en-US"/>
          </a:p>
          <a:p>
            <a:endParaRPr lang="en-US"/>
          </a:p>
        </p:txBody>
      </p:sp>
    </p:spTree>
    <p:extLst>
      <p:ext uri="{BB962C8B-B14F-4D97-AF65-F5344CB8AC3E}">
        <p14:creationId xmlns:p14="http://schemas.microsoft.com/office/powerpoint/2010/main" val="3023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16000"/>
          </a:xfrm>
        </p:spPr>
        <p:txBody>
          <a:bodyPr/>
          <a:lstStyle/>
          <a:p>
            <a:r>
              <a:rPr lang="en-US" dirty="0"/>
              <a:t>Groups of </a:t>
            </a:r>
            <a:r>
              <a:rPr lang="en-US" dirty="0" err="1">
                <a:solidFill>
                  <a:srgbClr val="3366FF"/>
                </a:solidFill>
              </a:rPr>
              <a:t>Git</a:t>
            </a:r>
            <a:r>
              <a:rPr lang="en-US" dirty="0"/>
              <a:t> commands</a:t>
            </a:r>
            <a:endParaRPr lang="en-US"/>
          </a:p>
        </p:txBody>
      </p:sp>
      <p:sp>
        <p:nvSpPr>
          <p:cNvPr id="4" name="Content Placeholder 3"/>
          <p:cNvSpPr>
            <a:spLocks noGrp="1"/>
          </p:cNvSpPr>
          <p:nvPr>
            <p:ph sz="quarter" idx="13"/>
          </p:nvPr>
        </p:nvSpPr>
        <p:spPr>
          <a:xfrm>
            <a:off x="365760" y="1600200"/>
            <a:ext cx="8321040" cy="4597400"/>
          </a:xfrm>
        </p:spPr>
        <p:txBody>
          <a:bodyPr/>
          <a:lstStyle/>
          <a:p>
            <a:r>
              <a:rPr lang="en-US" dirty="0"/>
              <a:t>Setup and branch management</a:t>
            </a:r>
          </a:p>
          <a:p>
            <a:pPr lvl="1"/>
            <a:r>
              <a:rPr lang="en-US" dirty="0">
                <a:solidFill>
                  <a:srgbClr val="3366FF"/>
                </a:solidFill>
              </a:rPr>
              <a:t>init, checkout, branch</a:t>
            </a:r>
          </a:p>
          <a:p>
            <a:r>
              <a:rPr lang="en-US" dirty="0"/>
              <a:t>Modify</a:t>
            </a:r>
          </a:p>
          <a:p>
            <a:pPr lvl="1"/>
            <a:r>
              <a:rPr lang="en-US" dirty="0">
                <a:solidFill>
                  <a:srgbClr val="3366FF"/>
                </a:solidFill>
              </a:rPr>
              <a:t>add, delete, rename, commit</a:t>
            </a:r>
          </a:p>
          <a:p>
            <a:r>
              <a:rPr lang="en-US" dirty="0"/>
              <a:t>Get information</a:t>
            </a:r>
          </a:p>
          <a:p>
            <a:pPr lvl="1"/>
            <a:r>
              <a:rPr lang="en-US" dirty="0">
                <a:solidFill>
                  <a:srgbClr val="3366FF"/>
                </a:solidFill>
              </a:rPr>
              <a:t>status, diff, log</a:t>
            </a:r>
          </a:p>
          <a:p>
            <a:r>
              <a:rPr lang="en-US" dirty="0"/>
              <a:t>Create reference points</a:t>
            </a:r>
          </a:p>
          <a:p>
            <a:pPr lvl="1"/>
            <a:r>
              <a:rPr lang="en-US" dirty="0">
                <a:solidFill>
                  <a:srgbClr val="3366FF"/>
                </a:solidFill>
              </a:rPr>
              <a:t>tag, branch</a:t>
            </a:r>
            <a:endParaRPr lang="en-US"/>
          </a:p>
        </p:txBody>
      </p:sp>
    </p:spTree>
    <p:extLst>
      <p:ext uri="{BB962C8B-B14F-4D97-AF65-F5344CB8AC3E}">
        <p14:creationId xmlns:p14="http://schemas.microsoft.com/office/powerpoint/2010/main" val="140386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31333"/>
          </a:xfrm>
        </p:spPr>
        <p:txBody>
          <a:bodyPr/>
          <a:lstStyle/>
          <a:p>
            <a:r>
              <a:rPr lang="en-US" dirty="0" err="1" smtClean="0"/>
              <a:t>Git</a:t>
            </a:r>
            <a:r>
              <a:rPr lang="en-US" dirty="0" smtClean="0"/>
              <a:t> components</a:t>
            </a:r>
            <a:endParaRPr lang="en-US" dirty="0"/>
          </a:p>
        </p:txBody>
      </p:sp>
      <p:sp>
        <p:nvSpPr>
          <p:cNvPr id="3" name="Content Placeholder 2"/>
          <p:cNvSpPr>
            <a:spLocks noGrp="1"/>
          </p:cNvSpPr>
          <p:nvPr>
            <p:ph idx="1"/>
          </p:nvPr>
        </p:nvSpPr>
        <p:spPr/>
        <p:txBody>
          <a:bodyPr/>
          <a:lstStyle/>
          <a:p>
            <a:pPr>
              <a:buNone/>
            </a:pPr>
            <a:r>
              <a:rPr lang="en-US" dirty="0" smtClean="0"/>
              <a:t>Index</a:t>
            </a:r>
          </a:p>
          <a:p>
            <a:pPr lvl="1"/>
            <a:r>
              <a:rPr lang="en-US" dirty="0" smtClean="0"/>
              <a:t>“staging area”</a:t>
            </a:r>
          </a:p>
          <a:p>
            <a:pPr lvl="1"/>
            <a:r>
              <a:rPr lang="en-US" dirty="0" smtClean="0"/>
              <a:t>what is to be</a:t>
            </a:r>
            <a:br>
              <a:rPr lang="en-US" dirty="0" smtClean="0"/>
            </a:br>
            <a:r>
              <a:rPr lang="en-US" dirty="0" smtClean="0"/>
              <a:t>committed</a:t>
            </a:r>
          </a:p>
          <a:p>
            <a:endParaRPr lang="en-US" dirty="0"/>
          </a:p>
        </p:txBody>
      </p:sp>
      <p:pic>
        <p:nvPicPr>
          <p:cNvPr id="5" name="Picture 4"/>
          <p:cNvPicPr>
            <a:picLocks noChangeAspect="1"/>
          </p:cNvPicPr>
          <p:nvPr/>
        </p:nvPicPr>
        <p:blipFill>
          <a:blip r:embed="rId2"/>
          <a:stretch>
            <a:fillRect/>
          </a:stretch>
        </p:blipFill>
        <p:spPr>
          <a:xfrm>
            <a:off x="4064134" y="931333"/>
            <a:ext cx="4871962" cy="5615143"/>
          </a:xfrm>
          <a:prstGeom prst="rect">
            <a:avLst/>
          </a:prstGeom>
        </p:spPr>
      </p:pic>
      <p:sp>
        <p:nvSpPr>
          <p:cNvPr id="6" name="TextBox 5"/>
          <p:cNvSpPr txBox="1"/>
          <p:nvPr/>
        </p:nvSpPr>
        <p:spPr>
          <a:xfrm>
            <a:off x="979714" y="6434667"/>
            <a:ext cx="6147837" cy="369332"/>
          </a:xfrm>
          <a:prstGeom prst="rect">
            <a:avLst/>
          </a:prstGeom>
          <a:noFill/>
        </p:spPr>
        <p:txBody>
          <a:bodyPr wrap="none" rtlCol="0">
            <a:spAutoFit/>
          </a:bodyPr>
          <a:lstStyle/>
          <a:p>
            <a:r>
              <a:rPr lang="en-US" dirty="0" smtClean="0">
                <a:hlinkClick r:id="rId3"/>
              </a:rPr>
              <a:t>http://edgyu.excess.org/git-tutorial/2008-07-09/intro-to-git.pdf</a:t>
            </a:r>
            <a:endParaRPr lang="en-US" dirty="0"/>
          </a:p>
        </p:txBody>
      </p:sp>
    </p:spTree>
    <p:extLst>
      <p:ext uri="{BB962C8B-B14F-4D97-AF65-F5344CB8AC3E}">
        <p14:creationId xmlns:p14="http://schemas.microsoft.com/office/powerpoint/2010/main" val="200714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7527"/>
          </a:xfrm>
        </p:spPr>
        <p:txBody>
          <a:bodyPr/>
          <a:lstStyle/>
          <a:p>
            <a:r>
              <a:rPr lang="en-US" dirty="0" smtClean="0">
                <a:solidFill>
                  <a:srgbClr val="008000"/>
                </a:solidFill>
              </a:rPr>
              <a:t>History</a:t>
            </a:r>
            <a:endParaRPr lang="en-US" dirty="0">
              <a:solidFill>
                <a:srgbClr val="008000"/>
              </a:solidFill>
            </a:endParaRPr>
          </a:p>
        </p:txBody>
      </p:sp>
      <p:pic>
        <p:nvPicPr>
          <p:cNvPr id="4" name="Picture 3"/>
          <p:cNvPicPr>
            <a:picLocks noChangeAspect="1"/>
          </p:cNvPicPr>
          <p:nvPr/>
        </p:nvPicPr>
        <p:blipFill>
          <a:blip r:embed="rId2"/>
          <a:stretch>
            <a:fillRect/>
          </a:stretch>
        </p:blipFill>
        <p:spPr>
          <a:xfrm>
            <a:off x="233680" y="1427360"/>
            <a:ext cx="2730731" cy="4114800"/>
          </a:xfrm>
          <a:prstGeom prst="rect">
            <a:avLst/>
          </a:prstGeom>
        </p:spPr>
      </p:pic>
      <p:sp>
        <p:nvSpPr>
          <p:cNvPr id="5" name="TextBox 4"/>
          <p:cNvSpPr txBox="1"/>
          <p:nvPr/>
        </p:nvSpPr>
        <p:spPr>
          <a:xfrm>
            <a:off x="1356537" y="5901993"/>
            <a:ext cx="5602315" cy="461665"/>
          </a:xfrm>
          <a:prstGeom prst="rect">
            <a:avLst/>
          </a:prstGeom>
          <a:noFill/>
        </p:spPr>
        <p:txBody>
          <a:bodyPr wrap="none" rtlCol="0">
            <a:spAutoFit/>
          </a:bodyPr>
          <a:lstStyle/>
          <a:p>
            <a:r>
              <a:rPr lang="en-US" sz="2400" dirty="0" smtClean="0">
                <a:solidFill>
                  <a:srgbClr val="3366FF"/>
                </a:solidFill>
                <a:latin typeface="Comic Sans MS"/>
                <a:cs typeface="Comic Sans MS"/>
              </a:rPr>
              <a:t>A database, stored in directory “.</a:t>
            </a:r>
            <a:r>
              <a:rPr lang="en-US" sz="2400" dirty="0" err="1" smtClean="0">
                <a:solidFill>
                  <a:srgbClr val="3366FF"/>
                </a:solidFill>
                <a:latin typeface="Comic Sans MS"/>
                <a:cs typeface="Comic Sans MS"/>
              </a:rPr>
              <a:t>git</a:t>
            </a:r>
            <a:r>
              <a:rPr lang="en-US" sz="2400" dirty="0" smtClean="0">
                <a:solidFill>
                  <a:srgbClr val="3366FF"/>
                </a:solidFill>
                <a:latin typeface="Comic Sans MS"/>
                <a:cs typeface="Comic Sans MS"/>
              </a:rPr>
              <a:t>”.</a:t>
            </a:r>
            <a:endParaRPr lang="en-US" sz="2400" dirty="0">
              <a:solidFill>
                <a:srgbClr val="3366FF"/>
              </a:solidFill>
              <a:latin typeface="Comic Sans MS"/>
              <a:cs typeface="Comic Sans MS"/>
            </a:endParaRPr>
          </a:p>
        </p:txBody>
      </p:sp>
      <p:sp>
        <p:nvSpPr>
          <p:cNvPr id="6" name="TextBox 5"/>
          <p:cNvSpPr txBox="1"/>
          <p:nvPr/>
        </p:nvSpPr>
        <p:spPr>
          <a:xfrm>
            <a:off x="979714" y="6434667"/>
            <a:ext cx="6147837" cy="369332"/>
          </a:xfrm>
          <a:prstGeom prst="rect">
            <a:avLst/>
          </a:prstGeom>
          <a:noFill/>
        </p:spPr>
        <p:txBody>
          <a:bodyPr wrap="none" rtlCol="0">
            <a:spAutoFit/>
          </a:bodyPr>
          <a:lstStyle/>
          <a:p>
            <a:r>
              <a:rPr lang="en-US" dirty="0" smtClean="0">
                <a:hlinkClick r:id="rId3"/>
              </a:rPr>
              <a:t>http://edgyu.excess.org/git-tutorial/2008-07-09/intro-to-git.pdf</a:t>
            </a:r>
            <a:endParaRPr lang="en-US" dirty="0"/>
          </a:p>
        </p:txBody>
      </p:sp>
    </p:spTree>
    <p:extLst>
      <p:ext uri="{BB962C8B-B14F-4D97-AF65-F5344CB8AC3E}">
        <p14:creationId xmlns:p14="http://schemas.microsoft.com/office/powerpoint/2010/main" val="139645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794"/>
          </a:xfrm>
        </p:spPr>
        <p:txBody>
          <a:bodyPr/>
          <a:lstStyle/>
          <a:p>
            <a:r>
              <a:rPr lang="en-US" dirty="0" smtClean="0">
                <a:solidFill>
                  <a:srgbClr val="008000"/>
                </a:solidFill>
              </a:rPr>
              <a:t>Staging area</a:t>
            </a:r>
            <a:endParaRPr lang="en-US" dirty="0">
              <a:solidFill>
                <a:srgbClr val="008000"/>
              </a:solidFill>
            </a:endParaRPr>
          </a:p>
        </p:txBody>
      </p:sp>
      <p:pic>
        <p:nvPicPr>
          <p:cNvPr id="4" name="Picture 3"/>
          <p:cNvPicPr>
            <a:picLocks noChangeAspect="1"/>
          </p:cNvPicPr>
          <p:nvPr/>
        </p:nvPicPr>
        <p:blipFill>
          <a:blip r:embed="rId2"/>
          <a:stretch>
            <a:fillRect/>
          </a:stretch>
        </p:blipFill>
        <p:spPr>
          <a:xfrm>
            <a:off x="361798" y="1515719"/>
            <a:ext cx="5601739" cy="4114800"/>
          </a:xfrm>
          <a:prstGeom prst="rect">
            <a:avLst/>
          </a:prstGeom>
        </p:spPr>
      </p:pic>
      <p:sp>
        <p:nvSpPr>
          <p:cNvPr id="6" name="TextBox 5"/>
          <p:cNvSpPr txBox="1"/>
          <p:nvPr/>
        </p:nvSpPr>
        <p:spPr>
          <a:xfrm>
            <a:off x="1356537" y="5901993"/>
            <a:ext cx="4607000" cy="461665"/>
          </a:xfrm>
          <a:prstGeom prst="rect">
            <a:avLst/>
          </a:prstGeom>
          <a:noFill/>
        </p:spPr>
        <p:txBody>
          <a:bodyPr wrap="none" rtlCol="0">
            <a:spAutoFit/>
          </a:bodyPr>
          <a:lstStyle/>
          <a:p>
            <a:r>
              <a:rPr lang="en-US" sz="2400" dirty="0" smtClean="0">
                <a:solidFill>
                  <a:srgbClr val="3366FF"/>
                </a:solidFill>
                <a:latin typeface="Comic Sans MS"/>
                <a:cs typeface="Comic Sans MS"/>
              </a:rPr>
              <a:t>Also stored in directory “.</a:t>
            </a:r>
            <a:r>
              <a:rPr lang="en-US" sz="2400" dirty="0" err="1" smtClean="0">
                <a:solidFill>
                  <a:srgbClr val="3366FF"/>
                </a:solidFill>
                <a:latin typeface="Comic Sans MS"/>
                <a:cs typeface="Comic Sans MS"/>
              </a:rPr>
              <a:t>git</a:t>
            </a:r>
            <a:r>
              <a:rPr lang="en-US" sz="2400" dirty="0" smtClean="0">
                <a:solidFill>
                  <a:srgbClr val="3366FF"/>
                </a:solidFill>
                <a:latin typeface="Comic Sans MS"/>
                <a:cs typeface="Comic Sans MS"/>
              </a:rPr>
              <a:t>”.</a:t>
            </a:r>
            <a:endParaRPr lang="en-US" sz="2400" dirty="0">
              <a:solidFill>
                <a:srgbClr val="3366FF"/>
              </a:solidFill>
              <a:latin typeface="Comic Sans MS"/>
              <a:cs typeface="Comic Sans MS"/>
            </a:endParaRPr>
          </a:p>
        </p:txBody>
      </p:sp>
      <p:sp>
        <p:nvSpPr>
          <p:cNvPr id="7" name="TextBox 6"/>
          <p:cNvSpPr txBox="1"/>
          <p:nvPr/>
        </p:nvSpPr>
        <p:spPr>
          <a:xfrm>
            <a:off x="979714" y="6434667"/>
            <a:ext cx="6147837" cy="369332"/>
          </a:xfrm>
          <a:prstGeom prst="rect">
            <a:avLst/>
          </a:prstGeom>
          <a:noFill/>
        </p:spPr>
        <p:txBody>
          <a:bodyPr wrap="none" rtlCol="0">
            <a:spAutoFit/>
          </a:bodyPr>
          <a:lstStyle/>
          <a:p>
            <a:r>
              <a:rPr lang="en-US" dirty="0" smtClean="0">
                <a:hlinkClick r:id="rId3"/>
              </a:rPr>
              <a:t>http://edgyu.excess.org/git-tutorial/2008-07-09/intro-to-git.pdf</a:t>
            </a:r>
            <a:endParaRPr lang="en-US" dirty="0"/>
          </a:p>
        </p:txBody>
      </p:sp>
    </p:spTree>
    <p:extLst>
      <p:ext uri="{BB962C8B-B14F-4D97-AF65-F5344CB8AC3E}">
        <p14:creationId xmlns:p14="http://schemas.microsoft.com/office/powerpoint/2010/main" val="29776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70108"/>
          </a:xfrm>
        </p:spPr>
        <p:txBody>
          <a:bodyPr/>
          <a:lstStyle/>
          <a:p>
            <a:r>
              <a:rPr lang="en-US" dirty="0" smtClean="0">
                <a:solidFill>
                  <a:srgbClr val="008000"/>
                </a:solidFill>
              </a:rPr>
              <a:t>Files you edit</a:t>
            </a:r>
            <a:endParaRPr lang="en-US" dirty="0">
              <a:solidFill>
                <a:srgbClr val="008000"/>
              </a:solidFill>
            </a:endParaRPr>
          </a:p>
        </p:txBody>
      </p:sp>
      <p:pic>
        <p:nvPicPr>
          <p:cNvPr id="4" name="Picture 3"/>
          <p:cNvPicPr>
            <a:picLocks noChangeAspect="1"/>
          </p:cNvPicPr>
          <p:nvPr/>
        </p:nvPicPr>
        <p:blipFill>
          <a:blip r:embed="rId2"/>
          <a:stretch>
            <a:fillRect/>
          </a:stretch>
        </p:blipFill>
        <p:spPr>
          <a:xfrm>
            <a:off x="302856" y="1771950"/>
            <a:ext cx="8383944" cy="3897329"/>
          </a:xfrm>
          <a:prstGeom prst="rect">
            <a:avLst/>
          </a:prstGeom>
        </p:spPr>
      </p:pic>
      <p:cxnSp>
        <p:nvCxnSpPr>
          <p:cNvPr id="8" name="Elbow Connector 7"/>
          <p:cNvCxnSpPr/>
          <p:nvPr/>
        </p:nvCxnSpPr>
        <p:spPr>
          <a:xfrm rot="16200000" flipH="1">
            <a:off x="6870527" y="793715"/>
            <a:ext cx="514048" cy="326571"/>
          </a:xfrm>
          <a:prstGeom prst="bentConnector3">
            <a:avLst>
              <a:gd name="adj1" fmla="val 2941"/>
            </a:avLst>
          </a:prstGeom>
          <a:ln w="38100" cmpd="sng">
            <a:solidFill>
              <a:srgbClr val="008000"/>
            </a:solidFill>
            <a:tailEnd type="stealth" w="lg" len="lg"/>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880306" y="5671160"/>
            <a:ext cx="7437853" cy="461665"/>
          </a:xfrm>
          <a:prstGeom prst="rect">
            <a:avLst/>
          </a:prstGeom>
          <a:noFill/>
        </p:spPr>
        <p:txBody>
          <a:bodyPr wrap="none" rtlCol="0">
            <a:spAutoFit/>
          </a:bodyPr>
          <a:lstStyle/>
          <a:p>
            <a:r>
              <a:rPr lang="en-US" sz="2400" dirty="0" smtClean="0">
                <a:solidFill>
                  <a:srgbClr val="3366FF"/>
                </a:solidFill>
                <a:latin typeface="Comic Sans MS"/>
                <a:cs typeface="Comic Sans MS"/>
              </a:rPr>
              <a:t>Stored in the directory containing directory “.</a:t>
            </a:r>
            <a:r>
              <a:rPr lang="en-US" sz="2400" dirty="0" err="1" smtClean="0">
                <a:solidFill>
                  <a:srgbClr val="3366FF"/>
                </a:solidFill>
                <a:latin typeface="Comic Sans MS"/>
                <a:cs typeface="Comic Sans MS"/>
              </a:rPr>
              <a:t>git</a:t>
            </a:r>
            <a:r>
              <a:rPr lang="en-US" sz="2400" dirty="0" smtClean="0">
                <a:solidFill>
                  <a:srgbClr val="3366FF"/>
                </a:solidFill>
                <a:latin typeface="Comic Sans MS"/>
                <a:cs typeface="Comic Sans MS"/>
              </a:rPr>
              <a:t>”.</a:t>
            </a:r>
            <a:endParaRPr lang="en-US" sz="2400" dirty="0">
              <a:solidFill>
                <a:srgbClr val="3366FF"/>
              </a:solidFill>
              <a:latin typeface="Comic Sans MS"/>
              <a:cs typeface="Comic Sans MS"/>
            </a:endParaRPr>
          </a:p>
        </p:txBody>
      </p:sp>
      <p:sp>
        <p:nvSpPr>
          <p:cNvPr id="6" name="TextBox 5"/>
          <p:cNvSpPr txBox="1"/>
          <p:nvPr/>
        </p:nvSpPr>
        <p:spPr>
          <a:xfrm>
            <a:off x="979714" y="6434667"/>
            <a:ext cx="6147837" cy="369332"/>
          </a:xfrm>
          <a:prstGeom prst="rect">
            <a:avLst/>
          </a:prstGeom>
          <a:noFill/>
        </p:spPr>
        <p:txBody>
          <a:bodyPr wrap="none" rtlCol="0">
            <a:spAutoFit/>
          </a:bodyPr>
          <a:lstStyle/>
          <a:p>
            <a:r>
              <a:rPr lang="en-US" dirty="0" smtClean="0">
                <a:hlinkClick r:id="rId3"/>
              </a:rPr>
              <a:t>http://edgyu.excess.org/git-tutorial/2008-07-09/intro-to-git.pdf</a:t>
            </a:r>
            <a:endParaRPr lang="en-US" dirty="0"/>
          </a:p>
        </p:txBody>
      </p:sp>
    </p:spTree>
    <p:extLst>
      <p:ext uri="{BB962C8B-B14F-4D97-AF65-F5344CB8AC3E}">
        <p14:creationId xmlns:p14="http://schemas.microsoft.com/office/powerpoint/2010/main" val="934466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Execu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3685</TotalTime>
  <Words>419</Words>
  <Application>Microsoft Macintosh PowerPoint</Application>
  <PresentationFormat>On-screen Show (4:3)</PresentationFormat>
  <Paragraphs>78</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Century Gothic</vt:lpstr>
      <vt:lpstr>Comic Sans MS</vt:lpstr>
      <vt:lpstr>Courier New</vt:lpstr>
      <vt:lpstr>Mangal</vt:lpstr>
      <vt:lpstr>Palatino Linotype</vt:lpstr>
      <vt:lpstr>Arial</vt:lpstr>
      <vt:lpstr>Executive</vt:lpstr>
      <vt:lpstr>github</vt:lpstr>
      <vt:lpstr>what is github?</vt:lpstr>
      <vt:lpstr>More github</vt:lpstr>
      <vt:lpstr>Even More github</vt:lpstr>
      <vt:lpstr>Groups of Git commands</vt:lpstr>
      <vt:lpstr>Git components</vt:lpstr>
      <vt:lpstr>History</vt:lpstr>
      <vt:lpstr>Staging area</vt:lpstr>
      <vt:lpstr>Files you edit</vt:lpstr>
      <vt:lpstr>Staging</vt:lpstr>
      <vt:lpstr>Committing</vt:lpstr>
      <vt:lpstr>Checking out</vt:lpstr>
      <vt:lpstr>PowerPoint Presentation</vt:lpstr>
      <vt:lpstr>Installing git</vt:lpstr>
      <vt:lpstr>Configuring git</vt:lpstr>
    </vt:vector>
  </TitlesOfParts>
  <Company>MSCD</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 cohen</cp:lastModifiedBy>
  <cp:revision>212</cp:revision>
  <cp:lastPrinted>2021-08-29T23:14:30Z</cp:lastPrinted>
  <dcterms:created xsi:type="dcterms:W3CDTF">2015-07-28T17:13:11Z</dcterms:created>
  <dcterms:modified xsi:type="dcterms:W3CDTF">2021-08-30T15:29:47Z</dcterms:modified>
</cp:coreProperties>
</file>