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9" r:id="rId4"/>
    <p:sldId id="469" r:id="rId5"/>
    <p:sldId id="341" r:id="rId6"/>
    <p:sldId id="328" r:id="rId7"/>
    <p:sldId id="438" r:id="rId8"/>
    <p:sldId id="263" r:id="rId9"/>
    <p:sldId id="470" r:id="rId10"/>
    <p:sldId id="439" r:id="rId11"/>
    <p:sldId id="351" r:id="rId12"/>
    <p:sldId id="387" r:id="rId13"/>
    <p:sldId id="464" r:id="rId14"/>
    <p:sldId id="427" r:id="rId15"/>
    <p:sldId id="402" r:id="rId16"/>
    <p:sldId id="400" r:id="rId17"/>
    <p:sldId id="265" r:id="rId18"/>
    <p:sldId id="446" r:id="rId19"/>
    <p:sldId id="267" r:id="rId20"/>
    <p:sldId id="268" r:id="rId21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ahoma" charset="0"/>
        <a:ea typeface="SimSun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ahoma" charset="0"/>
        <a:ea typeface="SimSun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ahoma" charset="0"/>
        <a:ea typeface="SimSun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ahoma" charset="0"/>
        <a:ea typeface="SimSun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ahoma" charset="0"/>
        <a:ea typeface="SimSun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ahoma" charset="0"/>
        <a:ea typeface="SimSun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ahoma" charset="0"/>
        <a:ea typeface="SimSun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ahoma" charset="0"/>
        <a:ea typeface="SimSun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ahoma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40D0"/>
    <a:srgbClr val="2D2DB5"/>
    <a:srgbClr val="5B5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00"/>
    <p:restoredTop sz="95161"/>
  </p:normalViewPr>
  <p:slideViewPr>
    <p:cSldViewPr>
      <p:cViewPr varScale="1">
        <p:scale>
          <a:sx n="128" d="100"/>
          <a:sy n="128" d="100"/>
        </p:scale>
        <p:origin x="2192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45024"/>
    </p:cViewPr>
  </p:outlineViewPr>
  <p:notesTextViewPr>
    <p:cViewPr>
      <p:scale>
        <a:sx n="185" d="100"/>
        <a:sy n="185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2664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CFFD47D4-9370-FB48-B0BA-4E35E6B4AAD1}" type="datetimeFigureOut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5A2EF25C-0A34-154C-9AD5-DEDB06B75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560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4FA170C2-B4E9-D246-97AE-7A337CFC4F6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95B8DF-1C86-7541-8187-18783A7C486E}" type="slidenum">
              <a:rPr lang="en-US" altLang="x-none">
                <a:ea typeface="SimSun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x-none">
              <a:ea typeface="SimSun" charset="-122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1E1454-1768-BF4A-885D-699162E33BBB}" type="slidenum">
              <a:rPr lang="en-US" altLang="x-none">
                <a:ea typeface="SimSun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x-none">
              <a:ea typeface="SimSun" charset="-122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51C10E-DDDD-3F46-B1E2-D82EE09CA558}" type="slidenum">
              <a:rPr lang="en-US" altLang="x-none">
                <a:ea typeface="SimSun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x-none">
              <a:ea typeface="SimSun" charset="-122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1553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CAFD08-652F-8449-8390-DC8B0A15BFDF}" type="slidenum">
              <a:rPr lang="en-US" altLang="x-none">
                <a:ea typeface="SimSun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x-none">
              <a:ea typeface="SimSun" charset="-122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217001-B6B3-D746-A1CE-0589C9FED7C9}" type="slidenum">
              <a:rPr lang="en-US" altLang="x-none">
                <a:ea typeface="SimSun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x-none">
              <a:ea typeface="SimSun" charset="-122"/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r>
              <a:rPr lang="en-US" sz="1200" kern="120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Part of learning to fly is going to school - ground school. After learning about weather, rules of flying, how airplanes work, navigation, you'll take an exam. You can learn 3 ways:</a:t>
            </a:r>
          </a:p>
          <a:p>
            <a:endParaRPr lang="en-US" sz="1200" kern="1200">
              <a:solidFill>
                <a:srgbClr val="000000"/>
              </a:solidFill>
              <a:effectLst/>
              <a:latin typeface="Times New Roman" pitchFamily="16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go to a class with an instructor</a:t>
            </a:r>
          </a:p>
          <a:p>
            <a:r>
              <a:rPr lang="en-US" sz="1200" kern="120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study the books by yourself or with friends</a:t>
            </a:r>
          </a:p>
          <a:p>
            <a:r>
              <a:rPr lang="en-US" sz="1200" kern="120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take a course online - part of your YE event today is your logbook. </a:t>
            </a:r>
          </a:p>
          <a:p>
            <a:r>
              <a:rPr lang="en-US" sz="1200" kern="120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 </a:t>
            </a:r>
          </a:p>
          <a:p>
            <a:r>
              <a:rPr lang="en-US" sz="1200" kern="120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Sporty's provides the logbooks for all YEs and on the back is a magic code for you to take the online course. </a:t>
            </a:r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67DC4D-530D-1545-8777-D2EEE18A2301}" type="slidenum">
              <a:rPr lang="en-US" altLang="x-none">
                <a:ea typeface="SimSun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x-none">
              <a:ea typeface="SimSun" charset="-122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2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>
                <a:latin typeface="Times New Roman" charset="0"/>
                <a:ea typeface="SimSun" charset="-122"/>
              </a:rPr>
              <a:t>Parents – please stay for this first part. Then you can leave if you'd like but please return by 9 pm. I'm not driving anyone home!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We've got a LOT to go thru tonight - questions only. Comments after we cover all the material.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Fill out the TOP only. Do NOT fill out the bottom - that's for us.</a:t>
            </a:r>
          </a:p>
          <a:p>
            <a:r>
              <a:rPr lang="en-US" sz="1200" kern="120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Any attorneys in the room? Once upon a time the form was two lines: </a:t>
            </a:r>
          </a:p>
          <a:p>
            <a:r>
              <a:rPr lang="en-US" sz="1200" kern="120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"flying can be dangerous, you fly at your own risk". </a:t>
            </a:r>
          </a:p>
          <a:p>
            <a:r>
              <a:rPr lang="en-US" sz="1200" kern="120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Then the lawyers got involved and it's become a Supreme Court case!</a:t>
            </a:r>
          </a:p>
          <a:p>
            <a:r>
              <a:rPr lang="en-US" sz="1200" kern="120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 </a:t>
            </a:r>
          </a:p>
          <a:p>
            <a:r>
              <a:rPr lang="en-US" sz="1200" kern="120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Reverse of the form - Parent or Guardian MUST print your name &amp; sign. We always have extras at the airport but if no Parent or Guardian is there to sign,  no flying.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One page - do NOT copy this form onto 2 pages and staple together. It will be tossed and the YE will NOT fly!</a:t>
            </a:r>
          </a:p>
          <a:p>
            <a:endParaRPr lang="en-US" sz="1200" kern="1200">
              <a:solidFill>
                <a:srgbClr val="000000"/>
              </a:solidFill>
              <a:effectLst/>
              <a:latin typeface="Times New Roman" pitchFamily="16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FA170C2-B4E9-D246-97AE-7A337CFC4F6B}" type="slidenum">
              <a:rPr lang="en-US" altLang="x-none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0322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FA170C2-B4E9-D246-97AE-7A337CFC4F6B}" type="slidenum">
              <a:rPr lang="en-US" altLang="x-none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39106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0BD11D-94CA-F74E-AC0E-DB99FFD9E391}" type="slidenum">
              <a:rPr lang="en-US" altLang="x-none">
                <a:ea typeface="SimSun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x-none">
              <a:ea typeface="SimSun" charset="-122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300">
                <a:latin typeface="Times New Roman" charset="0"/>
                <a:ea typeface="SimSun" charset="-122"/>
              </a:rPr>
              <a:t>How long does it take? FTG is further south than DIA but further east. So however long it takes you to drive to DIA, about the same to FTG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300">
                <a:latin typeface="Times New Roman" charset="0"/>
                <a:ea typeface="SimSun" charset="-122"/>
              </a:rPr>
              <a:t>Anyone live east of Watkins? 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300">
                <a:latin typeface="Times New Roman" charset="0"/>
                <a:ea typeface="SimSun" charset="-122"/>
              </a:rPr>
              <a:t>Different directions: 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300">
                <a:latin typeface="Times New Roman" charset="0"/>
                <a:ea typeface="SimSun" charset="-122"/>
              </a:rPr>
              <a:t>West on I-70 to exit 299, Manila Rd. Turn north on Manila, across Colfax, across the Railroad tracks. The N-S runway will be on your right. Keep going (about 3 miles) to 48</a:t>
            </a:r>
            <a:r>
              <a:rPr lang="en-US" altLang="x-none" sz="1300" baseline="33000">
                <a:latin typeface="Times New Roman" charset="0"/>
                <a:ea typeface="SimSun" charset="-122"/>
              </a:rPr>
              <a:t>th</a:t>
            </a:r>
            <a:r>
              <a:rPr lang="en-US" altLang="x-none" sz="1300">
                <a:latin typeface="Times New Roman" charset="0"/>
                <a:ea typeface="SimSun" charset="-122"/>
              </a:rPr>
              <a:t> Ave. There's no street sign, but it's the only left turn possible. You'll see the ATC Tower. Continue west to Front Range Parkway. Big sign!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300">
                <a:latin typeface="Times New Roman" charset="0"/>
                <a:ea typeface="SimSun" charset="-122"/>
              </a:rPr>
              <a:t>Turn right, go to the end. On the left is a Colorado Natl Guard base. Keep going. At the end is the Terminal on the right (flag pole). 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300">
                <a:latin typeface="Times New Roman" charset="0"/>
                <a:ea typeface="SimSun" charset="-122"/>
              </a:rPr>
              <a:t>There are 3 buildings – the terminal, the Executive Hangar (beige) and a big blue hangar, named Big Blue. Park in the lot just south of the Exec Hangar. We're in the north side of the Exec Hangar – look for the EAA YE sign.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300">
                <a:latin typeface="Times New Roman" charset="0"/>
                <a:ea typeface="SimSun" charset="-122"/>
              </a:rPr>
              <a:t>Park on the south side of the Exec</a:t>
            </a:r>
            <a:r>
              <a:rPr lang="en-US" altLang="x-none" sz="1300" baseline="0">
                <a:latin typeface="Times New Roman" charset="0"/>
                <a:ea typeface="SimSun" charset="-122"/>
              </a:rPr>
              <a:t> terminal, walk up the west side, look for EAA YE Sign and enter the west side door.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300" baseline="0">
                <a:latin typeface="Times New Roman" charset="0"/>
                <a:ea typeface="SimSun" charset="-122"/>
              </a:rPr>
              <a:t>DO NOT WALK ON THE RAMP!!!</a:t>
            </a:r>
            <a:endParaRPr lang="en-US" altLang="x-none" sz="1300">
              <a:latin typeface="Times New Roman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0BD11D-94CA-F74E-AC0E-DB99FFD9E391}" type="slidenum">
              <a:rPr lang="en-US" altLang="x-none">
                <a:ea typeface="SimSun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x-none">
              <a:ea typeface="SimSun" charset="-122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300">
                <a:latin typeface="Times New Roman" charset="0"/>
                <a:ea typeface="SimSun" charset="-122"/>
              </a:rPr>
              <a:t>How long does it take? FTG is further south than DIA but further east. So however long it takes you to drive to DIA, about the same to FTG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300">
                <a:latin typeface="Times New Roman" charset="0"/>
                <a:ea typeface="SimSun" charset="-122"/>
              </a:rPr>
              <a:t>Anyone live east of Watkins? 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300">
                <a:latin typeface="Times New Roman" charset="0"/>
                <a:ea typeface="SimSun" charset="-122"/>
              </a:rPr>
              <a:t>Different directions: 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300">
                <a:latin typeface="Times New Roman" charset="0"/>
                <a:ea typeface="SimSun" charset="-122"/>
              </a:rPr>
              <a:t>West on I-70 to exit 299, Manila Rd. Turn north on Manila, across Colfax, across the Railroad tracks. The N-S runway will be on your right. Keep going (about 3 miles) to 48</a:t>
            </a:r>
            <a:r>
              <a:rPr lang="en-US" altLang="x-none" sz="1300" baseline="33000">
                <a:latin typeface="Times New Roman" charset="0"/>
                <a:ea typeface="SimSun" charset="-122"/>
              </a:rPr>
              <a:t>th</a:t>
            </a:r>
            <a:r>
              <a:rPr lang="en-US" altLang="x-none" sz="1300">
                <a:latin typeface="Times New Roman" charset="0"/>
                <a:ea typeface="SimSun" charset="-122"/>
              </a:rPr>
              <a:t> Ave. There's no street sign, but it's the only left turn possible. You'll see the ATC Tower. Continue west to Front Range Parkway. Big sign!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300">
                <a:latin typeface="Times New Roman" charset="0"/>
                <a:ea typeface="SimSun" charset="-122"/>
              </a:rPr>
              <a:t>Turn right, go to the end. On the left is a Colorado Natl Guard base. Keep going. At the end is the Terminal on the right (flag pole). 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300">
                <a:latin typeface="Times New Roman" charset="0"/>
                <a:ea typeface="SimSun" charset="-122"/>
              </a:rPr>
              <a:t>There are 3 buildings – the terminal, the Executive Hangar (beige) and a big blue hangar, named Big Blue. Park in the lot just south of the Exec Hangar. We're in the north side of the Exec Hangar – look for the EAA YE sign.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300">
                <a:latin typeface="Times New Roman" charset="0"/>
                <a:ea typeface="SimSun" charset="-122"/>
              </a:rPr>
              <a:t>Park on the south side of the Exec</a:t>
            </a:r>
            <a:r>
              <a:rPr lang="en-US" altLang="x-none" sz="1300" baseline="0">
                <a:latin typeface="Times New Roman" charset="0"/>
                <a:ea typeface="SimSun" charset="-122"/>
              </a:rPr>
              <a:t> terminal, walk up the west side, look for EAA YE Sign and enter the west side door.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300" baseline="0">
                <a:latin typeface="Times New Roman" charset="0"/>
                <a:ea typeface="SimSun" charset="-122"/>
              </a:rPr>
              <a:t>DO NOT WALK ON THE RAMP!!!</a:t>
            </a:r>
            <a:endParaRPr lang="en-US" altLang="x-none" sz="1300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467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67DC4D-530D-1545-8777-D2EEE18A2301}" type="slidenum">
              <a:rPr lang="en-US" altLang="x-none">
                <a:ea typeface="SimSun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x-none">
              <a:ea typeface="SimSun" charset="-122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2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>
                <a:latin typeface="Times New Roman" charset="0"/>
                <a:ea typeface="SimSun" charset="-122"/>
              </a:rPr>
              <a:t>Parents – please stay for this first part. Then you can leave if you'd like but please return by 9 pm. I'm not driving anyone home!</a:t>
            </a:r>
          </a:p>
        </p:txBody>
      </p:sp>
    </p:spTree>
    <p:extLst>
      <p:ext uri="{BB962C8B-B14F-4D97-AF65-F5344CB8AC3E}">
        <p14:creationId xmlns:p14="http://schemas.microsoft.com/office/powerpoint/2010/main" val="1207536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How to introduce people to aviation? Take them for a ride!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Commercial flight – like riding in a Greyhound bus. 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GA Flight – like driving a Ferrari!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B2A607-71B0-DC4A-881B-B339ECA7B837}" type="slidenum">
              <a:rPr lang="en-US" altLang="x-none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x-none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This an an international organization, not just the US.</a:t>
            </a:r>
          </a:p>
          <a:p>
            <a:r>
              <a:rPr lang="en-US" sz="1200" kern="120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Global organization, chapters all over the world - members in Antarctica but no chapter</a:t>
            </a:r>
            <a:r>
              <a:rPr lang="en-US" sz="1200" kern="1200" baseline="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 yet.</a:t>
            </a:r>
            <a:r>
              <a:rPr lang="en-US">
                <a:effectLst/>
              </a:rPr>
              <a:t> 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We have people who built their airplanes, bought factory airplanes, and people who don't fly, just love aviation.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1B1EE7-4D21-2F47-A00F-A7C8C5174F18}" type="slidenum">
              <a:rPr lang="en-US" altLang="x-none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x-none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09B1A-7A86-3C44-BF3A-8F6306FA25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683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5FB57-31AF-304C-8738-2C50383AE72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512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1998663" cy="5713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34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0EE30-381A-3A4C-9F5D-35055486B75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4817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2E064-FF68-A842-A98A-A2EB5EAE3C3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0374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EDD41-4739-C24E-8AAC-7E0A9713F3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4161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C38C-2F86-0E47-9F93-5AF5FBAB94A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436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013" y="19050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D6D16-C8A4-0242-8136-D61DADDD30B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2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6003A-8B3C-3E4C-87CB-74755D31D7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5076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946FD-AAF0-BC49-B6FA-C3D87DF0FDE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9854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0"/>
          <p:cNvSpPr>
            <a:spLocks noGrp="1" noChangeArrowheads="1"/>
          </p:cNvSpPr>
          <p:nvPr>
            <p:ph type="sldNum" idx="10"/>
          </p:nvPr>
        </p:nvSpPr>
        <p:spPr>
          <a:xfrm>
            <a:off x="7772400" y="6400801"/>
            <a:ext cx="684213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3452F-EBCF-F048-A8B9-5CF1CFB9B9D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4584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9D3B8-112A-DE4D-8136-D806004931B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154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D15DA-2818-3446-9A10-08984719504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8957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3E9D5-0BBD-D947-A6A9-B4F844B878F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8168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36167-62F8-1D4C-8BF4-BD0768DDAF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2912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1998663" cy="5713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34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E86B9-2682-6D43-8F3B-6D3BBFA1A19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80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F96F0-A774-D74C-A5A4-396A9C4541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64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013" y="19050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5A0F1-A436-F647-B6FD-C2970E40FE0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85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46F2C-248C-CC45-ADF2-DFF8BD929EE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963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D5A51-EA00-2049-A9F8-C0F5982166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25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58FE0-8AA5-D142-81CC-389F7E8445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762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7C709-B83B-604F-8D5D-7E38460BF0C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245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6CD36-F1A8-9E4D-A216-C350DB27318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648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grpSp>
          <p:nvGrpSpPr>
            <p:cNvPr id="1032" name="Group 2"/>
            <p:cNvGrpSpPr>
              <a:grpSpLocks/>
            </p:cNvGrpSpPr>
            <p:nvPr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grpSp>
            <p:nvGrpSpPr>
              <p:cNvPr id="1039" name="Group 3"/>
              <p:cNvGrpSpPr>
                <a:grpSpLocks/>
              </p:cNvGrpSpPr>
              <p:nvPr/>
            </p:nvGrpSpPr>
            <p:grpSpPr bwMode="auto">
              <a:xfrm>
                <a:off x="0" y="192"/>
                <a:ext cx="5759" cy="4031"/>
                <a:chOff x="0" y="192"/>
                <a:chExt cx="5759" cy="4031"/>
              </a:xfrm>
            </p:grpSpPr>
            <p:sp>
              <p:nvSpPr>
                <p:cNvPr id="1070" name="Line 4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" name="Line 5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" name="Line 6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3" name="Line 7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" name="Line 8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" name="Line 9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" name="Line 10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7" name="Line 11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8" name="Line 12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9" name="Line 13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0" name="Line 14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1" name="Line 15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2" name="Line 16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Line 17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4" name="Line 18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Line 19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6" name="Line 20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Line 21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8" name="Line 22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9" name="Line 23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Line 24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1" name="Line 25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6"/>
              <p:cNvGrpSpPr>
                <a:grpSpLocks/>
              </p:cNvGrpSpPr>
              <p:nvPr/>
            </p:nvGrpSpPr>
            <p:grpSpPr bwMode="auto">
              <a:xfrm>
                <a:off x="192" y="0"/>
                <a:ext cx="5375" cy="4319"/>
                <a:chOff x="192" y="0"/>
                <a:chExt cx="5375" cy="4319"/>
              </a:xfrm>
            </p:grpSpPr>
            <p:sp>
              <p:nvSpPr>
                <p:cNvPr id="1041" name="Line 27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Line 28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Line 29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Line 30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Line 31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Line 32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Line 33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Line 34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Line 35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Line 36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Line 37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Line 38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Line 39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Line 40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Line 41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6" name="Line 42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Line 43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8" name="Line 44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9" name="Line 45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0" name="Line 46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1" name="Line 47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2" name="Line 48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3" name="Line 49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4" name="Line 50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" name="Line 51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6" name="Line 52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Line 53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Line 54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Line 55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6"/>
            <p:cNvSpPr>
              <a:spLocks noChangeArrowheads="1"/>
            </p:cNvSpPr>
            <p:nvPr/>
          </p:nvSpPr>
          <p:spPr bwMode="auto">
            <a:xfrm>
              <a:off x="2112" y="0"/>
              <a:ext cx="3647" cy="95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altLang="x-none"/>
            </a:p>
          </p:txBody>
        </p:sp>
        <p:sp>
          <p:nvSpPr>
            <p:cNvPr id="1034" name="Line 57"/>
            <p:cNvSpPr>
              <a:spLocks noChangeShapeType="1"/>
            </p:cNvSpPr>
            <p:nvPr/>
          </p:nvSpPr>
          <p:spPr bwMode="auto">
            <a:xfrm>
              <a:off x="5568" y="0"/>
              <a:ext cx="0" cy="1487"/>
            </a:xfrm>
            <a:prstGeom prst="line">
              <a:avLst/>
            </a:prstGeom>
            <a:noFill/>
            <a:ln w="9360" cap="sq">
              <a:solidFill>
                <a:srgbClr val="6F89F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5" name="Group 58"/>
            <p:cNvGrpSpPr>
              <a:grpSpLocks/>
            </p:cNvGrpSpPr>
            <p:nvPr/>
          </p:nvGrpSpPr>
          <p:grpSpPr bwMode="auto">
            <a:xfrm>
              <a:off x="261" y="892"/>
              <a:ext cx="1123" cy="1463"/>
              <a:chOff x="261" y="892"/>
              <a:chExt cx="1123" cy="1463"/>
            </a:xfrm>
          </p:grpSpPr>
          <p:sp>
            <p:nvSpPr>
              <p:cNvPr id="1036" name="Line 59"/>
              <p:cNvSpPr>
                <a:spLocks noChangeShapeType="1"/>
              </p:cNvSpPr>
              <p:nvPr/>
            </p:nvSpPr>
            <p:spPr bwMode="auto">
              <a:xfrm flipH="1">
                <a:off x="260" y="953"/>
                <a:ext cx="1125" cy="0"/>
              </a:xfrm>
              <a:prstGeom prst="line">
                <a:avLst/>
              </a:prstGeom>
              <a:noFill/>
              <a:ln w="9360" cap="sq">
                <a:solidFill>
                  <a:srgbClr val="6F89F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" name="Line 60"/>
              <p:cNvSpPr>
                <a:spLocks noChangeShapeType="1"/>
              </p:cNvSpPr>
              <p:nvPr/>
            </p:nvSpPr>
            <p:spPr bwMode="auto">
              <a:xfrm>
                <a:off x="383" y="894"/>
                <a:ext cx="0" cy="1461"/>
              </a:xfrm>
              <a:prstGeom prst="line">
                <a:avLst/>
              </a:prstGeom>
              <a:noFill/>
              <a:ln w="9360" cap="sq">
                <a:solidFill>
                  <a:srgbClr val="6F89F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61"/>
              <p:cNvSpPr>
                <a:spLocks noChangeArrowheads="1"/>
              </p:cNvSpPr>
              <p:nvPr/>
            </p:nvSpPr>
            <p:spPr bwMode="auto">
              <a:xfrm flipH="1">
                <a:off x="322" y="892"/>
                <a:ext cx="121" cy="121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360" cap="sq">
                <a:solidFill>
                  <a:srgbClr val="6F89F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08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8" name="Rectangle 6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0813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  <a:p>
            <a:pPr lvl="4"/>
            <a:r>
              <a:rPr lang="en-GB" altLang="x-none"/>
              <a:t>Eighth Outline Level</a:t>
            </a:r>
          </a:p>
          <a:p>
            <a:pPr lvl="4"/>
            <a:r>
              <a:rPr lang="en-GB" altLang="x-none"/>
              <a:t>Ninth Outline Level</a:t>
            </a:r>
          </a:p>
        </p:txBody>
      </p:sp>
      <p:sp>
        <p:nvSpPr>
          <p:cNvPr id="1029" name="Text Box 64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030" name="Text Box 6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defRPr>
                <a:solidFill>
                  <a:srgbClr val="C70533"/>
                </a:solidFill>
              </a:defRPr>
            </a:lvl1pPr>
          </a:lstStyle>
          <a:p>
            <a:pPr>
              <a:defRPr/>
            </a:pPr>
            <a:fld id="{972AEE92-CFCC-7C4F-A264-55F3032D246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660066"/>
          </a:solidFill>
          <a:latin typeface="+mj-lt"/>
          <a:ea typeface="+mj-ea"/>
          <a:cs typeface="SimSun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660066"/>
          </a:solidFill>
          <a:latin typeface="Tahoma" pitchFamily="32" charset="0"/>
          <a:ea typeface="SimSun" charset="-122"/>
          <a:cs typeface="SimSun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660066"/>
          </a:solidFill>
          <a:latin typeface="Tahoma" pitchFamily="32" charset="0"/>
          <a:ea typeface="SimSun" charset="-122"/>
          <a:cs typeface="SimSun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660066"/>
          </a:solidFill>
          <a:latin typeface="Tahoma" pitchFamily="32" charset="0"/>
          <a:ea typeface="SimSun" charset="-122"/>
          <a:cs typeface="SimSun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660066"/>
          </a:solidFill>
          <a:latin typeface="Tahoma" pitchFamily="32" charset="0"/>
          <a:ea typeface="SimSun" charset="-122"/>
          <a:cs typeface="SimSun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660066"/>
          </a:solidFill>
          <a:latin typeface="Tahoma" pitchFamily="32" charset="0"/>
          <a:ea typeface="SimSun" charset="-122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660066"/>
          </a:solidFill>
          <a:latin typeface="Tahoma" pitchFamily="32" charset="0"/>
          <a:ea typeface="SimSun" charset="-122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660066"/>
          </a:solidFill>
          <a:latin typeface="Tahoma" pitchFamily="32" charset="0"/>
          <a:ea typeface="SimSun" charset="-122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660066"/>
          </a:solidFill>
          <a:latin typeface="Tahoma" pitchFamily="32" charset="0"/>
          <a:ea typeface="SimSun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40458C"/>
          </a:solidFill>
          <a:latin typeface="+mn-lt"/>
          <a:ea typeface="+mn-ea"/>
          <a:cs typeface="SimSun" charset="0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40458C"/>
          </a:solidFill>
          <a:latin typeface="+mn-lt"/>
          <a:ea typeface="+mn-ea"/>
          <a:cs typeface="SimSun" charset="0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40458C"/>
          </a:solidFill>
          <a:latin typeface="+mn-lt"/>
          <a:ea typeface="+mn-ea"/>
          <a:cs typeface="SimSun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40458C"/>
          </a:solidFill>
          <a:latin typeface="+mn-lt"/>
          <a:ea typeface="+mn-ea"/>
          <a:cs typeface="SimSun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40458C"/>
          </a:solidFill>
          <a:latin typeface="+mn-lt"/>
          <a:ea typeface="+mn-ea"/>
          <a:cs typeface="SimSun" charset="0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grpSp>
          <p:nvGrpSpPr>
            <p:cNvPr id="13320" name="Group 2"/>
            <p:cNvGrpSpPr>
              <a:grpSpLocks/>
            </p:cNvGrpSpPr>
            <p:nvPr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13330" name="Rectangle 3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7" cy="95"/>
              </a:xfrm>
              <a:prstGeom prst="rect">
                <a:avLst/>
              </a:prstGeom>
              <a:solidFill>
                <a:srgbClr val="CFDB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altLang="x-none"/>
              </a:p>
            </p:txBody>
          </p:sp>
          <p:grpSp>
            <p:nvGrpSpPr>
              <p:cNvPr id="13331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5759" cy="4319"/>
                <a:chOff x="0" y="0"/>
                <a:chExt cx="5759" cy="4319"/>
              </a:xfrm>
            </p:grpSpPr>
            <p:sp>
              <p:nvSpPr>
                <p:cNvPr id="13333" name="Line 5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4" name="Line 6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5" name="Line 7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6" name="Line 8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7" name="Line 9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8" name="Line 10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9" name="Line 11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0" name="Line 12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1" name="Line 13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2" name="Line 14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3" name="Line 15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4" name="Line 16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5" name="Line 17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6" name="Line 18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7" name="Line 19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8" name="Line 20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9" name="Line 21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0" name="Line 22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1" name="Line 23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2" name="Line 24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3" name="Line 25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4" name="Line 26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59" cy="0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5" name="Line 27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6" name="Line 28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7" name="Line 29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8" name="Line 30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9" name="Line 31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0" name="Line 32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1" name="Line 33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2" name="Line 34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3" name="Line 35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4" name="Line 36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5" name="Line 37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6" name="Line 38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7" name="Line 39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8" name="Line 40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9" name="Line 41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0" name="Line 42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1" name="Line 43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2" name="Line 44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3" name="Line 45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4" name="Line 46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5" name="Line 47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6" name="Line 48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7" name="Line 49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8" name="Line 50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9" name="Line 51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80" name="Line 52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81" name="Line 53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82" name="Line 54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83" name="Line 55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19"/>
                </a:xfrm>
                <a:prstGeom prst="line">
                  <a:avLst/>
                </a:prstGeom>
                <a:noFill/>
                <a:ln w="9360" cap="sq">
                  <a:solidFill>
                    <a:srgbClr val="CFDBF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32" name="Line 56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7"/>
              </a:xfrm>
              <a:prstGeom prst="line">
                <a:avLst/>
              </a:prstGeom>
              <a:noFill/>
              <a:ln w="9360" cap="sq">
                <a:solidFill>
                  <a:srgbClr val="6F89F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21" name="Group 57"/>
            <p:cNvGrpSpPr>
              <a:grpSpLocks/>
            </p:cNvGrpSpPr>
            <p:nvPr/>
          </p:nvGrpSpPr>
          <p:grpSpPr bwMode="auto">
            <a:xfrm>
              <a:off x="3" y="559"/>
              <a:ext cx="4191" cy="1795"/>
              <a:chOff x="3" y="559"/>
              <a:chExt cx="4191" cy="1795"/>
            </a:xfrm>
          </p:grpSpPr>
          <p:sp>
            <p:nvSpPr>
              <p:cNvPr id="13326" name="Line 58"/>
              <p:cNvSpPr>
                <a:spLocks noChangeShapeType="1"/>
              </p:cNvSpPr>
              <p:nvPr/>
            </p:nvSpPr>
            <p:spPr bwMode="auto">
              <a:xfrm>
                <a:off x="506" y="559"/>
                <a:ext cx="0" cy="1795"/>
              </a:xfrm>
              <a:prstGeom prst="line">
                <a:avLst/>
              </a:prstGeom>
              <a:noFill/>
              <a:ln w="9360" cap="sq">
                <a:solidFill>
                  <a:srgbClr val="6F89F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7" name="Line 59"/>
              <p:cNvSpPr>
                <a:spLocks noChangeShapeType="1"/>
              </p:cNvSpPr>
              <p:nvPr/>
            </p:nvSpPr>
            <p:spPr bwMode="auto">
              <a:xfrm flipH="1" flipV="1">
                <a:off x="2" y="1923"/>
                <a:ext cx="3212" cy="2"/>
              </a:xfrm>
              <a:prstGeom prst="line">
                <a:avLst/>
              </a:prstGeom>
              <a:noFill/>
              <a:ln w="9360" cap="sq">
                <a:solidFill>
                  <a:srgbClr val="6F89F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8" name="Line 60"/>
              <p:cNvSpPr>
                <a:spLocks noChangeShapeType="1"/>
              </p:cNvSpPr>
              <p:nvPr/>
            </p:nvSpPr>
            <p:spPr bwMode="auto">
              <a:xfrm flipH="1" flipV="1">
                <a:off x="383" y="937"/>
                <a:ext cx="3812" cy="2"/>
              </a:xfrm>
              <a:prstGeom prst="line">
                <a:avLst/>
              </a:prstGeom>
              <a:noFill/>
              <a:ln w="9360" cap="sq">
                <a:solidFill>
                  <a:srgbClr val="6F89F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Freeform 61"/>
              <p:cNvSpPr>
                <a:spLocks noChangeArrowheads="1"/>
              </p:cNvSpPr>
              <p:nvPr/>
            </p:nvSpPr>
            <p:spPr bwMode="auto">
              <a:xfrm rot="16200000" flipH="1">
                <a:off x="428" y="860"/>
                <a:ext cx="155" cy="156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360" cap="sq">
                <a:solidFill>
                  <a:srgbClr val="6F89F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22" name="Group 62"/>
            <p:cNvGrpSpPr>
              <a:grpSpLocks/>
            </p:cNvGrpSpPr>
            <p:nvPr/>
          </p:nvGrpSpPr>
          <p:grpSpPr bwMode="auto">
            <a:xfrm>
              <a:off x="1480" y="1952"/>
              <a:ext cx="3807" cy="1811"/>
              <a:chOff x="1480" y="1952"/>
              <a:chExt cx="3807" cy="1811"/>
            </a:xfrm>
          </p:grpSpPr>
          <p:sp>
            <p:nvSpPr>
              <p:cNvPr id="13323" name="Line 63"/>
              <p:cNvSpPr>
                <a:spLocks noChangeShapeType="1"/>
              </p:cNvSpPr>
              <p:nvPr/>
            </p:nvSpPr>
            <p:spPr bwMode="auto">
              <a:xfrm>
                <a:off x="1480" y="3442"/>
                <a:ext cx="3807" cy="0"/>
              </a:xfrm>
              <a:prstGeom prst="line">
                <a:avLst/>
              </a:prstGeom>
              <a:noFill/>
              <a:ln w="9360" cap="sq">
                <a:solidFill>
                  <a:srgbClr val="6F89F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4" name="Line 64"/>
              <p:cNvSpPr>
                <a:spLocks noChangeShapeType="1"/>
              </p:cNvSpPr>
              <p:nvPr/>
            </p:nvSpPr>
            <p:spPr bwMode="auto">
              <a:xfrm>
                <a:off x="5172" y="1952"/>
                <a:ext cx="0" cy="1811"/>
              </a:xfrm>
              <a:prstGeom prst="line">
                <a:avLst/>
              </a:prstGeom>
              <a:noFill/>
              <a:ln w="9360" cap="sq">
                <a:solidFill>
                  <a:srgbClr val="6F89F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5" name="Freeform 65"/>
              <p:cNvSpPr>
                <a:spLocks noChangeArrowheads="1"/>
              </p:cNvSpPr>
              <p:nvPr/>
            </p:nvSpPr>
            <p:spPr bwMode="auto">
              <a:xfrm rot="5400000">
                <a:off x="5098" y="3346"/>
                <a:ext cx="155" cy="156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360" cap="sq">
                <a:solidFill>
                  <a:srgbClr val="6F89F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315" name="Rectangle 6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08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3316" name="Rectangle 6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0813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  <a:p>
            <a:pPr lvl="4"/>
            <a:r>
              <a:rPr lang="en-GB" altLang="x-none"/>
              <a:t>Eighth Outline Level</a:t>
            </a:r>
          </a:p>
          <a:p>
            <a:pPr lvl="4"/>
            <a:r>
              <a:rPr lang="en-GB" altLang="x-none"/>
              <a:t>Ninth Outline Level</a:t>
            </a:r>
          </a:p>
        </p:txBody>
      </p:sp>
      <p:sp>
        <p:nvSpPr>
          <p:cNvPr id="13317" name="Text Box 68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8" name="Text Box 69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118" name="Rectangle 7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defRPr sz="1400">
                <a:solidFill>
                  <a:srgbClr val="40458C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C0FBB8A-309E-AD40-9C55-42BD87D5BCD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660066"/>
          </a:solidFill>
          <a:latin typeface="+mj-lt"/>
          <a:ea typeface="+mj-ea"/>
          <a:cs typeface="SimSun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660066"/>
          </a:solidFill>
          <a:latin typeface="Tahoma" pitchFamily="32" charset="0"/>
          <a:ea typeface="SimSun" charset="-122"/>
          <a:cs typeface="SimSun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660066"/>
          </a:solidFill>
          <a:latin typeface="Tahoma" pitchFamily="32" charset="0"/>
          <a:ea typeface="SimSun" charset="-122"/>
          <a:cs typeface="SimSun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660066"/>
          </a:solidFill>
          <a:latin typeface="Tahoma" pitchFamily="32" charset="0"/>
          <a:ea typeface="SimSun" charset="-122"/>
          <a:cs typeface="SimSun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660066"/>
          </a:solidFill>
          <a:latin typeface="Tahoma" pitchFamily="32" charset="0"/>
          <a:ea typeface="SimSun" charset="-122"/>
          <a:cs typeface="SimSun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660066"/>
          </a:solidFill>
          <a:latin typeface="Tahoma" pitchFamily="32" charset="0"/>
          <a:ea typeface="SimSun" charset="-122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660066"/>
          </a:solidFill>
          <a:latin typeface="Tahoma" pitchFamily="32" charset="0"/>
          <a:ea typeface="SimSun" charset="-122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660066"/>
          </a:solidFill>
          <a:latin typeface="Tahoma" pitchFamily="32" charset="0"/>
          <a:ea typeface="SimSun" charset="-122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660066"/>
          </a:solidFill>
          <a:latin typeface="Tahoma" pitchFamily="32" charset="0"/>
          <a:ea typeface="SimSun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40458C"/>
          </a:solidFill>
          <a:latin typeface="+mn-lt"/>
          <a:ea typeface="+mn-ea"/>
          <a:cs typeface="SimSun" charset="0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40458C"/>
          </a:solidFill>
          <a:latin typeface="+mn-lt"/>
          <a:ea typeface="+mn-ea"/>
          <a:cs typeface="SimSun" charset="0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40458C"/>
          </a:solidFill>
          <a:latin typeface="+mn-lt"/>
          <a:ea typeface="+mn-ea"/>
          <a:cs typeface="SimSun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40458C"/>
          </a:solidFill>
          <a:latin typeface="+mn-lt"/>
          <a:ea typeface="+mn-ea"/>
          <a:cs typeface="SimSun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40458C"/>
          </a:solidFill>
          <a:latin typeface="+mn-lt"/>
          <a:ea typeface="+mn-ea"/>
          <a:cs typeface="SimSun" charset="0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990600" y="18288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40458C"/>
                </a:solidFill>
                <a:latin typeface="Tahoma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40458C"/>
                </a:solidFill>
                <a:latin typeface="Tahoma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40458C"/>
                </a:solidFill>
                <a:latin typeface="Tahoma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 sz="5400">
                <a:solidFill>
                  <a:srgbClr val="660066"/>
                </a:solidFill>
              </a:rPr>
              <a:t>Introduction to Aviation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2590800"/>
            <a:ext cx="8153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40458C"/>
                </a:solidFill>
                <a:latin typeface="Tahoma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40458C"/>
                </a:solidFill>
                <a:latin typeface="Tahoma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40458C"/>
                </a:solidFill>
                <a:latin typeface="Tahoma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buClrTx/>
              <a:buSzPct val="110000"/>
              <a:buFontTx/>
              <a:buNone/>
            </a:pPr>
            <a:r>
              <a:rPr lang="en-US" altLang="x-none"/>
              <a:t>Young Eagles Program</a:t>
            </a:r>
          </a:p>
          <a:p>
            <a:pPr algn="ctr" eaLnBrk="1" hangingPunct="1">
              <a:buClrTx/>
              <a:buSzPct val="110000"/>
              <a:buFontTx/>
              <a:buNone/>
            </a:pPr>
            <a:r>
              <a:rPr lang="en-US" altLang="x-none"/>
              <a:t>EAA Chapter 301</a:t>
            </a:r>
          </a:p>
          <a:p>
            <a:pPr algn="ctr" eaLnBrk="1" hangingPunct="1">
              <a:buClrTx/>
              <a:buSzPct val="110000"/>
              <a:buFontTx/>
              <a:buNone/>
            </a:pPr>
            <a:r>
              <a:rPr lang="en-US" altLang="x-none"/>
              <a:t>Coordinator:  Blanche Cohen</a:t>
            </a:r>
          </a:p>
          <a:p>
            <a:pPr eaLnBrk="1" hangingPunct="1">
              <a:buClrTx/>
              <a:buSzPct val="110000"/>
              <a:buFontTx/>
              <a:buNone/>
            </a:pPr>
            <a:r>
              <a:rPr lang="en-US" altLang="x-none"/>
              <a:t>          </a:t>
            </a:r>
          </a:p>
          <a:p>
            <a:pPr eaLnBrk="1" hangingPunct="1">
              <a:buClrTx/>
              <a:buSzPct val="110000"/>
              <a:buFontTx/>
              <a:buNone/>
            </a:pPr>
            <a:endParaRPr lang="en-US" altLang="x-none">
              <a:solidFill>
                <a:srgbClr val="C70533"/>
              </a:solidFill>
            </a:endParaRPr>
          </a:p>
          <a:p>
            <a:pPr eaLnBrk="1" hangingPunct="1">
              <a:buClrTx/>
              <a:buSzPct val="110000"/>
              <a:buFontTx/>
              <a:buNone/>
            </a:pPr>
            <a:endParaRPr lang="en-US" altLang="x-none">
              <a:solidFill>
                <a:srgbClr val="C70533"/>
              </a:solidFill>
            </a:endParaRPr>
          </a:p>
          <a:p>
            <a:pPr eaLnBrk="1" hangingPunct="1">
              <a:buClrTx/>
              <a:buSzPct val="110000"/>
              <a:buFontTx/>
              <a:buNone/>
            </a:pPr>
            <a:endParaRPr lang="en-US" altLang="x-none"/>
          </a:p>
          <a:p>
            <a:pPr eaLnBrk="1" hangingPunct="1">
              <a:buClrTx/>
              <a:buSzPct val="110000"/>
              <a:buFontTx/>
              <a:buNone/>
            </a:pPr>
            <a:r>
              <a:rPr lang="en-US" altLang="x-none"/>
              <a:t>			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5511800"/>
            <a:ext cx="2819400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7600" y="228600"/>
            <a:ext cx="518160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647700" y="533400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SzPct val="100000"/>
            </a:pPr>
            <a:r>
              <a:rPr lang="en-US" altLang="x-none" sz="4000">
                <a:solidFill>
                  <a:srgbClr val="660066"/>
                </a:solidFill>
              </a:rPr>
              <a:t>Weather</a:t>
            </a:r>
          </a:p>
        </p:txBody>
      </p:sp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762000" y="1752600"/>
            <a:ext cx="7772400" cy="421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bg1"/>
                </a:solidFill>
                <a:latin typeface="Tahoma" charset="0"/>
                <a:ea typeface="SimSun" charset="-122"/>
              </a:defRPr>
            </a:lvl1pPr>
            <a:lvl2pPr marL="914400" indent="-457200">
              <a:defRPr sz="2400">
                <a:solidFill>
                  <a:schemeClr val="bg1"/>
                </a:solidFill>
                <a:latin typeface="Tahoma" charset="0"/>
                <a:ea typeface="SimSun" charset="-122"/>
              </a:defRPr>
            </a:lvl2pPr>
            <a:lvl3pPr>
              <a:defRPr sz="2400">
                <a:solidFill>
                  <a:schemeClr val="bg1"/>
                </a:solidFill>
                <a:latin typeface="Tahoma" charset="0"/>
                <a:ea typeface="SimSun" charset="-122"/>
              </a:defRPr>
            </a:lvl3pPr>
            <a:lvl4pPr>
              <a:defRPr sz="2400">
                <a:solidFill>
                  <a:schemeClr val="bg1"/>
                </a:solidFill>
                <a:latin typeface="Tahoma" charset="0"/>
                <a:ea typeface="SimSun" charset="-122"/>
              </a:defRPr>
            </a:lvl4pPr>
            <a:lvl5pPr>
              <a:defRPr sz="2400">
                <a:solidFill>
                  <a:schemeClr val="bg1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2D2DB5"/>
              </a:buClr>
              <a:buSzPct val="126000"/>
              <a:buFont typeface="Arial" charset="0"/>
              <a:buChar char="•"/>
            </a:pPr>
            <a:r>
              <a:rPr lang="en-US" altLang="x-none" sz="2800">
                <a:solidFill>
                  <a:srgbClr val="40458C"/>
                </a:solidFill>
              </a:rPr>
              <a:t>It's going to be chilly then really warm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2D2DB5"/>
              </a:buClr>
              <a:buSzPct val="126000"/>
              <a:buFont typeface="Arial" charset="0"/>
              <a:buChar char="•"/>
            </a:pPr>
            <a:r>
              <a:rPr lang="en-US" altLang="x-none" sz="2800">
                <a:solidFill>
                  <a:srgbClr val="40458C"/>
                </a:solidFill>
              </a:rPr>
              <a:t>Wear layers!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2D2DB5"/>
              </a:buClr>
              <a:buSzPct val="126000"/>
              <a:buFont typeface="Arial" charset="0"/>
              <a:buChar char="•"/>
            </a:pPr>
            <a:r>
              <a:rPr lang="en-US" altLang="x-none" sz="2800">
                <a:solidFill>
                  <a:srgbClr val="40458C"/>
                </a:solidFill>
              </a:rPr>
              <a:t>Sunglasses &amp; Sunblock!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2D2DB5"/>
              </a:buClr>
              <a:buSzPct val="126000"/>
              <a:buFont typeface="Arial" charset="0"/>
              <a:buChar char="•"/>
            </a:pPr>
            <a:r>
              <a:rPr lang="en-US" altLang="x-none" sz="2800">
                <a:solidFill>
                  <a:srgbClr val="40458C"/>
                </a:solidFill>
              </a:rPr>
              <a:t>We only fly in nice weather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2D2DB5"/>
              </a:buClr>
              <a:buSzPct val="126000"/>
              <a:buFont typeface="Arial" charset="0"/>
              <a:buChar char="•"/>
            </a:pPr>
            <a:r>
              <a:rPr lang="en-US" altLang="x-none" sz="2800">
                <a:solidFill>
                  <a:srgbClr val="40458C"/>
                </a:solidFill>
              </a:rPr>
              <a:t> Light winds are ok – high winds are not!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2D2DB5"/>
              </a:buClr>
              <a:buSzPct val="126000"/>
              <a:buFont typeface="Arial" charset="0"/>
              <a:buChar char="•"/>
            </a:pPr>
            <a:r>
              <a:rPr lang="en-US" altLang="x-none" sz="2800">
                <a:solidFill>
                  <a:srgbClr val="40458C"/>
                </a:solidFill>
              </a:rPr>
              <a:t> Mother Nature doesn't always cooperate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2D2DB5"/>
              </a:buClr>
              <a:buSzPct val="126000"/>
              <a:buFont typeface="Arial" charset="0"/>
              <a:buChar char="•"/>
            </a:pPr>
            <a:r>
              <a:rPr lang="en-US" altLang="x-none" sz="2800">
                <a:solidFill>
                  <a:srgbClr val="40458C"/>
                </a:solidFill>
              </a:rPr>
              <a:t>If we need to cancel, I'll call the coordinator of your group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2D2DB5"/>
              </a:buClr>
              <a:buSzPct val="126000"/>
              <a:buFont typeface="Arial" charset="0"/>
              <a:buChar char="•"/>
            </a:pPr>
            <a:r>
              <a:rPr lang="en-US" altLang="x-none" sz="2800">
                <a:solidFill>
                  <a:srgbClr val="40458C"/>
                </a:solidFill>
              </a:rPr>
              <a:t>Sometimes, it just happens.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609600" y="457200"/>
            <a:ext cx="8001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SzPct val="100000"/>
            </a:pPr>
            <a:r>
              <a:rPr lang="en-US" altLang="x-none" sz="4000">
                <a:solidFill>
                  <a:srgbClr val="660066"/>
                </a:solidFill>
              </a:rPr>
              <a:t>Thank you Parents, You're Excused</a:t>
            </a:r>
          </a:p>
        </p:txBody>
      </p:sp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685800" y="3276600"/>
            <a:ext cx="792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6F89F7"/>
              </a:buClr>
              <a:buSzPct val="126000"/>
              <a:buFont typeface="Times New Roman" charset="0"/>
              <a:buBlip>
                <a:blip r:embed="rId2"/>
              </a:buBlip>
            </a:pPr>
            <a:r>
              <a:rPr lang="en-US" altLang="x-none" sz="2800">
                <a:solidFill>
                  <a:srgbClr val="40458C"/>
                </a:solidFill>
              </a:rPr>
              <a:t> Please return no later than 9 pm.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685800" y="3276600"/>
            <a:ext cx="792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ts val="700"/>
              </a:spcBef>
              <a:buClr>
                <a:srgbClr val="6F89F7"/>
              </a:buClr>
              <a:buSzPct val="126000"/>
            </a:pPr>
            <a:r>
              <a:rPr lang="en-US" altLang="x-none" sz="2800">
                <a:solidFill>
                  <a:srgbClr val="40458C"/>
                </a:solidFill>
              </a:rPr>
              <a:t>So? What counts as an Airplane?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40458C"/>
                </a:solidFill>
                <a:latin typeface="Tahoma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40458C"/>
                </a:solidFill>
                <a:latin typeface="Tahoma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40458C"/>
                </a:solidFill>
                <a:latin typeface="Tahoma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 sz="4400">
                <a:solidFill>
                  <a:srgbClr val="660066"/>
                </a:solidFill>
              </a:rPr>
              <a:t>Definition of Airplane</a:t>
            </a:r>
          </a:p>
        </p:txBody>
      </p:sp>
    </p:spTree>
    <p:extLst>
      <p:ext uri="{BB962C8B-B14F-4D97-AF65-F5344CB8AC3E}">
        <p14:creationId xmlns:p14="http://schemas.microsoft.com/office/powerpoint/2010/main" val="31695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40458C"/>
                </a:solidFill>
                <a:latin typeface="Tahoma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40458C"/>
                </a:solidFill>
                <a:latin typeface="Tahoma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40458C"/>
                </a:solidFill>
                <a:latin typeface="Tahoma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 sz="4400">
                <a:solidFill>
                  <a:srgbClr val="660066"/>
                </a:solidFill>
              </a:rPr>
              <a:t>Definition of Airplane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40458C"/>
                </a:solidFill>
                <a:latin typeface="Tahoma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40458C"/>
                </a:solidFill>
                <a:latin typeface="Tahoma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40458C"/>
                </a:solidFill>
                <a:latin typeface="Tahoma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6F89F7"/>
              </a:buClr>
              <a:buSzPct val="126000"/>
              <a:defRPr/>
            </a:pPr>
            <a:r>
              <a:rPr lang="en-US" altLang="x-none"/>
              <a:t>A vehicle heavier than air, kept aloft by the  lift generated by the passing of air over &amp; under the fixed wings. </a:t>
            </a:r>
          </a:p>
          <a:p>
            <a:pPr eaLnBrk="1" hangingPunct="1">
              <a:spcBef>
                <a:spcPts val="700"/>
              </a:spcBef>
              <a:buClr>
                <a:srgbClr val="6F89F7"/>
              </a:buClr>
              <a:buSzPct val="126000"/>
              <a:defRPr/>
            </a:pPr>
            <a:r>
              <a:rPr lang="en-US" altLang="x-none"/>
              <a:t>And/or driven by propeller, jet propulsion or any similar heavier than air vehicle such as a glider or helicopter. </a:t>
            </a:r>
          </a:p>
          <a:p>
            <a:pPr eaLnBrk="1" hangingPunct="1">
              <a:spcBef>
                <a:spcPts val="700"/>
              </a:spcBef>
              <a:buClr>
                <a:srgbClr val="6F89F7"/>
              </a:buClr>
              <a:buSzPct val="126000"/>
              <a:defRPr/>
            </a:pPr>
            <a:r>
              <a:rPr lang="en-US" altLang="x-none"/>
              <a:t>But not a balloon.</a:t>
            </a:r>
          </a:p>
          <a:p>
            <a:pPr eaLnBrk="1" hangingPunct="1">
              <a:spcBef>
                <a:spcPts val="700"/>
              </a:spcBef>
              <a:buClr>
                <a:srgbClr val="6F89F7"/>
              </a:buClr>
              <a:buSzPct val="126000"/>
              <a:defRPr/>
            </a:pPr>
            <a:r>
              <a:rPr lang="en-US" altLang="x-none"/>
              <a:t>Or a rocket.</a:t>
            </a:r>
          </a:p>
        </p:txBody>
      </p:sp>
    </p:spTree>
    <p:extLst>
      <p:ext uri="{BB962C8B-B14F-4D97-AF65-F5344CB8AC3E}">
        <p14:creationId xmlns:p14="http://schemas.microsoft.com/office/powerpoint/2010/main" val="540552351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>
                <a:cs typeface="+mj-cs"/>
              </a:rPr>
              <a:t>Why fly an Airplane?</a:t>
            </a:r>
          </a:p>
        </p:txBody>
      </p:sp>
      <p:sp>
        <p:nvSpPr>
          <p:cNvPr id="44034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How many of you have flown in an Airplane?</a:t>
            </a:r>
          </a:p>
          <a:p>
            <a:pPr>
              <a:buFont typeface="Wingdings" charset="2"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x-none">
                <a:ea typeface="ＭＳ Ｐゴシック" charset="-128"/>
              </a:rPr>
              <a:t>Commercial –vs- General Aviation?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800"/>
              <a:t>What is EAA?</a:t>
            </a:r>
            <a:endParaRPr lang="en-US" sz="2800">
              <a:cs typeface="+mj-cs"/>
            </a:endParaRPr>
          </a:p>
        </p:txBody>
      </p:sp>
      <p:sp>
        <p:nvSpPr>
          <p:cNvPr id="39938" name="Rectangle 2051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0813" cy="4421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EAA=Experimental Aircraft Association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	Founded in 1953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	More than 170,000 members world wide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“</a:t>
            </a:r>
            <a:r>
              <a:rPr lang="en-US" altLang="x-none" sz="2800">
                <a:ea typeface="ＭＳ Ｐゴシック" charset="-128"/>
              </a:rPr>
              <a:t>EAA</a:t>
            </a:r>
            <a:r>
              <a:rPr lang="en-US" altLang="en-US" sz="2800">
                <a:ea typeface="ＭＳ Ｐゴシック" charset="-128"/>
              </a:rPr>
              <a:t>’</a:t>
            </a:r>
            <a:r>
              <a:rPr lang="en-US" altLang="x-none" sz="2800">
                <a:ea typeface="ＭＳ Ｐゴシック" charset="-128"/>
              </a:rPr>
              <a:t>s roots are with those that built and restored their own airplanes, but in its few years EAA quickly became an organization that was inviting to all aviation enthusiasts.</a:t>
            </a:r>
            <a:r>
              <a:rPr lang="en-US" altLang="en-US" sz="2800">
                <a:ea typeface="ＭＳ Ｐゴシック" charset="-128"/>
              </a:rPr>
              <a:t>”</a:t>
            </a:r>
            <a:endParaRPr lang="en-US" altLang="x-none" sz="280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>
                <a:ea typeface="ＭＳ Ｐゴシック" charset="-128"/>
              </a:rPr>
              <a:t>Paul Poberezny – Founder and Chairman of the Board, EAA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40458C"/>
                </a:solidFill>
                <a:latin typeface="Tahoma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40458C"/>
                </a:solidFill>
                <a:latin typeface="Tahoma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40458C"/>
                </a:solidFill>
                <a:latin typeface="Tahoma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 sz="4400">
                <a:solidFill>
                  <a:srgbClr val="660066"/>
                </a:solidFill>
              </a:rPr>
              <a:t>What is Young Eagles?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40458C"/>
                </a:solidFill>
                <a:latin typeface="Tahoma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40458C"/>
                </a:solidFill>
                <a:latin typeface="Tahoma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40458C"/>
                </a:solidFill>
                <a:latin typeface="Tahoma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9pPr>
          </a:lstStyle>
          <a:p>
            <a:pPr marL="457200" indent="-457200" eaLnBrk="1" hangingPunct="1">
              <a:buClr>
                <a:srgbClr val="6F89F7"/>
              </a:buClr>
              <a:buSzPct val="110000"/>
              <a:buFont typeface="Wingdings" charset="2"/>
              <a:buChar char="v"/>
              <a:defRPr/>
            </a:pPr>
            <a:r>
              <a:rPr lang="en-US" altLang="x-none"/>
              <a:t>The EAA Young Eagles Program launched in 1992,</a:t>
            </a:r>
          </a:p>
          <a:p>
            <a:pPr marL="457200" indent="-457200" eaLnBrk="1" hangingPunct="1">
              <a:buClr>
                <a:srgbClr val="6F89F7"/>
              </a:buClr>
              <a:buSzPct val="110000"/>
              <a:buFont typeface="Wingdings" charset="2"/>
              <a:buChar char="v"/>
              <a:defRPr/>
            </a:pPr>
            <a:r>
              <a:rPr lang="en-US" altLang="x-none"/>
              <a:t>Developed to welcome young people into the world of aviation.</a:t>
            </a:r>
          </a:p>
          <a:p>
            <a:pPr marL="457200" indent="-457200" eaLnBrk="1" hangingPunct="1">
              <a:buClr>
                <a:srgbClr val="6F89F7"/>
              </a:buClr>
              <a:buSzPct val="110000"/>
              <a:buFont typeface="Wingdings" charset="2"/>
              <a:buChar char="v"/>
              <a:defRPr/>
            </a:pPr>
            <a:r>
              <a:rPr lang="en-US" altLang="x-none"/>
              <a:t>Original Goal – Fly 1M by 2003</a:t>
            </a:r>
          </a:p>
          <a:p>
            <a:pPr marL="914400" lvl="1" indent="-457200" eaLnBrk="1" hangingPunct="1">
              <a:spcBef>
                <a:spcPts val="800"/>
              </a:spcBef>
              <a:buClr>
                <a:srgbClr val="6F89F7"/>
              </a:buClr>
              <a:buSzPct val="110000"/>
              <a:buFont typeface="Wingdings" charset="2"/>
              <a:buChar char="v"/>
              <a:defRPr/>
            </a:pPr>
            <a:r>
              <a:rPr lang="en-US" altLang="x-none" sz="3200"/>
              <a:t> 100</a:t>
            </a:r>
            <a:r>
              <a:rPr lang="en-US" altLang="x-none" sz="3200" baseline="30000"/>
              <a:t>th</a:t>
            </a:r>
            <a:r>
              <a:rPr lang="en-US" altLang="x-none" sz="3200"/>
              <a:t>  anniversary of powered flight</a:t>
            </a:r>
          </a:p>
          <a:p>
            <a:pPr marL="914400" lvl="1" indent="-457200" eaLnBrk="1" hangingPunct="1">
              <a:spcBef>
                <a:spcPts val="800"/>
              </a:spcBef>
              <a:buClr>
                <a:srgbClr val="6F89F7"/>
              </a:buClr>
              <a:buSzPct val="110000"/>
              <a:buFont typeface="Wingdings" charset="2"/>
              <a:buChar char="v"/>
              <a:defRPr/>
            </a:pPr>
            <a:r>
              <a:rPr lang="en-US" altLang="x-none" sz="3200"/>
              <a:t> Over 2.3 Million today!</a:t>
            </a:r>
          </a:p>
          <a:p>
            <a:pPr marL="914400" lvl="1" indent="-457200" eaLnBrk="1" hangingPunct="1">
              <a:spcBef>
                <a:spcPts val="800"/>
              </a:spcBef>
              <a:buClr>
                <a:srgbClr val="6F89F7"/>
              </a:buClr>
              <a:buSzPct val="110000"/>
              <a:buFont typeface="Wingdings" charset="2"/>
              <a:buChar char="v"/>
              <a:defRPr/>
            </a:pPr>
            <a:r>
              <a:rPr lang="en-US" altLang="x-none" sz="3200"/>
              <a:t> EAA 301 has flown over 7300!</a:t>
            </a:r>
          </a:p>
          <a:p>
            <a:pPr eaLnBrk="1" hangingPunct="1">
              <a:buClr>
                <a:srgbClr val="6F89F7"/>
              </a:buClr>
              <a:buSzPct val="110000"/>
              <a:defRPr/>
            </a:pPr>
            <a:endParaRPr lang="en-US" altLang="x-none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609600" y="3048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40458C"/>
                </a:solidFill>
                <a:latin typeface="Tahoma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40458C"/>
                </a:solidFill>
                <a:latin typeface="Tahoma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40458C"/>
                </a:solidFill>
                <a:latin typeface="Tahoma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 sz="4400">
                <a:solidFill>
                  <a:srgbClr val="660066"/>
                </a:solidFill>
              </a:rPr>
              <a:t>For You – YE Certificate</a:t>
            </a:r>
          </a:p>
        </p:txBody>
      </p:sp>
      <p:pic>
        <p:nvPicPr>
          <p:cNvPr id="45058" name="Picture 1" descr="yeCertifica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324600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535387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838200" y="16002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Tahoma" charset="0"/>
                <a:ea typeface="SimSun" charset="0"/>
                <a:cs typeface="SimSun" charset="0"/>
              </a:defRPr>
            </a:lvl1pPr>
            <a:lvl2pPr marL="741363" indent="-284163"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Tahoma" charset="0"/>
                <a:ea typeface="SimSun" charset="0"/>
                <a:cs typeface="SimSun" charset="0"/>
              </a:defRPr>
            </a:lvl2pPr>
            <a:lvl3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Tahoma" charset="0"/>
                <a:ea typeface="SimSun" charset="0"/>
                <a:cs typeface="SimSun" charset="0"/>
              </a:defRPr>
            </a:lvl3pPr>
            <a:lvl4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Tahoma" charset="0"/>
                <a:ea typeface="SimSun" charset="0"/>
                <a:cs typeface="SimSun" charset="0"/>
              </a:defRPr>
            </a:lvl4pPr>
            <a:lvl5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Tahoma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Tahoma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Tahoma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Tahoma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Tahoma" charset="0"/>
                <a:ea typeface="SimSun" charset="0"/>
                <a:cs typeface="SimSun" charset="0"/>
              </a:defRPr>
            </a:lvl9pPr>
          </a:lstStyle>
          <a:p>
            <a:pPr marL="571500" indent="-571500" eaLnBrk="1" hangingPunct="1">
              <a:lnSpc>
                <a:spcPct val="90000"/>
              </a:lnSpc>
              <a:spcBef>
                <a:spcPts val="700"/>
              </a:spcBef>
              <a:buClr>
                <a:srgbClr val="6F89F7"/>
              </a:buClr>
              <a:buSzPct val="110000"/>
              <a:buFont typeface="Wingdings" charset="2"/>
              <a:buChar char="ü"/>
              <a:defRPr/>
            </a:pPr>
            <a:r>
              <a:rPr lang="en-US" sz="3600">
                <a:solidFill>
                  <a:srgbClr val="40458C"/>
                </a:solidFill>
              </a:rPr>
              <a:t>Registration in the World's largest logbook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600"/>
              </a:spcBef>
              <a:buClr>
                <a:srgbClr val="40458C"/>
              </a:buClr>
              <a:buSzPct val="60000"/>
              <a:buFont typeface="Wingdings" charset="2"/>
              <a:buChar char="ü"/>
              <a:defRPr/>
            </a:pPr>
            <a:r>
              <a:rPr lang="en-US" sz="3600">
                <a:solidFill>
                  <a:srgbClr val="40458C"/>
                </a:solidFill>
              </a:rPr>
              <a:t>Visit the EAA Museum in Oshkosh, WI and look in the book for your name, or 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600"/>
              </a:spcBef>
              <a:buClr>
                <a:srgbClr val="40458C"/>
              </a:buClr>
              <a:buSzPct val="60000"/>
              <a:buFont typeface="Wingdings" charset="2"/>
              <a:buChar char="ü"/>
              <a:defRPr/>
            </a:pPr>
            <a:r>
              <a:rPr lang="en-US" sz="3600">
                <a:solidFill>
                  <a:srgbClr val="40458C"/>
                </a:solidFill>
              </a:rPr>
              <a:t>Go to the EAA Young Eagles website and search for your name.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600"/>
              </a:spcBef>
              <a:buClr>
                <a:srgbClr val="40458C"/>
              </a:buClr>
              <a:buSzPct val="60000"/>
              <a:buFont typeface="Wingdings" charset="2"/>
              <a:buChar char="ü"/>
              <a:defRPr/>
            </a:pPr>
            <a:r>
              <a:rPr lang="en-US" sz="3600" b="1">
                <a:solidFill>
                  <a:srgbClr val="40458C"/>
                </a:solidFill>
                <a:latin typeface="Courier New" charset="0"/>
                <a:ea typeface="Courier New" charset="0"/>
                <a:cs typeface="Courier New" charset="0"/>
              </a:rPr>
              <a:t>eaa.youngeagles.org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SzPct val="110000"/>
              <a:defRPr/>
            </a:pPr>
            <a:endParaRPr lang="en-US">
              <a:solidFill>
                <a:srgbClr val="40458C"/>
              </a:solidFill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09600" y="42703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40458C"/>
                </a:solidFill>
                <a:latin typeface="Tahoma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40458C"/>
                </a:solidFill>
                <a:latin typeface="Tahoma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40458C"/>
                </a:solidFill>
                <a:latin typeface="Tahoma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 sz="4400">
                <a:solidFill>
                  <a:srgbClr val="660066"/>
                </a:solidFill>
              </a:rPr>
              <a:t>Second - Registration</a:t>
            </a: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40458C"/>
                </a:solidFill>
                <a:latin typeface="Tahoma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40458C"/>
                </a:solidFill>
                <a:latin typeface="Tahoma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40458C"/>
                </a:solidFill>
                <a:latin typeface="Tahoma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 sz="4400">
                <a:solidFill>
                  <a:srgbClr val="660066"/>
                </a:solidFill>
              </a:rPr>
              <a:t>Third – Sporty</a:t>
            </a:r>
            <a:r>
              <a:rPr lang="en-US" altLang="en-US" sz="4400">
                <a:solidFill>
                  <a:srgbClr val="660066"/>
                </a:solidFill>
              </a:rPr>
              <a:t>’</a:t>
            </a:r>
            <a:r>
              <a:rPr lang="en-US" altLang="x-none" sz="4400">
                <a:solidFill>
                  <a:srgbClr val="660066"/>
                </a:solidFill>
              </a:rPr>
              <a:t>s Log book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838200" y="1219200"/>
            <a:ext cx="777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40458C"/>
                </a:solidFill>
                <a:latin typeface="Tahoma" charset="0"/>
                <a:ea typeface="SimSun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40458C"/>
                </a:solidFill>
                <a:latin typeface="Tahoma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40458C"/>
                </a:solidFill>
                <a:latin typeface="Tahoma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40458C"/>
              </a:buClr>
              <a:buSzPct val="60000"/>
              <a:buFont typeface="Wingdings" charset="2"/>
              <a:buNone/>
            </a:pPr>
            <a:endParaRPr lang="en-US" altLang="x-none" sz="2400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6F89F7"/>
              </a:buClr>
              <a:buSzPct val="126000"/>
              <a:buFont typeface="Wingdings" charset="2"/>
              <a:buBlip>
                <a:blip r:embed="rId3"/>
              </a:buBlip>
            </a:pPr>
            <a:r>
              <a:rPr lang="en-US" altLang="x-none"/>
              <a:t> Sporty</a:t>
            </a:r>
            <a:r>
              <a:rPr lang="en-US" altLang="en-US"/>
              <a:t>’</a:t>
            </a:r>
            <a:r>
              <a:rPr lang="en-US" altLang="x-none"/>
              <a:t>s Log Book &amp; Online Pilot Training &amp; Access Code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6F89F7"/>
              </a:buClr>
              <a:buSzPct val="126000"/>
              <a:buFont typeface="Times New Roman" charset="0"/>
              <a:buBlip>
                <a:blip r:embed="rId3"/>
              </a:buBlip>
            </a:pPr>
            <a:r>
              <a:rPr lang="en-US" altLang="x-none">
                <a:ea typeface="ＭＳ Ｐゴシック" charset="-128"/>
              </a:rPr>
              <a:t> Recommended for ages 13 and older</a:t>
            </a:r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4800600"/>
            <a:ext cx="35814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8525" y="4598988"/>
            <a:ext cx="388620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40458C"/>
                </a:solidFill>
                <a:latin typeface="Tahoma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40458C"/>
                </a:solidFill>
                <a:latin typeface="Tahoma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40458C"/>
                </a:solidFill>
                <a:latin typeface="Tahoma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 sz="4400">
                <a:solidFill>
                  <a:srgbClr val="660066"/>
                </a:solidFill>
              </a:rPr>
              <a:t>This Evening's Topics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838200" y="1676400"/>
            <a:ext cx="7239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40458C"/>
                </a:solidFill>
                <a:latin typeface="Tahoma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40458C"/>
                </a:solidFill>
                <a:latin typeface="Tahoma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40458C"/>
                </a:solidFill>
                <a:latin typeface="Tahoma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9pPr>
          </a:lstStyle>
          <a:p>
            <a:pPr marL="457200" indent="-457200" eaLnBrk="1" hangingPunct="1">
              <a:spcBef>
                <a:spcPts val="700"/>
              </a:spcBef>
              <a:buClr>
                <a:srgbClr val="002060"/>
              </a:buClr>
              <a:buSzPct val="126000"/>
              <a:buFont typeface="Wingdings" charset="2"/>
              <a:buChar char="§"/>
              <a:defRPr/>
            </a:pPr>
            <a:r>
              <a:rPr lang="en-US" altLang="x-none" sz="2800"/>
              <a:t>For the Parents</a:t>
            </a:r>
          </a:p>
          <a:p>
            <a:pPr marL="914400" lvl="1" indent="-457200" eaLnBrk="1" hangingPunct="1">
              <a:buClr>
                <a:srgbClr val="002060"/>
              </a:buClr>
              <a:buSzPct val="126000"/>
              <a:buFont typeface="Wingdings" charset="2"/>
              <a:buChar char="§"/>
              <a:defRPr/>
            </a:pPr>
            <a:r>
              <a:rPr lang="en-US" altLang="x-none"/>
              <a:t>YE Registration Form</a:t>
            </a:r>
          </a:p>
          <a:p>
            <a:pPr marL="914400" lvl="1" indent="-457200" eaLnBrk="1" hangingPunct="1">
              <a:buClr>
                <a:srgbClr val="002060"/>
              </a:buClr>
              <a:buSzPct val="126000"/>
              <a:buFont typeface="Wingdings" charset="2"/>
              <a:buChar char="§"/>
              <a:defRPr/>
            </a:pPr>
            <a:r>
              <a:rPr lang="en-US" altLang="x-none"/>
              <a:t> Directions to Front Range Airport</a:t>
            </a:r>
          </a:p>
          <a:p>
            <a:pPr marL="512763" indent="-457200" eaLnBrk="1" hangingPunct="1">
              <a:buClr>
                <a:srgbClr val="002060"/>
              </a:buClr>
              <a:buSzPct val="126000"/>
              <a:buFont typeface="Wingdings" charset="2"/>
              <a:buChar char="§"/>
              <a:defRPr/>
            </a:pPr>
            <a:r>
              <a:rPr lang="en-US" altLang="x-none" sz="2800"/>
              <a:t>What is EAA?</a:t>
            </a:r>
          </a:p>
          <a:p>
            <a:pPr marL="457200" indent="-457200" eaLnBrk="1" hangingPunct="1">
              <a:spcBef>
                <a:spcPts val="700"/>
              </a:spcBef>
              <a:buClr>
                <a:srgbClr val="002060"/>
              </a:buClr>
              <a:buSzPct val="126000"/>
              <a:buFont typeface="Wingdings" charset="2"/>
              <a:buChar char="§"/>
              <a:defRPr/>
            </a:pPr>
            <a:r>
              <a:rPr lang="en-US" altLang="x-none" sz="2800"/>
              <a:t> What is the Young Eagles program?</a:t>
            </a:r>
          </a:p>
          <a:p>
            <a:pPr marL="457200" indent="-457200" eaLnBrk="1" hangingPunct="1">
              <a:spcBef>
                <a:spcPts val="700"/>
              </a:spcBef>
              <a:buClr>
                <a:srgbClr val="002060"/>
              </a:buClr>
              <a:buSzPct val="126000"/>
              <a:buFont typeface="Wingdings" charset="2"/>
              <a:buChar char="§"/>
              <a:defRPr/>
            </a:pPr>
            <a:r>
              <a:rPr lang="en-US" altLang="x-none" sz="2800"/>
              <a:t> What</a:t>
            </a:r>
            <a:r>
              <a:rPr lang="en-US" altLang="en-US" sz="2800"/>
              <a:t>’</a:t>
            </a:r>
            <a:r>
              <a:rPr lang="en-US" altLang="x-none" sz="2800"/>
              <a:t>s in it for you?</a:t>
            </a:r>
          </a:p>
          <a:p>
            <a:pPr marL="457200" indent="-457200" eaLnBrk="1" hangingPunct="1">
              <a:spcBef>
                <a:spcPts val="700"/>
              </a:spcBef>
              <a:buClr>
                <a:srgbClr val="002060"/>
              </a:buClr>
              <a:buSzPct val="126000"/>
              <a:buFont typeface="Wingdings" charset="2"/>
              <a:buChar char="§"/>
              <a:defRPr/>
            </a:pPr>
            <a:r>
              <a:rPr lang="en-US" altLang="x-none" sz="2800"/>
              <a:t> The EAA Flight Plan</a:t>
            </a:r>
          </a:p>
          <a:p>
            <a:pPr marL="457200" indent="-457200" eaLnBrk="1" hangingPunct="1">
              <a:spcBef>
                <a:spcPts val="700"/>
              </a:spcBef>
              <a:buClr>
                <a:srgbClr val="002060"/>
              </a:buClr>
              <a:buSzPct val="126000"/>
              <a:buFont typeface="Wingdings" charset="2"/>
              <a:buChar char="§"/>
              <a:defRPr/>
            </a:pPr>
            <a:r>
              <a:rPr lang="en-US" altLang="x-none" sz="2800"/>
              <a:t> Some Safety Stuff!</a:t>
            </a:r>
          </a:p>
          <a:p>
            <a:pPr eaLnBrk="1" hangingPunct="1">
              <a:spcBef>
                <a:spcPts val="700"/>
              </a:spcBef>
              <a:buClr>
                <a:srgbClr val="6F89F7"/>
              </a:buClr>
              <a:buSzPct val="126000"/>
              <a:defRPr/>
            </a:pPr>
            <a:endParaRPr lang="en-US" altLang="x-none" sz="2800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40458C"/>
                </a:solidFill>
                <a:latin typeface="Tahoma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40458C"/>
                </a:solidFill>
                <a:latin typeface="Tahoma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40458C"/>
                </a:solidFill>
                <a:latin typeface="Tahoma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 sz="4400">
                <a:solidFill>
                  <a:srgbClr val="660066"/>
                </a:solidFill>
              </a:rPr>
              <a:t>Registration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76300" y="1676400"/>
            <a:ext cx="76581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40458C"/>
                </a:solidFill>
                <a:latin typeface="Tahoma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40458C"/>
                </a:solidFill>
                <a:latin typeface="Tahoma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40458C"/>
                </a:solidFill>
                <a:latin typeface="Tahoma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9pPr>
          </a:lstStyle>
          <a:p>
            <a:pPr marL="457200" indent="-457200" eaLnBrk="1" hangingPunct="1">
              <a:spcBef>
                <a:spcPts val="700"/>
              </a:spcBef>
              <a:buClr>
                <a:srgbClr val="002060"/>
              </a:buClr>
              <a:buSzPct val="126000"/>
              <a:buFont typeface="Wingdings" charset="2"/>
              <a:buChar char="§"/>
              <a:defRPr/>
            </a:pPr>
            <a:r>
              <a:rPr lang="en-US" altLang="x-none" sz="2400" dirty="0"/>
              <a:t>Online registration at  </a:t>
            </a:r>
            <a:r>
              <a:rPr lang="en-US" altLang="x-none" sz="2400" b="1" dirty="0" err="1"/>
              <a:t>yeday.org</a:t>
            </a:r>
            <a:endParaRPr lang="en-US" altLang="x-none" sz="2400" b="1" dirty="0"/>
          </a:p>
          <a:p>
            <a:pPr marL="457200" indent="-457200" eaLnBrk="1" hangingPunct="1">
              <a:spcBef>
                <a:spcPts val="700"/>
              </a:spcBef>
              <a:buClr>
                <a:srgbClr val="002060"/>
              </a:buClr>
              <a:buSzPct val="126000"/>
              <a:buFont typeface="Wingdings" charset="2"/>
              <a:buChar char="§"/>
              <a:defRPr/>
            </a:pPr>
            <a:r>
              <a:rPr lang="en-US" altLang="x-none" sz="2400" dirty="0"/>
              <a:t>Your coordinator will provide the exact link because you will NOT find it online</a:t>
            </a:r>
          </a:p>
          <a:p>
            <a:pPr marL="457200" indent="-457200" eaLnBrk="1" hangingPunct="1">
              <a:spcBef>
                <a:spcPts val="700"/>
              </a:spcBef>
              <a:buClr>
                <a:srgbClr val="002060"/>
              </a:buClr>
              <a:buSzPct val="126000"/>
              <a:buFont typeface="Wingdings" charset="2"/>
              <a:buChar char="§"/>
              <a:defRPr/>
            </a:pPr>
            <a:r>
              <a:rPr lang="en-US" altLang="x-none" sz="2400" dirty="0"/>
              <a:t>If not using online registration, fill out the paper form:</a:t>
            </a:r>
          </a:p>
          <a:p>
            <a:pPr marL="1258887" lvl="2" indent="-457200" eaLnBrk="1" hangingPunct="1">
              <a:buClr>
                <a:srgbClr val="002060"/>
              </a:buClr>
              <a:buSzPct val="126000"/>
              <a:buFont typeface="Wingdings" charset="2"/>
              <a:buChar char="§"/>
              <a:defRPr/>
            </a:pPr>
            <a:r>
              <a:rPr lang="en-US" altLang="x-none" dirty="0"/>
              <a:t>Only the top of Side 1</a:t>
            </a:r>
          </a:p>
          <a:p>
            <a:pPr marL="1258887" lvl="2" indent="-457200" eaLnBrk="1" hangingPunct="1">
              <a:buClr>
                <a:srgbClr val="002060"/>
              </a:buClr>
              <a:buSzPct val="126000"/>
              <a:buFont typeface="Wingdings" charset="2"/>
              <a:buChar char="§"/>
              <a:defRPr/>
            </a:pPr>
            <a:r>
              <a:rPr lang="en-US" altLang="x-none" dirty="0"/>
              <a:t>Sign Side 2</a:t>
            </a:r>
          </a:p>
          <a:p>
            <a:pPr eaLnBrk="1" hangingPunct="1">
              <a:spcBef>
                <a:spcPts val="700"/>
              </a:spcBef>
              <a:buClr>
                <a:srgbClr val="6F89F7"/>
              </a:buClr>
              <a:buSzPct val="126000"/>
              <a:defRPr/>
            </a:pPr>
            <a:endParaRPr lang="en-US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120184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 descr="ye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43402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4" name="Picture 2" descr="ye2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533400"/>
            <a:ext cx="434340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4500" y="1054100"/>
            <a:ext cx="82296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444500" y="381000"/>
            <a:ext cx="8318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SzPct val="100000"/>
            </a:pPr>
            <a:r>
              <a:rPr lang="en-US" altLang="x-none" sz="2800">
                <a:solidFill>
                  <a:srgbClr val="660066"/>
                </a:solidFill>
              </a:rPr>
              <a:t>Getting to Front Range...er...that other name....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647700" y="533400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SzPct val="100000"/>
            </a:pPr>
            <a:r>
              <a:rPr lang="en-US" altLang="x-none" sz="4000">
                <a:solidFill>
                  <a:srgbClr val="660066"/>
                </a:solidFill>
              </a:rPr>
              <a:t>Ok, so the name changed....</a:t>
            </a:r>
          </a:p>
        </p:txBody>
      </p:sp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762000" y="1752600"/>
            <a:ext cx="7772400" cy="2778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bg1"/>
                </a:solidFill>
                <a:latin typeface="Tahoma" charset="0"/>
                <a:ea typeface="SimSun" charset="-122"/>
              </a:defRPr>
            </a:lvl1pPr>
            <a:lvl2pPr marL="914400" indent="-457200">
              <a:defRPr sz="2400">
                <a:solidFill>
                  <a:schemeClr val="bg1"/>
                </a:solidFill>
                <a:latin typeface="Tahoma" charset="0"/>
                <a:ea typeface="SimSun" charset="-122"/>
              </a:defRPr>
            </a:lvl2pPr>
            <a:lvl3pPr>
              <a:defRPr sz="2400">
                <a:solidFill>
                  <a:schemeClr val="bg1"/>
                </a:solidFill>
                <a:latin typeface="Tahoma" charset="0"/>
                <a:ea typeface="SimSun" charset="-122"/>
              </a:defRPr>
            </a:lvl3pPr>
            <a:lvl4pPr>
              <a:defRPr sz="2400">
                <a:solidFill>
                  <a:schemeClr val="bg1"/>
                </a:solidFill>
                <a:latin typeface="Tahoma" charset="0"/>
                <a:ea typeface="SimSun" charset="-122"/>
              </a:defRPr>
            </a:lvl4pPr>
            <a:lvl5pPr>
              <a:defRPr sz="2400">
                <a:solidFill>
                  <a:schemeClr val="bg1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charset="0"/>
                <a:ea typeface="SimSun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700"/>
              </a:spcBef>
              <a:buClr>
                <a:srgbClr val="2D2DB5"/>
              </a:buClr>
              <a:buSzPct val="126000"/>
            </a:pPr>
            <a:r>
              <a:rPr lang="en-US" altLang="x-none" sz="2800">
                <a:solidFill>
                  <a:schemeClr val="tx1">
                    <a:lumMod val="95000"/>
                    <a:lumOff val="5000"/>
                  </a:schemeClr>
                </a:solidFill>
              </a:rPr>
              <a:t>Front Range Airport is now...</a:t>
            </a: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  <a:buClr>
                <a:srgbClr val="2D2DB5"/>
              </a:buClr>
              <a:buSzPct val="126000"/>
            </a:pPr>
            <a:r>
              <a:rPr lang="en-US" altLang="x-none" sz="2800">
                <a:solidFill>
                  <a:schemeClr val="tx1">
                    <a:lumMod val="95000"/>
                    <a:lumOff val="5000"/>
                  </a:schemeClr>
                </a:solidFill>
              </a:rPr>
              <a:t>Colorado Air &amp; Space Port</a:t>
            </a: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  <a:buClr>
                <a:srgbClr val="2D2DB5"/>
              </a:buClr>
              <a:buSzPct val="126000"/>
            </a:pPr>
            <a:r>
              <a:rPr lang="en-US" altLang="x-none" sz="2800">
                <a:solidFill>
                  <a:schemeClr val="tx1">
                    <a:lumMod val="95000"/>
                    <a:lumOff val="5000"/>
                  </a:schemeClr>
                </a:solidFill>
              </a:rPr>
              <a:t>But it'll always be Front Range to us</a:t>
            </a: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  <a:buClr>
                <a:srgbClr val="2D2DB5"/>
              </a:buClr>
              <a:buSzPct val="126000"/>
            </a:pPr>
            <a:endParaRPr lang="en-US" altLang="x-none" sz="2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  <a:buClr>
                <a:srgbClr val="2D2DB5"/>
              </a:buClr>
              <a:buSzPct val="126000"/>
            </a:pPr>
            <a:r>
              <a:rPr lang="en-US" altLang="x-none" sz="2800">
                <a:solidFill>
                  <a:schemeClr val="tx1">
                    <a:lumMod val="95000"/>
                    <a:lumOff val="5000"/>
                  </a:schemeClr>
                </a:solidFill>
              </a:rPr>
              <a:t>Both names are being used, depending what/where you find the info.</a:t>
            </a:r>
          </a:p>
        </p:txBody>
      </p:sp>
    </p:spTree>
    <p:extLst>
      <p:ext uri="{BB962C8B-B14F-4D97-AF65-F5344CB8AC3E}">
        <p14:creationId xmlns:p14="http://schemas.microsoft.com/office/powerpoint/2010/main" val="88342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04800" y="3048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40458C"/>
                </a:solidFill>
                <a:latin typeface="Tahoma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40458C"/>
                </a:solidFill>
                <a:latin typeface="Tahoma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40458C"/>
                </a:solidFill>
                <a:latin typeface="Tahoma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>
                <a:solidFill>
                  <a:srgbClr val="660066"/>
                </a:solidFill>
              </a:rPr>
              <a:t>Directions to Colorado Air &amp; Space Port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>
                <a:solidFill>
                  <a:srgbClr val="660066"/>
                </a:solidFill>
              </a:rPr>
              <a:t>(the airport formerly known as Front Range):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40458C"/>
                </a:solidFill>
                <a:latin typeface="Tahoma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40458C"/>
                </a:solidFill>
                <a:latin typeface="Tahoma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40458C"/>
                </a:solidFill>
                <a:latin typeface="Tahoma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Ø"/>
              <a:defRPr/>
            </a:pPr>
            <a:r>
              <a:rPr lang="en-US" altLang="x-none" sz="2400">
                <a:solidFill>
                  <a:schemeClr val="tx1">
                    <a:lumMod val="95000"/>
                    <a:lumOff val="5000"/>
                  </a:schemeClr>
                </a:solidFill>
              </a:rPr>
              <a:t>I-70 east to exit 295 (unless you live east of Watkins)</a:t>
            </a:r>
          </a:p>
          <a:p>
            <a:pPr marL="858837" lvl="1" indent="-457200" eaLnBrk="1" hangingPunct="1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Ø"/>
              <a:defRPr/>
            </a:pPr>
            <a:r>
              <a:rPr lang="en-US" altLang="x-none" sz="2000">
                <a:solidFill>
                  <a:schemeClr val="tx1">
                    <a:lumMod val="95000"/>
                    <a:lumOff val="5000"/>
                  </a:schemeClr>
                </a:solidFill>
              </a:rPr>
              <a:t>Exit north</a:t>
            </a:r>
          </a:p>
          <a:p>
            <a:pPr marL="858837" lvl="1" indent="-457200" eaLnBrk="1" hangingPunct="1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Ø"/>
              <a:defRPr/>
            </a:pPr>
            <a:r>
              <a:rPr lang="en-US" altLang="x-none" sz="2000">
                <a:solidFill>
                  <a:schemeClr val="tx1">
                    <a:lumMod val="95000"/>
                    <a:lumOff val="5000"/>
                  </a:schemeClr>
                </a:solidFill>
              </a:rPr>
              <a:t>go right on Colfax</a:t>
            </a:r>
          </a:p>
          <a:p>
            <a:pPr marL="858837" lvl="1" indent="-457200" eaLnBrk="1" hangingPunct="1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Ø"/>
              <a:defRPr/>
            </a:pPr>
            <a:r>
              <a:rPr lang="en-US" altLang="x-none" sz="2000">
                <a:solidFill>
                  <a:schemeClr val="tx1">
                    <a:lumMod val="95000"/>
                    <a:lumOff val="5000"/>
                  </a:schemeClr>
                </a:solidFill>
              </a:rPr>
              <a:t>go left on Imboden road</a:t>
            </a:r>
          </a:p>
          <a:p>
            <a:pPr marL="858837" lvl="1" indent="-457200" eaLnBrk="1" hangingPunct="1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Ø"/>
              <a:defRPr/>
            </a:pPr>
            <a:r>
              <a:rPr lang="en-US" altLang="x-none" sz="2000">
                <a:solidFill>
                  <a:schemeClr val="tx1">
                    <a:lumMod val="95000"/>
                    <a:lumOff val="5000"/>
                  </a:schemeClr>
                </a:solidFill>
              </a:rPr>
              <a:t>go right on 48</a:t>
            </a:r>
            <a:r>
              <a:rPr lang="en-US" altLang="x-none" sz="2000" baseline="3000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endParaRPr lang="en-US" altLang="x-none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8837" lvl="1" indent="-457200" eaLnBrk="1" hangingPunct="1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Ø"/>
              <a:defRPr/>
            </a:pPr>
            <a:r>
              <a:rPr lang="en-US" altLang="x-none" sz="2000">
                <a:solidFill>
                  <a:schemeClr val="tx1">
                    <a:lumMod val="95000"/>
                    <a:lumOff val="5000"/>
                  </a:schemeClr>
                </a:solidFill>
              </a:rPr>
              <a:t>go left on Front Range Parkway</a:t>
            </a:r>
          </a:p>
          <a:p>
            <a:pPr marL="858837" lvl="1" indent="-457200" eaLnBrk="1" hangingPunct="1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Ø"/>
              <a:defRPr/>
            </a:pPr>
            <a:r>
              <a:rPr lang="en-US" altLang="x-none" sz="2000">
                <a:solidFill>
                  <a:schemeClr val="tx1">
                    <a:lumMod val="95000"/>
                    <a:lumOff val="5000"/>
                  </a:schemeClr>
                </a:solidFill>
              </a:rPr>
              <a:t>go right at the Terminal drive </a:t>
            </a:r>
          </a:p>
          <a:p>
            <a:pPr marL="858837" lvl="1" indent="-457200" eaLnBrk="1" hangingPunct="1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Ø"/>
              <a:defRPr/>
            </a:pPr>
            <a:r>
              <a:rPr lang="en-US" altLang="x-none" sz="2000">
                <a:solidFill>
                  <a:schemeClr val="tx1">
                    <a:lumMod val="95000"/>
                    <a:lumOff val="5000"/>
                  </a:schemeClr>
                </a:solidFill>
              </a:rPr>
              <a:t>park there</a:t>
            </a:r>
          </a:p>
          <a:p>
            <a:pPr marL="858837" lvl="1" indent="-457200" eaLnBrk="1" hangingPunct="1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Ø"/>
              <a:defRPr/>
            </a:pPr>
            <a:r>
              <a:rPr lang="en-US" altLang="x-none" sz="2000">
                <a:solidFill>
                  <a:schemeClr val="tx1">
                    <a:lumMod val="95000"/>
                    <a:lumOff val="5000"/>
                  </a:schemeClr>
                </a:solidFill>
              </a:rPr>
              <a:t>walk to building due east: 2 signs "Front Range Flight" &amp; "EAA 301 Young Eagles"</a:t>
            </a:r>
          </a:p>
          <a:p>
            <a:pPr marL="858837" lvl="1" indent="-457200" eaLnBrk="1" hangingPunct="1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Ø"/>
              <a:defRPr/>
            </a:pPr>
            <a:r>
              <a:rPr lang="en-US" altLang="x-none" sz="2000">
                <a:solidFill>
                  <a:schemeClr val="tx1">
                    <a:lumMod val="95000"/>
                    <a:lumOff val="5000"/>
                  </a:schemeClr>
                </a:solidFill>
              </a:rPr>
              <a:t>go to the EAA 301 banner &amp; door (north side)</a:t>
            </a:r>
            <a:endParaRPr lang="en-US" altLang="x-none" sz="2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Ø"/>
              <a:defRPr/>
            </a:pPr>
            <a:r>
              <a:rPr lang="en-US" altLang="x-none" sz="2400">
                <a:solidFill>
                  <a:schemeClr val="tx1">
                    <a:lumMod val="95000"/>
                    <a:lumOff val="5000"/>
                  </a:schemeClr>
                </a:solidFill>
              </a:rPr>
              <a:t>Address: 5200 Front Range Pkway</a:t>
            </a: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40458C"/>
                </a:solidFill>
                <a:latin typeface="Tahoma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40458C"/>
                </a:solidFill>
                <a:latin typeface="Tahoma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40458C"/>
                </a:solidFill>
                <a:latin typeface="Tahoma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>
                <a:solidFill>
                  <a:srgbClr val="660066"/>
                </a:solidFill>
              </a:rPr>
              <a:t>Security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x-none">
              <a:solidFill>
                <a:srgbClr val="660066"/>
              </a:solidFill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33400" y="13716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40458C"/>
                </a:solidFill>
                <a:latin typeface="Tahoma" charset="0"/>
                <a:ea typeface="SimSun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40458C"/>
                </a:solidFill>
                <a:latin typeface="Tahoma" charset="0"/>
                <a:ea typeface="SimSun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40458C"/>
                </a:solidFill>
                <a:latin typeface="Tahoma" charset="0"/>
                <a:ea typeface="SimSun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40458C"/>
                </a:solidFill>
                <a:latin typeface="Tahoma" charset="0"/>
                <a:ea typeface="SimSun" charset="-122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Ø"/>
              <a:defRPr/>
            </a:pPr>
            <a:r>
              <a:rPr lang="en-US" altLang="x-none" sz="2400">
                <a:solidFill>
                  <a:schemeClr val="tx1">
                    <a:lumMod val="95000"/>
                    <a:lumOff val="5000"/>
                  </a:schemeClr>
                </a:solidFill>
              </a:rPr>
              <a:t>The airport has installed fencing. </a:t>
            </a:r>
          </a:p>
          <a:p>
            <a:pPr marL="457200" indent="-457200" eaLnBrk="1" hangingPunct="1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Ø"/>
              <a:defRPr/>
            </a:pPr>
            <a:r>
              <a:rPr lang="en-US" altLang="x-none" sz="2400">
                <a:solidFill>
                  <a:schemeClr val="tx1">
                    <a:lumMod val="95000"/>
                    <a:lumOff val="5000"/>
                  </a:schemeClr>
                </a:solidFill>
              </a:rPr>
              <a:t>Park in the area in green</a:t>
            </a:r>
          </a:p>
          <a:p>
            <a:pPr marL="457200" indent="-457200" eaLnBrk="1" hangingPunct="1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Ø"/>
              <a:defRPr/>
            </a:pPr>
            <a:r>
              <a:rPr lang="en-US" altLang="x-none" sz="2400">
                <a:solidFill>
                  <a:schemeClr val="tx1">
                    <a:lumMod val="95000"/>
                    <a:lumOff val="5000"/>
                  </a:schemeClr>
                </a:solidFill>
              </a:rPr>
              <a:t>If the fences are completely built, </a:t>
            </a:r>
          </a:p>
          <a:p>
            <a:pPr marL="858837" lvl="1" indent="-457200" eaLnBrk="1" hangingPunct="1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Ø"/>
              <a:defRPr/>
            </a:pPr>
            <a:r>
              <a:rPr lang="en-US" altLang="x-none" sz="2400">
                <a:solidFill>
                  <a:schemeClr val="tx1">
                    <a:lumMod val="95000"/>
                    <a:lumOff val="5000"/>
                  </a:schemeClr>
                </a:solidFill>
              </a:rPr>
              <a:t>walk thru the office, </a:t>
            </a:r>
          </a:p>
          <a:p>
            <a:pPr marL="858837" lvl="1" indent="-457200" eaLnBrk="1" hangingPunct="1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Ø"/>
              <a:defRPr/>
            </a:pPr>
            <a:r>
              <a:rPr lang="en-US" altLang="x-none" sz="2400">
                <a:solidFill>
                  <a:schemeClr val="tx1">
                    <a:lumMod val="95000"/>
                    <a:lumOff val="5000"/>
                  </a:schemeClr>
                </a:solidFill>
              </a:rPr>
              <a:t>make an immediate right turn, </a:t>
            </a:r>
          </a:p>
          <a:p>
            <a:pPr marL="858837" lvl="1" indent="-457200" eaLnBrk="1" hangingPunct="1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Ø"/>
              <a:defRPr/>
            </a:pPr>
            <a:r>
              <a:rPr lang="en-US" altLang="x-none" sz="2400">
                <a:solidFill>
                  <a:schemeClr val="tx1">
                    <a:lumMod val="95000"/>
                    <a:lumOff val="5000"/>
                  </a:schemeClr>
                </a:solidFill>
              </a:rPr>
              <a:t>go to the hangar just east of the office,</a:t>
            </a:r>
          </a:p>
          <a:p>
            <a:pPr marL="858837" lvl="1" indent="-457200" eaLnBrk="1" hangingPunct="1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Ø"/>
              <a:defRPr/>
            </a:pPr>
            <a:r>
              <a:rPr lang="en-US" altLang="x-none" sz="2400">
                <a:solidFill>
                  <a:schemeClr val="tx1">
                    <a:lumMod val="95000"/>
                    <a:lumOff val="5000"/>
                  </a:schemeClr>
                </a:solidFill>
              </a:rPr>
              <a:t>enter at the red line.</a:t>
            </a:r>
          </a:p>
          <a:p>
            <a:pPr marL="457200" indent="-457200" eaLnBrk="1" hangingPunct="1">
              <a:lnSpc>
                <a:spcPct val="90000"/>
              </a:lnSpc>
              <a:buClr>
                <a:srgbClr val="FF0000"/>
              </a:buClr>
              <a:buSzPct val="110000"/>
              <a:buFont typeface="Wingdings" charset="2"/>
              <a:buChar char="Ø"/>
              <a:defRPr/>
            </a:pPr>
            <a:r>
              <a:rPr lang="en-US" altLang="x-none" sz="2400">
                <a:solidFill>
                  <a:schemeClr val="tx1">
                    <a:lumMod val="95000"/>
                    <a:lumOff val="5000"/>
                  </a:schemeClr>
                </a:solidFill>
              </a:rPr>
              <a:t>Look for EAA301 Young Eagle signs </a:t>
            </a:r>
          </a:p>
        </p:txBody>
      </p:sp>
    </p:spTree>
    <p:extLst>
      <p:ext uri="{BB962C8B-B14F-4D97-AF65-F5344CB8AC3E}">
        <p14:creationId xmlns:p14="http://schemas.microsoft.com/office/powerpoint/2010/main" val="235534648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626" y="699516"/>
            <a:ext cx="9144000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8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SimSun"/>
        <a:cs typeface=""/>
      </a:majorFont>
      <a:minorFont>
        <a:latin typeface="Tahoma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SimSun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SimSun"/>
        <a:cs typeface=""/>
      </a:majorFont>
      <a:minorFont>
        <a:latin typeface="Tahoma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SimSun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21579</TotalTime>
  <Words>1511</Words>
  <Application>Microsoft Macintosh PowerPoint</Application>
  <PresentationFormat>On-screen Show (4:3)</PresentationFormat>
  <Paragraphs>152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Courier New</vt:lpstr>
      <vt:lpstr>Tahoma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fly an Airplane?</vt:lpstr>
      <vt:lpstr>What is EAA?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Aviation</dc:title>
  <dc:creator>Joe Wilding</dc:creator>
  <cp:lastModifiedBy>Blanche Cohen</cp:lastModifiedBy>
  <cp:revision>643</cp:revision>
  <cp:lastPrinted>2021-08-27T23:34:44Z</cp:lastPrinted>
  <dcterms:created xsi:type="dcterms:W3CDTF">2002-02-17T18:11:35Z</dcterms:created>
  <dcterms:modified xsi:type="dcterms:W3CDTF">2023-09-11T00:04:54Z</dcterms:modified>
</cp:coreProperties>
</file>