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0" r:id="rId3"/>
    <p:sldId id="281" r:id="rId4"/>
    <p:sldId id="262" r:id="rId5"/>
    <p:sldId id="265" r:id="rId6"/>
    <p:sldId id="282" r:id="rId7"/>
    <p:sldId id="263" r:id="rId8"/>
    <p:sldId id="267" r:id="rId9"/>
    <p:sldId id="283" r:id="rId10"/>
    <p:sldId id="268" r:id="rId11"/>
    <p:sldId id="284" r:id="rId12"/>
    <p:sldId id="271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Ew Baccarin" initials="GEB" lastIdx="1" clrIdx="0">
    <p:extLst>
      <p:ext uri="{19B8F6BF-5375-455C-9EA6-DF929625EA0E}">
        <p15:presenceInfo xmlns:p15="http://schemas.microsoft.com/office/powerpoint/2012/main" userId="S-1-5-21-2901995054-2507517601-2019940378-81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D681D-A1A9-487A-B0C4-A9465F83A6D7}" v="1" dt="2019-08-18T19:08:32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6" autoAdjust="0"/>
    <p:restoredTop sz="74776" autoAdjust="0"/>
  </p:normalViewPr>
  <p:slideViewPr>
    <p:cSldViewPr snapToGrid="0">
      <p:cViewPr varScale="1">
        <p:scale>
          <a:sx n="89" d="100"/>
          <a:sy n="89" d="100"/>
        </p:scale>
        <p:origin x="1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var Bergmann Araujo" userId="e5c3321e-600b-44d1-979e-f06c948834be" providerId="ADAL" clId="{1F2D9B84-AEC3-4A33-AE72-A9E8F452FB2F}"/>
    <pc:docChg chg="undo addSld delSld modSld">
      <pc:chgData name="Edvar Bergmann Araujo" userId="e5c3321e-600b-44d1-979e-f06c948834be" providerId="ADAL" clId="{1F2D9B84-AEC3-4A33-AE72-A9E8F452FB2F}" dt="2019-08-02T22:11:38.945" v="25"/>
      <pc:docMkLst>
        <pc:docMk/>
      </pc:docMkLst>
      <pc:sldChg chg="add del">
        <pc:chgData name="Edvar Bergmann Araujo" userId="e5c3321e-600b-44d1-979e-f06c948834be" providerId="ADAL" clId="{1F2D9B84-AEC3-4A33-AE72-A9E8F452FB2F}" dt="2019-08-02T22:09:51.802" v="17" actId="2696"/>
        <pc:sldMkLst>
          <pc:docMk/>
          <pc:sldMk cId="3155651771" sldId="258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60"/>
        </pc:sldMkLst>
      </pc:sldChg>
      <pc:sldChg chg="add del">
        <pc:chgData name="Edvar Bergmann Araujo" userId="e5c3321e-600b-44d1-979e-f06c948834be" providerId="ADAL" clId="{1F2D9B84-AEC3-4A33-AE72-A9E8F452FB2F}" dt="2019-08-02T22:09:51.817" v="18" actId="2696"/>
        <pc:sldMkLst>
          <pc:docMk/>
          <pc:sldMk cId="2580955744" sldId="261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62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63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65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66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67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68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69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70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71"/>
        </pc:sldMkLst>
      </pc:sldChg>
      <pc:sldChg chg="add del">
        <pc:chgData name="Edvar Bergmann Araujo" userId="e5c3321e-600b-44d1-979e-f06c948834be" providerId="ADAL" clId="{1F2D9B84-AEC3-4A33-AE72-A9E8F452FB2F}" dt="2019-08-02T22:09:44.385" v="10" actId="2696"/>
        <pc:sldMkLst>
          <pc:docMk/>
          <pc:sldMk cId="3577619538" sldId="272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73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74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75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76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77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78"/>
        </pc:sldMkLst>
      </pc:sldChg>
      <pc:sldChg chg="add">
        <pc:chgData name="Edvar Bergmann Araujo" userId="e5c3321e-600b-44d1-979e-f06c948834be" providerId="ADAL" clId="{1F2D9B84-AEC3-4A33-AE72-A9E8F452FB2F}" dt="2019-08-02T22:08:38.749" v="0"/>
        <pc:sldMkLst>
          <pc:docMk/>
          <pc:sldMk cId="0" sldId="279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80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81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82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83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84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85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86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87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88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89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90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91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92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93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94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95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96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97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98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299"/>
        </pc:sldMkLst>
      </pc:sldChg>
      <pc:sldChg chg="add">
        <pc:chgData name="Edvar Bergmann Araujo" userId="e5c3321e-600b-44d1-979e-f06c948834be" providerId="ADAL" clId="{1F2D9B84-AEC3-4A33-AE72-A9E8F452FB2F}" dt="2019-08-02T22:11:38.945" v="25"/>
        <pc:sldMkLst>
          <pc:docMk/>
          <pc:sldMk cId="0" sldId="300"/>
        </pc:sldMkLst>
      </pc:sldChg>
    </pc:docChg>
  </pc:docChgLst>
  <pc:docChgLst>
    <pc:chgData name="Edvar Bergmann Araujo" userId="e5c3321e-600b-44d1-979e-f06c948834be" providerId="ADAL" clId="{973D681D-A1A9-487A-B0C4-A9465F83A6D7}"/>
    <pc:docChg chg="custSel modSld">
      <pc:chgData name="Edvar Bergmann Araujo" userId="e5c3321e-600b-44d1-979e-f06c948834be" providerId="ADAL" clId="{973D681D-A1A9-487A-B0C4-A9465F83A6D7}" dt="2019-08-18T19:08:37.650" v="8" actId="20577"/>
      <pc:docMkLst>
        <pc:docMk/>
      </pc:docMkLst>
      <pc:sldChg chg="addSp delSp modSp">
        <pc:chgData name="Edvar Bergmann Araujo" userId="e5c3321e-600b-44d1-979e-f06c948834be" providerId="ADAL" clId="{973D681D-A1A9-487A-B0C4-A9465F83A6D7}" dt="2019-08-18T19:08:37.650" v="8" actId="20577"/>
        <pc:sldMkLst>
          <pc:docMk/>
          <pc:sldMk cId="3393596072" sldId="256"/>
        </pc:sldMkLst>
        <pc:spChg chg="del">
          <ac:chgData name="Edvar Bergmann Araujo" userId="e5c3321e-600b-44d1-979e-f06c948834be" providerId="ADAL" clId="{973D681D-A1A9-487A-B0C4-A9465F83A6D7}" dt="2019-08-18T19:08:11.623" v="0" actId="478"/>
          <ac:spMkLst>
            <pc:docMk/>
            <pc:sldMk cId="3393596072" sldId="256"/>
            <ac:spMk id="2" creationId="{00000000-0000-0000-0000-000000000000}"/>
          </ac:spMkLst>
        </pc:spChg>
        <pc:spChg chg="del">
          <ac:chgData name="Edvar Bergmann Araujo" userId="e5c3321e-600b-44d1-979e-f06c948834be" providerId="ADAL" clId="{973D681D-A1A9-487A-B0C4-A9465F83A6D7}" dt="2019-08-18T19:08:15.786" v="2" actId="478"/>
          <ac:spMkLst>
            <pc:docMk/>
            <pc:sldMk cId="3393596072" sldId="256"/>
            <ac:spMk id="3" creationId="{00000000-0000-0000-0000-000000000000}"/>
          </ac:spMkLst>
        </pc:spChg>
        <pc:spChg chg="del">
          <ac:chgData name="Edvar Bergmann Araujo" userId="e5c3321e-600b-44d1-979e-f06c948834be" providerId="ADAL" clId="{973D681D-A1A9-487A-B0C4-A9465F83A6D7}" dt="2019-08-18T19:08:19.371" v="4" actId="478"/>
          <ac:spMkLst>
            <pc:docMk/>
            <pc:sldMk cId="3393596072" sldId="256"/>
            <ac:spMk id="4" creationId="{00000000-0000-0000-0000-000000000000}"/>
          </ac:spMkLst>
        </pc:spChg>
        <pc:spChg chg="add del mod">
          <ac:chgData name="Edvar Bergmann Araujo" userId="e5c3321e-600b-44d1-979e-f06c948834be" providerId="ADAL" clId="{973D681D-A1A9-487A-B0C4-A9465F83A6D7}" dt="2019-08-18T19:08:12.872" v="1" actId="478"/>
          <ac:spMkLst>
            <pc:docMk/>
            <pc:sldMk cId="3393596072" sldId="256"/>
            <ac:spMk id="6" creationId="{EE356668-2280-4360-87A5-0A9003014116}"/>
          </ac:spMkLst>
        </pc:spChg>
        <pc:spChg chg="add del mod">
          <ac:chgData name="Edvar Bergmann Araujo" userId="e5c3321e-600b-44d1-979e-f06c948834be" providerId="ADAL" clId="{973D681D-A1A9-487A-B0C4-A9465F83A6D7}" dt="2019-08-18T19:08:17.037" v="3" actId="478"/>
          <ac:spMkLst>
            <pc:docMk/>
            <pc:sldMk cId="3393596072" sldId="256"/>
            <ac:spMk id="8" creationId="{1A0C9311-4715-4E19-8286-02EBBB5F696C}"/>
          </ac:spMkLst>
        </pc:spChg>
        <pc:spChg chg="add mod">
          <ac:chgData name="Edvar Bergmann Araujo" userId="e5c3321e-600b-44d1-979e-f06c948834be" providerId="ADAL" clId="{973D681D-A1A9-487A-B0C4-A9465F83A6D7}" dt="2019-08-18T19:08:37.650" v="8" actId="20577"/>
          <ac:spMkLst>
            <pc:docMk/>
            <pc:sldMk cId="3393596072" sldId="256"/>
            <ac:spMk id="9" creationId="{21BB31F5-8676-49C5-ABB8-80A6C88942CC}"/>
          </ac:spMkLst>
        </pc:spChg>
        <pc:spChg chg="add">
          <ac:chgData name="Edvar Bergmann Araujo" userId="e5c3321e-600b-44d1-979e-f06c948834be" providerId="ADAL" clId="{973D681D-A1A9-487A-B0C4-A9465F83A6D7}" dt="2019-08-18T19:08:32.041" v="5"/>
          <ac:spMkLst>
            <pc:docMk/>
            <pc:sldMk cId="3393596072" sldId="256"/>
            <ac:spMk id="10" creationId="{22246C13-35B5-419B-8DB1-8667C80482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22CE9-4025-4555-959D-CB50AAFCC040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8A7B-2394-4213-A0BF-6891B0BF40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61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5257C-C0EB-4640-AE71-780DB37C50AB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48A1E-C794-4949-921D-DF7BE254F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6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8A1E-C794-4949-921D-DF7BE254FCA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26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0" y="1981200"/>
            <a:ext cx="8991600" cy="1355973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3337173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254707" cy="365125"/>
          </a:xfrm>
        </p:spPr>
        <p:txBody>
          <a:bodyPr/>
          <a:lstStyle/>
          <a:p>
            <a:fld id="{93CF1578-5DBF-44CF-8F6A-43D2220AF1D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864307" y="6400413"/>
            <a:ext cx="4160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Universidade Feevale | www.feevale.br/digital | (51) 3586 8800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2864307" y="6400413"/>
            <a:ext cx="4160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Universidade Feevale | www.feevale.br/digital | (51) 3586 8800</a:t>
            </a:r>
          </a:p>
        </p:txBody>
      </p:sp>
    </p:spTree>
    <p:extLst>
      <p:ext uri="{BB962C8B-B14F-4D97-AF65-F5344CB8AC3E}">
        <p14:creationId xmlns:p14="http://schemas.microsoft.com/office/powerpoint/2010/main" val="65243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13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69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75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8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entr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"/>
            <a:ext cx="10972800" cy="6126163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60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16200000">
            <a:off x="11442701" y="1068388"/>
            <a:ext cx="1133475" cy="365125"/>
          </a:xfrm>
        </p:spPr>
        <p:txBody>
          <a:bodyPr/>
          <a:lstStyle/>
          <a:p>
            <a:fld id="{93CF1578-5DBF-44CF-8F6A-43D2220AF1DE}" type="datetimeFigureOut">
              <a:rPr lang="pt-BR" smtClean="0"/>
              <a:t>26/09/2019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 rot="16200000">
            <a:off x="10129841" y="3706813"/>
            <a:ext cx="37592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347200" y="136525"/>
            <a:ext cx="2844800" cy="365125"/>
          </a:xfrm>
        </p:spPr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6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88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5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85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7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16200000">
            <a:off x="11442700" y="658813"/>
            <a:ext cx="1133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1578-5DBF-44CF-8F6A-43D2220AF1DE}" type="datetimeFigureOut">
              <a:rPr lang="pt-BR" smtClean="0"/>
              <a:pPr/>
              <a:t>26/09/2019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16200000">
            <a:off x="9746458" y="3680619"/>
            <a:ext cx="45259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347200" y="62103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19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u="none" kern="1200" cap="all" baseline="0">
          <a:solidFill>
            <a:schemeClr val="tx1">
              <a:lumMod val="75000"/>
              <a:lumOff val="2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just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just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just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just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02200463/" TargetMode="External"/><Relationship Id="rId2" Type="http://schemas.openxmlformats.org/officeDocument/2006/relationships/hyperlink" Target="http://search-ebscohost-com.ez310.periodicos.capes.gov.br/login.aspx?direct=true&amp;db=nlebk&amp;AN=364300&amp;lang=pt-br&amp;site=ehost-live&amp;ebv=EB&amp;ppid=pp_c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grada.minhabiblioteca.com.br/books/9788563308771" TargetMode="External"/><Relationship Id="rId5" Type="http://schemas.openxmlformats.org/officeDocument/2006/relationships/hyperlink" Target="https://integrada.minhabiblioteca.com.br/#/books/9788536518978/" TargetMode="External"/><Relationship Id="rId4" Type="http://schemas.openxmlformats.org/officeDocument/2006/relationships/hyperlink" Target="https://integrada.minhabiblioteca.com.br/#/books/978852163245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1BB31F5-8676-49C5-ABB8-80A6C889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8991600" cy="1355973"/>
          </a:xfrm>
        </p:spPr>
        <p:txBody>
          <a:bodyPr/>
          <a:lstStyle/>
          <a:p>
            <a:r>
              <a:rPr lang="pt-BR" dirty="0"/>
              <a:t>SQL </a:t>
            </a:r>
            <a:r>
              <a:rPr lang="pt-BR" dirty="0" err="1"/>
              <a:t>dml</a:t>
            </a:r>
            <a:r>
              <a:rPr lang="pt-BR" dirty="0"/>
              <a:t> – SELECT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2246C13-35B5-419B-8DB1-8667C80482C6}"/>
              </a:ext>
            </a:extLst>
          </p:cNvPr>
          <p:cNvSpPr/>
          <p:nvPr/>
        </p:nvSpPr>
        <p:spPr>
          <a:xfrm>
            <a:off x="1019953" y="4028807"/>
            <a:ext cx="335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Prof. Me. Edvar Bergmann Araujo </a:t>
            </a:r>
          </a:p>
        </p:txBody>
      </p:sp>
    </p:spTree>
    <p:extLst>
      <p:ext uri="{BB962C8B-B14F-4D97-AF65-F5344CB8AC3E}">
        <p14:creationId xmlns:p14="http://schemas.microsoft.com/office/powerpoint/2010/main" val="339359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Cláusula 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93273"/>
            <a:ext cx="10972800" cy="4532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Comparações de VARCHAR (</a:t>
            </a:r>
            <a:r>
              <a:rPr lang="pt-BR" altLang="pt-BR" sz="2400" dirty="0" err="1">
                <a:latin typeface="+mj-lt"/>
              </a:rPr>
              <a:t>string</a:t>
            </a:r>
            <a:r>
              <a:rPr lang="pt-BR" altLang="pt-BR" sz="2400" dirty="0">
                <a:latin typeface="+mj-lt"/>
              </a:rPr>
              <a:t>):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pt-BR" altLang="pt-BR" sz="2200" dirty="0">
                <a:latin typeface="+mj-lt"/>
              </a:rPr>
              <a:t> Fazem distinção entre maiúsculas e minúsculas;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pt-BR" altLang="pt-BR" sz="2200" dirty="0">
                <a:latin typeface="+mj-lt"/>
              </a:rPr>
              <a:t> Devem estar entre aspas simples;</a:t>
            </a:r>
          </a:p>
          <a:p>
            <a:pPr lvl="1"/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Ex.: Não retorna ninguém pois os dados estão armazenados em maiúsculo na tabela</a:t>
            </a:r>
          </a:p>
          <a:p>
            <a:pPr lvl="1"/>
            <a:endParaRPr lang="pt-BR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NOME, CARGO, COD_DEPT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FUNC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CARGO = 'Operador'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Cláusula 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34837"/>
            <a:ext cx="10972800" cy="44913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Comparações de Data: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pt-BR" altLang="pt-BR" sz="2200" dirty="0">
                <a:latin typeface="+mj-lt"/>
              </a:rPr>
              <a:t> Datas podem ser informadas entre aspas simples. Mas, cuidado com o formato, pois vai depender das configurações de cada banco de dados. Por isto, sugere-se usar:</a:t>
            </a:r>
          </a:p>
          <a:p>
            <a:pPr lvl="1"/>
            <a:endParaRPr lang="pt-BR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NOME, CARGO, ADMISSAO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FUNC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ADMISSAO = TO_DATE('02/04/2001', 'DD/MM/YYYY')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Operadores de Comparação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09600" y="4209861"/>
            <a:ext cx="10972800" cy="1916303"/>
          </a:xfrm>
        </p:spPr>
        <p:txBody>
          <a:bodyPr>
            <a:norm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Exemplos: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WHERE ADMISSAO = TO_DATE('28/09/2001', 'DD/MM/YYYY')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WHERE SALARIO &gt;= 1500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WHERE NOME &lt;&gt; 'SMITH'</a:t>
            </a:r>
          </a:p>
          <a:p>
            <a:endParaRPr lang="pt-BR" dirty="0"/>
          </a:p>
        </p:txBody>
      </p:sp>
      <p:graphicFrame>
        <p:nvGraphicFramePr>
          <p:cNvPr id="6" name="Group 176">
            <a:extLst>
              <a:ext uri="{FF2B5EF4-FFF2-40B4-BE49-F238E27FC236}">
                <a16:creationId xmlns:a16="http://schemas.microsoft.com/office/drawing/2014/main" id="{56830BFD-FD70-434A-A353-F0FC08A60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72112"/>
              </p:ext>
            </p:extLst>
          </p:nvPr>
        </p:nvGraphicFramePr>
        <p:xfrm>
          <a:off x="3024187" y="1533432"/>
          <a:ext cx="6143625" cy="2560635"/>
        </p:xfrm>
        <a:graphic>
          <a:graphicData uri="http://schemas.openxmlformats.org/drawingml/2006/table">
            <a:tbl>
              <a:tblPr/>
              <a:tblGrid>
                <a:gridCol w="275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Operador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Significado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Igual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Maior que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Maior ou igual a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Menor que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Menor ou igual a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&lt;&gt;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Diferente de</a:t>
                      </a: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Operadores de Comparação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1092"/>
            <a:ext cx="10972800" cy="43250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Podem ser comparados valores de duas colunas, sem utilizar um valor explícito :</a:t>
            </a:r>
          </a:p>
          <a:p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Exemplo: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 NOME, SALARIO, COMISSAO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FUNC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SALARIO &lt;= COMISSAO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Operadores de Comparação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44976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Outros Operadores de Comparação:</a:t>
            </a:r>
          </a:p>
        </p:txBody>
      </p:sp>
      <p:graphicFrame>
        <p:nvGraphicFramePr>
          <p:cNvPr id="4" name="Group 176">
            <a:extLst>
              <a:ext uri="{FF2B5EF4-FFF2-40B4-BE49-F238E27FC236}">
                <a16:creationId xmlns:a16="http://schemas.microsoft.com/office/drawing/2014/main" id="{088575DD-781E-4CC1-9328-BF2D7FAE2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10277"/>
              </p:ext>
            </p:extLst>
          </p:nvPr>
        </p:nvGraphicFramePr>
        <p:xfrm>
          <a:off x="2089670" y="2848809"/>
          <a:ext cx="8143875" cy="2193972"/>
        </p:xfrm>
        <a:graphic>
          <a:graphicData uri="http://schemas.openxmlformats.org/drawingml/2006/table">
            <a:tbl>
              <a:tblPr/>
              <a:tblGrid>
                <a:gridCol w="365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Operador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Significado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BETWEEN … AND …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Entre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dois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valores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(inclusive)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IN(LISTA)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Igual a um dos valores da lista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LIKE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Igual a um padrão de caracteres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 NULL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Teste para valores nulos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 NOT NULL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Teste para valores nulos</a:t>
                      </a: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 BETWEEN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48691"/>
            <a:ext cx="10972800" cy="447747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+mj-lt"/>
              </a:rPr>
              <a:t>Permite filtrar um intervalo de valores;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+mj-lt"/>
              </a:rPr>
              <a:t>Intervalo especificado por um limite inferior e um limite superior;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+mj-lt"/>
              </a:rPr>
              <a:t>Os valores especificados fazem parte do intervalo.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pt-BR" sz="2400" dirty="0">
              <a:latin typeface="+mj-lt"/>
            </a:endParaRPr>
          </a:p>
          <a:p>
            <a:pPr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Exemplo: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SELECT NOME, SALARIO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FROM FUNC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WHERE SALARIO BETWEEN 1000 AND 1500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 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65565"/>
            <a:ext cx="10972800" cy="45606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200" dirty="0">
                <a:latin typeface="+mj-lt"/>
              </a:rPr>
              <a:t>Compara com valores de uma lista;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200" dirty="0">
                <a:latin typeface="+mj-lt"/>
              </a:rPr>
              <a:t>Os valores da lista devem ser do mesmo tipo;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200" dirty="0">
                <a:latin typeface="+mj-lt"/>
              </a:rPr>
              <a:t>Se os valores da lista forem texto, as aspas simples devem ser utilizadas;</a:t>
            </a:r>
          </a:p>
          <a:p>
            <a:pPr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Exemplo: Recupera as linhas em que o nome do funcionário é igual a um dos valores da lista.</a:t>
            </a:r>
          </a:p>
          <a:p>
            <a:pPr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SELECT NOME, SALARIO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FROM FUNC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WHERE NOME IN ('FORD', 'ALLEN')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 LIKE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406006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pt-BR" sz="2400" dirty="0">
                <a:latin typeface="+mj-lt"/>
              </a:rPr>
              <a:t> % - Representa qualquer sequência de caracteres;</a:t>
            </a:r>
          </a:p>
          <a:p>
            <a:pPr>
              <a:defRPr/>
            </a:pP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  Exemplo1: Seleciona funcionários que o nome comece com a letra "S"</a:t>
            </a:r>
          </a:p>
          <a:p>
            <a:pPr>
              <a:defRPr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 SELECT NOME, SALARIO, COD_GER</a:t>
            </a:r>
          </a:p>
          <a:p>
            <a:pPr>
              <a:defRPr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 FROM FUNC</a:t>
            </a:r>
          </a:p>
          <a:p>
            <a:pPr>
              <a:defRPr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 WHERE NOME LIKE 'S%'</a:t>
            </a:r>
          </a:p>
          <a:p>
            <a:pPr>
              <a:defRPr/>
            </a:pP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 marL="363538" indent="-363538">
              <a:defRPr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  Exemplo2: Seleciona funcionários que tenham dois “L” em qualquer parte do nome</a:t>
            </a:r>
          </a:p>
          <a:p>
            <a:pPr>
              <a:defRPr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 SELECT NOME, SALARIO, CARGO</a:t>
            </a:r>
          </a:p>
          <a:p>
            <a:pPr>
              <a:defRPr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 FROM FUNC</a:t>
            </a:r>
          </a:p>
          <a:p>
            <a:pPr>
              <a:defRPr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 WHERE NOME LIKE '%LL%'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 IS NULL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602164"/>
          </a:xfrm>
        </p:spPr>
        <p:txBody>
          <a:bodyPr>
            <a:normAutofit/>
          </a:bodyPr>
          <a:lstStyle/>
          <a:p>
            <a:pPr marL="514350" indent="-457200">
              <a:buFont typeface="Arial" pitchFamily="34" charset="0"/>
              <a:buChar char="•"/>
              <a:defRPr/>
            </a:pPr>
            <a:r>
              <a:rPr lang="pt-BR" sz="2200" dirty="0">
                <a:latin typeface="+mj-lt"/>
              </a:rPr>
              <a:t>Testa se os valores são nulos;</a:t>
            </a:r>
          </a:p>
          <a:p>
            <a:pPr>
              <a:defRPr/>
            </a:pP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Exemplo1 </a:t>
            </a:r>
            <a:r>
              <a:rPr 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(CORRETO)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SELECT NOME, CARGO, COMISSAO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FROM FUNC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WHERE COMISSAO </a:t>
            </a:r>
            <a:r>
              <a:rPr 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 NULL</a:t>
            </a:r>
          </a:p>
          <a:p>
            <a:pPr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Exemplo2 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(ERRADO)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SELECT NOME, CARGO, COMISSAO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FROM FUNC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WHERE COMISSAO 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NULL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 IS NOT NULL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67543"/>
            <a:ext cx="10972800" cy="4558621"/>
          </a:xfrm>
        </p:spPr>
        <p:txBody>
          <a:bodyPr>
            <a:normAutofit/>
          </a:bodyPr>
          <a:lstStyle/>
          <a:p>
            <a:pPr marL="514350"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+mj-lt"/>
              </a:rPr>
              <a:t>Testa se os valores são nulos;</a:t>
            </a:r>
          </a:p>
          <a:p>
            <a:pPr>
              <a:defRPr/>
            </a:pP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Exemplo1 </a:t>
            </a:r>
            <a:r>
              <a:rPr 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(CORRETO)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SELECT NOME, CARGO, COMISSAO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FROM FUNC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WHERE COMISSAO </a:t>
            </a:r>
            <a:r>
              <a:rPr 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 NOT NULL</a:t>
            </a:r>
          </a:p>
          <a:p>
            <a:pPr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Exemplo2 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(ERRADO)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SELECT NOME, CARGO, COMISSAO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FROM FUNC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WHERE COMISSAO 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&lt;&gt; 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- SELECT</a:t>
            </a:r>
          </a:p>
        </p:txBody>
      </p:sp>
      <p:sp>
        <p:nvSpPr>
          <p:cNvPr id="14339" name="Espaço Reservado para Conteúdo 4">
            <a:extLst>
              <a:ext uri="{FF2B5EF4-FFF2-40B4-BE49-F238E27FC236}">
                <a16:creationId xmlns:a16="http://schemas.microsoft.com/office/drawing/2014/main" id="{B75FB1D8-D8AA-4961-99A0-AAEB1D820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3121"/>
            <a:ext cx="10972800" cy="4243043"/>
          </a:xfrm>
        </p:spPr>
        <p:txBody>
          <a:bodyPr/>
          <a:lstStyle/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200" dirty="0"/>
              <a:t>Não faz distinção maiúscula e minúscula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200" dirty="0"/>
              <a:t>Podem ser escritos em uma ou mais linhas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200" dirty="0"/>
              <a:t>Geralmente as clausulas são escritas em linhas diferentes para facilitar a leitura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pt-BR" alt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pt-BR" alt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SINTAXE BÁSICA: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SELECT {*, coluna [alias]}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FROM tabela</a:t>
            </a: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F5449A1-9562-4C6E-93AD-A28A35F19B25}"/>
              </a:ext>
            </a:extLst>
          </p:cNvPr>
          <p:cNvSpPr txBox="1">
            <a:spLocks/>
          </p:cNvSpPr>
          <p:nvPr/>
        </p:nvSpPr>
        <p:spPr>
          <a:xfrm>
            <a:off x="609600" y="1883120"/>
            <a:ext cx="10972800" cy="424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pt-BR" altLang="pt-BR" sz="2200"/>
              <a:t>Não faz distinção maiúscula e minúscula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altLang="pt-BR" sz="2200"/>
              <a:t>Podem ser escritos em uma ou mais linhas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altLang="pt-BR" sz="2200"/>
              <a:t>Geralmente as clausulas são escritas em linhas diferentes para facilitar a leitura</a:t>
            </a:r>
          </a:p>
          <a:p>
            <a:pPr lvl="1"/>
            <a:endParaRPr lang="pt-BR" altLang="pt-BR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altLang="pt-BR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b="1">
                <a:latin typeface="Courier New" panose="02070309020205020404" pitchFamily="49" charset="0"/>
                <a:cs typeface="Courier New" panose="02070309020205020404" pitchFamily="49" charset="0"/>
              </a:rPr>
              <a:t>SINTAXE BÁSICA:</a:t>
            </a:r>
          </a:p>
          <a:p>
            <a:pPr lvl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	SELECT {*, coluna [alias]}</a:t>
            </a:r>
          </a:p>
          <a:p>
            <a:pPr lvl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  FROM tabela</a:t>
            </a: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10281"/>
            <a:ext cx="10972800" cy="4215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Combina o resultado de duas condições para produzir um único resultado</a:t>
            </a:r>
          </a:p>
          <a:p>
            <a:endParaRPr lang="pt-BR" dirty="0"/>
          </a:p>
        </p:txBody>
      </p:sp>
      <p:graphicFrame>
        <p:nvGraphicFramePr>
          <p:cNvPr id="4" name="Group 176">
            <a:extLst>
              <a:ext uri="{FF2B5EF4-FFF2-40B4-BE49-F238E27FC236}">
                <a16:creationId xmlns:a16="http://schemas.microsoft.com/office/drawing/2014/main" id="{693A7FC5-2570-4DD6-A98F-7F8964B2C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55183"/>
              </p:ext>
            </p:extLst>
          </p:nvPr>
        </p:nvGraphicFramePr>
        <p:xfrm>
          <a:off x="2095500" y="2875222"/>
          <a:ext cx="8001000" cy="2286000"/>
        </p:xfrm>
        <a:graphic>
          <a:graphicData uri="http://schemas.openxmlformats.org/drawingml/2006/table">
            <a:tbl>
              <a:tblPr/>
              <a:tblGrid>
                <a:gridCol w="359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7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Operador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Significado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Retorna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VERDADEIRO se ambas as condições forem verdadeiras 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Retorna VERDADEIRO se uma das condições forem verdadeiras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Retorna VERDADEIRO se a condição seguinte for FALSO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 AND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741714"/>
            <a:ext cx="10972800" cy="4384450"/>
          </a:xfrm>
        </p:spPr>
        <p:txBody>
          <a:bodyPr>
            <a:normAutofit/>
          </a:bodyPr>
          <a:lstStyle/>
          <a:p>
            <a:pPr marL="514350" indent="-457200">
              <a:buFont typeface="Arial" pitchFamily="34" charset="0"/>
              <a:buChar char="•"/>
              <a:defRPr/>
            </a:pPr>
            <a:r>
              <a:rPr lang="pt-BR" sz="2600" dirty="0">
                <a:latin typeface="+mj-lt"/>
              </a:rPr>
              <a:t>As duas condições unidas pelo operador devem ser satisfeitas. Se diz que ambas as condições são VERDADEIRAS</a:t>
            </a:r>
          </a:p>
          <a:p>
            <a:pPr>
              <a:defRPr/>
            </a:pP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Exemplo1: Selecionar os funcionários que recebem 1100 ou mais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E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são operadores.</a:t>
            </a:r>
          </a:p>
          <a:p>
            <a:pPr>
              <a:defRPr/>
            </a:pP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SELECT NOME, CARGO, SALARIO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FROM FUNC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WHERE SALARIO &gt;= 1100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  AND CARGO =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OPERADOR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 NOT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46495"/>
            <a:ext cx="10972800" cy="4179669"/>
          </a:xfrm>
        </p:spPr>
        <p:txBody>
          <a:bodyPr>
            <a:norm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Exemplo: Selecionar os funcionários que o cargo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esteja na lista.</a:t>
            </a:r>
          </a:p>
          <a:p>
            <a:endParaRPr lang="pt-BR" altLang="pt-BR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 NOME, CARGO, SALARIO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FUNC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CARGO NOT IN (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OPERADOR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'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GERENTE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'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ANALISTA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pt-BR" altLang="pt-BR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Pode ser usado com outros operadores:</a:t>
            </a: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SALARIO NOT BETWEEN 1000 AND 5000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WHERE NOME NOT LIKE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'%A%'</a:t>
            </a:r>
            <a:endParaRPr lang="pt-BR" alt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WHERE COMISSAO IS NOT NULL</a:t>
            </a:r>
            <a:endParaRPr lang="pt-BR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 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756229"/>
            <a:ext cx="10972800" cy="43699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Regras de precedência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pt-BR" altLang="pt-BR" sz="2200" dirty="0">
                <a:solidFill>
                  <a:srgbClr val="FF0000"/>
                </a:solidFill>
                <a:latin typeface="+mj-lt"/>
              </a:rPr>
              <a:t> CONSELHO </a:t>
            </a:r>
            <a:r>
              <a:rPr lang="pt-BR" altLang="pt-BR" sz="22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pt-BR" altLang="pt-B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altLang="pt-BR" sz="2200" dirty="0">
                <a:latin typeface="+mj-lt"/>
              </a:rPr>
              <a:t>ao utilizar o operador lógico OR, deve-se usar parênteses para facilitar a compreensão e para ter certeza de obter o resultado correto</a:t>
            </a:r>
            <a:endParaRPr lang="pt-BR" altLang="pt-BR" sz="2200" dirty="0">
              <a:latin typeface="+mj-lt"/>
              <a:cs typeface="Courier New" panose="02070309020205020404" pitchFamily="49" charset="0"/>
            </a:endParaRPr>
          </a:p>
          <a:p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Exemplo:</a:t>
            </a:r>
            <a:endParaRPr lang="pt-BR" alt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 NOME, CARGO, SALARIO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FUNC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CARGO =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VENDEDOR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CARGO =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PRESIDENTE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SALARIO &gt; 1500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Operador 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204687"/>
            <a:ext cx="10972800" cy="492147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>
                <a:latin typeface="+mj-lt"/>
              </a:rPr>
              <a:t> Regras de precedência</a:t>
            </a:r>
          </a:p>
          <a:p>
            <a:pPr lvl="1">
              <a:buFont typeface="Arial" panose="020B0604020202020204" pitchFamily="34" charset="0"/>
              <a:buChar char="–"/>
            </a:pPr>
            <a:endParaRPr lang="pt-BR" altLang="pt-BR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Exemplo1:</a:t>
            </a:r>
            <a:endParaRPr lang="pt-BR" alt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 NOME, CARGO, SALARIO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FUNC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CARGO =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VENDEDOR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CARGO =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PRESIDENTE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SALARIO &gt; 1500</a:t>
            </a:r>
          </a:p>
          <a:p>
            <a:endParaRPr lang="pt-BR" alt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Exemplo2:</a:t>
            </a:r>
            <a:endParaRPr lang="pt-BR" alt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 NOME, CARGO, SALARIO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FUNC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CARGO =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VENDEDOR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CARGO =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PRESIDENTE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SALARIO &gt; 1500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Cláusula ORDER BY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54629"/>
            <a:ext cx="10972800" cy="4471535"/>
          </a:xfrm>
        </p:spPr>
        <p:txBody>
          <a:bodyPr/>
          <a:lstStyle/>
          <a:p>
            <a:pPr marL="514350"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+mj-lt"/>
              </a:rPr>
              <a:t>Utilizada para ordenar os resultados.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+mj-lt"/>
              </a:rPr>
              <a:t>Se nada for especificado a ordem dos resultados é indefinida, não segue uma regra;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+mj-lt"/>
              </a:rPr>
              <a:t>ORDER BY NOME_COLUNA – ordena o resultado pela coluna especificada;</a:t>
            </a:r>
          </a:p>
          <a:p>
            <a:pPr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Exemplo:</a:t>
            </a:r>
            <a:endParaRPr lang="pt-BR" sz="9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SELECT NOME, CARGO, SALARIO, ADMISSAO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FROM FUNC</a:t>
            </a:r>
          </a:p>
          <a:p>
            <a:pPr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ORDER BY ADMISSAO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Cláusula ORDER BY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741715"/>
            <a:ext cx="10972800" cy="43844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Inverter a ordem: </a:t>
            </a:r>
            <a:r>
              <a:rPr lang="pt-BR" altLang="pt-BR" sz="2400" b="1" dirty="0">
                <a:latin typeface="+mj-lt"/>
              </a:rPr>
              <a:t>DESC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pt-BR" altLang="pt-BR" sz="2200" dirty="0">
                <a:latin typeface="+mj-lt"/>
              </a:rPr>
              <a:t> É possível inverter a ordem e forçar uma ordenação decrescente;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pt-BR" altLang="pt-BR" sz="2200" dirty="0">
                <a:latin typeface="+mj-lt"/>
              </a:rPr>
              <a:t> ORDER BY NOME_COLUNA DESC – ordena o resultado pela coluna especificada em ordem decrescente;</a:t>
            </a:r>
          </a:p>
          <a:p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Exemplo:</a:t>
            </a:r>
            <a:endParaRPr lang="pt-BR" alt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 NOME, CARGO, SALARIO, ADMISSAO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FUNC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ORDER BY ADMISSAO DESC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Cláusula ORDER BY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63366"/>
            <a:ext cx="10972800" cy="3862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Ordenar pelo apelido da coluna</a:t>
            </a:r>
            <a:endParaRPr lang="pt-BR" altLang="pt-BR" sz="2400" b="1" dirty="0">
              <a:latin typeface="+mj-lt"/>
            </a:endParaRPr>
          </a:p>
          <a:p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Exemplo:</a:t>
            </a:r>
            <a:endParaRPr lang="pt-BR" alt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 NOME, CARGO, SALARIO*12 AS SALARIO_ANUAL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FUNC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ORDER BY SALARIO_ANUAL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Cláusula ORDER BY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091350"/>
            <a:ext cx="10972800" cy="40348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Ordenar por mais de uma coluna</a:t>
            </a:r>
            <a:endParaRPr lang="pt-BR" altLang="pt-BR" sz="2400" b="1" dirty="0">
              <a:latin typeface="+mj-lt"/>
            </a:endParaRPr>
          </a:p>
          <a:p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Exemplo:</a:t>
            </a:r>
            <a:endParaRPr lang="pt-BR" alt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 NOME, COD_DEPT, SALARIO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FUNC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ORDER BY COD_DEPT, SALARIO DESC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>
            <a:noAutofit/>
          </a:bodyPr>
          <a:lstStyle/>
          <a:p>
            <a:pPr algn="l"/>
            <a:r>
              <a:rPr lang="pt-BR" sz="1600" dirty="0"/>
              <a:t>KRIEGEL, Alex. </a:t>
            </a:r>
            <a:r>
              <a:rPr lang="pt-BR" sz="1600" dirty="0" err="1"/>
              <a:t>Discovering</a:t>
            </a:r>
            <a:r>
              <a:rPr lang="pt-BR" sz="1600" dirty="0"/>
              <a:t> SQL : a hands-on </a:t>
            </a:r>
            <a:r>
              <a:rPr lang="pt-BR" sz="1600" dirty="0" err="1"/>
              <a:t>guide</a:t>
            </a:r>
            <a:r>
              <a:rPr lang="pt-BR" sz="1600" dirty="0"/>
              <a:t> for </a:t>
            </a:r>
            <a:r>
              <a:rPr lang="pt-BR" sz="1600" dirty="0" err="1"/>
              <a:t>beginners</a:t>
            </a:r>
            <a:r>
              <a:rPr lang="pt-BR" sz="1600" dirty="0"/>
              <a:t>. </a:t>
            </a:r>
            <a:r>
              <a:rPr lang="pt-BR" sz="1600" dirty="0" err="1"/>
              <a:t>Indianopolis</a:t>
            </a:r>
            <a:r>
              <a:rPr lang="pt-BR" sz="1600" dirty="0"/>
              <a:t>, EUA: </a:t>
            </a:r>
            <a:r>
              <a:rPr lang="pt-BR" sz="1600" dirty="0" err="1"/>
              <a:t>Wiley</a:t>
            </a:r>
            <a:r>
              <a:rPr lang="pt-BR" sz="1600" dirty="0"/>
              <a:t> </a:t>
            </a:r>
            <a:r>
              <a:rPr lang="pt-BR" sz="1600" dirty="0" err="1"/>
              <a:t>Publishing</a:t>
            </a:r>
            <a:r>
              <a:rPr lang="pt-BR" sz="1600" dirty="0"/>
              <a:t>, 2011. ISBN 9781118002674. Disponível em: </a:t>
            </a:r>
            <a:r>
              <a:rPr lang="pt-BR" sz="1600" dirty="0">
                <a:hlinkClick r:id="rId2"/>
              </a:rPr>
              <a:t>http://search-ebscohost-com.ez310.periodicos.capes.gov.br/login.aspx?direct=true&amp;db=nlebk&amp;AN=364300&amp;lang=pt-br&amp;site=ehost-live&amp;ebv=EB&amp;ppid=pp_c1</a:t>
            </a:r>
            <a:endParaRPr lang="pt-BR" sz="1600" dirty="0"/>
          </a:p>
          <a:p>
            <a:pPr algn="l"/>
            <a:endParaRPr lang="pt-BR" sz="1200" dirty="0"/>
          </a:p>
          <a:p>
            <a:pPr algn="l"/>
            <a:r>
              <a:rPr lang="pt-BR" sz="1600" dirty="0"/>
              <a:t>CARDOSO, Virgínia. </a:t>
            </a:r>
            <a:r>
              <a:rPr lang="pt-BR" sz="1600" i="1" dirty="0"/>
              <a:t>Linguagem SQL, fundamentos e práticas - 1ª edição</a:t>
            </a:r>
            <a:r>
              <a:rPr lang="pt-BR" sz="1600" dirty="0"/>
              <a:t>. 2013. [Minha Biblioteca]. </a:t>
            </a:r>
            <a:r>
              <a:rPr lang="pt-BR" sz="1600" dirty="0">
                <a:hlinkClick r:id="rId3"/>
              </a:rPr>
              <a:t>https://integrada.minhabiblioteca.com.br/#/books/9788502200463/</a:t>
            </a:r>
            <a:endParaRPr lang="pt-BR" sz="1600" dirty="0"/>
          </a:p>
          <a:p>
            <a:pPr algn="l"/>
            <a:endParaRPr lang="pt-BR" sz="1200" dirty="0"/>
          </a:p>
          <a:p>
            <a:pPr algn="l"/>
            <a:r>
              <a:rPr lang="pt-BR" sz="1600" dirty="0"/>
              <a:t>DAMAS, Luís. </a:t>
            </a:r>
            <a:r>
              <a:rPr lang="pt-BR" sz="1600" i="1" dirty="0"/>
              <a:t>SQL - </a:t>
            </a:r>
            <a:r>
              <a:rPr lang="pt-BR" sz="1600" i="1" dirty="0" err="1"/>
              <a:t>Structured</a:t>
            </a:r>
            <a:r>
              <a:rPr lang="pt-BR" sz="1600" i="1" dirty="0"/>
              <a:t> Query </a:t>
            </a:r>
            <a:r>
              <a:rPr lang="pt-BR" sz="1600" i="1" dirty="0" err="1"/>
              <a:t>Language</a:t>
            </a:r>
            <a:r>
              <a:rPr lang="pt-BR" sz="1600" i="1" dirty="0"/>
              <a:t>, 6ª edição</a:t>
            </a:r>
            <a:r>
              <a:rPr lang="pt-BR" sz="1600" dirty="0"/>
              <a:t>. 2014. [Minha Biblioteca]. Retirado de </a:t>
            </a:r>
            <a:r>
              <a:rPr lang="pt-BR" sz="1600" dirty="0">
                <a:hlinkClick r:id="rId4"/>
              </a:rPr>
              <a:t>https://integrada.minhabiblioteca.com.br/#/books/9788521632450/</a:t>
            </a:r>
            <a:endParaRPr lang="pt-BR" sz="1600" dirty="0"/>
          </a:p>
          <a:p>
            <a:pPr algn="l"/>
            <a:endParaRPr lang="pt-BR" sz="1200" dirty="0"/>
          </a:p>
          <a:p>
            <a:pPr algn="l"/>
            <a:r>
              <a:rPr lang="pt-BR" sz="1600" dirty="0"/>
              <a:t>MACHADO, Rodrigues, F. N. </a:t>
            </a:r>
            <a:r>
              <a:rPr lang="pt-BR" sz="1600" i="1" dirty="0"/>
              <a:t>Banco de Dados - Projeto e Implementação</a:t>
            </a:r>
            <a:r>
              <a:rPr lang="pt-BR" sz="1600" dirty="0"/>
              <a:t>. 2014. [Minha Biblioteca]. </a:t>
            </a:r>
          </a:p>
          <a:p>
            <a:pPr algn="l"/>
            <a:r>
              <a:rPr lang="pt-BR" sz="1600" u="sng" dirty="0">
                <a:hlinkClick r:id="rId5"/>
              </a:rPr>
              <a:t>https://integrada.minhabiblioteca.com.br/#/books/9788536518978/</a:t>
            </a:r>
            <a:endParaRPr lang="pt-BR" sz="1600" dirty="0"/>
          </a:p>
          <a:p>
            <a:pPr algn="l"/>
            <a:endParaRPr lang="pt-BR" sz="1200" dirty="0"/>
          </a:p>
          <a:p>
            <a:pPr algn="l"/>
            <a:r>
              <a:rPr lang="pt-BR" sz="1600" dirty="0"/>
              <a:t>RAMAKRISHNAN, </a:t>
            </a:r>
            <a:r>
              <a:rPr lang="pt-BR" sz="1600" dirty="0" err="1"/>
              <a:t>Raghu</a:t>
            </a:r>
            <a:r>
              <a:rPr lang="pt-BR" sz="1600" dirty="0"/>
              <a:t>; GEHRKE, </a:t>
            </a:r>
            <a:r>
              <a:rPr lang="pt-BR" sz="1600" dirty="0" err="1"/>
              <a:t>Johannes</a:t>
            </a:r>
            <a:r>
              <a:rPr lang="pt-BR" sz="1600" dirty="0"/>
              <a:t>. Sistemas de gerenciamento de banco de dados. São Paulo, SP: McGraw-Hill, c2008.</a:t>
            </a:r>
          </a:p>
          <a:p>
            <a:pPr algn="l"/>
            <a:r>
              <a:rPr lang="pt-BR" sz="1600" dirty="0"/>
              <a:t>[004.65 R165s]</a:t>
            </a:r>
          </a:p>
          <a:p>
            <a:pPr algn="l"/>
            <a:r>
              <a:rPr lang="pt-BR" sz="1600" u="sng" dirty="0">
                <a:hlinkClick r:id="rId6"/>
              </a:rPr>
              <a:t>https://integrada.minhabiblioteca.com.br/books/9788563308771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179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-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734796"/>
            <a:ext cx="10972800" cy="43913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Ex.: Selecionar todas as colunas e linhas da tabela DEPT:</a:t>
            </a:r>
          </a:p>
          <a:p>
            <a:pPr lvl="1"/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lvl="1"/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FROM DEPT</a:t>
            </a:r>
          </a:p>
          <a:p>
            <a:pPr lvl="1"/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</a:p>
          <a:p>
            <a:pPr lvl="1"/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COD_DEPT, NOME, CIDADE</a:t>
            </a:r>
          </a:p>
          <a:p>
            <a:pPr lvl="1"/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FROM DEPT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-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709159"/>
            <a:ext cx="10972800" cy="44170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Ex.: Selecionar colunas específicas e todas as linhas da tabela DEPT:</a:t>
            </a:r>
          </a:p>
          <a:p>
            <a:pPr lvl="1"/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COD_DEPT, CIDADE</a:t>
            </a:r>
          </a:p>
          <a:p>
            <a:pPr lvl="1"/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FROM DEPT</a:t>
            </a:r>
          </a:p>
          <a:p>
            <a:pPr lvl="1"/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CIDADE, COD_DEPT</a:t>
            </a:r>
          </a:p>
          <a:p>
            <a:pPr lvl="1"/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FROM DEPT</a:t>
            </a: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Operações Aritméticas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83121"/>
            <a:ext cx="10972800" cy="42430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Expressões aritméticas: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2400" b="1" dirty="0">
              <a:latin typeface="+mj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2400" b="1" dirty="0">
              <a:latin typeface="+mj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2400" b="1" dirty="0">
              <a:latin typeface="+mj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2400" b="1" dirty="0">
              <a:latin typeface="+mj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2400" b="1" dirty="0">
              <a:latin typeface="+mj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2400" b="1" dirty="0">
              <a:latin typeface="+mj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pt-BR" altLang="pt-BR" sz="2200" dirty="0">
                <a:latin typeface="+mj-lt"/>
                <a:cs typeface="Courier New" panose="02070309020205020404" pitchFamily="49" charset="0"/>
              </a:rPr>
              <a:t> Podem</a:t>
            </a:r>
            <a:r>
              <a:rPr lang="pt-BR" altLang="pt-BR" sz="2200" dirty="0">
                <a:latin typeface="+mj-lt"/>
              </a:rPr>
              <a:t> ser utilizados em qualquer cláusula de um comando SQL, exceto no FROM.</a:t>
            </a:r>
            <a:endParaRPr lang="pt-BR" altLang="pt-BR" sz="2200" dirty="0">
              <a:latin typeface="+mj-lt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graphicFrame>
        <p:nvGraphicFramePr>
          <p:cNvPr id="6" name="Group 176">
            <a:extLst>
              <a:ext uri="{FF2B5EF4-FFF2-40B4-BE49-F238E27FC236}">
                <a16:creationId xmlns:a16="http://schemas.microsoft.com/office/drawing/2014/main" id="{DA8D32BF-5FCF-4C2D-A4EC-A41843CFF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07759"/>
              </p:ext>
            </p:extLst>
          </p:nvPr>
        </p:nvGraphicFramePr>
        <p:xfrm>
          <a:off x="3559968" y="2647148"/>
          <a:ext cx="5072063" cy="1981200"/>
        </p:xfrm>
        <a:graphic>
          <a:graphicData uri="http://schemas.openxmlformats.org/drawingml/2006/table">
            <a:tbl>
              <a:tblPr/>
              <a:tblGrid>
                <a:gridCol w="227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Operador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Descrição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Soma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Adição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Subtração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Multiplicação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Divisão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accent3">
                    <a:lumMod val="75000"/>
                  </a:schemeClr>
                </a:solidFill>
              </a:rPr>
              <a:t>SQL – Operações Aritméticas</a:t>
            </a:r>
            <a:endParaRPr lang="pt-BR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127564"/>
            <a:ext cx="10972800" cy="3998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Utilizando os operadores aritméticos:</a:t>
            </a:r>
          </a:p>
          <a:p>
            <a:pPr lvl="1"/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NOME, SALARIO, SALARIO+300</a:t>
            </a:r>
          </a:p>
          <a:p>
            <a:pPr lvl="1"/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FUNC</a:t>
            </a:r>
          </a:p>
          <a:p>
            <a:pPr lvl="1"/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  <a:cs typeface="Courier New" panose="02070309020205020404" pitchFamily="49" charset="0"/>
              </a:rPr>
              <a:t>Notem que a coluna resultante SALARIO+300 não é uma nova coluna na tabela, sendo utilizada somente na exibição.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accent3">
                    <a:lumMod val="75000"/>
                  </a:schemeClr>
                </a:solidFill>
              </a:rPr>
              <a:t>SQL – Operações Aritméticas</a:t>
            </a:r>
            <a:endParaRPr lang="pt-BR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344848"/>
            <a:ext cx="10972800" cy="3781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Precedência dos operadores: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pt-BR" altLang="pt-BR" sz="2200" dirty="0">
                <a:latin typeface="+mj-lt"/>
              </a:rPr>
              <a:t> Multiplicação e divisão avaliados primeiro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pt-BR" altLang="pt-BR" sz="2200" dirty="0">
                <a:latin typeface="+mj-lt"/>
              </a:rPr>
              <a:t> Se forem da mesma prioridade, serão avaliados da esquerda para direita</a:t>
            </a:r>
          </a:p>
          <a:p>
            <a:pPr lvl="1"/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NOME, SALARIO, 12*SALARIO+100</a:t>
            </a:r>
          </a:p>
          <a:p>
            <a:pPr lvl="1"/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FUNC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Cláusula WHERE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09600" y="1662545"/>
            <a:ext cx="10972800" cy="44636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Cláusula WHERE – utilizada para limitar (filtrar) as linhas selecionadas.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2400" dirty="0">
              <a:latin typeface="+mj-lt"/>
            </a:endParaRPr>
          </a:p>
          <a:p>
            <a:pPr lvl="1"/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coluna1, coluna2, ... coluna n</a:t>
            </a:r>
          </a:p>
          <a:p>
            <a:pPr lvl="1"/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TABELA</a:t>
            </a:r>
          </a:p>
          <a:p>
            <a:pPr lvl="1"/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condições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alt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Ex.: Selecionar apenas os OPERADORES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NOME, CARGO, COD_DEPT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FUNC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CARGO = 'OPERADOR'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Cláusula 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773383"/>
            <a:ext cx="10972800" cy="43527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+mj-lt"/>
              </a:rPr>
              <a:t> Comparações numéricas: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pt-BR" altLang="pt-BR" sz="2200" dirty="0">
                <a:latin typeface="+mj-lt"/>
              </a:rPr>
              <a:t> São informados diretamente, sem as aspas simples;</a:t>
            </a:r>
          </a:p>
          <a:p>
            <a:pPr lvl="1"/>
            <a:endParaRPr lang="pt-BR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Ex.:</a:t>
            </a:r>
            <a:endParaRPr lang="pt-BR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NOME, CARGO, COD_DEPT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FUNC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COD_DEPT = 20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evale_Digital-2019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evale_Digital-2019" id="{F40E4D9F-4111-4723-9C8A-BAD8686E0A29}" vid="{8B89E698-952D-467F-989A-E800E26335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Feevale_Digital-2019</Template>
  <TotalTime>161</TotalTime>
  <Words>1647</Words>
  <Application>Microsoft Office PowerPoint</Application>
  <PresentationFormat>Widescreen</PresentationFormat>
  <Paragraphs>312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Feevale_Digital-2019</vt:lpstr>
      <vt:lpstr>SQL dml – SELECT</vt:lpstr>
      <vt:lpstr>SQL - SELECT</vt:lpstr>
      <vt:lpstr>SQL - SELECT</vt:lpstr>
      <vt:lpstr>SQL - SELECT</vt:lpstr>
      <vt:lpstr>SQL – Operações Aritméticas</vt:lpstr>
      <vt:lpstr>SQL – Operações Aritméticas</vt:lpstr>
      <vt:lpstr>SQL – Operações Aritméticas</vt:lpstr>
      <vt:lpstr>SQL – Cláusula WHERE</vt:lpstr>
      <vt:lpstr>SQL – Cláusula WHERE</vt:lpstr>
      <vt:lpstr>SQL – Cláusula WHERE</vt:lpstr>
      <vt:lpstr>SQL – Cláusula WHERE</vt:lpstr>
      <vt:lpstr>SQL – Operadores de Comparação</vt:lpstr>
      <vt:lpstr>SQL – Operadores de Comparação</vt:lpstr>
      <vt:lpstr>SQL – Operadores de Comparação</vt:lpstr>
      <vt:lpstr>SQL – Operador BETWEEN</vt:lpstr>
      <vt:lpstr>SQL – Operador IN</vt:lpstr>
      <vt:lpstr>SQL – Operador LIKE</vt:lpstr>
      <vt:lpstr>SQL – Operador IS NULL</vt:lpstr>
      <vt:lpstr>SQL – Operador IS NOT NULL</vt:lpstr>
      <vt:lpstr>SQL – Operadores Lógicos</vt:lpstr>
      <vt:lpstr>SQL – Operador AND</vt:lpstr>
      <vt:lpstr>SQL – Operador NOT</vt:lpstr>
      <vt:lpstr>SQL – Operador OR</vt:lpstr>
      <vt:lpstr>SQL – Operador OR</vt:lpstr>
      <vt:lpstr>SQL – Cláusula ORDER BY</vt:lpstr>
      <vt:lpstr>SQL – Cláusula ORDER BY</vt:lpstr>
      <vt:lpstr>SQL – Cláusula ORDER BY</vt:lpstr>
      <vt:lpstr>SQL – Cláusula ORDER BY</vt:lpstr>
      <vt:lpstr>REFERÊNCIAS</vt:lpstr>
    </vt:vector>
  </TitlesOfParts>
  <Company>Feevale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Ew Baccarin</dc:creator>
  <cp:lastModifiedBy>Gabriel Ew Baccarin</cp:lastModifiedBy>
  <cp:revision>86</cp:revision>
  <dcterms:created xsi:type="dcterms:W3CDTF">2018-11-29T20:08:42Z</dcterms:created>
  <dcterms:modified xsi:type="dcterms:W3CDTF">2019-09-27T01:23:14Z</dcterms:modified>
</cp:coreProperties>
</file>