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4" r:id="rId3"/>
    <p:sldMasterId id="2147483717" r:id="rId4"/>
  </p:sldMasterIdLst>
  <p:sldIdLst>
    <p:sldId id="256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0"/>
            <a:ext cx="121920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84933" y="1808768"/>
            <a:ext cx="9822400" cy="2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88917" y="4677804"/>
            <a:ext cx="7214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62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893400" y="2159500"/>
            <a:ext cx="84052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>
          <a:xfrm>
            <a:off x="1893400" y="3963100"/>
            <a:ext cx="84052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1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1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1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1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669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7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689852" y="1921176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5107100" y="1921176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1600329" y="2649885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>
          <a:xfrm>
            <a:off x="5017595" y="2649885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6" name="Google Shape;96;p1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1689852" y="4182557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7" name="Google Shape;97;p13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107100" y="4182557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1600329" y="4911280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5017595" y="4911280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 hasCustomPrompt="1"/>
          </p:nvPr>
        </p:nvSpPr>
        <p:spPr>
          <a:xfrm>
            <a:off x="956263" y="1921185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 hasCustomPrompt="1"/>
          </p:nvPr>
        </p:nvSpPr>
        <p:spPr>
          <a:xfrm>
            <a:off x="956263" y="4182585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373499" y="1921185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73499" y="4182569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8582833" y="1921176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7"/>
          </p:nvPr>
        </p:nvSpPr>
        <p:spPr>
          <a:xfrm>
            <a:off x="8493328" y="2649885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" name="Google Shape;106;p1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8582833" y="4182557"/>
            <a:ext cx="2519200" cy="7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9"/>
          </p:nvPr>
        </p:nvSpPr>
        <p:spPr>
          <a:xfrm>
            <a:off x="8493328" y="4911280"/>
            <a:ext cx="26088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0" hasCustomPrompt="1"/>
          </p:nvPr>
        </p:nvSpPr>
        <p:spPr>
          <a:xfrm>
            <a:off x="7849229" y="1921185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1" hasCustomPrompt="1"/>
          </p:nvPr>
        </p:nvSpPr>
        <p:spPr>
          <a:xfrm>
            <a:off x="7849229" y="4182569"/>
            <a:ext cx="733600" cy="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3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110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2555167" y="3105017"/>
            <a:ext cx="708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1580633" y="4597584"/>
            <a:ext cx="90308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2" hasCustomPrompt="1"/>
          </p:nvPr>
        </p:nvSpPr>
        <p:spPr>
          <a:xfrm>
            <a:off x="4641833" y="1612451"/>
            <a:ext cx="290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4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4"/>
          <p:cNvSpPr/>
          <p:nvPr/>
        </p:nvSpPr>
        <p:spPr>
          <a:xfrm flipH="1">
            <a:off x="11184619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4"/>
          <p:cNvSpPr/>
          <p:nvPr/>
        </p:nvSpPr>
        <p:spPr>
          <a:xfrm flipH="1">
            <a:off x="596619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4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695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4393533" y="1589167"/>
            <a:ext cx="6218000" cy="22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1580633" y="4096800"/>
            <a:ext cx="90308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2" hasCustomPrompt="1"/>
          </p:nvPr>
        </p:nvSpPr>
        <p:spPr>
          <a:xfrm>
            <a:off x="1580633" y="2511773"/>
            <a:ext cx="281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5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5"/>
          <p:cNvSpPr/>
          <p:nvPr/>
        </p:nvSpPr>
        <p:spPr>
          <a:xfrm flipH="1">
            <a:off x="11184619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5"/>
          <p:cNvSpPr/>
          <p:nvPr/>
        </p:nvSpPr>
        <p:spPr>
          <a:xfrm flipH="1">
            <a:off x="596619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5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163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260167" y="2006700"/>
            <a:ext cx="9672000" cy="1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6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>
          <a:xfrm>
            <a:off x="2252533" y="4362400"/>
            <a:ext cx="76868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828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>
            <a:spLocks noGrp="1"/>
          </p:cNvSpPr>
          <p:nvPr>
            <p:ph type="title" hasCustomPrompt="1"/>
          </p:nvPr>
        </p:nvSpPr>
        <p:spPr>
          <a:xfrm>
            <a:off x="1893400" y="821600"/>
            <a:ext cx="8405200" cy="6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1893400" y="1571360"/>
            <a:ext cx="84052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2" hasCustomPrompt="1"/>
          </p:nvPr>
        </p:nvSpPr>
        <p:spPr>
          <a:xfrm>
            <a:off x="1893400" y="2727520"/>
            <a:ext cx="8405200" cy="6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3"/>
          </p:nvPr>
        </p:nvSpPr>
        <p:spPr>
          <a:xfrm>
            <a:off x="1893400" y="3477280"/>
            <a:ext cx="84052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 idx="4" hasCustomPrompt="1"/>
          </p:nvPr>
        </p:nvSpPr>
        <p:spPr>
          <a:xfrm>
            <a:off x="1893400" y="4633440"/>
            <a:ext cx="8405200" cy="6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5"/>
          </p:nvPr>
        </p:nvSpPr>
        <p:spPr>
          <a:xfrm>
            <a:off x="1893400" y="5383200"/>
            <a:ext cx="84052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7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7"/>
          <p:cNvSpPr/>
          <p:nvPr/>
        </p:nvSpPr>
        <p:spPr>
          <a:xfrm flipH="1">
            <a:off x="11184619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577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2"/>
          </p:nvPr>
        </p:nvSpPr>
        <p:spPr>
          <a:xfrm>
            <a:off x="4283583" y="2705333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3"/>
          </p:nvPr>
        </p:nvSpPr>
        <p:spPr>
          <a:xfrm>
            <a:off x="7607183" y="4245833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>
            <a:off x="4283633" y="3358533"/>
            <a:ext cx="36248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4"/>
          </p:nvPr>
        </p:nvSpPr>
        <p:spPr>
          <a:xfrm>
            <a:off x="7607200" y="4899033"/>
            <a:ext cx="36248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5"/>
          </p:nvPr>
        </p:nvSpPr>
        <p:spPr>
          <a:xfrm>
            <a:off x="959983" y="4245833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6"/>
          </p:nvPr>
        </p:nvSpPr>
        <p:spPr>
          <a:xfrm>
            <a:off x="959983" y="4899033"/>
            <a:ext cx="36248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8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8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467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2"/>
          </p:nvPr>
        </p:nvSpPr>
        <p:spPr>
          <a:xfrm>
            <a:off x="7404000" y="2233500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 idx="3"/>
          </p:nvPr>
        </p:nvSpPr>
        <p:spPr>
          <a:xfrm>
            <a:off x="7404000" y="4457733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7325568" y="2886700"/>
            <a:ext cx="3282400" cy="10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7325568" y="5110933"/>
            <a:ext cx="3282400" cy="10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5"/>
          </p:nvPr>
        </p:nvSpPr>
        <p:spPr>
          <a:xfrm>
            <a:off x="2179216" y="4457733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6"/>
          </p:nvPr>
        </p:nvSpPr>
        <p:spPr>
          <a:xfrm>
            <a:off x="2100785" y="5110933"/>
            <a:ext cx="3282400" cy="10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7"/>
          </p:nvPr>
        </p:nvSpPr>
        <p:spPr>
          <a:xfrm>
            <a:off x="2179216" y="2233500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27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8"/>
          </p:nvPr>
        </p:nvSpPr>
        <p:spPr>
          <a:xfrm>
            <a:off x="2100785" y="2886700"/>
            <a:ext cx="3282400" cy="10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9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9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9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7054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title" idx="2"/>
          </p:nvPr>
        </p:nvSpPr>
        <p:spPr>
          <a:xfrm>
            <a:off x="4519791" y="22504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3"/>
          </p:nvPr>
        </p:nvSpPr>
        <p:spPr>
          <a:xfrm>
            <a:off x="8079608" y="22504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4519791" y="29036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4"/>
          </p:nvPr>
        </p:nvSpPr>
        <p:spPr>
          <a:xfrm>
            <a:off x="8079608" y="29036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5"/>
          </p:nvPr>
        </p:nvSpPr>
        <p:spPr>
          <a:xfrm>
            <a:off x="959969" y="22504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6"/>
          </p:nvPr>
        </p:nvSpPr>
        <p:spPr>
          <a:xfrm>
            <a:off x="959969" y="29036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 idx="7"/>
          </p:nvPr>
        </p:nvSpPr>
        <p:spPr>
          <a:xfrm>
            <a:off x="4519791" y="44092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8"/>
          </p:nvPr>
        </p:nvSpPr>
        <p:spPr>
          <a:xfrm>
            <a:off x="8079608" y="44092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9"/>
          </p:nvPr>
        </p:nvSpPr>
        <p:spPr>
          <a:xfrm>
            <a:off x="4519791" y="50624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3"/>
          </p:nvPr>
        </p:nvSpPr>
        <p:spPr>
          <a:xfrm>
            <a:off x="8079608" y="50624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 idx="14"/>
          </p:nvPr>
        </p:nvSpPr>
        <p:spPr>
          <a:xfrm>
            <a:off x="959969" y="4409267"/>
            <a:ext cx="31524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15"/>
          </p:nvPr>
        </p:nvSpPr>
        <p:spPr>
          <a:xfrm>
            <a:off x="959969" y="5062467"/>
            <a:ext cx="31524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0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0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45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36633" y="2514433"/>
            <a:ext cx="727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580633" y="3893600"/>
            <a:ext cx="90308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129700" y="2321967"/>
            <a:ext cx="20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5343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1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1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9715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2646400" y="5374400"/>
            <a:ext cx="6899200" cy="50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5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2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2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2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2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1049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484333" y="1924200"/>
            <a:ext cx="9223200" cy="16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1347800" y="3812467"/>
            <a:ext cx="9496800" cy="15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3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3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9752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2092267" y="3162567"/>
            <a:ext cx="8007200" cy="20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4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4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4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0193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"/>
          </p:nvPr>
        </p:nvSpPr>
        <p:spPr>
          <a:xfrm>
            <a:off x="2699900" y="1548567"/>
            <a:ext cx="679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5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5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5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5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3198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1"/>
          </p:nvPr>
        </p:nvSpPr>
        <p:spPr>
          <a:xfrm>
            <a:off x="960000" y="1482567"/>
            <a:ext cx="4954800" cy="8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6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6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428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1895333" y="1548567"/>
            <a:ext cx="840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7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7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5156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310400" y="2566333"/>
            <a:ext cx="7571200" cy="10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"/>
          </p:nvPr>
        </p:nvSpPr>
        <p:spPr>
          <a:xfrm>
            <a:off x="2310400" y="3812467"/>
            <a:ext cx="7571200" cy="915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8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8"/>
          <p:cNvSpPr/>
          <p:nvPr/>
        </p:nvSpPr>
        <p:spPr>
          <a:xfrm flipH="1">
            <a:off x="11184619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8"/>
          <p:cNvSpPr/>
          <p:nvPr/>
        </p:nvSpPr>
        <p:spPr>
          <a:xfrm flipH="1">
            <a:off x="596619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8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5171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76367" y="714533"/>
            <a:ext cx="9239200" cy="10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476367" y="1919867"/>
            <a:ext cx="9239200" cy="9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2"/>
          </p:nvPr>
        </p:nvSpPr>
        <p:spPr>
          <a:xfrm>
            <a:off x="1476367" y="2966667"/>
            <a:ext cx="9239200" cy="65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3"/>
          </p:nvPr>
        </p:nvSpPr>
        <p:spPr>
          <a:xfrm>
            <a:off x="2310400" y="5708467"/>
            <a:ext cx="7571200" cy="53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2152967" y="3774567"/>
            <a:ext cx="788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CREDITS: This presentation template was created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including icons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and infographics &amp; images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659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53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278533"/>
            <a:ext cx="10272000" cy="48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37714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878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F3A-9888-43EC-BA92-A15FC5B78308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DBA-A0AD-4AB4-B3DB-F3FF1850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37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11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30775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239499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46573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15354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24164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22168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23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1993733" y="3349767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73633" y="3349767"/>
            <a:ext cx="3624800" cy="6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993733" y="4208167"/>
            <a:ext cx="36248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6573633" y="4208167"/>
            <a:ext cx="36248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8896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918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0636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230320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194491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663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459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95668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92558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94983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37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60000" y="5033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6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6185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920825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530378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1907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2674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F3A-9888-43EC-BA92-A15FC5B78308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CDBA-A0AD-4AB4-B3DB-F3FF1850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64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79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069200" y="2702751"/>
            <a:ext cx="8053600" cy="10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2069200" y="3710351"/>
            <a:ext cx="8053600" cy="1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 flipH="1">
            <a:off x="11184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 flipH="1">
            <a:off x="596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70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700900" y="1623267"/>
            <a:ext cx="8790400" cy="3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466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8"/>
          <p:cNvGrpSpPr/>
          <p:nvPr/>
        </p:nvGrpSpPr>
        <p:grpSpPr>
          <a:xfrm>
            <a:off x="596586" y="455533"/>
            <a:ext cx="10998900" cy="5957400"/>
            <a:chOff x="447439" y="341650"/>
            <a:chExt cx="8249175" cy="4468050"/>
          </a:xfrm>
        </p:grpSpPr>
        <p:sp>
          <p:nvSpPr>
            <p:cNvPr id="64" name="Google Shape;64;p8"/>
            <p:cNvSpPr/>
            <p:nvPr/>
          </p:nvSpPr>
          <p:spPr>
            <a:xfrm>
              <a:off x="447439" y="341650"/>
              <a:ext cx="308100" cy="308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8388439" y="4501600"/>
              <a:ext cx="308100" cy="308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 flipH="1">
              <a:off x="8388514" y="341650"/>
              <a:ext cx="308100" cy="308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 flipH="1">
              <a:off x="447514" y="4501600"/>
              <a:ext cx="308100" cy="308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286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769600" y="2020000"/>
            <a:ext cx="4303600" cy="10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5668000" y="3027600"/>
            <a:ext cx="5564000" cy="2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01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78" y="0"/>
            <a:ext cx="121772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2096800" y="2525400"/>
            <a:ext cx="7998400" cy="18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33" b="1"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6" name="Google Shape;76;p10"/>
          <p:cNvSpPr/>
          <p:nvPr/>
        </p:nvSpPr>
        <p:spPr>
          <a:xfrm>
            <a:off x="322467" y="225733"/>
            <a:ext cx="11555600" cy="640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0"/>
          <p:cNvSpPr/>
          <p:nvPr/>
        </p:nvSpPr>
        <p:spPr>
          <a:xfrm>
            <a:off x="596585" y="4555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0"/>
          <p:cNvSpPr/>
          <p:nvPr/>
        </p:nvSpPr>
        <p:spPr>
          <a:xfrm>
            <a:off x="11184585" y="6002133"/>
            <a:ext cx="410800" cy="41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05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sz="2800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604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27813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1317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066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4. </a:t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Авиарейсы без потерь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Мария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Бландовская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DSPR-22</a:t>
            </a:r>
          </a:p>
        </p:txBody>
      </p:sp>
    </p:spTree>
    <p:extLst>
      <p:ext uri="{BB962C8B-B14F-4D97-AF65-F5344CB8AC3E}">
        <p14:creationId xmlns:p14="http://schemas.microsoft.com/office/powerpoint/2010/main" val="39504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"/>
            <a:ext cx="10515600" cy="748144"/>
          </a:xfrm>
        </p:spPr>
        <p:txBody>
          <a:bodyPr/>
          <a:lstStyle/>
          <a:p>
            <a:pPr algn="ctr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данных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86" y="748145"/>
            <a:ext cx="9025846" cy="6024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82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780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SQL-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запрос на формирование итогового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датасета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9" y="1156651"/>
            <a:ext cx="9831721" cy="5414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5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002"/>
          </a:xfrm>
        </p:spPr>
        <p:txBody>
          <a:bodyPr/>
          <a:lstStyle/>
          <a:p>
            <a:pPr algn="ctr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Структура итогового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датасета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76204"/>
            <a:ext cx="10515600" cy="206058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64973"/>
              </p:ext>
            </p:extLst>
          </p:nvPr>
        </p:nvGraphicFramePr>
        <p:xfrm>
          <a:off x="838200" y="2996500"/>
          <a:ext cx="10515600" cy="344232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77655">
                  <a:extLst>
                    <a:ext uri="{9D8B030D-6E8A-4147-A177-3AD203B41FA5}">
                      <a16:colId xmlns:a16="http://schemas.microsoft.com/office/drawing/2014/main" val="1871975310"/>
                    </a:ext>
                  </a:extLst>
                </a:gridCol>
                <a:gridCol w="8037945">
                  <a:extLst>
                    <a:ext uri="{9D8B030D-6E8A-4147-A177-3AD203B41FA5}">
                      <a16:colId xmlns:a16="http://schemas.microsoft.com/office/drawing/2014/main" val="1992680111"/>
                    </a:ext>
                  </a:extLst>
                </a:gridCol>
              </a:tblGrid>
              <a:tr h="3350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03102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flight_id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Идентификационный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номер рейса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5241"/>
                  </a:ext>
                </a:extLst>
              </a:tr>
              <a:tr h="58864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departure_airport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Аэропорт отправления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76817"/>
                  </a:ext>
                </a:extLst>
              </a:tr>
              <a:tr h="58864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arrival_airport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Аэропорт прибытия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70949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Модель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самолета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59255"/>
                  </a:ext>
                </a:extLst>
              </a:tr>
              <a:tr h="58864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tickets_amount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Количество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билетов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7747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revenue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Прибыль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6623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Количество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билетов для каждого класса обслуживания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7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436349"/>
            <a:ext cx="11360800" cy="763600"/>
          </a:xfrm>
        </p:spPr>
        <p:txBody>
          <a:bodyPr/>
          <a:lstStyle/>
          <a:p>
            <a:pPr algn="ctr"/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Возможные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пути обогащения данных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14764"/>
            <a:ext cx="10963600" cy="457706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получения наиболее объективной информации о прибыльности рейса необходимо добавить следующие данные: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Длину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flight route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каждого рейса;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топлива, затрачиваемого разными моделями самолетов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Стоимость простоя самолета для разных аэропортов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Приблизительные затраты на обслуживание самолета и оплату труда сотрудникам</a:t>
            </a:r>
          </a:p>
        </p:txBody>
      </p:sp>
    </p:spTree>
    <p:extLst>
      <p:ext uri="{BB962C8B-B14F-4D97-AF65-F5344CB8AC3E}">
        <p14:creationId xmlns:p14="http://schemas.microsoft.com/office/powerpoint/2010/main" val="36603441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2F293A"/>
      </a:dk1>
      <a:lt1>
        <a:srgbClr val="FFFFFF"/>
      </a:lt1>
      <a:dk2>
        <a:srgbClr val="595959"/>
      </a:dk2>
      <a:lt2>
        <a:srgbClr val="FF9FBF"/>
      </a:lt2>
      <a:accent1>
        <a:srgbClr val="6A62E4"/>
      </a:accent1>
      <a:accent2>
        <a:srgbClr val="FBEECC"/>
      </a:accent2>
      <a:accent3>
        <a:srgbClr val="F1BCCE"/>
      </a:accent3>
      <a:accent4>
        <a:srgbClr val="CCCCCC"/>
      </a:accent4>
      <a:accent5>
        <a:srgbClr val="5E33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80B2366-2DB5-45B3-9C32-02396B9819BF}" vid="{39671E63-7757-4886-91FD-0509552420A3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289D58B6-3264-4CAA-B6EA-98AC3DC44EB0}" vid="{E22A3239-9F5E-4D5C-9EF3-47C0E8616DD5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</TotalTime>
  <Words>90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23" baseType="lpstr">
      <vt:lpstr>Advent Pro SemiBold</vt:lpstr>
      <vt:lpstr>Anonymous Pro</vt:lpstr>
      <vt:lpstr>Arial</vt:lpstr>
      <vt:lpstr>Courier New</vt:lpstr>
      <vt:lpstr>Fira Sans Condensed Medium</vt:lpstr>
      <vt:lpstr>Fira Sans Extra Condensed Medium</vt:lpstr>
      <vt:lpstr>Josefin Sans</vt:lpstr>
      <vt:lpstr>Josefin Sans Thin</vt:lpstr>
      <vt:lpstr>Livvic Light</vt:lpstr>
      <vt:lpstr>Maven Pro</vt:lpstr>
      <vt:lpstr>Nunito Light</vt:lpstr>
      <vt:lpstr>Proxima Nova</vt:lpstr>
      <vt:lpstr>Proxima Nova Semibold</vt:lpstr>
      <vt:lpstr>Share Tech</vt:lpstr>
      <vt:lpstr>Theme1</vt:lpstr>
      <vt:lpstr>Slidesgo Final Pages</vt:lpstr>
      <vt:lpstr>Theme2</vt:lpstr>
      <vt:lpstr>1_Slidesgo Final Pages</vt:lpstr>
      <vt:lpstr>Проект 4.  Авиарейсы без потерь</vt:lpstr>
      <vt:lpstr>Описание данных</vt:lpstr>
      <vt:lpstr>SQL-запрос на формирование итогового датасета</vt:lpstr>
      <vt:lpstr>Структура итогового датасета</vt:lpstr>
      <vt:lpstr>Возможные пути обогащения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 Авиарейсы без потерь</dc:title>
  <dc:creator>kitling ripe</dc:creator>
  <cp:lastModifiedBy>kitling ripe</cp:lastModifiedBy>
  <cp:revision>6</cp:revision>
  <dcterms:created xsi:type="dcterms:W3CDTF">2021-04-30T21:24:41Z</dcterms:created>
  <dcterms:modified xsi:type="dcterms:W3CDTF">2021-04-30T22:13:04Z</dcterms:modified>
</cp:coreProperties>
</file>