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 snapToObjects="1">
      <p:cViewPr varScale="1">
        <p:scale>
          <a:sx n="115" d="100"/>
          <a:sy n="115" d="100"/>
        </p:scale>
        <p:origin x="3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ED43-8B67-3546-A620-F205D0C6DFC2}" type="datetimeFigureOut">
              <a:rPr lang="en-BR" smtClean="0"/>
              <a:t>24/11/20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C75-DED1-374B-969C-89447516A8A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1650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ED43-8B67-3546-A620-F205D0C6DFC2}" type="datetimeFigureOut">
              <a:rPr lang="en-BR" smtClean="0"/>
              <a:t>24/11/20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C75-DED1-374B-969C-89447516A8A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2963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ED43-8B67-3546-A620-F205D0C6DFC2}" type="datetimeFigureOut">
              <a:rPr lang="en-BR" smtClean="0"/>
              <a:t>24/11/20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C75-DED1-374B-969C-89447516A8AF}" type="slidenum">
              <a:rPr lang="en-BR" smtClean="0"/>
              <a:t>‹#›</a:t>
            </a:fld>
            <a:endParaRPr lang="en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20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ED43-8B67-3546-A620-F205D0C6DFC2}" type="datetimeFigureOut">
              <a:rPr lang="en-BR" smtClean="0"/>
              <a:t>24/11/20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C75-DED1-374B-969C-89447516A8A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0103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ED43-8B67-3546-A620-F205D0C6DFC2}" type="datetimeFigureOut">
              <a:rPr lang="en-BR" smtClean="0"/>
              <a:t>24/11/20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C75-DED1-374B-969C-89447516A8AF}" type="slidenum">
              <a:rPr lang="en-BR" smtClean="0"/>
              <a:t>‹#›</a:t>
            </a:fld>
            <a:endParaRPr lang="en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7028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ED43-8B67-3546-A620-F205D0C6DFC2}" type="datetimeFigureOut">
              <a:rPr lang="en-BR" smtClean="0"/>
              <a:t>24/11/20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C75-DED1-374B-969C-89447516A8A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04024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ED43-8B67-3546-A620-F205D0C6DFC2}" type="datetimeFigureOut">
              <a:rPr lang="en-BR" smtClean="0"/>
              <a:t>24/11/20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C75-DED1-374B-969C-89447516A8A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03528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ED43-8B67-3546-A620-F205D0C6DFC2}" type="datetimeFigureOut">
              <a:rPr lang="en-BR" smtClean="0"/>
              <a:t>24/11/20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C75-DED1-374B-969C-89447516A8A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4205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ED43-8B67-3546-A620-F205D0C6DFC2}" type="datetimeFigureOut">
              <a:rPr lang="en-BR" smtClean="0"/>
              <a:t>24/11/20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C75-DED1-374B-969C-89447516A8A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7965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ED43-8B67-3546-A620-F205D0C6DFC2}" type="datetimeFigureOut">
              <a:rPr lang="en-BR" smtClean="0"/>
              <a:t>24/11/20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C75-DED1-374B-969C-89447516A8A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0051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ED43-8B67-3546-A620-F205D0C6DFC2}" type="datetimeFigureOut">
              <a:rPr lang="en-BR" smtClean="0"/>
              <a:t>24/11/20</a:t>
            </a:fld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C75-DED1-374B-969C-89447516A8A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13347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ED43-8B67-3546-A620-F205D0C6DFC2}" type="datetimeFigureOut">
              <a:rPr lang="en-BR" smtClean="0"/>
              <a:t>24/11/20</a:t>
            </a:fld>
            <a:endParaRPr lang="en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C75-DED1-374B-969C-89447516A8A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7294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ED43-8B67-3546-A620-F205D0C6DFC2}" type="datetimeFigureOut">
              <a:rPr lang="en-BR" smtClean="0"/>
              <a:t>24/11/20</a:t>
            </a:fld>
            <a:endParaRPr lang="en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C75-DED1-374B-969C-89447516A8A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8409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ED43-8B67-3546-A620-F205D0C6DFC2}" type="datetimeFigureOut">
              <a:rPr lang="en-BR" smtClean="0"/>
              <a:t>24/11/20</a:t>
            </a:fld>
            <a:endParaRPr lang="en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C75-DED1-374B-969C-89447516A8A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6485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ED43-8B67-3546-A620-F205D0C6DFC2}" type="datetimeFigureOut">
              <a:rPr lang="en-BR" smtClean="0"/>
              <a:t>24/11/20</a:t>
            </a:fld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C75-DED1-374B-969C-89447516A8A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2463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ED43-8B67-3546-A620-F205D0C6DFC2}" type="datetimeFigureOut">
              <a:rPr lang="en-BR" smtClean="0"/>
              <a:t>24/11/20</a:t>
            </a:fld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C75-DED1-374B-969C-89447516A8A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666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BED43-8B67-3546-A620-F205D0C6DFC2}" type="datetimeFigureOut">
              <a:rPr lang="en-BR" smtClean="0"/>
              <a:t>24/11/20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9F0C75-DED1-374B-969C-89447516A8A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51929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A3AC-EBC3-E645-A335-89A2D76DD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 University Learning Analytics</a:t>
            </a:r>
            <a:endParaRPr lang="en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36415-A6E2-0242-A26E-EEE33C7F7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R" dirty="0"/>
              <a:t>André Campolina</a:t>
            </a:r>
          </a:p>
        </p:txBody>
      </p:sp>
    </p:spTree>
    <p:extLst>
      <p:ext uri="{BB962C8B-B14F-4D97-AF65-F5344CB8AC3E}">
        <p14:creationId xmlns:p14="http://schemas.microsoft.com/office/powerpoint/2010/main" val="377453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4894-AC4C-9C4E-911E-371282D8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da base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FA5E0-ECDD-3B4D-8FB5-8E178BAF1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Acesso a materiais</a:t>
            </a:r>
          </a:p>
          <a:p>
            <a:pPr lvl="1"/>
            <a:r>
              <a:rPr lang="pt-BR" dirty="0"/>
              <a:t>Os acessos de alunos aos materiais disponíveis ficou registrado</a:t>
            </a:r>
          </a:p>
          <a:p>
            <a:pPr lvl="1"/>
            <a:r>
              <a:rPr lang="pt-BR" dirty="0"/>
              <a:t>Sabemos quantos acessos cada aluno fez a um material em um dia</a:t>
            </a:r>
          </a:p>
          <a:p>
            <a:pPr lvl="1"/>
            <a:r>
              <a:rPr lang="pt-BR" dirty="0"/>
              <a:t>Número de acessos por dia são periódicos</a:t>
            </a:r>
          </a:p>
          <a:p>
            <a:pPr lvl="1"/>
            <a:r>
              <a:rPr lang="pt-BR" dirty="0"/>
              <a:t>Alunos aprovados tendem a acessar mais materiais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76D30-C306-0E45-8450-2CDECBE35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48" y="4033368"/>
            <a:ext cx="3877971" cy="270073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B67F9F-3473-A248-954F-67227B847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619" y="4033368"/>
            <a:ext cx="4026362" cy="270073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2694F0-DE69-8445-8420-93C26E9BE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1" y="3261731"/>
            <a:ext cx="3472367" cy="347236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45187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D6E7-B12D-444A-B554-1FC9CA56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de negócio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FBE8A-2BFA-1B4C-B7FB-9DEF26F3A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predizer o desempenho dos estudantes nas avaliações finais?</a:t>
            </a:r>
          </a:p>
          <a:p>
            <a:r>
              <a:rPr lang="pt-BR" dirty="0"/>
              <a:t>Ou então:</a:t>
            </a:r>
          </a:p>
          <a:p>
            <a:pPr marL="457200" lvl="1" indent="0">
              <a:buNone/>
            </a:pPr>
            <a:r>
              <a:rPr lang="pt-BR" sz="2400" dirty="0">
                <a:solidFill>
                  <a:schemeClr val="accent2"/>
                </a:solidFill>
              </a:rPr>
              <a:t>Dado o desempenho de um aluno até o momento da prova final, ele será aprovado ou reprovado?</a:t>
            </a:r>
          </a:p>
          <a:p>
            <a:r>
              <a:rPr lang="pt-BR" dirty="0">
                <a:solidFill>
                  <a:schemeClr val="tx1"/>
                </a:solidFill>
              </a:rPr>
              <a:t>Para isso, é preciso definir os dados que representarão o desempenho de um aluno até a prova final</a:t>
            </a:r>
          </a:p>
        </p:txBody>
      </p:sp>
    </p:spTree>
    <p:extLst>
      <p:ext uri="{BB962C8B-B14F-4D97-AF65-F5344CB8AC3E}">
        <p14:creationId xmlns:p14="http://schemas.microsoft.com/office/powerpoint/2010/main" val="3653390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DB29-7E92-FB44-B9BA-F0B2AEF9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de negócio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C9DB1-8352-6840-83DE-3F1B896E1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Dados fornecidos ao modelo:</a:t>
            </a:r>
          </a:p>
          <a:p>
            <a:pPr lvl="1"/>
            <a:r>
              <a:rPr lang="pt-BR" dirty="0"/>
              <a:t>Todos os dados sobre o curso atual</a:t>
            </a:r>
          </a:p>
          <a:p>
            <a:pPr lvl="1"/>
            <a:r>
              <a:rPr lang="pt-BR" dirty="0"/>
              <a:t>Dados demográficos do aluno, sem sua identificação única</a:t>
            </a:r>
          </a:p>
          <a:p>
            <a:pPr lvl="1"/>
            <a:r>
              <a:rPr lang="pt-BR" dirty="0"/>
              <a:t>Data de registro no curso</a:t>
            </a:r>
          </a:p>
          <a:p>
            <a:pPr lvl="1"/>
            <a:r>
              <a:rPr lang="pt-BR" dirty="0"/>
              <a:t>Data média de submissão nas atividades</a:t>
            </a:r>
          </a:p>
          <a:p>
            <a:pPr lvl="2"/>
            <a:r>
              <a:rPr lang="pt-BR" dirty="0"/>
              <a:t>Em relação à data limite da atividade e duração do curso</a:t>
            </a:r>
          </a:p>
          <a:p>
            <a:pPr lvl="1"/>
            <a:r>
              <a:rPr lang="pt-BR" dirty="0"/>
              <a:t>Nota média nas atividades</a:t>
            </a:r>
          </a:p>
          <a:p>
            <a:pPr lvl="2"/>
            <a:r>
              <a:rPr lang="pt-BR" dirty="0"/>
              <a:t>Notas relativas e absolutas</a:t>
            </a:r>
          </a:p>
          <a:p>
            <a:pPr lvl="1"/>
            <a:r>
              <a:rPr lang="pt-BR" dirty="0"/>
              <a:t>Média de cliques por dia em materiais de curso</a:t>
            </a:r>
          </a:p>
        </p:txBody>
      </p:sp>
    </p:spTree>
    <p:extLst>
      <p:ext uri="{BB962C8B-B14F-4D97-AF65-F5344CB8AC3E}">
        <p14:creationId xmlns:p14="http://schemas.microsoft.com/office/powerpoint/2010/main" val="409056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547F-63B9-294D-AF70-00EB041E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 modelo e avaliação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8349-4051-9747-BCFE-717134059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Prever a aprovação ou não de um aluno é um problema de classificação</a:t>
            </a:r>
          </a:p>
          <a:p>
            <a:pPr lvl="1"/>
            <a:r>
              <a:rPr lang="pt-BR" dirty="0"/>
              <a:t>Dadas as características de um aluno em um curso, ele faz parte do grupo de aprovados ou reprovados?</a:t>
            </a:r>
          </a:p>
          <a:p>
            <a:r>
              <a:rPr lang="pt-BR" dirty="0"/>
              <a:t>Vou avaliar 3 tipos de modelo</a:t>
            </a:r>
          </a:p>
          <a:p>
            <a:pPr lvl="1"/>
            <a:r>
              <a:rPr lang="pt-BR" dirty="0"/>
              <a:t>Árvores de decisão</a:t>
            </a:r>
          </a:p>
          <a:p>
            <a:pPr lvl="2"/>
            <a:r>
              <a:rPr lang="pt-BR" dirty="0"/>
              <a:t>Usam limites lineares nos dados para diferenciar classes</a:t>
            </a:r>
          </a:p>
          <a:p>
            <a:pPr lvl="1"/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forests</a:t>
            </a:r>
            <a:endParaRPr lang="pt-BR" dirty="0"/>
          </a:p>
          <a:p>
            <a:pPr lvl="2"/>
            <a:r>
              <a:rPr lang="pt-BR" dirty="0"/>
              <a:t>Um conjunto de árvores de decisão</a:t>
            </a:r>
          </a:p>
          <a:p>
            <a:pPr lvl="1"/>
            <a:r>
              <a:rPr lang="pt-BR" dirty="0"/>
              <a:t>MLP</a:t>
            </a:r>
          </a:p>
          <a:p>
            <a:pPr lvl="2"/>
            <a:r>
              <a:rPr lang="pt-BR" dirty="0"/>
              <a:t>Uma rede neural totalmente conectada</a:t>
            </a:r>
          </a:p>
          <a:p>
            <a:pPr lvl="2"/>
            <a:r>
              <a:rPr lang="pt-BR" dirty="0"/>
              <a:t>A combinação de neurônios simples pode encontrar relações não lineares</a:t>
            </a:r>
          </a:p>
        </p:txBody>
      </p:sp>
    </p:spTree>
    <p:extLst>
      <p:ext uri="{BB962C8B-B14F-4D97-AF65-F5344CB8AC3E}">
        <p14:creationId xmlns:p14="http://schemas.microsoft.com/office/powerpoint/2010/main" val="2687996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169AB-22FF-D742-849D-61583F07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 modelo e avaliação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FB8F3-261F-734F-9FF1-36655A346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sofrem com dados de muitas dimensões</a:t>
            </a:r>
          </a:p>
          <a:p>
            <a:pPr lvl="1"/>
            <a:r>
              <a:rPr lang="pt-BR" dirty="0"/>
              <a:t>Por isso, é necessário reduzir o número de atributos nos dados</a:t>
            </a:r>
          </a:p>
          <a:p>
            <a:r>
              <a:rPr lang="pt-BR" dirty="0"/>
              <a:t>Vou testar duas maneiras de reduzir dimensões</a:t>
            </a:r>
          </a:p>
          <a:p>
            <a:pPr lvl="1"/>
            <a:r>
              <a:rPr lang="pt-BR" dirty="0"/>
              <a:t>Selecionar N atributos mais correlacionados ao desempenho de um aluno</a:t>
            </a:r>
          </a:p>
          <a:p>
            <a:pPr lvl="1"/>
            <a:r>
              <a:rPr lang="pt-BR" dirty="0"/>
              <a:t>PCA: transforma os dados em N dimensões abstratas que promovem maior separação entre as dimensões originais</a:t>
            </a:r>
          </a:p>
          <a:p>
            <a:r>
              <a:rPr lang="pt-BR" dirty="0"/>
              <a:t>Selecionei N=7</a:t>
            </a:r>
          </a:p>
        </p:txBody>
      </p:sp>
    </p:spTree>
    <p:extLst>
      <p:ext uri="{BB962C8B-B14F-4D97-AF65-F5344CB8AC3E}">
        <p14:creationId xmlns:p14="http://schemas.microsoft.com/office/powerpoint/2010/main" val="633657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D9D8-1764-FE48-9306-2294B4F9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 modelo e avaliação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0798A-A77D-6649-A8E0-39DBBBE7C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avaliar cada combinação de modelo e dado de entrada, vou usar validação cruzada</a:t>
            </a:r>
          </a:p>
          <a:p>
            <a:pPr lvl="1"/>
            <a:r>
              <a:rPr lang="pt-BR" dirty="0"/>
              <a:t>5 divisões em 80/20</a:t>
            </a:r>
          </a:p>
          <a:p>
            <a:r>
              <a:rPr lang="pt-BR" dirty="0"/>
              <a:t>Em cada iteração, vou medir 3 métricas</a:t>
            </a:r>
          </a:p>
          <a:p>
            <a:pPr lvl="1"/>
            <a:r>
              <a:rPr lang="pt-BR" dirty="0"/>
              <a:t>Precisão</a:t>
            </a:r>
          </a:p>
          <a:p>
            <a:pPr lvl="2"/>
            <a:r>
              <a:rPr lang="pt-BR" dirty="0"/>
              <a:t>Quantas foram as classificações corretas?</a:t>
            </a:r>
          </a:p>
          <a:p>
            <a:pPr lvl="1"/>
            <a:r>
              <a:rPr lang="pt-BR" dirty="0"/>
              <a:t>F1-score</a:t>
            </a:r>
          </a:p>
          <a:p>
            <a:pPr lvl="2"/>
            <a:r>
              <a:rPr lang="pt-BR" dirty="0"/>
              <a:t>Como foi o </a:t>
            </a:r>
            <a:r>
              <a:rPr lang="pt-BR" dirty="0" err="1"/>
              <a:t>tradeoff</a:t>
            </a:r>
            <a:r>
              <a:rPr lang="pt-BR" dirty="0"/>
              <a:t> entre classificar corretamente e modelar corretamente as classes?</a:t>
            </a:r>
          </a:p>
          <a:p>
            <a:pPr lvl="1"/>
            <a:r>
              <a:rPr lang="pt-BR" dirty="0"/>
              <a:t>ROC-AUC</a:t>
            </a:r>
          </a:p>
          <a:p>
            <a:pPr lvl="2"/>
            <a:r>
              <a:rPr lang="pt-BR" dirty="0"/>
              <a:t>Como é a relação entre especificidade e sensibilidade?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0170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43B4-9A09-F742-A26B-E6ECF2E8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 dos resultados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C9625-8CA2-1A4D-B9E6-8D5BAE85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252224"/>
            <a:ext cx="8596668" cy="789138"/>
          </a:xfrm>
        </p:spPr>
        <p:txBody>
          <a:bodyPr/>
          <a:lstStyle/>
          <a:p>
            <a:r>
              <a:rPr lang="pt-BR" dirty="0"/>
              <a:t>Apesar de não ter o melhor ROC-AUC, a rede neural teve maior precisão. Por isso, foi o modelo selecionado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4E224F-85DE-C244-A70D-8A231E5777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3165679"/>
              </p:ext>
            </p:extLst>
          </p:nvPr>
        </p:nvGraphicFramePr>
        <p:xfrm>
          <a:off x="677863" y="2160588"/>
          <a:ext cx="8596308" cy="2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8044">
                  <a:extLst>
                    <a:ext uri="{9D8B030D-6E8A-4147-A177-3AD203B41FA5}">
                      <a16:colId xmlns:a16="http://schemas.microsoft.com/office/drawing/2014/main" val="1645772027"/>
                    </a:ext>
                  </a:extLst>
                </a:gridCol>
                <a:gridCol w="1228044">
                  <a:extLst>
                    <a:ext uri="{9D8B030D-6E8A-4147-A177-3AD203B41FA5}">
                      <a16:colId xmlns:a16="http://schemas.microsoft.com/office/drawing/2014/main" val="172869817"/>
                    </a:ext>
                  </a:extLst>
                </a:gridCol>
                <a:gridCol w="1228044">
                  <a:extLst>
                    <a:ext uri="{9D8B030D-6E8A-4147-A177-3AD203B41FA5}">
                      <a16:colId xmlns:a16="http://schemas.microsoft.com/office/drawing/2014/main" val="3564108576"/>
                    </a:ext>
                  </a:extLst>
                </a:gridCol>
                <a:gridCol w="1228044">
                  <a:extLst>
                    <a:ext uri="{9D8B030D-6E8A-4147-A177-3AD203B41FA5}">
                      <a16:colId xmlns:a16="http://schemas.microsoft.com/office/drawing/2014/main" val="36994149"/>
                    </a:ext>
                  </a:extLst>
                </a:gridCol>
                <a:gridCol w="1228044">
                  <a:extLst>
                    <a:ext uri="{9D8B030D-6E8A-4147-A177-3AD203B41FA5}">
                      <a16:colId xmlns:a16="http://schemas.microsoft.com/office/drawing/2014/main" val="3878769565"/>
                    </a:ext>
                  </a:extLst>
                </a:gridCol>
                <a:gridCol w="1228044">
                  <a:extLst>
                    <a:ext uri="{9D8B030D-6E8A-4147-A177-3AD203B41FA5}">
                      <a16:colId xmlns:a16="http://schemas.microsoft.com/office/drawing/2014/main" val="34245279"/>
                    </a:ext>
                  </a:extLst>
                </a:gridCol>
                <a:gridCol w="1228044">
                  <a:extLst>
                    <a:ext uri="{9D8B030D-6E8A-4147-A177-3AD203B41FA5}">
                      <a16:colId xmlns:a16="http://schemas.microsoft.com/office/drawing/2014/main" val="443613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Correlação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1"/>
                          </a:solidFill>
                        </a:rPr>
                        <a:t>PCA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37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Precisão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ROC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27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Árvore de Decisão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0.776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0.740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19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Random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Forests</a:t>
                      </a:r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1"/>
                          </a:solidFill>
                        </a:rPr>
                        <a:t>0.929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0.893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99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1"/>
                          </a:solidFill>
                        </a:rPr>
                        <a:t>Rede Neural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0.822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1"/>
                          </a:solidFill>
                        </a:rPr>
                        <a:t>0.831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1"/>
                          </a:solidFill>
                        </a:rPr>
                        <a:t>0.855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83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409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14B7F-8385-CC44-B1B5-C027BA65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00415-F291-1545-B654-5D541C350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modelos foram todos treinados com configurações padrão</a:t>
            </a:r>
          </a:p>
          <a:p>
            <a:pPr lvl="1"/>
            <a:r>
              <a:rPr lang="pt-BR" dirty="0"/>
              <a:t>É possível melhorar o desempenho ajustando parâmetros individualmente</a:t>
            </a:r>
          </a:p>
          <a:p>
            <a:r>
              <a:rPr lang="pt-BR" dirty="0"/>
              <a:t>A rede neural pode usar arquiteturas melhores que previnem </a:t>
            </a:r>
            <a:r>
              <a:rPr lang="pt-BR" dirty="0" err="1"/>
              <a:t>overfitting</a:t>
            </a:r>
            <a:r>
              <a:rPr lang="pt-BR" dirty="0"/>
              <a:t> e melhoram a sua precisão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3678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9C9CBA-C680-6246-BA4E-9D23830A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Obrigado!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29D5C-43F2-CF4E-93DC-6BDB50019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André Campolina</a:t>
            </a:r>
          </a:p>
        </p:txBody>
      </p:sp>
    </p:spTree>
    <p:extLst>
      <p:ext uri="{BB962C8B-B14F-4D97-AF65-F5344CB8AC3E}">
        <p14:creationId xmlns:p14="http://schemas.microsoft.com/office/powerpoint/2010/main" val="400803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1F30-46A5-3140-8D34-BEA0E468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A9D0D-F677-1B44-820A-71CF81D70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Características</a:t>
            </a:r>
            <a:r>
              <a:rPr lang="en-US" dirty="0"/>
              <a:t> da base de dados</a:t>
            </a:r>
          </a:p>
          <a:p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negócio</a:t>
            </a:r>
            <a:endParaRPr lang="en-US" dirty="0"/>
          </a:p>
          <a:p>
            <a:r>
              <a:rPr lang="en-US" dirty="0" err="1"/>
              <a:t>Descrição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e </a:t>
            </a:r>
            <a:r>
              <a:rPr lang="en-US" dirty="0" err="1"/>
              <a:t>método</a:t>
            </a:r>
            <a:r>
              <a:rPr lang="en-US" dirty="0"/>
              <a:t> de </a:t>
            </a:r>
            <a:r>
              <a:rPr lang="en-US" dirty="0" err="1"/>
              <a:t>avaliação</a:t>
            </a:r>
            <a:endParaRPr lang="en-US" dirty="0"/>
          </a:p>
          <a:p>
            <a:r>
              <a:rPr lang="en-US" dirty="0" err="1"/>
              <a:t>Discussão</a:t>
            </a:r>
            <a:r>
              <a:rPr lang="en-US" dirty="0"/>
              <a:t> dos </a:t>
            </a:r>
            <a:r>
              <a:rPr lang="en-US" dirty="0" err="1"/>
              <a:t>resultados</a:t>
            </a:r>
            <a:endParaRPr lang="en-US" dirty="0"/>
          </a:p>
          <a:p>
            <a:r>
              <a:rPr lang="en-US" dirty="0" err="1"/>
              <a:t>Próximos</a:t>
            </a:r>
            <a:r>
              <a:rPr lang="en-US" dirty="0"/>
              <a:t> </a:t>
            </a:r>
            <a:r>
              <a:rPr lang="en-US" dirty="0" err="1"/>
              <a:t>passos</a:t>
            </a:r>
            <a:endParaRPr lang="en-US" dirty="0"/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88177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300A-2D2A-9C4B-B3D0-46CC268A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Características da base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2F109-5364-1A40-940F-94B61B08B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Dados de alunos, cursos, atividades e materiais de uma universidade</a:t>
            </a:r>
          </a:p>
          <a:p>
            <a:pPr lvl="1"/>
            <a:endParaRPr lang="en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0DCF6-E1E0-C441-99D6-4A9065A64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365" y="2661698"/>
            <a:ext cx="4214606" cy="398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7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9421-0D88-A64A-BB7A-2018F0FB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da base de dados</a:t>
            </a:r>
            <a:br>
              <a:rPr lang="pt-BR" dirty="0"/>
            </a:b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6E0D8-F640-AE41-A3C9-EB263FD2E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Cursos</a:t>
            </a:r>
          </a:p>
          <a:p>
            <a:pPr lvl="1"/>
            <a:r>
              <a:rPr lang="en-BR" dirty="0"/>
              <a:t>7 cursos ofertados num total de 22 vezes</a:t>
            </a:r>
          </a:p>
          <a:p>
            <a:pPr lvl="1"/>
            <a:r>
              <a:rPr lang="en-BR" dirty="0"/>
              <a:t>Ofertas acontecem em Fevereiro ou Outubro, os dados são de 2013 e 2014</a:t>
            </a:r>
          </a:p>
          <a:p>
            <a:pPr lvl="1"/>
            <a:r>
              <a:rPr lang="en-BR" dirty="0"/>
              <a:t>Cursos duram em média 255 dias, mas a duração tem a ver com o mês de início</a:t>
            </a:r>
          </a:p>
          <a:p>
            <a:pPr lvl="1"/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D1BC6-ED73-D544-984F-756BADDD2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3897351"/>
            <a:ext cx="3771900" cy="258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9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1929-9C5C-4C44-95D7-7E289339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da base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D1890-0276-4741-BF92-CDB4C3713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  <a:p>
            <a:pPr lvl="1"/>
            <a:r>
              <a:rPr lang="pt-BR" dirty="0"/>
              <a:t>106 atividades corrigidas por monitores (TMA), 76 atividades corrigidas por computador (CMA) e 24 exames finais</a:t>
            </a:r>
          </a:p>
          <a:p>
            <a:pPr lvl="1"/>
            <a:r>
              <a:rPr lang="pt-BR" dirty="0"/>
              <a:t>Atividades têm pesos atribuídos que devem somar 100%, excluindo as provas</a:t>
            </a:r>
          </a:p>
          <a:p>
            <a:pPr lvl="2"/>
            <a:r>
              <a:rPr lang="pt-BR" dirty="0"/>
              <a:t>Nenhum peso ultrapassa 35% e muitas atividades têm peso 0, em sua maioria </a:t>
            </a:r>
            <a:r>
              <a:rPr lang="pt-BR" dirty="0" err="1"/>
              <a:t>CMAs</a:t>
            </a:r>
            <a:endParaRPr lang="pt-BR" dirty="0"/>
          </a:p>
          <a:p>
            <a:pPr lvl="1"/>
            <a:r>
              <a:rPr lang="pt-BR" dirty="0"/>
              <a:t>Cada curso tem, em média 8,27 atividades e existem picos de atividades ao longo dos cursos</a:t>
            </a:r>
          </a:p>
          <a:p>
            <a:pPr lvl="1"/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60830-4CCC-EB48-B1D0-497B3B640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43" y="4373448"/>
            <a:ext cx="3560050" cy="241640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4561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476F-96DA-7845-B6F1-D6E67CF97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da base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4BFCF-7693-5342-B101-4FEF953FB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522744" cy="3880773"/>
          </a:xfrm>
        </p:spPr>
        <p:txBody>
          <a:bodyPr/>
          <a:lstStyle/>
          <a:p>
            <a:r>
              <a:rPr lang="pt-BR" dirty="0"/>
              <a:t>Materiais (VLE)</a:t>
            </a:r>
          </a:p>
          <a:p>
            <a:pPr lvl="1"/>
            <a:r>
              <a:rPr lang="pt-BR" dirty="0"/>
              <a:t>Cada curso tem um conjunto único de materiais</a:t>
            </a:r>
          </a:p>
          <a:p>
            <a:pPr lvl="1"/>
            <a:r>
              <a:rPr lang="pt-BR" dirty="0"/>
              <a:t>Os mais populares são “recursos”, mas páginas internas, externas e subpáginas </a:t>
            </a:r>
            <a:r>
              <a:rPr lang="pt-BR" dirty="0" err="1"/>
              <a:t>sõ</a:t>
            </a:r>
            <a:r>
              <a:rPr lang="pt-BR" dirty="0"/>
              <a:t> anormalmente populares também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B2031-1057-C34B-9B9C-51827D677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078" y="2160589"/>
            <a:ext cx="5016500" cy="41783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8454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1D05-2BFF-0442-91E4-3D94C68C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da base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DBE3-EF7C-9A40-8C49-A227E0DB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Alunos</a:t>
            </a:r>
          </a:p>
          <a:p>
            <a:pPr lvl="1"/>
            <a:r>
              <a:rPr lang="pt-BR" dirty="0"/>
              <a:t>O conjunto de dados tem dados demográficos e desempenho sobre alunos</a:t>
            </a:r>
          </a:p>
          <a:p>
            <a:pPr lvl="1"/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ADDF1-B9AB-744F-A587-139F55E9E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27" y="3222701"/>
            <a:ext cx="3709941" cy="339999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B4D73A-4A84-8341-880D-F560E40DB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661" y="3227602"/>
            <a:ext cx="4865938" cy="339999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96109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BEFA-D462-E74A-BA81-652C38B8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da base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FF792-9742-6B43-B2E3-BCDE4642C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782732" cy="3880773"/>
          </a:xfrm>
        </p:spPr>
        <p:txBody>
          <a:bodyPr/>
          <a:lstStyle/>
          <a:p>
            <a:r>
              <a:rPr lang="pt-BR" dirty="0"/>
              <a:t>Registro de alunos</a:t>
            </a:r>
          </a:p>
          <a:p>
            <a:pPr lvl="1"/>
            <a:r>
              <a:rPr lang="pt-BR" dirty="0"/>
              <a:t>Cada matrícula de aluno em um curso está registrada</a:t>
            </a:r>
          </a:p>
          <a:p>
            <a:pPr lvl="1"/>
            <a:r>
              <a:rPr lang="pt-BR" dirty="0"/>
              <a:t>A data de registro e de abandono (quando é o caso) é medida em número de dias a partir do início das aulas</a:t>
            </a:r>
          </a:p>
          <a:p>
            <a:pPr lvl="1"/>
            <a:r>
              <a:rPr lang="pt-BR" dirty="0"/>
              <a:t>Em média, alunos se registram 69 dias antes de começarem as aulas</a:t>
            </a:r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B5F42-5020-5342-9D43-7D16E75A2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066" y="2160589"/>
            <a:ext cx="5054600" cy="33274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24298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D7-1152-E642-99AE-40D4E56F3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da base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28FD-0B53-864A-8302-4CF318381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Pontuação de alunos</a:t>
            </a:r>
          </a:p>
          <a:p>
            <a:pPr lvl="1"/>
            <a:r>
              <a:rPr lang="pt-BR" dirty="0"/>
              <a:t>Cada aluno recebe uma nota de 0 a 100 em toda atividade que submete</a:t>
            </a:r>
          </a:p>
          <a:p>
            <a:pPr lvl="1"/>
            <a:r>
              <a:rPr lang="pt-BR" dirty="0"/>
              <a:t>Atividades podem ser submetidas após a sua data limite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E7D10F-649C-B44F-A877-5021F8350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1" y="3910460"/>
            <a:ext cx="3986039" cy="260434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5E793C-A007-EF4A-8925-3A44A194F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980" y="3910460"/>
            <a:ext cx="3986039" cy="260434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6C9174-E3D7-0648-8636-858BEC733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9019" y="3910460"/>
            <a:ext cx="3896577" cy="260434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8216624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{0513CD68-FD5B-E740-B267-4D933CADA1BC}tf10001060</Template>
  <TotalTime>71</TotalTime>
  <Words>762</Words>
  <Application>Microsoft Macintosh PowerPoint</Application>
  <PresentationFormat>Widescreen</PresentationFormat>
  <Paragraphs>123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Open University Learning Analytics</vt:lpstr>
      <vt:lpstr>Agenda</vt:lpstr>
      <vt:lpstr>Características da base de dados</vt:lpstr>
      <vt:lpstr>Características da base de dados </vt:lpstr>
      <vt:lpstr>Características da base de dados</vt:lpstr>
      <vt:lpstr>Características da base de dados</vt:lpstr>
      <vt:lpstr>Características da base de dados</vt:lpstr>
      <vt:lpstr>Características da base de dados</vt:lpstr>
      <vt:lpstr>Características da base de dados</vt:lpstr>
      <vt:lpstr>Características da base de dados</vt:lpstr>
      <vt:lpstr>Problema de negócio</vt:lpstr>
      <vt:lpstr>Problema de negócio</vt:lpstr>
      <vt:lpstr>Descrição do modelo e avaliação</vt:lpstr>
      <vt:lpstr>Descrição do modelo e avaliação</vt:lpstr>
      <vt:lpstr>Descrição do modelo e avaliação</vt:lpstr>
      <vt:lpstr>Discussão dos resultados</vt:lpstr>
      <vt:lpstr>Próximos passos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University Learning Analytics</dc:title>
  <dc:creator>Andre Campolina</dc:creator>
  <cp:lastModifiedBy>Andre Campolina</cp:lastModifiedBy>
  <cp:revision>7</cp:revision>
  <dcterms:created xsi:type="dcterms:W3CDTF">2020-11-24T11:58:11Z</dcterms:created>
  <dcterms:modified xsi:type="dcterms:W3CDTF">2020-11-24T13:09:30Z</dcterms:modified>
</cp:coreProperties>
</file>