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1" r:id="rId4"/>
  </p:sldMasterIdLst>
  <p:notesMasterIdLst>
    <p:notesMasterId r:id="rId28"/>
  </p:notesMasterIdLst>
  <p:handoutMasterIdLst>
    <p:handoutMasterId r:id="rId29"/>
  </p:handoutMasterIdLst>
  <p:sldIdLst>
    <p:sldId id="256" r:id="rId5"/>
    <p:sldId id="348" r:id="rId6"/>
    <p:sldId id="344" r:id="rId7"/>
    <p:sldId id="345" r:id="rId8"/>
    <p:sldId id="346" r:id="rId9"/>
    <p:sldId id="347" r:id="rId10"/>
    <p:sldId id="349" r:id="rId11"/>
    <p:sldId id="350" r:id="rId12"/>
    <p:sldId id="351" r:id="rId13"/>
    <p:sldId id="352" r:id="rId14"/>
    <p:sldId id="353" r:id="rId15"/>
    <p:sldId id="363" r:id="rId16"/>
    <p:sldId id="354" r:id="rId17"/>
    <p:sldId id="361" r:id="rId18"/>
    <p:sldId id="355" r:id="rId19"/>
    <p:sldId id="357" r:id="rId20"/>
    <p:sldId id="356" r:id="rId21"/>
    <p:sldId id="362" r:id="rId22"/>
    <p:sldId id="359" r:id="rId23"/>
    <p:sldId id="358" r:id="rId24"/>
    <p:sldId id="364" r:id="rId25"/>
    <p:sldId id="360" r:id="rId26"/>
    <p:sldId id="319" r:id="rId27"/>
  </p:sldIdLst>
  <p:sldSz cx="9144000" cy="5715000" type="screen16x10"/>
  <p:notesSz cx="6858000" cy="9144000"/>
  <p:defaultText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49B95"/>
    <a:srgbClr val="F6A000"/>
    <a:srgbClr val="FFFFFF"/>
    <a:srgbClr val="000000"/>
    <a:srgbClr val="FF0000"/>
    <a:srgbClr val="68C6DF"/>
    <a:srgbClr val="1C75BC"/>
    <a:srgbClr val="E84926"/>
    <a:srgbClr val="E84826"/>
    <a:srgbClr val="96205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8603FDC-E32A-4AB5-989C-0864C3EAD2B8}" styleName="Style à thème 2 - Accentuation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6395" autoAdjust="0"/>
  </p:normalViewPr>
  <p:slideViewPr>
    <p:cSldViewPr>
      <p:cViewPr varScale="1">
        <p:scale>
          <a:sx n="103" d="100"/>
          <a:sy n="103" d="100"/>
        </p:scale>
        <p:origin x="811" y="58"/>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4" d="100"/>
        <a:sy n="154" d="100"/>
      </p:scale>
      <p:origin x="0" y="0"/>
    </p:cViewPr>
  </p:sorterViewPr>
  <p:notesViewPr>
    <p:cSldViewPr>
      <p:cViewPr varScale="1">
        <p:scale>
          <a:sx n="53" d="100"/>
          <a:sy n="53" d="100"/>
        </p:scale>
        <p:origin x="284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D83FDC75-7F73-4A4A-A77C-09AADF00E0EA}" type="datetimeFigureOut">
              <a:rPr lang="fr-FR" smtClean="0"/>
              <a:pPr/>
              <a:t>09/06/2020</a:t>
            </a:fld>
            <a:endParaRPr lang="fr-F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r>
              <a:rPr lang="fr-FR"/>
              <a:t>OM01</a:t>
            </a:r>
            <a:endParaRPr lang="fr-F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459226BF-1F13-42D3-80DC-373E7ADD1EBC}" type="slidenum">
              <a:rPr lang="fr-FR" smtClean="0"/>
              <a:pPr/>
              <a:t>‹N°›</a:t>
            </a:fld>
            <a:endParaRPr lang="fr-FR" dirty="0"/>
          </a:p>
        </p:txBody>
      </p:sp>
    </p:spTree>
    <p:extLst>
      <p:ext uri="{BB962C8B-B14F-4D97-AF65-F5344CB8AC3E}">
        <p14:creationId xmlns:p14="http://schemas.microsoft.com/office/powerpoint/2010/main" val="202307688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48AEF76B-3757-4A0B-AF93-28494465C1DD}" type="datetimeFigureOut">
              <a:rPr lang="fr-FR"/>
              <a:pPr/>
              <a:t>09/06/2020</a:t>
            </a:fld>
            <a:endParaRPr lang="fr-FR"/>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r>
              <a:rPr lang="fr-FR"/>
              <a:t>OM01</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75693FD4-8F83-4EF7-AC3F-0DC0388986B0}" type="slidenum">
              <a:rPr/>
              <a:pPr/>
              <a:t>‹N°›</a:t>
            </a:fld>
            <a:endParaRPr lang="fr-FR"/>
          </a:p>
        </p:txBody>
      </p:sp>
    </p:spTree>
    <p:extLst>
      <p:ext uri="{BB962C8B-B14F-4D97-AF65-F5344CB8AC3E}">
        <p14:creationId xmlns:p14="http://schemas.microsoft.com/office/powerpoint/2010/main" val="1210648426"/>
      </p:ext>
    </p:extLst>
  </p:cSld>
  <p:clrMap bg1="lt1" tx1="dk1" bg2="lt2" tx2="dk2" accent1="accent1" accent2="accent2" accent3="accent3" accent4="accent4" accent5="accent5" accent6="accent6" hlink="hlink" folHlink="folHlink"/>
  <p:hf dt="0"/>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en-tête 3"/>
          <p:cNvSpPr>
            <a:spLocks noGrp="1"/>
          </p:cNvSpPr>
          <p:nvPr>
            <p:ph type="hdr" sz="quarter"/>
          </p:nvPr>
        </p:nvSpPr>
        <p:spPr/>
        <p:txBody>
          <a:bodyPr/>
          <a:lstStyle/>
          <a:p>
            <a:endParaRPr lang="fr-FR"/>
          </a:p>
        </p:txBody>
      </p:sp>
      <p:sp>
        <p:nvSpPr>
          <p:cNvPr id="5" name="Espace réservé du pied de page 4"/>
          <p:cNvSpPr>
            <a:spLocks noGrp="1"/>
          </p:cNvSpPr>
          <p:nvPr>
            <p:ph type="ftr" sz="quarter" idx="4"/>
          </p:nvPr>
        </p:nvSpPr>
        <p:spPr/>
        <p:txBody>
          <a:bodyPr/>
          <a:lstStyle/>
          <a:p>
            <a:r>
              <a:rPr lang="fr-FR"/>
              <a:t>OM01</a:t>
            </a:r>
          </a:p>
        </p:txBody>
      </p:sp>
      <p:sp>
        <p:nvSpPr>
          <p:cNvPr id="6" name="Espace réservé du numéro de diapositive 5"/>
          <p:cNvSpPr>
            <a:spLocks noGrp="1"/>
          </p:cNvSpPr>
          <p:nvPr>
            <p:ph type="sldNum" sz="quarter" idx="5"/>
          </p:nvPr>
        </p:nvSpPr>
        <p:spPr/>
        <p:txBody>
          <a:bodyPr/>
          <a:lstStyle/>
          <a:p>
            <a:fld id="{75693FD4-8F83-4EF7-AC3F-0DC0388986B0}" type="slidenum">
              <a:rPr lang="fr-FR" smtClean="0"/>
              <a:pPr/>
              <a:t>9</a:t>
            </a:fld>
            <a:endParaRPr lang="fr-FR"/>
          </a:p>
        </p:txBody>
      </p:sp>
    </p:spTree>
    <p:extLst>
      <p:ext uri="{BB962C8B-B14F-4D97-AF65-F5344CB8AC3E}">
        <p14:creationId xmlns:p14="http://schemas.microsoft.com/office/powerpoint/2010/main" val="39164731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re">
    <p:spTree>
      <p:nvGrpSpPr>
        <p:cNvPr id="1" name=""/>
        <p:cNvGrpSpPr/>
        <p:nvPr/>
      </p:nvGrpSpPr>
      <p:grpSpPr>
        <a:xfrm>
          <a:off x="0" y="0"/>
          <a:ext cx="0" cy="0"/>
          <a:chOff x="0" y="0"/>
          <a:chExt cx="0" cy="0"/>
        </a:xfrm>
      </p:grpSpPr>
      <p:sp>
        <p:nvSpPr>
          <p:cNvPr id="13" name="Rectangle 12"/>
          <p:cNvSpPr/>
          <p:nvPr userDrawn="1"/>
        </p:nvSpPr>
        <p:spPr>
          <a:xfrm rot="16200000">
            <a:off x="2345646" y="-1063869"/>
            <a:ext cx="4461799" cy="9153089"/>
          </a:xfrm>
          <a:prstGeom prst="rect">
            <a:avLst/>
          </a:prstGeom>
          <a:gradFill>
            <a:gsLst>
              <a:gs pos="0">
                <a:srgbClr val="68C6DF"/>
              </a:gs>
              <a:gs pos="99000">
                <a:srgbClr val="1C75B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2" name="Title 1"/>
          <p:cNvSpPr>
            <a:spLocks noGrp="1"/>
          </p:cNvSpPr>
          <p:nvPr>
            <p:ph type="ctrTitle" hasCustomPrompt="1"/>
          </p:nvPr>
        </p:nvSpPr>
        <p:spPr>
          <a:xfrm>
            <a:off x="2856273" y="1985142"/>
            <a:ext cx="6180224" cy="1225021"/>
          </a:xfrm>
          <a:prstGeom prst="rect">
            <a:avLst/>
          </a:prstGeom>
        </p:spPr>
        <p:txBody>
          <a:bodyPr anchor="b" anchorCtr="0">
            <a:normAutofit/>
          </a:bodyPr>
          <a:lstStyle>
            <a:lvl1pPr algn="l" eaLnBrk="1" latinLnBrk="0" hangingPunct="1">
              <a:defRPr kumimoji="0" lang="fr-FR" sz="3200" b="0" cap="small" baseline="0">
                <a:solidFill>
                  <a:srgbClr val="FFFFFF"/>
                </a:solidFill>
                <a:latin typeface="Diavlo Bold" panose="02000000000000000000" pitchFamily="50" charset="0"/>
              </a:defRPr>
            </a:lvl1pPr>
          </a:lstStyle>
          <a:p>
            <a:r>
              <a:rPr kumimoji="0" lang="fr-FR" dirty="0"/>
              <a:t>Modifiez le style du titre</a:t>
            </a:r>
          </a:p>
        </p:txBody>
      </p:sp>
      <p:sp>
        <p:nvSpPr>
          <p:cNvPr id="3" name="Subtitle 2"/>
          <p:cNvSpPr>
            <a:spLocks noGrp="1"/>
          </p:cNvSpPr>
          <p:nvPr>
            <p:ph type="subTitle" idx="1"/>
          </p:nvPr>
        </p:nvSpPr>
        <p:spPr>
          <a:xfrm>
            <a:off x="2856271" y="3371517"/>
            <a:ext cx="5845690" cy="825500"/>
          </a:xfrm>
          <a:prstGeom prst="rect">
            <a:avLst/>
          </a:prstGeom>
        </p:spPr>
        <p:txBody>
          <a:bodyPr>
            <a:normAutofit/>
          </a:bodyPr>
          <a:lstStyle>
            <a:lvl1pPr marL="0" indent="0" algn="l" eaLnBrk="1" latinLnBrk="0" hangingPunct="1">
              <a:buNone/>
              <a:defRPr kumimoji="0" lang="fr-FR" sz="2000" b="0">
                <a:solidFill>
                  <a:srgbClr val="FFFFFF"/>
                </a:solidFill>
                <a:latin typeface="Diavlo Book" panose="02000000000000000000" pitchFamily="50" charset="0"/>
                <a:ea typeface="Roboto" pitchFamily="2" charset="0"/>
              </a:defRPr>
            </a:lvl1pPr>
            <a:lvl2pPr marL="457182" indent="0" algn="ctr" eaLnBrk="1" latinLnBrk="0" hangingPunct="1">
              <a:buNone/>
              <a:defRPr kumimoji="0" lang="fr-FR">
                <a:solidFill>
                  <a:schemeClr val="tx1">
                    <a:tint val="75000"/>
                  </a:schemeClr>
                </a:solidFill>
              </a:defRPr>
            </a:lvl2pPr>
            <a:lvl3pPr marL="914364" indent="0" algn="ctr" eaLnBrk="1" latinLnBrk="0" hangingPunct="1">
              <a:buNone/>
              <a:defRPr kumimoji="0" lang="fr-FR">
                <a:solidFill>
                  <a:schemeClr val="tx1">
                    <a:tint val="75000"/>
                  </a:schemeClr>
                </a:solidFill>
              </a:defRPr>
            </a:lvl3pPr>
            <a:lvl4pPr marL="1371545" indent="0" algn="ctr" eaLnBrk="1" latinLnBrk="0" hangingPunct="1">
              <a:buNone/>
              <a:defRPr kumimoji="0" lang="fr-FR">
                <a:solidFill>
                  <a:schemeClr val="tx1">
                    <a:tint val="75000"/>
                  </a:schemeClr>
                </a:solidFill>
              </a:defRPr>
            </a:lvl4pPr>
            <a:lvl5pPr marL="1828727" indent="0" algn="ctr" eaLnBrk="1" latinLnBrk="0" hangingPunct="1">
              <a:buNone/>
              <a:defRPr kumimoji="0" lang="fr-FR">
                <a:solidFill>
                  <a:schemeClr val="tx1">
                    <a:tint val="75000"/>
                  </a:schemeClr>
                </a:solidFill>
              </a:defRPr>
            </a:lvl5pPr>
            <a:lvl6pPr marL="2285909" indent="0" algn="ctr" eaLnBrk="1" latinLnBrk="0" hangingPunct="1">
              <a:buNone/>
              <a:defRPr kumimoji="0" lang="fr-FR">
                <a:solidFill>
                  <a:schemeClr val="tx1">
                    <a:tint val="75000"/>
                  </a:schemeClr>
                </a:solidFill>
              </a:defRPr>
            </a:lvl6pPr>
            <a:lvl7pPr marL="2743091" indent="0" algn="ctr" eaLnBrk="1" latinLnBrk="0" hangingPunct="1">
              <a:buNone/>
              <a:defRPr kumimoji="0" lang="fr-FR">
                <a:solidFill>
                  <a:schemeClr val="tx1">
                    <a:tint val="75000"/>
                  </a:schemeClr>
                </a:solidFill>
              </a:defRPr>
            </a:lvl7pPr>
            <a:lvl8pPr marL="3200272" indent="0" algn="ctr" eaLnBrk="1" latinLnBrk="0" hangingPunct="1">
              <a:buNone/>
              <a:defRPr kumimoji="0" lang="fr-FR">
                <a:solidFill>
                  <a:schemeClr val="tx1">
                    <a:tint val="75000"/>
                  </a:schemeClr>
                </a:solidFill>
              </a:defRPr>
            </a:lvl8pPr>
            <a:lvl9pPr marL="3657454" indent="0" algn="ctr" eaLnBrk="1" latinLnBrk="0" hangingPunct="1">
              <a:buNone/>
              <a:defRPr kumimoji="0" lang="fr-FR">
                <a:solidFill>
                  <a:schemeClr val="tx1">
                    <a:tint val="75000"/>
                  </a:schemeClr>
                </a:solidFill>
              </a:defRPr>
            </a:lvl9pPr>
          </a:lstStyle>
          <a:p>
            <a:pPr eaLnBrk="1" latinLnBrk="0" hangingPunct="1"/>
            <a:r>
              <a:rPr lang="fr-FR"/>
              <a:t>Modifier le style des sous-titres du masque</a:t>
            </a:r>
            <a:endParaRPr dirty="0"/>
          </a:p>
        </p:txBody>
      </p:sp>
      <p:pic>
        <p:nvPicPr>
          <p:cNvPr id="4" name="Imag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6552" y="2137422"/>
            <a:ext cx="3024336" cy="3021539"/>
          </a:xfrm>
          <a:prstGeom prst="rect">
            <a:avLst/>
          </a:prstGeom>
        </p:spPr>
      </p:pic>
      <p:pic>
        <p:nvPicPr>
          <p:cNvPr id="8" name="Imag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88225" y="246337"/>
            <a:ext cx="2275240" cy="799481"/>
          </a:xfrm>
          <a:prstGeom prst="rect">
            <a:avLst/>
          </a:prstGeom>
        </p:spPr>
      </p:pic>
    </p:spTree>
    <p:extLst>
      <p:ext uri="{BB962C8B-B14F-4D97-AF65-F5344CB8AC3E}">
        <p14:creationId xmlns:p14="http://schemas.microsoft.com/office/powerpoint/2010/main" val="1361246608"/>
      </p:ext>
    </p:extLst>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re 2">
    <p:spTree>
      <p:nvGrpSpPr>
        <p:cNvPr id="1" name=""/>
        <p:cNvGrpSpPr/>
        <p:nvPr/>
      </p:nvGrpSpPr>
      <p:grpSpPr>
        <a:xfrm>
          <a:off x="0" y="0"/>
          <a:ext cx="0" cy="0"/>
          <a:chOff x="0" y="0"/>
          <a:chExt cx="0" cy="0"/>
        </a:xfrm>
      </p:grpSpPr>
      <p:sp>
        <p:nvSpPr>
          <p:cNvPr id="13" name="Rectangle 12"/>
          <p:cNvSpPr/>
          <p:nvPr userDrawn="1"/>
        </p:nvSpPr>
        <p:spPr>
          <a:xfrm rot="16200000">
            <a:off x="1719046" y="-1719045"/>
            <a:ext cx="5715000" cy="9153089"/>
          </a:xfrm>
          <a:prstGeom prst="rect">
            <a:avLst/>
          </a:prstGeom>
          <a:gradFill>
            <a:gsLst>
              <a:gs pos="0">
                <a:srgbClr val="68C6DF"/>
              </a:gs>
              <a:gs pos="99000">
                <a:srgbClr val="1C75B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pic>
        <p:nvPicPr>
          <p:cNvPr id="7" name="Image 6"/>
          <p:cNvPicPr>
            <a:picLocks noChangeAspect="1"/>
          </p:cNvPicPr>
          <p:nvPr userDrawn="1"/>
        </p:nvPicPr>
        <p:blipFill rotWithShape="1">
          <a:blip r:embed="rId2" cstate="hqprint">
            <a:extLst>
              <a:ext uri="{28A0092B-C50C-407E-A947-70E740481C1C}">
                <a14:useLocalDpi xmlns:a14="http://schemas.microsoft.com/office/drawing/2010/main" val="0"/>
              </a:ext>
            </a:extLst>
          </a:blip>
          <a:srcRect t="-868"/>
          <a:stretch/>
        </p:blipFill>
        <p:spPr>
          <a:xfrm>
            <a:off x="-1" y="-54947"/>
            <a:ext cx="2771959" cy="5769947"/>
          </a:xfrm>
          <a:prstGeom prst="rect">
            <a:avLst/>
          </a:prstGeom>
        </p:spPr>
      </p:pic>
      <p:sp>
        <p:nvSpPr>
          <p:cNvPr id="2" name="Title 1"/>
          <p:cNvSpPr>
            <a:spLocks noGrp="1"/>
          </p:cNvSpPr>
          <p:nvPr>
            <p:ph type="ctrTitle" hasCustomPrompt="1"/>
          </p:nvPr>
        </p:nvSpPr>
        <p:spPr>
          <a:xfrm>
            <a:off x="3168509" y="2496577"/>
            <a:ext cx="5867987" cy="1225021"/>
          </a:xfrm>
          <a:prstGeom prst="rect">
            <a:avLst/>
          </a:prstGeom>
        </p:spPr>
        <p:txBody>
          <a:bodyPr anchor="ctr" anchorCtr="0">
            <a:normAutofit/>
          </a:bodyPr>
          <a:lstStyle>
            <a:lvl1pPr algn="l" eaLnBrk="1" latinLnBrk="0" hangingPunct="1">
              <a:defRPr kumimoji="0" lang="fr-FR" sz="2800" b="0" cap="small" baseline="0">
                <a:solidFill>
                  <a:srgbClr val="FFFFFF"/>
                </a:solidFill>
                <a:latin typeface="Diavlo Bold" panose="02000000000000000000" pitchFamily="50" charset="0"/>
              </a:defRPr>
            </a:lvl1pPr>
          </a:lstStyle>
          <a:p>
            <a:r>
              <a:rPr kumimoji="0" lang="fr-FR" dirty="0"/>
              <a:t>Modifiez le style du titre</a:t>
            </a:r>
          </a:p>
        </p:txBody>
      </p:sp>
      <p:pic>
        <p:nvPicPr>
          <p:cNvPr id="4" name="Imag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6552" y="1921398"/>
            <a:ext cx="3024336" cy="3021539"/>
          </a:xfrm>
          <a:prstGeom prst="rect">
            <a:avLst/>
          </a:prstGeom>
        </p:spPr>
      </p:pic>
      <p:pic>
        <p:nvPicPr>
          <p:cNvPr id="8" name="Image 7"/>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6876257" y="146024"/>
            <a:ext cx="2160239" cy="782135"/>
          </a:xfrm>
          <a:prstGeom prst="rect">
            <a:avLst/>
          </a:prstGeom>
        </p:spPr>
      </p:pic>
      <p:sp>
        <p:nvSpPr>
          <p:cNvPr id="5" name="Espace réservé du pied de page 4"/>
          <p:cNvSpPr>
            <a:spLocks noGrp="1"/>
          </p:cNvSpPr>
          <p:nvPr>
            <p:ph type="ftr" sz="quarter" idx="10"/>
          </p:nvPr>
        </p:nvSpPr>
        <p:spPr/>
        <p:txBody>
          <a:bodyPr/>
          <a:lstStyle/>
          <a:p>
            <a:r>
              <a:rPr lang="fr-FR"/>
              <a:t>JLC LD SM</a:t>
            </a:r>
          </a:p>
        </p:txBody>
      </p:sp>
      <p:sp>
        <p:nvSpPr>
          <p:cNvPr id="6" name="Espace réservé du numéro de diapositive 5"/>
          <p:cNvSpPr>
            <a:spLocks noGrp="1"/>
          </p:cNvSpPr>
          <p:nvPr>
            <p:ph type="sldNum" sz="quarter" idx="11"/>
          </p:nvPr>
        </p:nvSpPr>
        <p:spPr/>
        <p:txBody>
          <a:bodyPr/>
          <a:lstStyle/>
          <a:p>
            <a:fld id="{9F97E3E2-7804-458A-A449-F6C55857A70C}" type="slidenum">
              <a:rPr lang="fr-FR" smtClean="0"/>
              <a:pPr/>
              <a:t>‹N°›</a:t>
            </a:fld>
            <a:endParaRPr lang="fr-FR" dirty="0"/>
          </a:p>
        </p:txBody>
      </p:sp>
    </p:spTree>
    <p:extLst>
      <p:ext uri="{BB962C8B-B14F-4D97-AF65-F5344CB8AC3E}">
        <p14:creationId xmlns:p14="http://schemas.microsoft.com/office/powerpoint/2010/main" val="2110666809"/>
      </p:ext>
    </p:extLst>
  </p:cSld>
  <p:clrMapOvr>
    <a:masterClrMapping/>
  </p:clrMapOvr>
  <p:transition spd="slow">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u">
    <p:spTree>
      <p:nvGrpSpPr>
        <p:cNvPr id="1" name=""/>
        <p:cNvGrpSpPr/>
        <p:nvPr/>
      </p:nvGrpSpPr>
      <p:grpSpPr>
        <a:xfrm>
          <a:off x="0" y="0"/>
          <a:ext cx="0" cy="0"/>
          <a:chOff x="0" y="0"/>
          <a:chExt cx="0" cy="0"/>
        </a:xfrm>
      </p:grpSpPr>
      <p:sp>
        <p:nvSpPr>
          <p:cNvPr id="2" name="Text Placeholder 2"/>
          <p:cNvSpPr>
            <a:spLocks noGrp="1"/>
          </p:cNvSpPr>
          <p:nvPr>
            <p:ph idx="1"/>
          </p:nvPr>
        </p:nvSpPr>
        <p:spPr>
          <a:xfrm>
            <a:off x="611560" y="1345332"/>
            <a:ext cx="8352928" cy="3771636"/>
          </a:xfrm>
          <a:prstGeom prst="rect">
            <a:avLst/>
          </a:prstGeom>
        </p:spPr>
        <p:txBody>
          <a:bodyPr vert="horz" lIns="91440" tIns="45720" rIns="91440" bIns="45720" rtlCol="0">
            <a:normAutofit/>
          </a:bodyPr>
          <a:lstStyle/>
          <a:p>
            <a:pPr lvl="0" eaLnBrk="1" latinLnBrk="0" hangingPunct="1"/>
            <a:r>
              <a:rPr kumimoji="0" lang="fr-FR" dirty="0"/>
              <a:t>Modifier les styles du texte du masque</a:t>
            </a:r>
          </a:p>
          <a:p>
            <a:pPr lvl="1" eaLnBrk="1" latinLnBrk="0" hangingPunct="1"/>
            <a:r>
              <a:rPr kumimoji="0" lang="fr-FR" dirty="0"/>
              <a:t>Deuxième niveau</a:t>
            </a:r>
          </a:p>
          <a:p>
            <a:pPr lvl="2" eaLnBrk="1" latinLnBrk="0" hangingPunct="1"/>
            <a:r>
              <a:rPr kumimoji="0" lang="fr-FR" dirty="0"/>
              <a:t>Troisième niveau</a:t>
            </a:r>
          </a:p>
        </p:txBody>
      </p:sp>
      <p:sp>
        <p:nvSpPr>
          <p:cNvPr id="4" name="Slide Number Placeholder 5"/>
          <p:cNvSpPr>
            <a:spLocks noGrp="1"/>
          </p:cNvSpPr>
          <p:nvPr>
            <p:ph type="sldNum" sz="quarter" idx="4"/>
          </p:nvPr>
        </p:nvSpPr>
        <p:spPr>
          <a:xfrm>
            <a:off x="8028384" y="5493556"/>
            <a:ext cx="1115616" cy="221444"/>
          </a:xfrm>
          <a:prstGeom prst="rect">
            <a:avLst/>
          </a:prstGeom>
        </p:spPr>
        <p:txBody>
          <a:bodyPr vert="horz" lIns="91440" tIns="45720" rIns="91440" bIns="45720" rtlCol="0" anchor="ctr"/>
          <a:lstStyle>
            <a:lvl1pPr algn="r" eaLnBrk="1" latinLnBrk="0" hangingPunct="1">
              <a:defRPr kumimoji="0" lang="fr-FR" sz="1000" b="1">
                <a:solidFill>
                  <a:schemeClr val="tx1">
                    <a:lumMod val="75000"/>
                    <a:lumOff val="25000"/>
                  </a:schemeClr>
                </a:solidFill>
                <a:latin typeface="Roboto" pitchFamily="2" charset="0"/>
                <a:ea typeface="Roboto" pitchFamily="2" charset="0"/>
              </a:defRPr>
            </a:lvl1pPr>
          </a:lstStyle>
          <a:p>
            <a:fld id="{9F97E3E2-7804-458A-A449-F6C55857A70C}" type="slidenum">
              <a:rPr lang="fr-FR" smtClean="0"/>
              <a:pPr/>
              <a:t>‹N°›</a:t>
            </a:fld>
            <a:endParaRPr lang="fr-FR" dirty="0"/>
          </a:p>
        </p:txBody>
      </p:sp>
      <p:sp>
        <p:nvSpPr>
          <p:cNvPr id="5" name="Title Placeholder 1"/>
          <p:cNvSpPr>
            <a:spLocks noGrp="1"/>
          </p:cNvSpPr>
          <p:nvPr>
            <p:ph type="title"/>
          </p:nvPr>
        </p:nvSpPr>
        <p:spPr>
          <a:xfrm>
            <a:off x="1763689" y="44257"/>
            <a:ext cx="5688632" cy="730023"/>
          </a:xfrm>
          <a:prstGeom prst="rect">
            <a:avLst/>
          </a:prstGeom>
        </p:spPr>
        <p:txBody>
          <a:bodyPr vert="horz" lIns="91440" tIns="45720" rIns="91440" bIns="45720" rtlCol="0" anchor="ctr">
            <a:normAutofit/>
          </a:bodyPr>
          <a:lstStyle/>
          <a:p>
            <a:pPr eaLnBrk="1" latinLnBrk="0" hangingPunct="1"/>
            <a:r>
              <a:rPr kumimoji="0" lang="fr-FR" dirty="0"/>
              <a:t>Modifiez le style du titre</a:t>
            </a:r>
            <a:endParaRPr kumimoji="0" lang="en-US" dirty="0"/>
          </a:p>
        </p:txBody>
      </p:sp>
      <p:sp>
        <p:nvSpPr>
          <p:cNvPr id="6" name="Espace réservé du pied de page 5"/>
          <p:cNvSpPr>
            <a:spLocks noGrp="1"/>
          </p:cNvSpPr>
          <p:nvPr>
            <p:ph type="ftr" sz="quarter" idx="10"/>
          </p:nvPr>
        </p:nvSpPr>
        <p:spPr/>
        <p:txBody>
          <a:bodyPr/>
          <a:lstStyle/>
          <a:p>
            <a:r>
              <a:rPr lang="fr-FR"/>
              <a:t>JLC LD SM</a:t>
            </a:r>
          </a:p>
        </p:txBody>
      </p:sp>
    </p:spTree>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8028384" y="5493556"/>
            <a:ext cx="1115616" cy="221444"/>
          </a:xfrm>
          <a:prstGeom prst="rect">
            <a:avLst/>
          </a:prstGeom>
        </p:spPr>
        <p:txBody>
          <a:bodyPr vert="horz" lIns="91440" tIns="45720" rIns="91440" bIns="45720" rtlCol="0" anchor="ctr"/>
          <a:lstStyle>
            <a:lvl1pPr algn="r" eaLnBrk="1" latinLnBrk="0" hangingPunct="1">
              <a:defRPr kumimoji="0" lang="fr-FR" sz="1000" b="1" baseline="0">
                <a:solidFill>
                  <a:schemeClr val="tx1">
                    <a:lumMod val="75000"/>
                    <a:lumOff val="25000"/>
                  </a:schemeClr>
                </a:solidFill>
                <a:latin typeface="Roboto" pitchFamily="2" charset="0"/>
                <a:ea typeface="Roboto" pitchFamily="2" charset="0"/>
              </a:defRPr>
            </a:lvl1pPr>
          </a:lstStyle>
          <a:p>
            <a:fld id="{9F97E3E2-7804-458A-A449-F6C55857A70C}" type="slidenum">
              <a:rPr lang="fr-FR" smtClean="0"/>
              <a:pPr/>
              <a:t>‹N°›</a:t>
            </a:fld>
            <a:endParaRPr lang="fr-FR" dirty="0"/>
          </a:p>
        </p:txBody>
      </p:sp>
      <p:sp>
        <p:nvSpPr>
          <p:cNvPr id="5" name="Title Placeholder 1"/>
          <p:cNvSpPr>
            <a:spLocks noGrp="1"/>
          </p:cNvSpPr>
          <p:nvPr>
            <p:ph type="title"/>
          </p:nvPr>
        </p:nvSpPr>
        <p:spPr>
          <a:xfrm>
            <a:off x="1763689" y="44257"/>
            <a:ext cx="5688632" cy="730023"/>
          </a:xfrm>
          <a:prstGeom prst="rect">
            <a:avLst/>
          </a:prstGeom>
        </p:spPr>
        <p:txBody>
          <a:bodyPr vert="horz" lIns="91440" tIns="45720" rIns="91440" bIns="45720" rtlCol="0" anchor="ctr">
            <a:normAutofit/>
          </a:bodyPr>
          <a:lstStyle/>
          <a:p>
            <a:pPr eaLnBrk="1" latinLnBrk="0" hangingPunct="1"/>
            <a:r>
              <a:rPr kumimoji="0" lang="fr-FR"/>
              <a:t>Modifiez le style du titre</a:t>
            </a:r>
            <a:endParaRPr kumimoji="0" lang="en-US" dirty="0"/>
          </a:p>
        </p:txBody>
      </p:sp>
      <p:sp>
        <p:nvSpPr>
          <p:cNvPr id="2" name="Espace réservé du pied de page 1"/>
          <p:cNvSpPr>
            <a:spLocks noGrp="1"/>
          </p:cNvSpPr>
          <p:nvPr>
            <p:ph type="ftr" sz="quarter" idx="10"/>
          </p:nvPr>
        </p:nvSpPr>
        <p:spPr/>
        <p:txBody>
          <a:bodyPr/>
          <a:lstStyle/>
          <a:p>
            <a:r>
              <a:rPr lang="fr-FR"/>
              <a:t>JLC LD SM</a:t>
            </a:r>
          </a:p>
        </p:txBody>
      </p:sp>
    </p:spTree>
    <p:extLst>
      <p:ext uri="{BB962C8B-B14F-4D97-AF65-F5344CB8AC3E}">
        <p14:creationId xmlns:p14="http://schemas.microsoft.com/office/powerpoint/2010/main" val="1166941123"/>
      </p:ext>
    </p:extLst>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numéro de diapositive 2"/>
          <p:cNvSpPr>
            <a:spLocks noGrp="1"/>
          </p:cNvSpPr>
          <p:nvPr>
            <p:ph type="sldNum" sz="quarter" idx="10"/>
          </p:nvPr>
        </p:nvSpPr>
        <p:spPr/>
        <p:txBody>
          <a:bodyPr/>
          <a:lstStyle/>
          <a:p>
            <a:fld id="{9F97E3E2-7804-458A-A449-F6C55857A70C}" type="slidenum">
              <a:rPr lang="fr-FR" smtClean="0"/>
              <a:pPr/>
              <a:t>‹N°›</a:t>
            </a:fld>
            <a:endParaRPr lang="fr-FR" dirty="0"/>
          </a:p>
        </p:txBody>
      </p:sp>
      <p:sp>
        <p:nvSpPr>
          <p:cNvPr id="4" name="Espace réservé du pied de page 3"/>
          <p:cNvSpPr>
            <a:spLocks noGrp="1"/>
          </p:cNvSpPr>
          <p:nvPr>
            <p:ph type="ftr" sz="quarter" idx="11"/>
          </p:nvPr>
        </p:nvSpPr>
        <p:spPr/>
        <p:txBody>
          <a:bodyPr/>
          <a:lstStyle/>
          <a:p>
            <a:r>
              <a:rPr lang="fr-FR"/>
              <a:t>JLC LD SM</a:t>
            </a:r>
            <a:endParaRPr lang="fr-FR" dirty="0"/>
          </a:p>
        </p:txBody>
      </p:sp>
    </p:spTree>
    <p:extLst>
      <p:ext uri="{BB962C8B-B14F-4D97-AF65-F5344CB8AC3E}">
        <p14:creationId xmlns:p14="http://schemas.microsoft.com/office/powerpoint/2010/main" val="3732798916"/>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8384" y="5493556"/>
            <a:ext cx="1115616" cy="221444"/>
          </a:xfrm>
          <a:prstGeom prst="rect">
            <a:avLst/>
          </a:prstGeom>
        </p:spPr>
        <p:txBody>
          <a:bodyPr vert="horz" lIns="91440" tIns="45720" rIns="91440" bIns="45720" rtlCol="0" anchor="ctr"/>
          <a:lstStyle>
            <a:lvl1pPr algn="r" eaLnBrk="1" latinLnBrk="0" hangingPunct="1">
              <a:defRPr kumimoji="0" lang="fr-FR" sz="1000" b="1">
                <a:solidFill>
                  <a:schemeClr val="tx1">
                    <a:lumMod val="75000"/>
                    <a:lumOff val="25000"/>
                  </a:schemeClr>
                </a:solidFill>
                <a:latin typeface="Roboto" pitchFamily="2" charset="0"/>
                <a:ea typeface="Roboto" pitchFamily="2" charset="0"/>
              </a:defRPr>
            </a:lvl1pPr>
          </a:lstStyle>
          <a:p>
            <a:fld id="{9F97E3E2-7804-458A-A449-F6C55857A70C}" type="slidenum">
              <a:rPr lang="fr-FR" smtClean="0"/>
              <a:pPr/>
              <a:t>‹N°›</a:t>
            </a:fld>
            <a:endParaRPr lang="fr-FR" dirty="0"/>
          </a:p>
        </p:txBody>
      </p:sp>
      <p:sp>
        <p:nvSpPr>
          <p:cNvPr id="12" name="Rectangle 11"/>
          <p:cNvSpPr/>
          <p:nvPr/>
        </p:nvSpPr>
        <p:spPr>
          <a:xfrm flipH="1">
            <a:off x="1763689" y="779211"/>
            <a:ext cx="7380313" cy="54000"/>
          </a:xfrm>
          <a:prstGeom prst="rect">
            <a:avLst/>
          </a:prstGeom>
          <a:gradFill flip="none" rotWithShape="1">
            <a:gsLst>
              <a:gs pos="0">
                <a:srgbClr val="962051"/>
              </a:gs>
              <a:gs pos="99000">
                <a:srgbClr val="E84926"/>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pic>
        <p:nvPicPr>
          <p:cNvPr id="7" name="Imag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2009" y="285793"/>
            <a:ext cx="1619672" cy="627493"/>
          </a:xfrm>
          <a:prstGeom prst="rect">
            <a:avLst/>
          </a:prstGeom>
        </p:spPr>
      </p:pic>
      <p:sp>
        <p:nvSpPr>
          <p:cNvPr id="4" name="Espace réservé du pied de page 3"/>
          <p:cNvSpPr>
            <a:spLocks noGrp="1"/>
          </p:cNvSpPr>
          <p:nvPr>
            <p:ph type="ftr" sz="quarter" idx="3"/>
          </p:nvPr>
        </p:nvSpPr>
        <p:spPr>
          <a:xfrm>
            <a:off x="2987824" y="5493557"/>
            <a:ext cx="3086100" cy="216037"/>
          </a:xfrm>
          <a:prstGeom prst="rect">
            <a:avLst/>
          </a:prstGeom>
        </p:spPr>
        <p:txBody>
          <a:bodyPr vert="horz" lIns="91440" tIns="45720" rIns="91440" bIns="45720" rtlCol="0" anchor="ctr"/>
          <a:lstStyle>
            <a:lvl1pPr algn="ctr">
              <a:defRPr sz="1100">
                <a:solidFill>
                  <a:schemeClr val="tx1">
                    <a:tint val="75000"/>
                  </a:schemeClr>
                </a:solidFill>
                <a:latin typeface="Roboto Bk"/>
              </a:defRPr>
            </a:lvl1pPr>
          </a:lstStyle>
          <a:p>
            <a:r>
              <a:rPr lang="fr-FR" dirty="0"/>
              <a:t>JLC LD SM</a:t>
            </a:r>
          </a:p>
        </p:txBody>
      </p:sp>
      <p:sp>
        <p:nvSpPr>
          <p:cNvPr id="5" name="Espace réservé du titre 4"/>
          <p:cNvSpPr>
            <a:spLocks noGrp="1"/>
          </p:cNvSpPr>
          <p:nvPr>
            <p:ph type="title"/>
          </p:nvPr>
        </p:nvSpPr>
        <p:spPr>
          <a:xfrm>
            <a:off x="1763687" y="49190"/>
            <a:ext cx="5688634" cy="730023"/>
          </a:xfrm>
          <a:prstGeom prst="rect">
            <a:avLst/>
          </a:prstGeom>
        </p:spPr>
        <p:txBody>
          <a:bodyPr vert="horz" lIns="91440" tIns="45720" rIns="91440" bIns="45720" rtlCol="0" anchor="ctr">
            <a:normAutofit/>
          </a:bodyPr>
          <a:lstStyle/>
          <a:p>
            <a:r>
              <a:rPr lang="fr-FR"/>
              <a:t>Modifiez le style du titre</a:t>
            </a:r>
          </a:p>
        </p:txBody>
      </p:sp>
      <p:sp>
        <p:nvSpPr>
          <p:cNvPr id="13" name="Espace réservé du pied de page 5"/>
          <p:cNvSpPr txBox="1">
            <a:spLocks/>
          </p:cNvSpPr>
          <p:nvPr userDrawn="1"/>
        </p:nvSpPr>
        <p:spPr>
          <a:xfrm>
            <a:off x="-126267" y="5457559"/>
            <a:ext cx="953851" cy="288032"/>
          </a:xfrm>
          <a:prstGeom prst="rect">
            <a:avLst/>
          </a:prstGeom>
        </p:spPr>
        <p:txBody>
          <a:bodyPr/>
          <a:lst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a:lstStyle>
          <a:p>
            <a:pPr marL="0" algn="ctr" defTabSz="914400" rtl="0" eaLnBrk="1" latinLnBrk="0" hangingPunct="1"/>
            <a:r>
              <a:rPr lang="fr-FR" sz="1100" kern="1200" dirty="0">
                <a:solidFill>
                  <a:schemeClr val="tx1">
                    <a:tint val="75000"/>
                  </a:schemeClr>
                </a:solidFill>
                <a:latin typeface="Roboto Bk"/>
                <a:ea typeface="+mn-ea"/>
                <a:cs typeface="+mn-cs"/>
              </a:rPr>
              <a:t>IO</a:t>
            </a:r>
          </a:p>
        </p:txBody>
      </p:sp>
    </p:spTree>
    <p:extLst>
      <p:ext uri="{BB962C8B-B14F-4D97-AF65-F5344CB8AC3E}">
        <p14:creationId xmlns:p14="http://schemas.microsoft.com/office/powerpoint/2010/main" val="1888895330"/>
      </p:ext>
    </p:extLst>
  </p:cSld>
  <p:clrMap bg1="lt1" tx1="dk1" bg2="lt2" tx2="dk2" accent1="accent1" accent2="accent2" accent3="accent3" accent4="accent4" accent5="accent5" accent6="accent6" hlink="hlink" folHlink="folHlink"/>
  <p:sldLayoutIdLst>
    <p:sldLayoutId id="2147483659" r:id="rId1"/>
    <p:sldLayoutId id="2147483662" r:id="rId2"/>
    <p:sldLayoutId id="2147483652" r:id="rId3"/>
    <p:sldLayoutId id="2147483663" r:id="rId4"/>
    <p:sldLayoutId id="2147483664" r:id="rId5"/>
  </p:sldLayoutIdLst>
  <p:transition spd="slow">
    <p:wipe dir="d"/>
  </p:transition>
  <p:hf hdr="0"/>
  <p:txStyles>
    <p:titleStyle>
      <a:lvl1pPr algn="ctr" defTabSz="914364" rtl="0" eaLnBrk="1" latinLnBrk="0" hangingPunct="1">
        <a:spcBef>
          <a:spcPct val="0"/>
        </a:spcBef>
        <a:buNone/>
        <a:defRPr kumimoji="0" lang="fr-FR" sz="2800" b="1" kern="1200">
          <a:solidFill>
            <a:schemeClr val="tx1">
              <a:lumMod val="65000"/>
              <a:lumOff val="35000"/>
            </a:schemeClr>
          </a:solidFill>
          <a:latin typeface="Roboto Bk" pitchFamily="2" charset="0"/>
          <a:ea typeface="Roboto Bk" pitchFamily="2" charset="0"/>
          <a:cs typeface="+mj-cs"/>
        </a:defRPr>
      </a:lvl1pPr>
    </p:titleStyle>
    <p:bodyStyle>
      <a:lvl1pPr marL="0" indent="0" algn="l" defTabSz="914364" rtl="0" eaLnBrk="1" latinLnBrk="0" hangingPunct="1">
        <a:spcBef>
          <a:spcPct val="20000"/>
        </a:spcBef>
        <a:buFont typeface="Arial" panose="020B0604020202020204" pitchFamily="34" charset="0"/>
        <a:buNone/>
        <a:defRPr kumimoji="0" lang="fr-FR" sz="1100" b="0" kern="1200">
          <a:solidFill>
            <a:schemeClr val="tx1">
              <a:lumMod val="65000"/>
              <a:lumOff val="35000"/>
            </a:schemeClr>
          </a:solidFill>
          <a:latin typeface="Roboto" pitchFamily="2" charset="0"/>
          <a:ea typeface="Roboto" pitchFamily="2" charset="0"/>
          <a:cs typeface="+mn-cs"/>
        </a:defRPr>
      </a:lvl1pPr>
      <a:lvl2pPr marL="800068" indent="-342887" algn="l" defTabSz="914364" rtl="0" eaLnBrk="1" latinLnBrk="0" hangingPunct="1">
        <a:spcBef>
          <a:spcPct val="20000"/>
        </a:spcBef>
        <a:buFont typeface="Arial" panose="020B0604020202020204" pitchFamily="34" charset="0"/>
        <a:buChar char="•"/>
        <a:defRPr kumimoji="0" lang="fr-FR" sz="2000" b="0" kern="1200">
          <a:solidFill>
            <a:schemeClr val="tx1">
              <a:lumMod val="65000"/>
              <a:lumOff val="35000"/>
            </a:schemeClr>
          </a:solidFill>
          <a:latin typeface="Roboto Lt" pitchFamily="2" charset="0"/>
          <a:ea typeface="Roboto Lt" pitchFamily="2" charset="0"/>
          <a:cs typeface="+mn-cs"/>
        </a:defRPr>
      </a:lvl2pPr>
      <a:lvl3pPr marL="1200102" indent="-285738" algn="l" defTabSz="914364" rtl="0" eaLnBrk="1" latinLnBrk="0" hangingPunct="1">
        <a:spcBef>
          <a:spcPct val="20000"/>
        </a:spcBef>
        <a:buFont typeface="Arial" panose="020B0604020202020204" pitchFamily="34" charset="0"/>
        <a:buChar char="•"/>
        <a:defRPr kumimoji="0" lang="fr-FR" sz="1800" b="0" kern="1200">
          <a:solidFill>
            <a:schemeClr val="tx1">
              <a:lumMod val="65000"/>
              <a:lumOff val="35000"/>
            </a:schemeClr>
          </a:solidFill>
          <a:latin typeface="Roboto Lt" pitchFamily="2" charset="0"/>
          <a:ea typeface="Roboto Lt" pitchFamily="2" charset="0"/>
          <a:cs typeface="+mn-cs"/>
        </a:defRPr>
      </a:lvl3pPr>
      <a:lvl4pPr marL="1600136" indent="-228590" algn="l" defTabSz="914364" rtl="0" eaLnBrk="1" latinLnBrk="0" hangingPunct="1">
        <a:spcBef>
          <a:spcPct val="20000"/>
        </a:spcBef>
        <a:buFont typeface="Arial" pitchFamily="34" charset="0"/>
        <a:buChar char="–"/>
        <a:defRPr kumimoji="0" lang="fr-FR" sz="1800" kern="1200">
          <a:solidFill>
            <a:schemeClr val="tx1">
              <a:lumMod val="65000"/>
              <a:lumOff val="35000"/>
            </a:schemeClr>
          </a:solidFill>
          <a:latin typeface="Roboto" pitchFamily="2" charset="0"/>
          <a:ea typeface="Roboto" pitchFamily="2" charset="0"/>
          <a:cs typeface="+mn-cs"/>
        </a:defRPr>
      </a:lvl4pPr>
      <a:lvl5pPr marL="2057317" indent="-228590" algn="l" defTabSz="914364" rtl="0" eaLnBrk="1" latinLnBrk="0" hangingPunct="1">
        <a:spcBef>
          <a:spcPct val="20000"/>
        </a:spcBef>
        <a:buFont typeface="Arial" pitchFamily="34" charset="0"/>
        <a:buChar char="»"/>
        <a:defRPr kumimoji="0" lang="fr-FR" sz="1800" kern="1200">
          <a:solidFill>
            <a:schemeClr val="tx1">
              <a:lumMod val="65000"/>
              <a:lumOff val="35000"/>
            </a:schemeClr>
          </a:solidFill>
          <a:latin typeface="Roboto" pitchFamily="2" charset="0"/>
          <a:ea typeface="Roboto" pitchFamily="2" charset="0"/>
          <a:cs typeface="+mn-cs"/>
        </a:defRPr>
      </a:lvl5pPr>
      <a:lvl6pPr marL="2514499" indent="-228590" algn="l" defTabSz="914364"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681" indent="-228590" algn="l" defTabSz="914364"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8863" indent="-228590" algn="l" defTabSz="914364"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044" indent="-228590" algn="l" defTabSz="914364"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p:bodyStyle>
    <p:otherStyle>
      <a:defPPr>
        <a:defRPr kumimoji="0" lang="fr-FR"/>
      </a:defPPr>
      <a:lvl1pPr marL="0" algn="l" defTabSz="914364" rtl="0" eaLnBrk="1" latinLnBrk="0" hangingPunct="1">
        <a:defRPr kumimoji="0" lang="fr-FR" sz="1800" kern="1200">
          <a:solidFill>
            <a:schemeClr val="tx1"/>
          </a:solidFill>
          <a:latin typeface="+mn-lt"/>
          <a:ea typeface="+mn-ea"/>
          <a:cs typeface="+mn-cs"/>
        </a:defRPr>
      </a:lvl1pPr>
      <a:lvl2pPr marL="457182" algn="l" defTabSz="914364" rtl="0" eaLnBrk="1" latinLnBrk="0" hangingPunct="1">
        <a:defRPr kumimoji="0" lang="fr-FR" sz="1800" kern="1200">
          <a:solidFill>
            <a:schemeClr val="tx1"/>
          </a:solidFill>
          <a:latin typeface="+mn-lt"/>
          <a:ea typeface="+mn-ea"/>
          <a:cs typeface="+mn-cs"/>
        </a:defRPr>
      </a:lvl2pPr>
      <a:lvl3pPr marL="914364" algn="l" defTabSz="914364" rtl="0" eaLnBrk="1" latinLnBrk="0" hangingPunct="1">
        <a:defRPr kumimoji="0" lang="fr-FR" sz="1800" kern="1200">
          <a:solidFill>
            <a:schemeClr val="tx1"/>
          </a:solidFill>
          <a:latin typeface="+mn-lt"/>
          <a:ea typeface="+mn-ea"/>
          <a:cs typeface="+mn-cs"/>
        </a:defRPr>
      </a:lvl3pPr>
      <a:lvl4pPr marL="1371545" algn="l" defTabSz="914364" rtl="0" eaLnBrk="1" latinLnBrk="0" hangingPunct="1">
        <a:defRPr kumimoji="0" lang="fr-FR" sz="1800" kern="1200">
          <a:solidFill>
            <a:schemeClr val="tx1"/>
          </a:solidFill>
          <a:latin typeface="+mn-lt"/>
          <a:ea typeface="+mn-ea"/>
          <a:cs typeface="+mn-cs"/>
        </a:defRPr>
      </a:lvl4pPr>
      <a:lvl5pPr marL="1828727" algn="l" defTabSz="914364" rtl="0" eaLnBrk="1" latinLnBrk="0" hangingPunct="1">
        <a:defRPr kumimoji="0" lang="fr-FR" sz="1800" kern="1200">
          <a:solidFill>
            <a:schemeClr val="tx1"/>
          </a:solidFill>
          <a:latin typeface="+mn-lt"/>
          <a:ea typeface="+mn-ea"/>
          <a:cs typeface="+mn-cs"/>
        </a:defRPr>
      </a:lvl5pPr>
      <a:lvl6pPr marL="2285909" algn="l" defTabSz="914364" rtl="0" eaLnBrk="1" latinLnBrk="0" hangingPunct="1">
        <a:defRPr kumimoji="0" lang="fr-FR" sz="1800" kern="1200">
          <a:solidFill>
            <a:schemeClr val="tx1"/>
          </a:solidFill>
          <a:latin typeface="+mn-lt"/>
          <a:ea typeface="+mn-ea"/>
          <a:cs typeface="+mn-cs"/>
        </a:defRPr>
      </a:lvl6pPr>
      <a:lvl7pPr marL="2743091" algn="l" defTabSz="914364" rtl="0" eaLnBrk="1" latinLnBrk="0" hangingPunct="1">
        <a:defRPr kumimoji="0" lang="fr-FR" sz="1800" kern="1200">
          <a:solidFill>
            <a:schemeClr val="tx1"/>
          </a:solidFill>
          <a:latin typeface="+mn-lt"/>
          <a:ea typeface="+mn-ea"/>
          <a:cs typeface="+mn-cs"/>
        </a:defRPr>
      </a:lvl7pPr>
      <a:lvl8pPr marL="3200272" algn="l" defTabSz="914364" rtl="0" eaLnBrk="1" latinLnBrk="0" hangingPunct="1">
        <a:defRPr kumimoji="0" lang="fr-FR" sz="1800" kern="1200">
          <a:solidFill>
            <a:schemeClr val="tx1"/>
          </a:solidFill>
          <a:latin typeface="+mn-lt"/>
          <a:ea typeface="+mn-ea"/>
          <a:cs typeface="+mn-cs"/>
        </a:defRPr>
      </a:lvl8pPr>
      <a:lvl9pPr marL="3657454" algn="l" defTabSz="914364" rtl="0" eaLnBrk="1" latinLnBrk="0" hangingPunct="1">
        <a:defRPr kumimoji="0"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#02 – Arbre de </a:t>
            </a:r>
            <a:r>
              <a:rPr lang="fr-FR" dirty="0" err="1"/>
              <a:t>Huffman</a:t>
            </a:r>
            <a:endParaRPr lang="fr-FR" dirty="0"/>
          </a:p>
        </p:txBody>
      </p:sp>
      <p:sp>
        <p:nvSpPr>
          <p:cNvPr id="3" name="Sous-titre 2"/>
          <p:cNvSpPr>
            <a:spLocks noGrp="1"/>
          </p:cNvSpPr>
          <p:nvPr>
            <p:ph type="subTitle" idx="1"/>
          </p:nvPr>
        </p:nvSpPr>
        <p:spPr>
          <a:xfrm>
            <a:off x="2856271" y="3371516"/>
            <a:ext cx="5845690" cy="998151"/>
          </a:xfrm>
        </p:spPr>
        <p:txBody>
          <a:bodyPr>
            <a:normAutofit fontScale="92500" lnSpcReduction="10000"/>
          </a:bodyPr>
          <a:lstStyle/>
          <a:p>
            <a:pPr marL="342900" indent="-342900">
              <a:buFontTx/>
              <a:buChar char="-"/>
            </a:pPr>
            <a:r>
              <a:rPr lang="fr-FR" dirty="0"/>
              <a:t>Renan MALHERE</a:t>
            </a:r>
          </a:p>
          <a:p>
            <a:pPr marL="342900" indent="-342900">
              <a:buFontTx/>
              <a:buChar char="-"/>
            </a:pPr>
            <a:r>
              <a:rPr lang="fr-FR" dirty="0"/>
              <a:t>Bastien Langue</a:t>
            </a:r>
          </a:p>
          <a:p>
            <a:pPr marL="342900" indent="-342900">
              <a:buFontTx/>
              <a:buChar char="-"/>
            </a:pPr>
            <a:r>
              <a:rPr lang="fr-FR" dirty="0"/>
              <a:t>Aurélien MASSON</a:t>
            </a:r>
          </a:p>
        </p:txBody>
      </p:sp>
    </p:spTree>
    <p:extLst>
      <p:ext uri="{BB962C8B-B14F-4D97-AF65-F5344CB8AC3E}">
        <p14:creationId xmlns:p14="http://schemas.microsoft.com/office/powerpoint/2010/main" val="3833586224"/>
      </p:ext>
    </p:extLst>
  </p:cSld>
  <p:clrMapOvr>
    <a:masterClrMapping/>
  </p:clrMapOvr>
  <p:transition spd="slow">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BEB6043F-6F8A-476D-B753-7E13935F4151}"/>
              </a:ext>
            </a:extLst>
          </p:cNvPr>
          <p:cNvSpPr>
            <a:spLocks noGrp="1"/>
          </p:cNvSpPr>
          <p:nvPr>
            <p:ph type="sldNum" sz="quarter" idx="4"/>
          </p:nvPr>
        </p:nvSpPr>
        <p:spPr/>
        <p:txBody>
          <a:bodyPr/>
          <a:lstStyle/>
          <a:p>
            <a:fld id="{9F97E3E2-7804-458A-A449-F6C55857A70C}" type="slidenum">
              <a:rPr lang="fr-FR" smtClean="0"/>
              <a:pPr/>
              <a:t>10</a:t>
            </a:fld>
            <a:endParaRPr lang="fr-FR" dirty="0"/>
          </a:p>
        </p:txBody>
      </p:sp>
      <p:sp>
        <p:nvSpPr>
          <p:cNvPr id="4" name="Titre 3">
            <a:extLst>
              <a:ext uri="{FF2B5EF4-FFF2-40B4-BE49-F238E27FC236}">
                <a16:creationId xmlns:a16="http://schemas.microsoft.com/office/drawing/2014/main" id="{41670FBA-BEFE-47B4-99B5-168954125D34}"/>
              </a:ext>
            </a:extLst>
          </p:cNvPr>
          <p:cNvSpPr>
            <a:spLocks noGrp="1"/>
          </p:cNvSpPr>
          <p:nvPr>
            <p:ph type="title"/>
          </p:nvPr>
        </p:nvSpPr>
        <p:spPr/>
        <p:txBody>
          <a:bodyPr/>
          <a:lstStyle/>
          <a:p>
            <a:r>
              <a:rPr lang="fr-FR" dirty="0"/>
              <a:t>04 - Codage</a:t>
            </a:r>
          </a:p>
        </p:txBody>
      </p:sp>
      <p:sp>
        <p:nvSpPr>
          <p:cNvPr id="6" name="Rectangle 5">
            <a:extLst>
              <a:ext uri="{FF2B5EF4-FFF2-40B4-BE49-F238E27FC236}">
                <a16:creationId xmlns:a16="http://schemas.microsoft.com/office/drawing/2014/main" id="{CC43A939-BFE2-412C-BB65-C1CC73A12FBC}"/>
              </a:ext>
            </a:extLst>
          </p:cNvPr>
          <p:cNvSpPr/>
          <p:nvPr/>
        </p:nvSpPr>
        <p:spPr>
          <a:xfrm>
            <a:off x="251520" y="5467145"/>
            <a:ext cx="216024" cy="172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65DEFF6E-1FBE-4B12-BBD4-A941B406FDCF}"/>
              </a:ext>
            </a:extLst>
          </p:cNvPr>
          <p:cNvSpPr txBox="1"/>
          <p:nvPr/>
        </p:nvSpPr>
        <p:spPr>
          <a:xfrm>
            <a:off x="359532" y="1980337"/>
            <a:ext cx="8496944" cy="2862322"/>
          </a:xfrm>
          <a:prstGeom prst="rect">
            <a:avLst/>
          </a:prstGeom>
          <a:noFill/>
        </p:spPr>
        <p:txBody>
          <a:bodyPr wrap="square" rtlCol="0">
            <a:spAutoFit/>
          </a:bodyPr>
          <a:lstStyle/>
          <a:p>
            <a:r>
              <a:rPr lang="fr-FR" dirty="0"/>
              <a:t>1 – Pour le codage, on fait appel à </a:t>
            </a:r>
            <a:r>
              <a:rPr lang="fr-FR" dirty="0" err="1"/>
              <a:t>Huffman_codage</a:t>
            </a:r>
            <a:r>
              <a:rPr lang="fr-FR" dirty="0"/>
              <a:t> , on commence par créer la liste d’occurrences à partir d’un fichier donné (fonction occurrences). On créé l’arbre de </a:t>
            </a:r>
            <a:r>
              <a:rPr lang="fr-FR" dirty="0" err="1"/>
              <a:t>Huffman</a:t>
            </a:r>
            <a:r>
              <a:rPr lang="fr-FR" dirty="0"/>
              <a:t> pour cette liste et on obtient la liste avec cette fois ci les codes binaires (code de l’arbre).</a:t>
            </a:r>
          </a:p>
          <a:p>
            <a:endParaRPr lang="fr-FR" dirty="0"/>
          </a:p>
          <a:p>
            <a:endParaRPr lang="fr-FR" dirty="0"/>
          </a:p>
          <a:p>
            <a:endParaRPr lang="fr-FR" dirty="0"/>
          </a:p>
          <a:p>
            <a:r>
              <a:rPr lang="fr-FR" dirty="0"/>
              <a:t>2 – On demande à l’utilisateur quel texte il veut coder (on test si ce texte est un fichier et si oui on lit le fichier et on copie son contenu dans une variable) puis on passe au codage du texte avec la fonction </a:t>
            </a:r>
            <a:r>
              <a:rPr lang="fr-FR" dirty="0" err="1"/>
              <a:t>programme_codage</a:t>
            </a:r>
            <a:r>
              <a:rPr lang="fr-FR" dirty="0"/>
              <a:t>.</a:t>
            </a:r>
          </a:p>
        </p:txBody>
      </p:sp>
      <p:pic>
        <p:nvPicPr>
          <p:cNvPr id="8" name="Image 7">
            <a:extLst>
              <a:ext uri="{FF2B5EF4-FFF2-40B4-BE49-F238E27FC236}">
                <a16:creationId xmlns:a16="http://schemas.microsoft.com/office/drawing/2014/main" id="{F345D752-6837-4103-9FE8-A4C05AFA0614}"/>
              </a:ext>
            </a:extLst>
          </p:cNvPr>
          <p:cNvPicPr>
            <a:picLocks noChangeAspect="1"/>
          </p:cNvPicPr>
          <p:nvPr/>
        </p:nvPicPr>
        <p:blipFill>
          <a:blip r:embed="rId2"/>
          <a:stretch>
            <a:fillRect/>
          </a:stretch>
        </p:blipFill>
        <p:spPr>
          <a:xfrm>
            <a:off x="467544" y="3361556"/>
            <a:ext cx="7062250" cy="318837"/>
          </a:xfrm>
          <a:prstGeom prst="rect">
            <a:avLst/>
          </a:prstGeom>
        </p:spPr>
      </p:pic>
    </p:spTree>
    <p:extLst>
      <p:ext uri="{BB962C8B-B14F-4D97-AF65-F5344CB8AC3E}">
        <p14:creationId xmlns:p14="http://schemas.microsoft.com/office/powerpoint/2010/main" val="1923168090"/>
      </p:ext>
    </p:extLst>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BEB6043F-6F8A-476D-B753-7E13935F4151}"/>
              </a:ext>
            </a:extLst>
          </p:cNvPr>
          <p:cNvSpPr>
            <a:spLocks noGrp="1"/>
          </p:cNvSpPr>
          <p:nvPr>
            <p:ph type="sldNum" sz="quarter" idx="4"/>
          </p:nvPr>
        </p:nvSpPr>
        <p:spPr/>
        <p:txBody>
          <a:bodyPr/>
          <a:lstStyle/>
          <a:p>
            <a:fld id="{9F97E3E2-7804-458A-A449-F6C55857A70C}" type="slidenum">
              <a:rPr lang="fr-FR" smtClean="0"/>
              <a:pPr/>
              <a:t>11</a:t>
            </a:fld>
            <a:endParaRPr lang="fr-FR" dirty="0"/>
          </a:p>
        </p:txBody>
      </p:sp>
      <p:sp>
        <p:nvSpPr>
          <p:cNvPr id="4" name="Titre 3">
            <a:extLst>
              <a:ext uri="{FF2B5EF4-FFF2-40B4-BE49-F238E27FC236}">
                <a16:creationId xmlns:a16="http://schemas.microsoft.com/office/drawing/2014/main" id="{41670FBA-BEFE-47B4-99B5-168954125D34}"/>
              </a:ext>
            </a:extLst>
          </p:cNvPr>
          <p:cNvSpPr>
            <a:spLocks noGrp="1"/>
          </p:cNvSpPr>
          <p:nvPr>
            <p:ph type="title"/>
          </p:nvPr>
        </p:nvSpPr>
        <p:spPr/>
        <p:txBody>
          <a:bodyPr/>
          <a:lstStyle/>
          <a:p>
            <a:r>
              <a:rPr lang="fr-FR" dirty="0"/>
              <a:t>04 - Codage</a:t>
            </a:r>
          </a:p>
        </p:txBody>
      </p:sp>
      <p:sp>
        <p:nvSpPr>
          <p:cNvPr id="6" name="Rectangle 5">
            <a:extLst>
              <a:ext uri="{FF2B5EF4-FFF2-40B4-BE49-F238E27FC236}">
                <a16:creationId xmlns:a16="http://schemas.microsoft.com/office/drawing/2014/main" id="{CC43A939-BFE2-412C-BB65-C1CC73A12FBC}"/>
              </a:ext>
            </a:extLst>
          </p:cNvPr>
          <p:cNvSpPr/>
          <p:nvPr/>
        </p:nvSpPr>
        <p:spPr>
          <a:xfrm>
            <a:off x="251520" y="5467145"/>
            <a:ext cx="216024" cy="172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65DEFF6E-1FBE-4B12-BBD4-A941B406FDCF}"/>
              </a:ext>
            </a:extLst>
          </p:cNvPr>
          <p:cNvSpPr txBox="1"/>
          <p:nvPr/>
        </p:nvSpPr>
        <p:spPr>
          <a:xfrm>
            <a:off x="323528" y="1380172"/>
            <a:ext cx="8496944" cy="1754326"/>
          </a:xfrm>
          <a:prstGeom prst="rect">
            <a:avLst/>
          </a:prstGeom>
          <a:noFill/>
        </p:spPr>
        <p:txBody>
          <a:bodyPr wrap="square" rtlCol="0">
            <a:spAutoFit/>
          </a:bodyPr>
          <a:lstStyle/>
          <a:p>
            <a:r>
              <a:rPr lang="fr-FR" dirty="0"/>
              <a:t>3 – Dans la fonction </a:t>
            </a:r>
            <a:r>
              <a:rPr lang="fr-FR" dirty="0" err="1"/>
              <a:t>programme_codage</a:t>
            </a:r>
            <a:r>
              <a:rPr lang="fr-FR" dirty="0"/>
              <a:t>, on prend en entrée le texte et la liste avec les codes binaires. On met le texte sous forme de liste et on la parcourt point par point pour rechercher le codes binaires de chaque caractères/symboles via la liste de l’arbre. On ajoute au fur et à mesure dans une variable les codes binaires associés. La fonction retournera False si un des caractère/symbole du texte n’apparait pas dans la liste des codes binaires.</a:t>
            </a:r>
          </a:p>
        </p:txBody>
      </p:sp>
      <p:pic>
        <p:nvPicPr>
          <p:cNvPr id="2" name="Image 1">
            <a:extLst>
              <a:ext uri="{FF2B5EF4-FFF2-40B4-BE49-F238E27FC236}">
                <a16:creationId xmlns:a16="http://schemas.microsoft.com/office/drawing/2014/main" id="{96C75A55-CB71-4B61-8224-1E78191CBD5B}"/>
              </a:ext>
            </a:extLst>
          </p:cNvPr>
          <p:cNvPicPr>
            <a:picLocks noChangeAspect="1"/>
          </p:cNvPicPr>
          <p:nvPr/>
        </p:nvPicPr>
        <p:blipFill>
          <a:blip r:embed="rId2"/>
          <a:stretch>
            <a:fillRect/>
          </a:stretch>
        </p:blipFill>
        <p:spPr>
          <a:xfrm>
            <a:off x="691432" y="3348418"/>
            <a:ext cx="2720576" cy="274344"/>
          </a:xfrm>
          <a:prstGeom prst="rect">
            <a:avLst/>
          </a:prstGeom>
        </p:spPr>
      </p:pic>
      <p:cxnSp>
        <p:nvCxnSpPr>
          <p:cNvPr id="8" name="Connecteur droit avec flèche 7">
            <a:extLst>
              <a:ext uri="{FF2B5EF4-FFF2-40B4-BE49-F238E27FC236}">
                <a16:creationId xmlns:a16="http://schemas.microsoft.com/office/drawing/2014/main" id="{EADE8F8F-34D5-4660-8361-A2367CF42B88}"/>
              </a:ext>
            </a:extLst>
          </p:cNvPr>
          <p:cNvCxnSpPr/>
          <p:nvPr/>
        </p:nvCxnSpPr>
        <p:spPr>
          <a:xfrm>
            <a:off x="3851920" y="3473878"/>
            <a:ext cx="16561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 name="Image 8">
            <a:extLst>
              <a:ext uri="{FF2B5EF4-FFF2-40B4-BE49-F238E27FC236}">
                <a16:creationId xmlns:a16="http://schemas.microsoft.com/office/drawing/2014/main" id="{A45E5269-25B8-4CC0-81AC-9345CA9EDCEB}"/>
              </a:ext>
            </a:extLst>
          </p:cNvPr>
          <p:cNvPicPr>
            <a:picLocks noChangeAspect="1"/>
          </p:cNvPicPr>
          <p:nvPr/>
        </p:nvPicPr>
        <p:blipFill>
          <a:blip r:embed="rId3"/>
          <a:stretch>
            <a:fillRect/>
          </a:stretch>
        </p:blipFill>
        <p:spPr>
          <a:xfrm>
            <a:off x="6156176" y="3373577"/>
            <a:ext cx="864096" cy="224025"/>
          </a:xfrm>
          <a:prstGeom prst="rect">
            <a:avLst/>
          </a:prstGeom>
        </p:spPr>
      </p:pic>
      <p:sp>
        <p:nvSpPr>
          <p:cNvPr id="10" name="ZoneTexte 9">
            <a:extLst>
              <a:ext uri="{FF2B5EF4-FFF2-40B4-BE49-F238E27FC236}">
                <a16:creationId xmlns:a16="http://schemas.microsoft.com/office/drawing/2014/main" id="{E272C357-C6D8-4030-B39D-F51E6189C608}"/>
              </a:ext>
            </a:extLst>
          </p:cNvPr>
          <p:cNvSpPr txBox="1"/>
          <p:nvPr/>
        </p:nvSpPr>
        <p:spPr>
          <a:xfrm>
            <a:off x="353325" y="4081636"/>
            <a:ext cx="6669390" cy="369332"/>
          </a:xfrm>
          <a:prstGeom prst="rect">
            <a:avLst/>
          </a:prstGeom>
          <a:noFill/>
        </p:spPr>
        <p:txBody>
          <a:bodyPr wrap="none" rtlCol="0">
            <a:spAutoFit/>
          </a:bodyPr>
          <a:lstStyle/>
          <a:p>
            <a:r>
              <a:rPr lang="fr-FR" dirty="0"/>
              <a:t>4 – Puis après avoir obtenu la suite binaire on l’encode dans un fichier</a:t>
            </a:r>
          </a:p>
        </p:txBody>
      </p:sp>
    </p:spTree>
    <p:extLst>
      <p:ext uri="{BB962C8B-B14F-4D97-AF65-F5344CB8AC3E}">
        <p14:creationId xmlns:p14="http://schemas.microsoft.com/office/powerpoint/2010/main" val="2091062228"/>
      </p:ext>
    </p:extLst>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BEB6043F-6F8A-476D-B753-7E13935F4151}"/>
              </a:ext>
            </a:extLst>
          </p:cNvPr>
          <p:cNvSpPr>
            <a:spLocks noGrp="1"/>
          </p:cNvSpPr>
          <p:nvPr>
            <p:ph type="sldNum" sz="quarter" idx="4"/>
          </p:nvPr>
        </p:nvSpPr>
        <p:spPr/>
        <p:txBody>
          <a:bodyPr/>
          <a:lstStyle/>
          <a:p>
            <a:fld id="{9F97E3E2-7804-458A-A449-F6C55857A70C}" type="slidenum">
              <a:rPr lang="fr-FR" smtClean="0"/>
              <a:pPr/>
              <a:t>12</a:t>
            </a:fld>
            <a:endParaRPr lang="fr-FR" dirty="0"/>
          </a:p>
        </p:txBody>
      </p:sp>
      <p:sp>
        <p:nvSpPr>
          <p:cNvPr id="4" name="Titre 3">
            <a:extLst>
              <a:ext uri="{FF2B5EF4-FFF2-40B4-BE49-F238E27FC236}">
                <a16:creationId xmlns:a16="http://schemas.microsoft.com/office/drawing/2014/main" id="{41670FBA-BEFE-47B4-99B5-168954125D34}"/>
              </a:ext>
            </a:extLst>
          </p:cNvPr>
          <p:cNvSpPr>
            <a:spLocks noGrp="1"/>
          </p:cNvSpPr>
          <p:nvPr>
            <p:ph type="title"/>
          </p:nvPr>
        </p:nvSpPr>
        <p:spPr/>
        <p:txBody>
          <a:bodyPr/>
          <a:lstStyle/>
          <a:p>
            <a:r>
              <a:rPr lang="fr-FR" dirty="0"/>
              <a:t>05 - Encodage</a:t>
            </a:r>
          </a:p>
        </p:txBody>
      </p:sp>
      <p:sp>
        <p:nvSpPr>
          <p:cNvPr id="6" name="Rectangle 5">
            <a:extLst>
              <a:ext uri="{FF2B5EF4-FFF2-40B4-BE49-F238E27FC236}">
                <a16:creationId xmlns:a16="http://schemas.microsoft.com/office/drawing/2014/main" id="{CC43A939-BFE2-412C-BB65-C1CC73A12FBC}"/>
              </a:ext>
            </a:extLst>
          </p:cNvPr>
          <p:cNvSpPr/>
          <p:nvPr/>
        </p:nvSpPr>
        <p:spPr>
          <a:xfrm>
            <a:off x="251520" y="5467145"/>
            <a:ext cx="216024" cy="172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65DEFF6E-1FBE-4B12-BBD4-A941B406FDCF}"/>
              </a:ext>
            </a:extLst>
          </p:cNvPr>
          <p:cNvSpPr txBox="1"/>
          <p:nvPr/>
        </p:nvSpPr>
        <p:spPr>
          <a:xfrm>
            <a:off x="323528" y="1380172"/>
            <a:ext cx="8568952" cy="2862322"/>
          </a:xfrm>
          <a:prstGeom prst="rect">
            <a:avLst/>
          </a:prstGeom>
          <a:noFill/>
        </p:spPr>
        <p:txBody>
          <a:bodyPr wrap="square" rtlCol="0">
            <a:spAutoFit/>
          </a:bodyPr>
          <a:lstStyle/>
          <a:p>
            <a:r>
              <a:rPr lang="fr-FR" dirty="0"/>
              <a:t>1 – Pour encoder nos fichiers nous utiliserons la méthode d’écriture ‘</a:t>
            </a:r>
            <a:r>
              <a:rPr lang="fr-FR" dirty="0" err="1"/>
              <a:t>wb</a:t>
            </a:r>
            <a:r>
              <a:rPr lang="fr-FR" dirty="0"/>
              <a:t>’ ,nous écrirons donc directement en binaire dans le fichier. </a:t>
            </a:r>
            <a:br>
              <a:rPr lang="fr-FR" dirty="0"/>
            </a:br>
            <a:r>
              <a:rPr lang="fr-FR" dirty="0"/>
              <a:t>Cela permet d’optimiser la compression et de manipuler directement bit par bit le fichier.</a:t>
            </a:r>
          </a:p>
          <a:p>
            <a:endParaRPr lang="fr-FR" dirty="0"/>
          </a:p>
          <a:p>
            <a:r>
              <a:rPr lang="fr-FR" dirty="0"/>
              <a:t>Le fichier encodé sera divisé en plusieurs parti. Une première parti appelé header composer de :</a:t>
            </a:r>
          </a:p>
          <a:p>
            <a:r>
              <a:rPr lang="fr-FR" dirty="0"/>
              <a:t>-Les données permettant le décryptage du fichier</a:t>
            </a:r>
          </a:p>
          <a:p>
            <a:r>
              <a:rPr lang="fr-FR" dirty="0"/>
              <a:t>-la liste des couples symboles et occurrences pour reproduire l’arbre</a:t>
            </a:r>
          </a:p>
          <a:p>
            <a:r>
              <a:rPr lang="fr-FR" dirty="0"/>
              <a:t>Et une deuxième parti nommée data qui sera composé du texte encoder </a:t>
            </a:r>
            <a:r>
              <a:rPr lang="fr-FR" dirty="0" err="1"/>
              <a:t>grace</a:t>
            </a:r>
            <a:r>
              <a:rPr lang="fr-FR" dirty="0"/>
              <a:t> à l’arbre de </a:t>
            </a:r>
            <a:r>
              <a:rPr lang="fr-FR" dirty="0" err="1"/>
              <a:t>Huffman</a:t>
            </a:r>
            <a:r>
              <a:rPr lang="fr-FR" dirty="0"/>
              <a:t>.</a:t>
            </a:r>
          </a:p>
        </p:txBody>
      </p:sp>
    </p:spTree>
    <p:extLst>
      <p:ext uri="{BB962C8B-B14F-4D97-AF65-F5344CB8AC3E}">
        <p14:creationId xmlns:p14="http://schemas.microsoft.com/office/powerpoint/2010/main" val="277692479"/>
      </p:ext>
    </p:extLst>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BEB6043F-6F8A-476D-B753-7E13935F4151}"/>
              </a:ext>
            </a:extLst>
          </p:cNvPr>
          <p:cNvSpPr>
            <a:spLocks noGrp="1"/>
          </p:cNvSpPr>
          <p:nvPr>
            <p:ph type="sldNum" sz="quarter" idx="4"/>
          </p:nvPr>
        </p:nvSpPr>
        <p:spPr/>
        <p:txBody>
          <a:bodyPr/>
          <a:lstStyle/>
          <a:p>
            <a:fld id="{9F97E3E2-7804-458A-A449-F6C55857A70C}" type="slidenum">
              <a:rPr lang="fr-FR" smtClean="0"/>
              <a:pPr/>
              <a:t>13</a:t>
            </a:fld>
            <a:endParaRPr lang="fr-FR" dirty="0"/>
          </a:p>
        </p:txBody>
      </p:sp>
      <p:sp>
        <p:nvSpPr>
          <p:cNvPr id="4" name="Titre 3">
            <a:extLst>
              <a:ext uri="{FF2B5EF4-FFF2-40B4-BE49-F238E27FC236}">
                <a16:creationId xmlns:a16="http://schemas.microsoft.com/office/drawing/2014/main" id="{41670FBA-BEFE-47B4-99B5-168954125D34}"/>
              </a:ext>
            </a:extLst>
          </p:cNvPr>
          <p:cNvSpPr>
            <a:spLocks noGrp="1"/>
          </p:cNvSpPr>
          <p:nvPr>
            <p:ph type="title"/>
          </p:nvPr>
        </p:nvSpPr>
        <p:spPr/>
        <p:txBody>
          <a:bodyPr/>
          <a:lstStyle/>
          <a:p>
            <a:r>
              <a:rPr lang="fr-FR" dirty="0"/>
              <a:t>05 - Encodage</a:t>
            </a:r>
          </a:p>
        </p:txBody>
      </p:sp>
      <p:sp>
        <p:nvSpPr>
          <p:cNvPr id="6" name="Rectangle 5">
            <a:extLst>
              <a:ext uri="{FF2B5EF4-FFF2-40B4-BE49-F238E27FC236}">
                <a16:creationId xmlns:a16="http://schemas.microsoft.com/office/drawing/2014/main" id="{CC43A939-BFE2-412C-BB65-C1CC73A12FBC}"/>
              </a:ext>
            </a:extLst>
          </p:cNvPr>
          <p:cNvSpPr/>
          <p:nvPr/>
        </p:nvSpPr>
        <p:spPr>
          <a:xfrm>
            <a:off x="251520" y="5467145"/>
            <a:ext cx="216024" cy="172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65DEFF6E-1FBE-4B12-BBD4-A941B406FDCF}"/>
              </a:ext>
            </a:extLst>
          </p:cNvPr>
          <p:cNvSpPr txBox="1"/>
          <p:nvPr/>
        </p:nvSpPr>
        <p:spPr>
          <a:xfrm>
            <a:off x="323528" y="1380172"/>
            <a:ext cx="4392488" cy="1754326"/>
          </a:xfrm>
          <a:prstGeom prst="rect">
            <a:avLst/>
          </a:prstGeom>
          <a:noFill/>
        </p:spPr>
        <p:txBody>
          <a:bodyPr wrap="square" rtlCol="0">
            <a:spAutoFit/>
          </a:bodyPr>
          <a:lstStyle/>
          <a:p>
            <a:r>
              <a:rPr lang="fr-FR" dirty="0"/>
              <a:t>2 – Création d’une tram pour le header.</a:t>
            </a:r>
          </a:p>
          <a:p>
            <a:r>
              <a:rPr lang="fr-FR" dirty="0"/>
              <a:t>Nous rajoutons des octets dans le fichier pour enregistrer les valeurs importantes au décodage, qui seront toujours à la même place qu’importe le fichier. </a:t>
            </a:r>
            <a:br>
              <a:rPr lang="fr-FR" dirty="0"/>
            </a:br>
            <a:r>
              <a:rPr lang="fr-FR" dirty="0"/>
              <a:t>Pour ceci nous procédons comme suite :</a:t>
            </a:r>
          </a:p>
        </p:txBody>
      </p:sp>
      <p:pic>
        <p:nvPicPr>
          <p:cNvPr id="5" name="Image 4">
            <a:extLst>
              <a:ext uri="{FF2B5EF4-FFF2-40B4-BE49-F238E27FC236}">
                <a16:creationId xmlns:a16="http://schemas.microsoft.com/office/drawing/2014/main" id="{D97A78A8-705B-4246-B768-6E85128AC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275" y="1380172"/>
            <a:ext cx="3826917" cy="4149561"/>
          </a:xfrm>
          <a:prstGeom prst="rect">
            <a:avLst/>
          </a:prstGeom>
        </p:spPr>
      </p:pic>
      <p:sp>
        <p:nvSpPr>
          <p:cNvPr id="8" name="ZoneTexte 7">
            <a:extLst>
              <a:ext uri="{FF2B5EF4-FFF2-40B4-BE49-F238E27FC236}">
                <a16:creationId xmlns:a16="http://schemas.microsoft.com/office/drawing/2014/main" id="{9F99BF98-008A-4BB2-8DCF-C11C589483E2}"/>
              </a:ext>
            </a:extLst>
          </p:cNvPr>
          <p:cNvSpPr txBox="1"/>
          <p:nvPr/>
        </p:nvSpPr>
        <p:spPr>
          <a:xfrm>
            <a:off x="318670" y="3289548"/>
            <a:ext cx="4392488" cy="2031325"/>
          </a:xfrm>
          <a:prstGeom prst="rect">
            <a:avLst/>
          </a:prstGeom>
          <a:noFill/>
        </p:spPr>
        <p:txBody>
          <a:bodyPr wrap="square" rtlCol="0">
            <a:spAutoFit/>
          </a:bodyPr>
          <a:lstStyle/>
          <a:p>
            <a:r>
              <a:rPr lang="fr-FR" dirty="0"/>
              <a:t>Quelques contraintes :</a:t>
            </a:r>
          </a:p>
          <a:p>
            <a:r>
              <a:rPr lang="fr-FR" dirty="0"/>
              <a:t>-L'ensemble des bits est encoder sous forme de bit de poids fort</a:t>
            </a:r>
          </a:p>
          <a:p>
            <a:r>
              <a:rPr lang="fr-FR" dirty="0"/>
              <a:t>-Chaque mot binaire doit être complet (un multiple de 8) pour être encoder</a:t>
            </a:r>
          </a:p>
          <a:p>
            <a:r>
              <a:rPr lang="fr-FR" dirty="0"/>
              <a:t>-Ainsi chaque 0 doit être rajouter en tète de mot binaire pour former un octet</a:t>
            </a:r>
          </a:p>
        </p:txBody>
      </p:sp>
    </p:spTree>
    <p:extLst>
      <p:ext uri="{BB962C8B-B14F-4D97-AF65-F5344CB8AC3E}">
        <p14:creationId xmlns:p14="http://schemas.microsoft.com/office/powerpoint/2010/main" val="1674269842"/>
      </p:ext>
    </p:extLst>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BEB6043F-6F8A-476D-B753-7E13935F4151}"/>
              </a:ext>
            </a:extLst>
          </p:cNvPr>
          <p:cNvSpPr>
            <a:spLocks noGrp="1"/>
          </p:cNvSpPr>
          <p:nvPr>
            <p:ph type="sldNum" sz="quarter" idx="4"/>
          </p:nvPr>
        </p:nvSpPr>
        <p:spPr/>
        <p:txBody>
          <a:bodyPr/>
          <a:lstStyle/>
          <a:p>
            <a:fld id="{9F97E3E2-7804-458A-A449-F6C55857A70C}" type="slidenum">
              <a:rPr lang="fr-FR" smtClean="0"/>
              <a:pPr/>
              <a:t>14</a:t>
            </a:fld>
            <a:endParaRPr lang="fr-FR" dirty="0"/>
          </a:p>
        </p:txBody>
      </p:sp>
      <p:sp>
        <p:nvSpPr>
          <p:cNvPr id="4" name="Titre 3">
            <a:extLst>
              <a:ext uri="{FF2B5EF4-FFF2-40B4-BE49-F238E27FC236}">
                <a16:creationId xmlns:a16="http://schemas.microsoft.com/office/drawing/2014/main" id="{41670FBA-BEFE-47B4-99B5-168954125D34}"/>
              </a:ext>
            </a:extLst>
          </p:cNvPr>
          <p:cNvSpPr>
            <a:spLocks noGrp="1"/>
          </p:cNvSpPr>
          <p:nvPr>
            <p:ph type="title"/>
          </p:nvPr>
        </p:nvSpPr>
        <p:spPr/>
        <p:txBody>
          <a:bodyPr/>
          <a:lstStyle/>
          <a:p>
            <a:r>
              <a:rPr lang="fr-FR" dirty="0"/>
              <a:t>05 - Encodage</a:t>
            </a:r>
          </a:p>
        </p:txBody>
      </p:sp>
      <p:sp>
        <p:nvSpPr>
          <p:cNvPr id="6" name="Rectangle 5">
            <a:extLst>
              <a:ext uri="{FF2B5EF4-FFF2-40B4-BE49-F238E27FC236}">
                <a16:creationId xmlns:a16="http://schemas.microsoft.com/office/drawing/2014/main" id="{CC43A939-BFE2-412C-BB65-C1CC73A12FBC}"/>
              </a:ext>
            </a:extLst>
          </p:cNvPr>
          <p:cNvSpPr/>
          <p:nvPr/>
        </p:nvSpPr>
        <p:spPr>
          <a:xfrm>
            <a:off x="251520" y="5467145"/>
            <a:ext cx="216024" cy="172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43682E79-47A3-4E2E-B5D3-518CC6891378}"/>
              </a:ext>
            </a:extLst>
          </p:cNvPr>
          <p:cNvSpPr txBox="1"/>
          <p:nvPr/>
        </p:nvSpPr>
        <p:spPr>
          <a:xfrm>
            <a:off x="467545" y="1345332"/>
            <a:ext cx="7560840" cy="2308324"/>
          </a:xfrm>
          <a:prstGeom prst="rect">
            <a:avLst/>
          </a:prstGeom>
          <a:noFill/>
        </p:spPr>
        <p:txBody>
          <a:bodyPr wrap="square" rtlCol="0">
            <a:spAutoFit/>
          </a:bodyPr>
          <a:lstStyle/>
          <a:p>
            <a:r>
              <a:rPr lang="fr-FR" dirty="0"/>
              <a:t>Il est impossible de lire un fichier encoder sans le programme de décodage.</a:t>
            </a:r>
          </a:p>
          <a:p>
            <a:endParaRPr lang="fr-FR" dirty="0"/>
          </a:p>
          <a:p>
            <a:endParaRPr lang="fr-FR" dirty="0"/>
          </a:p>
          <a:p>
            <a:endParaRPr lang="fr-FR" dirty="0"/>
          </a:p>
          <a:p>
            <a:r>
              <a:rPr lang="fr-FR" dirty="0"/>
              <a:t>Notre encodage n’est pas aussi optimiser que l’arbre de </a:t>
            </a:r>
            <a:r>
              <a:rPr lang="fr-FR" dirty="0" err="1"/>
              <a:t>Huffman</a:t>
            </a:r>
            <a:r>
              <a:rPr lang="fr-FR" dirty="0"/>
              <a:t> car nous rajoutons un header qui prend une certaine place donc pour de trop petit texte il sera plus intéressant de ne pas les encoder.</a:t>
            </a:r>
          </a:p>
          <a:p>
            <a:r>
              <a:rPr lang="fr-FR" dirty="0"/>
              <a:t>Cependant nous avons un gain de 40 à 55 % (dans les meilleurs cas ) de place</a:t>
            </a:r>
          </a:p>
        </p:txBody>
      </p:sp>
      <p:pic>
        <p:nvPicPr>
          <p:cNvPr id="7" name="Image 6">
            <a:extLst>
              <a:ext uri="{FF2B5EF4-FFF2-40B4-BE49-F238E27FC236}">
                <a16:creationId xmlns:a16="http://schemas.microsoft.com/office/drawing/2014/main" id="{168974D6-C30C-46FD-8877-34ADB52EBBFC}"/>
              </a:ext>
            </a:extLst>
          </p:cNvPr>
          <p:cNvPicPr>
            <a:picLocks noChangeAspect="1"/>
          </p:cNvPicPr>
          <p:nvPr/>
        </p:nvPicPr>
        <p:blipFill rotWithShape="1">
          <a:blip r:embed="rId2"/>
          <a:srcRect r="49125" b="67896"/>
          <a:stretch/>
        </p:blipFill>
        <p:spPr>
          <a:xfrm>
            <a:off x="611560" y="1777380"/>
            <a:ext cx="1656184" cy="646331"/>
          </a:xfrm>
          <a:prstGeom prst="rect">
            <a:avLst/>
          </a:prstGeom>
        </p:spPr>
      </p:pic>
      <p:pic>
        <p:nvPicPr>
          <p:cNvPr id="8" name="Image 7">
            <a:extLst>
              <a:ext uri="{FF2B5EF4-FFF2-40B4-BE49-F238E27FC236}">
                <a16:creationId xmlns:a16="http://schemas.microsoft.com/office/drawing/2014/main" id="{AF1D9100-4DC2-473E-9A1D-264B800EF6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801" y="3691539"/>
            <a:ext cx="7108328" cy="1836128"/>
          </a:xfrm>
          <a:prstGeom prst="rect">
            <a:avLst/>
          </a:prstGeom>
        </p:spPr>
      </p:pic>
    </p:spTree>
    <p:extLst>
      <p:ext uri="{BB962C8B-B14F-4D97-AF65-F5344CB8AC3E}">
        <p14:creationId xmlns:p14="http://schemas.microsoft.com/office/powerpoint/2010/main" val="1516842129"/>
      </p:ext>
    </p:extLst>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BEB6043F-6F8A-476D-B753-7E13935F4151}"/>
              </a:ext>
            </a:extLst>
          </p:cNvPr>
          <p:cNvSpPr>
            <a:spLocks noGrp="1"/>
          </p:cNvSpPr>
          <p:nvPr>
            <p:ph type="sldNum" sz="quarter" idx="4"/>
          </p:nvPr>
        </p:nvSpPr>
        <p:spPr/>
        <p:txBody>
          <a:bodyPr/>
          <a:lstStyle/>
          <a:p>
            <a:fld id="{9F97E3E2-7804-458A-A449-F6C55857A70C}" type="slidenum">
              <a:rPr lang="fr-FR" smtClean="0"/>
              <a:pPr/>
              <a:t>15</a:t>
            </a:fld>
            <a:endParaRPr lang="fr-FR" dirty="0"/>
          </a:p>
        </p:txBody>
      </p:sp>
      <p:sp>
        <p:nvSpPr>
          <p:cNvPr id="4" name="Titre 3">
            <a:extLst>
              <a:ext uri="{FF2B5EF4-FFF2-40B4-BE49-F238E27FC236}">
                <a16:creationId xmlns:a16="http://schemas.microsoft.com/office/drawing/2014/main" id="{41670FBA-BEFE-47B4-99B5-168954125D34}"/>
              </a:ext>
            </a:extLst>
          </p:cNvPr>
          <p:cNvSpPr>
            <a:spLocks noGrp="1"/>
          </p:cNvSpPr>
          <p:nvPr>
            <p:ph type="title"/>
          </p:nvPr>
        </p:nvSpPr>
        <p:spPr/>
        <p:txBody>
          <a:bodyPr/>
          <a:lstStyle/>
          <a:p>
            <a:r>
              <a:rPr lang="fr-FR" dirty="0"/>
              <a:t>06 - Décodage</a:t>
            </a:r>
          </a:p>
        </p:txBody>
      </p:sp>
      <p:sp>
        <p:nvSpPr>
          <p:cNvPr id="6" name="Rectangle 5">
            <a:extLst>
              <a:ext uri="{FF2B5EF4-FFF2-40B4-BE49-F238E27FC236}">
                <a16:creationId xmlns:a16="http://schemas.microsoft.com/office/drawing/2014/main" id="{CC43A939-BFE2-412C-BB65-C1CC73A12FBC}"/>
              </a:ext>
            </a:extLst>
          </p:cNvPr>
          <p:cNvSpPr/>
          <p:nvPr/>
        </p:nvSpPr>
        <p:spPr>
          <a:xfrm>
            <a:off x="251520" y="5467145"/>
            <a:ext cx="216024" cy="172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65DEFF6E-1FBE-4B12-BBD4-A941B406FDCF}"/>
              </a:ext>
            </a:extLst>
          </p:cNvPr>
          <p:cNvSpPr txBox="1"/>
          <p:nvPr/>
        </p:nvSpPr>
        <p:spPr>
          <a:xfrm>
            <a:off x="359533" y="1703338"/>
            <a:ext cx="8496944" cy="2308324"/>
          </a:xfrm>
          <a:prstGeom prst="rect">
            <a:avLst/>
          </a:prstGeom>
          <a:noFill/>
        </p:spPr>
        <p:txBody>
          <a:bodyPr wrap="square" rtlCol="0">
            <a:spAutoFit/>
          </a:bodyPr>
          <a:lstStyle/>
          <a:p>
            <a:r>
              <a:rPr lang="fr-FR" dirty="0"/>
              <a:t>1 – Pour pouvoir décoder un fichier, on fait appel au programme </a:t>
            </a:r>
            <a:r>
              <a:rPr lang="fr-FR" dirty="0" err="1"/>
              <a:t>Huffman_décodage</a:t>
            </a:r>
            <a:r>
              <a:rPr lang="fr-FR" dirty="0"/>
              <a:t>. </a:t>
            </a:r>
          </a:p>
          <a:p>
            <a:endParaRPr lang="fr-FR" dirty="0"/>
          </a:p>
          <a:p>
            <a:r>
              <a:rPr lang="fr-FR" dirty="0"/>
              <a:t>Dans un premier temps, on demande le nom du fichier encoder puis ensuite on demande la manière d’afficher le décodage : soit dans la console Python, soit dans un fichier créé qui porte le nom de </a:t>
            </a:r>
            <a:r>
              <a:rPr lang="fr-FR" dirty="0" err="1"/>
              <a:t>fichier_décoder</a:t>
            </a:r>
            <a:r>
              <a:rPr lang="fr-FR" dirty="0"/>
              <a:t>. </a:t>
            </a:r>
          </a:p>
          <a:p>
            <a:endParaRPr lang="fr-FR" dirty="0"/>
          </a:p>
          <a:p>
            <a:r>
              <a:rPr lang="fr-FR" dirty="0"/>
              <a:t>Puis ensuite, on décode le fichier en faisant appel à la fonction décoder du programme </a:t>
            </a:r>
            <a:r>
              <a:rPr lang="fr-FR" dirty="0" err="1"/>
              <a:t>encodage_fichier</a:t>
            </a:r>
            <a:r>
              <a:rPr lang="fr-FR" dirty="0"/>
              <a:t> </a:t>
            </a:r>
          </a:p>
        </p:txBody>
      </p:sp>
    </p:spTree>
    <p:extLst>
      <p:ext uri="{BB962C8B-B14F-4D97-AF65-F5344CB8AC3E}">
        <p14:creationId xmlns:p14="http://schemas.microsoft.com/office/powerpoint/2010/main" val="3445584223"/>
      </p:ext>
    </p:extLst>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BEB6043F-6F8A-476D-B753-7E13935F4151}"/>
              </a:ext>
            </a:extLst>
          </p:cNvPr>
          <p:cNvSpPr>
            <a:spLocks noGrp="1"/>
          </p:cNvSpPr>
          <p:nvPr>
            <p:ph type="sldNum" sz="quarter" idx="4"/>
          </p:nvPr>
        </p:nvSpPr>
        <p:spPr/>
        <p:txBody>
          <a:bodyPr/>
          <a:lstStyle/>
          <a:p>
            <a:fld id="{9F97E3E2-7804-458A-A449-F6C55857A70C}" type="slidenum">
              <a:rPr lang="fr-FR" smtClean="0"/>
              <a:pPr/>
              <a:t>16</a:t>
            </a:fld>
            <a:endParaRPr lang="fr-FR" dirty="0"/>
          </a:p>
        </p:txBody>
      </p:sp>
      <p:sp>
        <p:nvSpPr>
          <p:cNvPr id="4" name="Titre 3">
            <a:extLst>
              <a:ext uri="{FF2B5EF4-FFF2-40B4-BE49-F238E27FC236}">
                <a16:creationId xmlns:a16="http://schemas.microsoft.com/office/drawing/2014/main" id="{41670FBA-BEFE-47B4-99B5-168954125D34}"/>
              </a:ext>
            </a:extLst>
          </p:cNvPr>
          <p:cNvSpPr>
            <a:spLocks noGrp="1"/>
          </p:cNvSpPr>
          <p:nvPr>
            <p:ph type="title"/>
          </p:nvPr>
        </p:nvSpPr>
        <p:spPr/>
        <p:txBody>
          <a:bodyPr/>
          <a:lstStyle/>
          <a:p>
            <a:r>
              <a:rPr lang="fr-FR" dirty="0"/>
              <a:t>06 - Décodage</a:t>
            </a:r>
          </a:p>
        </p:txBody>
      </p:sp>
      <p:sp>
        <p:nvSpPr>
          <p:cNvPr id="6" name="Rectangle 5">
            <a:extLst>
              <a:ext uri="{FF2B5EF4-FFF2-40B4-BE49-F238E27FC236}">
                <a16:creationId xmlns:a16="http://schemas.microsoft.com/office/drawing/2014/main" id="{CC43A939-BFE2-412C-BB65-C1CC73A12FBC}"/>
              </a:ext>
            </a:extLst>
          </p:cNvPr>
          <p:cNvSpPr/>
          <p:nvPr/>
        </p:nvSpPr>
        <p:spPr>
          <a:xfrm>
            <a:off x="251520" y="5467145"/>
            <a:ext cx="216024" cy="172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65DEFF6E-1FBE-4B12-BBD4-A941B406FDCF}"/>
              </a:ext>
            </a:extLst>
          </p:cNvPr>
          <p:cNvSpPr txBox="1"/>
          <p:nvPr/>
        </p:nvSpPr>
        <p:spPr>
          <a:xfrm>
            <a:off x="323528" y="1564838"/>
            <a:ext cx="8496944" cy="3416320"/>
          </a:xfrm>
          <a:prstGeom prst="rect">
            <a:avLst/>
          </a:prstGeom>
          <a:noFill/>
        </p:spPr>
        <p:txBody>
          <a:bodyPr wrap="square" rtlCol="0">
            <a:spAutoFit/>
          </a:bodyPr>
          <a:lstStyle/>
          <a:p>
            <a:r>
              <a:rPr lang="fr-FR" dirty="0"/>
              <a:t>2 – Aparté sur la fonction </a:t>
            </a:r>
            <a:r>
              <a:rPr lang="fr-FR" dirty="0" err="1"/>
              <a:t>programme_décodage</a:t>
            </a:r>
            <a:r>
              <a:rPr lang="fr-FR" dirty="0"/>
              <a:t> utiliser dans la fonction décodage.</a:t>
            </a:r>
          </a:p>
          <a:p>
            <a:endParaRPr lang="fr-FR" dirty="0"/>
          </a:p>
          <a:p>
            <a:r>
              <a:rPr lang="fr-FR" dirty="0"/>
              <a:t>Cette fonction prend en entrée la liste avec les </a:t>
            </a:r>
            <a:r>
              <a:rPr lang="fr-FR" dirty="0" err="1"/>
              <a:t>codes_binaires</a:t>
            </a:r>
            <a:r>
              <a:rPr lang="fr-FR" dirty="0"/>
              <a:t> ainsi que la suite binaire. On transforme la suite binaire en liste et on boucle tant que cette liste contient quelque chose. On boucle une seconde fois pour savoir si une partie de la suite binaire à été décoder. Une variable test prend la première valeur de la liste de la suite binaire. </a:t>
            </a:r>
          </a:p>
          <a:p>
            <a:endParaRPr lang="fr-FR" dirty="0"/>
          </a:p>
          <a:p>
            <a:r>
              <a:rPr lang="fr-FR" dirty="0"/>
              <a:t>Fonctionnement :  si la variable test correspond à un </a:t>
            </a:r>
            <a:r>
              <a:rPr lang="fr-FR" dirty="0" err="1"/>
              <a:t>code_binaires</a:t>
            </a:r>
            <a:r>
              <a:rPr lang="fr-FR" dirty="0"/>
              <a:t>, alors on ajoute le caractère correspondant à une variable, on supprime la chaîne binaire trouvé de la liste suite binaire et on réinitialise test . Si non, on continue en ajoutant la valeur suivante de suite binaire à la variable test et on recommence. Et ainsi de suite jusqu’à ce que la liste suite binaire soit vide.</a:t>
            </a:r>
          </a:p>
        </p:txBody>
      </p:sp>
    </p:spTree>
    <p:extLst>
      <p:ext uri="{BB962C8B-B14F-4D97-AF65-F5344CB8AC3E}">
        <p14:creationId xmlns:p14="http://schemas.microsoft.com/office/powerpoint/2010/main" val="4278718516"/>
      </p:ext>
    </p:extLst>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BEB6043F-6F8A-476D-B753-7E13935F4151}"/>
              </a:ext>
            </a:extLst>
          </p:cNvPr>
          <p:cNvSpPr>
            <a:spLocks noGrp="1"/>
          </p:cNvSpPr>
          <p:nvPr>
            <p:ph type="sldNum" sz="quarter" idx="4"/>
          </p:nvPr>
        </p:nvSpPr>
        <p:spPr/>
        <p:txBody>
          <a:bodyPr/>
          <a:lstStyle/>
          <a:p>
            <a:fld id="{9F97E3E2-7804-458A-A449-F6C55857A70C}" type="slidenum">
              <a:rPr lang="fr-FR" smtClean="0"/>
              <a:pPr/>
              <a:t>17</a:t>
            </a:fld>
            <a:endParaRPr lang="fr-FR" dirty="0"/>
          </a:p>
        </p:txBody>
      </p:sp>
      <p:sp>
        <p:nvSpPr>
          <p:cNvPr id="4" name="Titre 3">
            <a:extLst>
              <a:ext uri="{FF2B5EF4-FFF2-40B4-BE49-F238E27FC236}">
                <a16:creationId xmlns:a16="http://schemas.microsoft.com/office/drawing/2014/main" id="{41670FBA-BEFE-47B4-99B5-168954125D34}"/>
              </a:ext>
            </a:extLst>
          </p:cNvPr>
          <p:cNvSpPr>
            <a:spLocks noGrp="1"/>
          </p:cNvSpPr>
          <p:nvPr>
            <p:ph type="title"/>
          </p:nvPr>
        </p:nvSpPr>
        <p:spPr/>
        <p:txBody>
          <a:bodyPr/>
          <a:lstStyle/>
          <a:p>
            <a:r>
              <a:rPr lang="fr-FR" dirty="0"/>
              <a:t>06 - Décodage</a:t>
            </a:r>
          </a:p>
        </p:txBody>
      </p:sp>
      <p:sp>
        <p:nvSpPr>
          <p:cNvPr id="6" name="Rectangle 5">
            <a:extLst>
              <a:ext uri="{FF2B5EF4-FFF2-40B4-BE49-F238E27FC236}">
                <a16:creationId xmlns:a16="http://schemas.microsoft.com/office/drawing/2014/main" id="{CC43A939-BFE2-412C-BB65-C1CC73A12FBC}"/>
              </a:ext>
            </a:extLst>
          </p:cNvPr>
          <p:cNvSpPr/>
          <p:nvPr/>
        </p:nvSpPr>
        <p:spPr>
          <a:xfrm>
            <a:off x="251520" y="5467145"/>
            <a:ext cx="216024" cy="172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5E0704-1560-4710-9598-A0AFAAED753B}"/>
              </a:ext>
            </a:extLst>
          </p:cNvPr>
          <p:cNvSpPr txBox="1"/>
          <p:nvPr/>
        </p:nvSpPr>
        <p:spPr>
          <a:xfrm>
            <a:off x="323528" y="1561356"/>
            <a:ext cx="8496944" cy="1754326"/>
          </a:xfrm>
          <a:prstGeom prst="rect">
            <a:avLst/>
          </a:prstGeom>
          <a:noFill/>
        </p:spPr>
        <p:txBody>
          <a:bodyPr wrap="square" rtlCol="0">
            <a:spAutoFit/>
          </a:bodyPr>
          <a:lstStyle/>
          <a:p>
            <a:r>
              <a:rPr lang="fr-FR" dirty="0"/>
              <a:t>3.1 – Pour effectuer le décodage d’un ficher, nous procédons comme pour l’encodage.</a:t>
            </a:r>
          </a:p>
          <a:p>
            <a:r>
              <a:rPr lang="fr-FR" dirty="0"/>
              <a:t>Nous commençons par lire les données du header. Ces données étant toujours positionnées aux même octets nous pouvons facilement les décrypter.</a:t>
            </a:r>
          </a:p>
          <a:p>
            <a:r>
              <a:rPr lang="fr-FR" dirty="0"/>
              <a:t>Grace à ces données nous avons les éléments nécessaire pour savoir ou commence la liste de symbole et d’occurrences et la suite de data et nous pouvons donc simplement extraire ces informations en supprimant les 0 supplémentaire rajoutés.</a:t>
            </a:r>
          </a:p>
        </p:txBody>
      </p:sp>
      <p:pic>
        <p:nvPicPr>
          <p:cNvPr id="11" name="Image 10">
            <a:extLst>
              <a:ext uri="{FF2B5EF4-FFF2-40B4-BE49-F238E27FC236}">
                <a16:creationId xmlns:a16="http://schemas.microsoft.com/office/drawing/2014/main" id="{40512E8A-D312-4E42-8613-C13F9542B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533" y="3433870"/>
            <a:ext cx="3348372" cy="1915087"/>
          </a:xfrm>
          <a:prstGeom prst="rect">
            <a:avLst/>
          </a:prstGeom>
        </p:spPr>
      </p:pic>
      <p:sp>
        <p:nvSpPr>
          <p:cNvPr id="12" name="ZoneTexte 11">
            <a:extLst>
              <a:ext uri="{FF2B5EF4-FFF2-40B4-BE49-F238E27FC236}">
                <a16:creationId xmlns:a16="http://schemas.microsoft.com/office/drawing/2014/main" id="{B867687D-A96B-4A50-977A-15ADB7D406F3}"/>
              </a:ext>
            </a:extLst>
          </p:cNvPr>
          <p:cNvSpPr txBox="1"/>
          <p:nvPr/>
        </p:nvSpPr>
        <p:spPr>
          <a:xfrm>
            <a:off x="3995936" y="3315682"/>
            <a:ext cx="5040561" cy="2031325"/>
          </a:xfrm>
          <a:prstGeom prst="rect">
            <a:avLst/>
          </a:prstGeom>
          <a:noFill/>
        </p:spPr>
        <p:txBody>
          <a:bodyPr wrap="square" rtlCol="0">
            <a:spAutoFit/>
          </a:bodyPr>
          <a:lstStyle/>
          <a:p>
            <a:r>
              <a:rPr lang="fr-FR" dirty="0"/>
              <a:t>3.2 – Une fois la liste de symboles et d’occurrences récupérés, nous créons l’arbre associé qui nous permet de connaitre le codage en binaire de chaque symboles. </a:t>
            </a:r>
          </a:p>
          <a:p>
            <a:r>
              <a:rPr lang="fr-FR" dirty="0"/>
              <a:t>A partir de là, nous pouvons appeler la fonction </a:t>
            </a:r>
            <a:r>
              <a:rPr lang="fr-FR" dirty="0" err="1"/>
              <a:t>programme_décodage</a:t>
            </a:r>
            <a:r>
              <a:rPr lang="fr-FR" dirty="0"/>
              <a:t> avec en entrées la liste des codes et symboles et la suite binaire. </a:t>
            </a:r>
          </a:p>
        </p:txBody>
      </p:sp>
    </p:spTree>
    <p:extLst>
      <p:ext uri="{BB962C8B-B14F-4D97-AF65-F5344CB8AC3E}">
        <p14:creationId xmlns:p14="http://schemas.microsoft.com/office/powerpoint/2010/main" val="789080794"/>
      </p:ext>
    </p:extLst>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BEB6043F-6F8A-476D-B753-7E13935F4151}"/>
              </a:ext>
            </a:extLst>
          </p:cNvPr>
          <p:cNvSpPr>
            <a:spLocks noGrp="1"/>
          </p:cNvSpPr>
          <p:nvPr>
            <p:ph type="sldNum" sz="quarter" idx="4"/>
          </p:nvPr>
        </p:nvSpPr>
        <p:spPr/>
        <p:txBody>
          <a:bodyPr/>
          <a:lstStyle/>
          <a:p>
            <a:fld id="{9F97E3E2-7804-458A-A449-F6C55857A70C}" type="slidenum">
              <a:rPr lang="fr-FR" smtClean="0"/>
              <a:pPr/>
              <a:t>18</a:t>
            </a:fld>
            <a:endParaRPr lang="fr-FR" dirty="0"/>
          </a:p>
        </p:txBody>
      </p:sp>
      <p:sp>
        <p:nvSpPr>
          <p:cNvPr id="4" name="Titre 3">
            <a:extLst>
              <a:ext uri="{FF2B5EF4-FFF2-40B4-BE49-F238E27FC236}">
                <a16:creationId xmlns:a16="http://schemas.microsoft.com/office/drawing/2014/main" id="{41670FBA-BEFE-47B4-99B5-168954125D34}"/>
              </a:ext>
            </a:extLst>
          </p:cNvPr>
          <p:cNvSpPr>
            <a:spLocks noGrp="1"/>
          </p:cNvSpPr>
          <p:nvPr>
            <p:ph type="title"/>
          </p:nvPr>
        </p:nvSpPr>
        <p:spPr/>
        <p:txBody>
          <a:bodyPr/>
          <a:lstStyle/>
          <a:p>
            <a:r>
              <a:rPr lang="fr-FR" dirty="0"/>
              <a:t>06 - Décodage</a:t>
            </a:r>
          </a:p>
        </p:txBody>
      </p:sp>
      <p:sp>
        <p:nvSpPr>
          <p:cNvPr id="6" name="Rectangle 5">
            <a:extLst>
              <a:ext uri="{FF2B5EF4-FFF2-40B4-BE49-F238E27FC236}">
                <a16:creationId xmlns:a16="http://schemas.microsoft.com/office/drawing/2014/main" id="{CC43A939-BFE2-412C-BB65-C1CC73A12FBC}"/>
              </a:ext>
            </a:extLst>
          </p:cNvPr>
          <p:cNvSpPr/>
          <p:nvPr/>
        </p:nvSpPr>
        <p:spPr>
          <a:xfrm>
            <a:off x="251520" y="5467145"/>
            <a:ext cx="216024" cy="172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E163A492-FD4E-4C3F-A850-B8757B637150}"/>
              </a:ext>
            </a:extLst>
          </p:cNvPr>
          <p:cNvSpPr txBox="1"/>
          <p:nvPr/>
        </p:nvSpPr>
        <p:spPr>
          <a:xfrm>
            <a:off x="467544" y="1273324"/>
            <a:ext cx="2005357" cy="369332"/>
          </a:xfrm>
          <a:prstGeom prst="rect">
            <a:avLst/>
          </a:prstGeom>
          <a:noFill/>
        </p:spPr>
        <p:txBody>
          <a:bodyPr wrap="none" rtlCol="0">
            <a:spAutoFit/>
          </a:bodyPr>
          <a:lstStyle/>
          <a:p>
            <a:r>
              <a:rPr lang="fr-FR" dirty="0"/>
              <a:t>Exemple décodage:</a:t>
            </a:r>
          </a:p>
        </p:txBody>
      </p:sp>
      <p:pic>
        <p:nvPicPr>
          <p:cNvPr id="9" name="Image 8">
            <a:extLst>
              <a:ext uri="{FF2B5EF4-FFF2-40B4-BE49-F238E27FC236}">
                <a16:creationId xmlns:a16="http://schemas.microsoft.com/office/drawing/2014/main" id="{591DB0B4-B32C-4CA2-AB97-CB29554AA8A2}"/>
              </a:ext>
            </a:extLst>
          </p:cNvPr>
          <p:cNvPicPr>
            <a:picLocks noChangeAspect="1"/>
          </p:cNvPicPr>
          <p:nvPr/>
        </p:nvPicPr>
        <p:blipFill>
          <a:blip r:embed="rId2"/>
          <a:stretch>
            <a:fillRect/>
          </a:stretch>
        </p:blipFill>
        <p:spPr>
          <a:xfrm>
            <a:off x="4932040" y="1793468"/>
            <a:ext cx="3193172" cy="2062342"/>
          </a:xfrm>
          <a:prstGeom prst="rect">
            <a:avLst/>
          </a:prstGeom>
        </p:spPr>
      </p:pic>
      <p:pic>
        <p:nvPicPr>
          <p:cNvPr id="10" name="Image 9">
            <a:extLst>
              <a:ext uri="{FF2B5EF4-FFF2-40B4-BE49-F238E27FC236}">
                <a16:creationId xmlns:a16="http://schemas.microsoft.com/office/drawing/2014/main" id="{A8126662-BB76-4E5E-8959-67CDB519C758}"/>
              </a:ext>
            </a:extLst>
          </p:cNvPr>
          <p:cNvPicPr>
            <a:picLocks noChangeAspect="1"/>
          </p:cNvPicPr>
          <p:nvPr/>
        </p:nvPicPr>
        <p:blipFill>
          <a:blip r:embed="rId3"/>
          <a:stretch>
            <a:fillRect/>
          </a:stretch>
        </p:blipFill>
        <p:spPr>
          <a:xfrm>
            <a:off x="755576" y="1786488"/>
            <a:ext cx="3255396" cy="2013260"/>
          </a:xfrm>
          <a:prstGeom prst="rect">
            <a:avLst/>
          </a:prstGeom>
        </p:spPr>
      </p:pic>
      <p:cxnSp>
        <p:nvCxnSpPr>
          <p:cNvPr id="12" name="Connecteur droit 11">
            <a:extLst>
              <a:ext uri="{FF2B5EF4-FFF2-40B4-BE49-F238E27FC236}">
                <a16:creationId xmlns:a16="http://schemas.microsoft.com/office/drawing/2014/main" id="{F6E32351-82E9-4832-95A8-5CB2FB475778}"/>
              </a:ext>
            </a:extLst>
          </p:cNvPr>
          <p:cNvCxnSpPr/>
          <p:nvPr/>
        </p:nvCxnSpPr>
        <p:spPr>
          <a:xfrm>
            <a:off x="4499992" y="1597360"/>
            <a:ext cx="0" cy="2520280"/>
          </a:xfrm>
          <a:prstGeom prst="line">
            <a:avLst/>
          </a:prstGeom>
        </p:spPr>
        <p:style>
          <a:lnRef idx="1">
            <a:schemeClr val="dk1"/>
          </a:lnRef>
          <a:fillRef idx="0">
            <a:schemeClr val="dk1"/>
          </a:fillRef>
          <a:effectRef idx="0">
            <a:schemeClr val="dk1"/>
          </a:effectRef>
          <a:fontRef idx="minor">
            <a:schemeClr val="tx1"/>
          </a:fontRef>
        </p:style>
      </p:cxnSp>
      <p:sp>
        <p:nvSpPr>
          <p:cNvPr id="13" name="ZoneTexte 12">
            <a:extLst>
              <a:ext uri="{FF2B5EF4-FFF2-40B4-BE49-F238E27FC236}">
                <a16:creationId xmlns:a16="http://schemas.microsoft.com/office/drawing/2014/main" id="{5EE0ECF0-0330-4106-8C23-5E728010722B}"/>
              </a:ext>
            </a:extLst>
          </p:cNvPr>
          <p:cNvSpPr txBox="1"/>
          <p:nvPr/>
        </p:nvSpPr>
        <p:spPr>
          <a:xfrm>
            <a:off x="1403648" y="3881595"/>
            <a:ext cx="1636666" cy="369332"/>
          </a:xfrm>
          <a:prstGeom prst="rect">
            <a:avLst/>
          </a:prstGeom>
          <a:noFill/>
        </p:spPr>
        <p:txBody>
          <a:bodyPr wrap="none" rtlCol="0">
            <a:spAutoFit/>
          </a:bodyPr>
          <a:lstStyle/>
          <a:p>
            <a:r>
              <a:rPr lang="fr-FR" u="sng" dirty="0"/>
              <a:t>Fichier encoder</a:t>
            </a:r>
          </a:p>
        </p:txBody>
      </p:sp>
      <p:sp>
        <p:nvSpPr>
          <p:cNvPr id="14" name="ZoneTexte 13">
            <a:extLst>
              <a:ext uri="{FF2B5EF4-FFF2-40B4-BE49-F238E27FC236}">
                <a16:creationId xmlns:a16="http://schemas.microsoft.com/office/drawing/2014/main" id="{0E1A03FA-87D1-4725-98EF-0EE652D134AA}"/>
              </a:ext>
            </a:extLst>
          </p:cNvPr>
          <p:cNvSpPr txBox="1"/>
          <p:nvPr/>
        </p:nvSpPr>
        <p:spPr>
          <a:xfrm>
            <a:off x="5748826" y="3932974"/>
            <a:ext cx="1556516" cy="369332"/>
          </a:xfrm>
          <a:prstGeom prst="rect">
            <a:avLst/>
          </a:prstGeom>
          <a:noFill/>
        </p:spPr>
        <p:txBody>
          <a:bodyPr wrap="none" rtlCol="0">
            <a:spAutoFit/>
          </a:bodyPr>
          <a:lstStyle/>
          <a:p>
            <a:r>
              <a:rPr lang="fr-FR" u="sng" dirty="0"/>
              <a:t>Fichier décodé</a:t>
            </a:r>
          </a:p>
        </p:txBody>
      </p:sp>
    </p:spTree>
    <p:extLst>
      <p:ext uri="{BB962C8B-B14F-4D97-AF65-F5344CB8AC3E}">
        <p14:creationId xmlns:p14="http://schemas.microsoft.com/office/powerpoint/2010/main" val="513641741"/>
      </p:ext>
    </p:extLst>
  </p:cSld>
  <p:clrMapOvr>
    <a:masterClrMapping/>
  </p:clrMapOvr>
  <p:transition spd="slow">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AA523503-B51A-41D3-9E60-1A0629EEAB1C}"/>
              </a:ext>
            </a:extLst>
          </p:cNvPr>
          <p:cNvSpPr>
            <a:spLocks noGrp="1"/>
          </p:cNvSpPr>
          <p:nvPr>
            <p:ph idx="1"/>
          </p:nvPr>
        </p:nvSpPr>
        <p:spPr/>
        <p:txBody>
          <a:bodyPr/>
          <a:lstStyle/>
          <a:p>
            <a:r>
              <a:rPr lang="fr-FR" sz="1800" dirty="0">
                <a:solidFill>
                  <a:schemeClr val="tx1"/>
                </a:solidFill>
                <a:latin typeface="+mn-lt"/>
              </a:rPr>
              <a:t>1 – Pour afficher l’arbre de </a:t>
            </a:r>
            <a:r>
              <a:rPr lang="fr-FR" sz="1800" dirty="0" err="1">
                <a:solidFill>
                  <a:schemeClr val="tx1"/>
                </a:solidFill>
                <a:latin typeface="+mn-lt"/>
              </a:rPr>
              <a:t>Huffman</a:t>
            </a:r>
            <a:r>
              <a:rPr lang="fr-FR" sz="1800" dirty="0">
                <a:solidFill>
                  <a:schemeClr val="tx1"/>
                </a:solidFill>
                <a:latin typeface="+mn-lt"/>
              </a:rPr>
              <a:t> nous devons crée une fonction nommée </a:t>
            </a:r>
            <a:r>
              <a:rPr lang="fr-FR" sz="1800" dirty="0" err="1">
                <a:solidFill>
                  <a:schemeClr val="tx1"/>
                </a:solidFill>
                <a:latin typeface="+mn-lt"/>
              </a:rPr>
              <a:t>recurence_affichage</a:t>
            </a:r>
            <a:r>
              <a:rPr lang="fr-FR" sz="1800" dirty="0">
                <a:solidFill>
                  <a:schemeClr val="tx1"/>
                </a:solidFill>
                <a:latin typeface="+mn-lt"/>
              </a:rPr>
              <a:t>. Cette fonction est une fonction récursive que nous appelons dans la fonction </a:t>
            </a:r>
            <a:r>
              <a:rPr lang="fr-FR" sz="1800" dirty="0" err="1">
                <a:solidFill>
                  <a:schemeClr val="tx1"/>
                </a:solidFill>
                <a:latin typeface="+mn-lt"/>
              </a:rPr>
              <a:t>afficher_arbre</a:t>
            </a:r>
            <a:r>
              <a:rPr lang="fr-FR" sz="1800" dirty="0">
                <a:solidFill>
                  <a:schemeClr val="tx1"/>
                </a:solidFill>
                <a:latin typeface="+mn-lt"/>
              </a:rPr>
              <a:t>. Cette dernière prépare les données et l’arbre pour la fonction récursive. </a:t>
            </a:r>
          </a:p>
          <a:p>
            <a:endParaRPr lang="fr-FR" sz="1800" dirty="0">
              <a:solidFill>
                <a:schemeClr val="tx1"/>
              </a:solidFill>
              <a:latin typeface="+mn-lt"/>
            </a:endParaRPr>
          </a:p>
          <a:p>
            <a:r>
              <a:rPr lang="fr-FR" sz="1800" dirty="0">
                <a:solidFill>
                  <a:schemeClr val="tx1"/>
                </a:solidFill>
                <a:latin typeface="+mj-lt"/>
              </a:rPr>
              <a:t>2 – La fonction récursive plonge jusqu’aux feuilles qu’elle affiche. A chaque affichage d’une feuille, le programme retiens qu’il doit passer à la ligne suivante. </a:t>
            </a:r>
          </a:p>
          <a:p>
            <a:r>
              <a:rPr lang="fr-FR" sz="1800" dirty="0">
                <a:solidFill>
                  <a:schemeClr val="tx1"/>
                </a:solidFill>
                <a:latin typeface="+mj-lt"/>
              </a:rPr>
              <a:t>Quand le programme remonte l’arbre il renvoie la position des nœuds ou feuilles enfants au prochain nœud ainsi il y a conservation des informations de position pour </a:t>
            </a:r>
            <a:r>
              <a:rPr lang="fr-FR" sz="1800" dirty="0" err="1">
                <a:solidFill>
                  <a:schemeClr val="tx1"/>
                </a:solidFill>
                <a:latin typeface="+mj-lt"/>
              </a:rPr>
              <a:t>tkinter</a:t>
            </a:r>
            <a:r>
              <a:rPr lang="fr-FR" sz="1800" dirty="0">
                <a:solidFill>
                  <a:schemeClr val="tx1"/>
                </a:solidFill>
                <a:latin typeface="+mj-lt"/>
              </a:rPr>
              <a:t>.</a:t>
            </a:r>
          </a:p>
          <a:p>
            <a:endParaRPr lang="fr-FR" dirty="0"/>
          </a:p>
        </p:txBody>
      </p:sp>
      <p:sp>
        <p:nvSpPr>
          <p:cNvPr id="3" name="Espace réservé du numéro de diapositive 2">
            <a:extLst>
              <a:ext uri="{FF2B5EF4-FFF2-40B4-BE49-F238E27FC236}">
                <a16:creationId xmlns:a16="http://schemas.microsoft.com/office/drawing/2014/main" id="{BEB6043F-6F8A-476D-B753-7E13935F4151}"/>
              </a:ext>
            </a:extLst>
          </p:cNvPr>
          <p:cNvSpPr>
            <a:spLocks noGrp="1"/>
          </p:cNvSpPr>
          <p:nvPr>
            <p:ph type="sldNum" sz="quarter" idx="4"/>
          </p:nvPr>
        </p:nvSpPr>
        <p:spPr/>
        <p:txBody>
          <a:bodyPr/>
          <a:lstStyle/>
          <a:p>
            <a:fld id="{9F97E3E2-7804-458A-A449-F6C55857A70C}" type="slidenum">
              <a:rPr lang="fr-FR" smtClean="0"/>
              <a:pPr/>
              <a:t>19</a:t>
            </a:fld>
            <a:endParaRPr lang="fr-FR" dirty="0"/>
          </a:p>
        </p:txBody>
      </p:sp>
      <p:sp>
        <p:nvSpPr>
          <p:cNvPr id="4" name="Titre 3">
            <a:extLst>
              <a:ext uri="{FF2B5EF4-FFF2-40B4-BE49-F238E27FC236}">
                <a16:creationId xmlns:a16="http://schemas.microsoft.com/office/drawing/2014/main" id="{41670FBA-BEFE-47B4-99B5-168954125D34}"/>
              </a:ext>
            </a:extLst>
          </p:cNvPr>
          <p:cNvSpPr>
            <a:spLocks noGrp="1"/>
          </p:cNvSpPr>
          <p:nvPr>
            <p:ph type="title"/>
          </p:nvPr>
        </p:nvSpPr>
        <p:spPr/>
        <p:txBody>
          <a:bodyPr/>
          <a:lstStyle/>
          <a:p>
            <a:r>
              <a:rPr lang="fr-FR" dirty="0"/>
              <a:t>07 – Partie Graphique</a:t>
            </a:r>
          </a:p>
        </p:txBody>
      </p:sp>
      <p:sp>
        <p:nvSpPr>
          <p:cNvPr id="6" name="Rectangle 5">
            <a:extLst>
              <a:ext uri="{FF2B5EF4-FFF2-40B4-BE49-F238E27FC236}">
                <a16:creationId xmlns:a16="http://schemas.microsoft.com/office/drawing/2014/main" id="{CC43A939-BFE2-412C-BB65-C1CC73A12FBC}"/>
              </a:ext>
            </a:extLst>
          </p:cNvPr>
          <p:cNvSpPr/>
          <p:nvPr/>
        </p:nvSpPr>
        <p:spPr>
          <a:xfrm>
            <a:off x="251520" y="5467145"/>
            <a:ext cx="216024" cy="172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89969666"/>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B6FBEA3B-4BF8-469F-9E5E-73130D96D245}"/>
              </a:ext>
            </a:extLst>
          </p:cNvPr>
          <p:cNvSpPr>
            <a:spLocks noGrp="1"/>
          </p:cNvSpPr>
          <p:nvPr>
            <p:ph type="sldNum" sz="quarter" idx="4"/>
          </p:nvPr>
        </p:nvSpPr>
        <p:spPr/>
        <p:txBody>
          <a:bodyPr/>
          <a:lstStyle/>
          <a:p>
            <a:fld id="{9F97E3E2-7804-458A-A449-F6C55857A70C}" type="slidenum">
              <a:rPr lang="fr-FR" smtClean="0"/>
              <a:pPr/>
              <a:t>2</a:t>
            </a:fld>
            <a:endParaRPr lang="fr-FR" dirty="0"/>
          </a:p>
        </p:txBody>
      </p:sp>
      <p:sp>
        <p:nvSpPr>
          <p:cNvPr id="4" name="Titre 3">
            <a:extLst>
              <a:ext uri="{FF2B5EF4-FFF2-40B4-BE49-F238E27FC236}">
                <a16:creationId xmlns:a16="http://schemas.microsoft.com/office/drawing/2014/main" id="{5207CC31-8758-4EC5-90E9-17D3BE262782}"/>
              </a:ext>
            </a:extLst>
          </p:cNvPr>
          <p:cNvSpPr>
            <a:spLocks noGrp="1"/>
          </p:cNvSpPr>
          <p:nvPr>
            <p:ph type="title"/>
          </p:nvPr>
        </p:nvSpPr>
        <p:spPr/>
        <p:txBody>
          <a:bodyPr/>
          <a:lstStyle/>
          <a:p>
            <a:r>
              <a:rPr lang="fr-FR" dirty="0"/>
              <a:t>00 - Sommaire</a:t>
            </a:r>
          </a:p>
        </p:txBody>
      </p:sp>
      <p:sp>
        <p:nvSpPr>
          <p:cNvPr id="6" name="Rectangle 5">
            <a:extLst>
              <a:ext uri="{FF2B5EF4-FFF2-40B4-BE49-F238E27FC236}">
                <a16:creationId xmlns:a16="http://schemas.microsoft.com/office/drawing/2014/main" id="{F2C4C338-4C76-4CFD-B806-C0CEE12E977C}"/>
              </a:ext>
            </a:extLst>
          </p:cNvPr>
          <p:cNvSpPr/>
          <p:nvPr/>
        </p:nvSpPr>
        <p:spPr>
          <a:xfrm>
            <a:off x="251520" y="5493556"/>
            <a:ext cx="216024" cy="172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AFD9B813-6C28-4081-94A1-40B21B776C7D}"/>
              </a:ext>
            </a:extLst>
          </p:cNvPr>
          <p:cNvSpPr txBox="1"/>
          <p:nvPr/>
        </p:nvSpPr>
        <p:spPr>
          <a:xfrm>
            <a:off x="827584" y="1489348"/>
            <a:ext cx="2592288" cy="3139321"/>
          </a:xfrm>
          <a:prstGeom prst="rect">
            <a:avLst/>
          </a:prstGeom>
          <a:noFill/>
        </p:spPr>
        <p:txBody>
          <a:bodyPr wrap="square" rtlCol="0">
            <a:spAutoFit/>
          </a:bodyPr>
          <a:lstStyle/>
          <a:p>
            <a:r>
              <a:rPr lang="fr-FR" u="sng" dirty="0"/>
              <a:t>Sommaire : </a:t>
            </a:r>
          </a:p>
          <a:p>
            <a:r>
              <a:rPr lang="fr-FR" dirty="0"/>
              <a:t>   01 – Introduction</a:t>
            </a:r>
          </a:p>
          <a:p>
            <a:r>
              <a:rPr lang="fr-FR" dirty="0"/>
              <a:t>   02 – Occurrences</a:t>
            </a:r>
          </a:p>
          <a:p>
            <a:r>
              <a:rPr lang="fr-FR" dirty="0"/>
              <a:t>   03 – Arbre de </a:t>
            </a:r>
            <a:r>
              <a:rPr lang="fr-FR" dirty="0" err="1"/>
              <a:t>Huffman</a:t>
            </a:r>
            <a:endParaRPr lang="fr-FR" dirty="0"/>
          </a:p>
          <a:p>
            <a:r>
              <a:rPr lang="fr-FR" dirty="0"/>
              <a:t>   04 – Codage</a:t>
            </a:r>
          </a:p>
          <a:p>
            <a:r>
              <a:rPr lang="fr-FR" dirty="0"/>
              <a:t>   05 – Encodage</a:t>
            </a:r>
          </a:p>
          <a:p>
            <a:r>
              <a:rPr lang="fr-FR" dirty="0"/>
              <a:t>   06 – Décodage </a:t>
            </a:r>
          </a:p>
          <a:p>
            <a:r>
              <a:rPr lang="fr-FR" dirty="0"/>
              <a:t>   07 – Partie Graphique</a:t>
            </a:r>
          </a:p>
          <a:p>
            <a:r>
              <a:rPr lang="fr-FR" dirty="0"/>
              <a:t>   08 – Limites </a:t>
            </a:r>
          </a:p>
          <a:p>
            <a:r>
              <a:rPr lang="fr-FR" dirty="0"/>
              <a:t>   09 – Améliorations</a:t>
            </a:r>
          </a:p>
          <a:p>
            <a:r>
              <a:rPr lang="fr-FR" dirty="0"/>
              <a:t>   10 – Conclusion </a:t>
            </a:r>
          </a:p>
        </p:txBody>
      </p:sp>
      <p:pic>
        <p:nvPicPr>
          <p:cNvPr id="8" name="Picture 2" descr="Codage de Huffman — Wikipédia">
            <a:extLst>
              <a:ext uri="{FF2B5EF4-FFF2-40B4-BE49-F238E27FC236}">
                <a16:creationId xmlns:a16="http://schemas.microsoft.com/office/drawing/2014/main" id="{FFB6A40E-CC07-468E-9042-D48EF2ECDA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2666" y="2070486"/>
            <a:ext cx="333375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681310"/>
      </p:ext>
    </p:extLst>
  </p:cSld>
  <p:clrMapOvr>
    <a:masterClrMapping/>
  </p:clrMapOvr>
  <p:transition spd="slow">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BEB6043F-6F8A-476D-B753-7E13935F4151}"/>
              </a:ext>
            </a:extLst>
          </p:cNvPr>
          <p:cNvSpPr>
            <a:spLocks noGrp="1"/>
          </p:cNvSpPr>
          <p:nvPr>
            <p:ph type="sldNum" sz="quarter" idx="4"/>
          </p:nvPr>
        </p:nvSpPr>
        <p:spPr/>
        <p:txBody>
          <a:bodyPr/>
          <a:lstStyle/>
          <a:p>
            <a:fld id="{9F97E3E2-7804-458A-A449-F6C55857A70C}" type="slidenum">
              <a:rPr lang="fr-FR" smtClean="0"/>
              <a:pPr/>
              <a:t>20</a:t>
            </a:fld>
            <a:endParaRPr lang="fr-FR" dirty="0"/>
          </a:p>
        </p:txBody>
      </p:sp>
      <p:sp>
        <p:nvSpPr>
          <p:cNvPr id="4" name="Titre 3">
            <a:extLst>
              <a:ext uri="{FF2B5EF4-FFF2-40B4-BE49-F238E27FC236}">
                <a16:creationId xmlns:a16="http://schemas.microsoft.com/office/drawing/2014/main" id="{41670FBA-BEFE-47B4-99B5-168954125D34}"/>
              </a:ext>
            </a:extLst>
          </p:cNvPr>
          <p:cNvSpPr>
            <a:spLocks noGrp="1"/>
          </p:cNvSpPr>
          <p:nvPr>
            <p:ph type="title"/>
          </p:nvPr>
        </p:nvSpPr>
        <p:spPr/>
        <p:txBody>
          <a:bodyPr/>
          <a:lstStyle/>
          <a:p>
            <a:r>
              <a:rPr lang="fr-FR" dirty="0"/>
              <a:t>08 - Limites</a:t>
            </a:r>
          </a:p>
        </p:txBody>
      </p:sp>
      <p:sp>
        <p:nvSpPr>
          <p:cNvPr id="6" name="Rectangle 5">
            <a:extLst>
              <a:ext uri="{FF2B5EF4-FFF2-40B4-BE49-F238E27FC236}">
                <a16:creationId xmlns:a16="http://schemas.microsoft.com/office/drawing/2014/main" id="{CC43A939-BFE2-412C-BB65-C1CC73A12FBC}"/>
              </a:ext>
            </a:extLst>
          </p:cNvPr>
          <p:cNvSpPr/>
          <p:nvPr/>
        </p:nvSpPr>
        <p:spPr>
          <a:xfrm>
            <a:off x="251520" y="5467145"/>
            <a:ext cx="216024" cy="172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65DEFF6E-1FBE-4B12-BBD4-A941B406FDCF}"/>
              </a:ext>
            </a:extLst>
          </p:cNvPr>
          <p:cNvSpPr txBox="1"/>
          <p:nvPr/>
        </p:nvSpPr>
        <p:spPr>
          <a:xfrm>
            <a:off x="359533" y="1201316"/>
            <a:ext cx="8496944" cy="3970318"/>
          </a:xfrm>
          <a:prstGeom prst="rect">
            <a:avLst/>
          </a:prstGeom>
          <a:noFill/>
        </p:spPr>
        <p:txBody>
          <a:bodyPr wrap="square" rtlCol="0">
            <a:spAutoFit/>
          </a:bodyPr>
          <a:lstStyle/>
          <a:p>
            <a:r>
              <a:rPr lang="fr-FR" dirty="0"/>
              <a:t>1 – On s’y est repris à 3 fois pour faire le code de l’arbre de </a:t>
            </a:r>
            <a:r>
              <a:rPr lang="fr-FR" dirty="0" err="1"/>
              <a:t>Huffman</a:t>
            </a:r>
            <a:r>
              <a:rPr lang="fr-FR" dirty="0"/>
              <a:t> , notamment car nous avions un problème à cause de la suppression d’objet ou alors aussi dans la manière de construire l’arbre (de root vers les feuilles)</a:t>
            </a:r>
          </a:p>
          <a:p>
            <a:endParaRPr lang="fr-FR" dirty="0"/>
          </a:p>
          <a:p>
            <a:r>
              <a:rPr lang="fr-FR" dirty="0"/>
              <a:t>2 – Un autre problème rencontré au niveau de l’encodage, dû au fait que Python prenait la suite binaire comme une chaine de caractères et non comme du binaire ce qui avait pour effet d’obtenir un fichier encodé plus gros que l’original en terme de taille. On peut aussi ajouter le fait que nous n’avions pas rassemblé par paquet de 8 bits pour formé un octet.</a:t>
            </a:r>
          </a:p>
          <a:p>
            <a:endParaRPr lang="fr-FR" dirty="0"/>
          </a:p>
          <a:p>
            <a:r>
              <a:rPr lang="fr-FR" dirty="0"/>
              <a:t>3 – Nous ne traitons que des fichier txt mais notre code fonctionne pour des images</a:t>
            </a:r>
          </a:p>
          <a:p>
            <a:endParaRPr lang="fr-FR" dirty="0"/>
          </a:p>
          <a:p>
            <a:r>
              <a:rPr lang="fr-FR" dirty="0"/>
              <a:t>4 – Lorsque l’on encode des fichiers trop petits , la taille du fichier encoder est plus important que le fichier original</a:t>
            </a:r>
          </a:p>
        </p:txBody>
      </p:sp>
    </p:spTree>
    <p:extLst>
      <p:ext uri="{BB962C8B-B14F-4D97-AF65-F5344CB8AC3E}">
        <p14:creationId xmlns:p14="http://schemas.microsoft.com/office/powerpoint/2010/main" val="3664070161"/>
      </p:ext>
    </p:extLst>
  </p:cSld>
  <p:clrMapOvr>
    <a:masterClrMapping/>
  </p:clrMapOvr>
  <p:transition spd="slow">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BEB6043F-6F8A-476D-B753-7E13935F4151}"/>
              </a:ext>
            </a:extLst>
          </p:cNvPr>
          <p:cNvSpPr>
            <a:spLocks noGrp="1"/>
          </p:cNvSpPr>
          <p:nvPr>
            <p:ph type="sldNum" sz="quarter" idx="4"/>
          </p:nvPr>
        </p:nvSpPr>
        <p:spPr/>
        <p:txBody>
          <a:bodyPr/>
          <a:lstStyle/>
          <a:p>
            <a:fld id="{9F97E3E2-7804-458A-A449-F6C55857A70C}" type="slidenum">
              <a:rPr lang="fr-FR" smtClean="0"/>
              <a:pPr/>
              <a:t>21</a:t>
            </a:fld>
            <a:endParaRPr lang="fr-FR" dirty="0"/>
          </a:p>
        </p:txBody>
      </p:sp>
      <p:sp>
        <p:nvSpPr>
          <p:cNvPr id="4" name="Titre 3">
            <a:extLst>
              <a:ext uri="{FF2B5EF4-FFF2-40B4-BE49-F238E27FC236}">
                <a16:creationId xmlns:a16="http://schemas.microsoft.com/office/drawing/2014/main" id="{41670FBA-BEFE-47B4-99B5-168954125D34}"/>
              </a:ext>
            </a:extLst>
          </p:cNvPr>
          <p:cNvSpPr>
            <a:spLocks noGrp="1"/>
          </p:cNvSpPr>
          <p:nvPr>
            <p:ph type="title"/>
          </p:nvPr>
        </p:nvSpPr>
        <p:spPr/>
        <p:txBody>
          <a:bodyPr/>
          <a:lstStyle/>
          <a:p>
            <a:r>
              <a:rPr lang="fr-FR" dirty="0"/>
              <a:t>09 - Améliorations</a:t>
            </a:r>
          </a:p>
        </p:txBody>
      </p:sp>
      <p:sp>
        <p:nvSpPr>
          <p:cNvPr id="6" name="Rectangle 5">
            <a:extLst>
              <a:ext uri="{FF2B5EF4-FFF2-40B4-BE49-F238E27FC236}">
                <a16:creationId xmlns:a16="http://schemas.microsoft.com/office/drawing/2014/main" id="{CC43A939-BFE2-412C-BB65-C1CC73A12FBC}"/>
              </a:ext>
            </a:extLst>
          </p:cNvPr>
          <p:cNvSpPr/>
          <p:nvPr/>
        </p:nvSpPr>
        <p:spPr>
          <a:xfrm>
            <a:off x="251520" y="5467145"/>
            <a:ext cx="216024" cy="172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65DEFF6E-1FBE-4B12-BBD4-A941B406FDCF}"/>
              </a:ext>
            </a:extLst>
          </p:cNvPr>
          <p:cNvSpPr txBox="1"/>
          <p:nvPr/>
        </p:nvSpPr>
        <p:spPr>
          <a:xfrm>
            <a:off x="359533" y="1417340"/>
            <a:ext cx="8496944" cy="3139321"/>
          </a:xfrm>
          <a:prstGeom prst="rect">
            <a:avLst/>
          </a:prstGeom>
          <a:noFill/>
        </p:spPr>
        <p:txBody>
          <a:bodyPr wrap="square" rtlCol="0">
            <a:spAutoFit/>
          </a:bodyPr>
          <a:lstStyle/>
          <a:p>
            <a:r>
              <a:rPr lang="fr-FR" dirty="0"/>
              <a:t>1 – Modifier notre fonction </a:t>
            </a:r>
            <a:r>
              <a:rPr lang="fr-FR" dirty="0" err="1"/>
              <a:t>Occurrence_symbole</a:t>
            </a:r>
            <a:r>
              <a:rPr lang="fr-FR" dirty="0"/>
              <a:t> pour qu’il détermine seul la quantité de caractère par block, ex prendre un groupe de 8 élément binaire pour en faire un seul avec </a:t>
            </a:r>
            <a:r>
              <a:rPr lang="fr-FR" dirty="0" err="1"/>
              <a:t>Huffman</a:t>
            </a:r>
            <a:endParaRPr lang="fr-FR" dirty="0"/>
          </a:p>
          <a:p>
            <a:endParaRPr lang="fr-FR" dirty="0"/>
          </a:p>
          <a:p>
            <a:r>
              <a:rPr lang="fr-FR" dirty="0"/>
              <a:t>2 – La mise en place de notre logiciel pour compresser des images</a:t>
            </a:r>
          </a:p>
          <a:p>
            <a:endParaRPr lang="fr-FR" dirty="0"/>
          </a:p>
          <a:p>
            <a:r>
              <a:rPr lang="fr-FR" dirty="0"/>
              <a:t>3 – Une gestion autonome de la multi-compression qui s’arrête lorsque le gain est inferieur au coup algorithmique </a:t>
            </a:r>
          </a:p>
          <a:p>
            <a:endParaRPr lang="fr-FR" dirty="0"/>
          </a:p>
          <a:p>
            <a:r>
              <a:rPr lang="fr-FR" dirty="0"/>
              <a:t>4 – Adapter la taille de la fenêtre de </a:t>
            </a:r>
            <a:r>
              <a:rPr lang="fr-FR" dirty="0" err="1"/>
              <a:t>tkinter</a:t>
            </a:r>
            <a:r>
              <a:rPr lang="fr-FR" dirty="0"/>
              <a:t> en fonction de la taille de l’arbre à afficher. Si l’arbre est trop grand , il dépasse</a:t>
            </a:r>
          </a:p>
        </p:txBody>
      </p:sp>
    </p:spTree>
    <p:extLst>
      <p:ext uri="{BB962C8B-B14F-4D97-AF65-F5344CB8AC3E}">
        <p14:creationId xmlns:p14="http://schemas.microsoft.com/office/powerpoint/2010/main" val="2877290837"/>
      </p:ext>
    </p:extLst>
  </p:cSld>
  <p:clrMapOvr>
    <a:masterClrMapping/>
  </p:clrMapOvr>
  <p:transition spd="slow">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BEB6043F-6F8A-476D-B753-7E13935F4151}"/>
              </a:ext>
            </a:extLst>
          </p:cNvPr>
          <p:cNvSpPr>
            <a:spLocks noGrp="1"/>
          </p:cNvSpPr>
          <p:nvPr>
            <p:ph type="sldNum" sz="quarter" idx="4"/>
          </p:nvPr>
        </p:nvSpPr>
        <p:spPr/>
        <p:txBody>
          <a:bodyPr/>
          <a:lstStyle/>
          <a:p>
            <a:fld id="{9F97E3E2-7804-458A-A449-F6C55857A70C}" type="slidenum">
              <a:rPr lang="fr-FR" smtClean="0"/>
              <a:pPr/>
              <a:t>22</a:t>
            </a:fld>
            <a:endParaRPr lang="fr-FR" dirty="0"/>
          </a:p>
        </p:txBody>
      </p:sp>
      <p:sp>
        <p:nvSpPr>
          <p:cNvPr id="4" name="Titre 3">
            <a:extLst>
              <a:ext uri="{FF2B5EF4-FFF2-40B4-BE49-F238E27FC236}">
                <a16:creationId xmlns:a16="http://schemas.microsoft.com/office/drawing/2014/main" id="{41670FBA-BEFE-47B4-99B5-168954125D34}"/>
              </a:ext>
            </a:extLst>
          </p:cNvPr>
          <p:cNvSpPr>
            <a:spLocks noGrp="1"/>
          </p:cNvSpPr>
          <p:nvPr>
            <p:ph type="title"/>
          </p:nvPr>
        </p:nvSpPr>
        <p:spPr/>
        <p:txBody>
          <a:bodyPr/>
          <a:lstStyle/>
          <a:p>
            <a:r>
              <a:rPr lang="fr-FR" dirty="0"/>
              <a:t>10 – Conclusion</a:t>
            </a:r>
          </a:p>
        </p:txBody>
      </p:sp>
      <p:sp>
        <p:nvSpPr>
          <p:cNvPr id="6" name="Rectangle 5">
            <a:extLst>
              <a:ext uri="{FF2B5EF4-FFF2-40B4-BE49-F238E27FC236}">
                <a16:creationId xmlns:a16="http://schemas.microsoft.com/office/drawing/2014/main" id="{CC43A939-BFE2-412C-BB65-C1CC73A12FBC}"/>
              </a:ext>
            </a:extLst>
          </p:cNvPr>
          <p:cNvSpPr/>
          <p:nvPr/>
        </p:nvSpPr>
        <p:spPr>
          <a:xfrm>
            <a:off x="251520" y="5467145"/>
            <a:ext cx="216024" cy="172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294F41B9-70E0-48D2-A1CF-61A93012156A}"/>
              </a:ext>
            </a:extLst>
          </p:cNvPr>
          <p:cNvSpPr txBox="1"/>
          <p:nvPr/>
        </p:nvSpPr>
        <p:spPr>
          <a:xfrm>
            <a:off x="683568" y="1561356"/>
            <a:ext cx="7128792" cy="3139321"/>
          </a:xfrm>
          <a:prstGeom prst="rect">
            <a:avLst/>
          </a:prstGeom>
          <a:noFill/>
        </p:spPr>
        <p:txBody>
          <a:bodyPr wrap="square" rtlCol="0">
            <a:spAutoFit/>
          </a:bodyPr>
          <a:lstStyle/>
          <a:p>
            <a:pPr marL="285750" indent="-285750">
              <a:buFontTx/>
              <a:buChar char="-"/>
            </a:pPr>
            <a:r>
              <a:rPr lang="fr-FR" dirty="0"/>
              <a:t>Bonne expérience de groupe sur un projet très intéressant avec un assez bon résultat.</a:t>
            </a:r>
          </a:p>
          <a:p>
            <a:pPr marL="285750" indent="-285750">
              <a:buFontTx/>
              <a:buChar char="-"/>
            </a:pPr>
            <a:r>
              <a:rPr lang="fr-FR" dirty="0"/>
              <a:t>Approfondissement dans les connaissances Python , notamment au niveau de la récursivité et des classes mais aussi sur le travail de taille de fichier.</a:t>
            </a:r>
          </a:p>
          <a:p>
            <a:pPr marL="285750" indent="-285750">
              <a:buFontTx/>
              <a:buChar char="-"/>
            </a:pPr>
            <a:r>
              <a:rPr lang="fr-FR" dirty="0"/>
              <a:t>Conforté dans notre choix de suivre une voie plus axé informatique.</a:t>
            </a:r>
          </a:p>
          <a:p>
            <a:pPr marL="285750" indent="-285750">
              <a:buFontTx/>
              <a:buChar char="-"/>
            </a:pPr>
            <a:endParaRPr lang="fr-FR" dirty="0"/>
          </a:p>
          <a:p>
            <a:pPr marL="285750" indent="-285750">
              <a:buFontTx/>
              <a:buChar char="-"/>
            </a:pPr>
            <a:endParaRPr lang="fr-FR" dirty="0"/>
          </a:p>
          <a:p>
            <a:pPr marL="285750" indent="-285750">
              <a:buFontTx/>
              <a:buChar char="-"/>
            </a:pPr>
            <a:endParaRPr lang="fr-FR" dirty="0"/>
          </a:p>
          <a:p>
            <a:pPr marL="285750" indent="-285750">
              <a:buFontTx/>
              <a:buChar char="-"/>
            </a:pPr>
            <a:endParaRPr lang="fr-FR" dirty="0"/>
          </a:p>
          <a:p>
            <a:pPr marL="285750" indent="-285750">
              <a:buFontTx/>
              <a:buChar char="-"/>
            </a:pPr>
            <a:endParaRPr lang="fr-FR" dirty="0"/>
          </a:p>
        </p:txBody>
      </p:sp>
    </p:spTree>
    <p:extLst>
      <p:ext uri="{BB962C8B-B14F-4D97-AF65-F5344CB8AC3E}">
        <p14:creationId xmlns:p14="http://schemas.microsoft.com/office/powerpoint/2010/main" val="1605188121"/>
      </p:ext>
    </p:extLst>
  </p:cSld>
  <p:clrMapOvr>
    <a:masterClrMapping/>
  </p:clrMapOvr>
  <p:transition spd="slow">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a:xfrm>
            <a:off x="2856273" y="2425453"/>
            <a:ext cx="6180224" cy="1225021"/>
          </a:xfrm>
        </p:spPr>
        <p:txBody>
          <a:bodyPr/>
          <a:lstStyle/>
          <a:p>
            <a:r>
              <a:rPr lang="fr-FR" dirty="0"/>
              <a:t>Merci de votre Attention</a:t>
            </a:r>
          </a:p>
        </p:txBody>
      </p:sp>
    </p:spTree>
    <p:extLst>
      <p:ext uri="{BB962C8B-B14F-4D97-AF65-F5344CB8AC3E}">
        <p14:creationId xmlns:p14="http://schemas.microsoft.com/office/powerpoint/2010/main" val="81026305"/>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4"/>
          </p:nvPr>
        </p:nvSpPr>
        <p:spPr/>
        <p:txBody>
          <a:bodyPr/>
          <a:lstStyle/>
          <a:p>
            <a:fld id="{9F97E3E2-7804-458A-A449-F6C55857A70C}" type="slidenum">
              <a:rPr lang="fr-FR" smtClean="0"/>
              <a:pPr/>
              <a:t>3</a:t>
            </a:fld>
            <a:endParaRPr lang="fr-FR" dirty="0"/>
          </a:p>
        </p:txBody>
      </p:sp>
      <p:sp>
        <p:nvSpPr>
          <p:cNvPr id="4" name="Titre 3"/>
          <p:cNvSpPr>
            <a:spLocks noGrp="1"/>
          </p:cNvSpPr>
          <p:nvPr>
            <p:ph type="title"/>
          </p:nvPr>
        </p:nvSpPr>
        <p:spPr>
          <a:xfrm>
            <a:off x="1763689" y="44256"/>
            <a:ext cx="7200800" cy="730024"/>
          </a:xfrm>
        </p:spPr>
        <p:txBody>
          <a:bodyPr>
            <a:normAutofit/>
          </a:bodyPr>
          <a:lstStyle/>
          <a:p>
            <a:r>
              <a:rPr lang="fr-FR" dirty="0"/>
              <a:t>01 – Introduction à </a:t>
            </a:r>
            <a:r>
              <a:rPr lang="fr-FR" dirty="0" err="1"/>
              <a:t>Huffman</a:t>
            </a:r>
            <a:r>
              <a:rPr lang="fr-FR" dirty="0"/>
              <a:t> </a:t>
            </a:r>
          </a:p>
        </p:txBody>
      </p:sp>
      <p:sp>
        <p:nvSpPr>
          <p:cNvPr id="6" name="Rectangle 5">
            <a:extLst>
              <a:ext uri="{FF2B5EF4-FFF2-40B4-BE49-F238E27FC236}">
                <a16:creationId xmlns:a16="http://schemas.microsoft.com/office/drawing/2014/main" id="{521E87AD-1D92-4837-BD9C-E87E9E66CE20}"/>
              </a:ext>
            </a:extLst>
          </p:cNvPr>
          <p:cNvSpPr/>
          <p:nvPr/>
        </p:nvSpPr>
        <p:spPr>
          <a:xfrm>
            <a:off x="251520" y="5493556"/>
            <a:ext cx="216024" cy="172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3BB9E92A-1461-418A-AB80-B151F3D7C7F5}"/>
              </a:ext>
            </a:extLst>
          </p:cNvPr>
          <p:cNvSpPr txBox="1"/>
          <p:nvPr/>
        </p:nvSpPr>
        <p:spPr>
          <a:xfrm>
            <a:off x="467544" y="1735757"/>
            <a:ext cx="3960440" cy="2308324"/>
          </a:xfrm>
          <a:prstGeom prst="rect">
            <a:avLst/>
          </a:prstGeom>
          <a:noFill/>
        </p:spPr>
        <p:txBody>
          <a:bodyPr wrap="square" rtlCol="0">
            <a:spAutoFit/>
          </a:bodyPr>
          <a:lstStyle/>
          <a:p>
            <a:r>
              <a:rPr lang="fr-FR" dirty="0"/>
              <a:t>- Le codage de </a:t>
            </a:r>
            <a:r>
              <a:rPr lang="fr-FR" dirty="0" err="1"/>
              <a:t>Huffman</a:t>
            </a:r>
            <a:r>
              <a:rPr lang="fr-FR" dirty="0"/>
              <a:t> consiste en l’optimisation et la compression de données basé sur la fréquences d’apparition de symboles ou caractères. Il est censé marcher pour tout types de fichiers : textes, images …</a:t>
            </a:r>
          </a:p>
          <a:p>
            <a:endParaRPr lang="fr-FR" dirty="0"/>
          </a:p>
          <a:p>
            <a:r>
              <a:rPr lang="fr-FR" dirty="0"/>
              <a:t>- Il a été publié en 1952</a:t>
            </a:r>
          </a:p>
        </p:txBody>
      </p:sp>
      <p:pic>
        <p:nvPicPr>
          <p:cNvPr id="1026" name="Picture 2" descr="Codage de Huffman — Wikipédia">
            <a:extLst>
              <a:ext uri="{FF2B5EF4-FFF2-40B4-BE49-F238E27FC236}">
                <a16:creationId xmlns:a16="http://schemas.microsoft.com/office/drawing/2014/main" id="{95C4876F-CDFD-45E5-8717-56C4E73592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1785937"/>
            <a:ext cx="333375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109905"/>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FF2B68E2-98AD-4A8C-8CAE-CECCA37C5D4D}"/>
              </a:ext>
            </a:extLst>
          </p:cNvPr>
          <p:cNvSpPr>
            <a:spLocks noGrp="1"/>
          </p:cNvSpPr>
          <p:nvPr>
            <p:ph type="sldNum" sz="quarter" idx="4"/>
          </p:nvPr>
        </p:nvSpPr>
        <p:spPr/>
        <p:txBody>
          <a:bodyPr/>
          <a:lstStyle/>
          <a:p>
            <a:fld id="{9F97E3E2-7804-458A-A449-F6C55857A70C}" type="slidenum">
              <a:rPr lang="fr-FR" smtClean="0"/>
              <a:pPr/>
              <a:t>4</a:t>
            </a:fld>
            <a:endParaRPr lang="fr-FR" dirty="0"/>
          </a:p>
        </p:txBody>
      </p:sp>
      <p:sp>
        <p:nvSpPr>
          <p:cNvPr id="4" name="Titre 3">
            <a:extLst>
              <a:ext uri="{FF2B5EF4-FFF2-40B4-BE49-F238E27FC236}">
                <a16:creationId xmlns:a16="http://schemas.microsoft.com/office/drawing/2014/main" id="{A7C98D71-EF8F-4FAF-AC9A-C95BE7D89252}"/>
              </a:ext>
            </a:extLst>
          </p:cNvPr>
          <p:cNvSpPr>
            <a:spLocks noGrp="1"/>
          </p:cNvSpPr>
          <p:nvPr>
            <p:ph type="title"/>
          </p:nvPr>
        </p:nvSpPr>
        <p:spPr>
          <a:xfrm>
            <a:off x="1763688" y="44257"/>
            <a:ext cx="6552727" cy="730023"/>
          </a:xfrm>
        </p:spPr>
        <p:txBody>
          <a:bodyPr>
            <a:normAutofit fontScale="90000"/>
          </a:bodyPr>
          <a:lstStyle/>
          <a:p>
            <a:r>
              <a:rPr lang="fr-FR" dirty="0"/>
              <a:t>02 – Recherche du nombre d’</a:t>
            </a:r>
            <a:r>
              <a:rPr lang="fr-FR" dirty="0" err="1"/>
              <a:t>occurences</a:t>
            </a:r>
            <a:endParaRPr lang="fr-FR" dirty="0"/>
          </a:p>
        </p:txBody>
      </p:sp>
      <p:sp>
        <p:nvSpPr>
          <p:cNvPr id="6" name="Rectangle 5">
            <a:extLst>
              <a:ext uri="{FF2B5EF4-FFF2-40B4-BE49-F238E27FC236}">
                <a16:creationId xmlns:a16="http://schemas.microsoft.com/office/drawing/2014/main" id="{6D2A760D-DE5E-4C20-BF89-3CB9A1354D73}"/>
              </a:ext>
            </a:extLst>
          </p:cNvPr>
          <p:cNvSpPr/>
          <p:nvPr/>
        </p:nvSpPr>
        <p:spPr>
          <a:xfrm>
            <a:off x="251520" y="5467145"/>
            <a:ext cx="216024" cy="172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E92B46CA-97DD-4084-91D1-1CCD258F930F}"/>
              </a:ext>
            </a:extLst>
          </p:cNvPr>
          <p:cNvSpPr txBox="1"/>
          <p:nvPr/>
        </p:nvSpPr>
        <p:spPr>
          <a:xfrm>
            <a:off x="467544" y="1633364"/>
            <a:ext cx="3744416" cy="3139321"/>
          </a:xfrm>
          <a:prstGeom prst="rect">
            <a:avLst/>
          </a:prstGeom>
          <a:noFill/>
        </p:spPr>
        <p:txBody>
          <a:bodyPr wrap="square" rtlCol="0">
            <a:spAutoFit/>
          </a:bodyPr>
          <a:lstStyle/>
          <a:p>
            <a:r>
              <a:rPr lang="fr-FR" dirty="0"/>
              <a:t>Première étape du code pour un fichier de type texte (plus courant) on récupère le nombre de fois </a:t>
            </a:r>
          </a:p>
          <a:p>
            <a:r>
              <a:rPr lang="fr-FR" dirty="0"/>
              <a:t>qu’un symbole ou un caractère est présent. C’est la base de l’arbre de </a:t>
            </a:r>
            <a:r>
              <a:rPr lang="fr-FR" dirty="0" err="1"/>
              <a:t>Huffman</a:t>
            </a:r>
            <a:r>
              <a:rPr lang="fr-FR" dirty="0"/>
              <a:t>. </a:t>
            </a:r>
          </a:p>
          <a:p>
            <a:endParaRPr lang="fr-FR" dirty="0"/>
          </a:p>
          <a:p>
            <a:r>
              <a:rPr lang="fr-FR" dirty="0"/>
              <a:t>Après parcourt du fichier , on obtient une liste de tuple qui sera trié par ordre croissant de la fréquences d’apparition.</a:t>
            </a:r>
          </a:p>
        </p:txBody>
      </p:sp>
      <p:pic>
        <p:nvPicPr>
          <p:cNvPr id="9" name="Image 8">
            <a:extLst>
              <a:ext uri="{FF2B5EF4-FFF2-40B4-BE49-F238E27FC236}">
                <a16:creationId xmlns:a16="http://schemas.microsoft.com/office/drawing/2014/main" id="{D0B34F0A-EDD5-4300-96F1-B94FAFDC83B5}"/>
              </a:ext>
            </a:extLst>
          </p:cNvPr>
          <p:cNvPicPr>
            <a:picLocks noChangeAspect="1"/>
          </p:cNvPicPr>
          <p:nvPr/>
        </p:nvPicPr>
        <p:blipFill>
          <a:blip r:embed="rId2"/>
          <a:stretch>
            <a:fillRect/>
          </a:stretch>
        </p:blipFill>
        <p:spPr>
          <a:xfrm>
            <a:off x="4507955" y="2837999"/>
            <a:ext cx="4259251" cy="163518"/>
          </a:xfrm>
          <a:prstGeom prst="rect">
            <a:avLst/>
          </a:prstGeom>
        </p:spPr>
      </p:pic>
    </p:spTree>
    <p:extLst>
      <p:ext uri="{BB962C8B-B14F-4D97-AF65-F5344CB8AC3E}">
        <p14:creationId xmlns:p14="http://schemas.microsoft.com/office/powerpoint/2010/main" val="2844787525"/>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FF2B68E2-98AD-4A8C-8CAE-CECCA37C5D4D}"/>
              </a:ext>
            </a:extLst>
          </p:cNvPr>
          <p:cNvSpPr>
            <a:spLocks noGrp="1"/>
          </p:cNvSpPr>
          <p:nvPr>
            <p:ph type="sldNum" sz="quarter" idx="4"/>
          </p:nvPr>
        </p:nvSpPr>
        <p:spPr/>
        <p:txBody>
          <a:bodyPr/>
          <a:lstStyle/>
          <a:p>
            <a:fld id="{9F97E3E2-7804-458A-A449-F6C55857A70C}" type="slidenum">
              <a:rPr lang="fr-FR" smtClean="0"/>
              <a:pPr/>
              <a:t>5</a:t>
            </a:fld>
            <a:endParaRPr lang="fr-FR" dirty="0"/>
          </a:p>
        </p:txBody>
      </p:sp>
      <p:sp>
        <p:nvSpPr>
          <p:cNvPr id="4" name="Titre 3">
            <a:extLst>
              <a:ext uri="{FF2B5EF4-FFF2-40B4-BE49-F238E27FC236}">
                <a16:creationId xmlns:a16="http://schemas.microsoft.com/office/drawing/2014/main" id="{A7C98D71-EF8F-4FAF-AC9A-C95BE7D89252}"/>
              </a:ext>
            </a:extLst>
          </p:cNvPr>
          <p:cNvSpPr>
            <a:spLocks noGrp="1"/>
          </p:cNvSpPr>
          <p:nvPr>
            <p:ph type="title"/>
          </p:nvPr>
        </p:nvSpPr>
        <p:spPr>
          <a:xfrm>
            <a:off x="1763688" y="44257"/>
            <a:ext cx="6552727" cy="730023"/>
          </a:xfrm>
        </p:spPr>
        <p:txBody>
          <a:bodyPr>
            <a:normAutofit/>
          </a:bodyPr>
          <a:lstStyle/>
          <a:p>
            <a:r>
              <a:rPr lang="fr-FR" dirty="0"/>
              <a:t>03 – Arbre de </a:t>
            </a:r>
            <a:r>
              <a:rPr lang="fr-FR" dirty="0" err="1"/>
              <a:t>Huffman</a:t>
            </a:r>
            <a:endParaRPr lang="fr-FR" dirty="0"/>
          </a:p>
        </p:txBody>
      </p:sp>
      <p:sp>
        <p:nvSpPr>
          <p:cNvPr id="6" name="Rectangle 5">
            <a:extLst>
              <a:ext uri="{FF2B5EF4-FFF2-40B4-BE49-F238E27FC236}">
                <a16:creationId xmlns:a16="http://schemas.microsoft.com/office/drawing/2014/main" id="{6D2A760D-DE5E-4C20-BF89-3CB9A1354D73}"/>
              </a:ext>
            </a:extLst>
          </p:cNvPr>
          <p:cNvSpPr/>
          <p:nvPr/>
        </p:nvSpPr>
        <p:spPr>
          <a:xfrm>
            <a:off x="251520" y="5467145"/>
            <a:ext cx="216024" cy="172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25C994EF-F82A-4B62-A1DF-56259E06BB57}"/>
              </a:ext>
            </a:extLst>
          </p:cNvPr>
          <p:cNvSpPr txBox="1"/>
          <p:nvPr/>
        </p:nvSpPr>
        <p:spPr>
          <a:xfrm>
            <a:off x="683568" y="1498840"/>
            <a:ext cx="5688632" cy="1754326"/>
          </a:xfrm>
          <a:prstGeom prst="rect">
            <a:avLst/>
          </a:prstGeom>
          <a:noFill/>
        </p:spPr>
        <p:txBody>
          <a:bodyPr wrap="square" rtlCol="0">
            <a:spAutoFit/>
          </a:bodyPr>
          <a:lstStyle/>
          <a:p>
            <a:r>
              <a:rPr lang="fr-FR" dirty="0"/>
              <a:t>Après avoir reçu la liste de tuple (liste occurrences) trié on peut créer l’arbre:</a:t>
            </a:r>
          </a:p>
          <a:p>
            <a:endParaRPr lang="fr-FR" dirty="0"/>
          </a:p>
          <a:p>
            <a:r>
              <a:rPr lang="fr-FR" dirty="0"/>
              <a:t>1 – Chaque tuple devient un nœud (objet) avec une clé qui équivaut à sa fréquence d’apparition et son data qui est le caractère/symbole.</a:t>
            </a:r>
          </a:p>
        </p:txBody>
      </p:sp>
      <p:sp>
        <p:nvSpPr>
          <p:cNvPr id="5" name="Rectangle 4">
            <a:extLst>
              <a:ext uri="{FF2B5EF4-FFF2-40B4-BE49-F238E27FC236}">
                <a16:creationId xmlns:a16="http://schemas.microsoft.com/office/drawing/2014/main" id="{8BC2FE48-B5C0-45E8-BF79-D4CB9892B6F3}"/>
              </a:ext>
            </a:extLst>
          </p:cNvPr>
          <p:cNvSpPr/>
          <p:nvPr/>
        </p:nvSpPr>
        <p:spPr>
          <a:xfrm>
            <a:off x="3671900" y="3294071"/>
            <a:ext cx="1152128" cy="43204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8" name="ZoneTexte 7">
            <a:extLst>
              <a:ext uri="{FF2B5EF4-FFF2-40B4-BE49-F238E27FC236}">
                <a16:creationId xmlns:a16="http://schemas.microsoft.com/office/drawing/2014/main" id="{01624569-0AD5-4521-A0D7-9FD47B2FCE7A}"/>
              </a:ext>
            </a:extLst>
          </p:cNvPr>
          <p:cNvSpPr txBox="1"/>
          <p:nvPr/>
        </p:nvSpPr>
        <p:spPr>
          <a:xfrm>
            <a:off x="3935186" y="3350531"/>
            <a:ext cx="625556" cy="369332"/>
          </a:xfrm>
          <a:prstGeom prst="rect">
            <a:avLst/>
          </a:prstGeom>
          <a:noFill/>
        </p:spPr>
        <p:txBody>
          <a:bodyPr wrap="none" rtlCol="0">
            <a:spAutoFit/>
          </a:bodyPr>
          <a:lstStyle/>
          <a:p>
            <a:r>
              <a:rPr lang="fr-FR" dirty="0"/>
              <a:t>Root</a:t>
            </a:r>
          </a:p>
        </p:txBody>
      </p:sp>
      <p:cxnSp>
        <p:nvCxnSpPr>
          <p:cNvPr id="11" name="Connecteur droit 10">
            <a:extLst>
              <a:ext uri="{FF2B5EF4-FFF2-40B4-BE49-F238E27FC236}">
                <a16:creationId xmlns:a16="http://schemas.microsoft.com/office/drawing/2014/main" id="{429433B3-E64A-4573-9D30-338BDFD496CB}"/>
              </a:ext>
            </a:extLst>
          </p:cNvPr>
          <p:cNvCxnSpPr/>
          <p:nvPr/>
        </p:nvCxnSpPr>
        <p:spPr>
          <a:xfrm flipH="1">
            <a:off x="2555776" y="3719863"/>
            <a:ext cx="1116124" cy="793821"/>
          </a:xfrm>
          <a:prstGeom prst="line">
            <a:avLst/>
          </a:prstGeom>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B642003F-FE6B-473E-A63C-001D58C603F6}"/>
              </a:ext>
            </a:extLst>
          </p:cNvPr>
          <p:cNvSpPr/>
          <p:nvPr/>
        </p:nvSpPr>
        <p:spPr>
          <a:xfrm>
            <a:off x="2287563" y="4513684"/>
            <a:ext cx="536426" cy="35890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13" name="ZoneTexte 12">
            <a:extLst>
              <a:ext uri="{FF2B5EF4-FFF2-40B4-BE49-F238E27FC236}">
                <a16:creationId xmlns:a16="http://schemas.microsoft.com/office/drawing/2014/main" id="{914FE3EA-4C4C-46E2-B390-A5ABEA1728FF}"/>
              </a:ext>
            </a:extLst>
          </p:cNvPr>
          <p:cNvSpPr txBox="1"/>
          <p:nvPr/>
        </p:nvSpPr>
        <p:spPr>
          <a:xfrm>
            <a:off x="2179551" y="4504392"/>
            <a:ext cx="752450" cy="369332"/>
          </a:xfrm>
          <a:prstGeom prst="rect">
            <a:avLst/>
          </a:prstGeom>
          <a:noFill/>
        </p:spPr>
        <p:txBody>
          <a:bodyPr wrap="none" rtlCol="0">
            <a:spAutoFit/>
          </a:bodyPr>
          <a:lstStyle/>
          <a:p>
            <a:r>
              <a:rPr lang="fr-FR" dirty="0"/>
              <a:t>(10,A)</a:t>
            </a:r>
          </a:p>
        </p:txBody>
      </p:sp>
      <p:cxnSp>
        <p:nvCxnSpPr>
          <p:cNvPr id="15" name="Connecteur droit 14">
            <a:extLst>
              <a:ext uri="{FF2B5EF4-FFF2-40B4-BE49-F238E27FC236}">
                <a16:creationId xmlns:a16="http://schemas.microsoft.com/office/drawing/2014/main" id="{7D45B2E1-005A-4D90-9426-EB6CBDDCEE3E}"/>
              </a:ext>
            </a:extLst>
          </p:cNvPr>
          <p:cNvCxnSpPr>
            <a:cxnSpLocks/>
            <a:endCxn id="17" idx="0"/>
          </p:cNvCxnSpPr>
          <p:nvPr/>
        </p:nvCxnSpPr>
        <p:spPr>
          <a:xfrm flipH="1">
            <a:off x="3356116" y="3737550"/>
            <a:ext cx="327101" cy="776134"/>
          </a:xfrm>
          <a:prstGeom prst="line">
            <a:avLst/>
          </a:prstGeom>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58324482-CAF9-4180-A363-876E4BD3D74C}"/>
              </a:ext>
            </a:extLst>
          </p:cNvPr>
          <p:cNvSpPr/>
          <p:nvPr/>
        </p:nvSpPr>
        <p:spPr>
          <a:xfrm>
            <a:off x="3080382" y="4525115"/>
            <a:ext cx="546306" cy="3693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17" name="ZoneTexte 16">
            <a:extLst>
              <a:ext uri="{FF2B5EF4-FFF2-40B4-BE49-F238E27FC236}">
                <a16:creationId xmlns:a16="http://schemas.microsoft.com/office/drawing/2014/main" id="{98369A8A-1BDA-4B06-9245-EF8DDF5FB295}"/>
              </a:ext>
            </a:extLst>
          </p:cNvPr>
          <p:cNvSpPr txBox="1"/>
          <p:nvPr/>
        </p:nvSpPr>
        <p:spPr>
          <a:xfrm>
            <a:off x="2984860" y="4513684"/>
            <a:ext cx="742511" cy="369332"/>
          </a:xfrm>
          <a:prstGeom prst="rect">
            <a:avLst/>
          </a:prstGeom>
          <a:noFill/>
        </p:spPr>
        <p:txBody>
          <a:bodyPr wrap="none" rtlCol="0">
            <a:spAutoFit/>
          </a:bodyPr>
          <a:lstStyle/>
          <a:p>
            <a:r>
              <a:rPr lang="fr-FR" dirty="0"/>
              <a:t>(12,B)</a:t>
            </a:r>
          </a:p>
        </p:txBody>
      </p:sp>
      <p:cxnSp>
        <p:nvCxnSpPr>
          <p:cNvPr id="19" name="Connecteur droit 18">
            <a:extLst>
              <a:ext uri="{FF2B5EF4-FFF2-40B4-BE49-F238E27FC236}">
                <a16:creationId xmlns:a16="http://schemas.microsoft.com/office/drawing/2014/main" id="{9C236AF0-E542-4760-B24F-52F2211B36FA}"/>
              </a:ext>
            </a:extLst>
          </p:cNvPr>
          <p:cNvCxnSpPr/>
          <p:nvPr/>
        </p:nvCxnSpPr>
        <p:spPr>
          <a:xfrm>
            <a:off x="4067944" y="3741910"/>
            <a:ext cx="0" cy="783396"/>
          </a:xfrm>
          <a:prstGeom prst="line">
            <a:avLst/>
          </a:prstGeom>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25C62E5D-C8A0-470E-B056-CE8970ED04BB}"/>
              </a:ext>
            </a:extLst>
          </p:cNvPr>
          <p:cNvSpPr/>
          <p:nvPr/>
        </p:nvSpPr>
        <p:spPr>
          <a:xfrm>
            <a:off x="3776183" y="4513684"/>
            <a:ext cx="583521" cy="3693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24" name="ZoneTexte 23">
            <a:extLst>
              <a:ext uri="{FF2B5EF4-FFF2-40B4-BE49-F238E27FC236}">
                <a16:creationId xmlns:a16="http://schemas.microsoft.com/office/drawing/2014/main" id="{CA49A474-9A9A-4729-930C-E132BE9AF350}"/>
              </a:ext>
            </a:extLst>
          </p:cNvPr>
          <p:cNvSpPr txBox="1"/>
          <p:nvPr/>
        </p:nvSpPr>
        <p:spPr>
          <a:xfrm>
            <a:off x="3722210" y="4498370"/>
            <a:ext cx="740908" cy="369332"/>
          </a:xfrm>
          <a:prstGeom prst="rect">
            <a:avLst/>
          </a:prstGeom>
          <a:noFill/>
        </p:spPr>
        <p:txBody>
          <a:bodyPr wrap="none" rtlCol="0">
            <a:spAutoFit/>
          </a:bodyPr>
          <a:lstStyle/>
          <a:p>
            <a:r>
              <a:rPr lang="fr-FR" dirty="0"/>
              <a:t>(14,C)</a:t>
            </a:r>
          </a:p>
        </p:txBody>
      </p:sp>
      <p:cxnSp>
        <p:nvCxnSpPr>
          <p:cNvPr id="26" name="Connecteur droit 25">
            <a:extLst>
              <a:ext uri="{FF2B5EF4-FFF2-40B4-BE49-F238E27FC236}">
                <a16:creationId xmlns:a16="http://schemas.microsoft.com/office/drawing/2014/main" id="{CF47BF3D-30F1-49C4-AC03-7F9955336323}"/>
              </a:ext>
            </a:extLst>
          </p:cNvPr>
          <p:cNvCxnSpPr/>
          <p:nvPr/>
        </p:nvCxnSpPr>
        <p:spPr>
          <a:xfrm>
            <a:off x="4556824" y="3718219"/>
            <a:ext cx="263286" cy="787644"/>
          </a:xfrm>
          <a:prstGeom prst="line">
            <a:avLst/>
          </a:prstGeom>
        </p:spPr>
        <p:style>
          <a:lnRef idx="1">
            <a:schemeClr val="dk1"/>
          </a:lnRef>
          <a:fillRef idx="0">
            <a:schemeClr val="dk1"/>
          </a:fillRef>
          <a:effectRef idx="0">
            <a:schemeClr val="dk1"/>
          </a:effectRef>
          <a:fontRef idx="minor">
            <a:schemeClr val="tx1"/>
          </a:fontRef>
        </p:style>
      </p:cxnSp>
      <p:cxnSp>
        <p:nvCxnSpPr>
          <p:cNvPr id="28" name="Connecteur droit 27">
            <a:extLst>
              <a:ext uri="{FF2B5EF4-FFF2-40B4-BE49-F238E27FC236}">
                <a16:creationId xmlns:a16="http://schemas.microsoft.com/office/drawing/2014/main" id="{88083BC9-43D6-493B-A2EA-9C3A3C7C9721}"/>
              </a:ext>
            </a:extLst>
          </p:cNvPr>
          <p:cNvCxnSpPr>
            <a:cxnSpLocks/>
          </p:cNvCxnSpPr>
          <p:nvPr/>
        </p:nvCxnSpPr>
        <p:spPr>
          <a:xfrm>
            <a:off x="4824028" y="3718423"/>
            <a:ext cx="610321" cy="769338"/>
          </a:xfrm>
          <a:prstGeom prst="line">
            <a:avLst/>
          </a:prstGeom>
        </p:spPr>
        <p:style>
          <a:lnRef idx="1">
            <a:schemeClr val="dk1"/>
          </a:lnRef>
          <a:fillRef idx="0">
            <a:schemeClr val="dk1"/>
          </a:fillRef>
          <a:effectRef idx="0">
            <a:schemeClr val="dk1"/>
          </a:effectRef>
          <a:fontRef idx="minor">
            <a:schemeClr val="tx1"/>
          </a:fontRef>
        </p:style>
      </p:cxnSp>
      <p:sp>
        <p:nvSpPr>
          <p:cNvPr id="29" name="ZoneTexte 28">
            <a:extLst>
              <a:ext uri="{FF2B5EF4-FFF2-40B4-BE49-F238E27FC236}">
                <a16:creationId xmlns:a16="http://schemas.microsoft.com/office/drawing/2014/main" id="{63E33FAD-A829-4EF3-B4EA-0DAC6B2C0541}"/>
              </a:ext>
            </a:extLst>
          </p:cNvPr>
          <p:cNvSpPr txBox="1"/>
          <p:nvPr/>
        </p:nvSpPr>
        <p:spPr>
          <a:xfrm>
            <a:off x="4638600" y="4536625"/>
            <a:ext cx="1035861" cy="369332"/>
          </a:xfrm>
          <a:prstGeom prst="rect">
            <a:avLst/>
          </a:prstGeom>
          <a:noFill/>
        </p:spPr>
        <p:txBody>
          <a:bodyPr wrap="none" rtlCol="0">
            <a:spAutoFit/>
          </a:bodyPr>
          <a:lstStyle/>
          <a:p>
            <a:r>
              <a:rPr lang="fr-FR" dirty="0"/>
              <a:t>…………….</a:t>
            </a:r>
          </a:p>
        </p:txBody>
      </p:sp>
      <p:sp>
        <p:nvSpPr>
          <p:cNvPr id="30" name="Rectangle 29">
            <a:extLst>
              <a:ext uri="{FF2B5EF4-FFF2-40B4-BE49-F238E27FC236}">
                <a16:creationId xmlns:a16="http://schemas.microsoft.com/office/drawing/2014/main" id="{4ECADC92-F2B0-4EB6-8C0E-52A7064D42B6}"/>
              </a:ext>
            </a:extLst>
          </p:cNvPr>
          <p:cNvSpPr/>
          <p:nvPr/>
        </p:nvSpPr>
        <p:spPr>
          <a:xfrm>
            <a:off x="4612295" y="4500166"/>
            <a:ext cx="1224136" cy="39338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pic>
        <p:nvPicPr>
          <p:cNvPr id="9" name="Image 8">
            <a:extLst>
              <a:ext uri="{FF2B5EF4-FFF2-40B4-BE49-F238E27FC236}">
                <a16:creationId xmlns:a16="http://schemas.microsoft.com/office/drawing/2014/main" id="{3DBAEF52-D4D2-4DC2-8476-5AD482567979}"/>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6796315" y="2943495"/>
            <a:ext cx="2018147" cy="1133199"/>
          </a:xfrm>
          <a:prstGeom prst="rect">
            <a:avLst/>
          </a:prstGeom>
        </p:spPr>
      </p:pic>
    </p:spTree>
    <p:extLst>
      <p:ext uri="{BB962C8B-B14F-4D97-AF65-F5344CB8AC3E}">
        <p14:creationId xmlns:p14="http://schemas.microsoft.com/office/powerpoint/2010/main" val="3621784629"/>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4C169A19-28FF-49CC-B2A2-577EB8CAA4FD}"/>
              </a:ext>
            </a:extLst>
          </p:cNvPr>
          <p:cNvSpPr>
            <a:spLocks noGrp="1"/>
          </p:cNvSpPr>
          <p:nvPr>
            <p:ph type="sldNum" sz="quarter" idx="4"/>
          </p:nvPr>
        </p:nvSpPr>
        <p:spPr/>
        <p:txBody>
          <a:bodyPr/>
          <a:lstStyle/>
          <a:p>
            <a:fld id="{9F97E3E2-7804-458A-A449-F6C55857A70C}" type="slidenum">
              <a:rPr lang="fr-FR" smtClean="0"/>
              <a:pPr/>
              <a:t>6</a:t>
            </a:fld>
            <a:endParaRPr lang="fr-FR" dirty="0"/>
          </a:p>
        </p:txBody>
      </p:sp>
      <p:sp>
        <p:nvSpPr>
          <p:cNvPr id="4" name="Titre 3">
            <a:extLst>
              <a:ext uri="{FF2B5EF4-FFF2-40B4-BE49-F238E27FC236}">
                <a16:creationId xmlns:a16="http://schemas.microsoft.com/office/drawing/2014/main" id="{74332C76-41C6-43F0-92EA-8A13EAF15AAD}"/>
              </a:ext>
            </a:extLst>
          </p:cNvPr>
          <p:cNvSpPr>
            <a:spLocks noGrp="1"/>
          </p:cNvSpPr>
          <p:nvPr>
            <p:ph type="title"/>
          </p:nvPr>
        </p:nvSpPr>
        <p:spPr/>
        <p:txBody>
          <a:bodyPr/>
          <a:lstStyle/>
          <a:p>
            <a:r>
              <a:rPr lang="fr-FR" dirty="0"/>
              <a:t>03 – Arbre de </a:t>
            </a:r>
            <a:r>
              <a:rPr lang="fr-FR" dirty="0" err="1"/>
              <a:t>Huffman</a:t>
            </a:r>
            <a:endParaRPr lang="fr-FR" dirty="0"/>
          </a:p>
        </p:txBody>
      </p:sp>
      <p:sp>
        <p:nvSpPr>
          <p:cNvPr id="6" name="Rectangle 5">
            <a:extLst>
              <a:ext uri="{FF2B5EF4-FFF2-40B4-BE49-F238E27FC236}">
                <a16:creationId xmlns:a16="http://schemas.microsoft.com/office/drawing/2014/main" id="{EBB5321B-835A-41D8-86A8-6A884AC3258B}"/>
              </a:ext>
            </a:extLst>
          </p:cNvPr>
          <p:cNvSpPr/>
          <p:nvPr/>
        </p:nvSpPr>
        <p:spPr>
          <a:xfrm>
            <a:off x="251520" y="5467145"/>
            <a:ext cx="216024" cy="172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AEA18220-6C93-47AC-BC08-CC1A808527B2}"/>
              </a:ext>
            </a:extLst>
          </p:cNvPr>
          <p:cNvSpPr txBox="1"/>
          <p:nvPr/>
        </p:nvSpPr>
        <p:spPr>
          <a:xfrm>
            <a:off x="359532" y="1417340"/>
            <a:ext cx="8676456" cy="1754326"/>
          </a:xfrm>
          <a:prstGeom prst="rect">
            <a:avLst/>
          </a:prstGeom>
          <a:noFill/>
        </p:spPr>
        <p:txBody>
          <a:bodyPr wrap="square" rtlCol="0">
            <a:spAutoFit/>
          </a:bodyPr>
          <a:lstStyle/>
          <a:p>
            <a:r>
              <a:rPr lang="fr-FR" dirty="0"/>
              <a:t>2 – On rassemble les deux nœuds les plus petits et on forme un nouveau nœud parent</a:t>
            </a:r>
          </a:p>
          <a:p>
            <a:r>
              <a:rPr lang="fr-FR" dirty="0"/>
              <a:t>qui a pour clé la somme des deux clés des nœuds fils. On insère ce nouveau nœud dans</a:t>
            </a:r>
          </a:p>
          <a:p>
            <a:r>
              <a:rPr lang="fr-FR" dirty="0"/>
              <a:t>la liste d’occurrences sous la forme (key1+key2 , None) à la bonne place. Puis via la méthode </a:t>
            </a:r>
            <a:r>
              <a:rPr lang="fr-FR" dirty="0" err="1"/>
              <a:t>add_data</a:t>
            </a:r>
            <a:r>
              <a:rPr lang="fr-FR" dirty="0"/>
              <a:t> on ajoute les nœuds fils comme feuilles du nœud parent. On supprime ensuite les fils de la liste d’occurrences.</a:t>
            </a:r>
          </a:p>
          <a:p>
            <a:endParaRPr lang="fr-FR" dirty="0"/>
          </a:p>
        </p:txBody>
      </p:sp>
      <p:sp>
        <p:nvSpPr>
          <p:cNvPr id="8" name="Rectangle 7">
            <a:extLst>
              <a:ext uri="{FF2B5EF4-FFF2-40B4-BE49-F238E27FC236}">
                <a16:creationId xmlns:a16="http://schemas.microsoft.com/office/drawing/2014/main" id="{33B7CCDE-AF9F-4A1C-976B-842D7A538D46}"/>
              </a:ext>
            </a:extLst>
          </p:cNvPr>
          <p:cNvSpPr/>
          <p:nvPr/>
        </p:nvSpPr>
        <p:spPr>
          <a:xfrm>
            <a:off x="3671900" y="3294071"/>
            <a:ext cx="1152128" cy="43204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9" name="ZoneTexte 8">
            <a:extLst>
              <a:ext uri="{FF2B5EF4-FFF2-40B4-BE49-F238E27FC236}">
                <a16:creationId xmlns:a16="http://schemas.microsoft.com/office/drawing/2014/main" id="{BC478BBE-624D-4D22-BBE6-3CE691ACF8FF}"/>
              </a:ext>
            </a:extLst>
          </p:cNvPr>
          <p:cNvSpPr txBox="1"/>
          <p:nvPr/>
        </p:nvSpPr>
        <p:spPr>
          <a:xfrm>
            <a:off x="3935186" y="3325429"/>
            <a:ext cx="625556" cy="369332"/>
          </a:xfrm>
          <a:prstGeom prst="rect">
            <a:avLst/>
          </a:prstGeom>
          <a:noFill/>
        </p:spPr>
        <p:txBody>
          <a:bodyPr wrap="none" rtlCol="0">
            <a:spAutoFit/>
          </a:bodyPr>
          <a:lstStyle/>
          <a:p>
            <a:r>
              <a:rPr lang="fr-FR" dirty="0"/>
              <a:t>Root</a:t>
            </a:r>
          </a:p>
        </p:txBody>
      </p:sp>
      <p:cxnSp>
        <p:nvCxnSpPr>
          <p:cNvPr id="11" name="Connecteur droit 10">
            <a:extLst>
              <a:ext uri="{FF2B5EF4-FFF2-40B4-BE49-F238E27FC236}">
                <a16:creationId xmlns:a16="http://schemas.microsoft.com/office/drawing/2014/main" id="{C26DE685-65C2-426C-9005-31B0CF637151}"/>
              </a:ext>
            </a:extLst>
          </p:cNvPr>
          <p:cNvCxnSpPr>
            <a:cxnSpLocks/>
          </p:cNvCxnSpPr>
          <p:nvPr/>
        </p:nvCxnSpPr>
        <p:spPr>
          <a:xfrm>
            <a:off x="4013659" y="3743949"/>
            <a:ext cx="13056" cy="379524"/>
          </a:xfrm>
          <a:prstGeom prst="line">
            <a:avLst/>
          </a:prstGeom>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86E193A7-8D2A-4BEF-BC6D-89C196D86A81}"/>
              </a:ext>
            </a:extLst>
          </p:cNvPr>
          <p:cNvSpPr/>
          <p:nvPr/>
        </p:nvSpPr>
        <p:spPr>
          <a:xfrm>
            <a:off x="3650778" y="4137725"/>
            <a:ext cx="923048" cy="36004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13" name="ZoneTexte 12">
            <a:extLst>
              <a:ext uri="{FF2B5EF4-FFF2-40B4-BE49-F238E27FC236}">
                <a16:creationId xmlns:a16="http://schemas.microsoft.com/office/drawing/2014/main" id="{9B492040-6CCD-4859-9AB4-DEC50E90574D}"/>
              </a:ext>
            </a:extLst>
          </p:cNvPr>
          <p:cNvSpPr txBox="1"/>
          <p:nvPr/>
        </p:nvSpPr>
        <p:spPr>
          <a:xfrm>
            <a:off x="3556829" y="4112514"/>
            <a:ext cx="1125629" cy="369332"/>
          </a:xfrm>
          <a:prstGeom prst="rect">
            <a:avLst/>
          </a:prstGeom>
          <a:noFill/>
        </p:spPr>
        <p:txBody>
          <a:bodyPr wrap="none" rtlCol="0">
            <a:spAutoFit/>
          </a:bodyPr>
          <a:lstStyle/>
          <a:p>
            <a:r>
              <a:rPr lang="fr-FR" dirty="0"/>
              <a:t>(22,None)</a:t>
            </a:r>
          </a:p>
        </p:txBody>
      </p:sp>
      <p:cxnSp>
        <p:nvCxnSpPr>
          <p:cNvPr id="16" name="Connecteur droit 15">
            <a:extLst>
              <a:ext uri="{FF2B5EF4-FFF2-40B4-BE49-F238E27FC236}">
                <a16:creationId xmlns:a16="http://schemas.microsoft.com/office/drawing/2014/main" id="{4E39A932-F223-4F2D-BAE0-BEBBBDE53043}"/>
              </a:ext>
            </a:extLst>
          </p:cNvPr>
          <p:cNvCxnSpPr>
            <a:cxnSpLocks/>
          </p:cNvCxnSpPr>
          <p:nvPr/>
        </p:nvCxnSpPr>
        <p:spPr>
          <a:xfrm flipH="1">
            <a:off x="3203848" y="3719863"/>
            <a:ext cx="468052" cy="433781"/>
          </a:xfrm>
          <a:prstGeom prst="line">
            <a:avLst/>
          </a:prstGeom>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57929B96-514E-4E7F-977B-2988E7173233}"/>
              </a:ext>
            </a:extLst>
          </p:cNvPr>
          <p:cNvSpPr txBox="1"/>
          <p:nvPr/>
        </p:nvSpPr>
        <p:spPr>
          <a:xfrm>
            <a:off x="2696966" y="4144600"/>
            <a:ext cx="740908" cy="369332"/>
          </a:xfrm>
          <a:prstGeom prst="rect">
            <a:avLst/>
          </a:prstGeom>
          <a:noFill/>
        </p:spPr>
        <p:txBody>
          <a:bodyPr wrap="none" rtlCol="0">
            <a:spAutoFit/>
          </a:bodyPr>
          <a:lstStyle/>
          <a:p>
            <a:r>
              <a:rPr lang="fr-FR" dirty="0"/>
              <a:t>(14,C)</a:t>
            </a:r>
          </a:p>
        </p:txBody>
      </p:sp>
      <p:sp>
        <p:nvSpPr>
          <p:cNvPr id="19" name="Rectangle 18">
            <a:extLst>
              <a:ext uri="{FF2B5EF4-FFF2-40B4-BE49-F238E27FC236}">
                <a16:creationId xmlns:a16="http://schemas.microsoft.com/office/drawing/2014/main" id="{06ECA997-9D8C-4759-B023-739CD3F3DACB}"/>
              </a:ext>
            </a:extLst>
          </p:cNvPr>
          <p:cNvSpPr/>
          <p:nvPr/>
        </p:nvSpPr>
        <p:spPr>
          <a:xfrm>
            <a:off x="2724857" y="4144600"/>
            <a:ext cx="648072" cy="3693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cxnSp>
        <p:nvCxnSpPr>
          <p:cNvPr id="20" name="Connecteur droit 19">
            <a:extLst>
              <a:ext uri="{FF2B5EF4-FFF2-40B4-BE49-F238E27FC236}">
                <a16:creationId xmlns:a16="http://schemas.microsoft.com/office/drawing/2014/main" id="{739C4C1D-D6D9-4A98-87C0-D4D4E7CBDCB9}"/>
              </a:ext>
            </a:extLst>
          </p:cNvPr>
          <p:cNvCxnSpPr>
            <a:cxnSpLocks/>
          </p:cNvCxnSpPr>
          <p:nvPr/>
        </p:nvCxnSpPr>
        <p:spPr>
          <a:xfrm>
            <a:off x="4688838" y="3729651"/>
            <a:ext cx="177520" cy="408074"/>
          </a:xfrm>
          <a:prstGeom prst="line">
            <a:avLst/>
          </a:prstGeom>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7201D1B5-37A2-42BB-96C2-41CD14971884}"/>
              </a:ext>
            </a:extLst>
          </p:cNvPr>
          <p:cNvSpPr txBox="1"/>
          <p:nvPr/>
        </p:nvSpPr>
        <p:spPr>
          <a:xfrm>
            <a:off x="4718018" y="4087707"/>
            <a:ext cx="1035861" cy="369332"/>
          </a:xfrm>
          <a:prstGeom prst="rect">
            <a:avLst/>
          </a:prstGeom>
          <a:noFill/>
        </p:spPr>
        <p:txBody>
          <a:bodyPr wrap="none" rtlCol="0">
            <a:spAutoFit/>
          </a:bodyPr>
          <a:lstStyle/>
          <a:p>
            <a:r>
              <a:rPr lang="fr-FR" dirty="0"/>
              <a:t>…………….</a:t>
            </a:r>
          </a:p>
        </p:txBody>
      </p:sp>
      <p:cxnSp>
        <p:nvCxnSpPr>
          <p:cNvPr id="24" name="Connecteur droit 23">
            <a:extLst>
              <a:ext uri="{FF2B5EF4-FFF2-40B4-BE49-F238E27FC236}">
                <a16:creationId xmlns:a16="http://schemas.microsoft.com/office/drawing/2014/main" id="{BDCFE2A1-DCFD-4ECC-9D98-6E55E056BD9C}"/>
              </a:ext>
            </a:extLst>
          </p:cNvPr>
          <p:cNvCxnSpPr>
            <a:cxnSpLocks/>
          </p:cNvCxnSpPr>
          <p:nvPr/>
        </p:nvCxnSpPr>
        <p:spPr>
          <a:xfrm>
            <a:off x="4824028" y="3718423"/>
            <a:ext cx="520553" cy="405050"/>
          </a:xfrm>
          <a:prstGeom prst="line">
            <a:avLst/>
          </a:prstGeom>
        </p:spPr>
        <p:style>
          <a:lnRef idx="1">
            <a:schemeClr val="dk1"/>
          </a:lnRef>
          <a:fillRef idx="0">
            <a:schemeClr val="dk1"/>
          </a:fillRef>
          <a:effectRef idx="0">
            <a:schemeClr val="dk1"/>
          </a:effectRef>
          <a:fontRef idx="minor">
            <a:schemeClr val="tx1"/>
          </a:fontRef>
        </p:style>
      </p:cxnSp>
      <p:cxnSp>
        <p:nvCxnSpPr>
          <p:cNvPr id="27" name="Connecteur droit 26">
            <a:extLst>
              <a:ext uri="{FF2B5EF4-FFF2-40B4-BE49-F238E27FC236}">
                <a16:creationId xmlns:a16="http://schemas.microsoft.com/office/drawing/2014/main" id="{1C1C0603-841C-4B10-B101-C69406C0907A}"/>
              </a:ext>
            </a:extLst>
          </p:cNvPr>
          <p:cNvCxnSpPr/>
          <p:nvPr/>
        </p:nvCxnSpPr>
        <p:spPr>
          <a:xfrm flipH="1">
            <a:off x="3650778" y="4497765"/>
            <a:ext cx="21122" cy="375959"/>
          </a:xfrm>
          <a:prstGeom prst="line">
            <a:avLst/>
          </a:prstGeom>
        </p:spPr>
        <p:style>
          <a:lnRef idx="1">
            <a:schemeClr val="dk1"/>
          </a:lnRef>
          <a:fillRef idx="0">
            <a:schemeClr val="dk1"/>
          </a:fillRef>
          <a:effectRef idx="0">
            <a:schemeClr val="dk1"/>
          </a:effectRef>
          <a:fontRef idx="minor">
            <a:schemeClr val="tx1"/>
          </a:fontRef>
        </p:style>
      </p:cxnSp>
      <p:sp>
        <p:nvSpPr>
          <p:cNvPr id="28" name="ZoneTexte 27">
            <a:extLst>
              <a:ext uri="{FF2B5EF4-FFF2-40B4-BE49-F238E27FC236}">
                <a16:creationId xmlns:a16="http://schemas.microsoft.com/office/drawing/2014/main" id="{471E2C3F-06DA-4208-8B25-413BBC548ACB}"/>
              </a:ext>
            </a:extLst>
          </p:cNvPr>
          <p:cNvSpPr txBox="1"/>
          <p:nvPr/>
        </p:nvSpPr>
        <p:spPr>
          <a:xfrm>
            <a:off x="3274265" y="4850517"/>
            <a:ext cx="752450" cy="369332"/>
          </a:xfrm>
          <a:prstGeom prst="rect">
            <a:avLst/>
          </a:prstGeom>
          <a:noFill/>
        </p:spPr>
        <p:txBody>
          <a:bodyPr wrap="none" rtlCol="0">
            <a:spAutoFit/>
          </a:bodyPr>
          <a:lstStyle/>
          <a:p>
            <a:r>
              <a:rPr lang="fr-FR" dirty="0"/>
              <a:t>(10,A)</a:t>
            </a:r>
          </a:p>
        </p:txBody>
      </p:sp>
      <p:sp>
        <p:nvSpPr>
          <p:cNvPr id="29" name="Rectangle 28">
            <a:extLst>
              <a:ext uri="{FF2B5EF4-FFF2-40B4-BE49-F238E27FC236}">
                <a16:creationId xmlns:a16="http://schemas.microsoft.com/office/drawing/2014/main" id="{116B0AFC-514A-4995-AC59-4A8802D50820}"/>
              </a:ext>
            </a:extLst>
          </p:cNvPr>
          <p:cNvSpPr/>
          <p:nvPr/>
        </p:nvSpPr>
        <p:spPr>
          <a:xfrm>
            <a:off x="3337015" y="4882792"/>
            <a:ext cx="626950" cy="3693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cxnSp>
        <p:nvCxnSpPr>
          <p:cNvPr id="31" name="Connecteur droit 30">
            <a:extLst>
              <a:ext uri="{FF2B5EF4-FFF2-40B4-BE49-F238E27FC236}">
                <a16:creationId xmlns:a16="http://schemas.microsoft.com/office/drawing/2014/main" id="{DD78C60A-229B-43FE-A8AC-64D8A365EF6D}"/>
              </a:ext>
            </a:extLst>
          </p:cNvPr>
          <p:cNvCxnSpPr/>
          <p:nvPr/>
        </p:nvCxnSpPr>
        <p:spPr>
          <a:xfrm>
            <a:off x="4355976" y="4497765"/>
            <a:ext cx="72008" cy="375959"/>
          </a:xfrm>
          <a:prstGeom prst="line">
            <a:avLst/>
          </a:prstGeom>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4CB94BD1-07C4-4105-BCFC-BA3AC1353F33}"/>
              </a:ext>
            </a:extLst>
          </p:cNvPr>
          <p:cNvSpPr/>
          <p:nvPr/>
        </p:nvSpPr>
        <p:spPr>
          <a:xfrm>
            <a:off x="4150648" y="4873724"/>
            <a:ext cx="626950" cy="3693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33" name="Rectangle 32">
            <a:extLst>
              <a:ext uri="{FF2B5EF4-FFF2-40B4-BE49-F238E27FC236}">
                <a16:creationId xmlns:a16="http://schemas.microsoft.com/office/drawing/2014/main" id="{A41587B5-DE05-4A7A-8537-2BDAF9935BC5}"/>
              </a:ext>
            </a:extLst>
          </p:cNvPr>
          <p:cNvSpPr/>
          <p:nvPr/>
        </p:nvSpPr>
        <p:spPr>
          <a:xfrm>
            <a:off x="4675307" y="4135690"/>
            <a:ext cx="1224136" cy="39338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37" name="ZoneTexte 36">
            <a:extLst>
              <a:ext uri="{FF2B5EF4-FFF2-40B4-BE49-F238E27FC236}">
                <a16:creationId xmlns:a16="http://schemas.microsoft.com/office/drawing/2014/main" id="{7D37CCCF-20A5-4199-9DB4-E848D2473C51}"/>
              </a:ext>
            </a:extLst>
          </p:cNvPr>
          <p:cNvSpPr txBox="1"/>
          <p:nvPr/>
        </p:nvSpPr>
        <p:spPr>
          <a:xfrm>
            <a:off x="4092867" y="4869100"/>
            <a:ext cx="742511" cy="369332"/>
          </a:xfrm>
          <a:prstGeom prst="rect">
            <a:avLst/>
          </a:prstGeom>
          <a:noFill/>
        </p:spPr>
        <p:txBody>
          <a:bodyPr wrap="none" rtlCol="0">
            <a:spAutoFit/>
          </a:bodyPr>
          <a:lstStyle/>
          <a:p>
            <a:r>
              <a:rPr lang="fr-FR" dirty="0"/>
              <a:t>(12,B)</a:t>
            </a:r>
          </a:p>
        </p:txBody>
      </p:sp>
      <p:pic>
        <p:nvPicPr>
          <p:cNvPr id="5" name="Image 4">
            <a:extLst>
              <a:ext uri="{FF2B5EF4-FFF2-40B4-BE49-F238E27FC236}">
                <a16:creationId xmlns:a16="http://schemas.microsoft.com/office/drawing/2014/main" id="{793D7400-99DA-4783-9BBE-F0E552BA9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184" y="3706678"/>
            <a:ext cx="2629267" cy="866896"/>
          </a:xfrm>
          <a:prstGeom prst="rect">
            <a:avLst/>
          </a:prstGeom>
        </p:spPr>
      </p:pic>
    </p:spTree>
    <p:extLst>
      <p:ext uri="{BB962C8B-B14F-4D97-AF65-F5344CB8AC3E}">
        <p14:creationId xmlns:p14="http://schemas.microsoft.com/office/powerpoint/2010/main" val="2060922164"/>
      </p:ext>
    </p:extLst>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4C169A19-28FF-49CC-B2A2-577EB8CAA4FD}"/>
              </a:ext>
            </a:extLst>
          </p:cNvPr>
          <p:cNvSpPr>
            <a:spLocks noGrp="1"/>
          </p:cNvSpPr>
          <p:nvPr>
            <p:ph type="sldNum" sz="quarter" idx="4"/>
          </p:nvPr>
        </p:nvSpPr>
        <p:spPr/>
        <p:txBody>
          <a:bodyPr/>
          <a:lstStyle/>
          <a:p>
            <a:fld id="{9F97E3E2-7804-458A-A449-F6C55857A70C}" type="slidenum">
              <a:rPr lang="fr-FR" smtClean="0"/>
              <a:pPr/>
              <a:t>7</a:t>
            </a:fld>
            <a:endParaRPr lang="fr-FR" dirty="0"/>
          </a:p>
        </p:txBody>
      </p:sp>
      <p:sp>
        <p:nvSpPr>
          <p:cNvPr id="4" name="Titre 3">
            <a:extLst>
              <a:ext uri="{FF2B5EF4-FFF2-40B4-BE49-F238E27FC236}">
                <a16:creationId xmlns:a16="http://schemas.microsoft.com/office/drawing/2014/main" id="{74332C76-41C6-43F0-92EA-8A13EAF15AAD}"/>
              </a:ext>
            </a:extLst>
          </p:cNvPr>
          <p:cNvSpPr>
            <a:spLocks noGrp="1"/>
          </p:cNvSpPr>
          <p:nvPr>
            <p:ph type="title"/>
          </p:nvPr>
        </p:nvSpPr>
        <p:spPr/>
        <p:txBody>
          <a:bodyPr/>
          <a:lstStyle/>
          <a:p>
            <a:r>
              <a:rPr lang="fr-FR" dirty="0"/>
              <a:t>03 – Arbre de </a:t>
            </a:r>
            <a:r>
              <a:rPr lang="fr-FR" dirty="0" err="1"/>
              <a:t>Huffman</a:t>
            </a:r>
            <a:endParaRPr lang="fr-FR" dirty="0"/>
          </a:p>
        </p:txBody>
      </p:sp>
      <p:sp>
        <p:nvSpPr>
          <p:cNvPr id="6" name="Rectangle 5">
            <a:extLst>
              <a:ext uri="{FF2B5EF4-FFF2-40B4-BE49-F238E27FC236}">
                <a16:creationId xmlns:a16="http://schemas.microsoft.com/office/drawing/2014/main" id="{EBB5321B-835A-41D8-86A8-6A884AC3258B}"/>
              </a:ext>
            </a:extLst>
          </p:cNvPr>
          <p:cNvSpPr/>
          <p:nvPr/>
        </p:nvSpPr>
        <p:spPr>
          <a:xfrm>
            <a:off x="251520" y="5467145"/>
            <a:ext cx="216024" cy="172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AEA18220-6C93-47AC-BC08-CC1A808527B2}"/>
              </a:ext>
            </a:extLst>
          </p:cNvPr>
          <p:cNvSpPr txBox="1"/>
          <p:nvPr/>
        </p:nvSpPr>
        <p:spPr>
          <a:xfrm>
            <a:off x="449744" y="1299416"/>
            <a:ext cx="8676456" cy="1754326"/>
          </a:xfrm>
          <a:prstGeom prst="rect">
            <a:avLst/>
          </a:prstGeom>
          <a:noFill/>
        </p:spPr>
        <p:txBody>
          <a:bodyPr wrap="square" rtlCol="0">
            <a:spAutoFit/>
          </a:bodyPr>
          <a:lstStyle/>
          <a:p>
            <a:r>
              <a:rPr lang="fr-FR" dirty="0"/>
              <a:t>3 – De plus la fonction </a:t>
            </a:r>
            <a:r>
              <a:rPr lang="fr-FR" dirty="0" err="1"/>
              <a:t>add_data</a:t>
            </a:r>
            <a:r>
              <a:rPr lang="fr-FR" dirty="0"/>
              <a:t> fait appel à la fonction </a:t>
            </a:r>
            <a:r>
              <a:rPr lang="fr-FR" dirty="0" err="1"/>
              <a:t>actualisation_code</a:t>
            </a:r>
            <a:r>
              <a:rPr lang="fr-FR" dirty="0"/>
              <a:t> pour créer le code binaire des enfants du </a:t>
            </a:r>
            <a:r>
              <a:rPr lang="fr-FR" dirty="0" err="1"/>
              <a:t>noeud</a:t>
            </a:r>
            <a:r>
              <a:rPr lang="fr-FR" dirty="0"/>
              <a:t>. La méthode </a:t>
            </a:r>
            <a:r>
              <a:rPr lang="fr-FR" dirty="0" err="1"/>
              <a:t>actualisation_code</a:t>
            </a:r>
            <a:r>
              <a:rPr lang="fr-FR" dirty="0"/>
              <a:t> ajoute 0 si l’objet se situe à gauche et 1 si il se situe à droite. Pour s’assurer de parcourir tout le sous arbre lors de l’actualisation, on test si il existe des enfants aux enfants du nœud et on refait </a:t>
            </a:r>
            <a:r>
              <a:rPr lang="fr-FR" dirty="0" err="1"/>
              <a:t>actualisation_code</a:t>
            </a:r>
            <a:r>
              <a:rPr lang="fr-FR" dirty="0"/>
              <a:t> par récursivité si oui et ainsi de suite.</a:t>
            </a:r>
          </a:p>
          <a:p>
            <a:endParaRPr lang="fr-FR" dirty="0"/>
          </a:p>
        </p:txBody>
      </p:sp>
      <p:sp>
        <p:nvSpPr>
          <p:cNvPr id="8" name="Rectangle 7">
            <a:extLst>
              <a:ext uri="{FF2B5EF4-FFF2-40B4-BE49-F238E27FC236}">
                <a16:creationId xmlns:a16="http://schemas.microsoft.com/office/drawing/2014/main" id="{33B7CCDE-AF9F-4A1C-976B-842D7A538D46}"/>
              </a:ext>
            </a:extLst>
          </p:cNvPr>
          <p:cNvSpPr/>
          <p:nvPr/>
        </p:nvSpPr>
        <p:spPr>
          <a:xfrm>
            <a:off x="3671900" y="3294071"/>
            <a:ext cx="1152128" cy="43204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9" name="ZoneTexte 8">
            <a:extLst>
              <a:ext uri="{FF2B5EF4-FFF2-40B4-BE49-F238E27FC236}">
                <a16:creationId xmlns:a16="http://schemas.microsoft.com/office/drawing/2014/main" id="{BC478BBE-624D-4D22-BBE6-3CE691ACF8FF}"/>
              </a:ext>
            </a:extLst>
          </p:cNvPr>
          <p:cNvSpPr txBox="1"/>
          <p:nvPr/>
        </p:nvSpPr>
        <p:spPr>
          <a:xfrm>
            <a:off x="3935186" y="3325429"/>
            <a:ext cx="625556" cy="369332"/>
          </a:xfrm>
          <a:prstGeom prst="rect">
            <a:avLst/>
          </a:prstGeom>
          <a:noFill/>
        </p:spPr>
        <p:txBody>
          <a:bodyPr wrap="none" rtlCol="0">
            <a:spAutoFit/>
          </a:bodyPr>
          <a:lstStyle/>
          <a:p>
            <a:r>
              <a:rPr lang="fr-FR" dirty="0"/>
              <a:t>Root</a:t>
            </a:r>
          </a:p>
        </p:txBody>
      </p:sp>
      <p:cxnSp>
        <p:nvCxnSpPr>
          <p:cNvPr id="11" name="Connecteur droit 10">
            <a:extLst>
              <a:ext uri="{FF2B5EF4-FFF2-40B4-BE49-F238E27FC236}">
                <a16:creationId xmlns:a16="http://schemas.microsoft.com/office/drawing/2014/main" id="{C26DE685-65C2-426C-9005-31B0CF637151}"/>
              </a:ext>
            </a:extLst>
          </p:cNvPr>
          <p:cNvCxnSpPr>
            <a:cxnSpLocks/>
          </p:cNvCxnSpPr>
          <p:nvPr/>
        </p:nvCxnSpPr>
        <p:spPr>
          <a:xfrm>
            <a:off x="4013659" y="3743949"/>
            <a:ext cx="13056" cy="379524"/>
          </a:xfrm>
          <a:prstGeom prst="line">
            <a:avLst/>
          </a:prstGeom>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86E193A7-8D2A-4BEF-BC6D-89C196D86A81}"/>
              </a:ext>
            </a:extLst>
          </p:cNvPr>
          <p:cNvSpPr/>
          <p:nvPr/>
        </p:nvSpPr>
        <p:spPr>
          <a:xfrm>
            <a:off x="3650778" y="4137725"/>
            <a:ext cx="923048" cy="36004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13" name="ZoneTexte 12">
            <a:extLst>
              <a:ext uri="{FF2B5EF4-FFF2-40B4-BE49-F238E27FC236}">
                <a16:creationId xmlns:a16="http://schemas.microsoft.com/office/drawing/2014/main" id="{9B492040-6CCD-4859-9AB4-DEC50E90574D}"/>
              </a:ext>
            </a:extLst>
          </p:cNvPr>
          <p:cNvSpPr txBox="1"/>
          <p:nvPr/>
        </p:nvSpPr>
        <p:spPr>
          <a:xfrm>
            <a:off x="3556829" y="4112514"/>
            <a:ext cx="1125629" cy="369332"/>
          </a:xfrm>
          <a:prstGeom prst="rect">
            <a:avLst/>
          </a:prstGeom>
          <a:noFill/>
        </p:spPr>
        <p:txBody>
          <a:bodyPr wrap="none" rtlCol="0">
            <a:spAutoFit/>
          </a:bodyPr>
          <a:lstStyle/>
          <a:p>
            <a:r>
              <a:rPr lang="fr-FR" dirty="0"/>
              <a:t>(22,None)</a:t>
            </a:r>
          </a:p>
        </p:txBody>
      </p:sp>
      <p:cxnSp>
        <p:nvCxnSpPr>
          <p:cNvPr id="16" name="Connecteur droit 15">
            <a:extLst>
              <a:ext uri="{FF2B5EF4-FFF2-40B4-BE49-F238E27FC236}">
                <a16:creationId xmlns:a16="http://schemas.microsoft.com/office/drawing/2014/main" id="{4E39A932-F223-4F2D-BAE0-BEBBBDE53043}"/>
              </a:ext>
            </a:extLst>
          </p:cNvPr>
          <p:cNvCxnSpPr>
            <a:cxnSpLocks/>
          </p:cNvCxnSpPr>
          <p:nvPr/>
        </p:nvCxnSpPr>
        <p:spPr>
          <a:xfrm flipH="1">
            <a:off x="3203848" y="3719863"/>
            <a:ext cx="468052" cy="433781"/>
          </a:xfrm>
          <a:prstGeom prst="line">
            <a:avLst/>
          </a:prstGeom>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57929B96-514E-4E7F-977B-2988E7173233}"/>
              </a:ext>
            </a:extLst>
          </p:cNvPr>
          <p:cNvSpPr txBox="1"/>
          <p:nvPr/>
        </p:nvSpPr>
        <p:spPr>
          <a:xfrm>
            <a:off x="2696966" y="4144600"/>
            <a:ext cx="740908" cy="369332"/>
          </a:xfrm>
          <a:prstGeom prst="rect">
            <a:avLst/>
          </a:prstGeom>
          <a:noFill/>
        </p:spPr>
        <p:txBody>
          <a:bodyPr wrap="none" rtlCol="0">
            <a:spAutoFit/>
          </a:bodyPr>
          <a:lstStyle/>
          <a:p>
            <a:r>
              <a:rPr lang="fr-FR" dirty="0"/>
              <a:t>(14,C)</a:t>
            </a:r>
          </a:p>
        </p:txBody>
      </p:sp>
      <p:sp>
        <p:nvSpPr>
          <p:cNvPr id="19" name="Rectangle 18">
            <a:extLst>
              <a:ext uri="{FF2B5EF4-FFF2-40B4-BE49-F238E27FC236}">
                <a16:creationId xmlns:a16="http://schemas.microsoft.com/office/drawing/2014/main" id="{06ECA997-9D8C-4759-B023-739CD3F3DACB}"/>
              </a:ext>
            </a:extLst>
          </p:cNvPr>
          <p:cNvSpPr/>
          <p:nvPr/>
        </p:nvSpPr>
        <p:spPr>
          <a:xfrm>
            <a:off x="2724857" y="4144600"/>
            <a:ext cx="648072" cy="3693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cxnSp>
        <p:nvCxnSpPr>
          <p:cNvPr id="20" name="Connecteur droit 19">
            <a:extLst>
              <a:ext uri="{FF2B5EF4-FFF2-40B4-BE49-F238E27FC236}">
                <a16:creationId xmlns:a16="http://schemas.microsoft.com/office/drawing/2014/main" id="{739C4C1D-D6D9-4A98-87C0-D4D4E7CBDCB9}"/>
              </a:ext>
            </a:extLst>
          </p:cNvPr>
          <p:cNvCxnSpPr>
            <a:cxnSpLocks/>
          </p:cNvCxnSpPr>
          <p:nvPr/>
        </p:nvCxnSpPr>
        <p:spPr>
          <a:xfrm>
            <a:off x="4688838" y="3729651"/>
            <a:ext cx="177520" cy="408074"/>
          </a:xfrm>
          <a:prstGeom prst="line">
            <a:avLst/>
          </a:prstGeom>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7201D1B5-37A2-42BB-96C2-41CD14971884}"/>
              </a:ext>
            </a:extLst>
          </p:cNvPr>
          <p:cNvSpPr txBox="1"/>
          <p:nvPr/>
        </p:nvSpPr>
        <p:spPr>
          <a:xfrm>
            <a:off x="4718018" y="4087707"/>
            <a:ext cx="1035861" cy="369332"/>
          </a:xfrm>
          <a:prstGeom prst="rect">
            <a:avLst/>
          </a:prstGeom>
          <a:noFill/>
        </p:spPr>
        <p:txBody>
          <a:bodyPr wrap="none" rtlCol="0">
            <a:spAutoFit/>
          </a:bodyPr>
          <a:lstStyle/>
          <a:p>
            <a:r>
              <a:rPr lang="fr-FR" dirty="0"/>
              <a:t>…………….</a:t>
            </a:r>
          </a:p>
        </p:txBody>
      </p:sp>
      <p:cxnSp>
        <p:nvCxnSpPr>
          <p:cNvPr id="24" name="Connecteur droit 23">
            <a:extLst>
              <a:ext uri="{FF2B5EF4-FFF2-40B4-BE49-F238E27FC236}">
                <a16:creationId xmlns:a16="http://schemas.microsoft.com/office/drawing/2014/main" id="{BDCFE2A1-DCFD-4ECC-9D98-6E55E056BD9C}"/>
              </a:ext>
            </a:extLst>
          </p:cNvPr>
          <p:cNvCxnSpPr>
            <a:cxnSpLocks/>
          </p:cNvCxnSpPr>
          <p:nvPr/>
        </p:nvCxnSpPr>
        <p:spPr>
          <a:xfrm>
            <a:off x="4824028" y="3718423"/>
            <a:ext cx="520553" cy="405050"/>
          </a:xfrm>
          <a:prstGeom prst="line">
            <a:avLst/>
          </a:prstGeom>
        </p:spPr>
        <p:style>
          <a:lnRef idx="1">
            <a:schemeClr val="dk1"/>
          </a:lnRef>
          <a:fillRef idx="0">
            <a:schemeClr val="dk1"/>
          </a:fillRef>
          <a:effectRef idx="0">
            <a:schemeClr val="dk1"/>
          </a:effectRef>
          <a:fontRef idx="minor">
            <a:schemeClr val="tx1"/>
          </a:fontRef>
        </p:style>
      </p:cxnSp>
      <p:cxnSp>
        <p:nvCxnSpPr>
          <p:cNvPr id="27" name="Connecteur droit 26">
            <a:extLst>
              <a:ext uri="{FF2B5EF4-FFF2-40B4-BE49-F238E27FC236}">
                <a16:creationId xmlns:a16="http://schemas.microsoft.com/office/drawing/2014/main" id="{1C1C0603-841C-4B10-B101-C69406C0907A}"/>
              </a:ext>
            </a:extLst>
          </p:cNvPr>
          <p:cNvCxnSpPr/>
          <p:nvPr/>
        </p:nvCxnSpPr>
        <p:spPr>
          <a:xfrm flipH="1">
            <a:off x="3650778" y="4497765"/>
            <a:ext cx="21122" cy="375959"/>
          </a:xfrm>
          <a:prstGeom prst="line">
            <a:avLst/>
          </a:prstGeom>
        </p:spPr>
        <p:style>
          <a:lnRef idx="1">
            <a:schemeClr val="dk1"/>
          </a:lnRef>
          <a:fillRef idx="0">
            <a:schemeClr val="dk1"/>
          </a:fillRef>
          <a:effectRef idx="0">
            <a:schemeClr val="dk1"/>
          </a:effectRef>
          <a:fontRef idx="minor">
            <a:schemeClr val="tx1"/>
          </a:fontRef>
        </p:style>
      </p:cxnSp>
      <p:sp>
        <p:nvSpPr>
          <p:cNvPr id="28" name="ZoneTexte 27">
            <a:extLst>
              <a:ext uri="{FF2B5EF4-FFF2-40B4-BE49-F238E27FC236}">
                <a16:creationId xmlns:a16="http://schemas.microsoft.com/office/drawing/2014/main" id="{471E2C3F-06DA-4208-8B25-413BBC548ACB}"/>
              </a:ext>
            </a:extLst>
          </p:cNvPr>
          <p:cNvSpPr txBox="1"/>
          <p:nvPr/>
        </p:nvSpPr>
        <p:spPr>
          <a:xfrm>
            <a:off x="3128463" y="4864502"/>
            <a:ext cx="928844" cy="369332"/>
          </a:xfrm>
          <a:prstGeom prst="rect">
            <a:avLst/>
          </a:prstGeom>
          <a:noFill/>
        </p:spPr>
        <p:txBody>
          <a:bodyPr wrap="none" rtlCol="0">
            <a:spAutoFit/>
          </a:bodyPr>
          <a:lstStyle/>
          <a:p>
            <a:r>
              <a:rPr lang="fr-FR" dirty="0"/>
              <a:t>(10,A,0)</a:t>
            </a:r>
          </a:p>
        </p:txBody>
      </p:sp>
      <p:sp>
        <p:nvSpPr>
          <p:cNvPr id="29" name="Rectangle 28">
            <a:extLst>
              <a:ext uri="{FF2B5EF4-FFF2-40B4-BE49-F238E27FC236}">
                <a16:creationId xmlns:a16="http://schemas.microsoft.com/office/drawing/2014/main" id="{116B0AFC-514A-4995-AC59-4A8802D50820}"/>
              </a:ext>
            </a:extLst>
          </p:cNvPr>
          <p:cNvSpPr/>
          <p:nvPr/>
        </p:nvSpPr>
        <p:spPr>
          <a:xfrm>
            <a:off x="3203848" y="4882792"/>
            <a:ext cx="760117" cy="3693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cxnSp>
        <p:nvCxnSpPr>
          <p:cNvPr id="31" name="Connecteur droit 30">
            <a:extLst>
              <a:ext uri="{FF2B5EF4-FFF2-40B4-BE49-F238E27FC236}">
                <a16:creationId xmlns:a16="http://schemas.microsoft.com/office/drawing/2014/main" id="{DD78C60A-229B-43FE-A8AC-64D8A365EF6D}"/>
              </a:ext>
            </a:extLst>
          </p:cNvPr>
          <p:cNvCxnSpPr/>
          <p:nvPr/>
        </p:nvCxnSpPr>
        <p:spPr>
          <a:xfrm>
            <a:off x="4355976" y="4497765"/>
            <a:ext cx="72008" cy="375959"/>
          </a:xfrm>
          <a:prstGeom prst="line">
            <a:avLst/>
          </a:prstGeom>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4CB94BD1-07C4-4105-BCFC-BA3AC1353F33}"/>
              </a:ext>
            </a:extLst>
          </p:cNvPr>
          <p:cNvSpPr/>
          <p:nvPr/>
        </p:nvSpPr>
        <p:spPr>
          <a:xfrm>
            <a:off x="4150648" y="4873724"/>
            <a:ext cx="850730" cy="3693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33" name="Rectangle 32">
            <a:extLst>
              <a:ext uri="{FF2B5EF4-FFF2-40B4-BE49-F238E27FC236}">
                <a16:creationId xmlns:a16="http://schemas.microsoft.com/office/drawing/2014/main" id="{A41587B5-DE05-4A7A-8537-2BDAF9935BC5}"/>
              </a:ext>
            </a:extLst>
          </p:cNvPr>
          <p:cNvSpPr/>
          <p:nvPr/>
        </p:nvSpPr>
        <p:spPr>
          <a:xfrm>
            <a:off x="4675307" y="4135690"/>
            <a:ext cx="1224136" cy="39338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37" name="ZoneTexte 36">
            <a:extLst>
              <a:ext uri="{FF2B5EF4-FFF2-40B4-BE49-F238E27FC236}">
                <a16:creationId xmlns:a16="http://schemas.microsoft.com/office/drawing/2014/main" id="{7D37CCCF-20A5-4199-9DB4-E848D2473C51}"/>
              </a:ext>
            </a:extLst>
          </p:cNvPr>
          <p:cNvSpPr txBox="1"/>
          <p:nvPr/>
        </p:nvSpPr>
        <p:spPr>
          <a:xfrm>
            <a:off x="4134365" y="4880351"/>
            <a:ext cx="923048" cy="369332"/>
          </a:xfrm>
          <a:prstGeom prst="rect">
            <a:avLst/>
          </a:prstGeom>
          <a:noFill/>
        </p:spPr>
        <p:txBody>
          <a:bodyPr wrap="square" rtlCol="0">
            <a:spAutoFit/>
          </a:bodyPr>
          <a:lstStyle/>
          <a:p>
            <a:r>
              <a:rPr lang="fr-FR" dirty="0"/>
              <a:t>(12,B,1)</a:t>
            </a:r>
          </a:p>
        </p:txBody>
      </p:sp>
      <p:pic>
        <p:nvPicPr>
          <p:cNvPr id="5" name="Image 4">
            <a:extLst>
              <a:ext uri="{FF2B5EF4-FFF2-40B4-BE49-F238E27FC236}">
                <a16:creationId xmlns:a16="http://schemas.microsoft.com/office/drawing/2014/main" id="{D81984D6-A239-4193-B81D-8355016CB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184" y="3663980"/>
            <a:ext cx="2847902" cy="1192927"/>
          </a:xfrm>
          <a:prstGeom prst="rect">
            <a:avLst/>
          </a:prstGeom>
        </p:spPr>
      </p:pic>
    </p:spTree>
    <p:extLst>
      <p:ext uri="{BB962C8B-B14F-4D97-AF65-F5344CB8AC3E}">
        <p14:creationId xmlns:p14="http://schemas.microsoft.com/office/powerpoint/2010/main" val="3640991782"/>
      </p:ext>
    </p:extLst>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82DA0A00-BB5D-44B8-9865-9A2485FEC0D6}"/>
              </a:ext>
            </a:extLst>
          </p:cNvPr>
          <p:cNvSpPr>
            <a:spLocks noGrp="1"/>
          </p:cNvSpPr>
          <p:nvPr>
            <p:ph type="sldNum" sz="quarter" idx="4"/>
          </p:nvPr>
        </p:nvSpPr>
        <p:spPr/>
        <p:txBody>
          <a:bodyPr/>
          <a:lstStyle/>
          <a:p>
            <a:fld id="{9F97E3E2-7804-458A-A449-F6C55857A70C}" type="slidenum">
              <a:rPr lang="fr-FR" smtClean="0"/>
              <a:pPr/>
              <a:t>8</a:t>
            </a:fld>
            <a:endParaRPr lang="fr-FR" dirty="0"/>
          </a:p>
        </p:txBody>
      </p:sp>
      <p:sp>
        <p:nvSpPr>
          <p:cNvPr id="4" name="Titre 3">
            <a:extLst>
              <a:ext uri="{FF2B5EF4-FFF2-40B4-BE49-F238E27FC236}">
                <a16:creationId xmlns:a16="http://schemas.microsoft.com/office/drawing/2014/main" id="{492E2D53-CF01-45AA-951C-2B25D3258B13}"/>
              </a:ext>
            </a:extLst>
          </p:cNvPr>
          <p:cNvSpPr>
            <a:spLocks noGrp="1"/>
          </p:cNvSpPr>
          <p:nvPr>
            <p:ph type="title"/>
          </p:nvPr>
        </p:nvSpPr>
        <p:spPr/>
        <p:txBody>
          <a:bodyPr/>
          <a:lstStyle/>
          <a:p>
            <a:r>
              <a:rPr lang="fr-FR" dirty="0"/>
              <a:t>03 – Arbre de </a:t>
            </a:r>
            <a:r>
              <a:rPr lang="fr-FR" dirty="0" err="1"/>
              <a:t>Huffman</a:t>
            </a:r>
            <a:endParaRPr lang="fr-FR" dirty="0"/>
          </a:p>
        </p:txBody>
      </p:sp>
      <p:sp>
        <p:nvSpPr>
          <p:cNvPr id="6" name="Rectangle 5">
            <a:extLst>
              <a:ext uri="{FF2B5EF4-FFF2-40B4-BE49-F238E27FC236}">
                <a16:creationId xmlns:a16="http://schemas.microsoft.com/office/drawing/2014/main" id="{710B34B9-8D0F-479C-860B-D9110D5B42D1}"/>
              </a:ext>
            </a:extLst>
          </p:cNvPr>
          <p:cNvSpPr/>
          <p:nvPr/>
        </p:nvSpPr>
        <p:spPr>
          <a:xfrm>
            <a:off x="251520" y="5467145"/>
            <a:ext cx="216024" cy="172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8EC8EC7A-8980-495E-8E99-F8602E20DAE1}"/>
              </a:ext>
            </a:extLst>
          </p:cNvPr>
          <p:cNvSpPr txBox="1"/>
          <p:nvPr/>
        </p:nvSpPr>
        <p:spPr>
          <a:xfrm>
            <a:off x="359532" y="1273324"/>
            <a:ext cx="8640959" cy="3416320"/>
          </a:xfrm>
          <a:prstGeom prst="rect">
            <a:avLst/>
          </a:prstGeom>
          <a:noFill/>
        </p:spPr>
        <p:txBody>
          <a:bodyPr wrap="square" rtlCol="0">
            <a:spAutoFit/>
          </a:bodyPr>
          <a:lstStyle/>
          <a:p>
            <a:r>
              <a:rPr lang="fr-FR" dirty="0"/>
              <a:t>4 – On refait ce procédé jusqu’à ce que la liste soit de taille 1 avec pour seul tuple , la racine root et ainsi on a créé notre arbre. </a:t>
            </a:r>
          </a:p>
          <a:p>
            <a:endParaRPr lang="fr-FR" dirty="0"/>
          </a:p>
          <a:p>
            <a:r>
              <a:rPr lang="fr-FR" dirty="0"/>
              <a:t>Puis on applique à root la méthode </a:t>
            </a:r>
            <a:r>
              <a:rPr lang="fr-FR" dirty="0" err="1"/>
              <a:t>code_feuilles</a:t>
            </a:r>
            <a:r>
              <a:rPr lang="fr-FR" dirty="0"/>
              <a:t>. Cette méthode test si l’objet/nœud à un enfant à gauche ou à droite. Si oui , alors on applique par récursivité la méthode à ses enfants (pour parcourir l’arbre entier) jusqu’à tomber sur un nœud qui n’a pas d’enfant (donc les caractères) et si un objet/nœud n’a pas d’enfant , on renvoi alors son code binaire et son data (caractère/symbole) qui seront ajoutés à une liste.</a:t>
            </a:r>
          </a:p>
          <a:p>
            <a:endParaRPr lang="fr-FR" dirty="0"/>
          </a:p>
          <a:p>
            <a:r>
              <a:rPr lang="fr-FR" dirty="0"/>
              <a:t>On obtient donc une liste alternés par un code binaire et par des caractères puis par un code simple on la recrée avec des tuples:</a:t>
            </a:r>
          </a:p>
          <a:p>
            <a:endParaRPr lang="fr-FR" dirty="0"/>
          </a:p>
        </p:txBody>
      </p:sp>
      <p:pic>
        <p:nvPicPr>
          <p:cNvPr id="2" name="Image 1">
            <a:extLst>
              <a:ext uri="{FF2B5EF4-FFF2-40B4-BE49-F238E27FC236}">
                <a16:creationId xmlns:a16="http://schemas.microsoft.com/office/drawing/2014/main" id="{79F76FEE-4BFD-4E5B-BBB7-94D15FDC6695}"/>
              </a:ext>
            </a:extLst>
          </p:cNvPr>
          <p:cNvPicPr>
            <a:picLocks noChangeAspect="1"/>
          </p:cNvPicPr>
          <p:nvPr/>
        </p:nvPicPr>
        <p:blipFill>
          <a:blip r:embed="rId2"/>
          <a:stretch>
            <a:fillRect/>
          </a:stretch>
        </p:blipFill>
        <p:spPr>
          <a:xfrm>
            <a:off x="467544" y="4554887"/>
            <a:ext cx="7062250" cy="318837"/>
          </a:xfrm>
          <a:prstGeom prst="rect">
            <a:avLst/>
          </a:prstGeom>
        </p:spPr>
      </p:pic>
    </p:spTree>
    <p:extLst>
      <p:ext uri="{BB962C8B-B14F-4D97-AF65-F5344CB8AC3E}">
        <p14:creationId xmlns:p14="http://schemas.microsoft.com/office/powerpoint/2010/main" val="2662958552"/>
      </p:ext>
    </p:extLst>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8CDA6FD8-6FE0-4D2A-9CC1-23D369471E7E}"/>
              </a:ext>
            </a:extLst>
          </p:cNvPr>
          <p:cNvSpPr>
            <a:spLocks noGrp="1"/>
          </p:cNvSpPr>
          <p:nvPr>
            <p:ph type="sldNum" sz="quarter" idx="4"/>
          </p:nvPr>
        </p:nvSpPr>
        <p:spPr/>
        <p:txBody>
          <a:bodyPr/>
          <a:lstStyle/>
          <a:p>
            <a:fld id="{9F97E3E2-7804-458A-A449-F6C55857A70C}" type="slidenum">
              <a:rPr lang="fr-FR" smtClean="0"/>
              <a:pPr/>
              <a:t>9</a:t>
            </a:fld>
            <a:endParaRPr lang="fr-FR" dirty="0"/>
          </a:p>
        </p:txBody>
      </p:sp>
      <p:sp>
        <p:nvSpPr>
          <p:cNvPr id="4" name="Titre 3">
            <a:extLst>
              <a:ext uri="{FF2B5EF4-FFF2-40B4-BE49-F238E27FC236}">
                <a16:creationId xmlns:a16="http://schemas.microsoft.com/office/drawing/2014/main" id="{7A1B735D-C711-48CD-9568-22B881680105}"/>
              </a:ext>
            </a:extLst>
          </p:cNvPr>
          <p:cNvSpPr>
            <a:spLocks noGrp="1"/>
          </p:cNvSpPr>
          <p:nvPr>
            <p:ph type="title"/>
          </p:nvPr>
        </p:nvSpPr>
        <p:spPr/>
        <p:txBody>
          <a:bodyPr/>
          <a:lstStyle/>
          <a:p>
            <a:r>
              <a:rPr lang="fr-FR" dirty="0"/>
              <a:t>03 – Arbre de </a:t>
            </a:r>
            <a:r>
              <a:rPr lang="fr-FR" dirty="0" err="1"/>
              <a:t>Huffman</a:t>
            </a:r>
            <a:r>
              <a:rPr lang="fr-FR" dirty="0"/>
              <a:t>  </a:t>
            </a:r>
          </a:p>
        </p:txBody>
      </p:sp>
      <p:sp>
        <p:nvSpPr>
          <p:cNvPr id="6" name="Rectangle 5">
            <a:extLst>
              <a:ext uri="{FF2B5EF4-FFF2-40B4-BE49-F238E27FC236}">
                <a16:creationId xmlns:a16="http://schemas.microsoft.com/office/drawing/2014/main" id="{105EC643-B7D5-4450-AA34-4ABA74A215A5}"/>
              </a:ext>
            </a:extLst>
          </p:cNvPr>
          <p:cNvSpPr/>
          <p:nvPr/>
        </p:nvSpPr>
        <p:spPr>
          <a:xfrm>
            <a:off x="251520" y="5467145"/>
            <a:ext cx="216024" cy="172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EAF95699-D5E6-4D0B-9250-2B95343EC0DD}"/>
              </a:ext>
            </a:extLst>
          </p:cNvPr>
          <p:cNvSpPr txBox="1"/>
          <p:nvPr/>
        </p:nvSpPr>
        <p:spPr>
          <a:xfrm>
            <a:off x="467544" y="2065412"/>
            <a:ext cx="8424936" cy="2031325"/>
          </a:xfrm>
          <a:prstGeom prst="rect">
            <a:avLst/>
          </a:prstGeom>
          <a:noFill/>
        </p:spPr>
        <p:txBody>
          <a:bodyPr wrap="square" rtlCol="0">
            <a:spAutoFit/>
          </a:bodyPr>
          <a:lstStyle/>
          <a:p>
            <a:r>
              <a:rPr lang="fr-FR" dirty="0"/>
              <a:t>5 – Il existe deux autres méthodes dans notre code de l’arbre mais que l’on n’utilise pas.</a:t>
            </a:r>
          </a:p>
          <a:p>
            <a:endParaRPr lang="fr-FR" dirty="0"/>
          </a:p>
          <a:p>
            <a:r>
              <a:rPr lang="fr-FR" dirty="0"/>
              <a:t>5.1 – La méthode feuille qui permet de retrouver le code binaire d’un caractère en particulier en utilisant aussi la récursivité pour parcourir l’arbre.</a:t>
            </a:r>
          </a:p>
          <a:p>
            <a:endParaRPr lang="fr-FR" dirty="0"/>
          </a:p>
          <a:p>
            <a:r>
              <a:rPr lang="fr-FR" dirty="0"/>
              <a:t>5.2 – La méthode destroy qui permet de supprimer tout l’arbre en dessous d’un certain objet/nœud.</a:t>
            </a:r>
          </a:p>
        </p:txBody>
      </p:sp>
    </p:spTree>
    <p:extLst>
      <p:ext uri="{BB962C8B-B14F-4D97-AF65-F5344CB8AC3E}">
        <p14:creationId xmlns:p14="http://schemas.microsoft.com/office/powerpoint/2010/main" val="951652682"/>
      </p:ext>
    </p:extLst>
  </p:cSld>
  <p:clrMapOvr>
    <a:masterClrMapping/>
  </p:clrMapOvr>
  <p:transition spd="slow">
    <p:wipe dir="d"/>
  </p:transition>
</p:sld>
</file>

<file path=ppt/theme/theme1.xml><?xml version="1.0" encoding="utf-8"?>
<a:theme xmlns:a="http://schemas.openxmlformats.org/drawingml/2006/main" name="ESE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oposition PPT 31.08.2018b" id="{F62E21C3-AB47-4B32-A881-93530624B692}" vid="{16C0A225-73F7-453D-9614-FC19A0AAA2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_x00e9_gories xmlns="b6929ec7-6897-4a0e-86e6-367431df1477">Revue de Presse</Cat_x00e9_gories>
    <PublishingExpirationDate xmlns="http://schemas.microsoft.com/sharepoint/v3" xsi:nil="true"/>
    <Ann_x00e9_e xmlns="b6929ec7-6897-4a0e-86e6-367431df1477">2016-2017</Ann_x00e9_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DC29D9EF697E3489AE89673336112FA" ma:contentTypeVersion="9" ma:contentTypeDescription="Crée un document." ma:contentTypeScope="" ma:versionID="f62555de64f14a6c625f5fba64c35675">
  <xsd:schema xmlns:xsd="http://www.w3.org/2001/XMLSchema" xmlns:xs="http://www.w3.org/2001/XMLSchema" xmlns:p="http://schemas.microsoft.com/office/2006/metadata/properties" xmlns:ns1="http://schemas.microsoft.com/sharepoint/v3" xmlns:ns2="b6929ec7-6897-4a0e-86e6-367431df1477" xmlns:ns3="988866e5-887f-4015-aadc-e7ac292d84a8" targetNamespace="http://schemas.microsoft.com/office/2006/metadata/properties" ma:root="true" ma:fieldsID="87c39108146002c331adc02941e51351" ns1:_="" ns2:_="" ns3:_="">
    <xsd:import namespace="http://schemas.microsoft.com/sharepoint/v3"/>
    <xsd:import namespace="b6929ec7-6897-4a0e-86e6-367431df1477"/>
    <xsd:import namespace="988866e5-887f-4015-aadc-e7ac292d84a8"/>
    <xsd:element name="properties">
      <xsd:complexType>
        <xsd:sequence>
          <xsd:element name="documentManagement">
            <xsd:complexType>
              <xsd:all>
                <xsd:element ref="ns1:PublishingStartDate" minOccurs="0"/>
                <xsd:element ref="ns1:PublishingExpirationDate" minOccurs="0"/>
                <xsd:element ref="ns2:Cat_x00e9_gories" minOccurs="0"/>
                <xsd:element ref="ns2:Ann_x00e9_e" minOccurs="0"/>
                <xsd:element ref="ns3:SharedWithUsers" minOccurs="0"/>
                <xsd:element ref="ns3:SharedWithDetails" minOccurs="0"/>
                <xsd:element ref="ns2:MediaServiceMetadata" minOccurs="0"/>
                <xsd:element ref="ns2:MediaServiceFastMetadata" minOccurs="0"/>
                <xsd:element ref="ns2:MediaServiceAutoTag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hidden="tru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6929ec7-6897-4a0e-86e6-367431df1477" elementFormDefault="qualified">
    <xsd:import namespace="http://schemas.microsoft.com/office/2006/documentManagement/types"/>
    <xsd:import namespace="http://schemas.microsoft.com/office/infopath/2007/PartnerControls"/>
    <xsd:element name="Cat_x00e9_gories" ma:index="10" nillable="true" ma:displayName="Catégories" ma:default="Revue de Presse" ma:format="Dropdown" ma:internalName="Cat_x00e9_gories">
      <xsd:simpleType>
        <xsd:restriction base="dms:Choice">
          <xsd:enumeration value="Revue de Presse"/>
          <xsd:enumeration value="Communiqué de Presse"/>
          <xsd:enumeration value="Brochures"/>
          <xsd:enumeration value="Documents internes"/>
          <xsd:enumeration value="Lettre d'Information"/>
          <xsd:enumeration value="Cartes de visite"/>
          <xsd:enumeration value="Charte graphique"/>
          <xsd:enumeration value="Présentations ESEO"/>
          <xsd:enumeration value="Banque image"/>
          <xsd:enumeration value="Charte graphique"/>
        </xsd:restriction>
      </xsd:simpleType>
    </xsd:element>
    <xsd:element name="Ann_x00e9_e" ma:index="11" nillable="true" ma:displayName="Année" ma:default="2016-2017" ma:format="Dropdown" ma:internalName="Ann_x00e9_e">
      <xsd:simpleType>
        <xsd:restriction base="dms:Choice">
          <xsd:enumeration value="2016-2017"/>
          <xsd:enumeration value="2017-2018"/>
        </xsd:restriction>
      </xsd:simpleType>
    </xsd:element>
    <xsd:element name="MediaServiceMetadata" ma:index="14" nillable="true" ma:displayName="MediaServiceMetadata" ma:hidden="true" ma:internalName="MediaServiceMetadata" ma:readOnly="true">
      <xsd:simpleType>
        <xsd:restriction base="dms:Note"/>
      </xsd:simpleType>
    </xsd:element>
    <xsd:element name="MediaServiceFastMetadata" ma:index="15" nillable="true" ma:displayName="MediaServiceFastMetadata" ma:hidden="true" ma:internalName="MediaServiceFastMetadata" ma:readOnly="true">
      <xsd:simpleType>
        <xsd:restriction base="dms:Note"/>
      </xsd:simpleType>
    </xsd:element>
    <xsd:element name="MediaServiceAutoTags" ma:index="16" nillable="true" ma:displayName="MediaServiceAutoTags" ma:internalName="MediaServiceAutoTags"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88866e5-887f-4015-aadc-e7ac292d84a8" elementFormDefault="qualified">
    <xsd:import namespace="http://schemas.microsoft.com/office/2006/documentManagement/types"/>
    <xsd:import namespace="http://schemas.microsoft.com/office/infopath/2007/PartnerControls"/>
    <xsd:element name="SharedWithUsers" ma:index="12"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16F9CA-1846-4FA6-B723-1D4AE37D479D}">
  <ds:schemaRefs>
    <ds:schemaRef ds:uri="http://schemas.microsoft.com/office/2006/metadata/properties"/>
    <ds:schemaRef ds:uri="b6929ec7-6897-4a0e-86e6-367431df1477"/>
    <ds:schemaRef ds:uri="988866e5-887f-4015-aadc-e7ac292d84a8"/>
    <ds:schemaRef ds:uri="http://purl.org/dc/elements/1.1/"/>
    <ds:schemaRef ds:uri="http://schemas.microsoft.com/office/infopath/2007/PartnerControls"/>
    <ds:schemaRef ds:uri="http://schemas.openxmlformats.org/package/2006/metadata/core-properties"/>
    <ds:schemaRef ds:uri="http://schemas.microsoft.com/office/2006/documentManagement/types"/>
    <ds:schemaRef ds:uri="http://www.w3.org/XML/1998/namespace"/>
    <ds:schemaRef ds:uri="http://schemas.microsoft.com/sharepoint/v3"/>
    <ds:schemaRef ds:uri="http://purl.org/dc/dcmitype/"/>
    <ds:schemaRef ds:uri="http://purl.org/dc/terms/"/>
  </ds:schemaRefs>
</ds:datastoreItem>
</file>

<file path=customXml/itemProps2.xml><?xml version="1.0" encoding="utf-8"?>
<ds:datastoreItem xmlns:ds="http://schemas.openxmlformats.org/officeDocument/2006/customXml" ds:itemID="{59AEC3AA-0F4A-4310-8977-F440F00592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6929ec7-6897-4a0e-86e6-367431df1477"/>
    <ds:schemaRef ds:uri="988866e5-887f-4015-aadc-e7ac292d84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C5C91F-93F8-4977-905B-B27F1B9F989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Proposition PPT 31.08.2018b</Template>
  <TotalTime>0</TotalTime>
  <Words>1994</Words>
  <Application>Microsoft Office PowerPoint</Application>
  <PresentationFormat>Affichage à l'écran (16:10)</PresentationFormat>
  <Paragraphs>168</Paragraphs>
  <Slides>23</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23</vt:i4>
      </vt:variant>
    </vt:vector>
  </HeadingPairs>
  <TitlesOfParts>
    <vt:vector size="31" baseType="lpstr">
      <vt:lpstr>Arial</vt:lpstr>
      <vt:lpstr>Calibri</vt:lpstr>
      <vt:lpstr>Diavlo Bold</vt:lpstr>
      <vt:lpstr>Diavlo Book</vt:lpstr>
      <vt:lpstr>Roboto</vt:lpstr>
      <vt:lpstr>Roboto Bk</vt:lpstr>
      <vt:lpstr>Roboto Lt</vt:lpstr>
      <vt:lpstr>ESEO</vt:lpstr>
      <vt:lpstr>#02 – Arbre de Huffman</vt:lpstr>
      <vt:lpstr>00 - Sommaire</vt:lpstr>
      <vt:lpstr>01 – Introduction à Huffman </vt:lpstr>
      <vt:lpstr>02 – Recherche du nombre d’occurences</vt:lpstr>
      <vt:lpstr>03 – Arbre de Huffman</vt:lpstr>
      <vt:lpstr>03 – Arbre de Huffman</vt:lpstr>
      <vt:lpstr>03 – Arbre de Huffman</vt:lpstr>
      <vt:lpstr>03 – Arbre de Huffman</vt:lpstr>
      <vt:lpstr>03 – Arbre de Huffman  </vt:lpstr>
      <vt:lpstr>04 - Codage</vt:lpstr>
      <vt:lpstr>04 - Codage</vt:lpstr>
      <vt:lpstr>05 - Encodage</vt:lpstr>
      <vt:lpstr>05 - Encodage</vt:lpstr>
      <vt:lpstr>05 - Encodage</vt:lpstr>
      <vt:lpstr>06 - Décodage</vt:lpstr>
      <vt:lpstr>06 - Décodage</vt:lpstr>
      <vt:lpstr>06 - Décodage</vt:lpstr>
      <vt:lpstr>06 - Décodage</vt:lpstr>
      <vt:lpstr>07 – Partie Graphique</vt:lpstr>
      <vt:lpstr>08 - Limites</vt:lpstr>
      <vt:lpstr>09 - Améliorations</vt:lpstr>
      <vt:lpstr>10 – Conclusion</vt:lpstr>
      <vt:lpstr>Merci de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2018-08-31T16:07:38Z</dcterms:created>
  <dcterms:modified xsi:type="dcterms:W3CDTF">2020-06-09T16:25:34Z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2010166082</vt:i4>
  </property>
  <property fmtid="{D5CDD505-2E9C-101B-9397-08002B2CF9AE}" pid="3" name="_NewReviewCycle">
    <vt:lpwstr/>
  </property>
  <property fmtid="{D5CDD505-2E9C-101B-9397-08002B2CF9AE}" pid="4" name="ContentTypeId">
    <vt:lpwstr>0x010100DDC29D9EF697E3489AE89673336112FA</vt:lpwstr>
  </property>
</Properties>
</file>