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8" r:id="rId14"/>
    <p:sldId id="267" r:id="rId15"/>
    <p:sldId id="269" r:id="rId16"/>
    <p:sldId id="279" r:id="rId17"/>
    <p:sldId id="271" r:id="rId18"/>
    <p:sldId id="270" r:id="rId19"/>
    <p:sldId id="280" r:id="rId20"/>
    <p:sldId id="272" r:id="rId21"/>
    <p:sldId id="273" r:id="rId22"/>
    <p:sldId id="281" r:id="rId23"/>
    <p:sldId id="274" r:id="rId24"/>
    <p:sldId id="275" r:id="rId25"/>
    <p:sldId id="276" r:id="rId26"/>
    <p:sldId id="282" r:id="rId27"/>
    <p:sldId id="277" r:id="rId28"/>
    <p:sldId id="278" r:id="rId29"/>
    <p:sldId id="285"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01" d="100"/>
          <a:sy n="101" d="100"/>
        </p:scale>
        <p:origin x="494"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C4C22-D656-4D96-BD65-65AB40BB2B21}" type="datetimeFigureOut">
              <a:rPr lang="en-IN" smtClean="0"/>
              <a:t>27-01-2021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6AB18-031B-4EE3-8C53-F461A658BB73}" type="slidenum">
              <a:rPr lang="en-IN" smtClean="0"/>
              <a:t>‹#›</a:t>
            </a:fld>
            <a:endParaRPr lang="en-IN"/>
          </a:p>
        </p:txBody>
      </p:sp>
    </p:spTree>
    <p:extLst>
      <p:ext uri="{BB962C8B-B14F-4D97-AF65-F5344CB8AC3E}">
        <p14:creationId xmlns:p14="http://schemas.microsoft.com/office/powerpoint/2010/main" val="272723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B6A0B1B-6136-4220-9785-9A3277E7D59E}" type="datetimeFigureOut">
              <a:rPr lang="en-IN" smtClean="0"/>
              <a:t>27-01-2021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3617909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4201656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2605099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6182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910169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6A0B1B-6136-4220-9785-9A3277E7D59E}"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281412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6A0B1B-6136-4220-9785-9A3277E7D59E}"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3461258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A0B1B-6136-4220-9785-9A3277E7D59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3997460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A0B1B-6136-4220-9785-9A3277E7D59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2094957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A0B1B-6136-4220-9785-9A3277E7D59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2507359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6A0B1B-6136-4220-9785-9A3277E7D59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2840950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3293068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6A0B1B-6136-4220-9785-9A3277E7D59E}"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254045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6A0B1B-6136-4220-9785-9A3277E7D59E}"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72548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A0B1B-6136-4220-9785-9A3277E7D59E}"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738151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1999475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A0B1B-6136-4220-9785-9A3277E7D59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8592C-A8B9-4560-9C31-3C4151463609}" type="slidenum">
              <a:rPr lang="en-IN" smtClean="0"/>
              <a:t>‹#›</a:t>
            </a:fld>
            <a:endParaRPr lang="en-IN"/>
          </a:p>
        </p:txBody>
      </p:sp>
    </p:spTree>
    <p:extLst>
      <p:ext uri="{BB962C8B-B14F-4D97-AF65-F5344CB8AC3E}">
        <p14:creationId xmlns:p14="http://schemas.microsoft.com/office/powerpoint/2010/main" val="342263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A0B1B-6136-4220-9785-9A3277E7D59E}" type="datetimeFigureOut">
              <a:rPr lang="en-IN" smtClean="0"/>
              <a:t>27-01-2021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F8592C-A8B9-4560-9C31-3C4151463609}" type="slidenum">
              <a:rPr lang="en-IN" smtClean="0"/>
              <a:t>‹#›</a:t>
            </a:fld>
            <a:endParaRPr lang="en-IN"/>
          </a:p>
        </p:txBody>
      </p:sp>
    </p:spTree>
    <p:extLst>
      <p:ext uri="{BB962C8B-B14F-4D97-AF65-F5344CB8AC3E}">
        <p14:creationId xmlns:p14="http://schemas.microsoft.com/office/powerpoint/2010/main" val="1838813336"/>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state-of-hawaii/95x5-qrxh"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opendata.hawaii.gov/dataset/hawaii-public-electric-vehicle-charging-stations/resource/71fe679d-85d4-4784-bd63-544ecaa71756"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ikit-learn.org/stable/modules/svm.html#svm-kernels"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4AA7-4B3C-4C03-B231-BFCE4C9468C9}"/>
              </a:ext>
            </a:extLst>
          </p:cNvPr>
          <p:cNvSpPr>
            <a:spLocks noGrp="1"/>
          </p:cNvSpPr>
          <p:nvPr>
            <p:ph type="ctrTitle"/>
          </p:nvPr>
        </p:nvSpPr>
        <p:spPr>
          <a:xfrm>
            <a:off x="856736" y="247134"/>
            <a:ext cx="9144000" cy="1000897"/>
          </a:xfrm>
        </p:spPr>
        <p:txBody>
          <a:bodyPr>
            <a:noAutofit/>
          </a:bodyPr>
          <a:lstStyle/>
          <a:p>
            <a:r>
              <a:rPr lang="en-US" sz="3200" b="1" i="0" u="sng" dirty="0">
                <a:solidFill>
                  <a:srgbClr val="000000"/>
                </a:solidFill>
                <a:effectLst/>
                <a:latin typeface="Bahnschrift SemiBold" panose="020B0502040204020203" pitchFamily="34" charset="0"/>
              </a:rPr>
              <a:t>Machine Learning-Based Plug-in Electric Vehicle Charging with Forecasted Price</a:t>
            </a:r>
            <a:endParaRPr lang="en-IN" sz="3200" b="1" u="sng" dirty="0">
              <a:latin typeface="Bahnschrift SemiBold" panose="020B0502040204020203" pitchFamily="34" charset="0"/>
            </a:endParaRPr>
          </a:p>
        </p:txBody>
      </p:sp>
    </p:spTree>
    <p:extLst>
      <p:ext uri="{BB962C8B-B14F-4D97-AF65-F5344CB8AC3E}">
        <p14:creationId xmlns:p14="http://schemas.microsoft.com/office/powerpoint/2010/main" val="69629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7757-4F47-4B93-B36C-CE89B39E8B33}"/>
              </a:ext>
            </a:extLst>
          </p:cNvPr>
          <p:cNvSpPr>
            <a:spLocks noGrp="1"/>
          </p:cNvSpPr>
          <p:nvPr>
            <p:ph type="title"/>
          </p:nvPr>
        </p:nvSpPr>
        <p:spPr>
          <a:xfrm>
            <a:off x="1141413" y="17156"/>
            <a:ext cx="9905998" cy="868411"/>
          </a:xfrm>
        </p:spPr>
        <p:txBody>
          <a:bodyPr/>
          <a:lstStyle/>
          <a:p>
            <a:pPr algn="ctr"/>
            <a:r>
              <a:rPr lang="en-IN" b="1" u="sng" dirty="0">
                <a:solidFill>
                  <a:schemeClr val="bg1">
                    <a:lumMod val="95000"/>
                    <a:lumOff val="5000"/>
                  </a:schemeClr>
                </a:solidFill>
              </a:rPr>
              <a:t>Use of ml in our project</a:t>
            </a:r>
          </a:p>
        </p:txBody>
      </p:sp>
      <p:sp>
        <p:nvSpPr>
          <p:cNvPr id="3" name="Content Placeholder 2">
            <a:extLst>
              <a:ext uri="{FF2B5EF4-FFF2-40B4-BE49-F238E27FC236}">
                <a16:creationId xmlns:a16="http://schemas.microsoft.com/office/drawing/2014/main" id="{1A6B4BCE-2AF7-413D-A3E3-94DB7A1832A6}"/>
              </a:ext>
            </a:extLst>
          </p:cNvPr>
          <p:cNvSpPr>
            <a:spLocks noGrp="1"/>
          </p:cNvSpPr>
          <p:nvPr>
            <p:ph idx="1"/>
          </p:nvPr>
        </p:nvSpPr>
        <p:spPr>
          <a:xfrm>
            <a:off x="1279435" y="1618811"/>
            <a:ext cx="9905999" cy="5774726"/>
          </a:xfrm>
        </p:spPr>
        <p:txBody>
          <a:bodyPr>
            <a:noAutofit/>
          </a:bodyPr>
          <a:lstStyle/>
          <a:p>
            <a:pPr algn="l" rtl="0" fontAlgn="base">
              <a:lnSpc>
                <a:spcPct val="100000"/>
              </a:lnSpc>
            </a:pPr>
            <a:r>
              <a:rPr lang="en-US" sz="2300" b="0" i="0" dirty="0">
                <a:solidFill>
                  <a:srgbClr val="202122"/>
                </a:solidFill>
                <a:effectLst/>
                <a:latin typeface="WordVisi_MSFontService"/>
              </a:rPr>
              <a:t>Machine learning is used to build algorithms that can receive the input data and use statistical analysis to predict the output, based upon the type of data available. </a:t>
            </a:r>
          </a:p>
          <a:p>
            <a:pPr algn="l" rtl="0" fontAlgn="base">
              <a:lnSpc>
                <a:spcPct val="100000"/>
              </a:lnSpc>
            </a:pPr>
            <a:r>
              <a:rPr lang="en-US" sz="2300" b="0" i="0" dirty="0">
                <a:solidFill>
                  <a:srgbClr val="202122"/>
                </a:solidFill>
                <a:effectLst/>
                <a:latin typeface="WordVisi_MSFontService"/>
              </a:rPr>
              <a:t>In our Project we take use of algorithms based on supervised learning. We used historical dataset to train the algorithms using classification models. </a:t>
            </a:r>
            <a:endParaRPr lang="en-US" sz="2300" b="0" i="0" u="sng" dirty="0">
              <a:solidFill>
                <a:srgbClr val="202122"/>
              </a:solidFill>
              <a:effectLst/>
              <a:latin typeface="WordVisi_MSFontService"/>
            </a:endParaRPr>
          </a:p>
          <a:p>
            <a:pPr algn="l" rtl="0" fontAlgn="base"/>
            <a:r>
              <a:rPr lang="en-US" b="0" i="0" u="sng" dirty="0">
                <a:solidFill>
                  <a:srgbClr val="292929"/>
                </a:solidFill>
                <a:effectLst/>
                <a:latin typeface="Calibri" panose="020F0502020204030204" pitchFamily="34" charset="0"/>
              </a:rPr>
              <a:t>Classification: </a:t>
            </a:r>
            <a:r>
              <a:rPr lang="en-US" b="0" i="0" dirty="0">
                <a:solidFill>
                  <a:srgbClr val="292929"/>
                </a:solidFill>
                <a:effectLst/>
                <a:latin typeface="Calibri" panose="020F0502020204030204" pitchFamily="34" charset="0"/>
              </a:rPr>
              <a:t>Classification is the process of predicting the class of given data points. Classes are sometimes called as targets/ labels or categories. Classification predictive modeling is the task of approximating a mapping function (f) from input variables (X) to discrete output variables (y). </a:t>
            </a:r>
            <a:endParaRPr lang="en-US" b="0" i="0" dirty="0">
              <a:solidFill>
                <a:srgbClr val="000000"/>
              </a:solidFill>
              <a:effectLst/>
              <a:latin typeface="Segoe UI" panose="020B0502040204020203" pitchFamily="34" charset="0"/>
            </a:endParaRPr>
          </a:p>
          <a:p>
            <a:pPr marL="0" indent="0" algn="l" rtl="0" fontAlgn="base">
              <a:lnSpc>
                <a:spcPct val="100000"/>
              </a:lnSpc>
              <a:buNone/>
            </a:pPr>
            <a:endParaRPr lang="en-US" sz="2300" b="0" i="0" dirty="0">
              <a:solidFill>
                <a:srgbClr val="000000"/>
              </a:solidFill>
              <a:effectLst/>
              <a:latin typeface="WordVisi_MSFontService"/>
            </a:endParaRPr>
          </a:p>
        </p:txBody>
      </p:sp>
    </p:spTree>
    <p:extLst>
      <p:ext uri="{BB962C8B-B14F-4D97-AF65-F5344CB8AC3E}">
        <p14:creationId xmlns:p14="http://schemas.microsoft.com/office/powerpoint/2010/main" val="1705936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3A90-0BFD-42AC-A0AD-9973049B321E}"/>
              </a:ext>
            </a:extLst>
          </p:cNvPr>
          <p:cNvSpPr>
            <a:spLocks noGrp="1"/>
          </p:cNvSpPr>
          <p:nvPr>
            <p:ph type="title"/>
          </p:nvPr>
        </p:nvSpPr>
        <p:spPr>
          <a:xfrm>
            <a:off x="1143001" y="-112148"/>
            <a:ext cx="9905998" cy="802509"/>
          </a:xfrm>
        </p:spPr>
        <p:txBody>
          <a:bodyPr/>
          <a:lstStyle/>
          <a:p>
            <a:pPr algn="ctr"/>
            <a:r>
              <a:rPr lang="en-IN" b="1" u="sng" dirty="0">
                <a:solidFill>
                  <a:schemeClr val="bg1">
                    <a:lumMod val="95000"/>
                    <a:lumOff val="5000"/>
                  </a:schemeClr>
                </a:solidFill>
              </a:rPr>
              <a:t>SAMPLE OF Historical input dataset</a:t>
            </a:r>
          </a:p>
        </p:txBody>
      </p:sp>
      <p:pic>
        <p:nvPicPr>
          <p:cNvPr id="8" name="Content Placeholder 7">
            <a:extLst>
              <a:ext uri="{FF2B5EF4-FFF2-40B4-BE49-F238E27FC236}">
                <a16:creationId xmlns:a16="http://schemas.microsoft.com/office/drawing/2014/main" id="{2D2CC434-D6AF-467E-B7B9-67149D8E2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587812"/>
            <a:ext cx="10058400" cy="5342970"/>
          </a:xfrm>
        </p:spPr>
      </p:pic>
      <p:sp>
        <p:nvSpPr>
          <p:cNvPr id="6" name="TextBox 5">
            <a:extLst>
              <a:ext uri="{FF2B5EF4-FFF2-40B4-BE49-F238E27FC236}">
                <a16:creationId xmlns:a16="http://schemas.microsoft.com/office/drawing/2014/main" id="{88A2F430-AEC2-4AB3-84E8-CBF0DF7CF70D}"/>
              </a:ext>
            </a:extLst>
          </p:cNvPr>
          <p:cNvSpPr txBox="1"/>
          <p:nvPr/>
        </p:nvSpPr>
        <p:spPr>
          <a:xfrm flipH="1">
            <a:off x="0" y="6033332"/>
            <a:ext cx="12192000" cy="1200329"/>
          </a:xfrm>
          <a:prstGeom prst="rect">
            <a:avLst/>
          </a:prstGeom>
          <a:noFill/>
        </p:spPr>
        <p:txBody>
          <a:bodyPr wrap="square" rtlCol="0">
            <a:spAutoFit/>
          </a:bodyPr>
          <a:lstStyle/>
          <a:p>
            <a:r>
              <a:rPr lang="en-IN" dirty="0"/>
              <a:t>Source:1) </a:t>
            </a:r>
            <a:r>
              <a:rPr lang="en-IN" dirty="0">
                <a:hlinkClick r:id="rId3"/>
              </a:rPr>
              <a:t>https://data.world/state-of-hawaii/95x5-qrxh</a:t>
            </a:r>
            <a:endParaRPr lang="en-IN" dirty="0"/>
          </a:p>
          <a:p>
            <a:r>
              <a:rPr lang="en-IN" dirty="0"/>
              <a:t>          2) </a:t>
            </a:r>
            <a:r>
              <a:rPr lang="en-IN" dirty="0">
                <a:hlinkClick r:id="rId4"/>
              </a:rPr>
              <a:t>https://opendata.hawaii.gov/dataset/hawaii-public-electric-vehicle-charging-stations/resource/71fe679d-85d4-4784-bd63-544ecaa71756</a:t>
            </a:r>
            <a:endParaRPr lang="en-IN" dirty="0"/>
          </a:p>
          <a:p>
            <a:endParaRPr lang="en-IN" dirty="0"/>
          </a:p>
        </p:txBody>
      </p:sp>
    </p:spTree>
    <p:extLst>
      <p:ext uri="{BB962C8B-B14F-4D97-AF65-F5344CB8AC3E}">
        <p14:creationId xmlns:p14="http://schemas.microsoft.com/office/powerpoint/2010/main" val="3645415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66AEBE-4B1C-4B3E-AC91-F43077023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9" y="177277"/>
            <a:ext cx="10887342" cy="6503445"/>
          </a:xfrm>
          <a:prstGeom prst="rect">
            <a:avLst/>
          </a:prstGeom>
        </p:spPr>
      </p:pic>
    </p:spTree>
    <p:extLst>
      <p:ext uri="{BB962C8B-B14F-4D97-AF65-F5344CB8AC3E}">
        <p14:creationId xmlns:p14="http://schemas.microsoft.com/office/powerpoint/2010/main" val="1155236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D951-7ED3-4663-A646-DC5B1F7F3A59}"/>
              </a:ext>
            </a:extLst>
          </p:cNvPr>
          <p:cNvSpPr>
            <a:spLocks noGrp="1"/>
          </p:cNvSpPr>
          <p:nvPr>
            <p:ph type="title"/>
          </p:nvPr>
        </p:nvSpPr>
        <p:spPr/>
        <p:txBody>
          <a:bodyPr/>
          <a:lstStyle/>
          <a:p>
            <a:pPr algn="ctr"/>
            <a:r>
              <a:rPr lang="en-IN" dirty="0">
                <a:solidFill>
                  <a:schemeClr val="bg1"/>
                </a:solidFill>
              </a:rPr>
              <a:t>ALGORITHMS</a:t>
            </a:r>
          </a:p>
        </p:txBody>
      </p:sp>
      <p:sp>
        <p:nvSpPr>
          <p:cNvPr id="3" name="Content Placeholder 2">
            <a:extLst>
              <a:ext uri="{FF2B5EF4-FFF2-40B4-BE49-F238E27FC236}">
                <a16:creationId xmlns:a16="http://schemas.microsoft.com/office/drawing/2014/main" id="{A47B17FB-5A0C-4CC6-8FCF-7B1039D7FE88}"/>
              </a:ext>
            </a:extLst>
          </p:cNvPr>
          <p:cNvSpPr>
            <a:spLocks noGrp="1"/>
          </p:cNvSpPr>
          <p:nvPr>
            <p:ph idx="1"/>
          </p:nvPr>
        </p:nvSpPr>
        <p:spPr/>
        <p:txBody>
          <a:bodyPr>
            <a:normAutofit fontScale="92500"/>
          </a:bodyPr>
          <a:lstStyle/>
          <a:p>
            <a:pPr algn="l" rtl="0" fontAlgn="base"/>
            <a:r>
              <a:rPr lang="en-US" b="0" i="0" dirty="0">
                <a:solidFill>
                  <a:srgbClr val="202122"/>
                </a:solidFill>
                <a:effectLst/>
                <a:latin typeface="Calibri" panose="020F0502020204030204" pitchFamily="34" charset="0"/>
              </a:rPr>
              <a:t>In our Project we used mainly four algorithms they are: </a:t>
            </a:r>
            <a:endParaRPr lang="en-US" b="0" i="0" dirty="0">
              <a:solidFill>
                <a:srgbClr val="000000"/>
              </a:solidFill>
              <a:effectLst/>
              <a:latin typeface="Segoe UI" panose="020B0502040204020203" pitchFamily="34" charset="0"/>
            </a:endParaRPr>
          </a:p>
          <a:p>
            <a:pPr algn="l" rtl="0" fontAlgn="base">
              <a:buFont typeface="+mj-lt"/>
              <a:buAutoNum type="arabicPeriod"/>
            </a:pPr>
            <a:r>
              <a:rPr lang="en-US" b="0" i="0" dirty="0">
                <a:solidFill>
                  <a:srgbClr val="202122"/>
                </a:solidFill>
                <a:effectLst/>
                <a:latin typeface="Calibri" panose="020F0502020204030204" pitchFamily="34" charset="0"/>
              </a:rPr>
              <a:t>Support vector machine (SVM) </a:t>
            </a:r>
            <a:endParaRPr lang="en-US" b="0" i="0" dirty="0">
              <a:solidFill>
                <a:srgbClr val="000000"/>
              </a:solidFill>
              <a:effectLst/>
              <a:latin typeface="Calibri" panose="020F0502020204030204" pitchFamily="34" charset="0"/>
            </a:endParaRPr>
          </a:p>
          <a:p>
            <a:pPr algn="l" rtl="0" fontAlgn="base">
              <a:buFont typeface="+mj-lt"/>
              <a:buAutoNum type="arabicPeriod" startAt="2"/>
            </a:pPr>
            <a:r>
              <a:rPr lang="en-US" b="0" i="0" dirty="0">
                <a:solidFill>
                  <a:srgbClr val="202122"/>
                </a:solidFill>
                <a:effectLst/>
                <a:latin typeface="Calibri" panose="020F0502020204030204" pitchFamily="34" charset="0"/>
              </a:rPr>
              <a:t>Decision Tree </a:t>
            </a:r>
            <a:endParaRPr lang="en-US" b="0" i="0" dirty="0">
              <a:solidFill>
                <a:srgbClr val="000000"/>
              </a:solidFill>
              <a:effectLst/>
              <a:latin typeface="Calibri" panose="020F0502020204030204" pitchFamily="34" charset="0"/>
            </a:endParaRPr>
          </a:p>
          <a:p>
            <a:pPr algn="l" rtl="0" fontAlgn="base">
              <a:buFont typeface="+mj-lt"/>
              <a:buAutoNum type="arabicPeriod" startAt="3"/>
            </a:pPr>
            <a:r>
              <a:rPr lang="en-US" b="0" i="0" dirty="0">
                <a:solidFill>
                  <a:srgbClr val="202122"/>
                </a:solidFill>
                <a:effectLst/>
                <a:latin typeface="Calibri" panose="020F0502020204030204" pitchFamily="34" charset="0"/>
              </a:rPr>
              <a:t>K-Nearest Neighbor (KNN) </a:t>
            </a:r>
            <a:endParaRPr lang="en-US" b="0" i="0" dirty="0">
              <a:solidFill>
                <a:srgbClr val="000000"/>
              </a:solidFill>
              <a:effectLst/>
              <a:latin typeface="Calibri" panose="020F0502020204030204" pitchFamily="34" charset="0"/>
            </a:endParaRPr>
          </a:p>
          <a:p>
            <a:pPr algn="l" rtl="0" fontAlgn="base">
              <a:buFont typeface="+mj-lt"/>
              <a:buAutoNum type="arabicPeriod" startAt="4"/>
            </a:pPr>
            <a:r>
              <a:rPr lang="en-US" b="0" i="0" dirty="0">
                <a:solidFill>
                  <a:srgbClr val="202122"/>
                </a:solidFill>
                <a:effectLst/>
                <a:latin typeface="Calibri" panose="020F0502020204030204" pitchFamily="34" charset="0"/>
              </a:rPr>
              <a:t>Naive Bayes </a:t>
            </a:r>
            <a:endParaRPr lang="en-US" b="0" i="0" dirty="0">
              <a:solidFill>
                <a:srgbClr val="000000"/>
              </a:solidFill>
              <a:effectLst/>
              <a:latin typeface="Calibri" panose="020F0502020204030204" pitchFamily="34" charset="0"/>
            </a:endParaRPr>
          </a:p>
          <a:p>
            <a:pPr algn="l" rtl="0" fontAlgn="base"/>
            <a:r>
              <a:rPr lang="en-US" b="0" i="0" dirty="0">
                <a:solidFill>
                  <a:srgbClr val="202122"/>
                </a:solidFill>
                <a:effectLst/>
                <a:latin typeface="Calibri" panose="020F0502020204030204" pitchFamily="34" charset="0"/>
              </a:rPr>
              <a:t>The above algorithms make use of historical data available to predict output. </a:t>
            </a:r>
            <a:endParaRPr lang="en-US"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4201822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2FA3-1282-4912-A244-73D4045616C6}"/>
              </a:ext>
            </a:extLst>
          </p:cNvPr>
          <p:cNvSpPr>
            <a:spLocks noGrp="1"/>
          </p:cNvSpPr>
          <p:nvPr>
            <p:ph type="title"/>
          </p:nvPr>
        </p:nvSpPr>
        <p:spPr>
          <a:xfrm>
            <a:off x="2599823" y="-261157"/>
            <a:ext cx="9905998" cy="1478570"/>
          </a:xfrm>
        </p:spPr>
        <p:txBody>
          <a:bodyPr/>
          <a:lstStyle/>
          <a:p>
            <a:r>
              <a:rPr lang="en-US" b="1" i="0" dirty="0">
                <a:solidFill>
                  <a:srgbClr val="292929"/>
                </a:solidFill>
                <a:effectLst/>
                <a:latin typeface="WordVisi_MSFontService"/>
              </a:rPr>
              <a:t>Support Vector Machine(SVM)</a:t>
            </a:r>
            <a:endParaRPr lang="en-IN" dirty="0"/>
          </a:p>
        </p:txBody>
      </p:sp>
      <p:sp>
        <p:nvSpPr>
          <p:cNvPr id="3" name="Content Placeholder 2">
            <a:extLst>
              <a:ext uri="{FF2B5EF4-FFF2-40B4-BE49-F238E27FC236}">
                <a16:creationId xmlns:a16="http://schemas.microsoft.com/office/drawing/2014/main" id="{2F2EC119-22A2-4719-AEF3-EB1624BBE822}"/>
              </a:ext>
            </a:extLst>
          </p:cNvPr>
          <p:cNvSpPr>
            <a:spLocks noGrp="1"/>
          </p:cNvSpPr>
          <p:nvPr>
            <p:ph idx="1"/>
          </p:nvPr>
        </p:nvSpPr>
        <p:spPr>
          <a:xfrm>
            <a:off x="1089921" y="1624265"/>
            <a:ext cx="6891419" cy="5788184"/>
          </a:xfrm>
        </p:spPr>
        <p:txBody>
          <a:bodyPr>
            <a:normAutofit/>
          </a:bodyPr>
          <a:lstStyle/>
          <a:p>
            <a:r>
              <a:rPr lang="en-US" b="0" i="0" dirty="0">
                <a:solidFill>
                  <a:srgbClr val="000000"/>
                </a:solidFill>
                <a:effectLst/>
                <a:latin typeface="Calibri" panose="020F0502020204030204" pitchFamily="34" charset="0"/>
              </a:rPr>
              <a:t>The objective of the support vector machine algorithm is to find a hyperplane in an N-dimensional space (N — the number of </a:t>
            </a:r>
            <a:r>
              <a:rPr lang="en-US" b="0" i="0" dirty="0">
                <a:solidFill>
                  <a:srgbClr val="000000"/>
                </a:solidFill>
                <a:effectLst/>
                <a:latin typeface="WordVisi_MSFontService"/>
              </a:rPr>
              <a:t>features) .</a:t>
            </a:r>
          </a:p>
          <a:p>
            <a:r>
              <a:rPr lang="en-US" b="0" i="0" dirty="0">
                <a:solidFill>
                  <a:srgbClr val="292929"/>
                </a:solidFill>
                <a:effectLst/>
                <a:latin typeface="WordVisi_MSFontService"/>
              </a:rPr>
              <a:t>Hyperplanes are decision boundaries that help classify the data points. Data points falling on either side of the hyperplane can be attributed to different classes. Also, the dimension of the hyperplane depends upon the number of features.</a:t>
            </a:r>
            <a:endParaRPr lang="en-IN" dirty="0"/>
          </a:p>
        </p:txBody>
      </p:sp>
      <p:pic>
        <p:nvPicPr>
          <p:cNvPr id="8" name="Picture 2">
            <a:extLst>
              <a:ext uri="{FF2B5EF4-FFF2-40B4-BE49-F238E27FC236}">
                <a16:creationId xmlns:a16="http://schemas.microsoft.com/office/drawing/2014/main" id="{5808F9EA-D8FA-4409-99E5-E0D381D28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858" y="820959"/>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for post">
            <a:extLst>
              <a:ext uri="{FF2B5EF4-FFF2-40B4-BE49-F238E27FC236}">
                <a16:creationId xmlns:a16="http://schemas.microsoft.com/office/drawing/2014/main" id="{BCD30973-2395-406D-BB5D-71F54DDC3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858" y="3839005"/>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124E9D-9EB7-4320-8544-216C85F2094B}"/>
              </a:ext>
            </a:extLst>
          </p:cNvPr>
          <p:cNvSpPr>
            <a:spLocks noGrp="1"/>
          </p:cNvSpPr>
          <p:nvPr>
            <p:ph type="body" idx="1"/>
          </p:nvPr>
        </p:nvSpPr>
        <p:spPr>
          <a:xfrm>
            <a:off x="1057503" y="79790"/>
            <a:ext cx="4649783" cy="823912"/>
          </a:xfrm>
        </p:spPr>
        <p:txBody>
          <a:bodyPr>
            <a:normAutofit/>
          </a:bodyPr>
          <a:lstStyle/>
          <a:p>
            <a:pPr algn="ctr"/>
            <a:r>
              <a:rPr lang="en-IN" sz="3600" i="1" dirty="0"/>
              <a:t>ADVANTAGES</a:t>
            </a:r>
          </a:p>
        </p:txBody>
      </p:sp>
      <p:sp>
        <p:nvSpPr>
          <p:cNvPr id="6" name="Content Placeholder 5">
            <a:extLst>
              <a:ext uri="{FF2B5EF4-FFF2-40B4-BE49-F238E27FC236}">
                <a16:creationId xmlns:a16="http://schemas.microsoft.com/office/drawing/2014/main" id="{21EA1383-FB40-4A19-92EE-928606AC1CFD}"/>
              </a:ext>
            </a:extLst>
          </p:cNvPr>
          <p:cNvSpPr>
            <a:spLocks noGrp="1"/>
          </p:cNvSpPr>
          <p:nvPr>
            <p:ph sz="half" idx="2"/>
          </p:nvPr>
        </p:nvSpPr>
        <p:spPr>
          <a:xfrm>
            <a:off x="1217609" y="1360185"/>
            <a:ext cx="4878391" cy="4137630"/>
          </a:xfrm>
        </p:spPr>
        <p:txBody>
          <a:bodyPr>
            <a:noAutofit/>
          </a:bodyPr>
          <a:lstStyle/>
          <a:p>
            <a:pPr algn="l" rtl="0" fontAlgn="base">
              <a:buFont typeface="Arial" panose="020B0604020202020204" pitchFamily="34" charset="0"/>
              <a:buChar char="•"/>
            </a:pPr>
            <a:r>
              <a:rPr lang="en-US" sz="2000" b="0" i="0" dirty="0">
                <a:solidFill>
                  <a:srgbClr val="212529"/>
                </a:solidFill>
                <a:effectLst/>
                <a:latin typeface="Calibri" panose="020F0502020204030204" pitchFamily="34" charset="0"/>
              </a:rPr>
              <a:t>Effective in high dimensional spaces. </a:t>
            </a:r>
            <a:endParaRPr lang="en-US" sz="20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000" b="0" i="0" dirty="0">
                <a:solidFill>
                  <a:srgbClr val="212529"/>
                </a:solidFill>
                <a:effectLst/>
                <a:latin typeface="Calibri" panose="020F0502020204030204" pitchFamily="34" charset="0"/>
              </a:rPr>
              <a:t>Still effective in cases where number of dimensions is greater than the number of samples. </a:t>
            </a:r>
            <a:endParaRPr lang="en-US" sz="20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000" b="0" i="0" dirty="0">
                <a:solidFill>
                  <a:srgbClr val="212529"/>
                </a:solidFill>
                <a:effectLst/>
                <a:latin typeface="Calibri" panose="020F0502020204030204" pitchFamily="34" charset="0"/>
              </a:rPr>
              <a:t>Uses a subset of training points in the decision function (called support vectors), so it is also memory efficient. </a:t>
            </a:r>
            <a:endParaRPr lang="en-US" sz="20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000" b="0" i="0" dirty="0">
                <a:solidFill>
                  <a:srgbClr val="212529"/>
                </a:solidFill>
                <a:effectLst/>
                <a:latin typeface="Calibri" panose="020F0502020204030204" pitchFamily="34" charset="0"/>
              </a:rPr>
              <a:t>Versatile: different </a:t>
            </a:r>
            <a:r>
              <a:rPr lang="en-US" sz="2000" b="0" i="0" strike="noStrike" dirty="0">
                <a:solidFill>
                  <a:schemeClr val="bg1"/>
                </a:solidFill>
                <a:effectLst/>
                <a:latin typeface="Calibri" panose="020F0502020204030204" pitchFamily="34" charset="0"/>
              </a:rPr>
              <a:t>kernel functions </a:t>
            </a:r>
            <a:r>
              <a:rPr lang="en-US" sz="2000" b="0" i="0" dirty="0">
                <a:solidFill>
                  <a:srgbClr val="212529"/>
                </a:solidFill>
                <a:effectLst/>
                <a:latin typeface="Calibri" panose="020F0502020204030204" pitchFamily="34" charset="0"/>
              </a:rPr>
              <a:t>can be specified for the decision function. Common kernels are provided, but it is also possible to specify custom kernels. </a:t>
            </a:r>
            <a:endParaRPr lang="en-US" sz="2000" b="0" i="0" dirty="0">
              <a:solidFill>
                <a:srgbClr val="000000"/>
              </a:solidFill>
              <a:effectLst/>
              <a:latin typeface="Calibri" panose="020F0502020204030204" pitchFamily="34" charset="0"/>
            </a:endParaRPr>
          </a:p>
          <a:p>
            <a:endParaRPr lang="en-IN" sz="2000" dirty="0"/>
          </a:p>
        </p:txBody>
      </p:sp>
      <p:sp>
        <p:nvSpPr>
          <p:cNvPr id="7" name="Text Placeholder 6">
            <a:extLst>
              <a:ext uri="{FF2B5EF4-FFF2-40B4-BE49-F238E27FC236}">
                <a16:creationId xmlns:a16="http://schemas.microsoft.com/office/drawing/2014/main" id="{8A82CEB3-14ED-4D49-A701-1091C9EA09B4}"/>
              </a:ext>
            </a:extLst>
          </p:cNvPr>
          <p:cNvSpPr>
            <a:spLocks noGrp="1"/>
          </p:cNvSpPr>
          <p:nvPr>
            <p:ph type="body" sz="quarter" idx="3"/>
          </p:nvPr>
        </p:nvSpPr>
        <p:spPr>
          <a:xfrm>
            <a:off x="6172200" y="79790"/>
            <a:ext cx="4646602" cy="823912"/>
          </a:xfrm>
        </p:spPr>
        <p:txBody>
          <a:bodyPr>
            <a:normAutofit/>
          </a:bodyPr>
          <a:lstStyle/>
          <a:p>
            <a:pPr algn="ctr"/>
            <a:r>
              <a:rPr lang="en-IN" sz="3600" i="1" dirty="0"/>
              <a:t>DISADVANTAGES</a:t>
            </a:r>
          </a:p>
        </p:txBody>
      </p:sp>
      <p:sp>
        <p:nvSpPr>
          <p:cNvPr id="8" name="Content Placeholder 7">
            <a:extLst>
              <a:ext uri="{FF2B5EF4-FFF2-40B4-BE49-F238E27FC236}">
                <a16:creationId xmlns:a16="http://schemas.microsoft.com/office/drawing/2014/main" id="{A10E5EE1-0395-449D-8061-AFF9A4A05CB9}"/>
              </a:ext>
            </a:extLst>
          </p:cNvPr>
          <p:cNvSpPr>
            <a:spLocks noGrp="1"/>
          </p:cNvSpPr>
          <p:nvPr>
            <p:ph sz="quarter" idx="4"/>
          </p:nvPr>
        </p:nvSpPr>
        <p:spPr>
          <a:xfrm>
            <a:off x="6172200" y="1360185"/>
            <a:ext cx="4875210" cy="3944717"/>
          </a:xfrm>
        </p:spPr>
        <p:txBody>
          <a:bodyPr>
            <a:normAutofit/>
          </a:bodyPr>
          <a:lstStyle/>
          <a:p>
            <a:pPr algn="l" rtl="0" fontAlgn="base">
              <a:buFont typeface="Arial" panose="020B0604020202020204" pitchFamily="34" charset="0"/>
              <a:buChar char="•"/>
            </a:pPr>
            <a:r>
              <a:rPr lang="en-US" sz="2000" b="0" i="0" dirty="0">
                <a:solidFill>
                  <a:srgbClr val="212529"/>
                </a:solidFill>
                <a:effectLst/>
                <a:latin typeface="Calibri" panose="020F0502020204030204" pitchFamily="34" charset="0"/>
              </a:rPr>
              <a:t>If the number of features is much greater than the number of samples, avoid over-fitting in choosing kernel</a:t>
            </a:r>
            <a:r>
              <a:rPr lang="en-US" sz="2000" b="0" i="0" u="sng" strike="noStrike" dirty="0">
                <a:solidFill>
                  <a:srgbClr val="0563C1"/>
                </a:solidFill>
                <a:effectLst/>
                <a:latin typeface="Calibri" panose="020F0502020204030204" pitchFamily="34" charset="0"/>
                <a:hlinkClick r:id="rId2"/>
              </a:rPr>
              <a:t> </a:t>
            </a:r>
            <a:r>
              <a:rPr lang="en-US" sz="2000" b="0" i="0" strike="noStrike" dirty="0">
                <a:solidFill>
                  <a:schemeClr val="bg1"/>
                </a:solidFill>
                <a:effectLst/>
                <a:latin typeface="Calibri" panose="020F0502020204030204" pitchFamily="34" charset="0"/>
              </a:rPr>
              <a:t>functions </a:t>
            </a:r>
            <a:r>
              <a:rPr lang="en-US" sz="2000" b="0" i="0" dirty="0">
                <a:solidFill>
                  <a:srgbClr val="212529"/>
                </a:solidFill>
                <a:effectLst/>
                <a:latin typeface="Calibri" panose="020F0502020204030204" pitchFamily="34" charset="0"/>
              </a:rPr>
              <a:t>and regularization term is crucial. </a:t>
            </a:r>
            <a:endParaRPr lang="en-US" sz="20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000" b="0" i="0" dirty="0">
                <a:solidFill>
                  <a:srgbClr val="212529"/>
                </a:solidFill>
                <a:effectLst/>
                <a:latin typeface="Calibri" panose="020F0502020204030204" pitchFamily="34" charset="0"/>
              </a:rPr>
              <a:t>SVMs do not directly provide probability estimates, these are calculated using an expensive five-fold cross-validation</a:t>
            </a:r>
            <a:endParaRPr lang="en-IN" sz="2000" dirty="0"/>
          </a:p>
        </p:txBody>
      </p:sp>
    </p:spTree>
    <p:extLst>
      <p:ext uri="{BB962C8B-B14F-4D97-AF65-F5344CB8AC3E}">
        <p14:creationId xmlns:p14="http://schemas.microsoft.com/office/powerpoint/2010/main" val="4228681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3B1C6C-D78A-48B3-A46F-F4D458998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262" y="1365812"/>
            <a:ext cx="9630135" cy="5492187"/>
          </a:xfrm>
          <a:prstGeom prst="rect">
            <a:avLst/>
          </a:prstGeom>
        </p:spPr>
      </p:pic>
      <p:sp>
        <p:nvSpPr>
          <p:cNvPr id="11" name="Title 10">
            <a:extLst>
              <a:ext uri="{FF2B5EF4-FFF2-40B4-BE49-F238E27FC236}">
                <a16:creationId xmlns:a16="http://schemas.microsoft.com/office/drawing/2014/main" id="{C465EEA9-1D48-42FD-828D-8A4B5FCA7644}"/>
              </a:ext>
            </a:extLst>
          </p:cNvPr>
          <p:cNvSpPr>
            <a:spLocks noGrp="1"/>
          </p:cNvSpPr>
          <p:nvPr>
            <p:ph type="title"/>
          </p:nvPr>
        </p:nvSpPr>
        <p:spPr>
          <a:xfrm>
            <a:off x="1297330" y="0"/>
            <a:ext cx="9905998" cy="1478570"/>
          </a:xfrm>
        </p:spPr>
        <p:txBody>
          <a:bodyPr>
            <a:normAutofit/>
          </a:bodyPr>
          <a:lstStyle/>
          <a:p>
            <a:pPr algn="ctr"/>
            <a:r>
              <a:rPr lang="en-IN" sz="5400" dirty="0"/>
              <a:t>IMPLEMENTATION</a:t>
            </a:r>
          </a:p>
        </p:txBody>
      </p:sp>
    </p:spTree>
    <p:extLst>
      <p:ext uri="{BB962C8B-B14F-4D97-AF65-F5344CB8AC3E}">
        <p14:creationId xmlns:p14="http://schemas.microsoft.com/office/powerpoint/2010/main" val="365730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DED622-2FAF-4CBE-B992-02513E11C2B4}"/>
              </a:ext>
            </a:extLst>
          </p:cNvPr>
          <p:cNvSpPr>
            <a:spLocks noGrp="1"/>
          </p:cNvSpPr>
          <p:nvPr>
            <p:ph type="title"/>
          </p:nvPr>
        </p:nvSpPr>
        <p:spPr>
          <a:xfrm>
            <a:off x="1025666" y="315285"/>
            <a:ext cx="9905998" cy="1478570"/>
          </a:xfrm>
        </p:spPr>
        <p:txBody>
          <a:bodyPr>
            <a:normAutofit/>
          </a:bodyPr>
          <a:lstStyle/>
          <a:p>
            <a:pPr algn="ctr"/>
            <a:r>
              <a:rPr lang="en-IN" sz="4000" u="sng" dirty="0">
                <a:solidFill>
                  <a:schemeClr val="bg1"/>
                </a:solidFill>
              </a:rPr>
              <a:t>DECISION TREE</a:t>
            </a:r>
          </a:p>
        </p:txBody>
      </p:sp>
      <p:sp>
        <p:nvSpPr>
          <p:cNvPr id="8" name="Content Placeholder 7">
            <a:extLst>
              <a:ext uri="{FF2B5EF4-FFF2-40B4-BE49-F238E27FC236}">
                <a16:creationId xmlns:a16="http://schemas.microsoft.com/office/drawing/2014/main" id="{282F2F16-3D94-42A2-8468-982F8A330EBF}"/>
              </a:ext>
            </a:extLst>
          </p:cNvPr>
          <p:cNvSpPr>
            <a:spLocks noGrp="1"/>
          </p:cNvSpPr>
          <p:nvPr>
            <p:ph idx="1"/>
          </p:nvPr>
        </p:nvSpPr>
        <p:spPr>
          <a:xfrm>
            <a:off x="1141412" y="1793855"/>
            <a:ext cx="6521027" cy="3873521"/>
          </a:xfrm>
        </p:spPr>
        <p:txBody>
          <a:bodyPr>
            <a:noAutofit/>
          </a:bodyPr>
          <a:lstStyle/>
          <a:p>
            <a:r>
              <a:rPr lang="en-US" sz="2800" b="0" i="0" dirty="0">
                <a:solidFill>
                  <a:srgbClr val="40424E"/>
                </a:solidFill>
                <a:effectLst/>
                <a:latin typeface="Calibri" panose="020F0502020204030204" pitchFamily="34" charset="0"/>
              </a:rPr>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 </a:t>
            </a:r>
            <a:endParaRPr lang="en-IN" sz="2800" dirty="0"/>
          </a:p>
        </p:txBody>
      </p:sp>
      <p:pic>
        <p:nvPicPr>
          <p:cNvPr id="3074" name="Picture 2">
            <a:extLst>
              <a:ext uri="{FF2B5EF4-FFF2-40B4-BE49-F238E27FC236}">
                <a16:creationId xmlns:a16="http://schemas.microsoft.com/office/drawing/2014/main" id="{D79FE26F-C627-4F64-BC1C-A2E7E890D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439" y="2097088"/>
            <a:ext cx="4031969" cy="357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644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E437F5-C324-4F8C-8711-CCCE5464BBF3}"/>
              </a:ext>
            </a:extLst>
          </p:cNvPr>
          <p:cNvSpPr>
            <a:spLocks noGrp="1"/>
          </p:cNvSpPr>
          <p:nvPr>
            <p:ph type="body" idx="1"/>
          </p:nvPr>
        </p:nvSpPr>
        <p:spPr>
          <a:xfrm>
            <a:off x="1370018" y="242890"/>
            <a:ext cx="4649783" cy="823912"/>
          </a:xfrm>
        </p:spPr>
        <p:txBody>
          <a:bodyPr>
            <a:normAutofit/>
          </a:bodyPr>
          <a:lstStyle/>
          <a:p>
            <a:r>
              <a:rPr lang="en-IN" sz="3600" i="1" dirty="0"/>
              <a:t>ADVANTAGES</a:t>
            </a:r>
          </a:p>
        </p:txBody>
      </p:sp>
      <p:sp>
        <p:nvSpPr>
          <p:cNvPr id="4" name="Content Placeholder 3">
            <a:extLst>
              <a:ext uri="{FF2B5EF4-FFF2-40B4-BE49-F238E27FC236}">
                <a16:creationId xmlns:a16="http://schemas.microsoft.com/office/drawing/2014/main" id="{4C12471F-5D9F-4DE3-A979-99795F071440}"/>
              </a:ext>
            </a:extLst>
          </p:cNvPr>
          <p:cNvSpPr>
            <a:spLocks noGrp="1"/>
          </p:cNvSpPr>
          <p:nvPr>
            <p:ph sz="half" idx="2"/>
          </p:nvPr>
        </p:nvSpPr>
        <p:spPr>
          <a:xfrm>
            <a:off x="1141410" y="1066803"/>
            <a:ext cx="4878391" cy="4724396"/>
          </a:xfrm>
        </p:spPr>
        <p:txBody>
          <a:bodyPr>
            <a:normAutofit fontScale="25000" lnSpcReduction="20000"/>
          </a:bodyPr>
          <a:lstStyle/>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trees are able to generate understandable rules. </a:t>
            </a:r>
            <a:endParaRPr lang="en-US" sz="72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trees perform classification without requiring much computation. </a:t>
            </a:r>
            <a:endParaRPr lang="en-US" sz="72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trees are able to handle both continuous and categorical variables. </a:t>
            </a:r>
            <a:endParaRPr lang="en-US" sz="72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trees provide a clear indication of which fields are most important for prediction or classification. </a:t>
            </a:r>
            <a:endParaRPr lang="en-US" sz="7200" b="0" i="0" dirty="0">
              <a:solidFill>
                <a:srgbClr val="000000"/>
              </a:solidFill>
              <a:effectLst/>
              <a:latin typeface="Calibri" panose="020F0502020204030204" pitchFamily="34" charset="0"/>
            </a:endParaRPr>
          </a:p>
          <a:p>
            <a:endParaRPr lang="en-IN" dirty="0"/>
          </a:p>
        </p:txBody>
      </p:sp>
      <p:sp>
        <p:nvSpPr>
          <p:cNvPr id="5" name="Text Placeholder 4">
            <a:extLst>
              <a:ext uri="{FF2B5EF4-FFF2-40B4-BE49-F238E27FC236}">
                <a16:creationId xmlns:a16="http://schemas.microsoft.com/office/drawing/2014/main" id="{4042E37B-BBD3-47C7-8FD0-578FDD398131}"/>
              </a:ext>
            </a:extLst>
          </p:cNvPr>
          <p:cNvSpPr>
            <a:spLocks noGrp="1"/>
          </p:cNvSpPr>
          <p:nvPr>
            <p:ph type="body" sz="quarter" idx="3"/>
          </p:nvPr>
        </p:nvSpPr>
        <p:spPr>
          <a:xfrm>
            <a:off x="6175380" y="242890"/>
            <a:ext cx="4646602" cy="823912"/>
          </a:xfrm>
        </p:spPr>
        <p:txBody>
          <a:bodyPr>
            <a:normAutofit/>
          </a:bodyPr>
          <a:lstStyle/>
          <a:p>
            <a:r>
              <a:rPr lang="en-IN" sz="3600" i="1" dirty="0"/>
              <a:t>disadvantages</a:t>
            </a:r>
          </a:p>
        </p:txBody>
      </p:sp>
      <p:sp>
        <p:nvSpPr>
          <p:cNvPr id="6" name="Content Placeholder 5">
            <a:extLst>
              <a:ext uri="{FF2B5EF4-FFF2-40B4-BE49-F238E27FC236}">
                <a16:creationId xmlns:a16="http://schemas.microsoft.com/office/drawing/2014/main" id="{84AFB136-4687-492A-B877-B301523A425A}"/>
              </a:ext>
            </a:extLst>
          </p:cNvPr>
          <p:cNvSpPr>
            <a:spLocks noGrp="1"/>
          </p:cNvSpPr>
          <p:nvPr>
            <p:ph sz="quarter" idx="4"/>
          </p:nvPr>
        </p:nvSpPr>
        <p:spPr>
          <a:xfrm>
            <a:off x="6172200" y="1066802"/>
            <a:ext cx="4875210" cy="4724396"/>
          </a:xfrm>
        </p:spPr>
        <p:txBody>
          <a:bodyPr>
            <a:normAutofit fontScale="25000" lnSpcReduction="20000"/>
          </a:bodyPr>
          <a:lstStyle/>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trees are less appropriate for estimation tasks where the goal is to predict the value of a continuous attribute. </a:t>
            </a:r>
            <a:endParaRPr lang="en-US" sz="72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trees are prone to errors in classification problems with many class and relatively small number of training examples. </a:t>
            </a:r>
            <a:endParaRPr lang="en-US" sz="72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7200" b="0" i="0" dirty="0">
                <a:solidFill>
                  <a:srgbClr val="40424E"/>
                </a:solidFill>
                <a:effectLst/>
                <a:latin typeface="Calibri" panose="020F0502020204030204" pitchFamily="34" charset="0"/>
              </a:rPr>
              <a:t>Decision tree can be computationally expensive to train. The process of growing a decision tree is computationally expensive. At each node, each candidate splitting field must be sorted before its best split can be found. </a:t>
            </a:r>
            <a:endParaRPr lang="en-IN" sz="26400" dirty="0"/>
          </a:p>
        </p:txBody>
      </p:sp>
    </p:spTree>
    <p:extLst>
      <p:ext uri="{BB962C8B-B14F-4D97-AF65-F5344CB8AC3E}">
        <p14:creationId xmlns:p14="http://schemas.microsoft.com/office/powerpoint/2010/main" val="364940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30DD07-8C0B-437D-BEA5-432EAFE70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42" y="1068147"/>
            <a:ext cx="10139424" cy="5439516"/>
          </a:xfrm>
          <a:prstGeom prst="rect">
            <a:avLst/>
          </a:prstGeom>
        </p:spPr>
      </p:pic>
      <p:sp>
        <p:nvSpPr>
          <p:cNvPr id="9" name="Title 8">
            <a:extLst>
              <a:ext uri="{FF2B5EF4-FFF2-40B4-BE49-F238E27FC236}">
                <a16:creationId xmlns:a16="http://schemas.microsoft.com/office/drawing/2014/main" id="{67CA9C6F-0780-4701-83DA-2F796CB67740}"/>
              </a:ext>
            </a:extLst>
          </p:cNvPr>
          <p:cNvSpPr>
            <a:spLocks noGrp="1"/>
          </p:cNvSpPr>
          <p:nvPr>
            <p:ph type="ctrTitle"/>
          </p:nvPr>
        </p:nvSpPr>
        <p:spPr>
          <a:xfrm>
            <a:off x="1876424" y="0"/>
            <a:ext cx="8791575" cy="1068146"/>
          </a:xfrm>
        </p:spPr>
        <p:txBody>
          <a:bodyPr/>
          <a:lstStyle/>
          <a:p>
            <a:pPr algn="ctr"/>
            <a:r>
              <a:rPr lang="en-IN" dirty="0"/>
              <a:t>IMPLEMENTATION</a:t>
            </a:r>
          </a:p>
        </p:txBody>
      </p:sp>
    </p:spTree>
    <p:extLst>
      <p:ext uri="{BB962C8B-B14F-4D97-AF65-F5344CB8AC3E}">
        <p14:creationId xmlns:p14="http://schemas.microsoft.com/office/powerpoint/2010/main" val="3218964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621C-7983-41AC-8A04-9D1C03794B77}"/>
              </a:ext>
            </a:extLst>
          </p:cNvPr>
          <p:cNvSpPr>
            <a:spLocks noGrp="1"/>
          </p:cNvSpPr>
          <p:nvPr>
            <p:ph type="title"/>
          </p:nvPr>
        </p:nvSpPr>
        <p:spPr>
          <a:xfrm>
            <a:off x="1143001" y="217433"/>
            <a:ext cx="9905998" cy="1478570"/>
          </a:xfrm>
        </p:spPr>
        <p:txBody>
          <a:bodyPr>
            <a:normAutofit fontScale="90000"/>
          </a:bodyPr>
          <a:lstStyle/>
          <a:p>
            <a:pPr algn="ctr"/>
            <a:r>
              <a:rPr lang="en-US" b="1" i="0" u="sng" dirty="0">
                <a:solidFill>
                  <a:srgbClr val="000000"/>
                </a:solidFill>
                <a:effectLst/>
                <a:latin typeface="Bahnschrift SemiBold" panose="020B0502040204020203" pitchFamily="34" charset="0"/>
              </a:rPr>
              <a:t>Machine Learning-Based Plug-in Electric Vehicle Charging with Forecasted Price</a:t>
            </a:r>
            <a:endParaRPr lang="en-IN" b="1" u="sng"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EF9EF89F-0C2A-40F6-9351-BF639DFB674B}"/>
              </a:ext>
            </a:extLst>
          </p:cNvPr>
          <p:cNvSpPr>
            <a:spLocks noGrp="1"/>
          </p:cNvSpPr>
          <p:nvPr>
            <p:ph idx="1"/>
          </p:nvPr>
        </p:nvSpPr>
        <p:spPr>
          <a:xfrm>
            <a:off x="838200" y="1983239"/>
            <a:ext cx="10515600" cy="2155532"/>
          </a:xfrm>
        </p:spPr>
        <p:txBody>
          <a:bodyPr>
            <a:normAutofit lnSpcReduction="10000"/>
          </a:bodyPr>
          <a:lstStyle/>
          <a:p>
            <a:pPr marL="0" indent="0" algn="ctr">
              <a:buNone/>
            </a:pPr>
            <a:r>
              <a:rPr lang="en-IN" b="1" u="sng" dirty="0">
                <a:solidFill>
                  <a:schemeClr val="bg1">
                    <a:lumMod val="95000"/>
                    <a:lumOff val="5000"/>
                  </a:schemeClr>
                </a:solidFill>
              </a:rPr>
              <a:t>By</a:t>
            </a:r>
            <a:r>
              <a:rPr lang="en-IN" b="1" dirty="0">
                <a:solidFill>
                  <a:schemeClr val="bg1">
                    <a:lumMod val="95000"/>
                    <a:lumOff val="5000"/>
                  </a:schemeClr>
                </a:solidFill>
              </a:rPr>
              <a:t> </a:t>
            </a:r>
          </a:p>
          <a:p>
            <a:pPr marL="0" indent="0" algn="ctr">
              <a:buNone/>
            </a:pPr>
            <a:r>
              <a:rPr lang="en-IN" b="1" dirty="0">
                <a:solidFill>
                  <a:schemeClr val="bg1">
                    <a:lumMod val="95000"/>
                    <a:lumOff val="5000"/>
                  </a:schemeClr>
                </a:solidFill>
              </a:rPr>
              <a:t>Chanakya </a:t>
            </a:r>
            <a:r>
              <a:rPr lang="en-IN" b="1" dirty="0" err="1">
                <a:solidFill>
                  <a:schemeClr val="bg1">
                    <a:lumMod val="95000"/>
                    <a:lumOff val="5000"/>
                  </a:schemeClr>
                </a:solidFill>
              </a:rPr>
              <a:t>Chelamkuri</a:t>
            </a:r>
            <a:r>
              <a:rPr lang="en-IN" b="1" dirty="0">
                <a:solidFill>
                  <a:schemeClr val="bg1">
                    <a:lumMod val="95000"/>
                    <a:lumOff val="5000"/>
                  </a:schemeClr>
                </a:solidFill>
              </a:rPr>
              <a:t> (510818087)</a:t>
            </a:r>
          </a:p>
          <a:p>
            <a:pPr marL="0" indent="0" algn="ctr">
              <a:buNone/>
            </a:pPr>
            <a:r>
              <a:rPr lang="en-IN" b="1" dirty="0">
                <a:solidFill>
                  <a:schemeClr val="bg1">
                    <a:lumMod val="95000"/>
                    <a:lumOff val="5000"/>
                  </a:schemeClr>
                </a:solidFill>
              </a:rPr>
              <a:t>Syed </a:t>
            </a:r>
            <a:r>
              <a:rPr lang="en-IN" b="1" dirty="0" err="1">
                <a:solidFill>
                  <a:schemeClr val="bg1">
                    <a:lumMod val="95000"/>
                    <a:lumOff val="5000"/>
                  </a:schemeClr>
                </a:solidFill>
              </a:rPr>
              <a:t>Sohail</a:t>
            </a:r>
            <a:r>
              <a:rPr lang="en-IN" b="1" dirty="0">
                <a:solidFill>
                  <a:schemeClr val="bg1">
                    <a:lumMod val="95000"/>
                    <a:lumOff val="5000"/>
                  </a:schemeClr>
                </a:solidFill>
              </a:rPr>
              <a:t> (510818075)</a:t>
            </a:r>
          </a:p>
          <a:p>
            <a:pPr marL="0" indent="0" algn="ctr">
              <a:buNone/>
            </a:pPr>
            <a:r>
              <a:rPr lang="en-IN" b="1" dirty="0">
                <a:solidFill>
                  <a:schemeClr val="bg1">
                    <a:lumMod val="95000"/>
                    <a:lumOff val="5000"/>
                  </a:schemeClr>
                </a:solidFill>
              </a:rPr>
              <a:t>Kishore Nimmada (510818077)</a:t>
            </a:r>
          </a:p>
          <a:p>
            <a:pPr marL="0" indent="0" algn="ctr">
              <a:buNone/>
            </a:pPr>
            <a:endParaRPr lang="en-IN" b="1" dirty="0">
              <a:solidFill>
                <a:schemeClr val="bg1">
                  <a:lumMod val="95000"/>
                  <a:lumOff val="5000"/>
                </a:schemeClr>
              </a:solidFill>
            </a:endParaRPr>
          </a:p>
        </p:txBody>
      </p:sp>
      <p:sp>
        <p:nvSpPr>
          <p:cNvPr id="5" name="TextBox 4">
            <a:extLst>
              <a:ext uri="{FF2B5EF4-FFF2-40B4-BE49-F238E27FC236}">
                <a16:creationId xmlns:a16="http://schemas.microsoft.com/office/drawing/2014/main" id="{D1FAE25F-02CC-4A4F-A93B-1139D39A0430}"/>
              </a:ext>
            </a:extLst>
          </p:cNvPr>
          <p:cNvSpPr txBox="1"/>
          <p:nvPr/>
        </p:nvSpPr>
        <p:spPr>
          <a:xfrm>
            <a:off x="932571" y="4898047"/>
            <a:ext cx="10326858" cy="954107"/>
          </a:xfrm>
          <a:prstGeom prst="rect">
            <a:avLst/>
          </a:prstGeom>
          <a:noFill/>
        </p:spPr>
        <p:txBody>
          <a:bodyPr wrap="square">
            <a:spAutoFit/>
          </a:bodyPr>
          <a:lstStyle/>
          <a:p>
            <a:pPr algn="ctr"/>
            <a:r>
              <a:rPr lang="en-US" sz="2800" b="1" u="sng" dirty="0">
                <a:solidFill>
                  <a:schemeClr val="bg1">
                    <a:lumMod val="95000"/>
                    <a:lumOff val="5000"/>
                  </a:schemeClr>
                </a:solidFill>
              </a:rPr>
              <a:t>Under supervision of </a:t>
            </a:r>
          </a:p>
          <a:p>
            <a:pPr algn="ctr"/>
            <a:r>
              <a:rPr lang="en-US" sz="2800" b="1" dirty="0">
                <a:solidFill>
                  <a:schemeClr val="bg1">
                    <a:lumMod val="95000"/>
                    <a:lumOff val="5000"/>
                  </a:schemeClr>
                </a:solidFill>
              </a:rPr>
              <a:t>Prof. </a:t>
            </a:r>
            <a:r>
              <a:rPr lang="en-US" sz="2800" b="1" dirty="0" err="1">
                <a:solidFill>
                  <a:schemeClr val="bg1">
                    <a:lumMod val="95000"/>
                    <a:lumOff val="5000"/>
                  </a:schemeClr>
                </a:solidFill>
              </a:rPr>
              <a:t>Indrajit</a:t>
            </a:r>
            <a:r>
              <a:rPr lang="en-US" sz="2800" b="1" dirty="0">
                <a:solidFill>
                  <a:schemeClr val="bg1">
                    <a:lumMod val="95000"/>
                    <a:lumOff val="5000"/>
                  </a:schemeClr>
                </a:solidFill>
              </a:rPr>
              <a:t> Banerjee</a:t>
            </a:r>
          </a:p>
        </p:txBody>
      </p:sp>
    </p:spTree>
    <p:extLst>
      <p:ext uri="{BB962C8B-B14F-4D97-AF65-F5344CB8AC3E}">
        <p14:creationId xmlns:p14="http://schemas.microsoft.com/office/powerpoint/2010/main" val="779045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59EE24-9B90-42E5-80ED-6363BC31C02E}"/>
              </a:ext>
            </a:extLst>
          </p:cNvPr>
          <p:cNvSpPr>
            <a:spLocks noGrp="1"/>
          </p:cNvSpPr>
          <p:nvPr>
            <p:ph type="title"/>
          </p:nvPr>
        </p:nvSpPr>
        <p:spPr>
          <a:xfrm>
            <a:off x="1141412" y="-272733"/>
            <a:ext cx="9905998" cy="1478570"/>
          </a:xfrm>
        </p:spPr>
        <p:txBody>
          <a:bodyPr>
            <a:normAutofit/>
          </a:bodyPr>
          <a:lstStyle/>
          <a:p>
            <a:pPr algn="ctr"/>
            <a:r>
              <a:rPr lang="en-IN" sz="4400" dirty="0">
                <a:solidFill>
                  <a:schemeClr val="bg1"/>
                </a:solidFill>
              </a:rPr>
              <a:t>K-Nearest</a:t>
            </a:r>
            <a:r>
              <a:rPr lang="en-IN" sz="4400" dirty="0"/>
              <a:t> </a:t>
            </a:r>
            <a:r>
              <a:rPr lang="en-IN" sz="4400" dirty="0">
                <a:solidFill>
                  <a:schemeClr val="bg1"/>
                </a:solidFill>
              </a:rPr>
              <a:t>neighbour</a:t>
            </a:r>
          </a:p>
        </p:txBody>
      </p:sp>
      <p:sp>
        <p:nvSpPr>
          <p:cNvPr id="8" name="Content Placeholder 7">
            <a:extLst>
              <a:ext uri="{FF2B5EF4-FFF2-40B4-BE49-F238E27FC236}">
                <a16:creationId xmlns:a16="http://schemas.microsoft.com/office/drawing/2014/main" id="{3006046E-2C44-43E8-9C88-26F04B41F6A6}"/>
              </a:ext>
            </a:extLst>
          </p:cNvPr>
          <p:cNvSpPr>
            <a:spLocks noGrp="1"/>
          </p:cNvSpPr>
          <p:nvPr>
            <p:ph idx="1"/>
          </p:nvPr>
        </p:nvSpPr>
        <p:spPr>
          <a:xfrm>
            <a:off x="1523377" y="3776240"/>
            <a:ext cx="9905999" cy="3541714"/>
          </a:xfrm>
        </p:spPr>
        <p:txBody>
          <a:bodyPr/>
          <a:lstStyle/>
          <a:p>
            <a:pPr algn="l" rtl="0" fontAlgn="base">
              <a:buFont typeface="Arial" panose="020B0604020202020204" pitchFamily="34" charset="0"/>
              <a:buChar char="•"/>
            </a:pPr>
            <a:r>
              <a:rPr lang="en-US" sz="1800" b="0" i="0" dirty="0">
                <a:solidFill>
                  <a:srgbClr val="000000"/>
                </a:solidFill>
                <a:effectLst/>
                <a:latin typeface="Verdana" panose="020B0604030504040204" pitchFamily="34" charset="0"/>
              </a:rPr>
              <a:t>K-NN algorithm assumes the similarity between the new case/data and available cases and put the new case into the category that is most similar to the available categories.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Verdana" panose="020B0604030504040204" pitchFamily="34" charset="0"/>
              </a:rPr>
              <a:t>K-NN algorithm stores all the available data and classifies a new data point based on the similarity. This means when new data appears then it can be easily classified into a well suite category by using K- NN algorithm. </a:t>
            </a:r>
            <a:endParaRPr lang="en-US" sz="1800" b="0" i="0" dirty="0">
              <a:solidFill>
                <a:srgbClr val="000000"/>
              </a:solidFill>
              <a:effectLst/>
              <a:latin typeface="Calibri" panose="020F0502020204030204" pitchFamily="34" charset="0"/>
            </a:endParaRPr>
          </a:p>
          <a:p>
            <a:endParaRPr lang="en-IN" dirty="0"/>
          </a:p>
        </p:txBody>
      </p:sp>
      <p:pic>
        <p:nvPicPr>
          <p:cNvPr id="4098" name="Picture 2">
            <a:extLst>
              <a:ext uri="{FF2B5EF4-FFF2-40B4-BE49-F238E27FC236}">
                <a16:creationId xmlns:a16="http://schemas.microsoft.com/office/drawing/2014/main" id="{BBDB005B-B542-4B96-92FD-0F9911753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003" y="918740"/>
            <a:ext cx="6522816"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18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BEAF0A-C637-4DA7-81DF-391C016E894E}"/>
              </a:ext>
            </a:extLst>
          </p:cNvPr>
          <p:cNvSpPr>
            <a:spLocks noGrp="1"/>
          </p:cNvSpPr>
          <p:nvPr>
            <p:ph type="body" idx="1"/>
          </p:nvPr>
        </p:nvSpPr>
        <p:spPr>
          <a:xfrm>
            <a:off x="1141410" y="50295"/>
            <a:ext cx="4649783" cy="823912"/>
          </a:xfrm>
        </p:spPr>
        <p:txBody>
          <a:bodyPr>
            <a:normAutofit/>
          </a:bodyPr>
          <a:lstStyle/>
          <a:p>
            <a:pPr algn="ctr"/>
            <a:r>
              <a:rPr lang="en-IN" sz="4000" i="1" dirty="0"/>
              <a:t>ADVANTAGES</a:t>
            </a:r>
          </a:p>
        </p:txBody>
      </p:sp>
      <p:sp>
        <p:nvSpPr>
          <p:cNvPr id="4" name="Content Placeholder 3">
            <a:extLst>
              <a:ext uri="{FF2B5EF4-FFF2-40B4-BE49-F238E27FC236}">
                <a16:creationId xmlns:a16="http://schemas.microsoft.com/office/drawing/2014/main" id="{A57586F9-A7E4-4C86-9FBB-69B752D0B3D2}"/>
              </a:ext>
            </a:extLst>
          </p:cNvPr>
          <p:cNvSpPr>
            <a:spLocks noGrp="1"/>
          </p:cNvSpPr>
          <p:nvPr>
            <p:ph sz="half" idx="2"/>
          </p:nvPr>
        </p:nvSpPr>
        <p:spPr>
          <a:xfrm>
            <a:off x="1141410" y="1221447"/>
            <a:ext cx="4878391" cy="4916991"/>
          </a:xfrm>
        </p:spPr>
        <p:txBody>
          <a:bodyPr>
            <a:normAutofit lnSpcReduction="10000"/>
          </a:bodyPr>
          <a:lstStyle/>
          <a:p>
            <a:pPr algn="l" rtl="0" fontAlgn="base">
              <a:buFont typeface="Arial" panose="020B0604020202020204" pitchFamily="34" charset="0"/>
              <a:buChar char="•"/>
            </a:pPr>
            <a:r>
              <a:rPr lang="en-US" sz="2800" b="0" i="0" dirty="0">
                <a:solidFill>
                  <a:srgbClr val="000000"/>
                </a:solidFill>
                <a:effectLst/>
                <a:latin typeface="Verdana" panose="020B0604030504040204" pitchFamily="34" charset="0"/>
              </a:rPr>
              <a:t>It is simple to implement. </a:t>
            </a:r>
            <a:endParaRPr lang="en-US" sz="2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800" b="0" i="0" dirty="0">
                <a:solidFill>
                  <a:srgbClr val="000000"/>
                </a:solidFill>
                <a:effectLst/>
                <a:latin typeface="Verdana" panose="020B0604030504040204" pitchFamily="34" charset="0"/>
              </a:rPr>
              <a:t>It is robust to the noisy training data </a:t>
            </a:r>
            <a:endParaRPr lang="en-US" sz="2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800" b="0" i="0" dirty="0">
                <a:solidFill>
                  <a:srgbClr val="000000"/>
                </a:solidFill>
                <a:effectLst/>
                <a:latin typeface="Verdana" panose="020B0604030504040204" pitchFamily="34" charset="0"/>
              </a:rPr>
              <a:t>It can be more effective if the training data is large. </a:t>
            </a:r>
            <a:endParaRPr lang="en-US" sz="2800" b="0" i="0" dirty="0">
              <a:solidFill>
                <a:srgbClr val="000000"/>
              </a:solidFill>
              <a:effectLst/>
              <a:latin typeface="Calibri" panose="020F0502020204030204" pitchFamily="34" charset="0"/>
            </a:endParaRPr>
          </a:p>
          <a:p>
            <a:endParaRPr lang="en-IN" dirty="0"/>
          </a:p>
        </p:txBody>
      </p:sp>
      <p:sp>
        <p:nvSpPr>
          <p:cNvPr id="5" name="Text Placeholder 4">
            <a:extLst>
              <a:ext uri="{FF2B5EF4-FFF2-40B4-BE49-F238E27FC236}">
                <a16:creationId xmlns:a16="http://schemas.microsoft.com/office/drawing/2014/main" id="{DDA279BF-4A43-4ABD-BF1A-4CA75826158C}"/>
              </a:ext>
            </a:extLst>
          </p:cNvPr>
          <p:cNvSpPr>
            <a:spLocks noGrp="1"/>
          </p:cNvSpPr>
          <p:nvPr>
            <p:ph type="body" sz="quarter" idx="3"/>
          </p:nvPr>
        </p:nvSpPr>
        <p:spPr>
          <a:xfrm>
            <a:off x="6096000" y="50295"/>
            <a:ext cx="4646602" cy="823912"/>
          </a:xfrm>
        </p:spPr>
        <p:txBody>
          <a:bodyPr>
            <a:normAutofit/>
          </a:bodyPr>
          <a:lstStyle/>
          <a:p>
            <a:pPr algn="ctr"/>
            <a:r>
              <a:rPr lang="en-IN" sz="4400" i="1" dirty="0"/>
              <a:t>DISADVANTAGES</a:t>
            </a:r>
          </a:p>
        </p:txBody>
      </p:sp>
      <p:sp>
        <p:nvSpPr>
          <p:cNvPr id="6" name="Content Placeholder 5">
            <a:extLst>
              <a:ext uri="{FF2B5EF4-FFF2-40B4-BE49-F238E27FC236}">
                <a16:creationId xmlns:a16="http://schemas.microsoft.com/office/drawing/2014/main" id="{F42A8C43-82C3-4231-B9B5-36994AA0C2C0}"/>
              </a:ext>
            </a:extLst>
          </p:cNvPr>
          <p:cNvSpPr>
            <a:spLocks noGrp="1"/>
          </p:cNvSpPr>
          <p:nvPr>
            <p:ph sz="quarter" idx="4"/>
          </p:nvPr>
        </p:nvSpPr>
        <p:spPr>
          <a:xfrm>
            <a:off x="6175380" y="1221446"/>
            <a:ext cx="4875210" cy="4916991"/>
          </a:xfrm>
        </p:spPr>
        <p:txBody>
          <a:bodyPr>
            <a:normAutofit lnSpcReduction="10000"/>
          </a:bodyPr>
          <a:lstStyle/>
          <a:p>
            <a:pPr algn="l" rtl="0" fontAlgn="base">
              <a:buFont typeface="Arial" panose="020B0604020202020204" pitchFamily="34" charset="0"/>
              <a:buChar char="•"/>
            </a:pPr>
            <a:r>
              <a:rPr lang="en-US" sz="2800" b="0" i="0" dirty="0">
                <a:solidFill>
                  <a:srgbClr val="000000"/>
                </a:solidFill>
                <a:effectLst/>
                <a:latin typeface="Verdana" panose="020B0604030504040204" pitchFamily="34" charset="0"/>
              </a:rPr>
              <a:t>Always needs to determine the value of K which may be complex some time. </a:t>
            </a:r>
            <a:endParaRPr lang="en-US" sz="2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2800" b="0" i="0" dirty="0">
                <a:solidFill>
                  <a:srgbClr val="000000"/>
                </a:solidFill>
                <a:effectLst/>
                <a:latin typeface="Verdana" panose="020B0604030504040204" pitchFamily="34" charset="0"/>
              </a:rPr>
              <a:t>The computation cost is high because of calculating the distance between the data points for all the training samples. </a:t>
            </a:r>
            <a:endParaRPr lang="en-US" sz="2800" b="0" i="0" dirty="0">
              <a:solidFill>
                <a:srgbClr val="000000"/>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3029509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D74734-9CD9-49C2-B2A8-E918C0301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25" y="821802"/>
            <a:ext cx="9530149" cy="5665808"/>
          </a:xfrm>
          <a:prstGeom prst="rect">
            <a:avLst/>
          </a:prstGeom>
        </p:spPr>
      </p:pic>
      <p:sp>
        <p:nvSpPr>
          <p:cNvPr id="9" name="Title 8">
            <a:extLst>
              <a:ext uri="{FF2B5EF4-FFF2-40B4-BE49-F238E27FC236}">
                <a16:creationId xmlns:a16="http://schemas.microsoft.com/office/drawing/2014/main" id="{423B2E51-C5F0-4771-9160-DDABAAB42C6C}"/>
              </a:ext>
            </a:extLst>
          </p:cNvPr>
          <p:cNvSpPr txBox="1">
            <a:spLocks/>
          </p:cNvSpPr>
          <p:nvPr/>
        </p:nvSpPr>
        <p:spPr>
          <a:xfrm>
            <a:off x="1876424" y="0"/>
            <a:ext cx="8791575" cy="128479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4800" dirty="0"/>
              <a:t>IMPLEMENTATION</a:t>
            </a:r>
          </a:p>
        </p:txBody>
      </p:sp>
    </p:spTree>
    <p:extLst>
      <p:ext uri="{BB962C8B-B14F-4D97-AF65-F5344CB8AC3E}">
        <p14:creationId xmlns:p14="http://schemas.microsoft.com/office/powerpoint/2010/main" val="3057394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3880D5-0ADE-4FD7-8C79-860C419067B9}"/>
              </a:ext>
            </a:extLst>
          </p:cNvPr>
          <p:cNvSpPr>
            <a:spLocks noGrp="1"/>
          </p:cNvSpPr>
          <p:nvPr>
            <p:ph type="title"/>
          </p:nvPr>
        </p:nvSpPr>
        <p:spPr>
          <a:xfrm>
            <a:off x="1141412" y="157459"/>
            <a:ext cx="9905998" cy="909340"/>
          </a:xfrm>
        </p:spPr>
        <p:txBody>
          <a:bodyPr>
            <a:normAutofit/>
          </a:bodyPr>
          <a:lstStyle/>
          <a:p>
            <a:pPr algn="ctr"/>
            <a:r>
              <a:rPr lang="en-US" sz="4000" b="0" i="0" dirty="0">
                <a:solidFill>
                  <a:srgbClr val="610B38"/>
                </a:solidFill>
                <a:effectLst/>
                <a:latin typeface="Calibri" panose="020F0502020204030204" pitchFamily="34" charset="0"/>
              </a:rPr>
              <a:t>Naïve Bayes Classifier Algorithm </a:t>
            </a:r>
            <a:endParaRPr lang="en-IN" sz="4000" dirty="0"/>
          </a:p>
        </p:txBody>
      </p:sp>
      <p:sp>
        <p:nvSpPr>
          <p:cNvPr id="8" name="Content Placeholder 7">
            <a:extLst>
              <a:ext uri="{FF2B5EF4-FFF2-40B4-BE49-F238E27FC236}">
                <a16:creationId xmlns:a16="http://schemas.microsoft.com/office/drawing/2014/main" id="{A7C0C68B-08C0-498F-BBA9-F60195B95771}"/>
              </a:ext>
            </a:extLst>
          </p:cNvPr>
          <p:cNvSpPr>
            <a:spLocks noGrp="1"/>
          </p:cNvSpPr>
          <p:nvPr>
            <p:ph idx="1"/>
          </p:nvPr>
        </p:nvSpPr>
        <p:spPr>
          <a:xfrm>
            <a:off x="1245584" y="1066799"/>
            <a:ext cx="9905999" cy="5241404"/>
          </a:xfrm>
        </p:spPr>
        <p:txBody>
          <a:bodyPr>
            <a:normAutofit/>
          </a:bodyPr>
          <a:lstStyle/>
          <a:p>
            <a:r>
              <a:rPr lang="en-US" sz="1800" b="0" i="0" dirty="0">
                <a:solidFill>
                  <a:srgbClr val="000000"/>
                </a:solidFill>
                <a:effectLst/>
                <a:latin typeface="Verdana" panose="020B0604030504040204" pitchFamily="34" charset="0"/>
              </a:rPr>
              <a:t>Naïve Bayes algorithm is a supervised learning algorithm, which is based on </a:t>
            </a:r>
            <a:r>
              <a:rPr lang="en-US" sz="1800" b="1" i="0" dirty="0">
                <a:solidFill>
                  <a:srgbClr val="000000"/>
                </a:solidFill>
                <a:effectLst/>
                <a:latin typeface="Verdana" panose="020B0604030504040204" pitchFamily="34" charset="0"/>
              </a:rPr>
              <a:t>Bayes theorem</a:t>
            </a:r>
            <a:r>
              <a:rPr lang="en-US" sz="1800" b="0" i="0" dirty="0">
                <a:solidFill>
                  <a:srgbClr val="000000"/>
                </a:solidFill>
                <a:effectLst/>
                <a:latin typeface="Verdana" panose="020B0604030504040204" pitchFamily="34" charset="0"/>
              </a:rPr>
              <a:t> and used for solving classification problems. </a:t>
            </a:r>
          </a:p>
          <a:p>
            <a:r>
              <a:rPr lang="en-US" sz="1800" i="0" dirty="0">
                <a:solidFill>
                  <a:srgbClr val="000000"/>
                </a:solidFill>
                <a:effectLst/>
                <a:latin typeface="Verdana" panose="020B0604030504040204" pitchFamily="34" charset="0"/>
              </a:rPr>
              <a:t>It is a probabilistic classifier, which means it predicts on the basis of the probability of an object. </a:t>
            </a:r>
          </a:p>
          <a:p>
            <a:pPr algn="l" rtl="0" fontAlgn="base"/>
            <a:r>
              <a:rPr lang="en-US" sz="2800" b="1" i="1" u="sng" dirty="0">
                <a:solidFill>
                  <a:schemeClr val="bg1"/>
                </a:solidFill>
                <a:effectLst/>
                <a:latin typeface="Calibri" panose="020F0502020204030204" pitchFamily="34" charset="0"/>
              </a:rPr>
              <a:t>Bayes' Theorem:</a:t>
            </a:r>
            <a:r>
              <a:rPr lang="en-US" sz="1800" b="0" i="0" dirty="0">
                <a:solidFill>
                  <a:srgbClr val="610B38"/>
                </a:solidFill>
                <a:effectLst/>
                <a:latin typeface="Calibri" panose="020F0502020204030204" pitchFamily="34" charset="0"/>
              </a:rPr>
              <a:t> </a:t>
            </a:r>
            <a:endParaRPr lang="en-US" sz="1400" b="0" i="0" dirty="0">
              <a:solidFill>
                <a:srgbClr val="2F5496"/>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Verdana" panose="020B0604030504040204" pitchFamily="34" charset="0"/>
              </a:rPr>
              <a:t>Bayes' theorem is also known as </a:t>
            </a:r>
            <a:r>
              <a:rPr lang="en-US" sz="1800" b="1" i="0" dirty="0">
                <a:solidFill>
                  <a:srgbClr val="000000"/>
                </a:solidFill>
                <a:effectLst/>
                <a:latin typeface="Verdana" panose="020B0604030504040204" pitchFamily="34" charset="0"/>
              </a:rPr>
              <a:t>Bayes' Rule</a:t>
            </a:r>
            <a:r>
              <a:rPr lang="en-US" sz="1800" b="0" i="0" dirty="0">
                <a:solidFill>
                  <a:srgbClr val="000000"/>
                </a:solidFill>
                <a:effectLst/>
                <a:latin typeface="Verdana" panose="020B0604030504040204" pitchFamily="34" charset="0"/>
              </a:rPr>
              <a:t> or </a:t>
            </a:r>
            <a:r>
              <a:rPr lang="en-US" sz="1800" b="1" i="0" dirty="0">
                <a:solidFill>
                  <a:srgbClr val="000000"/>
                </a:solidFill>
                <a:effectLst/>
                <a:latin typeface="Verdana" panose="020B0604030504040204" pitchFamily="34" charset="0"/>
              </a:rPr>
              <a:t>Bayes' law</a:t>
            </a:r>
            <a:r>
              <a:rPr lang="en-US" sz="1800" b="0" i="0" dirty="0">
                <a:solidFill>
                  <a:srgbClr val="000000"/>
                </a:solidFill>
                <a:effectLst/>
                <a:latin typeface="Verdana" panose="020B0604030504040204" pitchFamily="34" charset="0"/>
              </a:rPr>
              <a:t>, which is used to determine the probability of a hypothesis with prior knowledge. It depends on the conditional probability.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Verdana" panose="020B0604030504040204" pitchFamily="34" charset="0"/>
              </a:rPr>
              <a:t>The formula for Bayes' theorem is given as: </a:t>
            </a:r>
          </a:p>
          <a:p>
            <a:r>
              <a:rPr lang="en-US" sz="2800" b="1" i="1" u="sng" dirty="0">
                <a:solidFill>
                  <a:srgbClr val="333333"/>
                </a:solidFill>
                <a:effectLst/>
                <a:latin typeface="Calibri" panose="020F0502020204030204" pitchFamily="34" charset="0"/>
              </a:rPr>
              <a:t>Gaussian:</a:t>
            </a:r>
            <a:r>
              <a:rPr lang="en-US" sz="2400" b="1" i="0" dirty="0">
                <a:solidFill>
                  <a:srgbClr val="333333"/>
                </a:solidFill>
                <a:effectLst/>
                <a:latin typeface="Calibri" panose="020F0502020204030204" pitchFamily="34" charset="0"/>
              </a:rPr>
              <a:t> </a:t>
            </a:r>
            <a:r>
              <a:rPr lang="en-US" sz="2400" b="0" i="0" dirty="0">
                <a:solidFill>
                  <a:schemeClr val="bg1"/>
                </a:solidFill>
                <a:effectLst/>
                <a:latin typeface="Calibri" panose="020F0502020204030204" pitchFamily="34" charset="0"/>
              </a:rPr>
              <a:t>It is used in classification and it assumes that features follow a normal distribution. </a:t>
            </a:r>
            <a:endParaRPr lang="en-US" b="0" i="0" dirty="0">
              <a:solidFill>
                <a:schemeClr val="bg1"/>
              </a:solidFill>
              <a:effectLst/>
              <a:latin typeface="Segoe UI" panose="020B0502040204020203" pitchFamily="34" charset="0"/>
            </a:endParaRPr>
          </a:p>
          <a:p>
            <a:endParaRPr lang="en-IN" dirty="0"/>
          </a:p>
        </p:txBody>
      </p:sp>
      <p:pic>
        <p:nvPicPr>
          <p:cNvPr id="5124" name="Picture 4" descr="Naïve Bayes Classifier Algorithm">
            <a:extLst>
              <a:ext uri="{FF2B5EF4-FFF2-40B4-BE49-F238E27FC236}">
                <a16:creationId xmlns:a16="http://schemas.microsoft.com/office/drawing/2014/main" id="{8568CF1C-DAB4-4DB4-978B-2A79D8D84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582" y="4202636"/>
            <a:ext cx="15811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818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0">
            <a:extLst>
              <a:ext uri="{FF2B5EF4-FFF2-40B4-BE49-F238E27FC236}">
                <a16:creationId xmlns:a16="http://schemas.microsoft.com/office/drawing/2014/main" id="{8B449A04-6C0B-408E-8D88-38366E99677F}"/>
              </a:ext>
            </a:extLst>
          </p:cNvPr>
          <p:cNvSpPr>
            <a:spLocks noGrp="1"/>
          </p:cNvSpPr>
          <p:nvPr>
            <p:ph idx="1"/>
          </p:nvPr>
        </p:nvSpPr>
        <p:spPr>
          <a:xfrm>
            <a:off x="1143000" y="423079"/>
            <a:ext cx="9906000" cy="4934673"/>
          </a:xfrm>
        </p:spPr>
        <p:txBody>
          <a:bodyPr/>
          <a:lstStyle/>
          <a:p>
            <a:pPr marL="0" indent="0" algn="ctr" rtl="0" fontAlgn="base">
              <a:buNone/>
            </a:pPr>
            <a:r>
              <a:rPr lang="en-US" b="1" i="0" dirty="0">
                <a:solidFill>
                  <a:srgbClr val="40424E"/>
                </a:solidFill>
                <a:effectLst/>
                <a:latin typeface="Calibri" panose="020F0502020204030204" pitchFamily="34" charset="0"/>
              </a:rPr>
              <a:t>Gaussian Naive Bayes classifier</a:t>
            </a:r>
            <a:r>
              <a:rPr lang="en-US" b="0" i="0" dirty="0">
                <a:solidFill>
                  <a:srgbClr val="40424E"/>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b="0" i="0" dirty="0">
                <a:solidFill>
                  <a:srgbClr val="40424E"/>
                </a:solidFill>
                <a:effectLst/>
                <a:latin typeface="Calibri" panose="020F0502020204030204" pitchFamily="34" charset="0"/>
              </a:rPr>
              <a:t>In Gaussian Naive Bayes, continuous values associated with each feature are assumed to be distributed according to a </a:t>
            </a:r>
            <a:r>
              <a:rPr lang="en-US" b="1" i="0" dirty="0">
                <a:solidFill>
                  <a:srgbClr val="40424E"/>
                </a:solidFill>
                <a:effectLst/>
                <a:latin typeface="Calibri" panose="020F0502020204030204" pitchFamily="34" charset="0"/>
              </a:rPr>
              <a:t>Gaussian distribution</a:t>
            </a:r>
            <a:r>
              <a:rPr lang="en-US" b="0" i="0" dirty="0">
                <a:solidFill>
                  <a:srgbClr val="40424E"/>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IN" dirty="0"/>
          </a:p>
        </p:txBody>
      </p:sp>
      <p:pic>
        <p:nvPicPr>
          <p:cNvPr id="6146" name="Picture 2">
            <a:extLst>
              <a:ext uri="{FF2B5EF4-FFF2-40B4-BE49-F238E27FC236}">
                <a16:creationId xmlns:a16="http://schemas.microsoft.com/office/drawing/2014/main" id="{9230BBAA-4C90-4076-B6E5-F6188EFDA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810" y="2275028"/>
            <a:ext cx="523875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74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B895E0-8218-4E79-8CBD-1799D18B7C90}"/>
              </a:ext>
            </a:extLst>
          </p:cNvPr>
          <p:cNvSpPr>
            <a:spLocks noGrp="1"/>
          </p:cNvSpPr>
          <p:nvPr>
            <p:ph type="body" idx="1"/>
          </p:nvPr>
        </p:nvSpPr>
        <p:spPr>
          <a:xfrm>
            <a:off x="1141410" y="50295"/>
            <a:ext cx="4649783" cy="823912"/>
          </a:xfrm>
        </p:spPr>
        <p:txBody>
          <a:bodyPr>
            <a:normAutofit/>
          </a:bodyPr>
          <a:lstStyle/>
          <a:p>
            <a:pPr algn="ctr"/>
            <a:r>
              <a:rPr lang="en-IN" sz="4000" i="1" dirty="0"/>
              <a:t>ADVANTAGES</a:t>
            </a:r>
          </a:p>
        </p:txBody>
      </p:sp>
      <p:sp>
        <p:nvSpPr>
          <p:cNvPr id="4" name="Content Placeholder 3">
            <a:extLst>
              <a:ext uri="{FF2B5EF4-FFF2-40B4-BE49-F238E27FC236}">
                <a16:creationId xmlns:a16="http://schemas.microsoft.com/office/drawing/2014/main" id="{6594B933-8624-4F47-8954-ECCA29B60B39}"/>
              </a:ext>
            </a:extLst>
          </p:cNvPr>
          <p:cNvSpPr>
            <a:spLocks noGrp="1"/>
          </p:cNvSpPr>
          <p:nvPr>
            <p:ph sz="half" idx="2"/>
          </p:nvPr>
        </p:nvSpPr>
        <p:spPr>
          <a:xfrm>
            <a:off x="1141410" y="874207"/>
            <a:ext cx="4878391" cy="5933498"/>
          </a:xfrm>
        </p:spPr>
        <p:txBody>
          <a:bodyPr/>
          <a:lstStyle/>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This algorithm works quickly and can save a lot of time.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Naive Bayes is suitable for solving multi-class prediction problems.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If its assumption of the independence of features holds true, it can perform better than other models and requires much less training data.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Naive Bayes is better suited for categorical input variables than numerical variables. </a:t>
            </a:r>
            <a:endParaRPr lang="en-US" sz="1800" b="0" i="0" dirty="0">
              <a:solidFill>
                <a:srgbClr val="000000"/>
              </a:solidFill>
              <a:effectLst/>
              <a:latin typeface="Calibri" panose="020F0502020204030204" pitchFamily="34" charset="0"/>
            </a:endParaRPr>
          </a:p>
          <a:p>
            <a:endParaRPr lang="en-IN" dirty="0"/>
          </a:p>
        </p:txBody>
      </p:sp>
      <p:sp>
        <p:nvSpPr>
          <p:cNvPr id="5" name="Text Placeholder 4">
            <a:extLst>
              <a:ext uri="{FF2B5EF4-FFF2-40B4-BE49-F238E27FC236}">
                <a16:creationId xmlns:a16="http://schemas.microsoft.com/office/drawing/2014/main" id="{527235C9-DD19-48F8-B26F-ABE0C595A355}"/>
              </a:ext>
            </a:extLst>
          </p:cNvPr>
          <p:cNvSpPr>
            <a:spLocks noGrp="1"/>
          </p:cNvSpPr>
          <p:nvPr>
            <p:ph type="body" sz="quarter" idx="3"/>
          </p:nvPr>
        </p:nvSpPr>
        <p:spPr>
          <a:xfrm>
            <a:off x="6019801" y="50295"/>
            <a:ext cx="4646602" cy="823912"/>
          </a:xfrm>
        </p:spPr>
        <p:txBody>
          <a:bodyPr>
            <a:normAutofit/>
          </a:bodyPr>
          <a:lstStyle/>
          <a:p>
            <a:pPr algn="ctr"/>
            <a:r>
              <a:rPr lang="en-IN" sz="4000" i="1" dirty="0"/>
              <a:t>DISADVANTAGES</a:t>
            </a:r>
          </a:p>
        </p:txBody>
      </p:sp>
      <p:sp>
        <p:nvSpPr>
          <p:cNvPr id="6" name="Content Placeholder 5">
            <a:extLst>
              <a:ext uri="{FF2B5EF4-FFF2-40B4-BE49-F238E27FC236}">
                <a16:creationId xmlns:a16="http://schemas.microsoft.com/office/drawing/2014/main" id="{FBBDAAF0-1690-4E8F-B6B1-6E62ED4B184D}"/>
              </a:ext>
            </a:extLst>
          </p:cNvPr>
          <p:cNvSpPr>
            <a:spLocks noGrp="1"/>
          </p:cNvSpPr>
          <p:nvPr>
            <p:ph sz="quarter" idx="4"/>
          </p:nvPr>
        </p:nvSpPr>
        <p:spPr>
          <a:xfrm>
            <a:off x="6172200" y="874207"/>
            <a:ext cx="4875210" cy="5804385"/>
          </a:xfrm>
        </p:spPr>
        <p:txBody>
          <a:bodyPr/>
          <a:lstStyle/>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Naive Bayes assumes that all predictors (or features) are independent, rarely happening in real life. This limits the applicability of this algorithm in real-world use cases.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This algorithm faces the ‘zero-frequency problem’ where it assigns zero probability to a categorical variable whose category in the test data set wasn’t available in the training dataset. It would be best if you used a smoothing technique to overcome this issue. </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303133"/>
                </a:solidFill>
                <a:effectLst/>
                <a:latin typeface="Calibri" panose="020F0502020204030204" pitchFamily="34" charset="0"/>
              </a:rPr>
              <a:t>Its estimations can be wrong in some cases, so you shouldn’t take its probability outputs very seriously. </a:t>
            </a:r>
            <a:endParaRPr lang="en-US" sz="1800" b="0" i="0" dirty="0">
              <a:solidFill>
                <a:srgbClr val="000000"/>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878376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95B882-60A5-405D-8EFE-512F535F4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126" y="1006997"/>
            <a:ext cx="10114987" cy="5851003"/>
          </a:xfrm>
          <a:prstGeom prst="rect">
            <a:avLst/>
          </a:prstGeom>
        </p:spPr>
      </p:pic>
      <p:sp>
        <p:nvSpPr>
          <p:cNvPr id="9" name="Title 8">
            <a:extLst>
              <a:ext uri="{FF2B5EF4-FFF2-40B4-BE49-F238E27FC236}">
                <a16:creationId xmlns:a16="http://schemas.microsoft.com/office/drawing/2014/main" id="{A979133D-8FED-428C-8766-DF07850BF59C}"/>
              </a:ext>
            </a:extLst>
          </p:cNvPr>
          <p:cNvSpPr txBox="1">
            <a:spLocks/>
          </p:cNvSpPr>
          <p:nvPr/>
        </p:nvSpPr>
        <p:spPr>
          <a:xfrm>
            <a:off x="1873831" y="104173"/>
            <a:ext cx="8791575" cy="10681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4800" dirty="0"/>
              <a:t>IMPLEMENTATION</a:t>
            </a:r>
          </a:p>
        </p:txBody>
      </p:sp>
    </p:spTree>
    <p:extLst>
      <p:ext uri="{BB962C8B-B14F-4D97-AF65-F5344CB8AC3E}">
        <p14:creationId xmlns:p14="http://schemas.microsoft.com/office/powerpoint/2010/main" val="3811575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749682-FD0E-429F-AE07-DABC5BB5A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993" y="203116"/>
            <a:ext cx="8764013" cy="6451768"/>
          </a:xfrm>
          <a:prstGeom prst="rect">
            <a:avLst/>
          </a:prstGeom>
        </p:spPr>
      </p:pic>
    </p:spTree>
    <p:extLst>
      <p:ext uri="{BB962C8B-B14F-4D97-AF65-F5344CB8AC3E}">
        <p14:creationId xmlns:p14="http://schemas.microsoft.com/office/powerpoint/2010/main" val="3701062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8D3-369E-4DCF-AF10-238418145C91}"/>
              </a:ext>
            </a:extLst>
          </p:cNvPr>
          <p:cNvSpPr>
            <a:spLocks noGrp="1"/>
          </p:cNvSpPr>
          <p:nvPr>
            <p:ph type="title"/>
          </p:nvPr>
        </p:nvSpPr>
        <p:spPr/>
        <p:txBody>
          <a:bodyPr>
            <a:normAutofit/>
          </a:bodyPr>
          <a:lstStyle/>
          <a:p>
            <a:pPr algn="ctr"/>
            <a:r>
              <a:rPr lang="en-IN" sz="4000" dirty="0">
                <a:solidFill>
                  <a:schemeClr val="bg1"/>
                </a:solidFill>
              </a:rPr>
              <a:t>CONCLUSION</a:t>
            </a:r>
            <a:r>
              <a:rPr lang="en-IN" sz="4000" dirty="0"/>
              <a:t> </a:t>
            </a:r>
          </a:p>
        </p:txBody>
      </p:sp>
      <p:sp>
        <p:nvSpPr>
          <p:cNvPr id="3" name="Content Placeholder 2">
            <a:extLst>
              <a:ext uri="{FF2B5EF4-FFF2-40B4-BE49-F238E27FC236}">
                <a16:creationId xmlns:a16="http://schemas.microsoft.com/office/drawing/2014/main" id="{745321CE-7414-4BBE-B562-70A45B680568}"/>
              </a:ext>
            </a:extLst>
          </p:cNvPr>
          <p:cNvSpPr>
            <a:spLocks noGrp="1"/>
          </p:cNvSpPr>
          <p:nvPr>
            <p:ph idx="1"/>
          </p:nvPr>
        </p:nvSpPr>
        <p:spPr/>
        <p:txBody>
          <a:bodyPr>
            <a:normAutofit fontScale="92500"/>
          </a:bodyPr>
          <a:lstStyle/>
          <a:p>
            <a:pPr algn="l" rtl="0" fontAlgn="base">
              <a:buFont typeface="+mj-lt"/>
              <a:buAutoNum type="arabicPeriod"/>
            </a:pPr>
            <a:r>
              <a:rPr lang="en-US" b="0" i="0" dirty="0">
                <a:solidFill>
                  <a:srgbClr val="000000"/>
                </a:solidFill>
                <a:effectLst/>
                <a:latin typeface="Calibri" panose="020F0502020204030204" pitchFamily="34" charset="0"/>
              </a:rPr>
              <a:t>We have used four models to approach the problem statement in which SVM model gave the best results and KNN model gave noticeable result following SVM model.  </a:t>
            </a:r>
          </a:p>
          <a:p>
            <a:pPr algn="l" rtl="0" fontAlgn="base">
              <a:buFont typeface="+mj-lt"/>
              <a:buAutoNum type="arabicPeriod" startAt="2"/>
            </a:pPr>
            <a:r>
              <a:rPr lang="en-US" b="0" i="0" dirty="0">
                <a:solidFill>
                  <a:srgbClr val="000000"/>
                </a:solidFill>
                <a:effectLst/>
                <a:latin typeface="Calibri" panose="020F0502020204030204" pitchFamily="34" charset="0"/>
              </a:rPr>
              <a:t>Among the four models, Decision tree model has given the worst result. </a:t>
            </a:r>
          </a:p>
          <a:p>
            <a:pPr algn="l" rtl="0" fontAlgn="base">
              <a:buFont typeface="+mj-lt"/>
              <a:buAutoNum type="arabicPeriod" startAt="3"/>
            </a:pPr>
            <a:r>
              <a:rPr lang="en-US" b="0" i="0" dirty="0">
                <a:solidFill>
                  <a:srgbClr val="000000"/>
                </a:solidFill>
                <a:effectLst/>
                <a:latin typeface="Calibri" panose="020F0502020204030204" pitchFamily="34" charset="0"/>
              </a:rPr>
              <a:t>All the four algorithmic model classifiers took similar amount of time to execute. </a:t>
            </a:r>
          </a:p>
          <a:p>
            <a:pPr algn="l" rtl="0" fontAlgn="base">
              <a:buFont typeface="+mj-lt"/>
              <a:buAutoNum type="arabicPeriod" startAt="4"/>
            </a:pPr>
            <a:r>
              <a:rPr lang="en-US" b="0" i="0" dirty="0">
                <a:solidFill>
                  <a:srgbClr val="000000"/>
                </a:solidFill>
                <a:effectLst/>
                <a:latin typeface="Calibri" panose="020F0502020204030204" pitchFamily="34" charset="0"/>
              </a:rPr>
              <a:t> Hence, we can conclude that SVM classifier is best suited for our problem statement. </a:t>
            </a:r>
          </a:p>
          <a:p>
            <a:endParaRPr lang="en-IN" dirty="0"/>
          </a:p>
        </p:txBody>
      </p:sp>
    </p:spTree>
    <p:extLst>
      <p:ext uri="{BB962C8B-B14F-4D97-AF65-F5344CB8AC3E}">
        <p14:creationId xmlns:p14="http://schemas.microsoft.com/office/powerpoint/2010/main" val="319917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896B-17FD-46D5-A7C2-6DE76D3E0F46}"/>
              </a:ext>
            </a:extLst>
          </p:cNvPr>
          <p:cNvSpPr>
            <a:spLocks noGrp="1"/>
          </p:cNvSpPr>
          <p:nvPr>
            <p:ph type="title"/>
          </p:nvPr>
        </p:nvSpPr>
        <p:spPr/>
        <p:txBody>
          <a:bodyPr>
            <a:normAutofit/>
          </a:bodyPr>
          <a:lstStyle/>
          <a:p>
            <a:pPr algn="ctr"/>
            <a:r>
              <a:rPr lang="en-IN" sz="4800" dirty="0">
                <a:solidFill>
                  <a:schemeClr val="bg2">
                    <a:lumMod val="75000"/>
                  </a:schemeClr>
                </a:solidFill>
              </a:rPr>
              <a:t>LIMITATIONS</a:t>
            </a:r>
          </a:p>
        </p:txBody>
      </p:sp>
      <p:sp>
        <p:nvSpPr>
          <p:cNvPr id="3" name="Content Placeholder 2">
            <a:extLst>
              <a:ext uri="{FF2B5EF4-FFF2-40B4-BE49-F238E27FC236}">
                <a16:creationId xmlns:a16="http://schemas.microsoft.com/office/drawing/2014/main" id="{570E8086-0F2F-4954-AB54-41131B200248}"/>
              </a:ext>
            </a:extLst>
          </p:cNvPr>
          <p:cNvSpPr>
            <a:spLocks noGrp="1"/>
          </p:cNvSpPr>
          <p:nvPr>
            <p:ph idx="1"/>
          </p:nvPr>
        </p:nvSpPr>
        <p:spPr/>
        <p:txBody>
          <a:bodyPr/>
          <a:lstStyle/>
          <a:p>
            <a:r>
              <a:rPr lang="en-IN" dirty="0">
                <a:solidFill>
                  <a:schemeClr val="bg2">
                    <a:lumMod val="75000"/>
                  </a:schemeClr>
                </a:solidFill>
              </a:rPr>
              <a:t>We have considered equatorial distance between user and charging station instead of travelling distance.</a:t>
            </a:r>
          </a:p>
          <a:p>
            <a:r>
              <a:rPr lang="en-IN" dirty="0">
                <a:solidFill>
                  <a:schemeClr val="bg2">
                    <a:lumMod val="75000"/>
                  </a:schemeClr>
                </a:solidFill>
              </a:rPr>
              <a:t> We could have considered reinforcement learning model algorithms for the given problem statement.</a:t>
            </a:r>
          </a:p>
          <a:p>
            <a:r>
              <a:rPr lang="en-IN" dirty="0">
                <a:solidFill>
                  <a:schemeClr val="bg2">
                    <a:lumMod val="75000"/>
                  </a:schemeClr>
                </a:solidFill>
              </a:rPr>
              <a:t>Historical Input data that is available from the different sources is not sufficient to build a model which is more practical in the modern world.</a:t>
            </a:r>
          </a:p>
        </p:txBody>
      </p:sp>
    </p:spTree>
    <p:extLst>
      <p:ext uri="{BB962C8B-B14F-4D97-AF65-F5344CB8AC3E}">
        <p14:creationId xmlns:p14="http://schemas.microsoft.com/office/powerpoint/2010/main" val="602349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2F88-98C4-4882-94C7-0ACD49EEF8FE}"/>
              </a:ext>
            </a:extLst>
          </p:cNvPr>
          <p:cNvSpPr>
            <a:spLocks noGrp="1"/>
          </p:cNvSpPr>
          <p:nvPr>
            <p:ph type="title"/>
          </p:nvPr>
        </p:nvSpPr>
        <p:spPr>
          <a:xfrm>
            <a:off x="1243444" y="179572"/>
            <a:ext cx="9905998" cy="1478570"/>
          </a:xfrm>
        </p:spPr>
        <p:txBody>
          <a:bodyPr/>
          <a:lstStyle/>
          <a:p>
            <a:r>
              <a:rPr lang="en-IN" dirty="0"/>
              <a:t>BIRD-EYE VIEW OF THE PROJECT</a:t>
            </a:r>
          </a:p>
        </p:txBody>
      </p:sp>
      <p:sp>
        <p:nvSpPr>
          <p:cNvPr id="3" name="Content Placeholder 2">
            <a:extLst>
              <a:ext uri="{FF2B5EF4-FFF2-40B4-BE49-F238E27FC236}">
                <a16:creationId xmlns:a16="http://schemas.microsoft.com/office/drawing/2014/main" id="{F28D2F70-BE18-4F42-941A-C86097717845}"/>
              </a:ext>
            </a:extLst>
          </p:cNvPr>
          <p:cNvSpPr>
            <a:spLocks noGrp="1"/>
          </p:cNvSpPr>
          <p:nvPr>
            <p:ph idx="1"/>
          </p:nvPr>
        </p:nvSpPr>
        <p:spPr>
          <a:xfrm>
            <a:off x="1243444" y="1398650"/>
            <a:ext cx="9905999" cy="4581340"/>
          </a:xfrm>
        </p:spPr>
        <p:txBody>
          <a:bodyPr>
            <a:normAutofit fontScale="85000" lnSpcReduction="10000"/>
          </a:bodyPr>
          <a:lstStyle/>
          <a:p>
            <a:pPr marL="0" indent="0">
              <a:buNone/>
            </a:pPr>
            <a:r>
              <a:rPr lang="en-IN" dirty="0"/>
              <a:t>1. Objective</a:t>
            </a:r>
          </a:p>
          <a:p>
            <a:pPr marL="0" indent="0">
              <a:buNone/>
            </a:pPr>
            <a:r>
              <a:rPr lang="en-IN" dirty="0"/>
              <a:t>2. Importance</a:t>
            </a:r>
          </a:p>
          <a:p>
            <a:pPr marL="0" indent="0">
              <a:buNone/>
            </a:pPr>
            <a:r>
              <a:rPr lang="en-IN" dirty="0"/>
              <a:t>3. What is Machine-Learning</a:t>
            </a:r>
          </a:p>
          <a:p>
            <a:pPr marL="0" indent="0">
              <a:buNone/>
            </a:pPr>
            <a:r>
              <a:rPr lang="en-IN" dirty="0"/>
              <a:t>4. Use of ML in our mini-project</a:t>
            </a:r>
          </a:p>
          <a:p>
            <a:pPr marL="0" indent="0">
              <a:buNone/>
            </a:pPr>
            <a:r>
              <a:rPr lang="en-IN" dirty="0"/>
              <a:t>5. Historical Input Dataset</a:t>
            </a:r>
          </a:p>
          <a:p>
            <a:pPr marL="0" indent="0">
              <a:buNone/>
            </a:pPr>
            <a:r>
              <a:rPr lang="en-IN" dirty="0"/>
              <a:t>6. Algorithms implemented</a:t>
            </a:r>
          </a:p>
          <a:p>
            <a:pPr marL="0" indent="0">
              <a:buNone/>
            </a:pPr>
            <a:r>
              <a:rPr lang="en-IN" dirty="0"/>
              <a:t>7. Results</a:t>
            </a:r>
          </a:p>
          <a:p>
            <a:pPr marL="0" indent="0">
              <a:buNone/>
            </a:pPr>
            <a:r>
              <a:rPr lang="en-IN" dirty="0"/>
              <a:t>8. Conclusion </a:t>
            </a:r>
          </a:p>
          <a:p>
            <a:pPr marL="0" indent="0">
              <a:buNone/>
            </a:pPr>
            <a:r>
              <a:rPr lang="en-IN" dirty="0"/>
              <a:t>9. Limitations</a:t>
            </a:r>
          </a:p>
          <a:p>
            <a:pPr marL="0" indent="0">
              <a:buNone/>
            </a:pPr>
            <a:r>
              <a:rPr lang="en-IN" dirty="0"/>
              <a:t>10. Future improvements </a:t>
            </a:r>
          </a:p>
        </p:txBody>
      </p:sp>
    </p:spTree>
    <p:extLst>
      <p:ext uri="{BB962C8B-B14F-4D97-AF65-F5344CB8AC3E}">
        <p14:creationId xmlns:p14="http://schemas.microsoft.com/office/powerpoint/2010/main" val="1015132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1BD3-09D2-47AC-AFF4-63A2756F20CB}"/>
              </a:ext>
            </a:extLst>
          </p:cNvPr>
          <p:cNvSpPr>
            <a:spLocks noGrp="1"/>
          </p:cNvSpPr>
          <p:nvPr>
            <p:ph type="title"/>
          </p:nvPr>
        </p:nvSpPr>
        <p:spPr>
          <a:xfrm>
            <a:off x="1141412" y="0"/>
            <a:ext cx="9905998" cy="960497"/>
          </a:xfrm>
        </p:spPr>
        <p:txBody>
          <a:bodyPr/>
          <a:lstStyle/>
          <a:p>
            <a:pPr algn="ctr"/>
            <a:r>
              <a:rPr lang="en-IN" dirty="0">
                <a:solidFill>
                  <a:schemeClr val="bg1"/>
                </a:solidFill>
              </a:rPr>
              <a:t>FUTURE IMPROVEMENTS</a:t>
            </a:r>
            <a:r>
              <a:rPr lang="en-IN" dirty="0"/>
              <a:t> </a:t>
            </a:r>
          </a:p>
        </p:txBody>
      </p:sp>
      <p:sp>
        <p:nvSpPr>
          <p:cNvPr id="3" name="Content Placeholder 2">
            <a:extLst>
              <a:ext uri="{FF2B5EF4-FFF2-40B4-BE49-F238E27FC236}">
                <a16:creationId xmlns:a16="http://schemas.microsoft.com/office/drawing/2014/main" id="{30A0702D-36FF-401A-A8F3-3C8B00AE8EE9}"/>
              </a:ext>
            </a:extLst>
          </p:cNvPr>
          <p:cNvSpPr>
            <a:spLocks noGrp="1"/>
          </p:cNvSpPr>
          <p:nvPr>
            <p:ph idx="1"/>
          </p:nvPr>
        </p:nvSpPr>
        <p:spPr>
          <a:xfrm>
            <a:off x="1329419" y="1181263"/>
            <a:ext cx="9905999" cy="3541714"/>
          </a:xfrm>
        </p:spPr>
        <p:txBody>
          <a:bodyPr>
            <a:noAutofit/>
          </a:bodyPr>
          <a:lstStyle/>
          <a:p>
            <a:pPr fontAlgn="base"/>
            <a:r>
              <a:rPr lang="en-US" dirty="0">
                <a:solidFill>
                  <a:srgbClr val="000000"/>
                </a:solidFill>
                <a:latin typeface="Calibri" panose="020F0502020204030204" pitchFamily="34" charset="0"/>
              </a:rPr>
              <a:t>W</a:t>
            </a:r>
            <a:r>
              <a:rPr lang="en-US" b="0" i="0" dirty="0">
                <a:solidFill>
                  <a:srgbClr val="000000"/>
                </a:solidFill>
                <a:effectLst/>
                <a:latin typeface="Calibri" panose="020F0502020204030204" pitchFamily="34" charset="0"/>
              </a:rPr>
              <a:t>e can consider GPS feature to the application and suggest the best possible charging station suitable for the consumer. </a:t>
            </a:r>
          </a:p>
          <a:p>
            <a:pPr fontAlgn="base"/>
            <a:r>
              <a:rPr lang="en-US" b="0" i="0" dirty="0">
                <a:solidFill>
                  <a:srgbClr val="000000"/>
                </a:solidFill>
                <a:effectLst/>
                <a:latin typeface="Calibri" panose="020F0502020204030204" pitchFamily="34" charset="0"/>
              </a:rPr>
              <a:t>We can consider varying price feature by knowing the day-ahead electricity prices from the utility company. </a:t>
            </a:r>
          </a:p>
          <a:p>
            <a:pPr fontAlgn="base"/>
            <a:r>
              <a:rPr lang="en-US" dirty="0">
                <a:solidFill>
                  <a:srgbClr val="000000"/>
                </a:solidFill>
                <a:latin typeface="Calibri" panose="020F0502020204030204" pitchFamily="34" charset="0"/>
              </a:rPr>
              <a:t>W</a:t>
            </a:r>
            <a:r>
              <a:rPr lang="en-US" b="0" i="0" dirty="0">
                <a:solidFill>
                  <a:srgbClr val="000000"/>
                </a:solidFill>
                <a:effectLst/>
                <a:latin typeface="Calibri" panose="020F0502020204030204" pitchFamily="34" charset="0"/>
              </a:rPr>
              <a:t>e can consider some more features to get better practical results such as User Choice, Model of the Vehicle and Residual charge. </a:t>
            </a:r>
          </a:p>
          <a:p>
            <a:r>
              <a:rPr lang="en-US" dirty="0">
                <a:solidFill>
                  <a:srgbClr val="000000"/>
                </a:solidFill>
                <a:latin typeface="WordVisi_MSFontService"/>
              </a:rPr>
              <a:t>W</a:t>
            </a:r>
            <a:r>
              <a:rPr lang="en-US" b="0" i="0" dirty="0">
                <a:solidFill>
                  <a:srgbClr val="000000"/>
                </a:solidFill>
                <a:effectLst/>
                <a:latin typeface="WordVisi_MSFontService"/>
              </a:rPr>
              <a:t>e can develop an application by considering all above features to reduce the charging cost of PEV in which we can take above features as input and suggest the user for the best possible charging station.</a:t>
            </a:r>
            <a:endParaRPr lang="en-IN" dirty="0"/>
          </a:p>
        </p:txBody>
      </p:sp>
    </p:spTree>
    <p:extLst>
      <p:ext uri="{BB962C8B-B14F-4D97-AF65-F5344CB8AC3E}">
        <p14:creationId xmlns:p14="http://schemas.microsoft.com/office/powerpoint/2010/main" val="1810926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82CF8C-37BA-47A9-BE8F-3C71FF047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366712"/>
            <a:ext cx="4762500" cy="6124575"/>
          </a:xfrm>
          <a:prstGeom prst="rect">
            <a:avLst/>
          </a:prstGeom>
        </p:spPr>
      </p:pic>
    </p:spTree>
    <p:extLst>
      <p:ext uri="{BB962C8B-B14F-4D97-AF65-F5344CB8AC3E}">
        <p14:creationId xmlns:p14="http://schemas.microsoft.com/office/powerpoint/2010/main" val="3916708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675D-A6C8-4631-B0C5-92200E3B20CB}"/>
              </a:ext>
            </a:extLst>
          </p:cNvPr>
          <p:cNvSpPr>
            <a:spLocks noGrp="1"/>
          </p:cNvSpPr>
          <p:nvPr>
            <p:ph type="title"/>
          </p:nvPr>
        </p:nvSpPr>
        <p:spPr/>
        <p:txBody>
          <a:bodyPr/>
          <a:lstStyle/>
          <a:p>
            <a:pPr algn="ctr"/>
            <a:r>
              <a:rPr lang="en-IN" b="1" u="sng" dirty="0">
                <a:solidFill>
                  <a:schemeClr val="bg1">
                    <a:lumMod val="95000"/>
                    <a:lumOff val="5000"/>
                  </a:schemeClr>
                </a:solidFill>
              </a:rPr>
              <a:t>Objective</a:t>
            </a:r>
          </a:p>
        </p:txBody>
      </p:sp>
      <p:sp>
        <p:nvSpPr>
          <p:cNvPr id="3" name="Content Placeholder 2">
            <a:extLst>
              <a:ext uri="{FF2B5EF4-FFF2-40B4-BE49-F238E27FC236}">
                <a16:creationId xmlns:a16="http://schemas.microsoft.com/office/drawing/2014/main" id="{734DC0BB-0DBF-4C3F-B8AB-1DEE34ED7BDE}"/>
              </a:ext>
            </a:extLst>
          </p:cNvPr>
          <p:cNvSpPr>
            <a:spLocks noGrp="1"/>
          </p:cNvSpPr>
          <p:nvPr>
            <p:ph idx="1"/>
          </p:nvPr>
        </p:nvSpPr>
        <p:spPr/>
        <p:txBody>
          <a:bodyPr>
            <a:normAutofit/>
          </a:bodyPr>
          <a:lstStyle/>
          <a:p>
            <a:r>
              <a:rPr lang="en-US" sz="2800" b="0" i="0" dirty="0">
                <a:solidFill>
                  <a:srgbClr val="000000"/>
                </a:solidFill>
                <a:effectLst/>
                <a:latin typeface="Calibri" panose="020F0502020204030204" pitchFamily="34" charset="0"/>
              </a:rPr>
              <a:t>The goal of the proposed PEV(Plug-in Electric Vehicle) charging method is to decrease the cost of charging to a consumer over a long-term time horizon.</a:t>
            </a:r>
            <a:endParaRPr lang="en-US" sz="2800" b="0" i="0" dirty="0">
              <a:solidFill>
                <a:srgbClr val="000000"/>
              </a:solidFill>
              <a:effectLst/>
              <a:latin typeface="Segoe UI" panose="020B0502040204020203" pitchFamily="34" charset="0"/>
            </a:endParaRPr>
          </a:p>
          <a:p>
            <a:pPr algn="l" rtl="0" fontAlgn="base"/>
            <a:r>
              <a:rPr lang="en-US" sz="2800" b="0" i="0" dirty="0">
                <a:solidFill>
                  <a:srgbClr val="000000"/>
                </a:solidFill>
                <a:effectLst/>
                <a:latin typeface="Calibri" panose="020F0502020204030204" pitchFamily="34" charset="0"/>
              </a:rPr>
              <a:t> The main objective is to see how machine learning helps to find the best suitable charging station for the consumer. </a:t>
            </a:r>
            <a:endParaRPr lang="en-US" sz="2800" b="0" i="0" dirty="0">
              <a:solidFill>
                <a:srgbClr val="000000"/>
              </a:solidFill>
              <a:effectLst/>
              <a:latin typeface="Segoe UI" panose="020B0502040204020203" pitchFamily="34" charset="0"/>
            </a:endParaRPr>
          </a:p>
          <a:p>
            <a:endParaRPr lang="en-IN" sz="2800" dirty="0"/>
          </a:p>
        </p:txBody>
      </p:sp>
    </p:spTree>
    <p:extLst>
      <p:ext uri="{BB962C8B-B14F-4D97-AF65-F5344CB8AC3E}">
        <p14:creationId xmlns:p14="http://schemas.microsoft.com/office/powerpoint/2010/main" val="363101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5531-FFAE-4FEF-B4DD-D7D058716445}"/>
              </a:ext>
            </a:extLst>
          </p:cNvPr>
          <p:cNvSpPr>
            <a:spLocks noGrp="1"/>
          </p:cNvSpPr>
          <p:nvPr>
            <p:ph type="title"/>
          </p:nvPr>
        </p:nvSpPr>
        <p:spPr>
          <a:xfrm>
            <a:off x="1141412" y="321275"/>
            <a:ext cx="9905998" cy="910839"/>
          </a:xfrm>
        </p:spPr>
        <p:txBody>
          <a:bodyPr/>
          <a:lstStyle/>
          <a:p>
            <a:pPr algn="ctr"/>
            <a:r>
              <a:rPr lang="en-IN" b="1" u="sng" dirty="0">
                <a:solidFill>
                  <a:schemeClr val="bg1">
                    <a:lumMod val="95000"/>
                    <a:lumOff val="5000"/>
                  </a:schemeClr>
                </a:solidFill>
              </a:rPr>
              <a:t>Importance</a:t>
            </a:r>
          </a:p>
        </p:txBody>
      </p:sp>
      <p:sp>
        <p:nvSpPr>
          <p:cNvPr id="3" name="Content Placeholder 2">
            <a:extLst>
              <a:ext uri="{FF2B5EF4-FFF2-40B4-BE49-F238E27FC236}">
                <a16:creationId xmlns:a16="http://schemas.microsoft.com/office/drawing/2014/main" id="{C23C72CF-1CEF-40FB-AA2B-D19C22B7BCB3}"/>
              </a:ext>
            </a:extLst>
          </p:cNvPr>
          <p:cNvSpPr>
            <a:spLocks noGrp="1"/>
          </p:cNvSpPr>
          <p:nvPr>
            <p:ph idx="1"/>
          </p:nvPr>
        </p:nvSpPr>
        <p:spPr>
          <a:xfrm>
            <a:off x="1141412" y="1232114"/>
            <a:ext cx="9905999" cy="4933908"/>
          </a:xfrm>
        </p:spPr>
        <p:txBody>
          <a:bodyPr>
            <a:normAutofit/>
          </a:bodyPr>
          <a:lstStyle/>
          <a:p>
            <a:r>
              <a:rPr lang="en-US" b="0" i="0" dirty="0">
                <a:solidFill>
                  <a:srgbClr val="000000"/>
                </a:solidFill>
                <a:effectLst/>
                <a:latin typeface="WordVisi_MSFontService"/>
              </a:rPr>
              <a:t>The transportation system is one of the biggest contributors to the diminishing oil resources and environmental problems such as increasing level of pollution. In order to address these problems, plug-in electric vehicles (PEVs) will soon become an important component of the transportation system. </a:t>
            </a:r>
          </a:p>
          <a:p>
            <a:r>
              <a:rPr lang="en-US" b="0" i="0" dirty="0">
                <a:solidFill>
                  <a:srgbClr val="000000"/>
                </a:solidFill>
                <a:effectLst/>
                <a:latin typeface="WordVisi_MSFontService"/>
              </a:rPr>
              <a:t>Uncontrolled PEV charging on the other hand, can lead to a significant increase of the residential electricity consumption cost for the PEV owner. </a:t>
            </a:r>
          </a:p>
          <a:p>
            <a:r>
              <a:rPr lang="en-US" b="0" i="0" dirty="0">
                <a:solidFill>
                  <a:srgbClr val="000000"/>
                </a:solidFill>
                <a:effectLst/>
                <a:latin typeface="WordVisi_MSFontService"/>
              </a:rPr>
              <a:t>PEV charging outside of home might lead to further increase in costs. Smart PEV charging programs may take advantage of the electricity price variation and the flexibility of the load scheduling.</a:t>
            </a:r>
            <a:endParaRPr lang="en-IN" dirty="0"/>
          </a:p>
        </p:txBody>
      </p:sp>
    </p:spTree>
    <p:extLst>
      <p:ext uri="{BB962C8B-B14F-4D97-AF65-F5344CB8AC3E}">
        <p14:creationId xmlns:p14="http://schemas.microsoft.com/office/powerpoint/2010/main" val="3788803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6352-5BF8-4673-82CD-5602A62B75A1}"/>
              </a:ext>
            </a:extLst>
          </p:cNvPr>
          <p:cNvSpPr>
            <a:spLocks noGrp="1"/>
          </p:cNvSpPr>
          <p:nvPr>
            <p:ph type="title"/>
          </p:nvPr>
        </p:nvSpPr>
        <p:spPr>
          <a:xfrm>
            <a:off x="1141412" y="238896"/>
            <a:ext cx="9905998" cy="1030289"/>
          </a:xfrm>
        </p:spPr>
        <p:txBody>
          <a:bodyPr/>
          <a:lstStyle/>
          <a:p>
            <a:pPr algn="ctr"/>
            <a:r>
              <a:rPr lang="en-IN" b="1" u="sng" dirty="0">
                <a:solidFill>
                  <a:schemeClr val="bg1">
                    <a:lumMod val="95000"/>
                    <a:lumOff val="5000"/>
                  </a:schemeClr>
                </a:solidFill>
              </a:rPr>
              <a:t>What is machine learning?</a:t>
            </a:r>
          </a:p>
        </p:txBody>
      </p:sp>
      <p:sp>
        <p:nvSpPr>
          <p:cNvPr id="3" name="Content Placeholder 2">
            <a:extLst>
              <a:ext uri="{FF2B5EF4-FFF2-40B4-BE49-F238E27FC236}">
                <a16:creationId xmlns:a16="http://schemas.microsoft.com/office/drawing/2014/main" id="{5CC4268B-911B-4F89-B74A-F53F3EC16A83}"/>
              </a:ext>
            </a:extLst>
          </p:cNvPr>
          <p:cNvSpPr>
            <a:spLocks noGrp="1"/>
          </p:cNvSpPr>
          <p:nvPr>
            <p:ph idx="1"/>
          </p:nvPr>
        </p:nvSpPr>
        <p:spPr>
          <a:xfrm>
            <a:off x="1141412" y="1269185"/>
            <a:ext cx="9905999" cy="5041557"/>
          </a:xfrm>
        </p:spPr>
        <p:txBody>
          <a:bodyPr>
            <a:normAutofit/>
          </a:bodyPr>
          <a:lstStyle/>
          <a:p>
            <a:pPr algn="l" rtl="0" fontAlgn="base"/>
            <a:r>
              <a:rPr lang="en-US" sz="2800" b="1" i="0" dirty="0">
                <a:solidFill>
                  <a:srgbClr val="202122"/>
                </a:solidFill>
                <a:effectLst/>
                <a:latin typeface="WordVisi_MSFontService"/>
              </a:rPr>
              <a:t>Machine learning</a:t>
            </a:r>
            <a:r>
              <a:rPr lang="en-US" sz="2800" b="0" i="0" dirty="0">
                <a:solidFill>
                  <a:srgbClr val="202122"/>
                </a:solidFill>
                <a:effectLst/>
                <a:latin typeface="WordVisi_MSFontService"/>
              </a:rPr>
              <a:t> (</a:t>
            </a:r>
            <a:r>
              <a:rPr lang="en-US" sz="2800" b="1" i="0" dirty="0">
                <a:solidFill>
                  <a:srgbClr val="202122"/>
                </a:solidFill>
                <a:effectLst/>
                <a:latin typeface="WordVisi_MSFontService"/>
              </a:rPr>
              <a:t>ML</a:t>
            </a:r>
            <a:r>
              <a:rPr lang="en-US" sz="2800" b="0" i="0" dirty="0">
                <a:solidFill>
                  <a:srgbClr val="202122"/>
                </a:solidFill>
                <a:effectLst/>
                <a:latin typeface="WordVisi_MSFontService"/>
              </a:rPr>
              <a:t>) is the study of computer algorithms that improve automatically through experience. Machine learning algorithms build a model based on sample data, known as “training data“</a:t>
            </a:r>
            <a:r>
              <a:rPr lang="en-US" sz="2800" b="0" i="0" dirty="0">
                <a:solidFill>
                  <a:schemeClr val="bg1">
                    <a:lumMod val="95000"/>
                    <a:lumOff val="5000"/>
                  </a:schemeClr>
                </a:solidFill>
                <a:effectLst/>
                <a:latin typeface="WordVisi_MSFontService"/>
              </a:rPr>
              <a:t>,</a:t>
            </a:r>
            <a:r>
              <a:rPr lang="en-US" sz="2800" b="0" i="0" dirty="0">
                <a:solidFill>
                  <a:srgbClr val="202122"/>
                </a:solidFill>
                <a:effectLst/>
                <a:latin typeface="WordVisi_MSFontService"/>
              </a:rPr>
              <a:t> in order to make predictions or decisions without being explicitly programmed to do so. </a:t>
            </a:r>
          </a:p>
          <a:p>
            <a:pPr algn="l" rtl="0" fontAlgn="base"/>
            <a:r>
              <a:rPr lang="en-US" sz="2800" b="1" i="0" dirty="0">
                <a:solidFill>
                  <a:srgbClr val="202124"/>
                </a:solidFill>
                <a:effectLst/>
                <a:latin typeface="WordVisi_MSFontService"/>
              </a:rPr>
              <a:t>Machine learning</a:t>
            </a:r>
            <a:r>
              <a:rPr lang="en-US" sz="2800" b="0" i="0" dirty="0">
                <a:solidFill>
                  <a:srgbClr val="202124"/>
                </a:solidFill>
                <a:effectLst/>
                <a:latin typeface="WordVisi_MSFontService"/>
              </a:rPr>
              <a:t> focuses on the development of computer programs that can access data and use it to learn for themselves.</a:t>
            </a:r>
            <a:endParaRPr lang="en-US" sz="2800" b="0" i="0" dirty="0">
              <a:solidFill>
                <a:srgbClr val="000000"/>
              </a:solidFill>
              <a:effectLst/>
              <a:latin typeface="WordVisi_MSFontService"/>
            </a:endParaRPr>
          </a:p>
        </p:txBody>
      </p:sp>
    </p:spTree>
    <p:extLst>
      <p:ext uri="{BB962C8B-B14F-4D97-AF65-F5344CB8AC3E}">
        <p14:creationId xmlns:p14="http://schemas.microsoft.com/office/powerpoint/2010/main" val="3140715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2012-CB6A-4815-B86C-54FD7DB83D02}"/>
              </a:ext>
            </a:extLst>
          </p:cNvPr>
          <p:cNvSpPr>
            <a:spLocks noGrp="1"/>
          </p:cNvSpPr>
          <p:nvPr>
            <p:ph type="title"/>
          </p:nvPr>
        </p:nvSpPr>
        <p:spPr>
          <a:xfrm>
            <a:off x="1141412" y="99534"/>
            <a:ext cx="9905998" cy="967265"/>
          </a:xfrm>
        </p:spPr>
        <p:txBody>
          <a:bodyPr/>
          <a:lstStyle/>
          <a:p>
            <a:pPr algn="ctr"/>
            <a:r>
              <a:rPr lang="en-IN" b="1" u="sng" dirty="0">
                <a:solidFill>
                  <a:schemeClr val="bg1">
                    <a:lumMod val="95000"/>
                    <a:lumOff val="5000"/>
                  </a:schemeClr>
                </a:solidFill>
              </a:rPr>
              <a:t>Types of machine learning</a:t>
            </a:r>
          </a:p>
        </p:txBody>
      </p:sp>
      <p:sp>
        <p:nvSpPr>
          <p:cNvPr id="3" name="Content Placeholder 2">
            <a:extLst>
              <a:ext uri="{FF2B5EF4-FFF2-40B4-BE49-F238E27FC236}">
                <a16:creationId xmlns:a16="http://schemas.microsoft.com/office/drawing/2014/main" id="{96ECC1BC-98E9-4106-974B-67CE7C85C6E3}"/>
              </a:ext>
            </a:extLst>
          </p:cNvPr>
          <p:cNvSpPr>
            <a:spLocks noGrp="1"/>
          </p:cNvSpPr>
          <p:nvPr>
            <p:ph idx="1"/>
          </p:nvPr>
        </p:nvSpPr>
        <p:spPr>
          <a:xfrm>
            <a:off x="1141412" y="1066799"/>
            <a:ext cx="9905999" cy="4724402"/>
          </a:xfrm>
        </p:spPr>
        <p:txBody>
          <a:bodyPr>
            <a:normAutofit/>
          </a:bodyPr>
          <a:lstStyle/>
          <a:p>
            <a:pPr marL="0" indent="0" algn="l" rtl="0" fontAlgn="base">
              <a:buNone/>
            </a:pPr>
            <a:r>
              <a:rPr lang="en-US" sz="2600" b="1" i="0" u="sng" dirty="0">
                <a:solidFill>
                  <a:srgbClr val="202122"/>
                </a:solidFill>
                <a:effectLst/>
                <a:latin typeface="WordVisi_MSFontService"/>
              </a:rPr>
              <a:t>Supervised Learning</a:t>
            </a:r>
            <a:r>
              <a:rPr lang="en-US" sz="2600" b="0" i="0" dirty="0">
                <a:solidFill>
                  <a:srgbClr val="202122"/>
                </a:solidFill>
                <a:effectLst/>
                <a:latin typeface="WordVisi_MSFontService"/>
              </a:rPr>
              <a:t>: The computer is presented with example inputs and their desired outputs and the goal is to learn a general rule that maps inputs to outputs. </a:t>
            </a:r>
            <a:endParaRPr lang="en-US" sz="2600" dirty="0">
              <a:solidFill>
                <a:srgbClr val="000000"/>
              </a:solidFill>
              <a:latin typeface="WordVisi_MSFontService"/>
            </a:endParaRPr>
          </a:p>
          <a:p>
            <a:endParaRPr lang="en-IN" sz="2600" dirty="0">
              <a:latin typeface="WordVisi_MSFontService"/>
            </a:endParaRPr>
          </a:p>
        </p:txBody>
      </p:sp>
      <p:pic>
        <p:nvPicPr>
          <p:cNvPr id="5" name="Picture 4">
            <a:extLst>
              <a:ext uri="{FF2B5EF4-FFF2-40B4-BE49-F238E27FC236}">
                <a16:creationId xmlns:a16="http://schemas.microsoft.com/office/drawing/2014/main" id="{6B1FBFE8-81CB-4C83-805D-A0A74522C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294" y="2742888"/>
            <a:ext cx="7045411" cy="3698841"/>
          </a:xfrm>
          <a:prstGeom prst="rect">
            <a:avLst/>
          </a:prstGeom>
        </p:spPr>
      </p:pic>
    </p:spTree>
    <p:extLst>
      <p:ext uri="{BB962C8B-B14F-4D97-AF65-F5344CB8AC3E}">
        <p14:creationId xmlns:p14="http://schemas.microsoft.com/office/powerpoint/2010/main" val="1486932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EC3C-7493-4DE0-87D3-22B2BEC14216}"/>
              </a:ext>
            </a:extLst>
          </p:cNvPr>
          <p:cNvSpPr>
            <a:spLocks noGrp="1"/>
          </p:cNvSpPr>
          <p:nvPr>
            <p:ph type="title"/>
          </p:nvPr>
        </p:nvSpPr>
        <p:spPr>
          <a:xfrm>
            <a:off x="1141412" y="186031"/>
            <a:ext cx="9905998" cy="1086714"/>
          </a:xfrm>
        </p:spPr>
        <p:txBody>
          <a:bodyPr/>
          <a:lstStyle/>
          <a:p>
            <a:pPr algn="ctr"/>
            <a:r>
              <a:rPr lang="en-IN" b="1" u="sng" dirty="0">
                <a:solidFill>
                  <a:schemeClr val="bg1">
                    <a:lumMod val="95000"/>
                    <a:lumOff val="5000"/>
                  </a:schemeClr>
                </a:solidFill>
              </a:rPr>
              <a:t>Types of machine learning</a:t>
            </a:r>
          </a:p>
        </p:txBody>
      </p:sp>
      <p:sp>
        <p:nvSpPr>
          <p:cNvPr id="3" name="Content Placeholder 2">
            <a:extLst>
              <a:ext uri="{FF2B5EF4-FFF2-40B4-BE49-F238E27FC236}">
                <a16:creationId xmlns:a16="http://schemas.microsoft.com/office/drawing/2014/main" id="{BF93D1FD-05C4-4C46-B1E9-713CA37BFFEC}"/>
              </a:ext>
            </a:extLst>
          </p:cNvPr>
          <p:cNvSpPr>
            <a:spLocks noGrp="1"/>
          </p:cNvSpPr>
          <p:nvPr>
            <p:ph idx="1"/>
          </p:nvPr>
        </p:nvSpPr>
        <p:spPr>
          <a:xfrm>
            <a:off x="1141412" y="1272745"/>
            <a:ext cx="9905999" cy="3541714"/>
          </a:xfrm>
        </p:spPr>
        <p:txBody>
          <a:bodyPr>
            <a:normAutofit/>
          </a:bodyPr>
          <a:lstStyle/>
          <a:p>
            <a:pPr marL="0" indent="0" algn="l" rtl="0" fontAlgn="base">
              <a:buNone/>
            </a:pPr>
            <a:r>
              <a:rPr lang="en-US" sz="2600" b="1" i="0" u="sng" dirty="0">
                <a:solidFill>
                  <a:srgbClr val="000000"/>
                </a:solidFill>
                <a:effectLst/>
                <a:latin typeface="WordVisi_MSFontService"/>
              </a:rPr>
              <a:t>Unsupervised Learning</a:t>
            </a:r>
            <a:r>
              <a:rPr lang="en-US" sz="2600" b="0" i="0" dirty="0">
                <a:solidFill>
                  <a:srgbClr val="202122"/>
                </a:solidFill>
                <a:effectLst/>
                <a:latin typeface="WordVisi_MSFontService"/>
              </a:rPr>
              <a:t>: No labels are given to the learning algorithm, leaving it on its own to find structure in its input. Unsupervised learning can be a goal in itself . </a:t>
            </a:r>
            <a:endParaRPr lang="en-US" sz="2600" dirty="0">
              <a:solidFill>
                <a:srgbClr val="000000"/>
              </a:solidFill>
              <a:latin typeface="WordVisi_MSFontService"/>
            </a:endParaRPr>
          </a:p>
          <a:p>
            <a:endParaRPr lang="en-IN" sz="2600" dirty="0"/>
          </a:p>
        </p:txBody>
      </p:sp>
      <p:pic>
        <p:nvPicPr>
          <p:cNvPr id="5" name="Picture 4">
            <a:extLst>
              <a:ext uri="{FF2B5EF4-FFF2-40B4-BE49-F238E27FC236}">
                <a16:creationId xmlns:a16="http://schemas.microsoft.com/office/drawing/2014/main" id="{2D361259-1FC3-4B41-8CF0-79B119169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350" y="2958573"/>
            <a:ext cx="6487299" cy="3711771"/>
          </a:xfrm>
          <a:prstGeom prst="rect">
            <a:avLst/>
          </a:prstGeom>
        </p:spPr>
      </p:pic>
    </p:spTree>
    <p:extLst>
      <p:ext uri="{BB962C8B-B14F-4D97-AF65-F5344CB8AC3E}">
        <p14:creationId xmlns:p14="http://schemas.microsoft.com/office/powerpoint/2010/main" val="4117643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A014-6843-4DB3-A7DC-93FB3CD4CBFB}"/>
              </a:ext>
            </a:extLst>
          </p:cNvPr>
          <p:cNvSpPr>
            <a:spLocks noGrp="1"/>
          </p:cNvSpPr>
          <p:nvPr>
            <p:ph type="title"/>
          </p:nvPr>
        </p:nvSpPr>
        <p:spPr>
          <a:xfrm>
            <a:off x="1141413" y="161318"/>
            <a:ext cx="9905998" cy="1024931"/>
          </a:xfrm>
        </p:spPr>
        <p:txBody>
          <a:bodyPr/>
          <a:lstStyle/>
          <a:p>
            <a:pPr algn="ctr"/>
            <a:r>
              <a:rPr lang="en-IN" b="1" u="sng" dirty="0">
                <a:solidFill>
                  <a:schemeClr val="bg1">
                    <a:lumMod val="95000"/>
                    <a:lumOff val="5000"/>
                  </a:schemeClr>
                </a:solidFill>
              </a:rPr>
              <a:t>Types of machine learning</a:t>
            </a:r>
          </a:p>
        </p:txBody>
      </p:sp>
      <p:sp>
        <p:nvSpPr>
          <p:cNvPr id="3" name="Content Placeholder 2">
            <a:extLst>
              <a:ext uri="{FF2B5EF4-FFF2-40B4-BE49-F238E27FC236}">
                <a16:creationId xmlns:a16="http://schemas.microsoft.com/office/drawing/2014/main" id="{44FE4C86-3782-4EA2-AF7C-5438C1C1EF0A}"/>
              </a:ext>
            </a:extLst>
          </p:cNvPr>
          <p:cNvSpPr>
            <a:spLocks noGrp="1"/>
          </p:cNvSpPr>
          <p:nvPr>
            <p:ph idx="1"/>
          </p:nvPr>
        </p:nvSpPr>
        <p:spPr>
          <a:xfrm>
            <a:off x="1252623" y="1186249"/>
            <a:ext cx="9905999" cy="3541714"/>
          </a:xfrm>
        </p:spPr>
        <p:txBody>
          <a:bodyPr>
            <a:normAutofit/>
          </a:bodyPr>
          <a:lstStyle/>
          <a:p>
            <a:pPr marL="0" indent="0">
              <a:buNone/>
            </a:pPr>
            <a:r>
              <a:rPr lang="en-US" sz="2600" b="1" i="0" u="sng" dirty="0">
                <a:solidFill>
                  <a:srgbClr val="000000"/>
                </a:solidFill>
                <a:effectLst/>
                <a:latin typeface="WordVisi_MSFontService"/>
              </a:rPr>
              <a:t>Reinforcement Learning:</a:t>
            </a:r>
            <a:r>
              <a:rPr lang="en-US" sz="2600" b="0" i="0" dirty="0">
                <a:solidFill>
                  <a:srgbClr val="000000"/>
                </a:solidFill>
                <a:effectLst/>
                <a:latin typeface="WordVisi_MSFontService"/>
              </a:rPr>
              <a:t> </a:t>
            </a:r>
            <a:r>
              <a:rPr lang="en-US" sz="2600" b="0" i="0" dirty="0">
                <a:solidFill>
                  <a:srgbClr val="202122"/>
                </a:solidFill>
                <a:effectLst/>
                <a:latin typeface="WordVisi_MSFontService"/>
              </a:rPr>
              <a:t>A computer program interacts with a dynamic environment in which it must perform a certain goal in order to maximize the notion of cumulative reward. </a:t>
            </a:r>
            <a:endParaRPr lang="en-US" sz="2600" b="0" i="0" dirty="0">
              <a:solidFill>
                <a:srgbClr val="000000"/>
              </a:solidFill>
              <a:effectLst/>
              <a:latin typeface="WordVisi_MSFontService"/>
            </a:endParaRPr>
          </a:p>
          <a:p>
            <a:pPr marL="0" indent="0">
              <a:buNone/>
            </a:pPr>
            <a:endParaRPr lang="en-IN" sz="2600" dirty="0"/>
          </a:p>
        </p:txBody>
      </p:sp>
      <p:pic>
        <p:nvPicPr>
          <p:cNvPr id="5" name="Picture 4">
            <a:extLst>
              <a:ext uri="{FF2B5EF4-FFF2-40B4-BE49-F238E27FC236}">
                <a16:creationId xmlns:a16="http://schemas.microsoft.com/office/drawing/2014/main" id="{4FEBC2BB-E6D5-402E-9761-A41B3F8A0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108" y="2953265"/>
            <a:ext cx="6542608" cy="3743417"/>
          </a:xfrm>
          <a:prstGeom prst="rect">
            <a:avLst/>
          </a:prstGeom>
        </p:spPr>
      </p:pic>
    </p:spTree>
    <p:extLst>
      <p:ext uri="{BB962C8B-B14F-4D97-AF65-F5344CB8AC3E}">
        <p14:creationId xmlns:p14="http://schemas.microsoft.com/office/powerpoint/2010/main" val="145060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643</TotalTime>
  <Words>1660</Words>
  <Application>Microsoft Office PowerPoint</Application>
  <PresentationFormat>Widescreen</PresentationFormat>
  <Paragraphs>117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Bahnschrift SemiBold</vt:lpstr>
      <vt:lpstr>Calibri</vt:lpstr>
      <vt:lpstr>Segoe UI</vt:lpstr>
      <vt:lpstr>Tw Cen MT</vt:lpstr>
      <vt:lpstr>Verdana</vt:lpstr>
      <vt:lpstr>WordVisi_MSFontService</vt:lpstr>
      <vt:lpstr>Circuit</vt:lpstr>
      <vt:lpstr>Machine Learning-Based Plug-in Electric Vehicle Charging with Forecasted Price</vt:lpstr>
      <vt:lpstr>Machine Learning-Based Plug-in Electric Vehicle Charging with Forecasted Price</vt:lpstr>
      <vt:lpstr>BIRD-EYE VIEW OF THE PROJECT</vt:lpstr>
      <vt:lpstr>Objective</vt:lpstr>
      <vt:lpstr>Importance</vt:lpstr>
      <vt:lpstr>What is machine learning?</vt:lpstr>
      <vt:lpstr>Types of machine learning</vt:lpstr>
      <vt:lpstr>Types of machine learning</vt:lpstr>
      <vt:lpstr>Types of machine learning</vt:lpstr>
      <vt:lpstr>Use of ml in our project</vt:lpstr>
      <vt:lpstr>SAMPLE OF Historical input dataset</vt:lpstr>
      <vt:lpstr>PowerPoint Presentation</vt:lpstr>
      <vt:lpstr>ALGORITHMS</vt:lpstr>
      <vt:lpstr>Support Vector Machine(SVM)</vt:lpstr>
      <vt:lpstr>PowerPoint Presentation</vt:lpstr>
      <vt:lpstr>IMPLEMENTATION</vt:lpstr>
      <vt:lpstr>DECISION TREE</vt:lpstr>
      <vt:lpstr>PowerPoint Presentation</vt:lpstr>
      <vt:lpstr>IMPLEMENTATION</vt:lpstr>
      <vt:lpstr>K-Nearest neighbour</vt:lpstr>
      <vt:lpstr>PowerPoint Presentation</vt:lpstr>
      <vt:lpstr>PowerPoint Presentation</vt:lpstr>
      <vt:lpstr>Naïve Bayes Classifier Algorithm </vt:lpstr>
      <vt:lpstr>PowerPoint Presentation</vt:lpstr>
      <vt:lpstr>PowerPoint Presentation</vt:lpstr>
      <vt:lpstr>PowerPoint Presentation</vt:lpstr>
      <vt:lpstr>PowerPoint Presentation</vt:lpstr>
      <vt:lpstr>CONCLUSION </vt:lpstr>
      <vt:lpstr>LIMITATIONS</vt:lpstr>
      <vt:lpstr>FUTURE IMPROVEMENTS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Plug-in Electric Vehicle Charging with Forecasted Price</dc:title>
  <dc:creator>Kishore Nimmada</dc:creator>
  <cp:lastModifiedBy>Chanakya Chelamkuri</cp:lastModifiedBy>
  <cp:revision>33</cp:revision>
  <dcterms:created xsi:type="dcterms:W3CDTF">2021-01-26T04:02:03Z</dcterms:created>
  <dcterms:modified xsi:type="dcterms:W3CDTF">2021-01-27T05:03:21Z</dcterms:modified>
</cp:coreProperties>
</file>