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Lst>
  <p:sldSz cx="18288000" cy="10287000"/>
  <p:notesSz cx="6858000" cy="9144000"/>
  <p:embeddedFontLst>
    <p:embeddedFont>
      <p:font typeface="Glacial Indifference" charset="1" panose="00000000000000000000"/>
      <p:regular r:id="rId6"/>
      <p:bold r:id="rId7"/>
      <p:italic r:id="rId8"/>
    </p:embeddedFont>
    <p:embeddedFont>
      <p:font typeface="Arimo" charset="1" panose="020B0604020202020204"/>
      <p:regular r:id="rId9"/>
      <p:bold r:id="rId10"/>
      <p:italic r:id="rId11"/>
      <p:boldItalic r:id="rId12"/>
    </p:embeddedFont>
    <p:embeddedFont>
      <p:font typeface="Luthier" charset="1" panose="0000000000000000000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00" Target="slides/slide84.xml" Type="http://schemas.openxmlformats.org/officeDocument/2006/relationships/slide"/><Relationship Id="rId101" Target="slides/slide85.xml" Type="http://schemas.openxmlformats.org/officeDocument/2006/relationships/slide"/><Relationship Id="rId102" Target="slides/slide86.xml" Type="http://schemas.openxmlformats.org/officeDocument/2006/relationships/slide"/><Relationship Id="rId103" Target="slides/slide87.xml" Type="http://schemas.openxmlformats.org/officeDocument/2006/relationships/slide"/><Relationship Id="rId104" Target="slides/slide88.xml" Type="http://schemas.openxmlformats.org/officeDocument/2006/relationships/slide"/><Relationship Id="rId105" Target="slides/slide89.xml" Type="http://schemas.openxmlformats.org/officeDocument/2006/relationships/slide"/><Relationship Id="rId106" Target="slides/slide90.xml" Type="http://schemas.openxmlformats.org/officeDocument/2006/relationships/slide"/><Relationship Id="rId107" Target="slides/slide91.xml" Type="http://schemas.openxmlformats.org/officeDocument/2006/relationships/slide"/><Relationship Id="rId108" Target="slides/slide92.xml" Type="http://schemas.openxmlformats.org/officeDocument/2006/relationships/slide"/><Relationship Id="rId109" Target="slides/slide93.xml" Type="http://schemas.openxmlformats.org/officeDocument/2006/relationships/slide"/><Relationship Id="rId11" Target="fonts/font11.fntdata" Type="http://schemas.openxmlformats.org/officeDocument/2006/relationships/font"/><Relationship Id="rId110" Target="slides/slide94.xml" Type="http://schemas.openxmlformats.org/officeDocument/2006/relationships/slide"/><Relationship Id="rId111" Target="slides/slide95.xml" Type="http://schemas.openxmlformats.org/officeDocument/2006/relationships/slide"/><Relationship Id="rId112" Target="slides/slide96.xml" Type="http://schemas.openxmlformats.org/officeDocument/2006/relationships/slide"/><Relationship Id="rId113" Target="slides/slide97.xml" Type="http://schemas.openxmlformats.org/officeDocument/2006/relationships/slide"/><Relationship Id="rId114" Target="slides/slide98.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theme/theme1.xml" Type="http://schemas.openxmlformats.org/officeDocument/2006/relationships/theme"/><Relationship Id="rId40" Target="slides/slide24.xml" Type="http://schemas.openxmlformats.org/officeDocument/2006/relationships/slide"/><Relationship Id="rId41" Target="slides/slide25.xml" Type="http://schemas.openxmlformats.org/officeDocument/2006/relationships/slide"/><Relationship Id="rId42" Target="slides/slide26.xml" Type="http://schemas.openxmlformats.org/officeDocument/2006/relationships/slide"/><Relationship Id="rId43" Target="slides/slide27.xml" Type="http://schemas.openxmlformats.org/officeDocument/2006/relationships/slide"/><Relationship Id="rId44" Target="slides/slide28.xml" Type="http://schemas.openxmlformats.org/officeDocument/2006/relationships/slide"/><Relationship Id="rId45" Target="slides/slide29.xml" Type="http://schemas.openxmlformats.org/officeDocument/2006/relationships/slide"/><Relationship Id="rId46" Target="slides/slide30.xml" Type="http://schemas.openxmlformats.org/officeDocument/2006/relationships/slide"/><Relationship Id="rId47" Target="slides/slide31.xml" Type="http://schemas.openxmlformats.org/officeDocument/2006/relationships/slide"/><Relationship Id="rId48" Target="slides/slide32.xml" Type="http://schemas.openxmlformats.org/officeDocument/2006/relationships/slide"/><Relationship Id="rId49" Target="slides/slide33.xml" Type="http://schemas.openxmlformats.org/officeDocument/2006/relationships/slide"/><Relationship Id="rId5" Target="tableStyles.xml" Type="http://schemas.openxmlformats.org/officeDocument/2006/relationships/tableStyles"/><Relationship Id="rId50" Target="slides/slide34.xml" Type="http://schemas.openxmlformats.org/officeDocument/2006/relationships/slide"/><Relationship Id="rId51" Target="slides/slide35.xml" Type="http://schemas.openxmlformats.org/officeDocument/2006/relationships/slide"/><Relationship Id="rId52" Target="slides/slide36.xml" Type="http://schemas.openxmlformats.org/officeDocument/2006/relationships/slide"/><Relationship Id="rId53" Target="slides/slide37.xml" Type="http://schemas.openxmlformats.org/officeDocument/2006/relationships/slide"/><Relationship Id="rId54" Target="slides/slide38.xml" Type="http://schemas.openxmlformats.org/officeDocument/2006/relationships/slide"/><Relationship Id="rId55" Target="slides/slide39.xml" Type="http://schemas.openxmlformats.org/officeDocument/2006/relationships/slide"/><Relationship Id="rId56" Target="slides/slide40.xml" Type="http://schemas.openxmlformats.org/officeDocument/2006/relationships/slide"/><Relationship Id="rId57" Target="slides/slide41.xml" Type="http://schemas.openxmlformats.org/officeDocument/2006/relationships/slide"/><Relationship Id="rId58" Target="slides/slide42.xml" Type="http://schemas.openxmlformats.org/officeDocument/2006/relationships/slide"/><Relationship Id="rId59" Target="slides/slide43.xml" Type="http://schemas.openxmlformats.org/officeDocument/2006/relationships/slide"/><Relationship Id="rId6" Target="fonts/font6.fntdata" Type="http://schemas.openxmlformats.org/officeDocument/2006/relationships/font"/><Relationship Id="rId60" Target="slides/slide44.xml" Type="http://schemas.openxmlformats.org/officeDocument/2006/relationships/slide"/><Relationship Id="rId61" Target="slides/slide45.xml" Type="http://schemas.openxmlformats.org/officeDocument/2006/relationships/slide"/><Relationship Id="rId62" Target="slides/slide46.xml" Type="http://schemas.openxmlformats.org/officeDocument/2006/relationships/slide"/><Relationship Id="rId63" Target="slides/slide47.xml" Type="http://schemas.openxmlformats.org/officeDocument/2006/relationships/slide"/><Relationship Id="rId64" Target="slides/slide48.xml" Type="http://schemas.openxmlformats.org/officeDocument/2006/relationships/slide"/><Relationship Id="rId65" Target="slides/slide49.xml" Type="http://schemas.openxmlformats.org/officeDocument/2006/relationships/slide"/><Relationship Id="rId66" Target="slides/slide50.xml" Type="http://schemas.openxmlformats.org/officeDocument/2006/relationships/slide"/><Relationship Id="rId67" Target="slides/slide51.xml" Type="http://schemas.openxmlformats.org/officeDocument/2006/relationships/slide"/><Relationship Id="rId68" Target="slides/slide52.xml" Type="http://schemas.openxmlformats.org/officeDocument/2006/relationships/slide"/><Relationship Id="rId69" Target="slides/slide53.xml" Type="http://schemas.openxmlformats.org/officeDocument/2006/relationships/slide"/><Relationship Id="rId7" Target="fonts/font7.fntdata" Type="http://schemas.openxmlformats.org/officeDocument/2006/relationships/font"/><Relationship Id="rId70" Target="slides/slide54.xml" Type="http://schemas.openxmlformats.org/officeDocument/2006/relationships/slide"/><Relationship Id="rId71" Target="slides/slide55.xml" Type="http://schemas.openxmlformats.org/officeDocument/2006/relationships/slide"/><Relationship Id="rId72" Target="slides/slide56.xml" Type="http://schemas.openxmlformats.org/officeDocument/2006/relationships/slide"/><Relationship Id="rId73" Target="slides/slide57.xml" Type="http://schemas.openxmlformats.org/officeDocument/2006/relationships/slide"/><Relationship Id="rId74" Target="slides/slide58.xml" Type="http://schemas.openxmlformats.org/officeDocument/2006/relationships/slide"/><Relationship Id="rId75" Target="slides/slide59.xml" Type="http://schemas.openxmlformats.org/officeDocument/2006/relationships/slide"/><Relationship Id="rId76" Target="slides/slide60.xml" Type="http://schemas.openxmlformats.org/officeDocument/2006/relationships/slide"/><Relationship Id="rId77" Target="slides/slide61.xml" Type="http://schemas.openxmlformats.org/officeDocument/2006/relationships/slide"/><Relationship Id="rId78" Target="slides/slide62.xml" Type="http://schemas.openxmlformats.org/officeDocument/2006/relationships/slide"/><Relationship Id="rId79" Target="slides/slide63.xml" Type="http://schemas.openxmlformats.org/officeDocument/2006/relationships/slide"/><Relationship Id="rId8" Target="fonts/font8.fntdata" Type="http://schemas.openxmlformats.org/officeDocument/2006/relationships/font"/><Relationship Id="rId80" Target="slides/slide64.xml" Type="http://schemas.openxmlformats.org/officeDocument/2006/relationships/slide"/><Relationship Id="rId81" Target="slides/slide65.xml" Type="http://schemas.openxmlformats.org/officeDocument/2006/relationships/slide"/><Relationship Id="rId82" Target="slides/slide66.xml" Type="http://schemas.openxmlformats.org/officeDocument/2006/relationships/slide"/><Relationship Id="rId83" Target="slides/slide67.xml" Type="http://schemas.openxmlformats.org/officeDocument/2006/relationships/slide"/><Relationship Id="rId84" Target="slides/slide68.xml" Type="http://schemas.openxmlformats.org/officeDocument/2006/relationships/slide"/><Relationship Id="rId85" Target="slides/slide69.xml" Type="http://schemas.openxmlformats.org/officeDocument/2006/relationships/slide"/><Relationship Id="rId86" Target="slides/slide70.xml" Type="http://schemas.openxmlformats.org/officeDocument/2006/relationships/slide"/><Relationship Id="rId87" Target="slides/slide71.xml" Type="http://schemas.openxmlformats.org/officeDocument/2006/relationships/slide"/><Relationship Id="rId88" Target="slides/slide72.xml" Type="http://schemas.openxmlformats.org/officeDocument/2006/relationships/slide"/><Relationship Id="rId89" Target="slides/slide73.xml" Type="http://schemas.openxmlformats.org/officeDocument/2006/relationships/slide"/><Relationship Id="rId9" Target="fonts/font9.fntdata" Type="http://schemas.openxmlformats.org/officeDocument/2006/relationships/font"/><Relationship Id="rId90" Target="slides/slide74.xml" Type="http://schemas.openxmlformats.org/officeDocument/2006/relationships/slide"/><Relationship Id="rId91" Target="slides/slide75.xml" Type="http://schemas.openxmlformats.org/officeDocument/2006/relationships/slide"/><Relationship Id="rId92" Target="slides/slide76.xml" Type="http://schemas.openxmlformats.org/officeDocument/2006/relationships/slide"/><Relationship Id="rId93" Target="slides/slide77.xml" Type="http://schemas.openxmlformats.org/officeDocument/2006/relationships/slide"/><Relationship Id="rId94" Target="slides/slide78.xml" Type="http://schemas.openxmlformats.org/officeDocument/2006/relationships/slide"/><Relationship Id="rId95" Target="slides/slide79.xml" Type="http://schemas.openxmlformats.org/officeDocument/2006/relationships/slide"/><Relationship Id="rId96" Target="slides/slide80.xml" Type="http://schemas.openxmlformats.org/officeDocument/2006/relationships/slide"/><Relationship Id="rId97" Target="slides/slide81.xml" Type="http://schemas.openxmlformats.org/officeDocument/2006/relationships/slide"/><Relationship Id="rId98" Target="slides/slide82.xml" Type="http://schemas.openxmlformats.org/officeDocument/2006/relationships/slide"/><Relationship Id="rId99" Target="slides/slide83.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grpSp>
        <p:nvGrpSpPr>
          <p:cNvPr name="Group 2" id="2"/>
          <p:cNvGrpSpPr/>
          <p:nvPr/>
        </p:nvGrpSpPr>
        <p:grpSpPr>
          <a:xfrm rot="0">
            <a:off x="1028700" y="3153611"/>
            <a:ext cx="11949657" cy="6104689"/>
            <a:chOff x="0" y="0"/>
            <a:chExt cx="15932877" cy="8139586"/>
          </a:xfrm>
        </p:grpSpPr>
        <p:sp>
          <p:nvSpPr>
            <p:cNvPr name="TextBox 3" id="3"/>
            <p:cNvSpPr txBox="true"/>
            <p:nvPr/>
          </p:nvSpPr>
          <p:spPr>
            <a:xfrm rot="0">
              <a:off x="0" y="152400"/>
              <a:ext cx="15932877" cy="6807201"/>
            </a:xfrm>
            <a:prstGeom prst="rect">
              <a:avLst/>
            </a:prstGeom>
          </p:spPr>
          <p:txBody>
            <a:bodyPr anchor="t" rtlCol="false" tIns="0" lIns="0" bIns="0" rIns="0">
              <a:spAutoFit/>
            </a:bodyPr>
            <a:lstStyle/>
            <a:p>
              <a:pPr>
                <a:lnSpc>
                  <a:spcPts val="9700"/>
                </a:lnSpc>
              </a:pPr>
              <a:r>
                <a:rPr lang="en-US" b="true" sz="10000" i="false">
                  <a:solidFill>
                    <a:srgbClr val="F6F6ED"/>
                  </a:solidFill>
                  <a:latin typeface="Luthier"/>
                </a:rPr>
                <a:t>Dee Hwa Liong Academy Grade Management System</a:t>
              </a:r>
            </a:p>
          </p:txBody>
        </p:sp>
        <p:sp>
          <p:nvSpPr>
            <p:cNvPr name="TextBox 4" id="4"/>
            <p:cNvSpPr txBox="true"/>
            <p:nvPr/>
          </p:nvSpPr>
          <p:spPr>
            <a:xfrm rot="0">
              <a:off x="0" y="7516862"/>
              <a:ext cx="13551104" cy="622723"/>
            </a:xfrm>
            <a:prstGeom prst="rect">
              <a:avLst/>
            </a:prstGeom>
          </p:spPr>
          <p:txBody>
            <a:bodyPr anchor="t" rtlCol="false" tIns="0" lIns="0" bIns="0" rIns="0">
              <a:spAutoFit/>
            </a:bodyPr>
            <a:lstStyle/>
            <a:p>
              <a:pPr>
                <a:lnSpc>
                  <a:spcPts val="3919"/>
                </a:lnSpc>
              </a:pPr>
              <a:r>
                <a:rPr lang="en-US" b="false" sz="2800" i="false" spc="221">
                  <a:solidFill>
                    <a:srgbClr val="F6F6ED"/>
                  </a:solidFill>
                  <a:latin typeface="Glacial Indifference"/>
                </a:rPr>
                <a:t>Mendoza, Nico C.</a:t>
              </a:r>
            </a:p>
          </p:txBody>
        </p:sp>
      </p:grpSp>
      <p:sp>
        <p:nvSpPr>
          <p:cNvPr name="AutoShape 5" id="5"/>
          <p:cNvSpPr/>
          <p:nvPr/>
        </p:nvSpPr>
        <p:spPr>
          <a:xfrm rot="0">
            <a:off x="15659100" y="0"/>
            <a:ext cx="2628900" cy="10515600"/>
          </a:xfrm>
          <a:prstGeom prst="rect">
            <a:avLst/>
          </a:prstGeom>
          <a:solidFill>
            <a:srgbClr val="F6F6ED"/>
          </a:solidFill>
        </p:spPr>
      </p:sp>
      <p:sp>
        <p:nvSpPr>
          <p:cNvPr name="TextBox 6" id="6"/>
          <p:cNvSpPr txBox="true"/>
          <p:nvPr/>
        </p:nvSpPr>
        <p:spPr>
          <a:xfrm rot="5400000">
            <a:off x="1520933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5F8368"/>
                </a:solidFill>
                <a:latin typeface="Luthier"/>
              </a:rPr>
              <a:t>Dec 04, 2019</a:t>
            </a:r>
          </a:p>
        </p:txBody>
      </p:sp>
      <p:sp>
        <p:nvSpPr>
          <p:cNvPr name="AutoShape 7" id="7"/>
          <p:cNvSpPr/>
          <p:nvPr/>
        </p:nvSpPr>
        <p:spPr>
          <a:xfrm rot="0">
            <a:off x="16925779" y="4876800"/>
            <a:ext cx="38100" cy="3619500"/>
          </a:xfrm>
          <a:prstGeom prst="rect">
            <a:avLst/>
          </a:prstGeom>
          <a:solidFill>
            <a:srgbClr val="5F8368"/>
          </a:solid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812592"/>
            <a:ext cx="15243729" cy="7537877"/>
            <a:chOff x="0" y="0"/>
            <a:chExt cx="20324972" cy="10050503"/>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ACADEMY SUFFERS LONG PREPARATION TIME FOR CREATING SPREADSHEET FILES FOR EACH TEACHER.</a:t>
              </a:r>
            </a:p>
          </p:txBody>
        </p:sp>
        <p:sp>
          <p:nvSpPr>
            <p:cNvPr name="TextBox 5" id="5"/>
            <p:cNvSpPr txBox="true"/>
            <p:nvPr/>
          </p:nvSpPr>
          <p:spPr>
            <a:xfrm rot="0">
              <a:off x="0" y="4179081"/>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 Information Technology (IT) head manually generates a teacher-centric spreadsheet files from these data from each teacher, adding the teacher's current load with corresponding students enrolled in that subject. The load of each teacher can vary, thus spreadsheet files contain multiple grade sheets.</a:t>
              </a:r>
            </a:p>
            <a:p>
              <a:pPr>
                <a:lnSpc>
                  <a:spcPts val="5040"/>
                </a:lnSpc>
              </a:pPr>
              <a:r>
                <a:rPr lang="en-US" b="false" sz="3600" i="false" spc="144">
                  <a:solidFill>
                    <a:srgbClr val="5F8368"/>
                  </a:solidFill>
                  <a:latin typeface="Glacial Indifference"/>
                </a:rPr>
                <a:t>The said preparation will be repeated twice a year for Senior Highschool teachers and once a year for non-SHS teachers</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765092"/>
            <a:ext cx="15243729" cy="5632877"/>
            <a:chOff x="0" y="0"/>
            <a:chExt cx="20324972" cy="7510503"/>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AN INDIVIDUAL DELIBERATION AFTER SUBMISSION OF GRADES IS TAKEN PLACE.</a:t>
              </a:r>
            </a:p>
          </p:txBody>
        </p:sp>
        <p:sp>
          <p:nvSpPr>
            <p:cNvPr name="TextBox 5" id="5"/>
            <p:cNvSpPr txBox="true"/>
            <p:nvPr/>
          </p:nvSpPr>
          <p:spPr>
            <a:xfrm rot="0">
              <a:off x="0" y="4179081"/>
              <a:ext cx="20324972" cy="333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This deliberation process includes a face-to-face meeting with the IT head and registrar, running down all the student scores, and checking for possible incorrect or missing fields. Late submission of grades can cause a delay of the group deliberation.</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447592"/>
            <a:ext cx="15243729" cy="6267877"/>
            <a:chOff x="0" y="0"/>
            <a:chExt cx="20324972" cy="8357169"/>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ONE OF THE DIFFICULTIES THAT THE IT HEAD AND REGISTRAR ALSO ENCOUNTER IS THE LACK OF SECURITY IN THE SPREADSHEET FILES</a:t>
              </a:r>
            </a:p>
          </p:txBody>
        </p:sp>
        <p:sp>
          <p:nvSpPr>
            <p:cNvPr name="TextBox 5" id="5"/>
            <p:cNvSpPr txBox="true"/>
            <p:nvPr/>
          </p:nvSpPr>
          <p:spPr>
            <a:xfrm rot="0">
              <a:off x="0" y="4179081"/>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 submission of grades is usually done through flash drive or via facebook messenger. In effect, these excel files can easily be duplicated (losing track of the most updated file) and a possible modification can be done without the permission of certain authorities. Moreover, these records are also prone to data corruption.</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523792"/>
            <a:ext cx="15243729" cy="6115477"/>
            <a:chOff x="0" y="0"/>
            <a:chExt cx="20324972" cy="8153969"/>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AFTER CHECKING EVERY GRADE SHEETS OF ALL TEACHERS, THE IT HEAD THEN MANUALLY GENERATES A SECTION-CENTRIC SPREADSHEET FILES.</a:t>
              </a:r>
            </a:p>
          </p:txBody>
        </p:sp>
        <p:sp>
          <p:nvSpPr>
            <p:cNvPr name="TextBox 5" id="5"/>
            <p:cNvSpPr txBox="true"/>
            <p:nvPr/>
          </p:nvSpPr>
          <p:spPr>
            <a:xfrm rot="0">
              <a:off x="0" y="4822547"/>
              <a:ext cx="20324972" cy="333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These spreadsheet files contain lists of students under a given subject. It also includes the condensed grade of each students as well as their grade for each corresponding subjects. This process involves linking multiple teacher-centric grade sheets to a single spreadsheet file.</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765092"/>
            <a:ext cx="15243729" cy="5632877"/>
            <a:chOff x="0" y="0"/>
            <a:chExt cx="20324972" cy="7510503"/>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GENERATING STUDENT-CENTRIC REPORT CARDS CAN BE A TEDIOUS PROCESS MOST ESPECIALLY FOR SHS STUDENTS</a:t>
              </a:r>
            </a:p>
          </p:txBody>
        </p:sp>
        <p:sp>
          <p:nvSpPr>
            <p:cNvPr name="TextBox 5" id="5"/>
            <p:cNvSpPr txBox="true"/>
            <p:nvPr/>
          </p:nvSpPr>
          <p:spPr>
            <a:xfrm rot="0">
              <a:off x="0" y="4179081"/>
              <a:ext cx="20324972" cy="333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 problem arose when the academy's population started to increase, thus also increases the number of students with backlog subjects. The IT head has to personalize the report cards for irregular students, since they have a different set of currently taking subjects.</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Objectives of the Study</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355305"/>
            <a:ext cx="15243729" cy="7041746"/>
            <a:chOff x="0" y="0"/>
            <a:chExt cx="20324972" cy="9388994"/>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6718089"/>
            </a:xfrm>
            <a:prstGeom prst="rect">
              <a:avLst/>
            </a:prstGeom>
          </p:spPr>
          <p:txBody>
            <a:bodyPr anchor="t" rtlCol="false" tIns="0" lIns="0" bIns="0" rIns="0">
              <a:spAutoFit/>
            </a:bodyPr>
            <a:lstStyle/>
            <a:p>
              <a:pPr marL="594360" indent="-297180" lvl="1">
                <a:lnSpc>
                  <a:spcPts val="5040"/>
                </a:lnSpc>
                <a:buFont typeface="Arial"/>
                <a:buChar char="•"/>
              </a:pPr>
              <a:r>
                <a:rPr lang="en-US" b="false" sz="3600" i="false" spc="144">
                  <a:solidFill>
                    <a:srgbClr val="5F8368"/>
                  </a:solidFill>
                  <a:latin typeface="Glacial Indifference"/>
                </a:rPr>
                <a:t>The application will have a </a:t>
              </a:r>
              <a:r>
                <a:rPr lang="en-US" b="true" sz="3600" i="false" spc="144">
                  <a:solidFill>
                    <a:srgbClr val="5F8368"/>
                  </a:solidFill>
                  <a:latin typeface="Glacial Indifference"/>
                </a:rPr>
                <a:t>System Administrator </a:t>
              </a:r>
              <a:r>
                <a:rPr lang="en-US" b="false" sz="3600" i="false" spc="144">
                  <a:solidFill>
                    <a:srgbClr val="5F8368"/>
                  </a:solidFill>
                  <a:latin typeface="Glacial Indifference"/>
                </a:rPr>
                <a:t>who will be able to:</a:t>
              </a:r>
            </a:p>
            <a:p>
              <a:pPr marL="1188720" indent="-396240" lvl="2">
                <a:lnSpc>
                  <a:spcPts val="5040"/>
                </a:lnSpc>
                <a:buFont typeface="Arial"/>
                <a:buChar char="•"/>
              </a:pPr>
              <a:r>
                <a:rPr lang="en-US" b="false" sz="3600" i="false" spc="144">
                  <a:solidFill>
                    <a:srgbClr val="5F8368"/>
                  </a:solidFill>
                  <a:latin typeface="Glacial Indifference"/>
                </a:rPr>
                <a:t>Login and logout</a:t>
              </a:r>
            </a:p>
            <a:p>
              <a:pPr marL="1188720" indent="-396240" lvl="2">
                <a:lnSpc>
                  <a:spcPts val="5040"/>
                </a:lnSpc>
                <a:buFont typeface="Arial"/>
                <a:buChar char="•"/>
              </a:pPr>
              <a:r>
                <a:rPr lang="en-US" b="false" sz="3600" i="false" spc="144">
                  <a:solidFill>
                    <a:srgbClr val="5F8368"/>
                  </a:solidFill>
                  <a:latin typeface="Glacial Indifference"/>
                </a:rPr>
                <a:t>Change administrator password</a:t>
              </a:r>
            </a:p>
            <a:p>
              <a:pPr marL="1188720" indent="-396240" lvl="2">
                <a:lnSpc>
                  <a:spcPts val="5040"/>
                </a:lnSpc>
                <a:buFont typeface="Arial"/>
                <a:buChar char="•"/>
              </a:pPr>
              <a:r>
                <a:rPr lang="en-US" b="false" sz="3600" i="false" spc="144">
                  <a:solidFill>
                    <a:srgbClr val="5F8368"/>
                  </a:solidFill>
                  <a:latin typeface="Glacial Indifference"/>
                </a:rPr>
                <a:t>View and update profile</a:t>
              </a:r>
            </a:p>
            <a:p>
              <a:pPr marL="1188720" indent="-396240" lvl="2">
                <a:lnSpc>
                  <a:spcPts val="5040"/>
                </a:lnSpc>
                <a:buFont typeface="Arial"/>
                <a:buChar char="•"/>
              </a:pPr>
              <a:r>
                <a:rPr lang="en-US" b="false" sz="3600" i="false" spc="144">
                  <a:solidFill>
                    <a:srgbClr val="5F8368"/>
                  </a:solidFill>
                  <a:latin typeface="Glacial Indifference"/>
                </a:rPr>
                <a:t>Create teachers and other (Director and Registrar) user accounts</a:t>
              </a:r>
            </a:p>
            <a:p>
              <a:pPr marL="1188720" indent="-396240" lvl="2">
                <a:lnSpc>
                  <a:spcPts val="5040"/>
                </a:lnSpc>
                <a:buFont typeface="Arial"/>
                <a:buChar char="•"/>
              </a:pPr>
              <a:r>
                <a:rPr lang="en-US" b="false" sz="3600" i="false" spc="144">
                  <a:solidFill>
                    <a:srgbClr val="5F8368"/>
                  </a:solidFill>
                  <a:latin typeface="Glacial Indifference"/>
                </a:rPr>
                <a:t>Create student accounts</a:t>
              </a:r>
            </a:p>
            <a:p>
              <a:pPr>
                <a:lnSpc>
                  <a:spcPts val="5040"/>
                </a:lnSpc>
              </a:pP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355305"/>
            <a:ext cx="15243729" cy="7041746"/>
            <a:chOff x="0" y="0"/>
            <a:chExt cx="20324972" cy="9388994"/>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f. Activate and deactivate an account</a:t>
              </a:r>
            </a:p>
            <a:p>
              <a:pPr>
                <a:lnSpc>
                  <a:spcPts val="5040"/>
                </a:lnSpc>
              </a:pPr>
              <a:r>
                <a:rPr lang="en-US" b="false" sz="3600" i="false" spc="144">
                  <a:solidFill>
                    <a:srgbClr val="5F8368"/>
                  </a:solidFill>
                  <a:latin typeface="Glacial Indifference"/>
                </a:rPr>
                <a:t>i. Account deactivation will only happen if the owner of the account is no longer affiliated with the school or is suspended from work and other reasons for deactivation.</a:t>
              </a:r>
            </a:p>
            <a:p>
              <a:pPr>
                <a:lnSpc>
                  <a:spcPts val="5040"/>
                </a:lnSpc>
              </a:pPr>
              <a:r>
                <a:rPr lang="en-US" b="false" sz="3600" i="false" spc="144">
                  <a:solidFill>
                    <a:srgbClr val="5F8368"/>
                  </a:solidFill>
                  <a:latin typeface="Glacial Indifference"/>
                </a:rPr>
                <a:t>g. View the edit/update log of the grade sheets</a:t>
              </a:r>
            </a:p>
            <a:p>
              <a:pPr>
                <a:lnSpc>
                  <a:spcPts val="5040"/>
                </a:lnSpc>
              </a:pPr>
            </a:p>
            <a:p>
              <a:pPr>
                <a:lnSpc>
                  <a:spcPts val="5040"/>
                </a:lnSpc>
              </a:pPr>
            </a:p>
            <a:p>
              <a:pPr>
                <a:lnSpc>
                  <a:spcPts val="5040"/>
                </a:lnSpc>
              </a:pP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321560"/>
            <a:ext cx="15243729" cy="7676745"/>
            <a:chOff x="0" y="0"/>
            <a:chExt cx="20324972" cy="10235660"/>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756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2. The application will have a </a:t>
              </a:r>
              <a:r>
                <a:rPr lang="en-US" b="true" sz="3600" i="false" spc="144">
                  <a:solidFill>
                    <a:srgbClr val="5F8368"/>
                  </a:solidFill>
                  <a:latin typeface="Glacial Indifference"/>
                </a:rPr>
                <a:t>Director's </a:t>
              </a:r>
              <a:r>
                <a:rPr lang="en-US" b="false" sz="3600" i="false" spc="144">
                  <a:solidFill>
                    <a:srgbClr val="5F8368"/>
                  </a:solidFill>
                  <a:latin typeface="Glacial Indifference"/>
                </a:rPr>
                <a:t>account. The director will be able to:</a:t>
              </a:r>
            </a:p>
            <a:p>
              <a:pPr>
                <a:lnSpc>
                  <a:spcPts val="5040"/>
                </a:lnSpc>
              </a:pPr>
              <a:r>
                <a:rPr lang="en-US" b="false" sz="3600" i="false" spc="144">
                  <a:solidFill>
                    <a:srgbClr val="5F8368"/>
                  </a:solidFill>
                  <a:latin typeface="Glacial Indifference"/>
                </a:rPr>
                <a:t>a. Login and logout</a:t>
              </a:r>
            </a:p>
            <a:p>
              <a:pPr>
                <a:lnSpc>
                  <a:spcPts val="5040"/>
                </a:lnSpc>
              </a:pPr>
              <a:r>
                <a:rPr lang="en-US" b="false" sz="3600" i="false" spc="144">
                  <a:solidFill>
                    <a:srgbClr val="5F8368"/>
                  </a:solidFill>
                  <a:latin typeface="Glacial Indifference"/>
                </a:rPr>
                <a:t>b. View and update profile</a:t>
              </a:r>
            </a:p>
            <a:p>
              <a:pPr>
                <a:lnSpc>
                  <a:spcPts val="5040"/>
                </a:lnSpc>
              </a:pPr>
              <a:r>
                <a:rPr lang="en-US" b="false" sz="3600" i="false" spc="144">
                  <a:solidFill>
                    <a:srgbClr val="5F8368"/>
                  </a:solidFill>
                  <a:latin typeface="Glacial Indifference"/>
                </a:rPr>
                <a:t>c. Change his/her password</a:t>
              </a:r>
            </a:p>
            <a:p>
              <a:pPr>
                <a:lnSpc>
                  <a:spcPts val="5040"/>
                </a:lnSpc>
              </a:pPr>
              <a:r>
                <a:rPr lang="en-US" b="false" sz="3600" i="false" spc="144">
                  <a:solidFill>
                    <a:srgbClr val="5F8368"/>
                  </a:solidFill>
                  <a:latin typeface="Glacial Indifference"/>
                </a:rPr>
                <a:t>d. View grades from each subjects</a:t>
              </a:r>
            </a:p>
            <a:p>
              <a:pPr>
                <a:lnSpc>
                  <a:spcPts val="5040"/>
                </a:lnSpc>
              </a:pPr>
              <a:r>
                <a:rPr lang="en-US" b="false" sz="3600" i="false" spc="144">
                  <a:solidFill>
                    <a:srgbClr val="5F8368"/>
                  </a:solidFill>
                  <a:latin typeface="Glacial Indifference"/>
                </a:rPr>
                <a:t>i. It will also provide student information, name, student number, and section.The administrator has also the option to view the records in teacher-centric, section-centric, or student-centric.</a:t>
              </a: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639060"/>
            <a:ext cx="15243729" cy="7041746"/>
            <a:chOff x="0" y="0"/>
            <a:chExt cx="20324972" cy="9388994"/>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e. View condensed grades of each section</a:t>
              </a:r>
            </a:p>
            <a:p>
              <a:pPr>
                <a:lnSpc>
                  <a:spcPts val="5040"/>
                </a:lnSpc>
              </a:pPr>
              <a:r>
                <a:rPr lang="en-US" b="false" sz="3600" i="false" spc="144">
                  <a:solidFill>
                    <a:srgbClr val="5F8368"/>
                  </a:solidFill>
                  <a:latin typeface="Glacial Indifference"/>
                </a:rPr>
                <a:t>i. Condensed grades will not only show grades. It will also give information about the teachers assigned to each subject and the adviser of the section being viewed.</a:t>
              </a:r>
            </a:p>
            <a:p>
              <a:pPr>
                <a:lnSpc>
                  <a:spcPts val="5040"/>
                </a:lnSpc>
              </a:pPr>
              <a:r>
                <a:rPr lang="en-US" b="false" sz="3600" i="false" spc="144">
                  <a:solidFill>
                    <a:srgbClr val="5F8368"/>
                  </a:solidFill>
                  <a:latin typeface="Glacial Indifference"/>
                </a:rPr>
                <a:t>f. View list and number of students who passed/failed</a:t>
              </a:r>
            </a:p>
            <a:p>
              <a:pPr>
                <a:lnSpc>
                  <a:spcPts val="5040"/>
                </a:lnSpc>
              </a:pPr>
              <a:r>
                <a:rPr lang="en-US" b="false" sz="3600" i="false" spc="144">
                  <a:solidFill>
                    <a:srgbClr val="5F8368"/>
                  </a:solidFill>
                  <a:latin typeface="Glacial Indifference"/>
                </a:rPr>
                <a:t>g. View list and number of honor students</a:t>
              </a:r>
            </a:p>
            <a:p>
              <a:pPr>
                <a:lnSpc>
                  <a:spcPts val="5040"/>
                </a:lnSpc>
              </a:pPr>
            </a:p>
            <a:p>
              <a:pPr>
                <a:lnSpc>
                  <a:spcPts val="5040"/>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Background of the Study</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321560"/>
            <a:ext cx="15243729" cy="7676745"/>
            <a:chOff x="0" y="0"/>
            <a:chExt cx="20324972" cy="10235660"/>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756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3. A </a:t>
              </a:r>
              <a:r>
                <a:rPr lang="en-US" b="true" sz="3600" i="false" spc="144">
                  <a:solidFill>
                    <a:srgbClr val="5F8368"/>
                  </a:solidFill>
                  <a:latin typeface="Glacial Indifference"/>
                </a:rPr>
                <a:t>Registrar's </a:t>
              </a:r>
              <a:r>
                <a:rPr lang="en-US" b="false" sz="3600" i="false" spc="144">
                  <a:solidFill>
                    <a:srgbClr val="5F8368"/>
                  </a:solidFill>
                  <a:latin typeface="Glacial Indifference"/>
                </a:rPr>
                <a:t>account will be able to do the following functionalities:</a:t>
              </a:r>
            </a:p>
            <a:p>
              <a:pPr>
                <a:lnSpc>
                  <a:spcPts val="5040"/>
                </a:lnSpc>
              </a:pPr>
              <a:r>
                <a:rPr lang="en-US" b="false" sz="3600" i="false" spc="144">
                  <a:solidFill>
                    <a:srgbClr val="5F8368"/>
                  </a:solidFill>
                  <a:latin typeface="Glacial Indifference"/>
                </a:rPr>
                <a:t>a. Login and logout</a:t>
              </a:r>
            </a:p>
            <a:p>
              <a:pPr>
                <a:lnSpc>
                  <a:spcPts val="5040"/>
                </a:lnSpc>
              </a:pPr>
              <a:r>
                <a:rPr lang="en-US" b="false" sz="3600" i="false" spc="144">
                  <a:solidFill>
                    <a:srgbClr val="5F8368"/>
                  </a:solidFill>
                  <a:latin typeface="Glacial Indifference"/>
                </a:rPr>
                <a:t>b. View and update profile</a:t>
              </a:r>
            </a:p>
            <a:p>
              <a:pPr>
                <a:lnSpc>
                  <a:spcPts val="5040"/>
                </a:lnSpc>
              </a:pPr>
              <a:r>
                <a:rPr lang="en-US" b="false" sz="3600" i="false" spc="144">
                  <a:solidFill>
                    <a:srgbClr val="5F8368"/>
                  </a:solidFill>
                  <a:latin typeface="Glacial Indifference"/>
                </a:rPr>
                <a:t>c. Change his/her password</a:t>
              </a:r>
            </a:p>
            <a:p>
              <a:pPr>
                <a:lnSpc>
                  <a:spcPts val="5040"/>
                </a:lnSpc>
              </a:pPr>
              <a:r>
                <a:rPr lang="en-US" b="false" sz="3600" i="false" spc="144">
                  <a:solidFill>
                    <a:srgbClr val="5F8368"/>
                  </a:solidFill>
                  <a:latin typeface="Glacial Indifference"/>
                </a:rPr>
                <a:t>d. Set deadline for submission of grades</a:t>
              </a:r>
            </a:p>
            <a:p>
              <a:pPr>
                <a:lnSpc>
                  <a:spcPts val="5040"/>
                </a:lnSpc>
              </a:pPr>
              <a:r>
                <a:rPr lang="en-US" b="false" sz="3600" i="false" spc="144">
                  <a:solidFill>
                    <a:srgbClr val="5F8368"/>
                  </a:solidFill>
                  <a:latin typeface="Glacial Indifference"/>
                </a:rPr>
                <a:t>i. Deadline of submission of grades will be set to be able to see who submitted late since a fine is to be collected.</a:t>
              </a:r>
            </a:p>
            <a:p>
              <a:pPr>
                <a:lnSpc>
                  <a:spcPts val="5040"/>
                </a:lnSpc>
              </a:pP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453925"/>
            <a:ext cx="15243729" cy="8311746"/>
            <a:chOff x="0" y="0"/>
            <a:chExt cx="20324972" cy="11082327"/>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841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e. View student records</a:t>
              </a:r>
            </a:p>
            <a:p>
              <a:pPr>
                <a:lnSpc>
                  <a:spcPts val="5040"/>
                </a:lnSpc>
              </a:pPr>
              <a:r>
                <a:rPr lang="en-US" b="false" sz="3600" i="false" spc="144">
                  <a:solidFill>
                    <a:srgbClr val="5F8368"/>
                  </a:solidFill>
                  <a:latin typeface="Glacial Indifference"/>
                </a:rPr>
                <a:t>i. The student record view can be teacher-centric, section-centric, and student-centric</a:t>
              </a:r>
            </a:p>
            <a:p>
              <a:pPr>
                <a:lnSpc>
                  <a:spcPts val="5040"/>
                </a:lnSpc>
              </a:pPr>
              <a:r>
                <a:rPr lang="en-US" b="false" sz="3600" i="false" spc="144">
                  <a:solidFill>
                    <a:srgbClr val="5F8368"/>
                  </a:solidFill>
                  <a:latin typeface="Glacial Indifference"/>
                </a:rPr>
                <a:t>f. View and produce report cards</a:t>
              </a:r>
            </a:p>
            <a:p>
              <a:pPr>
                <a:lnSpc>
                  <a:spcPts val="5040"/>
                </a:lnSpc>
              </a:pPr>
              <a:r>
                <a:rPr lang="en-US" b="false" sz="3600" i="false" spc="144">
                  <a:solidFill>
                    <a:srgbClr val="5F8368"/>
                  </a:solidFill>
                  <a:latin typeface="Glacial Indifference"/>
                </a:rPr>
                <a:t>g. View school information, Elementary Learners Data, Elementary Learners Age Profile, Junior High School Learners Data, JHS Learners Age Profile, Senior High School Repeaters Age Profile, SHS Learners Data by Track, SHS Learners Data in Technical-Vocational-Livelihood Trach Specialization, Total Number of Enrollees by Sex,</a:t>
              </a:r>
            </a:p>
            <a:p>
              <a:pPr>
                <a:lnSpc>
                  <a:spcPts val="5040"/>
                </a:lnSpc>
              </a:pPr>
            </a:p>
          </p:txBody>
        </p:sp>
      </p:grpSp>
    </p:spTree>
  </p:cSld>
  <p:clrMapOvr>
    <a:masterClrMapping/>
  </p:clrMapOvr>
</p:sld>
</file>

<file path=ppt/slides/slide22.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389339"/>
            <a:ext cx="15243729" cy="6406746"/>
            <a:chOff x="0" y="0"/>
            <a:chExt cx="20324972" cy="8542327"/>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Age, Grade Level and etc., needed by DepEd and Private Educational Assistance Committee (PEAC).</a:t>
              </a:r>
            </a:p>
            <a:p>
              <a:pPr>
                <a:lnSpc>
                  <a:spcPts val="5040"/>
                </a:lnSpc>
              </a:pPr>
              <a:r>
                <a:rPr lang="en-US" b="false" sz="3600" i="false" spc="144">
                  <a:solidFill>
                    <a:srgbClr val="5F8368"/>
                  </a:solidFill>
                  <a:latin typeface="Glacial Indifference"/>
                </a:rPr>
                <a:t>h. Add/Update the names of sections</a:t>
              </a:r>
            </a:p>
            <a:p>
              <a:pPr>
                <a:lnSpc>
                  <a:spcPts val="5040"/>
                </a:lnSpc>
              </a:pPr>
              <a:r>
                <a:rPr lang="en-US" b="false" sz="3600" i="false" spc="144">
                  <a:solidFill>
                    <a:srgbClr val="5F8368"/>
                  </a:solidFill>
                  <a:latin typeface="Glacial Indifference"/>
                </a:rPr>
                <a:t>i. Add students to a section</a:t>
              </a:r>
            </a:p>
            <a:p>
              <a:pPr>
                <a:lnSpc>
                  <a:spcPts val="5040"/>
                </a:lnSpc>
              </a:pPr>
              <a:r>
                <a:rPr lang="en-US" b="false" sz="3600" i="false" spc="144">
                  <a:solidFill>
                    <a:srgbClr val="5F8368"/>
                  </a:solidFill>
                  <a:latin typeface="Glacial Indifference"/>
                </a:rPr>
                <a:t>j. Add students load to teachers</a:t>
              </a:r>
            </a:p>
            <a:p>
              <a:pPr>
                <a:lnSpc>
                  <a:spcPts val="5040"/>
                </a:lnSpc>
              </a:pPr>
              <a:r>
                <a:rPr lang="en-US" b="false" sz="3600" i="false" spc="144">
                  <a:solidFill>
                    <a:srgbClr val="5F8368"/>
                  </a:solidFill>
                  <a:latin typeface="Glacial Indifference"/>
                </a:rPr>
                <a:t>k. View grade submission logs of teachers</a:t>
              </a:r>
            </a:p>
            <a:p>
              <a:pPr>
                <a:lnSpc>
                  <a:spcPts val="5040"/>
                </a:lnSpc>
              </a:pPr>
            </a:p>
          </p:txBody>
        </p:sp>
      </p:grpSp>
    </p:spTree>
  </p:cSld>
  <p:clrMapOvr>
    <a:masterClrMapping/>
  </p:clrMapOvr>
</p:sld>
</file>

<file path=ppt/slides/slide2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071839"/>
            <a:ext cx="15243729" cy="7041746"/>
            <a:chOff x="0" y="0"/>
            <a:chExt cx="20324972" cy="9388994"/>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4. </a:t>
              </a:r>
              <a:r>
                <a:rPr lang="en-US" b="true" sz="3600" i="false" spc="144">
                  <a:solidFill>
                    <a:srgbClr val="5F8368"/>
                  </a:solidFill>
                  <a:latin typeface="Glacial Indifference"/>
                </a:rPr>
                <a:t>Teacher's</a:t>
              </a:r>
              <a:r>
                <a:rPr lang="en-US" b="false" sz="3600" i="false" spc="144">
                  <a:solidFill>
                    <a:srgbClr val="5F8368"/>
                  </a:solidFill>
                  <a:latin typeface="Glacial Indifference"/>
                </a:rPr>
                <a:t> account will be able to do the following functionalities:</a:t>
              </a:r>
            </a:p>
            <a:p>
              <a:pPr>
                <a:lnSpc>
                  <a:spcPts val="5040"/>
                </a:lnSpc>
              </a:pPr>
              <a:r>
                <a:rPr lang="en-US" b="false" sz="3600" i="false" spc="144">
                  <a:solidFill>
                    <a:srgbClr val="5F8368"/>
                  </a:solidFill>
                  <a:latin typeface="Glacial Indifference"/>
                </a:rPr>
                <a:t>a. Login and logout</a:t>
              </a:r>
            </a:p>
            <a:p>
              <a:pPr>
                <a:lnSpc>
                  <a:spcPts val="5040"/>
                </a:lnSpc>
              </a:pPr>
              <a:r>
                <a:rPr lang="en-US" b="false" sz="3600" i="false" spc="144">
                  <a:solidFill>
                    <a:srgbClr val="5F8368"/>
                  </a:solidFill>
                  <a:latin typeface="Glacial Indifference"/>
                </a:rPr>
                <a:t>b. View and update profile</a:t>
              </a:r>
            </a:p>
            <a:p>
              <a:pPr>
                <a:lnSpc>
                  <a:spcPts val="5040"/>
                </a:lnSpc>
              </a:pPr>
              <a:r>
                <a:rPr lang="en-US" b="false" sz="3600" i="false" spc="144">
                  <a:solidFill>
                    <a:srgbClr val="5F8368"/>
                  </a:solidFill>
                  <a:latin typeface="Glacial Indifference"/>
                </a:rPr>
                <a:t>c. Change his/her password</a:t>
              </a:r>
            </a:p>
            <a:p>
              <a:pPr>
                <a:lnSpc>
                  <a:spcPts val="5040"/>
                </a:lnSpc>
              </a:pPr>
              <a:r>
                <a:rPr lang="en-US" b="false" sz="3600" i="false" spc="144">
                  <a:solidFill>
                    <a:srgbClr val="5F8368"/>
                  </a:solidFill>
                  <a:latin typeface="Glacial Indifference"/>
                </a:rPr>
                <a:t>d. Input and update grades sheets</a:t>
              </a:r>
            </a:p>
            <a:p>
              <a:pPr>
                <a:lnSpc>
                  <a:spcPts val="5040"/>
                </a:lnSpc>
              </a:pPr>
              <a:r>
                <a:rPr lang="en-US" b="false" sz="3600" i="false" spc="144">
                  <a:solidFill>
                    <a:srgbClr val="5F8368"/>
                  </a:solidFill>
                  <a:latin typeface="Glacial Indifference"/>
                </a:rPr>
                <a:t>e. View grade sheets</a:t>
              </a:r>
            </a:p>
            <a:p>
              <a:pPr>
                <a:lnSpc>
                  <a:spcPts val="5040"/>
                </a:lnSpc>
              </a:pPr>
              <a:r>
                <a:rPr lang="en-US" b="false" sz="3600" i="false" spc="144">
                  <a:solidFill>
                    <a:srgbClr val="5F8368"/>
                  </a:solidFill>
                  <a:latin typeface="Glacial Indifference"/>
                </a:rPr>
                <a:t>f. Submit grades</a:t>
              </a:r>
            </a:p>
            <a:p>
              <a:pPr>
                <a:lnSpc>
                  <a:spcPts val="5040"/>
                </a:lnSpc>
              </a:pPr>
            </a:p>
          </p:txBody>
        </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254298"/>
            <a:ext cx="15243729" cy="8311746"/>
            <a:chOff x="0" y="0"/>
            <a:chExt cx="20324972" cy="11082327"/>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841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If the teacher is also an adviser, additional functionalities will be available:</a:t>
              </a:r>
            </a:p>
            <a:p>
              <a:pPr>
                <a:lnSpc>
                  <a:spcPts val="5040"/>
                </a:lnSpc>
              </a:pPr>
              <a:r>
                <a:rPr lang="en-US" b="false" sz="3600" i="false" spc="144">
                  <a:solidFill>
                    <a:srgbClr val="5F8368"/>
                  </a:solidFill>
                  <a:latin typeface="Glacial Indifference"/>
                </a:rPr>
                <a:t>a. View condensed grades of the section he/she is handling</a:t>
              </a:r>
            </a:p>
            <a:p>
              <a:pPr>
                <a:lnSpc>
                  <a:spcPts val="5040"/>
                </a:lnSpc>
              </a:pPr>
              <a:r>
                <a:rPr lang="en-US" b="false" sz="3600" i="false" spc="144">
                  <a:solidFill>
                    <a:srgbClr val="5F8368"/>
                  </a:solidFill>
                  <a:latin typeface="Glacial Indifference"/>
                </a:rPr>
                <a:t>b. View his/her advisee's report cards in pdf format</a:t>
              </a:r>
            </a:p>
            <a:p>
              <a:pPr>
                <a:lnSpc>
                  <a:spcPts val="5040"/>
                </a:lnSpc>
              </a:pPr>
              <a:r>
                <a:rPr lang="en-US" b="false" sz="3600" i="false" spc="144">
                  <a:solidFill>
                    <a:srgbClr val="5F8368"/>
                  </a:solidFill>
                  <a:latin typeface="Glacial Indifference"/>
                </a:rPr>
                <a:t>A pdf file will be available once the condensed grades have been finalized.</a:t>
              </a:r>
            </a:p>
            <a:p>
              <a:pPr>
                <a:lnSpc>
                  <a:spcPts val="5040"/>
                </a:lnSpc>
              </a:pPr>
              <a:r>
                <a:rPr lang="en-US" b="false" sz="3600" i="false" spc="144">
                  <a:solidFill>
                    <a:srgbClr val="5F8368"/>
                  </a:solidFill>
                  <a:latin typeface="Glacial Indifference"/>
                </a:rPr>
                <a:t>5. </a:t>
              </a:r>
              <a:r>
                <a:rPr lang="en-US" b="true" sz="3600" i="false" spc="144">
                  <a:solidFill>
                    <a:srgbClr val="5F8368"/>
                  </a:solidFill>
                  <a:latin typeface="Glacial Indifference"/>
                </a:rPr>
                <a:t>Student</a:t>
              </a:r>
              <a:r>
                <a:rPr lang="en-US" b="false" sz="3600" i="false" spc="144">
                  <a:solidFill>
                    <a:srgbClr val="5F8368"/>
                  </a:solidFill>
                  <a:latin typeface="Glacial Indifference"/>
                </a:rPr>
                <a:t> account will be able to do the following functionalities:</a:t>
              </a:r>
            </a:p>
            <a:p>
              <a:pPr>
                <a:lnSpc>
                  <a:spcPts val="5040"/>
                </a:lnSpc>
              </a:pPr>
              <a:r>
                <a:rPr lang="en-US" b="false" sz="3600" i="false" spc="144">
                  <a:solidFill>
                    <a:srgbClr val="5F8368"/>
                  </a:solidFill>
                  <a:latin typeface="Glacial Indifference"/>
                </a:rPr>
                <a:t>a. Login and logout</a:t>
              </a:r>
            </a:p>
            <a:p>
              <a:pPr>
                <a:lnSpc>
                  <a:spcPts val="5040"/>
                </a:lnSpc>
              </a:pPr>
              <a:r>
                <a:rPr lang="en-US" b="false" sz="3600" i="false" spc="144">
                  <a:solidFill>
                    <a:srgbClr val="5F8368"/>
                  </a:solidFill>
                  <a:latin typeface="Glacial Indifference"/>
                </a:rPr>
                <a:t>b. View and update profile</a:t>
              </a:r>
            </a:p>
            <a:p>
              <a:pPr>
                <a:lnSpc>
                  <a:spcPts val="5040"/>
                </a:lnSpc>
              </a:pPr>
            </a:p>
          </p:txBody>
        </p:sp>
      </p:grpSp>
    </p:spTree>
  </p:cSld>
  <p:clrMapOvr>
    <a:masterClrMapping/>
  </p:clrMapOvr>
</p:sld>
</file>

<file path=ppt/slides/slide25.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Objectives of the Study</a:t>
            </a:r>
          </a:p>
        </p:txBody>
      </p:sp>
      <p:grpSp>
        <p:nvGrpSpPr>
          <p:cNvPr name="Group 7" id="7"/>
          <p:cNvGrpSpPr/>
          <p:nvPr/>
        </p:nvGrpSpPr>
        <p:grpSpPr>
          <a:xfrm rot="0">
            <a:off x="1028700" y="2571798"/>
            <a:ext cx="15243729" cy="7676745"/>
            <a:chOff x="0" y="0"/>
            <a:chExt cx="20324972" cy="10235660"/>
          </a:xfrm>
        </p:grpSpPr>
        <p:sp>
          <p:nvSpPr>
            <p:cNvPr name="TextBox 8" id="8"/>
            <p:cNvSpPr txBox="true"/>
            <p:nvPr/>
          </p:nvSpPr>
          <p:spPr>
            <a:xfrm rot="0">
              <a:off x="0" y="-19050"/>
              <a:ext cx="20324972" cy="1949450"/>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MAIN GOAL OF THE STUDY IS TO DEVELOP A WEB-BASED APPLICATION FOR RECORD KEEPING OF STUDENTS' GRADES WITH THE FOLLOWING FUNCTIONALITIES:</a:t>
              </a:r>
            </a:p>
          </p:txBody>
        </p:sp>
        <p:sp>
          <p:nvSpPr>
            <p:cNvPr name="TextBox 9" id="9"/>
            <p:cNvSpPr txBox="true"/>
            <p:nvPr/>
          </p:nvSpPr>
          <p:spPr>
            <a:xfrm rot="0">
              <a:off x="0" y="2670905"/>
              <a:ext cx="20324972" cy="756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c. Change his/her password</a:t>
              </a:r>
            </a:p>
            <a:p>
              <a:pPr>
                <a:lnSpc>
                  <a:spcPts val="5040"/>
                </a:lnSpc>
              </a:pPr>
              <a:r>
                <a:rPr lang="en-US" b="false" sz="3600" i="false" spc="144">
                  <a:solidFill>
                    <a:srgbClr val="5F8368"/>
                  </a:solidFill>
                  <a:latin typeface="Glacial Indifference"/>
                </a:rPr>
                <a:t>d. View report cards from past grade levels to present</a:t>
              </a:r>
            </a:p>
            <a:p>
              <a:pPr>
                <a:lnSpc>
                  <a:spcPts val="5040"/>
                </a:lnSpc>
              </a:pPr>
              <a:r>
                <a:rPr lang="en-US" b="false" sz="3600" i="false" spc="144">
                  <a:solidFill>
                    <a:srgbClr val="5F8368"/>
                  </a:solidFill>
                  <a:latin typeface="Glacial Indifference"/>
                </a:rPr>
                <a:t>6. </a:t>
              </a:r>
              <a:r>
                <a:rPr lang="en-US" b="true" sz="3600" i="false" spc="144">
                  <a:solidFill>
                    <a:srgbClr val="5F8368"/>
                  </a:solidFill>
                  <a:latin typeface="Glacial Indifference"/>
                </a:rPr>
                <a:t>Parent/Guardian</a:t>
              </a:r>
              <a:r>
                <a:rPr lang="en-US" b="false" sz="3600" i="false" spc="144">
                  <a:solidFill>
                    <a:srgbClr val="5F8368"/>
                  </a:solidFill>
                  <a:latin typeface="Glacial Indifference"/>
                </a:rPr>
                <a:t> account will be able to do the following functionalities:</a:t>
              </a:r>
            </a:p>
            <a:p>
              <a:pPr>
                <a:lnSpc>
                  <a:spcPts val="5040"/>
                </a:lnSpc>
              </a:pPr>
              <a:r>
                <a:rPr lang="en-US" b="false" sz="3600" i="false" spc="144">
                  <a:solidFill>
                    <a:srgbClr val="5F8368"/>
                  </a:solidFill>
                  <a:latin typeface="Glacial Indifference"/>
                </a:rPr>
                <a:t>a. Login and logout</a:t>
              </a:r>
            </a:p>
            <a:p>
              <a:pPr>
                <a:lnSpc>
                  <a:spcPts val="5040"/>
                </a:lnSpc>
              </a:pPr>
              <a:r>
                <a:rPr lang="en-US" b="false" sz="3600" i="false" spc="144">
                  <a:solidFill>
                    <a:srgbClr val="5F8368"/>
                  </a:solidFill>
                  <a:latin typeface="Glacial Indifference"/>
                </a:rPr>
                <a:t>b. View and update profile</a:t>
              </a:r>
            </a:p>
            <a:p>
              <a:pPr>
                <a:lnSpc>
                  <a:spcPts val="5040"/>
                </a:lnSpc>
              </a:pPr>
              <a:r>
                <a:rPr lang="en-US" b="false" sz="3600" i="false" spc="144">
                  <a:solidFill>
                    <a:srgbClr val="5F8368"/>
                  </a:solidFill>
                  <a:latin typeface="Glacial Indifference"/>
                </a:rPr>
                <a:t>c. Change his/her password</a:t>
              </a:r>
            </a:p>
            <a:p>
              <a:pPr>
                <a:lnSpc>
                  <a:spcPts val="5040"/>
                </a:lnSpc>
              </a:pPr>
              <a:r>
                <a:rPr lang="en-US" b="false" sz="3600" i="false" spc="144">
                  <a:solidFill>
                    <a:srgbClr val="5F8368"/>
                  </a:solidFill>
                  <a:latin typeface="Glacial Indifference"/>
                </a:rPr>
                <a:t>d. View student's report cards from past grade levels to present</a:t>
              </a:r>
            </a:p>
            <a:p>
              <a:pPr>
                <a:lnSpc>
                  <a:spcPts val="5040"/>
                </a:lnSpc>
              </a:pPr>
            </a:p>
          </p:txBody>
        </p:sp>
      </p:grpSp>
    </p:spTree>
  </p:cSld>
  <p:clrMapOvr>
    <a:masterClrMapping/>
  </p:clrMapOvr>
</p:sld>
</file>

<file path=ppt/slides/slide26.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Significance of the Project</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186208"/>
            <a:ext cx="15243729" cy="8768946"/>
            <a:chOff x="0" y="0"/>
            <a:chExt cx="20324972" cy="11691927"/>
          </a:xfrm>
        </p:grpSpPr>
        <p:sp>
          <p:nvSpPr>
            <p:cNvPr name="TextBox 7" id="7"/>
            <p:cNvSpPr txBox="true"/>
            <p:nvPr/>
          </p:nvSpPr>
          <p:spPr>
            <a:xfrm rot="0">
              <a:off x="0" y="-38100"/>
              <a:ext cx="20324972" cy="3424767"/>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USING SPREADSHEETS ARE PROVEN TO BE A USEFUL TOOL FOR KEEPING STUDENT RECORDS. BUT IT ALSO HAS DISADVANTAGES WHICH INCLUDES LONG PREPARATION TIME AND INTEGRITY OF FILES.</a:t>
              </a:r>
            </a:p>
          </p:txBody>
        </p:sp>
        <p:sp>
          <p:nvSpPr>
            <p:cNvPr name="TextBox 8" id="8"/>
            <p:cNvSpPr txBox="true"/>
            <p:nvPr/>
          </p:nvSpPr>
          <p:spPr>
            <a:xfrm rot="0">
              <a:off x="0" y="4127172"/>
              <a:ext cx="20324972" cy="7564755"/>
            </a:xfrm>
            <a:prstGeom prst="rect">
              <a:avLst/>
            </a:prstGeom>
          </p:spPr>
          <p:txBody>
            <a:bodyPr anchor="t" rtlCol="false" tIns="0" lIns="0" bIns="0" rIns="0">
              <a:spAutoFit/>
            </a:bodyPr>
            <a:lstStyle/>
            <a:p>
              <a:pPr>
                <a:lnSpc>
                  <a:spcPts val="5040"/>
                </a:lnSpc>
              </a:pPr>
              <a:r>
                <a:rPr lang="en-US" b="true" sz="3600" i="false" spc="144">
                  <a:solidFill>
                    <a:srgbClr val="5F8368"/>
                  </a:solidFill>
                  <a:latin typeface="Glacial Indifference"/>
                </a:rPr>
                <a:t>Dee Hwa Liong Academy Grade Management System </a:t>
              </a:r>
              <a:r>
                <a:rPr lang="en-US" b="false" sz="3600" i="false" spc="144">
                  <a:solidFill>
                    <a:srgbClr val="5F8368"/>
                  </a:solidFill>
                  <a:latin typeface="Glacial Indifference"/>
                </a:rPr>
                <a:t>will:</a:t>
              </a:r>
            </a:p>
            <a:p>
              <a:pPr marL="594360" indent="-297180" lvl="1">
                <a:lnSpc>
                  <a:spcPts val="5040"/>
                </a:lnSpc>
                <a:buFont typeface="Arial"/>
                <a:buChar char="•"/>
              </a:pPr>
              <a:r>
                <a:rPr lang="en-US" b="false" sz="3600" i="false" spc="144">
                  <a:solidFill>
                    <a:srgbClr val="5F8368"/>
                  </a:solidFill>
                  <a:latin typeface="Glacial Indifference"/>
                </a:rPr>
                <a:t>Lessen the time needed for post-enrollment processes, grade submission, and deliberation. </a:t>
              </a:r>
            </a:p>
            <a:p>
              <a:pPr marL="594360" indent="-297180" lvl="1">
                <a:lnSpc>
                  <a:spcPts val="5040"/>
                </a:lnSpc>
                <a:buFont typeface="Arial"/>
                <a:buChar char="•"/>
              </a:pPr>
              <a:r>
                <a:rPr lang="en-US" b="false" sz="3600" i="false" spc="144">
                  <a:solidFill>
                    <a:srgbClr val="5F8368"/>
                  </a:solidFill>
                  <a:latin typeface="Glacial Indifference"/>
                </a:rPr>
                <a:t>Eradicate the need of using flash drives and facebook messenger for submission of grades. </a:t>
              </a:r>
            </a:p>
            <a:p>
              <a:pPr marL="594360" indent="-297180" lvl="1">
                <a:lnSpc>
                  <a:spcPts val="5040"/>
                </a:lnSpc>
                <a:buFont typeface="Arial"/>
                <a:buChar char="•"/>
              </a:pPr>
              <a:r>
                <a:rPr lang="en-US" b="false" sz="3600" i="false" spc="144">
                  <a:solidFill>
                    <a:srgbClr val="5F8368"/>
                  </a:solidFill>
                  <a:latin typeface="Glacial Indifference"/>
                </a:rPr>
                <a:t>Tracking late submission of grades will also be easier.</a:t>
              </a:r>
            </a:p>
            <a:p>
              <a:pPr marL="594360" indent="-297180" lvl="1">
                <a:lnSpc>
                  <a:spcPts val="5040"/>
                </a:lnSpc>
                <a:buFont typeface="Arial"/>
                <a:buChar char="•"/>
              </a:pPr>
              <a:r>
                <a:rPr lang="en-US" b="false" sz="3600" i="false" spc="144">
                  <a:solidFill>
                    <a:srgbClr val="5F8368"/>
                  </a:solidFill>
                  <a:latin typeface="Glacial Indifference"/>
                </a:rPr>
                <a:t>Provide security for students' records since grades will not be easily modified and an update log will also be available.</a:t>
              </a:r>
            </a:p>
            <a:p>
              <a:pPr>
                <a:lnSpc>
                  <a:spcPts val="5040"/>
                </a:lnSpc>
              </a:pPr>
            </a:p>
          </p:txBody>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Scope and Limitations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454918"/>
            <a:ext cx="15243729" cy="9500235"/>
          </a:xfrm>
          <a:prstGeom prst="rect">
            <a:avLst/>
          </a:prstGeom>
        </p:spPr>
        <p:txBody>
          <a:bodyPr anchor="t" rtlCol="false" tIns="0" lIns="0" bIns="0" rIns="0">
            <a:spAutoFit/>
          </a:bodyPr>
          <a:lstStyle/>
          <a:p>
            <a:pPr algn="just" marL="594360" indent="-297180" lvl="1">
              <a:lnSpc>
                <a:spcPts val="5040"/>
              </a:lnSpc>
              <a:buFont typeface="Arial"/>
              <a:buChar char="•"/>
            </a:pPr>
            <a:r>
              <a:rPr lang="en-US" b="false" sz="3600" i="false" spc="144">
                <a:solidFill>
                  <a:srgbClr val="5F8368"/>
                </a:solidFill>
                <a:latin typeface="Glacial Indifference"/>
              </a:rPr>
              <a:t>The system will be created based on the process followed by Dee Haw Liong Academy.</a:t>
            </a:r>
          </a:p>
          <a:p>
            <a:pPr algn="just" marL="594360" indent="-297180" lvl="1">
              <a:lnSpc>
                <a:spcPts val="5040"/>
              </a:lnSpc>
              <a:buFont typeface="Arial"/>
              <a:buChar char="•"/>
            </a:pPr>
            <a:r>
              <a:rPr lang="en-US" b="false" sz="3600" i="false" spc="144">
                <a:solidFill>
                  <a:srgbClr val="5F8368"/>
                </a:solidFill>
                <a:latin typeface="Glacial Indifference"/>
              </a:rPr>
              <a:t>The system will only cover the Kinder2 and Grade 12 students.</a:t>
            </a:r>
          </a:p>
          <a:p>
            <a:pPr algn="just" marL="594360" indent="-297180" lvl="1">
              <a:lnSpc>
                <a:spcPts val="5040"/>
              </a:lnSpc>
              <a:buFont typeface="Arial"/>
              <a:buChar char="•"/>
            </a:pPr>
            <a:r>
              <a:rPr lang="en-US" b="false" sz="3600" i="false" spc="144">
                <a:solidFill>
                  <a:srgbClr val="5F8368"/>
                </a:solidFill>
                <a:latin typeface="Glacial Indifference"/>
              </a:rPr>
              <a:t>The deliberation of grades will still be done personally by the registrar, subject teachers, advisers, and possibly, by the director and principal.</a:t>
            </a:r>
          </a:p>
          <a:p>
            <a:pPr algn="just" marL="594360" indent="-297180" lvl="1">
              <a:lnSpc>
                <a:spcPts val="5040"/>
              </a:lnSpc>
              <a:buFont typeface="Arial"/>
              <a:buChar char="•"/>
            </a:pPr>
            <a:r>
              <a:rPr lang="en-US" b="false" sz="3600" i="false" spc="144">
                <a:solidFill>
                  <a:srgbClr val="5F8368"/>
                </a:solidFill>
                <a:latin typeface="Glacial Indifference"/>
              </a:rPr>
              <a:t>Character traits of students will also be included in the system</a:t>
            </a:r>
          </a:p>
          <a:p>
            <a:pPr algn="just" marL="594360" indent="-297180" lvl="1">
              <a:lnSpc>
                <a:spcPts val="5040"/>
              </a:lnSpc>
              <a:buFont typeface="Arial"/>
              <a:buChar char="•"/>
            </a:pPr>
            <a:r>
              <a:rPr lang="en-US" b="false" sz="3600" i="false" spc="144">
                <a:solidFill>
                  <a:srgbClr val="5F8368"/>
                </a:solidFill>
                <a:latin typeface="Glacial Indifference"/>
              </a:rPr>
              <a:t>The system will be created to solve bottle neck problems of the grade management system of Dee Hwa Liong Academy. These bottle neck problems include the preparation and distribution of grade sheets per subject teacher, produce condensed grade sheet per section, and formatting of grades for printing.</a:t>
            </a:r>
          </a:p>
          <a:p>
            <a:pPr algn="just" marL="594360" indent="-297180" lvl="1">
              <a:lnSpc>
                <a:spcPts val="5040"/>
              </a:lnSpc>
              <a:buFont typeface="Arial"/>
              <a:buChar char="•"/>
            </a:pPr>
            <a:r>
              <a:rPr lang="en-US" b="false" sz="3600" i="false" spc="144">
                <a:solidFill>
                  <a:srgbClr val="5F8368"/>
                </a:solidFill>
                <a:latin typeface="Glacial Indifference"/>
              </a:rPr>
              <a:t>The system will be fully online, no offline counterpart, and accounts cannot be requested through the system. Accounts will be created by the system administrator.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240790"/>
            <a:ext cx="15243729" cy="6267877"/>
            <a:chOff x="0" y="0"/>
            <a:chExt cx="20324972" cy="8357169"/>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nSpc>
                  <a:spcPts val="7488"/>
                </a:lnSpc>
              </a:pPr>
              <a:r>
                <a:rPr lang="en-US" b="false" sz="7200" i="true">
                  <a:solidFill>
                    <a:srgbClr val="5F8368"/>
                  </a:solidFill>
                  <a:latin typeface="Luthier"/>
                </a:rPr>
                <a:t>K to 12 Program in the Philippines</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PHILIPPINES RECENTLY IMPLEMENTED A COMPREHENSIVE REFORM ON ITS BASIC EDUCATION.</a:t>
              </a:r>
            </a:p>
          </p:txBody>
        </p:sp>
        <p:sp>
          <p:nvSpPr>
            <p:cNvPr name="TextBox 5" id="5"/>
            <p:cNvSpPr txBox="true"/>
            <p:nvPr/>
          </p:nvSpPr>
          <p:spPr>
            <a:xfrm rot="0">
              <a:off x="0" y="4179081"/>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 Philippines is slowly matching the global standards in secondary education. The main objectives of the program are:</a:t>
              </a:r>
            </a:p>
            <a:p>
              <a:pPr marL="594360" indent="-297180" lvl="1">
                <a:lnSpc>
                  <a:spcPts val="5040"/>
                </a:lnSpc>
                <a:buFont typeface="Arial"/>
                <a:buChar char="•"/>
              </a:pPr>
              <a:r>
                <a:rPr lang="en-US" b="false" sz="3600" i="false" spc="144">
                  <a:solidFill>
                    <a:srgbClr val="5F8368"/>
                  </a:solidFill>
                  <a:latin typeface="Glacial Indifference"/>
                </a:rPr>
                <a:t>To better prepare students for higher education</a:t>
              </a:r>
            </a:p>
            <a:p>
              <a:pPr marL="594360" indent="-297180" lvl="1">
                <a:lnSpc>
                  <a:spcPts val="5040"/>
                </a:lnSpc>
                <a:buFont typeface="Arial"/>
                <a:buChar char="•"/>
              </a:pPr>
              <a:r>
                <a:rPr lang="en-US" b="false" sz="3600" i="false" spc="144">
                  <a:solidFill>
                    <a:srgbClr val="5F8368"/>
                  </a:solidFill>
                  <a:latin typeface="Glacial Indifference"/>
                </a:rPr>
                <a:t>To gain eligibility for domestic and overseas educational institutions</a:t>
              </a:r>
            </a:p>
            <a:p>
              <a:pPr marL="594360" indent="-297180" lvl="1">
                <a:lnSpc>
                  <a:spcPts val="5040"/>
                </a:lnSpc>
                <a:buFont typeface="Arial"/>
                <a:buChar char="•"/>
              </a:pPr>
              <a:r>
                <a:rPr lang="en-US" b="false" sz="3600" i="false" spc="144">
                  <a:solidFill>
                    <a:srgbClr val="5F8368"/>
                  </a:solidFill>
                  <a:latin typeface="Glacial Indifference"/>
                </a:rPr>
                <a:t>To provide immediate employability upon graduating </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30.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Assumptions</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2359918"/>
            <a:ext cx="15243729" cy="5690235"/>
          </a:xfrm>
          <a:prstGeom prst="rect">
            <a:avLst/>
          </a:prstGeom>
        </p:spPr>
        <p:txBody>
          <a:bodyPr anchor="t" rtlCol="false" tIns="0" lIns="0" bIns="0" rIns="0">
            <a:spAutoFit/>
          </a:bodyPr>
          <a:lstStyle/>
          <a:p>
            <a:pPr algn="just">
              <a:lnSpc>
                <a:spcPts val="5040"/>
              </a:lnSpc>
            </a:pPr>
            <a:r>
              <a:rPr lang="en-US" b="false" sz="3600" i="false" spc="144">
                <a:solidFill>
                  <a:srgbClr val="5F8368"/>
                </a:solidFill>
                <a:latin typeface="Glacial Indifference"/>
              </a:rPr>
              <a:t>Listed below are the assumptions for the Dee Hwa Liong Academy Grade Management System:</a:t>
            </a:r>
          </a:p>
          <a:p>
            <a:pPr algn="just" marL="594360" indent="-297180" lvl="1">
              <a:lnSpc>
                <a:spcPts val="5040"/>
              </a:lnSpc>
              <a:buFont typeface="Arial"/>
              <a:buChar char="•"/>
            </a:pPr>
            <a:r>
              <a:rPr lang="en-US" b="false" sz="3600" i="false" spc="144">
                <a:solidFill>
                  <a:srgbClr val="5F8368"/>
                </a:solidFill>
                <a:latin typeface="Glacial Indifference"/>
              </a:rPr>
              <a:t>Active student users are assumed to be officially enrolled by the school registrar. Enrollment is done outside the system</a:t>
            </a:r>
          </a:p>
          <a:p>
            <a:pPr algn="just" marL="594360" indent="-297180" lvl="1">
              <a:lnSpc>
                <a:spcPts val="5040"/>
              </a:lnSpc>
              <a:buFont typeface="Arial"/>
              <a:buChar char="•"/>
            </a:pPr>
            <a:r>
              <a:rPr lang="en-US" b="false" sz="3600" i="false" spc="144">
                <a:solidFill>
                  <a:srgbClr val="5F8368"/>
                </a:solidFill>
                <a:latin typeface="Glacial Indifference"/>
              </a:rPr>
              <a:t>React.JS and Express.JS will be used for developing the web application therefore the server to be used by the client must support a Node.JS server environment</a:t>
            </a:r>
          </a:p>
          <a:p>
            <a:pPr algn="just" marL="594360" indent="-297180" lvl="1">
              <a:lnSpc>
                <a:spcPts val="5040"/>
              </a:lnSpc>
              <a:buFont typeface="Arial"/>
              <a:buChar char="•"/>
            </a:pPr>
            <a:r>
              <a:rPr lang="en-US" b="false" sz="3600" i="false" spc="144">
                <a:solidFill>
                  <a:srgbClr val="5F8368"/>
                </a:solidFill>
                <a:latin typeface="Glacial Indifference"/>
              </a:rPr>
              <a:t>The grading system is provided by the academy and follows the K to 12 program grading system.</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9842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REVIEW OF RELATED LITERATURE</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Review of Related Literature</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551207"/>
            <a:ext cx="15243729" cy="10038946"/>
            <a:chOff x="0" y="0"/>
            <a:chExt cx="20324972" cy="13385261"/>
          </a:xfrm>
        </p:grpSpPr>
        <p:sp>
          <p:nvSpPr>
            <p:cNvPr name="TextBox 7" id="7"/>
            <p:cNvSpPr txBox="true"/>
            <p:nvPr/>
          </p:nvSpPr>
          <p:spPr>
            <a:xfrm rot="0">
              <a:off x="0" y="-38100"/>
              <a:ext cx="20324972" cy="3424767"/>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WEB-BASED INFORMATION SYSTEM PLAYS A VITAL ROLE IN THE EDUCATIONAL INSTITUTES OR COLLEGES IN ORDER TO MAINTAIN A RECORD OF THE STUDENTS EASILY.</a:t>
              </a:r>
            </a:p>
          </p:txBody>
        </p:sp>
        <p:sp>
          <p:nvSpPr>
            <p:cNvPr name="TextBox 8" id="8"/>
            <p:cNvSpPr txBox="true"/>
            <p:nvPr/>
          </p:nvSpPr>
          <p:spPr>
            <a:xfrm rot="0">
              <a:off x="0" y="4127172"/>
              <a:ext cx="20324972" cy="925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It is very important to manage the accurate record and up-to-date information so that they can easily access it.</a:t>
              </a:r>
            </a:p>
            <a:p>
              <a:pPr>
                <a:lnSpc>
                  <a:spcPts val="5040"/>
                </a:lnSpc>
              </a:pPr>
            </a:p>
            <a:p>
              <a:pPr>
                <a:lnSpc>
                  <a:spcPts val="5040"/>
                </a:lnSpc>
              </a:pPr>
              <a:r>
                <a:rPr lang="en-US" b="false" sz="3600" i="false" spc="144">
                  <a:solidFill>
                    <a:srgbClr val="5F8368"/>
                  </a:solidFill>
                  <a:latin typeface="Glacial Indifference"/>
                </a:rPr>
                <a:t>Information system deals with all types of details of the students like course registration, notifications, semester calendar, academic record, exam components, exam slip, timetable, etc.</a:t>
              </a:r>
            </a:p>
            <a:p>
              <a:pPr>
                <a:lnSpc>
                  <a:spcPts val="5040"/>
                </a:lnSpc>
              </a:pPr>
            </a:p>
            <a:p>
              <a:pPr>
                <a:lnSpc>
                  <a:spcPts val="5040"/>
                </a:lnSpc>
              </a:pPr>
              <a:r>
                <a:rPr lang="en-US" b="false" sz="3600" i="false" spc="144">
                  <a:solidFill>
                    <a:srgbClr val="5F8368"/>
                  </a:solidFill>
                  <a:latin typeface="Glacial Indifference"/>
                </a:rPr>
                <a:t>It does not only save time but also the problems faced by the staff. They don't have to use any ink and paper in order to do any sort of work related to that institution.</a:t>
              </a:r>
            </a:p>
            <a:p>
              <a:pPr>
                <a:lnSpc>
                  <a:spcPts val="5040"/>
                </a:lnSpc>
              </a:pPr>
            </a:p>
          </p:txBody>
        </p:sp>
      </p:grpSp>
    </p:spTree>
  </p:cSld>
  <p:clrMapOvr>
    <a:masterClrMapping/>
  </p:clrMapOvr>
</p:sld>
</file>

<file path=ppt/slides/slide3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503708"/>
            <a:ext cx="15243729" cy="8133946"/>
            <a:chOff x="0" y="0"/>
            <a:chExt cx="20324972" cy="10845261"/>
          </a:xfrm>
        </p:grpSpPr>
        <p:sp>
          <p:nvSpPr>
            <p:cNvPr name="TextBox 7" id="7"/>
            <p:cNvSpPr txBox="true"/>
            <p:nvPr/>
          </p:nvSpPr>
          <p:spPr>
            <a:xfrm rot="0">
              <a:off x="0" y="-38100"/>
              <a:ext cx="20324972" cy="4271433"/>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SCHOOL ADMINISTRATIVE PROCESSES AND THE OFFICIAL PROCEDURES OF SCHOOL SUCH AS GRADE MANAGEMENT AND ENROLLMENT PERIOD CAN BE DONE IN A MORE EFFECIENT WAY BY THE USE OF MANAGEMENT INFORMATION SYSTEMS.</a:t>
              </a:r>
            </a:p>
          </p:txBody>
        </p:sp>
        <p:sp>
          <p:nvSpPr>
            <p:cNvPr name="TextBox 8" id="8"/>
            <p:cNvSpPr txBox="true"/>
            <p:nvPr/>
          </p:nvSpPr>
          <p:spPr>
            <a:xfrm rot="0">
              <a:off x="0" y="4973839"/>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The implementation of information systems in universities can result in a significant d</a:t>
              </a:r>
              <a:r>
                <a:rPr lang="en-US" b="false" sz="3600" i="false" spc="144">
                  <a:solidFill>
                    <a:srgbClr val="5F8368"/>
                  </a:solidFill>
                  <a:latin typeface="Glacial Indifference"/>
                </a:rPr>
                <a:t>ecreased use of paper and turning most of the school office documents in an electronic format.</a:t>
              </a:r>
            </a:p>
            <a:p>
              <a:pPr>
                <a:lnSpc>
                  <a:spcPts val="5040"/>
                </a:lnSpc>
              </a:pPr>
            </a:p>
            <a:p>
              <a:pPr>
                <a:lnSpc>
                  <a:spcPts val="5040"/>
                </a:lnSpc>
              </a:pPr>
              <a:r>
                <a:rPr lang="en-US" b="false" sz="3600" i="false" spc="144">
                  <a:solidFill>
                    <a:srgbClr val="5F8368"/>
                  </a:solidFill>
                  <a:latin typeface="Glacial Indifference"/>
                </a:rPr>
                <a:t>It can range from simple interactive software for classroom teaching up to automation of system administrator processes such as admission and grade management.</a:t>
              </a:r>
            </a:p>
          </p:txBody>
        </p:sp>
      </p:grpSp>
    </p:spTree>
  </p:cSld>
  <p:clrMapOvr>
    <a:masterClrMapping/>
  </p:clrMapOvr>
</p:sld>
</file>

<file path=ppt/slides/slide35.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503707"/>
            <a:ext cx="15243729" cy="8133946"/>
            <a:chOff x="0" y="0"/>
            <a:chExt cx="20324972" cy="10845261"/>
          </a:xfrm>
        </p:grpSpPr>
        <p:sp>
          <p:nvSpPr>
            <p:cNvPr name="TextBox 7" id="7"/>
            <p:cNvSpPr txBox="true"/>
            <p:nvPr/>
          </p:nvSpPr>
          <p:spPr>
            <a:xfrm rot="0">
              <a:off x="0" y="-38100"/>
              <a:ext cx="20324972" cy="3424767"/>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INFORMATION AND COMMUNICATION TECHNOLOGIES (ICT) CONTINUES TO INNOVATE AND IMPROVE THE EFFICIENCY OF SEVERAL SYSTEMS ACROSS THE WORLD.</a:t>
              </a:r>
            </a:p>
          </p:txBody>
        </p:sp>
        <p:sp>
          <p:nvSpPr>
            <p:cNvPr name="TextBox 8" id="8"/>
            <p:cNvSpPr txBox="true"/>
            <p:nvPr/>
          </p:nvSpPr>
          <p:spPr>
            <a:xfrm rot="0">
              <a:off x="0" y="4127172"/>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a:t>
              </a:r>
              <a:r>
                <a:rPr lang="en-US" b="false" sz="3600" i="false" spc="144">
                  <a:solidFill>
                    <a:srgbClr val="5F8368"/>
                  </a:solidFill>
                  <a:latin typeface="Glacial Indifference"/>
                </a:rPr>
                <a:t>he exposure of students to application of ICT has a major role in learning process for university students both outside and inside the campus settings.</a:t>
              </a:r>
            </a:p>
            <a:p>
              <a:pPr>
                <a:lnSpc>
                  <a:spcPts val="5040"/>
                </a:lnSpc>
              </a:pPr>
            </a:p>
            <a:p>
              <a:pPr>
                <a:lnSpc>
                  <a:spcPts val="5040"/>
                </a:lnSpc>
              </a:pPr>
              <a:r>
                <a:rPr lang="en-US" b="false" sz="3600" i="false" spc="144">
                  <a:solidFill>
                    <a:srgbClr val="5F8368"/>
                  </a:solidFill>
                  <a:latin typeface="Glacial Indifference"/>
                </a:rPr>
                <a:t>The technical modernization and campus network construction is an important way to achieve the current student data management information construction. The role of this system is associated mainly with the instructor, administrator, and student.</a:t>
              </a:r>
            </a:p>
          </p:txBody>
        </p:sp>
      </p:grpSp>
    </p:spTree>
  </p:cSld>
  <p:clrMapOvr>
    <a:masterClrMapping/>
  </p:clrMapOvr>
</p:sld>
</file>

<file path=ppt/slides/slide36.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2138708"/>
            <a:ext cx="15243729" cy="6863946"/>
            <a:chOff x="0" y="0"/>
            <a:chExt cx="20324972" cy="9151927"/>
          </a:xfrm>
        </p:grpSpPr>
        <p:sp>
          <p:nvSpPr>
            <p:cNvPr name="TextBox 7" id="7"/>
            <p:cNvSpPr txBox="true"/>
            <p:nvPr/>
          </p:nvSpPr>
          <p:spPr>
            <a:xfrm rot="0">
              <a:off x="0" y="-38100"/>
              <a:ext cx="20324972" cy="2578100"/>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MOSTLY THE INSTITUTIONS ARE RATED ON THE AVAILABILITY OF SERVICES AS WELL AS SATISFACTION PROVIDED TO THE USERS.</a:t>
              </a:r>
            </a:p>
          </p:txBody>
        </p:sp>
        <p:sp>
          <p:nvSpPr>
            <p:cNvPr name="TextBox 8" id="8"/>
            <p:cNvSpPr txBox="true"/>
            <p:nvPr/>
          </p:nvSpPr>
          <p:spPr>
            <a:xfrm rot="0">
              <a:off x="0" y="3280505"/>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W</a:t>
              </a:r>
              <a:r>
                <a:rPr lang="en-US" b="false" sz="3600" i="false" spc="144">
                  <a:solidFill>
                    <a:srgbClr val="5F8368"/>
                  </a:solidFill>
                  <a:latin typeface="Glacial Indifference"/>
                </a:rPr>
                <a:t>eb-based student information system plays a vital role. Therefore, in many universities, students are assisted by in the form of registration, issuance of the transcript of certificates, and financial recording.</a:t>
              </a:r>
            </a:p>
            <a:p>
              <a:pPr>
                <a:lnSpc>
                  <a:spcPts val="5040"/>
                </a:lnSpc>
              </a:pPr>
            </a:p>
            <a:p>
              <a:pPr>
                <a:lnSpc>
                  <a:spcPts val="5040"/>
                </a:lnSpc>
              </a:pPr>
              <a:r>
                <a:rPr lang="en-US" b="false" sz="3600" i="false" spc="144">
                  <a:solidFill>
                    <a:srgbClr val="5F8368"/>
                  </a:solidFill>
                  <a:latin typeface="Glacial Indifference"/>
                </a:rPr>
                <a:t>Students information system has helped students to view their grades by just enterring their roll number in student login panel of university. They do not need to waste their time by standing for hours in a queue.</a:t>
              </a:r>
            </a:p>
          </p:txBody>
        </p:sp>
      </p:grpSp>
    </p:spTree>
  </p:cSld>
  <p:clrMapOvr>
    <a:masterClrMapping/>
  </p:clrMapOvr>
</p:sld>
</file>

<file path=ppt/slides/slide3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821208"/>
            <a:ext cx="15243729" cy="7498946"/>
            <a:chOff x="0" y="0"/>
            <a:chExt cx="20324972" cy="9998594"/>
          </a:xfrm>
        </p:grpSpPr>
        <p:sp>
          <p:nvSpPr>
            <p:cNvPr name="TextBox 7" id="7"/>
            <p:cNvSpPr txBox="true"/>
            <p:nvPr/>
          </p:nvSpPr>
          <p:spPr>
            <a:xfrm rot="0">
              <a:off x="0" y="-38100"/>
              <a:ext cx="20324972" cy="3424767"/>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93.5% OF THE PROCESSES WHICH INCLUDES GRADE MANAGEMENT AND ADMISSION INTO EXCLUSIVE PRIVATE SCHOOLS ARE PERFORMED MANUALLY USING PAPER AND INK.</a:t>
              </a:r>
            </a:p>
          </p:txBody>
        </p:sp>
        <p:sp>
          <p:nvSpPr>
            <p:cNvPr name="TextBox 8" id="8"/>
            <p:cNvSpPr txBox="true"/>
            <p:nvPr/>
          </p:nvSpPr>
          <p:spPr>
            <a:xfrm rot="0">
              <a:off x="0" y="4127172"/>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F</a:t>
              </a:r>
              <a:r>
                <a:rPr lang="en-US" b="false" sz="3600" i="false" spc="144">
                  <a:solidFill>
                    <a:srgbClr val="5F8368"/>
                  </a:solidFill>
                  <a:latin typeface="Glacial Indifference"/>
                </a:rPr>
                <a:t>ujo et. al. (2018) discusses the limitations and problems of having a manual system which include loss of forms which can caused by misplaced documents, long preparation time, finding an appropriate school and subjects an applicant can get admission, and disfigurement of forms handled by the students througout the process for admission.</a:t>
              </a:r>
            </a:p>
            <a:p>
              <a:pPr>
                <a:lnSpc>
                  <a:spcPts val="5040"/>
                </a:lnSpc>
              </a:pPr>
            </a:p>
            <a:p>
              <a:pPr>
                <a:lnSpc>
                  <a:spcPts val="5040"/>
                </a:lnSpc>
              </a:pPr>
            </a:p>
          </p:txBody>
        </p:sp>
      </p:grpSp>
    </p:spTree>
  </p:cSld>
  <p:clrMapOvr>
    <a:masterClrMapping/>
  </p:clrMapOvr>
</p:sld>
</file>

<file path=ppt/slides/slide38.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503708"/>
            <a:ext cx="15243729" cy="8133946"/>
            <a:chOff x="0" y="0"/>
            <a:chExt cx="20324972" cy="10845261"/>
          </a:xfrm>
        </p:grpSpPr>
        <p:sp>
          <p:nvSpPr>
            <p:cNvPr name="TextBox 7" id="7"/>
            <p:cNvSpPr txBox="true"/>
            <p:nvPr/>
          </p:nvSpPr>
          <p:spPr>
            <a:xfrm rot="0">
              <a:off x="0" y="-38100"/>
              <a:ext cx="20324972" cy="4271433"/>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AN ELECTRONIC CLASS RECORD WHICH WAS DEVELOPED FOR THE FACULTY MEMBERS OF THE LYCEUM OF THE PHILIPPINES-LAGUNA INTERNATIONAL SCHOOL IS PROVEN TO FOLLOW THE GRADING STANDARDS OF THE INSTITUTION.</a:t>
              </a:r>
            </a:p>
          </p:txBody>
        </p:sp>
        <p:sp>
          <p:nvSpPr>
            <p:cNvPr name="TextBox 8" id="8"/>
            <p:cNvSpPr txBox="true"/>
            <p:nvPr/>
          </p:nvSpPr>
          <p:spPr>
            <a:xfrm rot="0">
              <a:off x="0" y="4973839"/>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C</a:t>
              </a:r>
              <a:r>
                <a:rPr lang="en-US" b="false" sz="3600" i="false" spc="144">
                  <a:solidFill>
                    <a:srgbClr val="5F8368"/>
                  </a:solidFill>
                  <a:latin typeface="Glacial Indifference"/>
                </a:rPr>
                <a:t>lass records can easily be managed and processes including computation of grades can be done in an efficient and convenient way.</a:t>
              </a:r>
            </a:p>
            <a:p>
              <a:pPr>
                <a:lnSpc>
                  <a:spcPts val="5040"/>
                </a:lnSpc>
              </a:pPr>
            </a:p>
            <a:p>
              <a:pPr>
                <a:lnSpc>
                  <a:spcPts val="5040"/>
                </a:lnSpc>
              </a:pPr>
              <a:r>
                <a:rPr lang="en-US" b="false" sz="3600" i="false" spc="144">
                  <a:solidFill>
                    <a:srgbClr val="5F8368"/>
                  </a:solidFill>
                  <a:latin typeface="Glacial Indifference"/>
                </a:rPr>
                <a:t>But one of the system's limitation is the class record, which is made using Microsoft Excel, lacks security features. The end users and administrator suggest locking the file once it is submitted.</a:t>
              </a:r>
            </a:p>
          </p:txBody>
        </p:sp>
      </p:grpSp>
    </p:spTree>
  </p:cSld>
  <p:clrMapOvr>
    <a:masterClrMapping/>
  </p:clrMapOvr>
</p:sld>
</file>

<file path=ppt/slides/slide39.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828068"/>
            <a:ext cx="15243729" cy="8768946"/>
            <a:chOff x="0" y="0"/>
            <a:chExt cx="20324972" cy="11691927"/>
          </a:xfrm>
        </p:grpSpPr>
        <p:sp>
          <p:nvSpPr>
            <p:cNvPr name="TextBox 7" id="7"/>
            <p:cNvSpPr txBox="true"/>
            <p:nvPr/>
          </p:nvSpPr>
          <p:spPr>
            <a:xfrm rot="0">
              <a:off x="0" y="-38100"/>
              <a:ext cx="20324972" cy="5118100"/>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A KEY COMPONENT OF E-UP PROJECT IS THE ESTABLISHING OF MULTIPLE WEB-BASED INFORMATION SYSTEMS WHICH INCLUDE OUR OWN STUDENT ACADEMIC INFORMATION SYSTEM (SAIS), FINANCIAL MANAGEMENT INFORMATION SYSTEM (FMIS), ETC.</a:t>
              </a:r>
            </a:p>
          </p:txBody>
        </p:sp>
        <p:sp>
          <p:nvSpPr>
            <p:cNvPr name="TextBox 8" id="8"/>
            <p:cNvSpPr txBox="true"/>
            <p:nvPr/>
          </p:nvSpPr>
          <p:spPr>
            <a:xfrm rot="0">
              <a:off x="0" y="5820505"/>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a:t>
              </a:r>
              <a:r>
                <a:rPr lang="en-US" b="false" sz="3600" i="false" spc="144">
                  <a:solidFill>
                    <a:srgbClr val="5F8368"/>
                  </a:solidFill>
                  <a:latin typeface="Glacial Indifference"/>
                </a:rPr>
                <a:t>he system also aims to provide a platform that solves the existing problems which involve human errors due to manual operations.</a:t>
              </a:r>
            </a:p>
            <a:p>
              <a:pPr>
                <a:lnSpc>
                  <a:spcPts val="5040"/>
                </a:lnSpc>
              </a:pPr>
            </a:p>
            <a:p>
              <a:pPr>
                <a:lnSpc>
                  <a:spcPts val="5040"/>
                </a:lnSpc>
              </a:pPr>
              <a:r>
                <a:rPr lang="en-US" b="false" sz="3600" i="false" spc="144">
                  <a:solidFill>
                    <a:srgbClr val="5F8368"/>
                  </a:solidFill>
                  <a:latin typeface="Glacial Indifference"/>
                </a:rPr>
                <a:t>It also aims to harmonize, integrate, and interoperate the ICT systems and across all Constituent Universities (CUs). The implementation of such system will also allow for the improvement on the efficiency of its core functions.</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923290"/>
            <a:ext cx="15243729" cy="6902877"/>
            <a:chOff x="0" y="0"/>
            <a:chExt cx="20324972" cy="9203836"/>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nSpc>
                  <a:spcPts val="7488"/>
                </a:lnSpc>
              </a:pPr>
              <a:r>
                <a:rPr lang="en-US" b="false" sz="7200" i="true">
                  <a:solidFill>
                    <a:srgbClr val="5F8368"/>
                  </a:solidFill>
                  <a:latin typeface="Luthier"/>
                </a:rPr>
                <a:t>K to 12 Program in the Philippines</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A NEW CURRICULUM WAS INTRODUCED TOGETHER WITH ITS SUBJECTS.</a:t>
              </a:r>
            </a:p>
          </p:txBody>
        </p:sp>
        <p:sp>
          <p:nvSpPr>
            <p:cNvPr name="TextBox 5" id="5"/>
            <p:cNvSpPr txBox="true"/>
            <p:nvPr/>
          </p:nvSpPr>
          <p:spPr>
            <a:xfrm rot="0">
              <a:off x="0" y="4179081"/>
              <a:ext cx="20324972" cy="502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Kindergarten curriculum framework implements the general principles of the </a:t>
              </a:r>
              <a:r>
                <a:rPr lang="en-US" b="false" sz="3600" i="true" spc="144">
                  <a:solidFill>
                    <a:srgbClr val="5F8368"/>
                  </a:solidFill>
                  <a:latin typeface="Glacial Indifference"/>
                </a:rPr>
                <a:t>National Early Learning Framework.</a:t>
              </a:r>
            </a:p>
            <a:p>
              <a:pPr>
                <a:lnSpc>
                  <a:spcPts val="5040"/>
                </a:lnSpc>
              </a:pPr>
              <a:r>
                <a:rPr lang="en-US" b="false" sz="3600" i="false" spc="144">
                  <a:solidFill>
                    <a:srgbClr val="5F8368"/>
                  </a:solidFill>
                  <a:latin typeface="Glacial Indifference"/>
                </a:rPr>
                <a:t>Students in grades 1 to 10 will encounter an improved, context-based, and spiral progression learning curriculum with several subjects.</a:t>
              </a:r>
            </a:p>
            <a:p>
              <a:pPr>
                <a:lnSpc>
                  <a:spcPts val="5040"/>
                </a:lnSpc>
              </a:pPr>
              <a:r>
                <a:rPr lang="en-US" b="false" sz="3600" i="false" spc="144">
                  <a:solidFill>
                    <a:srgbClr val="5F8368"/>
                  </a:solidFill>
                  <a:latin typeface="Glacial Indifference"/>
                </a:rPr>
                <a:t>Senior High School (SHS) will choose a career track - </a:t>
              </a:r>
              <a:r>
                <a:rPr lang="en-US" b="false" sz="3600" i="true" spc="144">
                  <a:solidFill>
                    <a:srgbClr val="5F8368"/>
                  </a:solidFill>
                  <a:latin typeface="Glacial Indifference"/>
                </a:rPr>
                <a:t>Academic, Technical-Vocational-Livelihood, and Sports and Arts.</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40.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1463068"/>
            <a:ext cx="15243729" cy="7498945"/>
            <a:chOff x="0" y="0"/>
            <a:chExt cx="20324972" cy="9998594"/>
          </a:xfrm>
        </p:grpSpPr>
        <p:sp>
          <p:nvSpPr>
            <p:cNvPr name="TextBox 7" id="7"/>
            <p:cNvSpPr txBox="true"/>
            <p:nvPr/>
          </p:nvSpPr>
          <p:spPr>
            <a:xfrm rot="0">
              <a:off x="0" y="-38100"/>
              <a:ext cx="20324972" cy="4271433"/>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DEVELOPING AN INFORMATION SYSTEM SUCH AS STUDENTS' RECORD MANAGEMENT INFORMATION SYSTEM (SRMIS) PROVIDES CUMULATIVE GRADE POINT AVERAGE (CGPA) COMPUTATION IN THE UNIVERSITY OF CALABAR</a:t>
              </a:r>
            </a:p>
          </p:txBody>
        </p:sp>
        <p:sp>
          <p:nvSpPr>
            <p:cNvPr name="TextBox 8" id="8"/>
            <p:cNvSpPr txBox="true"/>
            <p:nvPr/>
          </p:nvSpPr>
          <p:spPr>
            <a:xfrm rot="0">
              <a:off x="0" y="4973839"/>
              <a:ext cx="20324972" cy="502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a:t>
              </a:r>
              <a:r>
                <a:rPr lang="en-US" b="false" sz="3600" i="false" spc="144">
                  <a:solidFill>
                    <a:srgbClr val="5F8368"/>
                  </a:solidFill>
                  <a:latin typeface="Glacial Indifference"/>
                </a:rPr>
                <a:t>his allows efficient and convenient access to students' information such as grades and student records. </a:t>
              </a:r>
            </a:p>
            <a:p>
              <a:pPr>
                <a:lnSpc>
                  <a:spcPts val="5040"/>
                </a:lnSpc>
              </a:pPr>
            </a:p>
            <a:p>
              <a:pPr>
                <a:lnSpc>
                  <a:spcPts val="5040"/>
                </a:lnSpc>
              </a:pPr>
              <a:r>
                <a:rPr lang="en-US" b="false" sz="3600" i="false" spc="144">
                  <a:solidFill>
                    <a:srgbClr val="5F8368"/>
                  </a:solidFill>
                  <a:latin typeface="Glacial Indifference"/>
                </a:rPr>
                <a:t>It also can enable the implementation of layers of security by allocating access privileges and monitoring of mischievous acts of altering scores in the result sheet.</a:t>
              </a:r>
            </a:p>
          </p:txBody>
        </p:sp>
      </p:grpSp>
    </p:spTree>
  </p:cSld>
  <p:clrMapOvr>
    <a:masterClrMapping/>
  </p:clrMapOvr>
</p:sld>
</file>

<file path=ppt/slides/slide41.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grpSp>
        <p:nvGrpSpPr>
          <p:cNvPr name="Group 6" id="6"/>
          <p:cNvGrpSpPr/>
          <p:nvPr/>
        </p:nvGrpSpPr>
        <p:grpSpPr>
          <a:xfrm rot="0">
            <a:off x="1028700" y="828068"/>
            <a:ext cx="15243729" cy="8768946"/>
            <a:chOff x="0" y="0"/>
            <a:chExt cx="20324972" cy="11691928"/>
          </a:xfrm>
        </p:grpSpPr>
        <p:sp>
          <p:nvSpPr>
            <p:cNvPr name="TextBox 7" id="7"/>
            <p:cNvSpPr txBox="true"/>
            <p:nvPr/>
          </p:nvSpPr>
          <p:spPr>
            <a:xfrm rot="0">
              <a:off x="0" y="-38100"/>
              <a:ext cx="20324972" cy="4271433"/>
            </a:xfrm>
            <a:prstGeom prst="rect">
              <a:avLst/>
            </a:prstGeom>
          </p:spPr>
          <p:txBody>
            <a:bodyPr anchor="t" rtlCol="false" tIns="0" lIns="0" bIns="0" rIns="0">
              <a:spAutoFit/>
            </a:bodyPr>
            <a:lstStyle/>
            <a:p>
              <a:pPr>
                <a:lnSpc>
                  <a:spcPts val="5040"/>
                </a:lnSpc>
              </a:pPr>
              <a:r>
                <a:rPr lang="en-US" b="true" sz="4200" i="false" spc="126">
                  <a:solidFill>
                    <a:srgbClr val="5F8368"/>
                  </a:solidFill>
                  <a:latin typeface="Luthier"/>
                </a:rPr>
                <a:t>WEB-BASED STUDENT INFORMATION SYSTEM ALSO HAS A MAJOR ROLE IN PROVIDING THE REQUIREMENTS OF EFFECTIVE MANAGEMENT OF STUDENTS' CATALOG AND RECORDS IN EDUCATIONAL ORGANIZATIONS</a:t>
              </a:r>
            </a:p>
          </p:txBody>
        </p:sp>
        <p:sp>
          <p:nvSpPr>
            <p:cNvPr name="TextBox 8" id="8"/>
            <p:cNvSpPr txBox="true"/>
            <p:nvPr/>
          </p:nvSpPr>
          <p:spPr>
            <a:xfrm rot="0">
              <a:off x="0" y="4973839"/>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a:t>
              </a:r>
              <a:r>
                <a:rPr lang="en-US" b="false" sz="3600" i="false" spc="144">
                  <a:solidFill>
                    <a:srgbClr val="5F8368"/>
                  </a:solidFill>
                  <a:latin typeface="Glacial Indifference"/>
                </a:rPr>
                <a:t>he implementation of Mzuzu University Student Online Management System (SOMS) resulted to the increase of performance in the school's registration process and it also provide access to examination results amongst the student community</a:t>
              </a:r>
            </a:p>
            <a:p>
              <a:pPr>
                <a:lnSpc>
                  <a:spcPts val="5040"/>
                </a:lnSpc>
              </a:pPr>
            </a:p>
            <a:p>
              <a:pPr>
                <a:lnSpc>
                  <a:spcPts val="5040"/>
                </a:lnSpc>
              </a:pPr>
              <a:r>
                <a:rPr lang="en-US" b="false" sz="3600" i="false" spc="144">
                  <a:solidFill>
                    <a:srgbClr val="5F8368"/>
                  </a:solidFill>
                  <a:latin typeface="Glacial Indifference"/>
                </a:rPr>
                <a:t>Lubanga et. al. also discusses the seamless transfer of information between the university management and the students with the help of internet technologies.</a:t>
              </a:r>
            </a:p>
          </p:txBody>
        </p:sp>
      </p:grpSp>
    </p:spTree>
  </p:cSld>
  <p:clrMapOvr>
    <a:masterClrMapping/>
  </p:clrMapOvr>
</p:sld>
</file>

<file path=ppt/slides/slide42.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16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THEORETICAL FRAMEWORK</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Review of Related Literature</a:t>
            </a: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Assessment of Students</a:t>
            </a:r>
          </a:p>
        </p:txBody>
      </p:sp>
      <p:grpSp>
        <p:nvGrpSpPr>
          <p:cNvPr name="Group 7" id="7"/>
          <p:cNvGrpSpPr/>
          <p:nvPr/>
        </p:nvGrpSpPr>
        <p:grpSpPr>
          <a:xfrm rot="0">
            <a:off x="1028700" y="2372333"/>
            <a:ext cx="15243729" cy="5924146"/>
            <a:chOff x="0" y="0"/>
            <a:chExt cx="20324972" cy="7898861"/>
          </a:xfrm>
        </p:grpSpPr>
        <p:sp>
          <p:nvSpPr>
            <p:cNvPr name="TextBox 8" id="8"/>
            <p:cNvSpPr txBox="true"/>
            <p:nvPr/>
          </p:nvSpPr>
          <p:spPr>
            <a:xfrm rot="0">
              <a:off x="0" y="-19050"/>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DEE HWA LIONG ACADEMY HANDLES STUDENTS FROM NURSERY, KINDER1, KINDER2, AND GRADES 1 TO 12.</a:t>
              </a:r>
            </a:p>
          </p:txBody>
        </p:sp>
        <p:sp>
          <p:nvSpPr>
            <p:cNvPr name="TextBox 9" id="9"/>
            <p:cNvSpPr txBox="true"/>
            <p:nvPr/>
          </p:nvSpPr>
          <p:spPr>
            <a:xfrm rot="0">
              <a:off x="0" y="2027439"/>
              <a:ext cx="20324972" cy="5871422"/>
            </a:xfrm>
            <a:prstGeom prst="rect">
              <a:avLst/>
            </a:prstGeom>
          </p:spPr>
          <p:txBody>
            <a:bodyPr anchor="t" rtlCol="false" tIns="0" lIns="0" bIns="0" rIns="0">
              <a:spAutoFit/>
            </a:bodyPr>
            <a:lstStyle/>
            <a:p>
              <a:pPr marL="594360" indent="-297180" lvl="1">
                <a:lnSpc>
                  <a:spcPts val="5040"/>
                </a:lnSpc>
                <a:buFont typeface="Arial"/>
                <a:buChar char="•"/>
              </a:pPr>
              <a:r>
                <a:rPr lang="en-US" b="false" sz="3600" i="false" spc="144">
                  <a:solidFill>
                    <a:srgbClr val="5F8368"/>
                  </a:solidFill>
                  <a:latin typeface="Glacial Indifference"/>
                </a:rPr>
                <a:t>Nursery and Kinder 1</a:t>
              </a:r>
            </a:p>
            <a:p>
              <a:pPr>
                <a:lnSpc>
                  <a:spcPts val="5040"/>
                </a:lnSpc>
              </a:pPr>
              <a:r>
                <a:rPr lang="en-US" b="false" sz="3600" i="false" spc="144">
                  <a:solidFill>
                    <a:srgbClr val="5F8368"/>
                  </a:solidFill>
                  <a:latin typeface="Glacial Indifference"/>
                </a:rPr>
                <a:t>Nursery and Kinder 1 use a progressive curriculum, and the basis for assessing a student is a checklist. Checklists are called Developmental Assessment Scale. This scale is divided into four developmental skills - Physical Development, Self-help Skills, Socio-emotional Development and Pre-academic Development</a:t>
              </a:r>
            </a:p>
            <a:p>
              <a:pPr>
                <a:lnSpc>
                  <a:spcPts val="5040"/>
                </a:lnSpc>
              </a:pPr>
            </a:p>
          </p:txBody>
        </p:sp>
      </p:grpSp>
    </p:spTree>
  </p:cSld>
  <p:clrMapOvr>
    <a:masterClrMapping/>
  </p:clrMapOvr>
</p:sld>
</file>

<file path=ppt/slides/slide4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Assessment of Students</a:t>
            </a:r>
          </a:p>
        </p:txBody>
      </p:sp>
      <p:grpSp>
        <p:nvGrpSpPr>
          <p:cNvPr name="Group 7" id="7"/>
          <p:cNvGrpSpPr/>
          <p:nvPr/>
        </p:nvGrpSpPr>
        <p:grpSpPr>
          <a:xfrm rot="0">
            <a:off x="1028700" y="2372333"/>
            <a:ext cx="15243729" cy="5924146"/>
            <a:chOff x="0" y="0"/>
            <a:chExt cx="20324972" cy="7898861"/>
          </a:xfrm>
        </p:grpSpPr>
        <p:sp>
          <p:nvSpPr>
            <p:cNvPr name="TextBox 8" id="8"/>
            <p:cNvSpPr txBox="true"/>
            <p:nvPr/>
          </p:nvSpPr>
          <p:spPr>
            <a:xfrm rot="0">
              <a:off x="0" y="-19050"/>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DEE HWA LIONG ACADEMY HANDLES STUDENTS FROM NURSERY, KINDER1, KINDER2, AND GRADES 1 TO 12.</a:t>
              </a:r>
            </a:p>
          </p:txBody>
        </p:sp>
        <p:sp>
          <p:nvSpPr>
            <p:cNvPr name="TextBox 9" id="9"/>
            <p:cNvSpPr txBox="true"/>
            <p:nvPr/>
          </p:nvSpPr>
          <p:spPr>
            <a:xfrm rot="0">
              <a:off x="0" y="2027439"/>
              <a:ext cx="20324972" cy="5871422"/>
            </a:xfrm>
            <a:prstGeom prst="rect">
              <a:avLst/>
            </a:prstGeom>
          </p:spPr>
          <p:txBody>
            <a:bodyPr anchor="t" rtlCol="false" tIns="0" lIns="0" bIns="0" rIns="0">
              <a:spAutoFit/>
            </a:bodyPr>
            <a:lstStyle/>
            <a:p>
              <a:pPr marL="594360" indent="-297180" lvl="1">
                <a:lnSpc>
                  <a:spcPts val="5040"/>
                </a:lnSpc>
                <a:buFont typeface="Arial"/>
                <a:buChar char="•"/>
              </a:pPr>
              <a:r>
                <a:rPr lang="en-US" b="false" sz="3600" i="false" spc="144">
                  <a:solidFill>
                    <a:srgbClr val="5F8368"/>
                  </a:solidFill>
                  <a:latin typeface="Glacial Indifference"/>
                </a:rPr>
                <a:t>Kinder 2, Grades 1 to 10</a:t>
              </a:r>
            </a:p>
            <a:p>
              <a:pPr>
                <a:lnSpc>
                  <a:spcPts val="5040"/>
                </a:lnSpc>
              </a:pPr>
              <a:r>
                <a:rPr lang="en-US" b="false" sz="3600" i="false" spc="144">
                  <a:solidFill>
                    <a:srgbClr val="5F8368"/>
                  </a:solidFill>
                  <a:latin typeface="Glacial Indifference"/>
                </a:rPr>
                <a:t>Kinder 2 and Grades 1 to 10 use the K to 12 curriculum. Teachers are given ECRs to input students' scores for each component. The basis for assessment are written work, performance task, and exams. The spreadsheet file has columns for formative tasks. Similar to nursery and kinder1 students, grades are combined and deliberated quarterly.</a:t>
              </a:r>
            </a:p>
          </p:txBody>
        </p:sp>
      </p:grpSp>
    </p:spTree>
  </p:cSld>
  <p:clrMapOvr>
    <a:masterClrMapping/>
  </p:clrMapOvr>
</p:sld>
</file>

<file path=ppt/slides/slide45.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0316990"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Assessment of Students</a:t>
            </a:r>
          </a:p>
        </p:txBody>
      </p:sp>
      <p:grpSp>
        <p:nvGrpSpPr>
          <p:cNvPr name="Group 7" id="7"/>
          <p:cNvGrpSpPr/>
          <p:nvPr/>
        </p:nvGrpSpPr>
        <p:grpSpPr>
          <a:xfrm rot="0">
            <a:off x="1028700" y="2206758"/>
            <a:ext cx="15243729" cy="7194145"/>
            <a:chOff x="0" y="0"/>
            <a:chExt cx="20324972" cy="9592194"/>
          </a:xfrm>
        </p:grpSpPr>
        <p:sp>
          <p:nvSpPr>
            <p:cNvPr name="TextBox 8" id="8"/>
            <p:cNvSpPr txBox="true"/>
            <p:nvPr/>
          </p:nvSpPr>
          <p:spPr>
            <a:xfrm rot="0">
              <a:off x="0" y="-19050"/>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DEE HWA LIONG ACADEMY HANDLES STUDENTS FROM NURSERY, KINDER1, KINDER2, AND GRADES 1 TO 12.</a:t>
              </a:r>
            </a:p>
          </p:txBody>
        </p:sp>
        <p:sp>
          <p:nvSpPr>
            <p:cNvPr name="TextBox 9" id="9"/>
            <p:cNvSpPr txBox="true"/>
            <p:nvPr/>
          </p:nvSpPr>
          <p:spPr>
            <a:xfrm rot="0">
              <a:off x="0" y="2027439"/>
              <a:ext cx="20324972" cy="7564755"/>
            </a:xfrm>
            <a:prstGeom prst="rect">
              <a:avLst/>
            </a:prstGeom>
          </p:spPr>
          <p:txBody>
            <a:bodyPr anchor="t" rtlCol="false" tIns="0" lIns="0" bIns="0" rIns="0">
              <a:spAutoFit/>
            </a:bodyPr>
            <a:lstStyle/>
            <a:p>
              <a:pPr marL="594360" indent="-297180" lvl="1">
                <a:lnSpc>
                  <a:spcPts val="5040"/>
                </a:lnSpc>
                <a:buFont typeface="Arial"/>
                <a:buChar char="•"/>
              </a:pPr>
              <a:r>
                <a:rPr lang="en-US" b="false" sz="3600" i="false" spc="144">
                  <a:solidFill>
                    <a:srgbClr val="5F8368"/>
                  </a:solidFill>
                  <a:latin typeface="Glacial Indifference"/>
                </a:rPr>
                <a:t>Grades 11 to 12</a:t>
              </a:r>
            </a:p>
            <a:p>
              <a:pPr>
                <a:lnSpc>
                  <a:spcPts val="5040"/>
                </a:lnSpc>
              </a:pPr>
              <a:r>
                <a:rPr lang="en-US" b="false" sz="3600" i="false" spc="144">
                  <a:solidFill>
                    <a:srgbClr val="5F8368"/>
                  </a:solidFill>
                  <a:latin typeface="Glacial Indifference"/>
                </a:rPr>
                <a:t>Grade sheets for grades 11 and 12 are similar to kiner 2 and grades 1 to 10. The only difference is instead of combining the grades quarterly, it is done per semester. Each semester, two exms are taken by students: midterm and final exams</a:t>
              </a:r>
            </a:p>
            <a:p>
              <a:pPr>
                <a:lnSpc>
                  <a:spcPts val="5040"/>
                </a:lnSpc>
              </a:pPr>
            </a:p>
            <a:p>
              <a:pPr>
                <a:lnSpc>
                  <a:spcPts val="5040"/>
                </a:lnSpc>
              </a:pPr>
              <a:r>
                <a:rPr lang="en-US" b="false" sz="3600" i="false" spc="144">
                  <a:solidFill>
                    <a:srgbClr val="5F8368"/>
                  </a:solidFill>
                  <a:latin typeface="Glacial Indifference"/>
                </a:rPr>
                <a:t>Character traits are also graded by teachers. 50% of the character trait grades comes from the adviser while the remaining 50% will come from the subject teachers. </a:t>
              </a:r>
            </a:p>
          </p:txBody>
        </p:sp>
      </p:grpSp>
    </p:spTree>
  </p:cSld>
  <p:clrMapOvr>
    <a:masterClrMapping/>
  </p:clrMapOvr>
</p:sld>
</file>

<file path=ppt/slides/slide46.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1607907"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Teacher-centric Grade Sheet</a:t>
            </a:r>
          </a:p>
        </p:txBody>
      </p:sp>
      <p:grpSp>
        <p:nvGrpSpPr>
          <p:cNvPr name="Group 7" id="7"/>
          <p:cNvGrpSpPr/>
          <p:nvPr/>
        </p:nvGrpSpPr>
        <p:grpSpPr>
          <a:xfrm rot="0">
            <a:off x="1028700" y="2740227"/>
            <a:ext cx="15243729" cy="4806545"/>
            <a:chOff x="0" y="0"/>
            <a:chExt cx="20324972" cy="6408727"/>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502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A teacher-centric grade sheet is a spreadsheet file which contains lists of students currently handled by the teacher. The spreadsheet contains multiple tabs. Each tab represents the subject currently handled by the teacher. It contains a list of students taking that subject and their corresponding scores for each component. The final grade is automatically computed for every addition or adjustment of scores.</a:t>
              </a:r>
            </a:p>
          </p:txBody>
        </p:sp>
      </p:grpSp>
    </p:spTree>
  </p:cSld>
  <p:clrMapOvr>
    <a:masterClrMapping/>
  </p:clrMapOvr>
</p:sld>
</file>

<file path=ppt/slides/slide4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1607907"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Condensed Grade</a:t>
            </a:r>
          </a:p>
        </p:txBody>
      </p:sp>
      <p:grpSp>
        <p:nvGrpSpPr>
          <p:cNvPr name="Group 7" id="7"/>
          <p:cNvGrpSpPr/>
          <p:nvPr/>
        </p:nvGrpSpPr>
        <p:grpSpPr>
          <a:xfrm rot="0">
            <a:off x="1028700" y="2249885"/>
            <a:ext cx="15243729" cy="2266545"/>
            <a:chOff x="0" y="0"/>
            <a:chExt cx="20324972" cy="3022061"/>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163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Condensed grade is a term used to descibe the average grade of the student. It is obtained from the section-centric grade sheet.</a:t>
              </a:r>
            </a:p>
          </p:txBody>
        </p:sp>
      </p:grpSp>
    </p:spTree>
  </p:cSld>
  <p:clrMapOvr>
    <a:masterClrMapping/>
  </p:clrMapOvr>
</p:sld>
</file>

<file path=ppt/slides/slide48.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1607907"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Section-centric Grade Sheet</a:t>
            </a:r>
          </a:p>
        </p:txBody>
      </p:sp>
      <p:grpSp>
        <p:nvGrpSpPr>
          <p:cNvPr name="Group 7" id="7"/>
          <p:cNvGrpSpPr/>
          <p:nvPr/>
        </p:nvGrpSpPr>
        <p:grpSpPr>
          <a:xfrm rot="0">
            <a:off x="1028700" y="1860647"/>
            <a:ext cx="15243729" cy="4171545"/>
            <a:chOff x="0" y="0"/>
            <a:chExt cx="20324972" cy="5562061"/>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A section-centric grade sheet is a spreadsheet file which contains a list of students under a given subject. The first column has the student names. The remaining columns are populated by the grades of each student from a given subject. The last column contains the condensed grade.</a:t>
              </a:r>
            </a:p>
          </p:txBody>
        </p:sp>
      </p:grpSp>
    </p:spTree>
  </p:cSld>
  <p:clrMapOvr>
    <a:masterClrMapping/>
  </p:clrMapOvr>
</p:sld>
</file>

<file path=ppt/slides/slide49.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1607907"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Student-centric Grade Sheet</a:t>
            </a:r>
          </a:p>
        </p:txBody>
      </p:sp>
      <p:grpSp>
        <p:nvGrpSpPr>
          <p:cNvPr name="Group 7" id="7"/>
          <p:cNvGrpSpPr/>
          <p:nvPr/>
        </p:nvGrpSpPr>
        <p:grpSpPr>
          <a:xfrm rot="0">
            <a:off x="1028700" y="2178147"/>
            <a:ext cx="15243729" cy="3536546"/>
            <a:chOff x="0" y="0"/>
            <a:chExt cx="20324972" cy="4715394"/>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333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A student-centric grade sheet is used for the printing of report cards. It is a spreadsheet file which contains a list of subjects the student is currently taking. The list of subjects is then followed by their corresponding grades.</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240790"/>
            <a:ext cx="15243729" cy="6267877"/>
            <a:chOff x="0" y="0"/>
            <a:chExt cx="20324972" cy="8357169"/>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nSpc>
                  <a:spcPts val="7488"/>
                </a:lnSpc>
              </a:pPr>
              <a:r>
                <a:rPr lang="en-US" b="false" sz="7200" i="true">
                  <a:solidFill>
                    <a:srgbClr val="5F8368"/>
                  </a:solidFill>
                  <a:latin typeface="Luthier"/>
                </a:rPr>
                <a:t>K to 12 Program in the Philippines</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THE DEPARTMENT OF EDUCATION (DEPED) PROVIDED TEACHERS A FREE COPY OF ELECTRONIC CLASS RECORD (ECR) TEMPLATES</a:t>
              </a:r>
            </a:p>
          </p:txBody>
        </p:sp>
        <p:sp>
          <p:nvSpPr>
            <p:cNvPr name="TextBox 5" id="5"/>
            <p:cNvSpPr txBox="true"/>
            <p:nvPr/>
          </p:nvSpPr>
          <p:spPr>
            <a:xfrm rot="0">
              <a:off x="0" y="4179081"/>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ECR templates are MS Excel based. It has three (3) components for grades:</a:t>
              </a:r>
            </a:p>
            <a:p>
              <a:pPr marL="594360" indent="-297180" lvl="1">
                <a:lnSpc>
                  <a:spcPts val="5040"/>
                </a:lnSpc>
                <a:buFont typeface="Arial"/>
                <a:buChar char="•"/>
              </a:pPr>
              <a:r>
                <a:rPr lang="en-US" b="false" sz="3600" i="false" spc="144">
                  <a:solidFill>
                    <a:srgbClr val="5F8368"/>
                  </a:solidFill>
                  <a:latin typeface="Glacial Indifference"/>
                </a:rPr>
                <a:t>Written Work</a:t>
              </a:r>
            </a:p>
            <a:p>
              <a:pPr marL="594360" indent="-297180" lvl="1">
                <a:lnSpc>
                  <a:spcPts val="5040"/>
                </a:lnSpc>
                <a:buFont typeface="Arial"/>
                <a:buChar char="•"/>
              </a:pPr>
              <a:r>
                <a:rPr lang="en-US" b="false" sz="3600" i="false" spc="144">
                  <a:solidFill>
                    <a:srgbClr val="5F8368"/>
                  </a:solidFill>
                  <a:latin typeface="Glacial Indifference"/>
                </a:rPr>
                <a:t>Performance Tasks</a:t>
              </a:r>
            </a:p>
            <a:p>
              <a:pPr marL="594360" indent="-297180" lvl="1">
                <a:lnSpc>
                  <a:spcPts val="5040"/>
                </a:lnSpc>
                <a:buFont typeface="Arial"/>
                <a:buChar char="•"/>
              </a:pPr>
              <a:r>
                <a:rPr lang="en-US" b="false" sz="3600" i="false" spc="144">
                  <a:solidFill>
                    <a:srgbClr val="5F8368"/>
                  </a:solidFill>
                  <a:latin typeface="Glacial Indifference"/>
                </a:rPr>
                <a:t>Quarterly Assessment</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50.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1607907"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Grade Submission</a:t>
            </a:r>
          </a:p>
        </p:txBody>
      </p:sp>
      <p:grpSp>
        <p:nvGrpSpPr>
          <p:cNvPr name="Group 7" id="7"/>
          <p:cNvGrpSpPr/>
          <p:nvPr/>
        </p:nvGrpSpPr>
        <p:grpSpPr>
          <a:xfrm rot="0">
            <a:off x="1028700" y="1470227"/>
            <a:ext cx="15243729" cy="7346546"/>
            <a:chOff x="0" y="0"/>
            <a:chExt cx="20324972" cy="9795394"/>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841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Submission of grades are done per semester for SHS students, and quarterly for kinder2 to grade 10. Submission of grades is done through messenger or passing a flash drive to the registrar.</a:t>
              </a:r>
            </a:p>
            <a:p>
              <a:pPr>
                <a:lnSpc>
                  <a:spcPts val="5040"/>
                </a:lnSpc>
              </a:pPr>
            </a:p>
            <a:p>
              <a:pPr>
                <a:lnSpc>
                  <a:spcPts val="5040"/>
                </a:lnSpc>
              </a:pPr>
              <a:r>
                <a:rPr lang="en-US" b="false" sz="3600" i="false" spc="144">
                  <a:solidFill>
                    <a:srgbClr val="5F8368"/>
                  </a:solidFill>
                  <a:latin typeface="Glacial Indifference"/>
                </a:rPr>
                <a:t>The registrar also keeps track of the submission date of the teachers. This is done manually by writing down the date the teacher submitted his/her grade sheet(s).</a:t>
              </a:r>
            </a:p>
            <a:p>
              <a:pPr>
                <a:lnSpc>
                  <a:spcPts val="5040"/>
                </a:lnSpc>
              </a:pPr>
            </a:p>
            <a:p>
              <a:pPr>
                <a:lnSpc>
                  <a:spcPts val="5040"/>
                </a:lnSpc>
              </a:pPr>
              <a:r>
                <a:rPr lang="en-US" b="false" sz="3600" i="false" spc="144">
                  <a:solidFill>
                    <a:srgbClr val="5F8368"/>
                  </a:solidFill>
                  <a:latin typeface="Glacial Indifference"/>
                </a:rPr>
                <a:t>Character traits and attendance sheets will also be checked by the registrar.</a:t>
              </a:r>
            </a:p>
          </p:txBody>
        </p:sp>
      </p:grpSp>
    </p:spTree>
  </p:cSld>
  <p:clrMapOvr>
    <a:masterClrMapping/>
  </p:clrMapOvr>
</p:sld>
</file>

<file path=ppt/slides/slide51.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Individual Deliberation of Grades</a:t>
            </a:r>
          </a:p>
        </p:txBody>
      </p:sp>
      <p:grpSp>
        <p:nvGrpSpPr>
          <p:cNvPr name="Group 7" id="7"/>
          <p:cNvGrpSpPr/>
          <p:nvPr/>
        </p:nvGrpSpPr>
        <p:grpSpPr>
          <a:xfrm rot="0">
            <a:off x="1028700" y="1028700"/>
            <a:ext cx="15243729" cy="8616545"/>
            <a:chOff x="0" y="0"/>
            <a:chExt cx="20324972" cy="11488727"/>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1010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Deliberation of grades is done after the teacher has submitted his/her grade sheets. It is always done personally with the registrar and the IT head. This is to ensure that all grades are correctly collected and final adjustments have been made before the creation of the condensed grades.</a:t>
              </a:r>
            </a:p>
            <a:p>
              <a:pPr>
                <a:lnSpc>
                  <a:spcPts val="5040"/>
                </a:lnSpc>
              </a:pPr>
            </a:p>
            <a:p>
              <a:pPr>
                <a:lnSpc>
                  <a:spcPts val="5040"/>
                </a:lnSpc>
              </a:pPr>
              <a:r>
                <a:rPr lang="en-US" b="false" sz="3600" i="false" spc="144">
                  <a:solidFill>
                    <a:srgbClr val="5F8368"/>
                  </a:solidFill>
                  <a:latin typeface="Glacial Indifference"/>
                </a:rPr>
                <a:t>The registrar will talk and review the students' grades with the subject teacher. If no issues were raised during the talk, the registrar will accept the grade sheet to be added to the condensed grades according to the sections, generating section-centric records. Adding students to the grade sheet will also be done during the discussion with the subject teacher.</a:t>
              </a:r>
            </a:p>
          </p:txBody>
        </p:sp>
      </p:grpSp>
    </p:spTree>
  </p:cSld>
  <p:clrMapOvr>
    <a:masterClrMapping/>
  </p:clrMapOvr>
</p:sld>
</file>

<file path=ppt/slides/slide52.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Group Deliberation of Grades</a:t>
            </a:r>
          </a:p>
        </p:txBody>
      </p:sp>
      <p:grpSp>
        <p:nvGrpSpPr>
          <p:cNvPr name="Group 7" id="7"/>
          <p:cNvGrpSpPr/>
          <p:nvPr/>
        </p:nvGrpSpPr>
        <p:grpSpPr>
          <a:xfrm rot="0">
            <a:off x="1028700" y="1516380"/>
            <a:ext cx="15243729" cy="6076546"/>
            <a:chOff x="0" y="0"/>
            <a:chExt cx="20324972" cy="8102061"/>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Group deliberation is done for the section-centric grade sheets. In this deliberation, the subject teachers, adviser, and registrar will sit down together to talk about a section's grade sheet. Grade clarifications and student's behaviors are also discussed during the deliberation</a:t>
              </a:r>
            </a:p>
            <a:p>
              <a:pPr>
                <a:lnSpc>
                  <a:spcPts val="5040"/>
                </a:lnSpc>
              </a:pPr>
            </a:p>
            <a:p>
              <a:pPr>
                <a:lnSpc>
                  <a:spcPts val="5040"/>
                </a:lnSpc>
              </a:pPr>
              <a:r>
                <a:rPr lang="en-US" b="false" sz="3600" i="false" spc="144">
                  <a:solidFill>
                    <a:srgbClr val="5F8368"/>
                  </a:solidFill>
                  <a:latin typeface="Glacial Indifference"/>
                </a:rPr>
                <a:t>Grade adjustments are still possible in this process. The teacher can readjust the student scores, component weights, and the transmuted grade from the teacher-centric grade sheet.</a:t>
              </a:r>
            </a:p>
          </p:txBody>
        </p:sp>
      </p:grpSp>
    </p:spTree>
  </p:cSld>
  <p:clrMapOvr>
    <a:masterClrMapping/>
  </p:clrMapOvr>
</p:sld>
</file>

<file path=ppt/slides/slide53.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Printing of Report Cards</a:t>
            </a:r>
          </a:p>
        </p:txBody>
      </p:sp>
      <p:grpSp>
        <p:nvGrpSpPr>
          <p:cNvPr name="Group 7" id="7"/>
          <p:cNvGrpSpPr/>
          <p:nvPr/>
        </p:nvGrpSpPr>
        <p:grpSpPr>
          <a:xfrm rot="0">
            <a:off x="1028700" y="1294784"/>
            <a:ext cx="15243729" cy="6711545"/>
            <a:chOff x="0" y="0"/>
            <a:chExt cx="20324972" cy="8948727"/>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756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Report card is a teacher-centric record which is reviewed by each adviser to check if there are any errors in the input. It includes the grades for both academic and character traits. It will also include the student's attendance and tardiness record.</a:t>
              </a:r>
            </a:p>
            <a:p>
              <a:pPr>
                <a:lnSpc>
                  <a:spcPts val="5040"/>
                </a:lnSpc>
              </a:pPr>
            </a:p>
            <a:p>
              <a:pPr>
                <a:lnSpc>
                  <a:spcPts val="5040"/>
                </a:lnSpc>
              </a:pPr>
              <a:r>
                <a:rPr lang="en-US" b="false" sz="3600" i="false" spc="144">
                  <a:solidFill>
                    <a:srgbClr val="5F8368"/>
                  </a:solidFill>
                  <a:latin typeface="Glacial Indifference"/>
                </a:rPr>
                <a:t>Report cards are created based on the condensed grade file. These cards are printed on a normal sheet of paper for the first three quarters. For the final quarter, it is printed on a card. These cards are distributed to parents quarterly.</a:t>
              </a:r>
            </a:p>
          </p:txBody>
        </p:sp>
      </p:grpSp>
    </p:spTree>
  </p:cSld>
  <p:clrMapOvr>
    <a:masterClrMapping/>
  </p:clrMapOvr>
</p:sld>
</file>

<file path=ppt/slides/slide54.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Node.JS</a:t>
            </a:r>
          </a:p>
        </p:txBody>
      </p:sp>
      <p:grpSp>
        <p:nvGrpSpPr>
          <p:cNvPr name="Group 7" id="7"/>
          <p:cNvGrpSpPr/>
          <p:nvPr/>
        </p:nvGrpSpPr>
        <p:grpSpPr>
          <a:xfrm rot="0">
            <a:off x="1028700" y="1516380"/>
            <a:ext cx="15243729" cy="5441546"/>
            <a:chOff x="0" y="0"/>
            <a:chExt cx="20324972" cy="7255394"/>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Node.js is an open source run-time environment. This was built in Chrome's V8 JavaScript engine. It provides a long term efficiency through event-driven and non-blocking I/O model and server-size JavaScript. Unlike apache web servers which uses PHP as a default language, this allows the creation of Web Applications and server connections using Javascript and a collection of external "modules" that manages various core functionality.</a:t>
              </a:r>
            </a:p>
          </p:txBody>
        </p:sp>
      </p:grpSp>
    </p:spTree>
  </p:cSld>
  <p:clrMapOvr>
    <a:masterClrMapping/>
  </p:clrMapOvr>
</p:sld>
</file>

<file path=ppt/slides/slide55.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Express.JS</a:t>
            </a:r>
          </a:p>
        </p:txBody>
      </p:sp>
      <p:grpSp>
        <p:nvGrpSpPr>
          <p:cNvPr name="Group 7" id="7"/>
          <p:cNvGrpSpPr/>
          <p:nvPr/>
        </p:nvGrpSpPr>
        <p:grpSpPr>
          <a:xfrm rot="0">
            <a:off x="1028700" y="2151380"/>
            <a:ext cx="15243729" cy="4171545"/>
            <a:chOff x="0" y="0"/>
            <a:chExt cx="20324972" cy="5562061"/>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Express.js covers the core Node.js \textit{http} module (http://nodejs.org/api/http.html) to provide extensive functionalities and features. This framework consists of many plugin modules called </a:t>
              </a:r>
              <a:r>
                <a:rPr lang="en-US" b="false" sz="3600" i="true" spc="144">
                  <a:solidFill>
                    <a:srgbClr val="5F8368"/>
                  </a:solidFill>
                  <a:latin typeface="Glacial Indifference"/>
                </a:rPr>
                <a:t>middleware</a:t>
              </a:r>
              <a:r>
                <a:rPr lang="en-US" b="false" sz="3600" i="false" spc="144">
                  <a:solidFill>
                    <a:srgbClr val="5F8368"/>
                  </a:solidFill>
                  <a:latin typeface="Glacial Indifference"/>
                </a:rPr>
                <a:t>. Express acts as a foundation for a custom-built framework which fits the web application project.</a:t>
              </a:r>
            </a:p>
          </p:txBody>
        </p:sp>
      </p:grpSp>
    </p:spTree>
  </p:cSld>
  <p:clrMapOvr>
    <a:masterClrMapping/>
  </p:clrMapOvr>
</p:sld>
</file>

<file path=ppt/slides/slide56.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React.JS</a:t>
            </a:r>
          </a:p>
        </p:txBody>
      </p:sp>
      <p:grpSp>
        <p:nvGrpSpPr>
          <p:cNvPr name="Group 7" id="7"/>
          <p:cNvGrpSpPr/>
          <p:nvPr/>
        </p:nvGrpSpPr>
        <p:grpSpPr>
          <a:xfrm rot="0">
            <a:off x="1028700" y="1516380"/>
            <a:ext cx="15243729" cy="6711545"/>
            <a:chOff x="0" y="0"/>
            <a:chExt cx="20324972" cy="8948727"/>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756475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React.js is a javascript library for building modern user interfaces. It was created by Facebook and independent contributors and organizations. One of the key features of this library is the use of a "Virtual Document Object Model" or "Virtual DOM". It enables developers to bu</a:t>
              </a:r>
              <a:r>
                <a:rPr lang="en-US" b="false" sz="3600" spc="144">
                  <a:solidFill>
                    <a:srgbClr val="5F8368"/>
                  </a:solidFill>
                  <a:latin typeface="Glacial Indifference"/>
                </a:rPr>
                <a:t>i</a:t>
              </a:r>
              <a:r>
                <a:rPr lang="en-US" b="false" sz="3600" i="false" spc="144">
                  <a:solidFill>
                    <a:srgbClr val="5F8368"/>
                  </a:solidFill>
                  <a:latin typeface="Glacial Indifference"/>
                </a:rPr>
                <a:t>l</a:t>
              </a:r>
              <a:r>
                <a:rPr lang="en-US" b="false" sz="3600" spc="144">
                  <a:solidFill>
                    <a:srgbClr val="5F8368"/>
                  </a:solidFill>
                  <a:latin typeface="Glacial Indifference"/>
                </a:rPr>
                <a:t>d</a:t>
              </a:r>
              <a:r>
                <a:rPr lang="en-US" b="false" sz="3600" i="false" spc="144">
                  <a:solidFill>
                    <a:srgbClr val="5F8368"/>
                  </a:solidFill>
                  <a:latin typeface="Glacial Indifference"/>
                </a:rPr>
                <a:t> a who</a:t>
              </a:r>
              <a:r>
                <a:rPr lang="en-US" b="false" sz="3600" spc="144">
                  <a:solidFill>
                    <a:srgbClr val="5F8368"/>
                  </a:solidFill>
                  <a:latin typeface="Glacial Indifference"/>
                </a:rPr>
                <a:t>le</a:t>
              </a:r>
              <a:r>
                <a:rPr lang="en-US" b="false" sz="3600" i="false" spc="144">
                  <a:solidFill>
                    <a:srgbClr val="5F8368"/>
                  </a:solidFill>
                  <a:latin typeface="Glacial Indifference"/>
                </a:rPr>
                <a:t> </a:t>
              </a:r>
              <a:r>
                <a:rPr lang="en-US" b="false" sz="3600" spc="144">
                  <a:solidFill>
                    <a:srgbClr val="5F8368"/>
                  </a:solidFill>
                  <a:latin typeface="Glacial Indifference"/>
                </a:rPr>
                <a:t>w</a:t>
              </a:r>
              <a:r>
                <a:rPr lang="en-US" b="false" sz="3600" i="false" spc="144">
                  <a:solidFill>
                    <a:srgbClr val="5F8368"/>
                  </a:solidFill>
                  <a:latin typeface="Glacial Indifference"/>
                </a:rPr>
                <a:t>eb applic</a:t>
              </a:r>
              <a:r>
                <a:rPr lang="en-US" b="false" sz="3600" spc="144">
                  <a:solidFill>
                    <a:srgbClr val="5F8368"/>
                  </a:solidFill>
                  <a:latin typeface="Glacial Indifference"/>
                </a:rPr>
                <a:t>a</a:t>
              </a:r>
              <a:r>
                <a:rPr lang="en-US" b="false" sz="3600" i="false" spc="144">
                  <a:solidFill>
                    <a:srgbClr val="5F8368"/>
                  </a:solidFill>
                  <a:latin typeface="Glacial Indifference"/>
                </a:rPr>
                <a:t>tion as if the enti</a:t>
              </a:r>
              <a:r>
                <a:rPr lang="en-US" b="false" sz="3600" spc="144">
                  <a:solidFill>
                    <a:srgbClr val="5F8368"/>
                  </a:solidFill>
                  <a:latin typeface="Glacial Indifference"/>
                </a:rPr>
                <a:t>re</a:t>
              </a:r>
              <a:r>
                <a:rPr lang="en-US" b="false" sz="3600" i="false" spc="144">
                  <a:solidFill>
                    <a:srgbClr val="5F8368"/>
                  </a:solidFill>
                  <a:latin typeface="Glacial Indifference"/>
                </a:rPr>
                <a:t> webpage is rendered on each individual page but only web components that actually change. It also uses Javascript XML (JSX), which is an extension to the Javascript syntax. Its syntax is similar to the Hypertext Markup Tool (HTML), which makes it similar to existing web developers.</a:t>
              </a:r>
            </a:p>
          </p:txBody>
        </p:sp>
      </p:grpSp>
    </p:spTree>
  </p:cSld>
  <p:clrMapOvr>
    <a:masterClrMapping/>
  </p:clrMapOvr>
</p:sld>
</file>

<file path=ppt/slides/slide5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028700" y="9530338"/>
            <a:ext cx="11131492"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3" id="3"/>
          <p:cNvGrpSpPr/>
          <p:nvPr/>
        </p:nvGrpSpPr>
        <p:grpSpPr>
          <a:xfrm rot="0">
            <a:off x="17004789" y="-2062313"/>
            <a:ext cx="966223" cy="12017467"/>
            <a:chOff x="0" y="0"/>
            <a:chExt cx="1288297" cy="16023289"/>
          </a:xfrm>
        </p:grpSpPr>
        <p:sp>
          <p:nvSpPr>
            <p:cNvPr name="AutoShape 4" id="4"/>
            <p:cNvSpPr/>
            <p:nvPr/>
          </p:nvSpPr>
          <p:spPr>
            <a:xfrm rot="0">
              <a:off x="644149" y="0"/>
              <a:ext cx="63500" cy="13919200"/>
            </a:xfrm>
            <a:prstGeom prst="rect">
              <a:avLst/>
            </a:prstGeom>
            <a:solidFill>
              <a:srgbClr val="5F8368"/>
            </a:solidFill>
          </p:spPr>
        </p:sp>
        <p:sp>
          <p:nvSpPr>
            <p:cNvPr name="TextBox 5" id="5"/>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6" id="6"/>
          <p:cNvSpPr txBox="true"/>
          <p:nvPr/>
        </p:nvSpPr>
        <p:spPr>
          <a:xfrm rot="0">
            <a:off x="1028700" y="962025"/>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MySQL</a:t>
            </a:r>
          </a:p>
        </p:txBody>
      </p:sp>
      <p:grpSp>
        <p:nvGrpSpPr>
          <p:cNvPr name="Group 7" id="7"/>
          <p:cNvGrpSpPr/>
          <p:nvPr/>
        </p:nvGrpSpPr>
        <p:grpSpPr>
          <a:xfrm rot="0">
            <a:off x="1028700" y="1516380"/>
            <a:ext cx="15243729" cy="6076546"/>
            <a:chOff x="0" y="0"/>
            <a:chExt cx="20324972" cy="8102061"/>
          </a:xfrm>
        </p:grpSpPr>
        <p:sp>
          <p:nvSpPr>
            <p:cNvPr name="TextBox 8" id="8"/>
            <p:cNvSpPr txBox="true"/>
            <p:nvPr/>
          </p:nvSpPr>
          <p:spPr>
            <a:xfrm rot="0">
              <a:off x="0" y="-19050"/>
              <a:ext cx="20324972" cy="662517"/>
            </a:xfrm>
            <a:prstGeom prst="rect">
              <a:avLst/>
            </a:prstGeom>
          </p:spPr>
          <p:txBody>
            <a:bodyPr anchor="t" rtlCol="false" tIns="0" lIns="0" bIns="0" rIns="0">
              <a:spAutoFit/>
            </a:bodyPr>
            <a:lstStyle/>
            <a:p>
              <a:pPr>
                <a:lnSpc>
                  <a:spcPts val="3840"/>
                </a:lnSpc>
              </a:pPr>
            </a:p>
          </p:txBody>
        </p:sp>
        <p:sp>
          <p:nvSpPr>
            <p:cNvPr name="TextBox 9" id="9"/>
            <p:cNvSpPr txBox="true"/>
            <p:nvPr/>
          </p:nvSpPr>
          <p:spPr>
            <a:xfrm rot="0">
              <a:off x="0" y="1383972"/>
              <a:ext cx="20324972" cy="6718089"/>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My Structured Query Language (MySQL) is an open-source relational database management system (RDBMS), and has arou</a:t>
              </a:r>
              <a:r>
                <a:rPr lang="en-US" b="false" sz="3600" spc="144">
                  <a:solidFill>
                    <a:srgbClr val="5F8368"/>
                  </a:solidFill>
                  <a:latin typeface="Glacial Indifference"/>
                </a:rPr>
                <a:t>nd</a:t>
              </a:r>
              <a:r>
                <a:rPr lang="en-US" b="false" sz="3600" i="false" spc="144">
                  <a:solidFill>
                    <a:srgbClr val="5F8368"/>
                  </a:solidFill>
                  <a:latin typeface="Glacial Indifference"/>
                </a:rPr>
                <a:t> 6 mi</a:t>
              </a:r>
              <a:r>
                <a:rPr lang="en-US" b="false" sz="3600" spc="144">
                  <a:solidFill>
                    <a:srgbClr val="5F8368"/>
                  </a:solidFill>
                  <a:latin typeface="Glacial Indifference"/>
                </a:rPr>
                <a:t>l</a:t>
              </a:r>
              <a:r>
                <a:rPr lang="en-US" b="false" sz="3600" i="false" spc="144">
                  <a:solidFill>
                    <a:srgbClr val="5F8368"/>
                  </a:solidFill>
                  <a:latin typeface="Glacial Indifference"/>
                </a:rPr>
                <a:t>lion installations worldwite. This is available as free software and is under GNU General Public License (GPL).</a:t>
              </a:r>
            </a:p>
            <a:p>
              <a:pPr>
                <a:lnSpc>
                  <a:spcPts val="5040"/>
                </a:lnSpc>
              </a:pPr>
            </a:p>
            <a:p>
              <a:pPr>
                <a:lnSpc>
                  <a:spcPts val="5040"/>
                </a:lnSpc>
              </a:pPr>
              <a:r>
                <a:rPr lang="en-US" b="false" sz="3600" i="false" spc="144">
                  <a:solidFill>
                    <a:srgbClr val="5F8368"/>
                  </a:solidFill>
                  <a:latin typeface="Glacial Indifference"/>
                </a:rPr>
                <a:t>Some of the advantages of MySQL includes portability, good security features, flexible table structure, can be integrated with various programming languages, and small RAM usage.</a:t>
              </a:r>
            </a:p>
          </p:txBody>
        </p:sp>
      </p:grpSp>
    </p:spTree>
  </p:cSld>
  <p:clrMapOvr>
    <a:masterClrMapping/>
  </p:clrMapOvr>
</p:sld>
</file>

<file path=ppt/slides/slide58.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16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DESIGN AND IMPLEMENTATION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Design and Implementation</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3400234" y="1838461"/>
            <a:ext cx="10500661" cy="7758553"/>
          </a:xfrm>
          <a:prstGeom prst="rect">
            <a:avLst/>
          </a:prstGeom>
        </p:spPr>
      </p:pic>
      <p:sp>
        <p:nvSpPr>
          <p:cNvPr name="TextBox 6" id="6"/>
          <p:cNvSpPr txBox="true"/>
          <p:nvPr/>
        </p:nvSpPr>
        <p:spPr>
          <a:xfrm rot="0">
            <a:off x="1028700" y="490520"/>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Context Diagram</a:t>
            </a:r>
          </a:p>
        </p:txBody>
      </p:sp>
      <p:sp>
        <p:nvSpPr>
          <p:cNvPr name="TextBox 7" id="7"/>
          <p:cNvSpPr txBox="true"/>
          <p:nvPr/>
        </p:nvSpPr>
        <p:spPr>
          <a:xfrm rot="0">
            <a:off x="1028700" y="1025825"/>
            <a:ext cx="15243729" cy="501650"/>
          </a:xfrm>
          <a:prstGeom prst="rect">
            <a:avLst/>
          </a:prstGeom>
        </p:spPr>
        <p:txBody>
          <a:bodyPr anchor="t" rtlCol="false" tIns="0" lIns="0" bIns="0" rIns="0">
            <a:spAutoFit/>
          </a:bodyPr>
          <a:lstStyle/>
          <a:p>
            <a:pPr>
              <a:lnSpc>
                <a:spcPts val="38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ED"/>
        </a:solidFill>
      </p:bgPr>
    </p:bg>
    <p:spTree>
      <p:nvGrpSpPr>
        <p:cNvPr id="1" name=""/>
        <p:cNvGrpSpPr/>
        <p:nvPr/>
      </p:nvGrpSpPr>
      <p:grpSpPr>
        <a:xfrm>
          <a:off x="0" y="0"/>
          <a:ext cx="0" cy="0"/>
          <a:chOff x="0" y="0"/>
          <a:chExt cx="0" cy="0"/>
        </a:xfrm>
      </p:grpSpPr>
      <p:sp>
        <p:nvSpPr>
          <p:cNvPr name="AutoShape 2" id="2"/>
          <p:cNvSpPr/>
          <p:nvPr/>
        </p:nvSpPr>
        <p:spPr>
          <a:xfrm rot="0">
            <a:off x="778229" y="2717592"/>
            <a:ext cx="47625" cy="10439400"/>
          </a:xfrm>
          <a:prstGeom prst="rect">
            <a:avLst/>
          </a:prstGeom>
          <a:solidFill>
            <a:srgbClr val="5F8368"/>
          </a:solidFill>
        </p:spPr>
      </p:sp>
      <p:pic>
        <p:nvPicPr>
          <p:cNvPr name="Picture 3" id="3"/>
          <p:cNvPicPr>
            <a:picLocks noChangeAspect="true"/>
          </p:cNvPicPr>
          <p:nvPr/>
        </p:nvPicPr>
        <p:blipFill>
          <a:blip r:embed="rId2"/>
          <a:srcRect l="0" t="0" r="0" b="0"/>
          <a:stretch>
            <a:fillRect/>
          </a:stretch>
        </p:blipFill>
        <p:spPr>
          <a:xfrm flipH="false" flipV="false" rot="0">
            <a:off x="1491726" y="242102"/>
            <a:ext cx="15304549" cy="9802797"/>
          </a:xfrm>
          <a:prstGeom prst="rect">
            <a:avLst/>
          </a:prstGeom>
        </p:spPr>
      </p:pic>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3445979" y="2565956"/>
            <a:ext cx="10409171" cy="5641737"/>
          </a:xfrm>
          <a:prstGeom prst="rect">
            <a:avLst/>
          </a:prstGeom>
        </p:spPr>
      </p:pic>
      <p:sp>
        <p:nvSpPr>
          <p:cNvPr name="TextBox 6" id="6"/>
          <p:cNvSpPr txBox="true"/>
          <p:nvPr/>
        </p:nvSpPr>
        <p:spPr>
          <a:xfrm rot="0">
            <a:off x="1028700" y="490520"/>
            <a:ext cx="12664113"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Top Level Data Flow Diagram</a:t>
            </a:r>
          </a:p>
        </p:txBody>
      </p:sp>
      <p:sp>
        <p:nvSpPr>
          <p:cNvPr name="TextBox 7" id="7"/>
          <p:cNvSpPr txBox="true"/>
          <p:nvPr/>
        </p:nvSpPr>
        <p:spPr>
          <a:xfrm rot="0">
            <a:off x="1028700" y="1025825"/>
            <a:ext cx="15243729" cy="501650"/>
          </a:xfrm>
          <a:prstGeom prst="rect">
            <a:avLst/>
          </a:prstGeom>
        </p:spPr>
        <p:txBody>
          <a:bodyPr anchor="t" rtlCol="false" tIns="0" lIns="0" bIns="0" rIns="0">
            <a:spAutoFit/>
          </a:bodyPr>
          <a:lstStyle/>
          <a:p>
            <a:pPr>
              <a:lnSpc>
                <a:spcPts val="3840"/>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2579794" y="1464363"/>
            <a:ext cx="11804206" cy="7729993"/>
          </a:xfrm>
          <a:prstGeom prst="rect">
            <a:avLst/>
          </a:prstGeom>
        </p:spPr>
      </p:pic>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015787" y="3228190"/>
            <a:ext cx="6979022" cy="4058616"/>
          </a:xfrm>
          <a:prstGeom prst="rect">
            <a:avLst/>
          </a:prstGeom>
        </p:spPr>
      </p:pic>
      <p:sp>
        <p:nvSpPr>
          <p:cNvPr name="TextBox 6" id="6"/>
          <p:cNvSpPr txBox="true"/>
          <p:nvPr/>
        </p:nvSpPr>
        <p:spPr>
          <a:xfrm rot="0">
            <a:off x="696191" y="474345"/>
            <a:ext cx="15989204"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Level 2 Data Flow Diagram for Process 1.0</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207315" y="3572823"/>
            <a:ext cx="8966955" cy="3975914"/>
          </a:xfrm>
          <a:prstGeom prst="rect">
            <a:avLst/>
          </a:prstGeom>
        </p:spPr>
      </p:pic>
      <p:sp>
        <p:nvSpPr>
          <p:cNvPr name="TextBox 6" id="6"/>
          <p:cNvSpPr txBox="true"/>
          <p:nvPr/>
        </p:nvSpPr>
        <p:spPr>
          <a:xfrm rot="0">
            <a:off x="696191" y="474345"/>
            <a:ext cx="15989204"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Level 2 Data Flow Diagram for Process 3.0</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629912" y="3018568"/>
            <a:ext cx="8121762" cy="5088739"/>
          </a:xfrm>
          <a:prstGeom prst="rect">
            <a:avLst/>
          </a:prstGeom>
        </p:spPr>
      </p:pic>
      <p:sp>
        <p:nvSpPr>
          <p:cNvPr name="TextBox 6" id="6"/>
          <p:cNvSpPr txBox="true"/>
          <p:nvPr/>
        </p:nvSpPr>
        <p:spPr>
          <a:xfrm rot="0">
            <a:off x="696191" y="474345"/>
            <a:ext cx="15989204" cy="1042035"/>
          </a:xfrm>
          <a:prstGeom prst="rect">
            <a:avLst/>
          </a:prstGeom>
        </p:spPr>
        <p:txBody>
          <a:bodyPr anchor="t" rtlCol="false" tIns="0" lIns="0" bIns="0" rIns="0">
            <a:spAutoFit/>
          </a:bodyPr>
          <a:lstStyle/>
          <a:p>
            <a:pPr>
              <a:lnSpc>
                <a:spcPts val="8000"/>
              </a:lnSpc>
            </a:pPr>
            <a:r>
              <a:rPr lang="en-US" b="false" sz="6400" i="false" spc="128">
                <a:solidFill>
                  <a:srgbClr val="5F8368"/>
                </a:solidFill>
                <a:latin typeface="Luthier"/>
              </a:rPr>
              <a:t>Level 2 Data Flow Diagram for Process 5.0</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273889" y="1418038"/>
            <a:ext cx="8833808" cy="8537115"/>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Use Case Diagram, DHLA Grade Management System</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273889" y="1418038"/>
            <a:ext cx="8833808" cy="8537115"/>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Use Case Diagram, DHLA Grade Management System</a:t>
            </a: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608945" y="1439447"/>
            <a:ext cx="9070109" cy="8229600"/>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(user account)</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602695" y="2633618"/>
            <a:ext cx="7082609" cy="6624682"/>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(grade sheet)</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6698397" y="2675062"/>
            <a:ext cx="4891206" cy="6008733"/>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(grade)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749306"/>
            <a:ext cx="15243729" cy="7537877"/>
            <a:chOff x="0" y="0"/>
            <a:chExt cx="20324972" cy="10050503"/>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nSpc>
                  <a:spcPts val="7488"/>
                </a:lnSpc>
              </a:pPr>
              <a:r>
                <a:rPr lang="en-US" b="false" sz="7200" i="true">
                  <a:solidFill>
                    <a:srgbClr val="5F8368"/>
                  </a:solidFill>
                  <a:latin typeface="Luthier"/>
                </a:rPr>
                <a:t>K to 12 Program in the Philippines</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CLASS RECORDS ARE ONE OF THE MOST IMPORTANT THINGS KEPT BY TEACHERS.</a:t>
              </a:r>
            </a:p>
          </p:txBody>
        </p:sp>
        <p:sp>
          <p:nvSpPr>
            <p:cNvPr name="TextBox 5" id="5"/>
            <p:cNvSpPr txBox="true"/>
            <p:nvPr/>
          </p:nvSpPr>
          <p:spPr>
            <a:xfrm rot="0">
              <a:off x="0" y="4179081"/>
              <a:ext cx="20324972" cy="5871422"/>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At present, creating an online or web-based class record system is possible. Teachers and school administrators are also updated with technology.</a:t>
              </a:r>
            </a:p>
            <a:p>
              <a:pPr>
                <a:lnSpc>
                  <a:spcPts val="5040"/>
                </a:lnSpc>
              </a:pPr>
              <a:r>
                <a:rPr lang="en-US" b="false" sz="3600" i="false" spc="144">
                  <a:solidFill>
                    <a:srgbClr val="5F8368"/>
                  </a:solidFill>
                  <a:latin typeface="Glacial Indifference"/>
                </a:rPr>
                <a:t>Even though spreadsheets have proven to be a useful tool for keeping records, creating an application with better management capabilities is possible.</a:t>
              </a:r>
            </a:p>
            <a:p>
              <a:pPr>
                <a:lnSpc>
                  <a:spcPts val="5040"/>
                </a:lnSpc>
              </a:pP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6452744" y="2968452"/>
            <a:ext cx="5382513" cy="6008733"/>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(attendance log)</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6657838" y="2249455"/>
            <a:ext cx="4972324" cy="6825527"/>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(advisory table)</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488358" y="3706729"/>
            <a:ext cx="7311284" cy="3298104"/>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(component weight)</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254626" y="2938623"/>
            <a:ext cx="6872333" cy="6065405"/>
          </a:xfrm>
          <a:prstGeom prst="rect">
            <a:avLst/>
          </a:prstGeom>
        </p:spPr>
      </p:pic>
      <p:sp>
        <p:nvSpPr>
          <p:cNvPr name="TextBox 6" id="6"/>
          <p:cNvSpPr txBox="true"/>
          <p:nvPr/>
        </p:nvSpPr>
        <p:spPr>
          <a:xfrm rot="0">
            <a:off x="696191" y="493395"/>
            <a:ext cx="15989204" cy="1541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(subcomponent weight)</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371500" y="2783626"/>
            <a:ext cx="7545001" cy="5868334"/>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(teacher load)</a:t>
            </a: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6687507" y="3222724"/>
            <a:ext cx="4006572" cy="5311880"/>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Entity Relationship Diagram (ERD) (submission deadline)</a:t>
            </a:r>
          </a:p>
        </p:txBody>
      </p:sp>
    </p:spTree>
  </p:cSld>
  <p:clrMapOvr>
    <a:masterClrMapping/>
  </p:clrMapOvr>
</p:sld>
</file>

<file path=ppt/slides/slide76.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16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DESIGN AND IMPLEMENTATION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Data Dictionary</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1028700" y="1549519"/>
            <a:ext cx="4884881" cy="6353044"/>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6203735" y="1549519"/>
            <a:ext cx="4974116" cy="8229600"/>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1641826" y="1549519"/>
            <a:ext cx="5617474" cy="8229600"/>
          </a:xfrm>
          <a:prstGeom prst="rect">
            <a:avLst/>
          </a:prstGeom>
        </p:spPr>
      </p:pic>
      <p:sp>
        <p:nvSpPr>
          <p:cNvPr name="TextBox 8" id="8"/>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user account table</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2749375" y="1556803"/>
            <a:ext cx="5941418" cy="822960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8866387" y="1556803"/>
            <a:ext cx="7048933" cy="8229600"/>
          </a:xfrm>
          <a:prstGeom prst="rect">
            <a:avLst/>
          </a:prstGeom>
        </p:spPr>
      </p:pic>
      <p:sp>
        <p:nvSpPr>
          <p:cNvPr name="TextBox 7" id="7"/>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student table</a:t>
            </a: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057758" y="2938226"/>
            <a:ext cx="8172484" cy="4970478"/>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parent guardian table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4825"/>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INTRODUCTION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Statement of the Problem</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642810" y="2866933"/>
            <a:ext cx="8095966" cy="5589433"/>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teacher table</a:t>
            </a: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642810" y="2866933"/>
            <a:ext cx="8095966" cy="5589433"/>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teacher table</a:t>
            </a: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428161" y="3098589"/>
            <a:ext cx="8525262" cy="4418928"/>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nonacademic table</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78078"/>
          <a:stretch>
            <a:fillRect/>
          </a:stretch>
        </p:blipFill>
        <p:spPr>
          <a:xfrm flipH="false" flipV="false" rot="0">
            <a:off x="5393693" y="2386276"/>
            <a:ext cx="6594199" cy="2029569"/>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section table</a:t>
            </a:r>
          </a:p>
        </p:txBody>
      </p:sp>
      <p:pic>
        <p:nvPicPr>
          <p:cNvPr name="Picture 7" id="7"/>
          <p:cNvPicPr>
            <a:picLocks noChangeAspect="true"/>
          </p:cNvPicPr>
          <p:nvPr/>
        </p:nvPicPr>
        <p:blipFill>
          <a:blip r:embed="rId2"/>
          <a:srcRect l="0" t="62646" r="0" b="0"/>
          <a:stretch>
            <a:fillRect/>
          </a:stretch>
        </p:blipFill>
        <p:spPr>
          <a:xfrm flipH="false" flipV="false" rot="0">
            <a:off x="5393693" y="4415844"/>
            <a:ext cx="6594199" cy="3458339"/>
          </a:xfrm>
          <a:prstGeom prst="rect">
            <a:avLst/>
          </a:prstGeom>
        </p:spPr>
      </p:pic>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4771461" y="2656128"/>
            <a:ext cx="7838664" cy="5604644"/>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subject table</a:t>
            </a:r>
          </a:p>
        </p:txBody>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5029748" y="2331125"/>
            <a:ext cx="7322089" cy="6802535"/>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grade level table</a:t>
            </a: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sp>
        <p:nvSpPr>
          <p:cNvPr name="TextBox 5" id="5"/>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category table</a:t>
            </a:r>
          </a:p>
        </p:txBody>
      </p:sp>
      <p:pic>
        <p:nvPicPr>
          <p:cNvPr name="Picture 6" id="6"/>
          <p:cNvPicPr>
            <a:picLocks noChangeAspect="true"/>
          </p:cNvPicPr>
          <p:nvPr/>
        </p:nvPicPr>
        <p:blipFill>
          <a:blip r:embed="rId2"/>
          <a:srcRect l="0" t="0" r="0" b="62881"/>
          <a:stretch>
            <a:fillRect/>
          </a:stretch>
        </p:blipFill>
        <p:spPr>
          <a:xfrm flipH="false" flipV="false" rot="0">
            <a:off x="4706874" y="1746080"/>
            <a:ext cx="7967838" cy="4519027"/>
          </a:xfrm>
          <a:prstGeom prst="rect">
            <a:avLst/>
          </a:prstGeom>
        </p:spPr>
      </p:pic>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67208" r="0" b="0"/>
          <a:stretch>
            <a:fillRect/>
          </a:stretch>
        </p:blipFill>
        <p:spPr>
          <a:xfrm flipH="false" flipV="false" rot="0">
            <a:off x="4691872" y="2121108"/>
            <a:ext cx="7997842" cy="4007205"/>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subcategory table</a:t>
            </a: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2206213" y="1516462"/>
            <a:ext cx="6484580" cy="822960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144000" y="1516462"/>
            <a:ext cx="6484580" cy="5510269"/>
          </a:xfrm>
          <a:prstGeom prst="rect">
            <a:avLst/>
          </a:prstGeom>
        </p:spPr>
      </p:pic>
      <p:sp>
        <p:nvSpPr>
          <p:cNvPr name="TextBox 7" id="7"/>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grade sheet table</a:t>
            </a: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2590980" y="1595921"/>
            <a:ext cx="6099813" cy="2411554"/>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144000" y="1595921"/>
            <a:ext cx="5353235" cy="8229600"/>
          </a:xfrm>
          <a:prstGeom prst="rect">
            <a:avLst/>
          </a:prstGeom>
        </p:spPr>
      </p:pic>
      <p:sp>
        <p:nvSpPr>
          <p:cNvPr name="TextBox 7" id="7"/>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grade table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2015571" y="1384306"/>
            <a:ext cx="15243729" cy="6267877"/>
            <a:chOff x="0" y="0"/>
            <a:chExt cx="20324972" cy="8357169"/>
          </a:xfrm>
        </p:grpSpPr>
        <p:sp>
          <p:nvSpPr>
            <p:cNvPr name="TextBox 3" id="3"/>
            <p:cNvSpPr txBox="true"/>
            <p:nvPr/>
          </p:nvSpPr>
          <p:spPr>
            <a:xfrm rot="0">
              <a:off x="0" y="66675"/>
              <a:ext cx="20324972" cy="1381464"/>
            </a:xfrm>
            <a:prstGeom prst="rect">
              <a:avLst/>
            </a:prstGeom>
          </p:spPr>
          <p:txBody>
            <a:bodyPr anchor="t" rtlCol="false" tIns="0" lIns="0" bIns="0" rIns="0">
              <a:spAutoFit/>
            </a:bodyPr>
            <a:lstStyle/>
            <a:p>
              <a:pPr algn="ctr">
                <a:lnSpc>
                  <a:spcPts val="7488"/>
                </a:lnSpc>
              </a:pPr>
              <a:r>
                <a:rPr lang="en-US" b="false" sz="7200" i="true">
                  <a:solidFill>
                    <a:srgbClr val="5F8368"/>
                  </a:solidFill>
                  <a:latin typeface="Luthier"/>
                </a:rPr>
                <a:t>Dee Hwa Liong Academy</a:t>
              </a:r>
            </a:p>
          </p:txBody>
        </p:sp>
        <p:sp>
          <p:nvSpPr>
            <p:cNvPr name="TextBox 4" id="4"/>
            <p:cNvSpPr txBox="true"/>
            <p:nvPr/>
          </p:nvSpPr>
          <p:spPr>
            <a:xfrm rot="0">
              <a:off x="0" y="2132592"/>
              <a:ext cx="20324972" cy="1305983"/>
            </a:xfrm>
            <a:prstGeom prst="rect">
              <a:avLst/>
            </a:prstGeom>
          </p:spPr>
          <p:txBody>
            <a:bodyPr anchor="t" rtlCol="false" tIns="0" lIns="0" bIns="0" rIns="0">
              <a:spAutoFit/>
            </a:bodyPr>
            <a:lstStyle/>
            <a:p>
              <a:pPr>
                <a:lnSpc>
                  <a:spcPts val="3840"/>
                </a:lnSpc>
              </a:pPr>
              <a:r>
                <a:rPr lang="en-US" b="true" sz="3200" i="false" spc="96">
                  <a:solidFill>
                    <a:srgbClr val="5F8368"/>
                  </a:solidFill>
                  <a:latin typeface="Luthier"/>
                </a:rPr>
                <a:t>DEE HWA LIONG ACADEMY IS AN EDUCATIONAL INSTITUTION THAT IMPLEMENTS THE K TO 12 PROGRAM.</a:t>
              </a:r>
            </a:p>
          </p:txBody>
        </p:sp>
        <p:sp>
          <p:nvSpPr>
            <p:cNvPr name="TextBox 5" id="5"/>
            <p:cNvSpPr txBox="true"/>
            <p:nvPr/>
          </p:nvSpPr>
          <p:spPr>
            <a:xfrm rot="0">
              <a:off x="0" y="4179081"/>
              <a:ext cx="20324972" cy="4178088"/>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This academy uses spreadsheet to keep student records. In result, the academy faces several difficulties, which includes:</a:t>
              </a:r>
            </a:p>
            <a:p>
              <a:pPr marL="594360" indent="-297180" lvl="1">
                <a:lnSpc>
                  <a:spcPts val="5040"/>
                </a:lnSpc>
                <a:buFont typeface="Arial"/>
                <a:buChar char="•"/>
              </a:pPr>
              <a:r>
                <a:rPr lang="en-US" b="false" sz="3600" i="false" spc="144">
                  <a:solidFill>
                    <a:srgbClr val="5F8368"/>
                  </a:solidFill>
                  <a:latin typeface="Glacial Indifference"/>
                </a:rPr>
                <a:t>Tedious process of storing student records,</a:t>
              </a:r>
            </a:p>
            <a:p>
              <a:pPr marL="594360" indent="-297180" lvl="1">
                <a:lnSpc>
                  <a:spcPts val="5040"/>
                </a:lnSpc>
                <a:buFont typeface="Arial"/>
                <a:buChar char="•"/>
              </a:pPr>
              <a:r>
                <a:rPr lang="en-US" b="false" sz="3600" i="false" spc="144">
                  <a:solidFill>
                    <a:srgbClr val="5F8368"/>
                  </a:solidFill>
                  <a:latin typeface="Glacial Indifference"/>
                </a:rPr>
                <a:t>Long preparation time</a:t>
              </a:r>
            </a:p>
            <a:p>
              <a:pPr marL="594360" indent="-297180" lvl="1">
                <a:lnSpc>
                  <a:spcPts val="5040"/>
                </a:lnSpc>
                <a:buFont typeface="Arial"/>
                <a:buChar char="•"/>
              </a:pPr>
              <a:r>
                <a:rPr lang="en-US" b="false" sz="3600" i="false" spc="144">
                  <a:solidFill>
                    <a:srgbClr val="5F8368"/>
                  </a:solidFill>
                  <a:latin typeface="Glacial Indifference"/>
                </a:rPr>
                <a:t>Lack of security</a:t>
              </a:r>
            </a:p>
          </p:txBody>
        </p:sp>
      </p:grpSp>
      <p:sp>
        <p:nvSpPr>
          <p:cNvPr name="AutoShape 6" id="6"/>
          <p:cNvSpPr/>
          <p:nvPr/>
        </p:nvSpPr>
        <p:spPr>
          <a:xfrm rot="0">
            <a:off x="-1179142" y="9258300"/>
            <a:ext cx="19915652" cy="1035566"/>
          </a:xfrm>
          <a:prstGeom prst="rect">
            <a:avLst/>
          </a:prstGeom>
          <a:solidFill>
            <a:srgbClr val="5F8368"/>
          </a:solidFill>
        </p:spPr>
      </p:sp>
      <p:sp>
        <p:nvSpPr>
          <p:cNvPr name="AutoShape 7" id="7"/>
          <p:cNvSpPr/>
          <p:nvPr/>
        </p:nvSpPr>
        <p:spPr>
          <a:xfrm rot="0">
            <a:off x="778229" y="2717592"/>
            <a:ext cx="47625" cy="10439400"/>
          </a:xfrm>
          <a:prstGeom prst="rect">
            <a:avLst/>
          </a:prstGeom>
          <a:solidFill>
            <a:srgbClr val="5F8368"/>
          </a:solidFill>
        </p:spPr>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0"/>
          <a:stretch>
            <a:fillRect/>
          </a:stretch>
        </p:blipFill>
        <p:spPr>
          <a:xfrm flipH="false" flipV="false" rot="0">
            <a:off x="2790140" y="1529960"/>
            <a:ext cx="5900653" cy="822960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144000" y="1529960"/>
            <a:ext cx="6016554" cy="2906988"/>
          </a:xfrm>
          <a:prstGeom prst="rect">
            <a:avLst/>
          </a:prstGeom>
        </p:spPr>
      </p:pic>
      <p:sp>
        <p:nvSpPr>
          <p:cNvPr name="TextBox 7" id="7"/>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attendance log table</a:t>
            </a: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48661"/>
          <a:stretch>
            <a:fillRect/>
          </a:stretch>
        </p:blipFill>
        <p:spPr>
          <a:xfrm flipH="false" flipV="false" rot="0">
            <a:off x="5678968" y="1272540"/>
            <a:ext cx="6023650" cy="5208895"/>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advisory table</a:t>
            </a:r>
          </a:p>
        </p:txBody>
      </p:sp>
      <p:pic>
        <p:nvPicPr>
          <p:cNvPr name="Picture 7" id="7"/>
          <p:cNvPicPr>
            <a:picLocks noChangeAspect="true"/>
          </p:cNvPicPr>
          <p:nvPr/>
        </p:nvPicPr>
        <p:blipFill>
          <a:blip r:embed="rId2"/>
          <a:srcRect l="0" t="74323" r="0" b="0"/>
          <a:stretch>
            <a:fillRect/>
          </a:stretch>
        </p:blipFill>
        <p:spPr>
          <a:xfrm flipH="false" flipV="false" rot="0">
            <a:off x="5678968" y="6481435"/>
            <a:ext cx="6023650" cy="2605139"/>
          </a:xfrm>
          <a:prstGeom prst="rect">
            <a:avLst/>
          </a:prstGeom>
        </p:spPr>
      </p:pic>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54502"/>
          <a:stretch>
            <a:fillRect/>
          </a:stretch>
        </p:blipFill>
        <p:spPr>
          <a:xfrm flipH="false" flipV="false" rot="0">
            <a:off x="5569556" y="1272540"/>
            <a:ext cx="6242474" cy="4758669"/>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teacher load table</a:t>
            </a:r>
          </a:p>
        </p:txBody>
      </p:sp>
      <p:pic>
        <p:nvPicPr>
          <p:cNvPr name="Picture 7" id="7"/>
          <p:cNvPicPr>
            <a:picLocks noChangeAspect="true"/>
          </p:cNvPicPr>
          <p:nvPr/>
        </p:nvPicPr>
        <p:blipFill>
          <a:blip r:embed="rId2"/>
          <a:srcRect l="0" t="73970" r="0" b="0"/>
          <a:stretch>
            <a:fillRect/>
          </a:stretch>
        </p:blipFill>
        <p:spPr>
          <a:xfrm flipH="false" flipV="false" rot="0">
            <a:off x="5569556" y="6031209"/>
            <a:ext cx="6242474" cy="2722460"/>
          </a:xfrm>
          <a:prstGeom prst="rect">
            <a:avLst/>
          </a:prstGeom>
        </p:spPr>
      </p:pic>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47737"/>
          <a:stretch>
            <a:fillRect/>
          </a:stretch>
        </p:blipFill>
        <p:spPr>
          <a:xfrm flipH="false" flipV="false" rot="0">
            <a:off x="5509892" y="1499315"/>
            <a:ext cx="6361802" cy="5159016"/>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submission deadline table</a:t>
            </a:r>
          </a:p>
        </p:txBody>
      </p:sp>
      <p:pic>
        <p:nvPicPr>
          <p:cNvPr name="Picture 7" id="7"/>
          <p:cNvPicPr>
            <a:picLocks noChangeAspect="true"/>
          </p:cNvPicPr>
          <p:nvPr/>
        </p:nvPicPr>
        <p:blipFill>
          <a:blip r:embed="rId2"/>
          <a:srcRect l="0" t="80450" r="0" b="0"/>
          <a:stretch>
            <a:fillRect/>
          </a:stretch>
        </p:blipFill>
        <p:spPr>
          <a:xfrm flipH="false" flipV="false" rot="0">
            <a:off x="5509892" y="6658331"/>
            <a:ext cx="6361802" cy="1929857"/>
          </a:xfrm>
          <a:prstGeom prst="rect">
            <a:avLst/>
          </a:prstGeom>
        </p:spPr>
      </p:pic>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04789" y="-2062313"/>
            <a:ext cx="966223" cy="12017467"/>
            <a:chOff x="0" y="0"/>
            <a:chExt cx="1288297" cy="16023289"/>
          </a:xfrm>
        </p:grpSpPr>
        <p:sp>
          <p:nvSpPr>
            <p:cNvPr name="AutoShape 3" id="3"/>
            <p:cNvSpPr/>
            <p:nvPr/>
          </p:nvSpPr>
          <p:spPr>
            <a:xfrm rot="0">
              <a:off x="644149" y="0"/>
              <a:ext cx="63500" cy="13919200"/>
            </a:xfrm>
            <a:prstGeom prst="rect">
              <a:avLst/>
            </a:prstGeom>
            <a:solidFill>
              <a:srgbClr val="5F8368"/>
            </a:solidFill>
          </p:spPr>
        </p:sp>
        <p:sp>
          <p:nvSpPr>
            <p:cNvPr name="TextBox 4" id="4"/>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p>
          </p:txBody>
        </p:sp>
      </p:grpSp>
      <p:pic>
        <p:nvPicPr>
          <p:cNvPr name="Picture 5" id="5"/>
          <p:cNvPicPr>
            <a:picLocks noChangeAspect="true"/>
          </p:cNvPicPr>
          <p:nvPr/>
        </p:nvPicPr>
        <p:blipFill>
          <a:blip r:embed="rId2"/>
          <a:srcRect l="0" t="0" r="0" b="47453"/>
          <a:stretch>
            <a:fillRect/>
          </a:stretch>
        </p:blipFill>
        <p:spPr>
          <a:xfrm flipH="false" flipV="false" rot="0">
            <a:off x="5406479" y="1272540"/>
            <a:ext cx="6568628" cy="5889037"/>
          </a:xfrm>
          <a:prstGeom prst="rect">
            <a:avLst/>
          </a:prstGeom>
        </p:spPr>
      </p:pic>
      <p:sp>
        <p:nvSpPr>
          <p:cNvPr name="TextBox 6" id="6"/>
          <p:cNvSpPr txBox="true"/>
          <p:nvPr/>
        </p:nvSpPr>
        <p:spPr>
          <a:xfrm rot="0">
            <a:off x="696191" y="493395"/>
            <a:ext cx="15989204" cy="779145"/>
          </a:xfrm>
          <a:prstGeom prst="rect">
            <a:avLst/>
          </a:prstGeom>
        </p:spPr>
        <p:txBody>
          <a:bodyPr anchor="t" rtlCol="false" tIns="0" lIns="0" bIns="0" rIns="0">
            <a:spAutoFit/>
          </a:bodyPr>
          <a:lstStyle/>
          <a:p>
            <a:pPr algn="ctr">
              <a:lnSpc>
                <a:spcPts val="6000"/>
              </a:lnSpc>
            </a:pPr>
            <a:r>
              <a:rPr lang="en-US" b="false" sz="4800" i="false" spc="96">
                <a:solidFill>
                  <a:srgbClr val="5F8368"/>
                </a:solidFill>
                <a:latin typeface="Luthier"/>
              </a:rPr>
              <a:t>Data Dictionary for subcomponent weight table</a:t>
            </a:r>
          </a:p>
        </p:txBody>
      </p:sp>
      <p:pic>
        <p:nvPicPr>
          <p:cNvPr name="Picture 7" id="7"/>
          <p:cNvPicPr>
            <a:picLocks noChangeAspect="true"/>
          </p:cNvPicPr>
          <p:nvPr/>
        </p:nvPicPr>
        <p:blipFill>
          <a:blip r:embed="rId2"/>
          <a:srcRect l="0" t="80923" r="0" b="0"/>
          <a:stretch>
            <a:fillRect/>
          </a:stretch>
        </p:blipFill>
        <p:spPr>
          <a:xfrm flipH="false" flipV="false" rot="0">
            <a:off x="5406479" y="7161577"/>
            <a:ext cx="6568628" cy="2137975"/>
          </a:xfrm>
          <a:prstGeom prst="rect">
            <a:avLst/>
          </a:prstGeom>
        </p:spPr>
      </p:pic>
    </p:spTree>
  </p:cSld>
  <p:clrMapOvr>
    <a:masterClrMapping/>
  </p:clrMapOvr>
</p:sld>
</file>

<file path=ppt/slides/slide95.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16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DESIGN AND IMPLEMENTATION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System Architecture</a:t>
            </a:r>
          </a:p>
        </p:txBody>
      </p:sp>
    </p:spTree>
  </p:cSld>
  <p:clrMapOvr>
    <a:masterClrMapping/>
  </p:clrMapOvr>
</p:sld>
</file>

<file path=ppt/slides/slide96.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386240" y="2272597"/>
            <a:ext cx="15515521" cy="505523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Dee Hwa Liong Academy Web Application will be built under the Node.js server environment. Express.js will be used as a library for fetching data through API calls (using routers). The system will be using React.js library as the main front-end backbone. For the user interface, Ant Design, a design language made for React environment, alongside with Tabler React, an open-source UI framework for building dashboard applications will be used to make the website more responsive. MySQL will be used as the database of the system.</a:t>
            </a:r>
          </a:p>
        </p:txBody>
      </p:sp>
      <p:sp>
        <p:nvSpPr>
          <p:cNvPr name="TextBox 3" id="3"/>
          <p:cNvSpPr txBox="true"/>
          <p:nvPr/>
        </p:nvSpPr>
        <p:spPr>
          <a:xfrm rot="0">
            <a:off x="1028700" y="9530338"/>
            <a:ext cx="9107807"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4" id="4"/>
          <p:cNvGrpSpPr/>
          <p:nvPr/>
        </p:nvGrpSpPr>
        <p:grpSpPr>
          <a:xfrm rot="0">
            <a:off x="17004789" y="-2062313"/>
            <a:ext cx="966223" cy="12017467"/>
            <a:chOff x="0" y="0"/>
            <a:chExt cx="1288297" cy="16023289"/>
          </a:xfrm>
        </p:grpSpPr>
        <p:sp>
          <p:nvSpPr>
            <p:cNvPr name="AutoShape 5" id="5"/>
            <p:cNvSpPr/>
            <p:nvPr/>
          </p:nvSpPr>
          <p:spPr>
            <a:xfrm rot="0">
              <a:off x="644149" y="0"/>
              <a:ext cx="63500" cy="13919200"/>
            </a:xfrm>
            <a:prstGeom prst="rect">
              <a:avLst/>
            </a:prstGeom>
            <a:solidFill>
              <a:srgbClr val="5F8368"/>
            </a:solidFill>
          </p:spPr>
        </p:sp>
        <p:sp>
          <p:nvSpPr>
            <p:cNvPr name="TextBox 6" id="6"/>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r>
                <a:rPr lang="en-US" b="true" sz="2800" i="false" spc="221">
                  <a:solidFill>
                    <a:srgbClr val="5F8368"/>
                  </a:solidFill>
                  <a:latin typeface="Glacial Indifference"/>
                </a:rPr>
                <a:t>04</a:t>
              </a:r>
            </a:p>
          </p:txBody>
        </p:sp>
      </p:grpSp>
    </p:spTree>
  </p:cSld>
  <p:clrMapOvr>
    <a:masterClrMapping/>
  </p:clrMapOvr>
</p:sld>
</file>

<file path=ppt/slides/slide97.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423855" cy="501650"/>
          </a:xfrm>
          <a:prstGeom prst="rect">
            <a:avLst/>
          </a:prstGeom>
        </p:spPr>
        <p:txBody>
          <a:bodyPr anchor="t" rtlCol="false" tIns="0" lIns="0" bIns="0" rIns="0">
            <a:spAutoFit/>
          </a:bodyPr>
          <a:lstStyle/>
          <a:p>
            <a:pPr>
              <a:lnSpc>
                <a:spcPts val="3840"/>
              </a:lnSpc>
            </a:pPr>
            <a:r>
              <a:rPr lang="en-US" b="true" sz="3200" i="false" spc="96">
                <a:solidFill>
                  <a:srgbClr val="F6F6ED"/>
                </a:solidFill>
                <a:latin typeface="Luthier"/>
              </a:rPr>
              <a:t>DESIGN AND IMPLEMENTATION</a:t>
            </a:r>
          </a:p>
        </p:txBody>
      </p:sp>
      <p:sp>
        <p:nvSpPr>
          <p:cNvPr name="AutoShape 3" id="3"/>
          <p:cNvSpPr/>
          <p:nvPr/>
        </p:nvSpPr>
        <p:spPr>
          <a:xfrm rot="0">
            <a:off x="17240250" y="4876800"/>
            <a:ext cx="38100" cy="3619500"/>
          </a:xfrm>
          <a:prstGeom prst="rect">
            <a:avLst/>
          </a:prstGeom>
          <a:solidFill>
            <a:srgbClr val="F6F6ED"/>
          </a:solidFill>
        </p:spPr>
      </p:sp>
      <p:sp>
        <p:nvSpPr>
          <p:cNvPr name="TextBox 4" id="4"/>
          <p:cNvSpPr txBox="true"/>
          <p:nvPr/>
        </p:nvSpPr>
        <p:spPr>
          <a:xfrm rot="5400000">
            <a:off x="15523808" y="2585122"/>
            <a:ext cx="3537658"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Dec 04, 2019</a:t>
            </a:r>
          </a:p>
        </p:txBody>
      </p:sp>
      <p:sp>
        <p:nvSpPr>
          <p:cNvPr name="TextBox 5" id="5"/>
          <p:cNvSpPr txBox="true"/>
          <p:nvPr/>
        </p:nvSpPr>
        <p:spPr>
          <a:xfrm rot="0">
            <a:off x="1028700" y="7195351"/>
            <a:ext cx="11193277" cy="1019429"/>
          </a:xfrm>
          <a:prstGeom prst="rect">
            <a:avLst/>
          </a:prstGeom>
        </p:spPr>
        <p:txBody>
          <a:bodyPr anchor="t" rtlCol="false" tIns="0" lIns="0" bIns="0" rIns="0">
            <a:spAutoFit/>
          </a:bodyPr>
          <a:lstStyle/>
          <a:p>
            <a:pPr>
              <a:lnSpc>
                <a:spcPts val="7488"/>
              </a:lnSpc>
            </a:pPr>
            <a:r>
              <a:rPr lang="en-US" b="false" sz="7200" i="true">
                <a:solidFill>
                  <a:srgbClr val="F6F6ED"/>
                </a:solidFill>
                <a:latin typeface="Luthier"/>
              </a:rPr>
              <a:t>Technical Architecture</a:t>
            </a:r>
          </a:p>
        </p:txBody>
      </p:sp>
    </p:spTree>
  </p:cSld>
  <p:clrMapOvr>
    <a:masterClrMapping/>
  </p:clrMapOvr>
</p:sld>
</file>

<file path=ppt/slides/slide98.xml><?xml version="1.0" encoding="utf-8"?>
<p:sld xmlns:p="http://schemas.openxmlformats.org/presentationml/2006/main" xmlns:a="http://schemas.openxmlformats.org/drawingml/2006/main">
  <p:cSld>
    <p:bg>
      <p:bgPr>
        <a:solidFill>
          <a:srgbClr val="F6F6ED"/>
        </a:solidFill>
      </p:bgPr>
    </p:bg>
    <p:spTree>
      <p:nvGrpSpPr>
        <p:cNvPr id="1" name=""/>
        <p:cNvGrpSpPr/>
        <p:nvPr/>
      </p:nvGrpSpPr>
      <p:grpSpPr>
        <a:xfrm>
          <a:off x="0" y="0"/>
          <a:ext cx="0" cy="0"/>
          <a:chOff x="0" y="0"/>
          <a:chExt cx="0" cy="0"/>
        </a:xfrm>
      </p:grpSpPr>
      <p:sp>
        <p:nvSpPr>
          <p:cNvPr name="TextBox 2" id="2"/>
          <p:cNvSpPr txBox="true"/>
          <p:nvPr/>
        </p:nvSpPr>
        <p:spPr>
          <a:xfrm rot="0">
            <a:off x="1386240" y="1745852"/>
            <a:ext cx="15515521" cy="6325235"/>
          </a:xfrm>
          <a:prstGeom prst="rect">
            <a:avLst/>
          </a:prstGeom>
        </p:spPr>
        <p:txBody>
          <a:bodyPr anchor="t" rtlCol="false" tIns="0" lIns="0" bIns="0" rIns="0">
            <a:spAutoFit/>
          </a:bodyPr>
          <a:lstStyle/>
          <a:p>
            <a:pPr>
              <a:lnSpc>
                <a:spcPts val="5040"/>
              </a:lnSpc>
            </a:pPr>
            <a:r>
              <a:rPr lang="en-US" b="false" sz="3600" i="false" spc="144">
                <a:solidFill>
                  <a:srgbClr val="5F8368"/>
                </a:solidFill>
                <a:latin typeface="Glacial Indifference"/>
              </a:rPr>
              <a:t>DHLA Grade Management System will be accessed online. It follows a client-server-database architecture. The main server should have the following specifications (minimum requirements):</a:t>
            </a:r>
          </a:p>
          <a:p>
            <a:pPr>
              <a:lnSpc>
                <a:spcPts val="5040"/>
              </a:lnSpc>
            </a:pPr>
          </a:p>
          <a:p>
            <a:pPr marL="594360" indent="-297180" lvl="1">
              <a:lnSpc>
                <a:spcPts val="5040"/>
              </a:lnSpc>
              <a:buFont typeface="Arial"/>
              <a:buChar char="•"/>
            </a:pPr>
            <a:r>
              <a:rPr lang="en-US" b="false" sz="3600" i="false" spc="144">
                <a:solidFill>
                  <a:srgbClr val="5F8368"/>
                </a:solidFill>
                <a:latin typeface="Glacial Indifference"/>
              </a:rPr>
              <a:t>Node.js Run-time Environment for the Server (12.1.0 or higher)</a:t>
            </a:r>
          </a:p>
          <a:p>
            <a:pPr marL="594360" indent="-297180" lvl="1">
              <a:lnSpc>
                <a:spcPts val="5040"/>
              </a:lnSpc>
              <a:buFont typeface="Arial"/>
              <a:buChar char="•"/>
            </a:pPr>
            <a:r>
              <a:rPr lang="en-US" b="false" sz="3600" i="false" spc="144">
                <a:solidFill>
                  <a:srgbClr val="5F8368"/>
                </a:solidFill>
                <a:latin typeface="Glacial Indifference"/>
              </a:rPr>
              <a:t>MySQL (7.2.10 or higher)</a:t>
            </a:r>
          </a:p>
          <a:p>
            <a:pPr marL="594360" indent="-297180" lvl="1">
              <a:lnSpc>
                <a:spcPts val="5040"/>
              </a:lnSpc>
              <a:buFont typeface="Arial"/>
              <a:buChar char="•"/>
            </a:pPr>
            <a:r>
              <a:rPr lang="en-US" b="false" sz="3600" i="false" spc="144">
                <a:solidFill>
                  <a:srgbClr val="5F8368"/>
                </a:solidFill>
                <a:latin typeface="Glacial Indifference"/>
              </a:rPr>
              <a:t>Google Chrome (70.0.3538.102 or higher)</a:t>
            </a:r>
          </a:p>
          <a:p>
            <a:pPr marL="594360" indent="-297180" lvl="1">
              <a:lnSpc>
                <a:spcPts val="5040"/>
              </a:lnSpc>
              <a:buFont typeface="Arial"/>
              <a:buChar char="•"/>
            </a:pPr>
            <a:r>
              <a:rPr lang="en-US" b="false" sz="3600" i="false" spc="144">
                <a:solidFill>
                  <a:srgbClr val="5F8368"/>
                </a:solidFill>
                <a:latin typeface="Glacial Indifference"/>
              </a:rPr>
              <a:t>Opera (56.0.3051.104 or higher)</a:t>
            </a:r>
          </a:p>
          <a:p>
            <a:pPr marL="594360" indent="-297180" lvl="1">
              <a:lnSpc>
                <a:spcPts val="5040"/>
              </a:lnSpc>
              <a:buFont typeface="Arial"/>
              <a:buChar char="•"/>
            </a:pPr>
            <a:r>
              <a:rPr lang="en-US" b="false" sz="3600" i="false" spc="144">
                <a:solidFill>
                  <a:srgbClr val="5F8368"/>
                </a:solidFill>
                <a:latin typeface="Glacial Indifference"/>
              </a:rPr>
              <a:t>Microsoft Edge (42.17134.1.0 or higher)</a:t>
            </a:r>
          </a:p>
          <a:p>
            <a:pPr marL="594360" indent="-297180" lvl="1">
              <a:lnSpc>
                <a:spcPts val="5040"/>
              </a:lnSpc>
              <a:buFont typeface="Arial"/>
              <a:buChar char="•"/>
            </a:pPr>
            <a:r>
              <a:rPr lang="en-US" b="false" sz="3600" i="false" spc="144">
                <a:solidFill>
                  <a:srgbClr val="5F8368"/>
                </a:solidFill>
                <a:latin typeface="Glacial Indifference"/>
              </a:rPr>
              <a:t>Internet Connection</a:t>
            </a:r>
          </a:p>
        </p:txBody>
      </p:sp>
      <p:sp>
        <p:nvSpPr>
          <p:cNvPr name="TextBox 3" id="3"/>
          <p:cNvSpPr txBox="true"/>
          <p:nvPr/>
        </p:nvSpPr>
        <p:spPr>
          <a:xfrm rot="0">
            <a:off x="1028700" y="9530338"/>
            <a:ext cx="9107807" cy="424815"/>
          </a:xfrm>
          <a:prstGeom prst="rect">
            <a:avLst/>
          </a:prstGeom>
        </p:spPr>
        <p:txBody>
          <a:bodyPr anchor="t" rtlCol="false" tIns="0" lIns="0" bIns="0" rIns="0">
            <a:spAutoFit/>
          </a:bodyPr>
          <a:lstStyle/>
          <a:p>
            <a:pPr>
              <a:lnSpc>
                <a:spcPts val="3359"/>
              </a:lnSpc>
            </a:pPr>
            <a:r>
              <a:rPr lang="en-US" b="true" sz="2400" i="false" spc="124">
                <a:solidFill>
                  <a:srgbClr val="F6F6ED"/>
                </a:solidFill>
                <a:latin typeface="Luthier"/>
              </a:rPr>
              <a:t>SDCC • 2020</a:t>
            </a:r>
          </a:p>
        </p:txBody>
      </p:sp>
      <p:grpSp>
        <p:nvGrpSpPr>
          <p:cNvPr name="Group 4" id="4"/>
          <p:cNvGrpSpPr/>
          <p:nvPr/>
        </p:nvGrpSpPr>
        <p:grpSpPr>
          <a:xfrm rot="0">
            <a:off x="17004789" y="-2062313"/>
            <a:ext cx="966223" cy="12017467"/>
            <a:chOff x="0" y="0"/>
            <a:chExt cx="1288297" cy="16023289"/>
          </a:xfrm>
        </p:grpSpPr>
        <p:sp>
          <p:nvSpPr>
            <p:cNvPr name="AutoShape 5" id="5"/>
            <p:cNvSpPr/>
            <p:nvPr/>
          </p:nvSpPr>
          <p:spPr>
            <a:xfrm rot="0">
              <a:off x="644149" y="0"/>
              <a:ext cx="63500" cy="13919200"/>
            </a:xfrm>
            <a:prstGeom prst="rect">
              <a:avLst/>
            </a:prstGeom>
            <a:solidFill>
              <a:srgbClr val="5F8368"/>
            </a:solidFill>
          </p:spPr>
        </p:sp>
        <p:sp>
          <p:nvSpPr>
            <p:cNvPr name="TextBox 6" id="6"/>
            <p:cNvSpPr txBox="true"/>
            <p:nvPr/>
          </p:nvSpPr>
          <p:spPr>
            <a:xfrm rot="0">
              <a:off x="0" y="15400566"/>
              <a:ext cx="1288297" cy="622723"/>
            </a:xfrm>
            <a:prstGeom prst="rect">
              <a:avLst/>
            </a:prstGeom>
          </p:spPr>
          <p:txBody>
            <a:bodyPr anchor="t" rtlCol="false" tIns="0" lIns="0" bIns="0" rIns="0">
              <a:spAutoFit/>
            </a:bodyPr>
            <a:lstStyle/>
            <a:p>
              <a:pPr algn="ctr">
                <a:lnSpc>
                  <a:spcPts val="3919"/>
                </a:lnSpc>
              </a:pPr>
              <a:r>
                <a:rPr lang="en-US" b="true" sz="2800" i="false" spc="221">
                  <a:solidFill>
                    <a:srgbClr val="5F8368"/>
                  </a:solidFill>
                  <a:latin typeface="Glacial Indifference"/>
                </a:rPr>
                <a:t>04</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DADtDNnechU</dc:identifier>
  <dcterms:modified xsi:type="dcterms:W3CDTF">2011-08-01T06:04:30Z</dcterms:modified>
  <cp:revision>1</cp:revision>
  <dc:title>Green Secret to Contentment Church Presentation</dc:title>
</cp:coreProperties>
</file>