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24" r:id="rId3"/>
    <p:sldId id="627" r:id="rId5"/>
    <p:sldId id="629" r:id="rId6"/>
    <p:sldId id="633" r:id="rId7"/>
    <p:sldId id="634" r:id="rId8"/>
    <p:sldId id="635" r:id="rId9"/>
    <p:sldId id="636" r:id="rId10"/>
    <p:sldId id="637" r:id="rId11"/>
    <p:sldId id="630" r:id="rId12"/>
    <p:sldId id="638" r:id="rId13"/>
    <p:sldId id="631" r:id="rId14"/>
    <p:sldId id="625" r:id="rId15"/>
  </p:sldIdLst>
  <p:sldSz cx="9144000" cy="5143500" type="screen16x9"/>
  <p:notesSz cx="7099300" cy="10234295"/>
  <p:defaultTextStyle>
    <a:defPPr>
      <a:defRPr lang="en-GB"/>
    </a:defPPr>
    <a:lvl1pPr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5402" autoAdjust="0"/>
  </p:normalViewPr>
  <p:slideViewPr>
    <p:cSldViewPr>
      <p:cViewPr>
        <p:scale>
          <a:sx n="100" d="100"/>
          <a:sy n="100" d="100"/>
        </p:scale>
        <p:origin x="-492" y="-330"/>
      </p:cViewPr>
      <p:guideLst>
        <p:guide orient="horz" pos="162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91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021294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8535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68350"/>
            <a:ext cx="6807200" cy="3829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5129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09930" y="4861442"/>
            <a:ext cx="5671224" cy="459669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t" anchorCtr="0" compatLnSpc="1"/>
          <a:lstStyle/>
          <a:p>
            <a:pPr lvl="0"/>
            <a:endParaRPr lang="zh-CN" altLang="en-US" noProof="0" smtClean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719329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68146" cy="50284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b" anchorCtr="0" compatLnSpc="1"/>
          <a:lstStyle>
            <a:lvl1pPr algn="r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3590" algn="l"/>
                <a:tab pos="1567815" algn="l"/>
                <a:tab pos="2352040" algn="l"/>
                <a:tab pos="3136265" algn="l"/>
              </a:tabLst>
              <a:defRPr sz="1300">
                <a:solidFill>
                  <a:srgbClr val="000000"/>
                </a:solidFill>
                <a:latin typeface="AR PL UMing CN" pitchFamily="16" charset="0"/>
              </a:defRPr>
            </a:lvl1pPr>
          </a:lstStyle>
          <a:p>
            <a:pPr>
              <a:defRPr/>
            </a:pPr>
            <a:fld id="{D48F374F-3BCE-4877-8598-0831DF0B92DA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48F374F-3BCE-4877-8598-0831DF0B92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371600" y="382905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" name="标题占位符 21"/>
          <p:cNvSpPr>
            <a:spLocks noGrp="1"/>
          </p:cNvSpPr>
          <p:nvPr>
            <p:ph type="ctrTitle" hasCustomPrompt="1"/>
          </p:nvPr>
        </p:nvSpPr>
        <p:spPr>
          <a:xfrm>
            <a:off x="1043608" y="1851670"/>
            <a:ext cx="6264696" cy="800100"/>
          </a:xfrm>
        </p:spPr>
        <p:txBody>
          <a:bodyPr anchor="t"/>
          <a:lstStyle>
            <a:lvl1pPr algn="ctr">
              <a:defRPr kumimoji="0" lang="zh-CN" altLang="en-US" sz="4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 defTabSz="514350" eaLnBrk="1" latinLnBrk="0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3798"/>
            <a:ext cx="2880200" cy="10081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000" kern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编辑母版主讲人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职称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pic>
        <p:nvPicPr>
          <p:cNvPr id="18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83518"/>
            <a:ext cx="2160240" cy="57606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2714612" y="576426"/>
            <a:ext cx="250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高端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就业培训专家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5565"/>
            <a:ext cx="2057400" cy="36814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8768" y="915565"/>
            <a:ext cx="5937448" cy="36814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/>
        </p:nvGrpSpPr>
        <p:grpSpPr>
          <a:xfrm>
            <a:off x="0" y="2510"/>
            <a:ext cx="9144000" cy="5140990"/>
            <a:chOff x="0" y="2510"/>
            <a:chExt cx="9144000" cy="5140990"/>
          </a:xfrm>
        </p:grpSpPr>
        <p:pic>
          <p:nvPicPr>
            <p:cNvPr id="8" name="图片 7" descr="pp内容页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0" y="2510"/>
              <a:ext cx="9144000" cy="514099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637" y="267494"/>
              <a:ext cx="4988859" cy="4437413"/>
            </a:xfrm>
            <a:prstGeom prst="rect">
              <a:avLst/>
            </a:prstGeom>
          </p:spPr>
        </p:pic>
        <p:sp>
          <p:nvSpPr>
            <p:cNvPr id="4" name="文本框 9"/>
            <p:cNvSpPr txBox="1"/>
            <p:nvPr userDrawn="1"/>
          </p:nvSpPr>
          <p:spPr>
            <a:xfrm>
              <a:off x="3275856" y="4111434"/>
              <a:ext cx="3771900" cy="5485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扫描大树或关注（微信号：</a:t>
              </a:r>
              <a:r>
                <a:rPr lang="en-US" altLang="zh-CN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farsight2013</a:t>
              </a: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第一时间获取更多华清远见课程信息。</a:t>
              </a:r>
              <a:endPara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2"/>
            <p:cNvSpPr txBox="1"/>
            <p:nvPr userDrawn="1"/>
          </p:nvSpPr>
          <p:spPr>
            <a:xfrm>
              <a:off x="755576" y="2211710"/>
              <a:ext cx="5553075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43608" y="1923678"/>
              <a:ext cx="20002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 谢！</a:t>
              </a:r>
              <a:endParaRPr lang="zh-CN" altLang="en-US" sz="6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Picture 2" descr="C:\Users\Administrator\Desktop\华清远见logo 副本副本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3568" y="483518"/>
              <a:ext cx="2160240" cy="576064"/>
            </a:xfrm>
            <a:prstGeom prst="rect">
              <a:avLst/>
            </a:prstGeom>
            <a:noFill/>
          </p:spPr>
        </p:pic>
        <p:pic>
          <p:nvPicPr>
            <p:cNvPr id="17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6525" t="91431" r="76123"/>
            <a:stretch>
              <a:fillRect/>
            </a:stretch>
          </p:blipFill>
          <p:spPr bwMode="auto">
            <a:xfrm>
              <a:off x="4211961" y="4702175"/>
              <a:ext cx="1872484" cy="441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6525" t="91431" r="76123"/>
            <a:stretch>
              <a:fillRect/>
            </a:stretch>
          </p:blipFill>
          <p:spPr bwMode="auto">
            <a:xfrm>
              <a:off x="4932040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6525" t="91431" r="76123"/>
            <a:stretch>
              <a:fillRect/>
            </a:stretch>
          </p:blipFill>
          <p:spPr bwMode="auto">
            <a:xfrm>
              <a:off x="2123728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l="6525" t="91431" r="76123"/>
            <a:stretch>
              <a:fillRect/>
            </a:stretch>
          </p:blipFill>
          <p:spPr bwMode="auto">
            <a:xfrm>
              <a:off x="2484187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 userDrawn="1"/>
          </p:nvSpPr>
          <p:spPr bwMode="auto">
            <a:xfrm>
              <a:off x="2195736" y="4752305"/>
              <a:ext cx="26638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400" b="1" kern="1200" spc="200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华清远见教育集团</a:t>
              </a:r>
              <a:endParaRPr lang="zh-CN" altLang="en-US" sz="1400" b="1" kern="1200" spc="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 userDrawn="1"/>
          </p:nvSpPr>
          <p:spPr bwMode="auto">
            <a:xfrm>
              <a:off x="4572695" y="4752305"/>
              <a:ext cx="2663825" cy="323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500" b="1" kern="1500" spc="1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www.embedu.org</a:t>
              </a:r>
              <a:endParaRPr lang="zh-CN" altLang="en-US" sz="1500" b="1" kern="1500" spc="1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411510"/>
            <a:ext cx="5997352" cy="432048"/>
          </a:xfrm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014048" cy="36724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11510"/>
            <a:ext cx="5997352" cy="4320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914401"/>
            <a:ext cx="3884240" cy="368260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1"/>
            <a:ext cx="3956248" cy="368260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" y="411509"/>
            <a:ext cx="5987008" cy="43204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164" y="1059582"/>
            <a:ext cx="3957836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164" y="1631156"/>
            <a:ext cx="3957836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059582"/>
            <a:ext cx="395941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3959420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583" y="987574"/>
            <a:ext cx="2864297" cy="5040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87574"/>
            <a:ext cx="5029398" cy="3607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1560" y="1563638"/>
            <a:ext cx="2880320" cy="30309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6.jpeg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590872" y="411510"/>
            <a:ext cx="5997352" cy="432048"/>
          </a:xfrm>
          <a:prstGeom prst="rect">
            <a:avLst/>
          </a:prstGeom>
        </p:spPr>
        <p:txBody>
          <a:bodyPr/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590872" y="914401"/>
            <a:ext cx="8013576" cy="36826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grpSp>
        <p:nvGrpSpPr>
          <p:cNvPr id="12" name="组合 32"/>
          <p:cNvGrpSpPr/>
          <p:nvPr/>
        </p:nvGrpSpPr>
        <p:grpSpPr>
          <a:xfrm>
            <a:off x="2123728" y="4702175"/>
            <a:ext cx="5112792" cy="399132"/>
            <a:chOff x="2123728" y="4702175"/>
            <a:chExt cx="5112792" cy="399132"/>
          </a:xfrm>
        </p:grpSpPr>
        <p:pic>
          <p:nvPicPr>
            <p:cNvPr id="14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6525" t="91431" r="76123"/>
            <a:stretch>
              <a:fillRect/>
            </a:stretch>
          </p:blipFill>
          <p:spPr bwMode="auto">
            <a:xfrm>
              <a:off x="4211961" y="4702175"/>
              <a:ext cx="1872484" cy="389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6525" t="91431" r="76123"/>
            <a:stretch>
              <a:fillRect/>
            </a:stretch>
          </p:blipFill>
          <p:spPr bwMode="auto">
            <a:xfrm>
              <a:off x="4932040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6525" t="91431" r="76123"/>
            <a:stretch>
              <a:fillRect/>
            </a:stretch>
          </p:blipFill>
          <p:spPr bwMode="auto">
            <a:xfrm>
              <a:off x="2123728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6525" t="91431" r="76123"/>
            <a:stretch>
              <a:fillRect/>
            </a:stretch>
          </p:blipFill>
          <p:spPr bwMode="auto">
            <a:xfrm>
              <a:off x="2484187" y="4731990"/>
              <a:ext cx="1799781" cy="369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30"/>
            <p:cNvSpPr txBox="1"/>
            <p:nvPr userDrawn="1"/>
          </p:nvSpPr>
          <p:spPr bwMode="auto">
            <a:xfrm>
              <a:off x="2195736" y="4752305"/>
              <a:ext cx="26638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400" b="1" kern="1200" spc="200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华清远见教育集团</a:t>
              </a:r>
              <a:endParaRPr lang="zh-CN" altLang="en-US" sz="1400" b="1" kern="1200" spc="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31"/>
            <p:cNvSpPr txBox="1"/>
            <p:nvPr userDrawn="1"/>
          </p:nvSpPr>
          <p:spPr bwMode="auto">
            <a:xfrm>
              <a:off x="4572695" y="4752305"/>
              <a:ext cx="2663825" cy="3231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1500" b="1" kern="1500" spc="1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www.embedu.org</a:t>
              </a:r>
              <a:endParaRPr lang="zh-CN" altLang="en-US" sz="1500" b="1" kern="1500" spc="1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13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60232" y="267494"/>
            <a:ext cx="2160240" cy="57606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000" b="1" i="0" u="none" strike="noStrike" kern="1200" cap="none" spc="0" normalizeH="0" baseline="0" noProof="0" dirty="0" smtClean="0">
          <a:ln>
            <a:noFill/>
          </a:ln>
          <a:solidFill>
            <a:srgbClr val="C00000"/>
          </a:solidFill>
          <a:effectLst/>
          <a:uLnTx/>
          <a:uFillTx/>
          <a:latin typeface="华文细黑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ts val="600"/>
        </a:spcAft>
        <a:buClr>
          <a:schemeClr val="tx1"/>
        </a:buClr>
        <a:buSzPct val="76000"/>
        <a:buFont typeface="Wingdings" panose="05000000000000000000" pitchFamily="2" charset="2"/>
        <a:buChar char=""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005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1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12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1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9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D0719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天线宝宝小组基于MIPS平台智能小车项目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>
              <a:solidFill>
                <a:srgbClr val="FD0719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1" charset="-122"/>
              <a:ea typeface="楷体_GB2312" pitchFamily="1" charset="-122"/>
              <a:sym typeface="+mn-ea"/>
            </a:endParaRPr>
          </a:p>
          <a:p>
            <a:r>
              <a:rPr>
                <a:solidFill>
                  <a:srgbClr val="FD071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+mn-ea"/>
              </a:rPr>
              <a:t>姓名 徐皎洁</a:t>
            </a:r>
            <a:endParaRPr lang="en-US" altLang="x-none" dirty="0">
              <a:solidFill>
                <a:srgbClr val="FD0719"/>
              </a:solidFill>
              <a:effectLst>
                <a:outerShdw blurRad="38100" dist="38100" dir="2700000">
                  <a:srgbClr val="C0C0C0"/>
                </a:outerShdw>
              </a:effectLst>
              <a:latin typeface="楷体_GB2312" pitchFamily="1" charset="-122"/>
              <a:ea typeface="楷体_GB2312" pitchFamily="1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流程图框架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915670"/>
            <a:ext cx="6118860" cy="3801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158064" cy="3672408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kumimoji="1" lang="en-US" altLang="zh-CN" sz="1600" dirty="0"/>
              <a:t>    </a:t>
            </a:r>
            <a:r>
              <a:rPr kumimoji="1" sz="1600" dirty="0"/>
              <a:t>首先感谢杨航老师对我的细心指导。通过这次的基于</a:t>
            </a:r>
            <a:r>
              <a:rPr kumimoji="1" lang="en-US" altLang="zh-CN" sz="1600" dirty="0"/>
              <a:t>MIPS</a:t>
            </a:r>
            <a:r>
              <a:rPr kumimoji="1" sz="1600" dirty="0"/>
              <a:t>的智能小车的项目，我深刻地体会到了摄像头的基本工作原理和大致的工作流程。通过这次项目，我把这短短四月个学到的有关嵌入式的全部融合了一遍，虽然我只是负责了摄像头这一小小的模块，但在这次项目中，我积极与小组内的其他成员交流讨论，在讨论交流中成长，除了自己负责的模块，其它成员负责的模块了熟悉了解，真正的做到了融汇贯通。</a:t>
            </a:r>
            <a:endParaRPr kumimoji="1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职责描述</a:t>
            </a:r>
            <a:b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158064" cy="367240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sz="2000" b="1">
                <a:sym typeface="+mn-ea"/>
              </a:rPr>
              <a:t>负责的是什么</a:t>
            </a:r>
            <a:endParaRPr sz="2000" b="1">
              <a:sym typeface="+mn-ea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kumimoji="1" lang="en-US" altLang="zh-CN" sz="1240" dirty="0"/>
              <a:t>	</a:t>
            </a:r>
            <a:r>
              <a:rPr kumimoji="1" sz="1240" dirty="0"/>
              <a:t>本人主要负责的是智能小车上摄像头数据采集的初始化</a:t>
            </a:r>
            <a:r>
              <a:rPr kumimoji="1" sz="1240" dirty="0"/>
              <a:t>以及格式转换。</a:t>
            </a:r>
            <a:endParaRPr kumimoji="1" sz="12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功能描述</a:t>
            </a:r>
            <a:br>
              <a:rPr lang="zh-CN" altLang="en-US" dirty="0"/>
            </a:br>
            <a:b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158064" cy="367240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sz="2000" b="1">
                <a:sym typeface="+mn-ea"/>
              </a:rPr>
              <a:t>从需求的角度说明实现的功能</a:t>
            </a:r>
            <a:endParaRPr sz="2000" b="1">
              <a:sym typeface="+mn-ea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sz="2000" b="1" dirty="0"/>
              <a:t>    </a:t>
            </a:r>
            <a:r>
              <a:rPr sz="2000" dirty="0"/>
              <a:t>随着机器视觉技术的发展，越来越多的机器人工作时需要采集周围环境的图像信息。</a:t>
            </a:r>
            <a:endParaRPr sz="20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sz="2000" dirty="0"/>
              <a:t>    本项目主要通过智能小车上的摄像头进行数据的采集，本模块主要实现了以下几个部分：</a:t>
            </a:r>
            <a:endParaRPr kumimoji="1"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设备函数的实现过程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int camera_init(char *devpath, unsigned int *width, unsigned int *height, unsigned int *size, unsigned int *ismjpg)</a:t>
            </a:r>
            <a:r>
              <a:rPr lang="en-US" altLang="zh-CN"/>
              <a:t>;</a:t>
            </a:r>
            <a:endParaRPr lang="en-US" altLang="zh-CN"/>
          </a:p>
          <a:p>
            <a:pPr marL="0" indent="0">
              <a:buNone/>
            </a:pPr>
            <a:r>
              <a:t>初始化函数中实现了：</a:t>
            </a:r>
          </a:p>
          <a:p>
            <a:r>
              <a:rPr lang="en-US" altLang="zh-CN"/>
              <a:t>1.打开设备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camerafd = open(devpath, O_RDWR | O_NONBLOCK, 0);</a:t>
            </a:r>
            <a:endParaRPr lang="en-US" altLang="zh-CN"/>
          </a:p>
          <a:p>
            <a:r>
              <a:rPr lang="en-US" altLang="zh-CN"/>
              <a:t>2.</a:t>
            </a:r>
            <a:r>
              <a:t>查看支持的驱动</a:t>
            </a:r>
          </a:p>
          <a:p>
            <a:pPr marL="0" indent="0">
              <a:buNone/>
            </a:pPr>
            <a:r>
              <a:rPr lang="en-US" altLang="zh-CN"/>
              <a:t>ret = ioctl(camerafd, VIDIOC_QUERYCAP, &amp;capability);</a:t>
            </a:r>
            <a:endParaRPr lang="en-US" altLang="zh-CN"/>
          </a:p>
          <a:p>
            <a:r>
              <a:rPr lang="en-US" altLang="zh-CN"/>
              <a:t>3.</a:t>
            </a:r>
            <a:r>
              <a:t>判断设备是否支持视频采集</a:t>
            </a:r>
          </a:p>
          <a:p>
            <a:pPr marL="0" indent="0">
              <a:buNone/>
            </a:pPr>
            <a:r>
              <a:rPr lang="en-US" altLang="zh-CN"/>
              <a:t>if(!(capability.capabilities &amp; V4L2_CAP_VIDEO_CAPTURE))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4.</a:t>
            </a:r>
            <a:r>
              <a:t>判断设备是否支持视频流采集</a:t>
            </a:r>
          </a:p>
          <a:p>
            <a:pPr marL="0" indent="0">
              <a:buNone/>
            </a:pPr>
            <a:r>
              <a:t>if(!(capability.capabilities &amp; V4L2_CAP_STREAMING))</a:t>
            </a:r>
          </a:p>
          <a:p>
            <a:r>
              <a:rPr lang="en-US" altLang="zh-CN"/>
              <a:t>5.</a:t>
            </a:r>
            <a:r>
              <a:t>设置捕获的视频格式</a:t>
            </a:r>
          </a:p>
          <a:p>
            <a:pPr marL="0" indent="0">
              <a:buNone/>
            </a:pPr>
            <a:r>
              <a:t>format.type = V4L2_BUF_TYPE_VIDEO_CAPTURE;</a:t>
            </a:r>
          </a:p>
          <a:p>
            <a:pPr marL="0" indent="0">
              <a:buNone/>
            </a:pPr>
            <a:r>
              <a:t>format.fmt.pix.pixelformat = V4L2_PIX_FMT_MJPEG;</a:t>
            </a:r>
          </a:p>
          <a:p>
            <a:pPr marL="0" indent="0">
              <a:buNone/>
            </a:pPr>
            <a:r>
              <a:t>format.fmt.pix.width = *width;</a:t>
            </a:r>
          </a:p>
          <a:p>
            <a:pPr marL="0" indent="0">
              <a:buNone/>
            </a:pPr>
            <a:r>
              <a:t>format.fmt.pix.height = *height;</a:t>
            </a:r>
          </a:p>
          <a:p>
            <a:pPr marL="0" indent="0">
              <a:buNone/>
            </a:pPr>
            <a:r>
              <a:t>format.fmt.pix.field = V4L2_FIELD_ANY;</a:t>
            </a:r>
          </a:p>
          <a:p>
            <a:pPr marL="0" indent="0">
              <a:buNone/>
            </a:pPr>
            <a:r>
              <a:t>ret = ioctl(camerafd, VIDIOC_S_FMT, &amp;format);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6.向驱动申请缓存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reqbufs.count = 4;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reqbufs.type = V4L2_BUF_TYPE_VIDEO_CAPTURE;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reqbufs.memory = V4L2_MEMORY_MMAP;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ret = ioctl(camerafd, VIDIOC_REQBUFS, &amp;reqbufs);</a:t>
            </a:r>
            <a:endParaRPr lang="en-US" altLang="zh-CN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7.</a:t>
            </a:r>
            <a:r>
              <a:rPr>
                <a:sym typeface="+mn-ea"/>
              </a:rPr>
              <a:t>获取缓存的地址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vbuf.type = V4L2_BUF_TYPE_VIDEO_CAPTURE;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vbuf.memory = V4L2_MEMORY_MMAP;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vbuf.index = i;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ret = ioctl(camerafd, VIDIOC_QUERYBUF, &amp;vbuf);</a:t>
            </a:r>
            <a:endParaRPr>
              <a:sym typeface="+mn-ea"/>
            </a:endParaRPr>
          </a:p>
          <a:p>
            <a:r>
              <a:rPr lang="en-US" altLang="zh-CN"/>
              <a:t>8.</a:t>
            </a:r>
            <a:r>
              <a:t>映射缓存到用户空间</a:t>
            </a:r>
          </a:p>
          <a:p>
            <a:pPr marL="0" indent="0">
              <a:buNone/>
            </a:pPr>
            <a:r>
              <a:t>bufs[i].length = vbuf.length;</a:t>
            </a:r>
          </a:p>
          <a:p>
            <a:pPr marL="0" indent="0">
              <a:buNone/>
            </a:pPr>
            <a:r>
              <a:t>bufs[i].start = mmap(NULL, vbuf.length, PROT_READ | PROT_WRITE, MAP_SHARED, camerafd, vbuf.m.offset);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9.</a:t>
            </a:r>
            <a:r>
              <a:t>放入缓存队列</a:t>
            </a:r>
          </a:p>
          <a:p>
            <a:pPr marL="0" indent="0">
              <a:buNone/>
            </a:pPr>
            <a:r>
              <a:t>vbuf.type = V4L2_BUF_TYPE_VIDEO_CAPTURE;</a:t>
            </a:r>
          </a:p>
          <a:p>
            <a:pPr marL="0" indent="0">
              <a:buNone/>
            </a:pPr>
            <a:r>
              <a:t>vbuf.memory = V4L2_MEMORY_MMAP;</a:t>
            </a:r>
          </a:p>
          <a:p>
            <a:pPr marL="0" indent="0">
              <a:buNone/>
            </a:pPr>
            <a:r>
              <a:t>ret = ioctl(camerafd, VIDIOC_QBUF, &amp;vbuf);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设计描述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>
                <a:effectLst>
                  <a:outerShdw blurRad="38100" dist="38100" dir="2700000">
                    <a:srgbClr val="C0C0C0"/>
                  </a:outerShdw>
                </a:effectLst>
              </a:rPr>
            </a:b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590400" y="915566"/>
            <a:ext cx="8158064" cy="367240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sz="2000" b="1">
                <a:sym typeface="+mn-ea"/>
              </a:rPr>
              <a:t>函数接口</a:t>
            </a:r>
            <a:endParaRPr sz="2000" b="1">
              <a:sym typeface="+mn-ea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000" dirty="0"/>
              <a:t>int camera_init(char *devpath, unsigned int *width, unsigned int *height, unsigned int *size, unsigned int *ismjpg);</a:t>
            </a:r>
            <a:endParaRPr lang="zh-CN" altLang="en-US" sz="20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000" dirty="0"/>
              <a:t>int camera_start(int camerafd);</a:t>
            </a:r>
            <a:endParaRPr lang="zh-CN" altLang="en-US" sz="20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000" dirty="0"/>
              <a:t>int camera_dqbuf(int camerafd, void **buf, unsigned int *size, unsigned int *index);</a:t>
            </a:r>
            <a:endParaRPr lang="zh-CN" altLang="en-US" sz="20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000" dirty="0"/>
              <a:t>int camera_eqbuf(int camerafd, unsigned int index);</a:t>
            </a:r>
            <a:endParaRPr lang="zh-CN" altLang="en-US" sz="20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000" dirty="0"/>
              <a:t>int camera_stop(int camerafd);</a:t>
            </a:r>
            <a:endParaRPr lang="zh-CN" altLang="en-US" sz="2000" dirty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000" dirty="0"/>
              <a:t>int camera_exit(int camerafd);</a:t>
            </a:r>
            <a:endParaRPr lang="zh-CN" altLang="en-US" sz="2000" b="1" dirty="0"/>
          </a:p>
          <a:p>
            <a:pPr marL="0" indent="0" eaLnBrk="1" hangingPunct="1">
              <a:lnSpc>
                <a:spcPct val="130000"/>
              </a:lnSpc>
              <a:buNone/>
            </a:pPr>
            <a:endParaRPr kumimoji="1"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华清远见PPT模板（宽屏）-移动互联网学院20160413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华清远见PPT模板（宽屏）-移动互联网学院20160413</Template>
  <TotalTime>0</TotalTime>
  <Words>1920</Words>
  <Application>WPS 演示</Application>
  <PresentationFormat>全屏显示(16:9)</PresentationFormat>
  <Paragraphs>75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华文细黑</vt:lpstr>
      <vt:lpstr>Calibri</vt:lpstr>
      <vt:lpstr>Wingdings 3</vt:lpstr>
      <vt:lpstr>Times New Roman</vt:lpstr>
      <vt:lpstr>AR PL UMing CN</vt:lpstr>
      <vt:lpstr>楷体_GB2312</vt:lpstr>
      <vt:lpstr>新宋体</vt:lpstr>
      <vt:lpstr>Arial Unicode MS</vt:lpstr>
      <vt:lpstr>Segoe Print</vt:lpstr>
      <vt:lpstr>Symbol</vt:lpstr>
      <vt:lpstr>华清远见PPT模板（宽屏）-移动互联网学院20160413</vt:lpstr>
      <vt:lpstr>天线宝宝小组基于MIPS平台智能小车项目</vt:lpstr>
      <vt:lpstr>职责描述  </vt:lpstr>
      <vt:lpstr>功能描述   </vt:lpstr>
      <vt:lpstr>设备函数的实现过程</vt:lpstr>
      <vt:lpstr>PowerPoint 演示文稿</vt:lpstr>
      <vt:lpstr>PowerPoint 演示文稿</vt:lpstr>
      <vt:lpstr>PowerPoint 演示文稿</vt:lpstr>
      <vt:lpstr>PowerPoint 演示文稿</vt:lpstr>
      <vt:lpstr>设计描述    </vt:lpstr>
      <vt:lpstr>流程图框架</vt:lpstr>
      <vt:lpstr>总结     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跨平台APP开发</dc:title>
  <dc:creator>micky</dc:creator>
  <cp:lastModifiedBy>sam</cp:lastModifiedBy>
  <cp:revision>24</cp:revision>
  <cp:lastPrinted>2011-09-16T06:19:00Z</cp:lastPrinted>
  <dcterms:created xsi:type="dcterms:W3CDTF">2016-04-14T04:36:00Z</dcterms:created>
  <dcterms:modified xsi:type="dcterms:W3CDTF">2018-09-27T09:18:06Z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