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64" r:id="rId11"/>
    <p:sldId id="265" r:id="rId12"/>
    <p:sldId id="281" r:id="rId13"/>
    <p:sldId id="266" r:id="rId14"/>
    <p:sldId id="282" r:id="rId15"/>
    <p:sldId id="276" r:id="rId16"/>
    <p:sldId id="283" r:id="rId17"/>
    <p:sldId id="267" r:id="rId18"/>
    <p:sldId id="277" r:id="rId19"/>
    <p:sldId id="269" r:id="rId20"/>
    <p:sldId id="271" r:id="rId21"/>
    <p:sldId id="285" r:id="rId22"/>
    <p:sldId id="286" r:id="rId23"/>
    <p:sldId id="289" r:id="rId24"/>
    <p:sldId id="288" r:id="rId25"/>
    <p:sldId id="290" r:id="rId26"/>
    <p:sldId id="272" r:id="rId27"/>
    <p:sldId id="273" r:id="rId28"/>
    <p:sldId id="270" r:id="rId29"/>
    <p:sldId id="279" r:id="rId30"/>
    <p:sldId id="280" r:id="rId31"/>
    <p:sldId id="34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6722" autoAdjust="0"/>
  </p:normalViewPr>
  <p:slideViewPr>
    <p:cSldViewPr snapToGrid="0">
      <p:cViewPr varScale="1">
        <p:scale>
          <a:sx n="39" d="100"/>
          <a:sy n="39" d="100"/>
        </p:scale>
        <p:origin x="3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5FD9-636C-41ED-863F-3D165625FA91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1364C-103B-4C47-B4E0-20FAECB1CAE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557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1364C-103B-4C47-B4E0-20FAECB1CAE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848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useContext</a:t>
            </a:r>
            <a:r>
              <a:rPr lang="de-DE" dirty="0"/>
              <a:t>: Nimmt ein </a:t>
            </a:r>
            <a:r>
              <a:rPr lang="de-DE" dirty="0" err="1"/>
              <a:t>Context</a:t>
            </a:r>
            <a:r>
              <a:rPr lang="de-DE" dirty="0"/>
              <a:t> Objekt (aus </a:t>
            </a:r>
            <a:r>
              <a:rPr lang="de-DE" dirty="0" err="1"/>
              <a:t>React.createContext</a:t>
            </a:r>
            <a:r>
              <a:rPr lang="de-DE" dirty="0"/>
              <a:t>) und gibt den derzeitigen </a:t>
            </a:r>
            <a:r>
              <a:rPr lang="de-DE" dirty="0" err="1"/>
              <a:t>Context</a:t>
            </a:r>
            <a:r>
              <a:rPr lang="de-DE" dirty="0"/>
              <a:t>-Wert zurück, den der nächste Provider hat. Sollte sich der Provider ändern löst der Hook ein </a:t>
            </a:r>
            <a:r>
              <a:rPr lang="de-DE" dirty="0" err="1"/>
              <a:t>rerender</a:t>
            </a:r>
            <a:r>
              <a:rPr lang="de-DE" dirty="0"/>
              <a:t> aus.</a:t>
            </a:r>
          </a:p>
          <a:p>
            <a:r>
              <a:rPr lang="de-DE" dirty="0" err="1"/>
              <a:t>useReducer</a:t>
            </a:r>
            <a:r>
              <a:rPr lang="de-DE" dirty="0"/>
              <a:t>: Wer </a:t>
            </a:r>
            <a:r>
              <a:rPr lang="de-DE" dirty="0" err="1"/>
              <a:t>Redux</a:t>
            </a:r>
            <a:r>
              <a:rPr lang="de-DE" dirty="0"/>
              <a:t> kennt, ist mit </a:t>
            </a:r>
            <a:r>
              <a:rPr lang="de-DE" dirty="0" err="1"/>
              <a:t>Reducern</a:t>
            </a:r>
            <a:r>
              <a:rPr lang="de-DE" dirty="0"/>
              <a:t> vertraut. FB verwendet </a:t>
            </a:r>
            <a:r>
              <a:rPr lang="de-DE" dirty="0" err="1"/>
              <a:t>Reducer</a:t>
            </a:r>
            <a:r>
              <a:rPr lang="de-DE" dirty="0"/>
              <a:t> so häufig, dass sie einen hook dazu gebaut haben. </a:t>
            </a:r>
            <a:r>
              <a:rPr lang="de-DE" dirty="0" err="1"/>
              <a:t>Reducer</a:t>
            </a:r>
            <a:r>
              <a:rPr lang="de-DE" dirty="0"/>
              <a:t> sind Funktionen mit denen Komplexe State-Änderungen verwaltet werden.</a:t>
            </a:r>
          </a:p>
          <a:p>
            <a:r>
              <a:rPr lang="de-DE" dirty="0" err="1"/>
              <a:t>useCallback</a:t>
            </a:r>
            <a:r>
              <a:rPr lang="de-DE" dirty="0"/>
              <a:t>: gibt eine </a:t>
            </a:r>
            <a:r>
              <a:rPr lang="de-DE" dirty="0" err="1"/>
              <a:t>callback</a:t>
            </a:r>
            <a:r>
              <a:rPr lang="de-DE" dirty="0"/>
              <a:t>-funktion mit, die sich nur ändert wenn werte die darauf bauen geändert werden</a:t>
            </a:r>
          </a:p>
          <a:p>
            <a:r>
              <a:rPr lang="de-DE" dirty="0" err="1"/>
              <a:t>useMemo</a:t>
            </a:r>
            <a:r>
              <a:rPr lang="de-DE" dirty="0"/>
              <a:t>: gibt einen </a:t>
            </a:r>
            <a:r>
              <a:rPr lang="de-DE" dirty="0" err="1"/>
              <a:t>memoisierten</a:t>
            </a:r>
            <a:r>
              <a:rPr lang="de-DE" dirty="0"/>
              <a:t> Wert zurück. Soll heißen: Ihr habt eine Zeitaufwendige </a:t>
            </a:r>
            <a:r>
              <a:rPr lang="de-DE" dirty="0" err="1"/>
              <a:t>berechnung</a:t>
            </a:r>
            <a:r>
              <a:rPr lang="de-DE" dirty="0"/>
              <a:t> X. wenn ihr den </a:t>
            </a:r>
            <a:r>
              <a:rPr lang="de-DE" dirty="0" err="1"/>
              <a:t>funktionsaufruf</a:t>
            </a:r>
            <a:r>
              <a:rPr lang="de-DE" dirty="0"/>
              <a:t> zur </a:t>
            </a:r>
            <a:r>
              <a:rPr lang="de-DE" dirty="0" err="1"/>
              <a:t>berechnung</a:t>
            </a:r>
            <a:r>
              <a:rPr lang="de-DE" dirty="0"/>
              <a:t> von x in </a:t>
            </a:r>
            <a:r>
              <a:rPr lang="de-DE" dirty="0" err="1"/>
              <a:t>useMemo</a:t>
            </a:r>
            <a:r>
              <a:rPr lang="de-DE" dirty="0"/>
              <a:t> steckt und ein </a:t>
            </a:r>
            <a:r>
              <a:rPr lang="de-DE" dirty="0" err="1"/>
              <a:t>array</a:t>
            </a:r>
            <a:r>
              <a:rPr lang="de-DE" dirty="0"/>
              <a:t> nach der selben Syntax wie in </a:t>
            </a:r>
            <a:r>
              <a:rPr lang="de-DE" dirty="0" err="1"/>
              <a:t>useEffect</a:t>
            </a:r>
            <a:r>
              <a:rPr lang="de-DE" dirty="0"/>
              <a:t> dahinter wird nicht jedes mal neu gerechnet.</a:t>
            </a:r>
          </a:p>
          <a:p>
            <a:r>
              <a:rPr lang="de-DE" dirty="0" err="1"/>
              <a:t>useRef</a:t>
            </a:r>
            <a:r>
              <a:rPr lang="de-DE" dirty="0"/>
              <a:t>: gibt eine veränderbare Referenz zurück, z.B. eine Referenz auf Child-</a:t>
            </a:r>
            <a:r>
              <a:rPr lang="de-DE" dirty="0" err="1"/>
              <a:t>Compontents</a:t>
            </a:r>
            <a:endParaRPr lang="de-DE" dirty="0"/>
          </a:p>
          <a:p>
            <a:r>
              <a:rPr lang="de-DE" dirty="0" err="1"/>
              <a:t>useImperativeHandle</a:t>
            </a:r>
            <a:r>
              <a:rPr lang="de-DE" dirty="0"/>
              <a:t>: Kann benutzt werden um die an die Parent-Komponente zurückgegebene Referenz zu verändern. Sollte nur selten benutzt werden,</a:t>
            </a:r>
          </a:p>
          <a:p>
            <a:r>
              <a:rPr lang="de-DE" dirty="0" err="1"/>
              <a:t>useLayoutEffect</a:t>
            </a:r>
            <a:r>
              <a:rPr lang="de-DE" dirty="0"/>
              <a:t>: Wie </a:t>
            </a:r>
            <a:r>
              <a:rPr lang="de-DE" dirty="0" err="1"/>
              <a:t>useEffect</a:t>
            </a:r>
            <a:r>
              <a:rPr lang="de-DE" dirty="0"/>
              <a:t>, nur dass es synchron nach jeder DOM-Änderung gefeuert wird, bevor der </a:t>
            </a:r>
            <a:r>
              <a:rPr lang="de-DE" dirty="0" err="1"/>
              <a:t>browser</a:t>
            </a:r>
            <a:r>
              <a:rPr lang="de-DE" dirty="0"/>
              <a:t> neu rendern kann.</a:t>
            </a:r>
          </a:p>
          <a:p>
            <a:r>
              <a:rPr lang="de-DE" dirty="0" err="1"/>
              <a:t>useDebugValue</a:t>
            </a:r>
            <a:r>
              <a:rPr lang="de-DE" dirty="0"/>
              <a:t>: Wird benutzt um in den </a:t>
            </a: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 err="1"/>
              <a:t>Dev</a:t>
            </a:r>
            <a:r>
              <a:rPr lang="de-DE" dirty="0"/>
              <a:t> Tools ein eigenes Label neben einem Custom Hook anzuzeigen.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1364C-103B-4C47-B4E0-20FAECB1CAE7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493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Schön gekapselte Logik:</a:t>
            </a:r>
            <a:br>
              <a:rPr lang="de-DE" dirty="0"/>
            </a:br>
            <a:r>
              <a:rPr lang="de-DE" dirty="0"/>
              <a:t>Man kann </a:t>
            </a:r>
            <a:r>
              <a:rPr lang="de-DE" dirty="0" err="1"/>
              <a:t>Stateful</a:t>
            </a:r>
            <a:r>
              <a:rPr lang="de-DE" dirty="0"/>
              <a:t> </a:t>
            </a:r>
            <a:r>
              <a:rPr lang="de-DE" dirty="0" err="1"/>
              <a:t>logik</a:t>
            </a:r>
            <a:r>
              <a:rPr lang="de-DE" dirty="0"/>
              <a:t> zwischen Komponenten wiederverwenden</a:t>
            </a:r>
          </a:p>
          <a:p>
            <a:r>
              <a:rPr lang="de-DE" dirty="0"/>
              <a:t>Komplexe Komponenten sind leichter zu verstehen, weil nichtmehr 5 </a:t>
            </a:r>
            <a:r>
              <a:rPr lang="de-DE" dirty="0" err="1"/>
              <a:t>sachen</a:t>
            </a:r>
            <a:r>
              <a:rPr lang="de-DE" dirty="0"/>
              <a:t> in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mount passieren, sondern 5 verschiedene </a:t>
            </a:r>
            <a:r>
              <a:rPr lang="de-DE" dirty="0" err="1"/>
              <a:t>useEffects</a:t>
            </a:r>
            <a:r>
              <a:rPr lang="de-DE" dirty="0"/>
              <a:t> dastehen. Oder besser noch sogar ein paar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hooks</a:t>
            </a:r>
            <a:endParaRPr lang="de-DE"/>
          </a:p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1364C-103B-4C47-B4E0-20FAECB1CAE7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210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Persönliche</a:t>
            </a:r>
            <a:r>
              <a:rPr lang="en-GB" dirty="0"/>
              <a:t> </a:t>
            </a:r>
            <a:r>
              <a:rPr lang="en-GB" dirty="0" err="1"/>
              <a:t>Favoriten</a:t>
            </a:r>
            <a:r>
              <a:rPr lang="en-GB" dirty="0"/>
              <a:t>:</a:t>
            </a:r>
          </a:p>
          <a:p>
            <a:pPr>
              <a:buFontTx/>
              <a:buChar char="-"/>
            </a:pPr>
            <a:r>
              <a:rPr lang="en-GB" dirty="0" err="1"/>
              <a:t>useWhyDidYouUpdate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leichteres</a:t>
            </a:r>
            <a:r>
              <a:rPr lang="en-GB" dirty="0"/>
              <a:t> </a:t>
            </a:r>
            <a:r>
              <a:rPr lang="en-GB" dirty="0" err="1"/>
              <a:t>Debuggen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useHistory</a:t>
            </a:r>
            <a:r>
              <a:rPr lang="en-GB" dirty="0"/>
              <a:t> </a:t>
            </a:r>
            <a:r>
              <a:rPr lang="en-GB" dirty="0" err="1"/>
              <a:t>weil</a:t>
            </a:r>
            <a:r>
              <a:rPr lang="en-GB" dirty="0"/>
              <a:t> STRG+Z </a:t>
            </a:r>
            <a:r>
              <a:rPr lang="en-GB" dirty="0" err="1"/>
              <a:t>bzw</a:t>
            </a:r>
            <a:r>
              <a:rPr lang="en-GB" dirty="0"/>
              <a:t>. STRG+Y </a:t>
            </a:r>
            <a:r>
              <a:rPr lang="en-GB" dirty="0" err="1"/>
              <a:t>meine</a:t>
            </a:r>
            <a:r>
              <a:rPr lang="en-GB" dirty="0"/>
              <a:t> </a:t>
            </a:r>
            <a:r>
              <a:rPr lang="en-GB" dirty="0" err="1"/>
              <a:t>Lieblingstastenkombination</a:t>
            </a:r>
            <a:r>
              <a:rPr lang="en-GB" dirty="0"/>
              <a:t> </a:t>
            </a:r>
            <a:r>
              <a:rPr lang="en-GB" dirty="0" err="1"/>
              <a:t>ist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useLocalStorage</a:t>
            </a:r>
            <a:r>
              <a:rPr lang="en-GB" dirty="0"/>
              <a:t> </a:t>
            </a:r>
            <a:r>
              <a:rPr lang="en-GB" dirty="0" err="1"/>
              <a:t>weil</a:t>
            </a:r>
            <a:r>
              <a:rPr lang="en-GB" dirty="0"/>
              <a:t> es </a:t>
            </a:r>
            <a:r>
              <a:rPr lang="en-GB" dirty="0" err="1"/>
              <a:t>verdammt</a:t>
            </a:r>
            <a:r>
              <a:rPr lang="en-GB" dirty="0"/>
              <a:t> clever und </a:t>
            </a:r>
            <a:r>
              <a:rPr lang="en-GB" dirty="0" err="1"/>
              <a:t>bequem</a:t>
            </a:r>
            <a:r>
              <a:rPr lang="en-GB" dirty="0"/>
              <a:t> </a:t>
            </a:r>
            <a:r>
              <a:rPr lang="en-GB" dirty="0" err="1"/>
              <a:t>ist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1364C-103B-4C47-B4E0-20FAECB1CAE7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488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Nachdem ich kein Twitter-Fan bin dürft ihr mich gerne unter dominik.roeschke@mathema.</a:t>
            </a:r>
            <a:r>
              <a:rPr lang="de-DE"/>
              <a:t>de kontaktieren </a:t>
            </a:r>
            <a:r>
              <a:rPr lang="de-DE">
                <a:sym typeface="Wingdings" panose="05000000000000000000" pitchFamily="2" charset="2"/>
              </a:rPr>
              <a:t>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1364C-103B-4C47-B4E0-20FAECB1CAE7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903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Klammern: JavaScript Array </a:t>
            </a:r>
            <a:r>
              <a:rPr lang="de-DE" dirty="0" err="1"/>
              <a:t>destructuring</a:t>
            </a:r>
            <a:r>
              <a:rPr lang="de-DE" dirty="0"/>
              <a:t>. Ich weiß, dass </a:t>
            </a:r>
            <a:r>
              <a:rPr lang="de-DE" dirty="0" err="1"/>
              <a:t>useState</a:t>
            </a:r>
            <a:r>
              <a:rPr lang="de-DE" dirty="0"/>
              <a:t> mir immer ein Array mit dem derzeitigen Wert zurückgibt, gefolgt von einer Funktion um den </a:t>
            </a:r>
            <a:r>
              <a:rPr lang="de-DE" dirty="0" err="1"/>
              <a:t>state</a:t>
            </a:r>
            <a:r>
              <a:rPr lang="de-DE" dirty="0"/>
              <a:t> neu zu setzen</a:t>
            </a:r>
          </a:p>
          <a:p>
            <a:endParaRPr lang="de-DE" dirty="0"/>
          </a:p>
          <a:p>
            <a:r>
              <a:rPr lang="de-DE" dirty="0" err="1"/>
              <a:t>useState</a:t>
            </a:r>
            <a:r>
              <a:rPr lang="de-DE" dirty="0"/>
              <a:t> kann alles was </a:t>
            </a:r>
            <a:r>
              <a:rPr lang="de-DE" dirty="0" err="1"/>
              <a:t>this.state</a:t>
            </a:r>
            <a:r>
              <a:rPr lang="de-DE" dirty="0"/>
              <a:t> auch konnte, mit einer </a:t>
            </a:r>
            <a:r>
              <a:rPr lang="de-DE" dirty="0" err="1"/>
              <a:t>Ausname</a:t>
            </a:r>
            <a:r>
              <a:rPr lang="de-DE" dirty="0"/>
              <a:t>: Der </a:t>
            </a:r>
            <a:r>
              <a:rPr lang="de-DE" dirty="0" err="1"/>
              <a:t>state</a:t>
            </a:r>
            <a:r>
              <a:rPr lang="de-DE" dirty="0"/>
              <a:t> wird nicht </a:t>
            </a:r>
            <a:r>
              <a:rPr lang="de-DE" dirty="0" err="1"/>
              <a:t>gemerged</a:t>
            </a:r>
            <a:r>
              <a:rPr lang="de-DE" dirty="0"/>
              <a:t>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1364C-103B-4C47-B4E0-20FAECB1CAE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160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WARNUNG! Die </a:t>
            </a:r>
            <a:r>
              <a:rPr lang="en-GB" dirty="0" err="1"/>
              <a:t>Beispiele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useEffect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schrecklich</a:t>
            </a:r>
            <a:r>
              <a:rPr lang="en-GB" dirty="0"/>
              <a:t> und warden </a:t>
            </a:r>
            <a:r>
              <a:rPr lang="en-GB" dirty="0" err="1"/>
              <a:t>hoffentlich</a:t>
            </a:r>
            <a:r>
              <a:rPr lang="en-GB" dirty="0"/>
              <a:t> </a:t>
            </a:r>
            <a:r>
              <a:rPr lang="en-GB" dirty="0" err="1"/>
              <a:t>nochmal</a:t>
            </a:r>
            <a:r>
              <a:rPr lang="en-GB" dirty="0"/>
              <a:t> </a:t>
            </a:r>
            <a:r>
              <a:rPr lang="en-GB" dirty="0" err="1"/>
              <a:t>geupdated</a:t>
            </a:r>
            <a:r>
              <a:rPr lang="en-GB" dirty="0"/>
              <a:t>!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componentDidMount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GB" dirty="0" err="1"/>
              <a:t>componentDidUpdate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GB" dirty="0" err="1"/>
              <a:t>componentWillUnmount</a:t>
            </a:r>
            <a:r>
              <a:rPr lang="en-GB" dirty="0"/>
              <a:t> combined.</a:t>
            </a:r>
            <a:br>
              <a:rPr lang="en-GB" dirty="0"/>
            </a:br>
            <a:r>
              <a:rPr lang="en-GB" dirty="0" err="1"/>
              <a:t>useEffect</a:t>
            </a:r>
            <a:r>
              <a:rPr lang="en-GB" dirty="0"/>
              <a:t>(function, trigger);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2 </a:t>
            </a:r>
            <a:r>
              <a:rPr lang="de-DE" dirty="0" err="1"/>
              <a:t>React-Classes</a:t>
            </a:r>
            <a:r>
              <a:rPr lang="de-DE" dirty="0"/>
              <a:t> Methoden noch nicht unterstützt: </a:t>
            </a:r>
            <a:r>
              <a:rPr lang="en-GB" dirty="0" err="1"/>
              <a:t>componentDidCatch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GB" dirty="0" err="1"/>
              <a:t>getDerivedStateFromError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1364C-103B-4C47-B4E0-20FAECB1CAE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920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WARNUNG! Die </a:t>
            </a:r>
            <a:r>
              <a:rPr lang="en-GB" dirty="0" err="1"/>
              <a:t>Beispiele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useEffect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schrecklich</a:t>
            </a:r>
            <a:r>
              <a:rPr lang="en-GB" dirty="0"/>
              <a:t> und warden </a:t>
            </a:r>
            <a:r>
              <a:rPr lang="en-GB" dirty="0" err="1"/>
              <a:t>hoffentlich</a:t>
            </a:r>
            <a:r>
              <a:rPr lang="en-GB" dirty="0"/>
              <a:t> </a:t>
            </a:r>
            <a:r>
              <a:rPr lang="en-GB" dirty="0" err="1"/>
              <a:t>nochmal</a:t>
            </a:r>
            <a:r>
              <a:rPr lang="en-GB" dirty="0"/>
              <a:t> </a:t>
            </a:r>
            <a:r>
              <a:rPr lang="en-GB" dirty="0" err="1"/>
              <a:t>geupdated</a:t>
            </a:r>
            <a:r>
              <a:rPr lang="en-GB" dirty="0"/>
              <a:t>!</a:t>
            </a:r>
            <a:br>
              <a:rPr lang="en-GB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1364C-103B-4C47-B4E0-20FAECB1CAE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861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WARNUNG! Die </a:t>
            </a:r>
            <a:r>
              <a:rPr lang="en-GB" dirty="0" err="1"/>
              <a:t>Beispiele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useEffect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schrecklich</a:t>
            </a:r>
            <a:r>
              <a:rPr lang="en-GB" dirty="0"/>
              <a:t> und warden </a:t>
            </a:r>
            <a:r>
              <a:rPr lang="en-GB" dirty="0" err="1"/>
              <a:t>hoffentlich</a:t>
            </a:r>
            <a:r>
              <a:rPr lang="en-GB" dirty="0"/>
              <a:t> </a:t>
            </a:r>
            <a:r>
              <a:rPr lang="en-GB" dirty="0" err="1"/>
              <a:t>nochmal</a:t>
            </a:r>
            <a:r>
              <a:rPr lang="en-GB" dirty="0"/>
              <a:t> </a:t>
            </a:r>
            <a:r>
              <a:rPr lang="en-GB" dirty="0" err="1"/>
              <a:t>geupdated</a:t>
            </a:r>
            <a:r>
              <a:rPr lang="en-GB" dirty="0"/>
              <a:t>!</a:t>
            </a:r>
            <a:br>
              <a:rPr lang="en-GB" dirty="0"/>
            </a:br>
            <a:endParaRPr lang="en-GB" dirty="0"/>
          </a:p>
          <a:p>
            <a:r>
              <a:rPr lang="de-DE" dirty="0"/>
              <a:t>Noch ein nettes Feature:</a:t>
            </a:r>
            <a:br>
              <a:rPr lang="de-DE" dirty="0"/>
            </a:br>
            <a:r>
              <a:rPr lang="de-DE" dirty="0" err="1"/>
              <a:t>UseEffect</a:t>
            </a:r>
            <a:r>
              <a:rPr lang="de-DE" dirty="0"/>
              <a:t> muss nicht immer auslösen. Wenn ein Array an werten als 2ter Parameter mitgegeben wird, wird der Hook nur ausgelöst, wenn sich das Array geändert hat oder die Komponente </a:t>
            </a:r>
            <a:r>
              <a:rPr lang="de-DE" dirty="0" err="1"/>
              <a:t>unmounted</a:t>
            </a:r>
            <a:r>
              <a:rPr lang="de-DE" dirty="0"/>
              <a:t>.</a:t>
            </a:r>
          </a:p>
          <a:p>
            <a:r>
              <a:rPr lang="de-DE" dirty="0"/>
              <a:t>D.h. für einen reinen </a:t>
            </a:r>
            <a:r>
              <a:rPr lang="de-DE" dirty="0" err="1"/>
              <a:t>componentDidMount</a:t>
            </a:r>
            <a:r>
              <a:rPr lang="de-DE" dirty="0"/>
              <a:t> </a:t>
            </a:r>
            <a:r>
              <a:rPr lang="de-DE" dirty="0" err="1"/>
              <a:t>componentWillUnmount</a:t>
            </a:r>
            <a:r>
              <a:rPr lang="de-DE" dirty="0"/>
              <a:t> hook gibt man einfach [] rein.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1364C-103B-4C47-B4E0-20FAECB1CAE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049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1364C-103B-4C47-B4E0-20FAECB1CAE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029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Hooks verlassen sich auf Call-Reihenfolge.</a:t>
            </a:r>
            <a:endParaRPr lang="en-GB" dirty="0"/>
          </a:p>
          <a:p>
            <a:r>
              <a:rPr lang="en-GB" dirty="0" err="1"/>
              <a:t>useState</a:t>
            </a:r>
            <a:endParaRPr lang="en-GB" dirty="0"/>
          </a:p>
          <a:p>
            <a:r>
              <a:rPr lang="en-GB" dirty="0" err="1"/>
              <a:t>useState</a:t>
            </a:r>
            <a:endParaRPr lang="en-GB" dirty="0"/>
          </a:p>
          <a:p>
            <a:r>
              <a:rPr lang="en-GB" dirty="0" err="1"/>
              <a:t>Endet</a:t>
            </a:r>
            <a:r>
              <a:rPr lang="en-GB" dirty="0"/>
              <a:t> react intern in </a:t>
            </a:r>
            <a:r>
              <a:rPr lang="en-GB" dirty="0" err="1"/>
              <a:t>einem</a:t>
            </a:r>
            <a:r>
              <a:rPr lang="en-GB" dirty="0"/>
              <a:t> array [</a:t>
            </a:r>
            <a:r>
              <a:rPr lang="en-GB" dirty="0" err="1"/>
              <a:t>firstState</a:t>
            </a:r>
            <a:r>
              <a:rPr lang="en-GB" dirty="0"/>
              <a:t>, </a:t>
            </a:r>
            <a:r>
              <a:rPr lang="en-GB" dirty="0" err="1"/>
              <a:t>secondState</a:t>
            </a:r>
            <a:r>
              <a:rPr lang="en-GB" dirty="0"/>
              <a:t>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1364C-103B-4C47-B4E0-20FAECB1CAE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7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Yo </a:t>
            </a:r>
            <a:r>
              <a:rPr lang="de-DE" dirty="0" err="1"/>
              <a:t>Dawg</a:t>
            </a:r>
            <a:r>
              <a:rPr lang="de-DE" dirty="0"/>
              <a:t> Meme, die EU sagt nein.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1364C-103B-4C47-B4E0-20FAECB1CAE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438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Erinnert ihr euch an </a:t>
            </a:r>
            <a:r>
              <a:rPr lang="de-DE" dirty="0" err="1"/>
              <a:t>functions</a:t>
            </a:r>
            <a:r>
              <a:rPr lang="de-DE" dirty="0"/>
              <a:t> in </a:t>
            </a:r>
            <a:r>
              <a:rPr lang="de-DE" dirty="0" err="1"/>
              <a:t>functions</a:t>
            </a:r>
            <a:r>
              <a:rPr lang="de-DE" dirty="0"/>
              <a:t> in </a:t>
            </a:r>
            <a:r>
              <a:rPr lang="de-DE" dirty="0" err="1"/>
              <a:t>functions</a:t>
            </a:r>
            <a:r>
              <a:rPr lang="de-DE" dirty="0"/>
              <a:t>? Packt das in eure </a:t>
            </a:r>
            <a:r>
              <a:rPr lang="de-DE" dirty="0" err="1"/>
              <a:t>components</a:t>
            </a:r>
            <a:r>
              <a:rPr lang="de-DE" dirty="0"/>
              <a:t>!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1364C-103B-4C47-B4E0-20FAECB1CAE7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969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EBE98A-D83B-4F09-B629-E4FEE520B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B66271-47DE-4564-B7CE-23BC43C4A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897EB5-E13D-4FB6-935B-0A32B127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330-9D37-4F94-8D0A-FBEF5D47731A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380B7F-2A32-49A7-B23A-A4C48BE6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A20375-A2CB-43AA-97C5-BBA7569A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8AF-85D1-4CFE-910B-CF0365F0C6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28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CE587-D52A-459A-ABEE-99042290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79AF8F-E2AC-4F2B-AA91-81EA1C1E6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E9D094-7395-41B8-A533-31B40117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330-9D37-4F94-8D0A-FBEF5D47731A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722385-9843-4F50-BA4A-C50C7144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55C293-46E9-4482-81FC-79B1810A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8AF-85D1-4CFE-910B-CF0365F0C6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8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389AE9-B70C-4B7E-9550-B3C14A1AA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3A5009-103A-4640-9C1C-17D30F1D8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F27180-FFF6-4703-93CC-21CA0079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330-9D37-4F94-8D0A-FBEF5D47731A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DDCEF5-493E-44D6-A37B-8A890938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F45B05-DC1A-4CCF-8C9F-663ABB05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8AF-85D1-4CFE-910B-CF0365F0C6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372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17F7F519-37EE-2F4A-A648-DD3500FF56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39385" y="4186239"/>
            <a:ext cx="9774767" cy="6103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400">
                <a:solidFill>
                  <a:srgbClr val="002675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AC55645-D891-BC41-BB6E-320CF071216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39385" y="4876383"/>
            <a:ext cx="9774767" cy="36938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rgbClr val="002675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395EA14-6104-4149-AC86-00301B91A4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39385" y="5774744"/>
            <a:ext cx="9774767" cy="3693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rgbClr val="002675"/>
                </a:solidFill>
              </a:defRPr>
            </a:lvl1pPr>
          </a:lstStyle>
          <a:p>
            <a:r>
              <a:rPr lang="de-DE" dirty="0"/>
              <a:t>01.02.2019</a:t>
            </a:r>
          </a:p>
        </p:txBody>
      </p:sp>
      <p:sp>
        <p:nvSpPr>
          <p:cNvPr id="6" name="Textplatzhalter 16">
            <a:extLst>
              <a:ext uri="{FF2B5EF4-FFF2-40B4-BE49-F238E27FC236}">
                <a16:creationId xmlns:a16="http://schemas.microsoft.com/office/drawing/2014/main" id="{5343FD98-BC2F-FF40-88FF-0BAC3846B9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9385" y="5325563"/>
            <a:ext cx="9774767" cy="36938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rgbClr val="002675"/>
                </a:solidFill>
              </a:defRPr>
            </a:lvl1pPr>
          </a:lstStyle>
          <a:p>
            <a:r>
              <a:rPr lang="de-DE" dirty="0"/>
              <a:t>Name</a:t>
            </a:r>
          </a:p>
        </p:txBody>
      </p:sp>
      <p:pic>
        <p:nvPicPr>
          <p:cNvPr id="8" name="Bild 14">
            <a:extLst>
              <a:ext uri="{FF2B5EF4-FFF2-40B4-BE49-F238E27FC236}">
                <a16:creationId xmlns:a16="http://schemas.microsoft.com/office/drawing/2014/main" id="{B338AFDD-02EC-6D44-BD9C-05ABED7B3403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241600"/>
            <a:ext cx="2067990" cy="369385"/>
          </a:xfrm>
          <a:prstGeom prst="rect">
            <a:avLst/>
          </a:prstGeom>
          <a:extLst>
            <a:ext uri="{FAA26D3D-D897-4be2-8F04-BA451C77F1D7}">
              <ma14:placeholder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ma14="http://schemas.microsoft.com/office/mac/drawingml/2011/main" xmlns:lc="http://schemas.openxmlformats.org/drawingml/2006/lockedCanvas"/>
            </a:ext>
          </a:extLst>
        </p:spPr>
      </p:pic>
    </p:spTree>
    <p:extLst>
      <p:ext uri="{BB962C8B-B14F-4D97-AF65-F5344CB8AC3E}">
        <p14:creationId xmlns:p14="http://schemas.microsoft.com/office/powerpoint/2010/main" val="3617472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31875-378F-B246-82B0-AB34D658EB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190275"/>
            <a:ext cx="6352116" cy="433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567E600-330F-7A4B-B69D-89BAAAE71AA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1440000"/>
            <a:ext cx="9988549" cy="4933950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>
                <a:solidFill>
                  <a:schemeClr val="accent1"/>
                </a:solidFill>
                <a:latin typeface="+mn-lt"/>
              </a:defRPr>
            </a:lvl1pPr>
            <a:lvl2pPr marL="612000" indent="-342000">
              <a:buFontTx/>
              <a:buBlip>
                <a:blip r:embed="rId2"/>
              </a:buBlip>
              <a:defRPr sz="2200">
                <a:solidFill>
                  <a:schemeClr val="accent1"/>
                </a:solidFill>
                <a:latin typeface="+mn-lt"/>
              </a:defRPr>
            </a:lvl2pPr>
            <a:lvl3pPr marL="936000" indent="-342000">
              <a:buFontTx/>
              <a:buBlip>
                <a:blip r:embed="rId2"/>
              </a:buBlip>
              <a:defRPr sz="2000">
                <a:solidFill>
                  <a:schemeClr val="accent1"/>
                </a:solidFill>
                <a:latin typeface="+mn-lt"/>
              </a:defRPr>
            </a:lvl3pPr>
            <a:lvl4pPr marL="1278000" indent="-342000">
              <a:buFontTx/>
              <a:buBlip>
                <a:blip r:embed="rId2"/>
              </a:buBlip>
              <a:defRPr sz="1800">
                <a:solidFill>
                  <a:schemeClr val="accent1"/>
                </a:solidFill>
                <a:latin typeface="+mn-lt"/>
              </a:defRPr>
            </a:lvl4pPr>
            <a:lvl5pPr marL="1584000" indent="-342000">
              <a:buFontTx/>
              <a:buBlip>
                <a:blip r:embed="rId2"/>
              </a:buBlip>
              <a:defRPr sz="1600">
                <a:solidFill>
                  <a:schemeClr val="accent1"/>
                </a:solidFill>
                <a:latin typeface="+mn-lt"/>
              </a:defRPr>
            </a:lvl5pPr>
          </a:lstStyle>
          <a:p>
            <a:r>
              <a:rPr lang="de-DE" dirty="0"/>
              <a:t>Punkt A</a:t>
            </a:r>
          </a:p>
          <a:p>
            <a:pPr lvl="1"/>
            <a:r>
              <a:rPr lang="de-DE" dirty="0"/>
              <a:t>Punkt A.1</a:t>
            </a:r>
          </a:p>
          <a:p>
            <a:pPr lvl="2"/>
            <a:r>
              <a:rPr lang="de-DE" dirty="0"/>
              <a:t>Punkt A.2</a:t>
            </a:r>
          </a:p>
          <a:p>
            <a:pPr lvl="3"/>
            <a:r>
              <a:rPr lang="de-DE" dirty="0"/>
              <a:t>Punkt A.3</a:t>
            </a:r>
          </a:p>
          <a:p>
            <a:pPr lvl="4"/>
            <a:r>
              <a:rPr lang="de-DE" dirty="0"/>
              <a:t>Punkt A.4</a:t>
            </a:r>
          </a:p>
          <a:p>
            <a:r>
              <a:rPr lang="de-DE" dirty="0"/>
              <a:t>Punkt B</a:t>
            </a:r>
          </a:p>
          <a:p>
            <a:r>
              <a:rPr lang="de-DE" dirty="0"/>
              <a:t>Punkt C</a:t>
            </a:r>
          </a:p>
        </p:txBody>
      </p:sp>
    </p:spTree>
    <p:extLst>
      <p:ext uri="{BB962C8B-B14F-4D97-AF65-F5344CB8AC3E}">
        <p14:creationId xmlns:p14="http://schemas.microsoft.com/office/powerpoint/2010/main" val="1832572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31875-378F-B246-82B0-AB34D658EB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180001"/>
            <a:ext cx="6352116" cy="433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34C21D-9764-224A-847B-F9720902C8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1440000"/>
            <a:ext cx="9988549" cy="4933950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>
                <a:solidFill>
                  <a:schemeClr val="accent1"/>
                </a:solidFill>
                <a:latin typeface="+mn-lt"/>
              </a:defRPr>
            </a:lvl1pPr>
            <a:lvl2pPr marL="612000" indent="-342000">
              <a:buFontTx/>
              <a:buBlip>
                <a:blip r:embed="rId2"/>
              </a:buBlip>
              <a:defRPr sz="2200">
                <a:solidFill>
                  <a:schemeClr val="accent1"/>
                </a:solidFill>
                <a:latin typeface="+mn-lt"/>
              </a:defRPr>
            </a:lvl2pPr>
            <a:lvl3pPr marL="936000" indent="-342000">
              <a:buFontTx/>
              <a:buBlip>
                <a:blip r:embed="rId2"/>
              </a:buBlip>
              <a:defRPr sz="2000">
                <a:solidFill>
                  <a:schemeClr val="accent1"/>
                </a:solidFill>
                <a:latin typeface="+mn-lt"/>
              </a:defRPr>
            </a:lvl3pPr>
            <a:lvl4pPr marL="1278000" indent="-342000">
              <a:buFontTx/>
              <a:buBlip>
                <a:blip r:embed="rId2"/>
              </a:buBlip>
              <a:defRPr sz="1800">
                <a:solidFill>
                  <a:schemeClr val="accent1"/>
                </a:solidFill>
                <a:latin typeface="+mn-lt"/>
              </a:defRPr>
            </a:lvl4pPr>
            <a:lvl5pPr marL="1584000" indent="-342000">
              <a:buFontTx/>
              <a:buBlip>
                <a:blip r:embed="rId2"/>
              </a:buBlip>
              <a:defRPr sz="1600">
                <a:solidFill>
                  <a:schemeClr val="accent1"/>
                </a:solidFill>
                <a:latin typeface="+mn-lt"/>
              </a:defRPr>
            </a:lvl5pPr>
          </a:lstStyle>
          <a:p>
            <a:r>
              <a:rPr lang="de-DE" dirty="0"/>
              <a:t>Text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3"/>
            <a:r>
              <a:rPr lang="de-DE" dirty="0"/>
              <a:t>Text</a:t>
            </a:r>
          </a:p>
          <a:p>
            <a:pPr lvl="4"/>
            <a:r>
              <a:rPr lang="de-DE" dirty="0"/>
              <a:t>Text</a:t>
            </a:r>
          </a:p>
          <a:p>
            <a:r>
              <a:rPr lang="de-DE" dirty="0"/>
              <a:t>Text</a:t>
            </a:r>
          </a:p>
          <a:p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97245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31875-378F-B246-82B0-AB34D658EB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180001"/>
            <a:ext cx="6352116" cy="433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661881A8-64F1-684E-B473-659C12E656E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32751" y="1620751"/>
            <a:ext cx="2217600" cy="24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C235F7F3-C19F-7A4C-AD08-BBBE4C71EB6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183" y="1620000"/>
            <a:ext cx="2217600" cy="24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A8B5A84C-295F-4E45-986C-3EFFD7FE222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19615" y="1620000"/>
            <a:ext cx="2217600" cy="24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E67F8AA-2C95-4844-8711-7AAC858FA0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00667" y="4795840"/>
            <a:ext cx="2760135" cy="433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002675"/>
                </a:solidFill>
                <a:latin typeface="Gill Sans MT" panose="020B0502020104020203" pitchFamily="34" charset="77"/>
              </a:defRPr>
            </a:lvl1pPr>
          </a:lstStyle>
          <a:p>
            <a:r>
              <a:rPr lang="de-DE" dirty="0"/>
              <a:t>Erika Mustermann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746D1F88-7AEE-3149-B152-C3E0B2E6F3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94099" y="4792261"/>
            <a:ext cx="2760135" cy="433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002675"/>
                </a:solidFill>
                <a:latin typeface="Gill Sans MT" panose="020B0502020104020203" pitchFamily="34" charset="77"/>
              </a:defRPr>
            </a:lvl1pPr>
          </a:lstStyle>
          <a:p>
            <a:r>
              <a:rPr lang="de-DE" dirty="0"/>
              <a:t>Erika Mustermann</a:t>
            </a: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0C7B66C2-F1B7-674A-A543-AA634CF6CD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87531" y="4792261"/>
            <a:ext cx="2760135" cy="433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002675"/>
                </a:solidFill>
                <a:latin typeface="Gill Sans MT" panose="020B0502020104020203" pitchFamily="34" charset="77"/>
              </a:defRPr>
            </a:lvl1pPr>
          </a:lstStyle>
          <a:p>
            <a:r>
              <a:rPr lang="de-DE" dirty="0"/>
              <a:t>Erika Mustermann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E32349E9-CB2D-7847-B593-6D85C28BE3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00667" y="5298211"/>
            <a:ext cx="2760135" cy="216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rgbClr val="002675"/>
                </a:solidFill>
                <a:latin typeface="Gill Sans MT" panose="020B0502020104020203" pitchFamily="34" charset="77"/>
              </a:defRPr>
            </a:lvl1pPr>
          </a:lstStyle>
          <a:p>
            <a:r>
              <a:rPr lang="de-DE" dirty="0"/>
              <a:t>Developer</a:t>
            </a: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1475BEB7-70F3-C244-BE33-202B4A1353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94098" y="5298211"/>
            <a:ext cx="2760135" cy="216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rgbClr val="002675"/>
                </a:solidFill>
                <a:latin typeface="Gill Sans MT" panose="020B0502020104020203" pitchFamily="34" charset="77"/>
              </a:defRPr>
            </a:lvl1pPr>
          </a:lstStyle>
          <a:p>
            <a:r>
              <a:rPr lang="de-DE" dirty="0"/>
              <a:t>Developer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07181EFE-8217-9847-9FCF-B045D50751C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7529" y="5298211"/>
            <a:ext cx="2760135" cy="216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rgbClr val="002675"/>
                </a:solidFill>
                <a:latin typeface="Gill Sans MT" panose="020B0502020104020203" pitchFamily="34" charset="77"/>
              </a:defRPr>
            </a:lvl1pPr>
          </a:lstStyle>
          <a:p>
            <a:r>
              <a:rPr lang="de-DE" dirty="0"/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2000484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31875-378F-B246-82B0-AB34D658EB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180001"/>
            <a:ext cx="6352116" cy="433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4D8894E8-A7FF-F148-AF0D-24A20773DE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32800" y="1620000"/>
            <a:ext cx="3254400" cy="36864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DC4C717B-5F6E-2B42-AC73-EA7618F115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7085" y="1625512"/>
            <a:ext cx="6352116" cy="3686400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>
                <a:solidFill>
                  <a:schemeClr val="accent1"/>
                </a:solidFill>
                <a:latin typeface="+mn-lt"/>
              </a:defRPr>
            </a:lvl1pPr>
            <a:lvl2pPr marL="612000" indent="-342000">
              <a:buFontTx/>
              <a:buBlip>
                <a:blip r:embed="rId2"/>
              </a:buBlip>
              <a:defRPr sz="2200">
                <a:solidFill>
                  <a:schemeClr val="accent1"/>
                </a:solidFill>
                <a:latin typeface="+mn-lt"/>
              </a:defRPr>
            </a:lvl2pPr>
            <a:lvl3pPr marL="936000" indent="-342000">
              <a:buFontTx/>
              <a:buBlip>
                <a:blip r:embed="rId2"/>
              </a:buBlip>
              <a:defRPr sz="2000">
                <a:solidFill>
                  <a:schemeClr val="accent1"/>
                </a:solidFill>
                <a:latin typeface="+mn-lt"/>
              </a:defRPr>
            </a:lvl3pPr>
            <a:lvl4pPr marL="1278000" indent="-342000">
              <a:buFontTx/>
              <a:buBlip>
                <a:blip r:embed="rId2"/>
              </a:buBlip>
              <a:defRPr sz="1800">
                <a:solidFill>
                  <a:schemeClr val="accent1"/>
                </a:solidFill>
                <a:latin typeface="+mn-lt"/>
              </a:defRPr>
            </a:lvl4pPr>
            <a:lvl5pPr marL="1584000" indent="-342000">
              <a:buFontTx/>
              <a:buBlip>
                <a:blip r:embed="rId2"/>
              </a:buBlip>
              <a:defRPr sz="1600">
                <a:solidFill>
                  <a:schemeClr val="accent1"/>
                </a:solidFill>
                <a:latin typeface="+mn-lt"/>
              </a:defRPr>
            </a:lvl5pPr>
          </a:lstStyle>
          <a:p>
            <a:r>
              <a:rPr lang="de-DE" dirty="0"/>
              <a:t>Text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3"/>
            <a:r>
              <a:rPr lang="de-DE" dirty="0"/>
              <a:t>Text</a:t>
            </a:r>
          </a:p>
          <a:p>
            <a:pPr lvl="4"/>
            <a:r>
              <a:rPr lang="de-DE" dirty="0"/>
              <a:t>Text</a:t>
            </a:r>
          </a:p>
          <a:p>
            <a:r>
              <a:rPr lang="de-DE" dirty="0"/>
              <a:t>Text</a:t>
            </a:r>
          </a:p>
          <a:p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64383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6F719E7B-3570-974B-8D98-3A5A47B33C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180001"/>
            <a:ext cx="6352116" cy="433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A74A7A9F-4252-0B4E-9F6F-6C3BE6ADD8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5292"/>
            <a:ext cx="9211077" cy="269631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002675"/>
                </a:solidFill>
              </a:defRPr>
            </a:lvl1pPr>
            <a:lvl2pPr marL="514350" indent="-171450">
              <a:buFontTx/>
              <a:buBlip>
                <a:blip r:embed="rId2"/>
              </a:buBlip>
              <a:defRPr>
                <a:solidFill>
                  <a:srgbClr val="002675"/>
                </a:solidFill>
              </a:defRPr>
            </a:lvl2pPr>
          </a:lstStyle>
          <a:p>
            <a:r>
              <a:rPr lang="de-DE" dirty="0"/>
              <a:t>Name, Titel, Veranstaltung, Datum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6B7BBA5D-D6E0-CA4D-822B-676F846DCA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37593" y="6295292"/>
            <a:ext cx="594457" cy="269631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002675"/>
                </a:solidFill>
              </a:defRPr>
            </a:lvl1pPr>
            <a:lvl2pPr marL="514350" indent="-171450">
              <a:buFontTx/>
              <a:buBlip>
                <a:blip r:embed="rId2"/>
              </a:buBlip>
              <a:defRPr>
                <a:solidFill>
                  <a:srgbClr val="002675"/>
                </a:solidFill>
              </a:defRPr>
            </a:lvl2pPr>
          </a:lstStyle>
          <a:p>
            <a:r>
              <a:rPr lang="de-DE" dirty="0"/>
              <a:t>Nr.</a:t>
            </a: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B81319E1-5092-CA48-97E9-3EBC2DB65D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1440001"/>
            <a:ext cx="9988549" cy="4604607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>
                <a:solidFill>
                  <a:schemeClr val="accent1"/>
                </a:solidFill>
                <a:latin typeface="+mn-lt"/>
              </a:defRPr>
            </a:lvl1pPr>
            <a:lvl2pPr marL="612000" indent="-342000">
              <a:buFontTx/>
              <a:buBlip>
                <a:blip r:embed="rId2"/>
              </a:buBlip>
              <a:defRPr sz="2200">
                <a:solidFill>
                  <a:schemeClr val="accent1"/>
                </a:solidFill>
                <a:latin typeface="+mn-lt"/>
              </a:defRPr>
            </a:lvl2pPr>
            <a:lvl3pPr marL="936000" indent="-342000">
              <a:buFontTx/>
              <a:buBlip>
                <a:blip r:embed="rId2"/>
              </a:buBlip>
              <a:defRPr sz="2000">
                <a:solidFill>
                  <a:schemeClr val="accent1"/>
                </a:solidFill>
                <a:latin typeface="+mn-lt"/>
              </a:defRPr>
            </a:lvl3pPr>
            <a:lvl4pPr marL="1278000" indent="-342000">
              <a:buFontTx/>
              <a:buBlip>
                <a:blip r:embed="rId2"/>
              </a:buBlip>
              <a:defRPr sz="1800">
                <a:solidFill>
                  <a:schemeClr val="accent1"/>
                </a:solidFill>
                <a:latin typeface="+mn-lt"/>
              </a:defRPr>
            </a:lvl4pPr>
            <a:lvl5pPr marL="1584000" indent="-342000">
              <a:buFontTx/>
              <a:buBlip>
                <a:blip r:embed="rId2"/>
              </a:buBlip>
              <a:defRPr sz="1600">
                <a:solidFill>
                  <a:schemeClr val="accent1"/>
                </a:solidFill>
                <a:latin typeface="+mn-lt"/>
              </a:defRPr>
            </a:lvl5pPr>
          </a:lstStyle>
          <a:p>
            <a:r>
              <a:rPr lang="de-DE" dirty="0"/>
              <a:t>Text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3"/>
            <a:r>
              <a:rPr lang="de-DE" dirty="0"/>
              <a:t>Text</a:t>
            </a:r>
          </a:p>
          <a:p>
            <a:pPr lvl="4"/>
            <a:r>
              <a:rPr lang="de-DE" dirty="0"/>
              <a:t>Text</a:t>
            </a:r>
          </a:p>
          <a:p>
            <a:r>
              <a:rPr lang="de-DE" dirty="0"/>
              <a:t>Text</a:t>
            </a:r>
          </a:p>
          <a:p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04354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2">
            <a:extLst>
              <a:ext uri="{FF2B5EF4-FFF2-40B4-BE49-F238E27FC236}">
                <a16:creationId xmlns:a16="http://schemas.microsoft.com/office/drawing/2014/main" id="{99D15051-EBBF-CD41-BF00-0EF6AEAAD7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180001"/>
            <a:ext cx="6352116" cy="433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7243674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8D9E92-9088-9242-AFF5-A8F8B4FEF4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76001" y="1806552"/>
            <a:ext cx="8471705" cy="3244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8B5893D-9D93-0C47-9CC8-17CC5024EACD}"/>
              </a:ext>
            </a:extLst>
          </p:cNvPr>
          <p:cNvSpPr txBox="1"/>
          <p:nvPr userDrawn="1"/>
        </p:nvSpPr>
        <p:spPr>
          <a:xfrm>
            <a:off x="1642426" y="5900838"/>
            <a:ext cx="8736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002675"/>
                </a:solidFill>
                <a:latin typeface="MATHEMA" panose="02000500000000000000" pitchFamily="2" charset="77"/>
              </a:rPr>
              <a:t>                 </a:t>
            </a:r>
            <a:r>
              <a:rPr lang="de-DE" sz="1600" dirty="0">
                <a:solidFill>
                  <a:srgbClr val="002675"/>
                </a:solidFill>
                <a:latin typeface="+mn-lt"/>
              </a:rPr>
              <a:t>Software GmbH, Schillerstraße 14, 90409 Nürnberg</a:t>
            </a:r>
          </a:p>
          <a:p>
            <a:pPr algn="ctr"/>
            <a:r>
              <a:rPr lang="de-DE" sz="1600" dirty="0">
                <a:solidFill>
                  <a:srgbClr val="002675"/>
                </a:solidFill>
                <a:latin typeface="+mn-lt"/>
              </a:rPr>
              <a:t>Tel.: +49 (0)911 376745-0, E-Mail: </a:t>
            </a:r>
            <a:r>
              <a:rPr lang="de-DE" sz="1600" dirty="0" err="1">
                <a:solidFill>
                  <a:srgbClr val="002675"/>
                </a:solidFill>
                <a:latin typeface="+mn-lt"/>
              </a:rPr>
              <a:t>info@mathema.de</a:t>
            </a:r>
            <a:r>
              <a:rPr lang="de-DE" sz="1600" dirty="0">
                <a:solidFill>
                  <a:srgbClr val="002675"/>
                </a:solidFill>
                <a:latin typeface="+mn-lt"/>
              </a:rPr>
              <a:t>, </a:t>
            </a:r>
            <a:r>
              <a:rPr lang="de-DE" sz="1600" dirty="0" err="1">
                <a:solidFill>
                  <a:srgbClr val="002675"/>
                </a:solidFill>
                <a:latin typeface="+mn-lt"/>
              </a:rPr>
              <a:t>www.mathema.de</a:t>
            </a:r>
            <a:endParaRPr lang="de-DE" sz="1600" dirty="0">
              <a:solidFill>
                <a:srgbClr val="002675"/>
              </a:solidFill>
              <a:latin typeface="+mn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6CBA331-30B0-024A-A8C7-7075F989EE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4119" y="5989853"/>
            <a:ext cx="1155087" cy="153824"/>
          </a:xfrm>
          <a:prstGeom prst="rect">
            <a:avLst/>
          </a:prstGeom>
        </p:spPr>
      </p:pic>
      <p:pic>
        <p:nvPicPr>
          <p:cNvPr id="7" name="Bild 14">
            <a:extLst>
              <a:ext uri="{FF2B5EF4-FFF2-40B4-BE49-F238E27FC236}">
                <a16:creationId xmlns:a16="http://schemas.microsoft.com/office/drawing/2014/main" id="{E6EC8AFF-0A46-6542-BA0B-897DA6972C77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241600"/>
            <a:ext cx="2067990" cy="369385"/>
          </a:xfrm>
          <a:prstGeom prst="rect">
            <a:avLst/>
          </a:prstGeom>
          <a:extLst>
            <a:ext uri="{FAA26D3D-D897-4be2-8F04-BA451C77F1D7}">
              <ma14:placeholder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ma14="http://schemas.microsoft.com/office/mac/drawingml/2011/main" xmlns:lc="http://schemas.openxmlformats.org/drawingml/2006/lockedCanvas"/>
            </a:ext>
          </a:extLst>
        </p:spPr>
      </p:pic>
    </p:spTree>
    <p:extLst>
      <p:ext uri="{BB962C8B-B14F-4D97-AF65-F5344CB8AC3E}">
        <p14:creationId xmlns:p14="http://schemas.microsoft.com/office/powerpoint/2010/main" val="174724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3EFE2-3FE2-41F7-9BC9-6D0335D9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6B71AB-1BDE-4E33-BC57-2AA71ACE6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565E51-8541-41ED-ACEC-29957266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330-9D37-4F94-8D0A-FBEF5D47731A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7D004C-4154-4A27-8587-9B000DEB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0E86D-84F3-46A7-AB53-6E0D890B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8AF-85D1-4CFE-910B-CF0365F0C6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4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4B4DA-B301-46E3-934E-F9A1CFE7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CEC406-F21D-4F3B-AC10-16A6E2A18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25AF86-1959-4010-8D85-21C00F1C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330-9D37-4F94-8D0A-FBEF5D47731A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DAA5EC-7867-4191-BD9A-C4F59EBF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D66B86-3A76-4F9E-B0A0-0AD3F696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8AF-85D1-4CFE-910B-CF0365F0C6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6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4D523-06C3-4C7B-B623-528DC43F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90B976-2346-440C-9F27-9E7D7106D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0E89F0-8CEE-477F-97A8-48D015803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DA9040-21B2-45AA-BAEB-19578E2A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330-9D37-4F94-8D0A-FBEF5D47731A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1EC7D9-E59F-44EF-AC70-79961275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E98485-EA78-45CB-8637-E9FB8627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8AF-85D1-4CFE-910B-CF0365F0C6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24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C24CA-F9A8-436B-8A69-50BD3399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0ACAE5-CEC2-48D0-AFF8-81A5D0FE1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9F279B-8F49-425D-9682-258CEFC68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B344C21-7AC0-4B63-9458-5E7D1CA93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AAE32B-1606-4A6B-A64E-9B8890BFB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6D0AE8-11F1-46BD-A217-88168127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330-9D37-4F94-8D0A-FBEF5D47731A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8CC137-C4C1-4C17-95B5-494EF8C2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FAB4862-8391-4E80-B512-C698A738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8AF-85D1-4CFE-910B-CF0365F0C6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1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CFBA5-A141-4A4D-8BB0-FF3E5720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D573CE-011D-463E-A14B-39CA332D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330-9D37-4F94-8D0A-FBEF5D47731A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3C071-756B-4633-B520-219DDB09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2A108D-79AB-4B38-BB91-74F3FF8B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8AF-85D1-4CFE-910B-CF0365F0C6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24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DF2A9B-BCF4-4745-912E-A50CED35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330-9D37-4F94-8D0A-FBEF5D47731A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3E5F74-3DEC-417D-8094-C7F5ABE1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BD75C4-53F7-4378-BE70-953FB0A3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8AF-85D1-4CFE-910B-CF0365F0C6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62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76259-7565-4B30-9729-CB023BB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F5F86B-3D61-44DD-9B1C-D684E15CB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C95007-38D1-44F9-990E-E10CBA51F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E0360A-5D3A-4E0A-8E82-5A471F7F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330-9D37-4F94-8D0A-FBEF5D47731A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66B0FF-283D-4998-9BE6-4AF4CE5E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767FAC-583F-43E0-B227-ABDED08A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8AF-85D1-4CFE-910B-CF0365F0C6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24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B5E0C-843C-4656-A6F2-98A0B249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E8C7115-92BC-4326-8EB3-E72B4939D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F20CE3-B39E-42FC-B689-D5263C1A6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3F24DF-A8A5-4BF2-9735-70042B34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330-9D37-4F94-8D0A-FBEF5D47731A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78B003-34B0-4BA7-87B0-918DC35F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67CA28-CF1D-40C0-BF4B-80982E77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58AF-85D1-4CFE-910B-CF0365F0C6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96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F6592C-DA6D-4CC3-BA24-70BFBE53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6D1D3B-8E31-4A18-91E6-798BB5F0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B55C45-1E5C-4FFC-B6E9-654D3F6AE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1B330-9D37-4F94-8D0A-FBEF5D47731A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D44F27-77F2-4DCB-A70E-46AF299C6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E36D32-55F1-4A2E-AF2C-FD013278B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358AF-85D1-4CFE-910B-CF0365F0C6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95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 userDrawn="1"/>
        </p:nvGrpSpPr>
        <p:grpSpPr>
          <a:xfrm>
            <a:off x="0" y="0"/>
            <a:ext cx="12192000" cy="937417"/>
            <a:chOff x="0" y="1"/>
            <a:chExt cx="9144000" cy="937417"/>
          </a:xfrm>
        </p:grpSpPr>
        <p:sp>
          <p:nvSpPr>
            <p:cNvPr id="8" name="Eine Ecke des Rechtecks schneiden 7"/>
            <p:cNvSpPr/>
            <p:nvPr userDrawn="1"/>
          </p:nvSpPr>
          <p:spPr>
            <a:xfrm>
              <a:off x="0" y="1"/>
              <a:ext cx="9144000" cy="826538"/>
            </a:xfrm>
            <a:prstGeom prst="snip1Rect">
              <a:avLst>
                <a:gd name="adj" fmla="val 50000"/>
              </a:avLst>
            </a:prstGeom>
            <a:solidFill>
              <a:srgbClr val="0120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de-DE" sz="1800" dirty="0">
                <a:solidFill>
                  <a:srgbClr val="FFFFFF"/>
                </a:solidFill>
              </a:endParaRPr>
            </a:p>
          </p:txBody>
        </p:sp>
        <p:sp>
          <p:nvSpPr>
            <p:cNvPr id="10" name="Rechteck 9"/>
            <p:cNvSpPr/>
            <p:nvPr userDrawn="1"/>
          </p:nvSpPr>
          <p:spPr>
            <a:xfrm>
              <a:off x="0" y="826541"/>
              <a:ext cx="9144000" cy="110877"/>
            </a:xfrm>
            <a:prstGeom prst="rect">
              <a:avLst/>
            </a:prstGeom>
            <a:solidFill>
              <a:srgbClr val="FECA0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de-DE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43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intro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sehook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35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A1EA5-BECF-4346-AFE9-3B2497DA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useState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13DB756-495F-44CC-9F0B-582DEFD36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73" y="1313842"/>
            <a:ext cx="10991653" cy="541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55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7E4FB6-0B0C-43E1-8605-1033B2A66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11" y="859458"/>
            <a:ext cx="6038850" cy="19716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D915902-26C7-46A8-82FC-C93F50042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11" y="3687500"/>
            <a:ext cx="62198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1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E3A1A-C623-4BE1-B60A-C0FF9FAC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242283"/>
            <a:ext cx="10515602" cy="911042"/>
          </a:xfrm>
        </p:spPr>
        <p:txBody>
          <a:bodyPr/>
          <a:lstStyle/>
          <a:p>
            <a:r>
              <a:rPr lang="de-DE" dirty="0" err="1"/>
              <a:t>useEffect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16C6A8-837C-4767-ABEB-8B914277D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153325"/>
            <a:ext cx="10515601" cy="55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4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EB92EDA-AB4E-43C2-983F-48D94FC6A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328862"/>
            <a:ext cx="93345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8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E1661-D758-475A-AB30-7FD7AE69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Cleanup</a:t>
            </a:r>
            <a:r>
              <a:rPr lang="de-DE" dirty="0"/>
              <a:t> Time!</a:t>
            </a:r>
            <a:endParaRPr lang="en-GB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13916A2-7B89-429E-9611-391A17FD0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24040"/>
            <a:ext cx="10515600" cy="395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2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CA26A2F-3070-4928-9FC3-1191FD88F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309687"/>
            <a:ext cx="104584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62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B3308-DCDC-48FB-99E3-4DC2E81C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Haken an Hooks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BB0496-EB15-4977-9461-0142B574C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Nur in </a:t>
            </a:r>
            <a:r>
              <a:rPr lang="de-DE" dirty="0" err="1"/>
              <a:t>functional</a:t>
            </a:r>
            <a:r>
              <a:rPr lang="de-DE" dirty="0"/>
              <a:t> Components (und Custom Hooks)</a:t>
            </a:r>
          </a:p>
          <a:p>
            <a:r>
              <a:rPr lang="de-DE" dirty="0"/>
              <a:t>Hooks nur auf Top-Level, nicht in:</a:t>
            </a:r>
          </a:p>
          <a:p>
            <a:pPr lvl="1"/>
            <a:r>
              <a:rPr lang="de-DE" dirty="0"/>
              <a:t>Loops</a:t>
            </a:r>
          </a:p>
          <a:p>
            <a:pPr lvl="1"/>
            <a:r>
              <a:rPr lang="de-DE" dirty="0" err="1"/>
              <a:t>Conditions</a:t>
            </a:r>
            <a:endParaRPr lang="de-DE" dirty="0"/>
          </a:p>
          <a:p>
            <a:pPr lvl="1"/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pPr lvl="1"/>
            <a:endParaRPr lang="en-GB" dirty="0"/>
          </a:p>
          <a:p>
            <a:r>
              <a:rPr lang="en-GB" dirty="0" err="1"/>
              <a:t>Positiv</a:t>
            </a:r>
            <a:r>
              <a:rPr lang="en-GB" dirty="0"/>
              <a:t>: Es </a:t>
            </a:r>
            <a:r>
              <a:rPr lang="en-GB" dirty="0" err="1"/>
              <a:t>gibt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ESLint</a:t>
            </a:r>
            <a:r>
              <a:rPr lang="en-GB" dirty="0"/>
              <a:t> Plugin.</a:t>
            </a:r>
            <a:endParaRPr lang="de-DE" dirty="0"/>
          </a:p>
          <a:p>
            <a:r>
              <a:rPr lang="de-DE" dirty="0"/>
              <a:t>Naming Convention </a:t>
            </a:r>
            <a:r>
              <a:rPr lang="de-DE" dirty="0" err="1"/>
              <a:t>useXYZ</a:t>
            </a:r>
            <a:r>
              <a:rPr lang="de-DE" dirty="0"/>
              <a:t> einhalten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0788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189F8-8D64-4DED-973C-9DB8022B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de-DE" dirty="0"/>
              <a:t>Warum diese Regeln?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3827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3A80C-F48F-489A-BE40-6F998B53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 Hooks</a:t>
            </a:r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38415AB-0C16-4C01-924C-10F6B00A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26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48E46847-6123-4583-A6E6-D9D1CBFFC53C}"/>
              </a:ext>
            </a:extLst>
          </p:cNvPr>
          <p:cNvSpPr/>
          <p:nvPr/>
        </p:nvSpPr>
        <p:spPr>
          <a:xfrm>
            <a:off x="967648" y="1553378"/>
            <a:ext cx="10256704" cy="4983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81F384-6B85-426A-8229-010F2813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058"/>
            <a:ext cx="10515600" cy="1325563"/>
          </a:xfrm>
        </p:spPr>
        <p:txBody>
          <a:bodyPr/>
          <a:lstStyle/>
          <a:p>
            <a:r>
              <a:rPr lang="de-DE" dirty="0"/>
              <a:t>Beispiel aus der Realität:</a:t>
            </a:r>
            <a:endParaRPr lang="en-GB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EA11416-ECC7-4710-A496-D4F32B57CEC3}"/>
              </a:ext>
            </a:extLst>
          </p:cNvPr>
          <p:cNvSpPr/>
          <p:nvPr/>
        </p:nvSpPr>
        <p:spPr>
          <a:xfrm>
            <a:off x="2123440" y="3300799"/>
            <a:ext cx="7945120" cy="2797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EE8B2E1-0692-498E-94C7-CC346785F9F8}"/>
              </a:ext>
            </a:extLst>
          </p:cNvPr>
          <p:cNvSpPr/>
          <p:nvPr/>
        </p:nvSpPr>
        <p:spPr>
          <a:xfrm>
            <a:off x="2149270" y="1827073"/>
            <a:ext cx="1575412" cy="1085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9FC73CC-52F4-43F1-83B9-83DC1F0A3FC4}"/>
              </a:ext>
            </a:extLst>
          </p:cNvPr>
          <p:cNvSpPr/>
          <p:nvPr/>
        </p:nvSpPr>
        <p:spPr>
          <a:xfrm>
            <a:off x="3735695" y="1827073"/>
            <a:ext cx="1575412" cy="1085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3F8314-6B37-4E61-B19A-9BAC40DF470F}"/>
              </a:ext>
            </a:extLst>
          </p:cNvPr>
          <p:cNvSpPr/>
          <p:nvPr/>
        </p:nvSpPr>
        <p:spPr>
          <a:xfrm>
            <a:off x="5322122" y="1827073"/>
            <a:ext cx="1575412" cy="1085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70B3493-60CA-4DF5-99C0-0841A24B9AFC}"/>
              </a:ext>
            </a:extLst>
          </p:cNvPr>
          <p:cNvSpPr/>
          <p:nvPr/>
        </p:nvSpPr>
        <p:spPr>
          <a:xfrm>
            <a:off x="6906714" y="1827073"/>
            <a:ext cx="1575412" cy="1085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C85104B-9064-46E7-A430-8B7A01EF197E}"/>
              </a:ext>
            </a:extLst>
          </p:cNvPr>
          <p:cNvSpPr/>
          <p:nvPr/>
        </p:nvSpPr>
        <p:spPr>
          <a:xfrm>
            <a:off x="8493148" y="1836253"/>
            <a:ext cx="1575412" cy="1085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1132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694F2-DFC7-415B-9DCC-F13F5A79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Packungsbeilage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225AEE-FEDE-4CCD-8D3D-12E3CFA9D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Dieser Vortrag richtet sich an Leute, die schon ein bisschen was mit </a:t>
            </a:r>
            <a:r>
              <a:rPr lang="de-DE" dirty="0" err="1"/>
              <a:t>React</a:t>
            </a:r>
            <a:r>
              <a:rPr lang="de-DE" dirty="0"/>
              <a:t> gemacht haben.</a:t>
            </a:r>
          </a:p>
          <a:p>
            <a:pPr marL="0" indent="0">
              <a:buNone/>
            </a:pPr>
            <a:r>
              <a:rPr lang="de-DE" dirty="0"/>
              <a:t>Er ist so einsteigerfreundlich wie möglich.</a:t>
            </a:r>
            <a:br>
              <a:rPr lang="de-DE" dirty="0"/>
            </a:br>
            <a:r>
              <a:rPr lang="de-DE" dirty="0"/>
              <a:t>Falls Fragen aufkommen, fragen Sie nach dem Vortrag ihren Vortragenden oder einen </a:t>
            </a:r>
            <a:r>
              <a:rPr lang="de-DE" dirty="0" err="1"/>
              <a:t>React</a:t>
            </a:r>
            <a:r>
              <a:rPr lang="de-DE" dirty="0"/>
              <a:t>-Erfahrenen Entwickler.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4603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67598-A70B-4075-AD30-55690C9F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 </a:t>
            </a:r>
            <a:r>
              <a:rPr lang="de-DE" dirty="0" err="1"/>
              <a:t>Component</a:t>
            </a:r>
            <a:r>
              <a:rPr lang="de-DE" dirty="0"/>
              <a:t>: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FBCDCDC-B3EB-4254-BA57-AB3072313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30" y="1247166"/>
            <a:ext cx="9315539" cy="55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3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0EE3AB-01DD-43A3-86B9-117B3695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Hooks</a:t>
            </a:r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4488E97-C573-46A5-9E6B-E707871BD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581150"/>
            <a:ext cx="79629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08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D69A8-17B7-4657-BE9D-4D8B23D6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000"/>
            <a:ext cx="10515600" cy="1325563"/>
          </a:xfrm>
        </p:spPr>
        <p:txBody>
          <a:bodyPr/>
          <a:lstStyle/>
          <a:p>
            <a:r>
              <a:rPr lang="de-DE" dirty="0"/>
              <a:t>Hooks </a:t>
            </a:r>
            <a:r>
              <a:rPr lang="de-DE" dirty="0" err="1"/>
              <a:t>continued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081FB2-8DA3-4DD7-A3DA-705F945C9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4105075"/>
            <a:ext cx="9334500" cy="22669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51167A5-E613-4FC1-9170-0ED5AAF68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1310188"/>
            <a:ext cx="72961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27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8510DE8-A14F-4E95-801C-9E189D1A7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50" y="1187868"/>
            <a:ext cx="6017220" cy="398806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5EA260D-40F9-4198-943D-7CE3E1E7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590" y="1931594"/>
            <a:ext cx="5646548" cy="250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39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74AA781-31AA-4BE9-AF11-CA5832A5303F}"/>
              </a:ext>
            </a:extLst>
          </p:cNvPr>
          <p:cNvSpPr/>
          <p:nvPr/>
        </p:nvSpPr>
        <p:spPr>
          <a:xfrm>
            <a:off x="319489" y="1013551"/>
            <a:ext cx="5387248" cy="4164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441474-89CA-47C4-A476-CE1565A2B066}"/>
              </a:ext>
            </a:extLst>
          </p:cNvPr>
          <p:cNvSpPr/>
          <p:nvPr/>
        </p:nvSpPr>
        <p:spPr>
          <a:xfrm>
            <a:off x="539827" y="1707615"/>
            <a:ext cx="4862111" cy="1979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426566D-C016-4F5A-B721-337E892E9C81}"/>
              </a:ext>
            </a:extLst>
          </p:cNvPr>
          <p:cNvSpPr/>
          <p:nvPr/>
        </p:nvSpPr>
        <p:spPr>
          <a:xfrm>
            <a:off x="539827" y="4074407"/>
            <a:ext cx="4862111" cy="4975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010BB80-629A-4B0E-94AA-A91DC4C9E0B0}"/>
              </a:ext>
            </a:extLst>
          </p:cNvPr>
          <p:cNvSpPr/>
          <p:nvPr/>
        </p:nvSpPr>
        <p:spPr>
          <a:xfrm>
            <a:off x="793214" y="1949985"/>
            <a:ext cx="4307595" cy="3415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FC5B1EA-A1FB-4E61-B8B3-AC3492169367}"/>
              </a:ext>
            </a:extLst>
          </p:cNvPr>
          <p:cNvSpPr/>
          <p:nvPr/>
        </p:nvSpPr>
        <p:spPr>
          <a:xfrm>
            <a:off x="817084" y="4152441"/>
            <a:ext cx="4307595" cy="3415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8866B4E-EF80-422D-8FE0-375FE3EDC9B2}"/>
              </a:ext>
            </a:extLst>
          </p:cNvPr>
          <p:cNvSpPr/>
          <p:nvPr/>
        </p:nvSpPr>
        <p:spPr>
          <a:xfrm>
            <a:off x="793213" y="2495322"/>
            <a:ext cx="4307595" cy="3415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B69503-2085-4529-8422-5FBB86C1045C}"/>
              </a:ext>
            </a:extLst>
          </p:cNvPr>
          <p:cNvSpPr/>
          <p:nvPr/>
        </p:nvSpPr>
        <p:spPr>
          <a:xfrm>
            <a:off x="793213" y="3091148"/>
            <a:ext cx="4307595" cy="3415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E861A24-1836-4110-AC0D-667F1ECAF1C5}"/>
              </a:ext>
            </a:extLst>
          </p:cNvPr>
          <p:cNvSpPr/>
          <p:nvPr/>
        </p:nvSpPr>
        <p:spPr>
          <a:xfrm>
            <a:off x="6096000" y="1008960"/>
            <a:ext cx="5387248" cy="4164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3C4396A-9E47-461A-B852-87742F9196FB}"/>
              </a:ext>
            </a:extLst>
          </p:cNvPr>
          <p:cNvSpPr/>
          <p:nvPr/>
        </p:nvSpPr>
        <p:spPr>
          <a:xfrm>
            <a:off x="6861672" y="1779223"/>
            <a:ext cx="4307595" cy="3415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4E426F2-F23D-40C6-8ABE-E98A01F6BD67}"/>
              </a:ext>
            </a:extLst>
          </p:cNvPr>
          <p:cNvSpPr/>
          <p:nvPr/>
        </p:nvSpPr>
        <p:spPr>
          <a:xfrm>
            <a:off x="6861672" y="2120746"/>
            <a:ext cx="4307595" cy="3415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470E69D-BDD9-45A8-8B9B-87A76113AA98}"/>
              </a:ext>
            </a:extLst>
          </p:cNvPr>
          <p:cNvSpPr/>
          <p:nvPr/>
        </p:nvSpPr>
        <p:spPr>
          <a:xfrm>
            <a:off x="6861672" y="2689493"/>
            <a:ext cx="4307595" cy="3415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C3E0986-4583-4449-B0FB-126A0AC97FC8}"/>
              </a:ext>
            </a:extLst>
          </p:cNvPr>
          <p:cNvSpPr/>
          <p:nvPr/>
        </p:nvSpPr>
        <p:spPr>
          <a:xfrm>
            <a:off x="6861671" y="3257318"/>
            <a:ext cx="4307595" cy="3415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D51952-D673-4B65-A44D-643143EDC3CE}"/>
              </a:ext>
            </a:extLst>
          </p:cNvPr>
          <p:cNvSpPr txBox="1"/>
          <p:nvPr/>
        </p:nvSpPr>
        <p:spPr>
          <a:xfrm>
            <a:off x="515954" y="265837"/>
            <a:ext cx="519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Class </a:t>
            </a:r>
            <a:r>
              <a:rPr lang="de-DE" sz="3200" dirty="0" err="1"/>
              <a:t>Component</a:t>
            </a:r>
            <a:endParaRPr lang="de-DE" sz="32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77F298C-6D68-42D0-AFCE-4E5DB05BDB8A}"/>
              </a:ext>
            </a:extLst>
          </p:cNvPr>
          <p:cNvSpPr txBox="1"/>
          <p:nvPr/>
        </p:nvSpPr>
        <p:spPr>
          <a:xfrm>
            <a:off x="6096000" y="265836"/>
            <a:ext cx="519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/>
              <a:t>Functional </a:t>
            </a:r>
            <a:r>
              <a:rPr lang="de-DE" sz="3200" dirty="0" err="1"/>
              <a:t>Component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218277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0D7D7-5EA0-4BD6-9833-FC8C9050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OK, das ist cool. Aber wie kriege ich das in meine  alten Klassen?</a:t>
            </a:r>
            <a:br>
              <a:rPr lang="de-DE" dirty="0"/>
            </a:br>
            <a:r>
              <a:rPr lang="de-DE" dirty="0"/>
              <a:t>Und muss ich jetzt alles neu schreiben?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426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CBAA9F3-2424-4DE9-BE27-346F00663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2" y="3250465"/>
            <a:ext cx="10037657" cy="3458203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4419C687-5F7C-4412-B9C0-241C37EE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05" y="149332"/>
            <a:ext cx="91154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7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BD440-32C8-4850-B9AE-55F36A29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Magie für Fortgeschrittene: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60B4A-BB0F-421B-A35C-19980EED5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useContext</a:t>
            </a:r>
            <a:endParaRPr lang="de-DE" dirty="0"/>
          </a:p>
          <a:p>
            <a:r>
              <a:rPr lang="de-DE" dirty="0" err="1"/>
              <a:t>useReducer</a:t>
            </a:r>
            <a:endParaRPr lang="de-DE" dirty="0"/>
          </a:p>
          <a:p>
            <a:r>
              <a:rPr lang="en-GB" dirty="0" err="1"/>
              <a:t>useCallback</a:t>
            </a:r>
            <a:endParaRPr lang="en-GB" dirty="0"/>
          </a:p>
          <a:p>
            <a:r>
              <a:rPr lang="en-GB" dirty="0" err="1"/>
              <a:t>useMemo</a:t>
            </a:r>
            <a:endParaRPr lang="en-GB" dirty="0"/>
          </a:p>
          <a:p>
            <a:r>
              <a:rPr lang="en-GB" dirty="0" err="1"/>
              <a:t>useRef</a:t>
            </a:r>
            <a:endParaRPr lang="en-GB" dirty="0"/>
          </a:p>
          <a:p>
            <a:r>
              <a:rPr lang="en-GB" dirty="0" err="1"/>
              <a:t>useImperative</a:t>
            </a:r>
            <a:r>
              <a:rPr lang="de-DE" dirty="0"/>
              <a:t>Handle</a:t>
            </a:r>
          </a:p>
          <a:p>
            <a:r>
              <a:rPr lang="de-DE" dirty="0" err="1"/>
              <a:t>useLayoutEffect</a:t>
            </a:r>
            <a:endParaRPr lang="de-DE" dirty="0"/>
          </a:p>
          <a:p>
            <a:r>
              <a:rPr lang="de-DE" dirty="0" err="1"/>
              <a:t>useDebugValue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693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1544D-307C-44EB-A6A4-2DC3A43E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E2AA42-0696-4E89-81CC-EA5424C4E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Hooks sind die gewünschte Zukunft für </a:t>
            </a:r>
            <a:r>
              <a:rPr lang="de-DE" dirty="0" err="1"/>
              <a:t>React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Hooks erlauben es schöne gekapselte Logik zu schreiben.</a:t>
            </a:r>
          </a:p>
          <a:p>
            <a:endParaRPr lang="de-DE" dirty="0"/>
          </a:p>
          <a:p>
            <a:r>
              <a:rPr lang="de-DE" dirty="0"/>
              <a:t>Hooks und </a:t>
            </a:r>
            <a:r>
              <a:rPr lang="de-DE" dirty="0" err="1"/>
              <a:t>Functional</a:t>
            </a:r>
            <a:r>
              <a:rPr lang="de-DE" dirty="0"/>
              <a:t> Components </a:t>
            </a:r>
            <a:r>
              <a:rPr lang="de-DE" dirty="0" err="1"/>
              <a:t>minifien</a:t>
            </a:r>
            <a:r>
              <a:rPr lang="de-DE" dirty="0"/>
              <a:t> besser als Klassen.</a:t>
            </a:r>
          </a:p>
        </p:txBody>
      </p:sp>
    </p:spTree>
    <p:extLst>
      <p:ext uri="{BB962C8B-B14F-4D97-AF65-F5344CB8AC3E}">
        <p14:creationId xmlns:p14="http://schemas.microsoft.com/office/powerpoint/2010/main" val="3082029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C63CD-BB29-4F48-842F-E685A65F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Angefixt?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99A82-66C9-46DA-84D0-8B10FD093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Mehr Informationen zu Hooks findet ihr auf: </a:t>
            </a:r>
            <a:r>
              <a:rPr lang="de-DE" dirty="0">
                <a:hlinkClick r:id="rId3"/>
              </a:rPr>
              <a:t>https://reactjs.org/docs/hooks-intro.html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Noch mehr coole Hooks findet ihr auf: </a:t>
            </a:r>
            <a:r>
              <a:rPr lang="en-GB" dirty="0">
                <a:hlinkClick r:id="rId4"/>
              </a:rPr>
              <a:t>https://usehooks.com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Overreacted </a:t>
            </a:r>
            <a:r>
              <a:rPr lang="en-GB" dirty="0" err="1"/>
              <a:t>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859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D6899-62C7-449A-A28E-25BF2398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02" y="2419556"/>
            <a:ext cx="10515600" cy="1325563"/>
          </a:xfrm>
        </p:spPr>
        <p:txBody>
          <a:bodyPr/>
          <a:lstStyle/>
          <a:p>
            <a:r>
              <a:rPr lang="de-DE" dirty="0"/>
              <a:t>Ein kurzer Exkurs - 2 Arten von 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6062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02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B53BC-A311-4025-9306-535BD9A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Functional</a:t>
            </a:r>
            <a:r>
              <a:rPr lang="de-DE" dirty="0"/>
              <a:t> Components: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96BE64-14A0-4790-9FF1-EBA30BF73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089819"/>
            <a:ext cx="11849100" cy="248602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887217E-95C5-4AA3-953D-DFCE6613605F}"/>
              </a:ext>
            </a:extLst>
          </p:cNvPr>
          <p:cNvSpPr/>
          <p:nvPr/>
        </p:nvSpPr>
        <p:spPr>
          <a:xfrm>
            <a:off x="950258" y="5015317"/>
            <a:ext cx="8792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Ich bin eine Funktionale Komponente mit {"prop1":"Test"} als </a:t>
            </a:r>
            <a:r>
              <a:rPr lang="de-DE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Props</a:t>
            </a:r>
            <a:r>
              <a:rPr lang="de-DE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-Objekt.</a:t>
            </a:r>
          </a:p>
        </p:txBody>
      </p:sp>
    </p:spTree>
    <p:extLst>
      <p:ext uri="{BB962C8B-B14F-4D97-AF65-F5344CB8AC3E}">
        <p14:creationId xmlns:p14="http://schemas.microsoft.com/office/powerpoint/2010/main" val="304441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E73FD-42C3-4D7D-AF10-5FBF6E72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 Components</a:t>
            </a:r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7252E91-B0BA-4B20-9FBE-F5718A7A0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7" y="1354226"/>
            <a:ext cx="11741524" cy="4046664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96DD58F-7602-452F-826B-6DB45EAE5A7C}"/>
              </a:ext>
            </a:extLst>
          </p:cNvPr>
          <p:cNvSpPr/>
          <p:nvPr/>
        </p:nvSpPr>
        <p:spPr>
          <a:xfrm>
            <a:off x="1868020" y="5775076"/>
            <a:ext cx="8341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Ich bin eine Klassen-Komponente mit {"prop1":"test"}als </a:t>
            </a:r>
            <a:r>
              <a:rPr lang="de-DE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Props</a:t>
            </a:r>
            <a:r>
              <a:rPr lang="de-DE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-Objekt.</a:t>
            </a:r>
          </a:p>
        </p:txBody>
      </p:sp>
    </p:spTree>
    <p:extLst>
      <p:ext uri="{BB962C8B-B14F-4D97-AF65-F5344CB8AC3E}">
        <p14:creationId xmlns:p14="http://schemas.microsoft.com/office/powerpoint/2010/main" val="224476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020013-7F5B-4482-8658-F52BA89D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517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Der große Unterschied: State</a:t>
            </a:r>
            <a:br>
              <a:rPr lang="de-DE" dirty="0"/>
            </a:br>
            <a:r>
              <a:rPr lang="de-DE" dirty="0"/>
              <a:t>und der </a:t>
            </a:r>
            <a:r>
              <a:rPr lang="de-DE" dirty="0" err="1"/>
              <a:t>React</a:t>
            </a:r>
            <a:r>
              <a:rPr lang="de-DE" dirty="0"/>
              <a:t>-Lifecycle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38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867A151-B8D0-4E7B-8090-7B573D38F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8" y="477371"/>
            <a:ext cx="11488164" cy="439767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3404E8D-769F-4535-AA27-15D7879A123A}"/>
              </a:ext>
            </a:extLst>
          </p:cNvPr>
          <p:cNvSpPr/>
          <p:nvPr/>
        </p:nvSpPr>
        <p:spPr>
          <a:xfrm>
            <a:off x="809065" y="5257365"/>
            <a:ext cx="9585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Ich bin eine Klassen-Komponente mit {"</a:t>
            </a:r>
            <a:r>
              <a:rPr lang="de-DE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testState</a:t>
            </a:r>
            <a:r>
              <a:rPr lang="de-DE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":"</a:t>
            </a:r>
            <a:r>
              <a:rPr lang="de-DE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teststate</a:t>
            </a:r>
            <a:r>
              <a:rPr lang="de-DE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"}als State-Objekt.</a:t>
            </a:r>
          </a:p>
        </p:txBody>
      </p:sp>
    </p:spTree>
    <p:extLst>
      <p:ext uri="{BB962C8B-B14F-4D97-AF65-F5344CB8AC3E}">
        <p14:creationId xmlns:p14="http://schemas.microsoft.com/office/powerpoint/2010/main" val="427495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9CE9E4C-BEE5-4267-9502-E13854802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ED2F9CD-9CE7-46B0-969E-580D25C43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72" y="453812"/>
            <a:ext cx="11615947" cy="611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2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66B41-DF06-4B46-BBA7-763355919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41" y="2342367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Was sind den jetzt Hooks?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75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MATHE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2675"/>
      </a:accent1>
      <a:accent2>
        <a:srgbClr val="FFD600"/>
      </a:accent2>
      <a:accent3>
        <a:srgbClr val="D5D5D5"/>
      </a:accent3>
      <a:accent4>
        <a:srgbClr val="A9A9A9"/>
      </a:accent4>
      <a:accent5>
        <a:srgbClr val="919191"/>
      </a:accent5>
      <a:accent6>
        <a:srgbClr val="5E5E5E"/>
      </a:accent6>
      <a:hlink>
        <a:srgbClr val="002675"/>
      </a:hlink>
      <a:folHlink>
        <a:srgbClr val="00267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EMA_Vorlage" id="{24D3264A-2C17-F541-84A2-289E88BD6725}" vid="{94AF1A17-66BE-FC4F-A4F6-5894536B961B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Breitbild</PresentationFormat>
  <Paragraphs>101</Paragraphs>
  <Slides>30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Gill Sans MT</vt:lpstr>
      <vt:lpstr>MATHEMA</vt:lpstr>
      <vt:lpstr>Times New Roman</vt:lpstr>
      <vt:lpstr>Office</vt:lpstr>
      <vt:lpstr>Office-Design</vt:lpstr>
      <vt:lpstr>PowerPoint-Präsentation</vt:lpstr>
      <vt:lpstr>Packungsbeilage</vt:lpstr>
      <vt:lpstr>Ein kurzer Exkurs - 2 Arten von Components</vt:lpstr>
      <vt:lpstr>Functional Components:</vt:lpstr>
      <vt:lpstr>Class Components</vt:lpstr>
      <vt:lpstr>Der große Unterschied: State und der React-Lifecycle</vt:lpstr>
      <vt:lpstr>PowerPoint-Präsentation</vt:lpstr>
      <vt:lpstr>PowerPoint-Präsentation</vt:lpstr>
      <vt:lpstr>Was sind den jetzt Hooks?</vt:lpstr>
      <vt:lpstr>useState</vt:lpstr>
      <vt:lpstr>PowerPoint-Präsentation</vt:lpstr>
      <vt:lpstr>useEffect</vt:lpstr>
      <vt:lpstr>PowerPoint-Präsentation</vt:lpstr>
      <vt:lpstr>Cleanup Time!</vt:lpstr>
      <vt:lpstr>PowerPoint-Präsentation</vt:lpstr>
      <vt:lpstr>Der Haken an Hooks</vt:lpstr>
      <vt:lpstr>Warum diese Regeln?</vt:lpstr>
      <vt:lpstr>Custom Hooks</vt:lpstr>
      <vt:lpstr>Beispiel aus der Realität:</vt:lpstr>
      <vt:lpstr>Class Component:</vt:lpstr>
      <vt:lpstr>Hooks</vt:lpstr>
      <vt:lpstr>Hooks continued</vt:lpstr>
      <vt:lpstr>PowerPoint-Präsentation</vt:lpstr>
      <vt:lpstr>PowerPoint-Präsentation</vt:lpstr>
      <vt:lpstr>OK, das ist cool. Aber wie kriege ich das in meine  alten Klassen? Und muss ich jetzt alles neu schreiben?</vt:lpstr>
      <vt:lpstr>PowerPoint-Präsentation</vt:lpstr>
      <vt:lpstr>Magie für Fortgeschrittene:</vt:lpstr>
      <vt:lpstr>Fazit</vt:lpstr>
      <vt:lpstr>Angefixt?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Röschke</dc:creator>
  <cp:lastModifiedBy>Dominik Röschke</cp:lastModifiedBy>
  <cp:revision>28</cp:revision>
  <dcterms:created xsi:type="dcterms:W3CDTF">2019-03-08T15:11:54Z</dcterms:created>
  <dcterms:modified xsi:type="dcterms:W3CDTF">2019-04-05T20:27:18Z</dcterms:modified>
</cp:coreProperties>
</file>