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
      <p:font typeface="Merriweather"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Stijn</a:t>
            </a:r>
            <a:endParaRPr/>
          </a:p>
          <a:p>
            <a:pPr marL="0" lvl="0" indent="0">
              <a:spcBef>
                <a:spcPts val="0"/>
              </a:spcBef>
              <a:spcAft>
                <a:spcPts val="0"/>
              </a:spcAft>
              <a:buNone/>
            </a:pPr>
            <a:r>
              <a:rPr lang="nl"/>
              <a:t>----------</a:t>
            </a:r>
            <a:endParaRPr/>
          </a:p>
          <a:p>
            <a:pPr marL="0" lvl="0" indent="0">
              <a:spcBef>
                <a:spcPts val="0"/>
              </a:spcBef>
              <a:spcAft>
                <a:spcPts val="0"/>
              </a:spcAft>
              <a:buNone/>
            </a:pPr>
            <a:r>
              <a:rPr lang="nl"/>
              <a:t>Goeie middag iederen.</a:t>
            </a:r>
            <a:br>
              <a:rPr lang="nl"/>
            </a:br>
            <a:r>
              <a:rPr lang="nl"/>
              <a:t>Dit is Tuur, Maarten, blablabla</a:t>
            </a:r>
            <a:endParaRPr/>
          </a:p>
          <a:p>
            <a:pPr marL="0" lvl="0" indent="0">
              <a:spcBef>
                <a:spcPts val="0"/>
              </a:spcBef>
              <a:spcAft>
                <a:spcPts val="0"/>
              </a:spcAft>
              <a:buNone/>
            </a:pPr>
            <a:r>
              <a:rPr lang="nl"/>
              <a:t>en samen zijn wij ontime</a:t>
            </a:r>
            <a:endParaRPr/>
          </a:p>
          <a:p>
            <a:pPr marL="0" lvl="0" indent="0">
              <a:spcBef>
                <a:spcPts val="0"/>
              </a:spcBef>
              <a:spcAft>
                <a:spcPts val="0"/>
              </a:spcAft>
              <a:buNone/>
            </a:pPr>
            <a:endParaRPr/>
          </a:p>
          <a:p>
            <a:pPr marL="0" lvl="0" indent="0">
              <a:spcBef>
                <a:spcPts val="0"/>
              </a:spcBef>
              <a:spcAft>
                <a:spcPts val="0"/>
              </a:spcAft>
              <a:buNone/>
            </a:pPr>
            <a:r>
              <a:rPr lang="nl"/>
              <a:t>Mo is momenteel een beetje te, wie had da verwacht, maar die komt zodadelijk wij zullen al beginnen met de presentatie.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nl"/>
              <a:t>----------</a:t>
            </a:r>
            <a:endParaRPr/>
          </a:p>
          <a:p>
            <a:pPr marL="0" lvl="0" indent="0">
              <a:spcBef>
                <a:spcPts val="0"/>
              </a:spcBef>
              <a:spcAft>
                <a:spcPts val="0"/>
              </a:spcAft>
              <a:buNone/>
            </a:pPr>
            <a:r>
              <a:rPr lang="nl"/>
              <a:t>MO of STIJN</a:t>
            </a:r>
            <a:endParaRPr/>
          </a:p>
          <a:p>
            <a:pPr marL="0" lvl="0" indent="0" rtl="0">
              <a:spcBef>
                <a:spcPts val="0"/>
              </a:spcBef>
              <a:spcAft>
                <a:spcPts val="0"/>
              </a:spcAft>
              <a:buNone/>
            </a:pPr>
            <a:r>
              <a:rPr lang="nl"/>
              <a:t>----------</a:t>
            </a:r>
            <a:endParaRPr/>
          </a:p>
          <a:p>
            <a:pPr marL="0" lvl="0" indent="0" rtl="0">
              <a:spcBef>
                <a:spcPts val="0"/>
              </a:spcBef>
              <a:spcAft>
                <a:spcPts val="0"/>
              </a:spcAft>
              <a:buNone/>
            </a:pPr>
            <a:r>
              <a:rPr lang="nl"/>
              <a:t>Nadruk dat de gps coordinaten niet worden doorgestuurd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TUUR</a:t>
            </a:r>
            <a:endParaRPr/>
          </a:p>
          <a:p>
            <a:pPr marL="0" lvl="0" indent="0">
              <a:spcBef>
                <a:spcPts val="0"/>
              </a:spcBef>
              <a:spcAft>
                <a:spcPts val="0"/>
              </a:spcAft>
              <a:buNone/>
            </a:pPr>
            <a:r>
              <a:rPr lang="nl"/>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TUUR</a:t>
            </a:r>
            <a:endParaRPr/>
          </a:p>
          <a:p>
            <a:pPr marL="0" lvl="0" indent="0">
              <a:spcBef>
                <a:spcPts val="0"/>
              </a:spcBef>
              <a:spcAft>
                <a:spcPts val="0"/>
              </a:spcAft>
              <a:buNone/>
            </a:pPr>
            <a:r>
              <a:rPr lang="nl"/>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nl"/>
              <a:t>----------</a:t>
            </a:r>
            <a:endParaRPr/>
          </a:p>
          <a:p>
            <a:pPr marL="0" lvl="0" indent="0" rtl="0">
              <a:spcBef>
                <a:spcPts val="0"/>
              </a:spcBef>
              <a:spcAft>
                <a:spcPts val="0"/>
              </a:spcAft>
              <a:buNone/>
            </a:pPr>
            <a:r>
              <a:rPr lang="nl"/>
              <a:t>MAARTEN</a:t>
            </a:r>
            <a:endParaRPr/>
          </a:p>
          <a:p>
            <a:pPr marL="0" lvl="0" indent="0" rtl="0">
              <a:spcBef>
                <a:spcPts val="0"/>
              </a:spcBef>
              <a:spcAft>
                <a:spcPts val="0"/>
              </a:spcAft>
              <a:buNone/>
            </a:pPr>
            <a:r>
              <a:rPr lang="nl"/>
              <a:t>----------</a:t>
            </a:r>
            <a:endParaRPr/>
          </a:p>
          <a:p>
            <a:pPr marL="0" lvl="0" indent="0" rtl="0">
              <a:spcBef>
                <a:spcPts val="0"/>
              </a:spcBef>
              <a:spcAft>
                <a:spcPts val="0"/>
              </a:spcAft>
              <a:buNone/>
            </a:pPr>
            <a:r>
              <a:rPr lang="nl"/>
              <a:t>•Promotie filmpje</a:t>
            </a:r>
            <a:endParaRPr/>
          </a:p>
          <a:p>
            <a:pPr marL="0" lvl="0" indent="0" rtl="0">
              <a:spcBef>
                <a:spcPts val="0"/>
              </a:spcBef>
              <a:spcAft>
                <a:spcPts val="0"/>
              </a:spcAft>
              <a:buNone/>
            </a:pPr>
            <a:r>
              <a:rPr lang="nl"/>
              <a:t>•Kort mockups laten zien</a:t>
            </a:r>
            <a:endParaRPr/>
          </a:p>
          <a:p>
            <a:pPr marL="0" lvl="0" indent="0" rtl="0">
              <a:spcBef>
                <a:spcPts val="0"/>
              </a:spcBef>
              <a:spcAft>
                <a:spcPts val="0"/>
              </a:spcAft>
              <a:buNone/>
            </a:pPr>
            <a:r>
              <a:rPr lang="nl"/>
              <a:t>•Zeggen dat het hierop gebaseerd is etc</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STIJN</a:t>
            </a:r>
            <a:endParaRPr/>
          </a:p>
          <a:p>
            <a:pPr marL="0" lvl="0" indent="0">
              <a:spcBef>
                <a:spcPts val="0"/>
              </a:spcBef>
              <a:spcAft>
                <a:spcPts val="0"/>
              </a:spcAft>
              <a:buNone/>
            </a:pPr>
            <a:r>
              <a:rPr lang="nl"/>
              <a:t>----------</a:t>
            </a:r>
            <a:endParaRPr/>
          </a:p>
          <a:p>
            <a:pPr marL="0" lvl="0" indent="0">
              <a:spcBef>
                <a:spcPts val="0"/>
              </a:spcBef>
              <a:spcAft>
                <a:spcPts val="0"/>
              </a:spcAft>
              <a:buNone/>
            </a:pPr>
            <a:r>
              <a:rPr lang="nl"/>
              <a:t>Wij willen jullie alvast danken voor jullie aandacht</a:t>
            </a:r>
            <a:endParaRPr/>
          </a:p>
          <a:p>
            <a:pPr marL="0" lvl="0" indent="0">
              <a:spcBef>
                <a:spcPts val="0"/>
              </a:spcBef>
              <a:spcAft>
                <a:spcPts val="0"/>
              </a:spcAft>
              <a:buNone/>
            </a:pPr>
            <a:r>
              <a:rPr lang="nl"/>
              <a:t>als er nog eventuele vragen zijn zouden wij deze graag beantwoorden</a:t>
            </a:r>
            <a:endParaRPr/>
          </a:p>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Stijn</a:t>
            </a:r>
            <a:endParaRPr/>
          </a:p>
          <a:p>
            <a:pPr marL="0" lvl="0" indent="0">
              <a:spcBef>
                <a:spcPts val="0"/>
              </a:spcBef>
              <a:spcAft>
                <a:spcPts val="0"/>
              </a:spcAft>
              <a:buNone/>
            </a:pPr>
            <a:r>
              <a:rPr lang="nl"/>
              <a:t>----------</a:t>
            </a:r>
            <a:endParaRPr/>
          </a:p>
          <a:p>
            <a:pPr marL="0" lvl="0" indent="0">
              <a:spcBef>
                <a:spcPts val="0"/>
              </a:spcBef>
              <a:spcAft>
                <a:spcPts val="0"/>
              </a:spcAft>
              <a:buNone/>
            </a:pPr>
            <a:r>
              <a:rPr lang="nl"/>
              <a:t>Zoals sommigen van jullie ongetwijfeld wel zullen weten is het niet altijd gemakkelijk om contact op te nemen met je baas.</a:t>
            </a:r>
            <a:endParaRPr/>
          </a:p>
          <a:p>
            <a:pPr marL="0" lvl="0" indent="0">
              <a:spcBef>
                <a:spcPts val="0"/>
              </a:spcBef>
              <a:spcAft>
                <a:spcPts val="0"/>
              </a:spcAft>
              <a:buNone/>
            </a:pPr>
            <a:r>
              <a:rPr lang="nl"/>
              <a:t>Als je dan bijvoorbeeld te laat bent en dit wilt melden aan je baas is dit niet altijd even gemakkelijk.</a:t>
            </a:r>
            <a:br>
              <a:rPr lang="nl"/>
            </a:br>
            <a:r>
              <a:rPr lang="nl"/>
              <a:t>Wij zijn er in geslaagd om dit probleem op te lossen</a:t>
            </a:r>
            <a:endParaRPr/>
          </a:p>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nl"/>
              <a:t>----------</a:t>
            </a:r>
            <a:endParaRPr/>
          </a:p>
          <a:p>
            <a:pPr marL="0" lvl="0" indent="0" rtl="0">
              <a:spcBef>
                <a:spcPts val="0"/>
              </a:spcBef>
              <a:spcAft>
                <a:spcPts val="0"/>
              </a:spcAft>
              <a:buNone/>
            </a:pPr>
            <a:r>
              <a:rPr lang="nl"/>
              <a:t>Stijn</a:t>
            </a:r>
            <a:endParaRPr/>
          </a:p>
          <a:p>
            <a:pPr marL="0" lvl="0" indent="0" rtl="0">
              <a:spcBef>
                <a:spcPts val="0"/>
              </a:spcBef>
              <a:spcAft>
                <a:spcPts val="0"/>
              </a:spcAft>
              <a:buNone/>
            </a:pPr>
            <a:r>
              <a:rPr lang="nl"/>
              <a:t>----------</a:t>
            </a:r>
            <a:endParaRPr/>
          </a:p>
          <a:p>
            <a:pPr marL="0" lvl="0" indent="0" rtl="0">
              <a:spcBef>
                <a:spcPts val="0"/>
              </a:spcBef>
              <a:spcAft>
                <a:spcPts val="0"/>
              </a:spcAft>
              <a:buNone/>
            </a:pPr>
            <a:r>
              <a:rPr lang="nl"/>
              <a:t>Wij zouden graag onze presentatie starten met een demo</a:t>
            </a:r>
            <a:endParaRPr/>
          </a:p>
          <a:p>
            <a:pPr marL="0" lvl="0" indent="0">
              <a:spcBef>
                <a:spcPts val="0"/>
              </a:spcBef>
              <a:spcAft>
                <a:spcPts val="0"/>
              </a:spcAft>
              <a:buNone/>
            </a:pPr>
            <a:endParaRPr/>
          </a:p>
          <a:p>
            <a:pPr marL="0" lvl="0" indent="0">
              <a:spcBef>
                <a:spcPts val="0"/>
              </a:spcBef>
              <a:spcAft>
                <a:spcPts val="0"/>
              </a:spcAft>
              <a:buNone/>
            </a:pPr>
            <a:r>
              <a:rPr lang="nl"/>
              <a:t>----------</a:t>
            </a:r>
            <a:endParaRPr/>
          </a:p>
          <a:p>
            <a:pPr marL="0" lvl="0" indent="0">
              <a:spcBef>
                <a:spcPts val="0"/>
              </a:spcBef>
              <a:spcAft>
                <a:spcPts val="0"/>
              </a:spcAft>
              <a:buNone/>
            </a:pPr>
            <a:r>
              <a:rPr lang="nl"/>
              <a:t>Scenario</a:t>
            </a:r>
            <a:endParaRPr/>
          </a:p>
          <a:p>
            <a:pPr marL="0" lvl="0" indent="0">
              <a:spcBef>
                <a:spcPts val="0"/>
              </a:spcBef>
              <a:spcAft>
                <a:spcPts val="0"/>
              </a:spcAft>
              <a:buNone/>
            </a:pPr>
            <a:r>
              <a:rPr lang="nl"/>
              <a:t>----------</a:t>
            </a:r>
            <a:endParaRPr/>
          </a:p>
          <a:p>
            <a:pPr marL="0" lvl="0" indent="0">
              <a:spcBef>
                <a:spcPts val="0"/>
              </a:spcBef>
              <a:spcAft>
                <a:spcPts val="0"/>
              </a:spcAft>
              <a:buNone/>
            </a:pPr>
            <a:r>
              <a:rPr lang="nl"/>
              <a:t>*We starten het dashboard</a:t>
            </a:r>
            <a:endParaRPr/>
          </a:p>
          <a:p>
            <a:pPr marL="0" lvl="0" indent="0">
              <a:spcBef>
                <a:spcPts val="0"/>
              </a:spcBef>
              <a:spcAft>
                <a:spcPts val="0"/>
              </a:spcAft>
              <a:buNone/>
            </a:pPr>
            <a:r>
              <a:rPr lang="nl"/>
              <a:t>*zien een nieuw issue komen van Mo</a:t>
            </a:r>
            <a:endParaRPr/>
          </a:p>
          <a:p>
            <a:pPr marL="0" lvl="0" indent="0">
              <a:spcBef>
                <a:spcPts val="0"/>
              </a:spcBef>
              <a:spcAft>
                <a:spcPts val="0"/>
              </a:spcAft>
              <a:buNone/>
            </a:pPr>
            <a:endParaRPr/>
          </a:p>
          <a:p>
            <a:pPr marL="0" lvl="0" indent="0">
              <a:spcBef>
                <a:spcPts val="0"/>
              </a:spcBef>
              <a:spcAft>
                <a:spcPts val="0"/>
              </a:spcAft>
              <a:buNone/>
            </a:pPr>
            <a:r>
              <a:rPr lang="nl"/>
              <a:t>Ah kijk, Mo is te laat, dat is nieuw</a:t>
            </a:r>
            <a:endParaRPr/>
          </a:p>
          <a:p>
            <a:pPr marL="0" lvl="0" indent="0">
              <a:spcBef>
                <a:spcPts val="0"/>
              </a:spcBef>
              <a:spcAft>
                <a:spcPts val="0"/>
              </a:spcAft>
              <a:buNone/>
            </a:pPr>
            <a:r>
              <a:rPr lang="nl"/>
              <a:t>Maar, als ik mi ni vergis is da ni eerste keer da die te laat</a:t>
            </a:r>
            <a:endParaRPr/>
          </a:p>
          <a:p>
            <a:pPr marL="0" lvl="0" indent="0">
              <a:spcBef>
                <a:spcPts val="0"/>
              </a:spcBef>
              <a:spcAft>
                <a:spcPts val="0"/>
              </a:spcAft>
              <a:buNone/>
            </a:pPr>
            <a:endParaRPr/>
          </a:p>
          <a:p>
            <a:pPr marL="0" lvl="0" indent="0">
              <a:spcBef>
                <a:spcPts val="0"/>
              </a:spcBef>
              <a:spcAft>
                <a:spcPts val="0"/>
              </a:spcAft>
              <a:buNone/>
            </a:pPr>
            <a:r>
              <a:rPr lang="nl"/>
              <a:t>*klik op naam voor geschiedenis te zien</a:t>
            </a:r>
            <a:endParaRPr/>
          </a:p>
          <a:p>
            <a:pPr marL="0" lvl="0" indent="0">
              <a:spcBef>
                <a:spcPts val="0"/>
              </a:spcBef>
              <a:spcAft>
                <a:spcPts val="0"/>
              </a:spcAft>
              <a:buNone/>
            </a:pPr>
            <a:endParaRPr/>
          </a:p>
          <a:p>
            <a:pPr marL="0" lvl="0" indent="0">
              <a:spcBef>
                <a:spcPts val="0"/>
              </a:spcBef>
              <a:spcAft>
                <a:spcPts val="0"/>
              </a:spcAft>
              <a:buNone/>
            </a:pPr>
            <a:r>
              <a:rPr lang="nl"/>
              <a:t>Ah dies precies al veel te laat geweest, moeten we straks precies is een babbeltje mee doen</a:t>
            </a:r>
            <a:endParaRPr/>
          </a:p>
          <a:p>
            <a:pPr marL="0" lvl="0" indent="0">
              <a:spcBef>
                <a:spcPts val="0"/>
              </a:spcBef>
              <a:spcAft>
                <a:spcPts val="0"/>
              </a:spcAft>
              <a:buNone/>
            </a:pPr>
            <a:endParaRPr/>
          </a:p>
          <a:p>
            <a:pPr marL="0" lvl="0" indent="0">
              <a:spcBef>
                <a:spcPts val="0"/>
              </a:spcBef>
              <a:spcAft>
                <a:spcPts val="0"/>
              </a:spcAft>
              <a:buNone/>
            </a:pPr>
            <a:r>
              <a:rPr lang="nl"/>
              <a:t>*issue closed</a:t>
            </a:r>
            <a:endParaRPr/>
          </a:p>
          <a:p>
            <a:pPr marL="0" lvl="0" indent="0">
              <a:spcBef>
                <a:spcPts val="0"/>
              </a:spcBef>
              <a:spcAft>
                <a:spcPts val="0"/>
              </a:spcAft>
              <a:buNone/>
            </a:pPr>
            <a:r>
              <a:rPr lang="nl"/>
              <a:t>*Mo komt binnen</a:t>
            </a:r>
            <a:endParaRPr/>
          </a:p>
          <a:p>
            <a:pPr marL="0" lvl="0" indent="0">
              <a:spcBef>
                <a:spcPts val="0"/>
              </a:spcBef>
              <a:spcAft>
                <a:spcPts val="0"/>
              </a:spcAft>
              <a:buNone/>
            </a:pPr>
            <a:r>
              <a:rPr lang="nl"/>
              <a:t>*demo geven wat de app kan</a:t>
            </a:r>
            <a:endParaRPr/>
          </a:p>
          <a:p>
            <a:pPr marL="0" lvl="0" indent="0" rtl="0">
              <a:spcBef>
                <a:spcPts val="0"/>
              </a:spcBef>
              <a:spcAft>
                <a:spcPts val="0"/>
              </a:spcAft>
              <a:buNone/>
            </a:pPr>
            <a:r>
              <a:rPr lang="nl"/>
              <a:t>*zeggen dat de plaats bepaling client side gebeurt</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Stijn</a:t>
            </a:r>
            <a:endParaRPr/>
          </a:p>
          <a:p>
            <a:pPr marL="0" lvl="0" indent="0">
              <a:spcBef>
                <a:spcPts val="0"/>
              </a:spcBef>
              <a:spcAft>
                <a:spcPts val="0"/>
              </a:spcAft>
              <a:buNone/>
            </a:pPr>
            <a:r>
              <a:rPr lang="nl"/>
              <a:t>----------</a:t>
            </a:r>
            <a:endParaRPr/>
          </a:p>
          <a:p>
            <a:pPr marL="0" lvl="0" indent="0">
              <a:spcBef>
                <a:spcPts val="0"/>
              </a:spcBef>
              <a:spcAft>
                <a:spcPts val="0"/>
              </a:spcAft>
              <a:buNone/>
            </a:pPr>
            <a:r>
              <a:rPr lang="nl"/>
              <a:t>Veel waarde gehecht aan user testing</a:t>
            </a:r>
            <a:endParaRPr/>
          </a:p>
          <a:p>
            <a:pPr marL="0" lvl="0" indent="0">
              <a:spcBef>
                <a:spcPts val="0"/>
              </a:spcBef>
              <a:spcAft>
                <a:spcPts val="0"/>
              </a:spcAft>
              <a:buNone/>
            </a:pPr>
            <a:r>
              <a:rPr lang="nl"/>
              <a:t>was ons in het begin niet zo duidelijk</a:t>
            </a:r>
            <a:endParaRPr/>
          </a:p>
          <a:p>
            <a:pPr marL="0" lvl="0" indent="0">
              <a:spcBef>
                <a:spcPts val="0"/>
              </a:spcBef>
              <a:spcAft>
                <a:spcPts val="0"/>
              </a:spcAft>
              <a:buNone/>
            </a:pPr>
            <a:endParaRPr/>
          </a:p>
          <a:p>
            <a:pPr marL="0" lvl="0" indent="0">
              <a:spcBef>
                <a:spcPts val="0"/>
              </a:spcBef>
              <a:spcAft>
                <a:spcPts val="0"/>
              </a:spcAft>
              <a:buNone/>
            </a:pPr>
            <a:r>
              <a:rPr lang="nl"/>
              <a:t>In het begin was ons da ni zo duidelijk waarom dit zo belangrijk was </a:t>
            </a:r>
            <a:br>
              <a:rPr lang="nl"/>
            </a:br>
            <a:r>
              <a:rPr lang="nl"/>
              <a:t>Maar na onze eerste form hadden we wel door dat onze gang van gedachten niet altijd overeen kwam met die van de gebruijers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STIJN</a:t>
            </a:r>
            <a:endParaRPr/>
          </a:p>
          <a:p>
            <a:pPr marL="0" lvl="0" indent="0">
              <a:spcBef>
                <a:spcPts val="0"/>
              </a:spcBef>
              <a:spcAft>
                <a:spcPts val="0"/>
              </a:spcAft>
              <a:buNone/>
            </a:pPr>
            <a:r>
              <a:rPr lang="nl"/>
              <a:t>----------</a:t>
            </a:r>
            <a:endParaRPr/>
          </a:p>
          <a:p>
            <a:pPr marL="0" lvl="0" indent="0">
              <a:spcBef>
                <a:spcPts val="0"/>
              </a:spcBef>
              <a:spcAft>
                <a:spcPts val="0"/>
              </a:spcAft>
              <a:buNone/>
            </a:pPr>
            <a:r>
              <a:rPr lang="nl"/>
              <a:t>Google forms resultaten</a:t>
            </a:r>
            <a:endParaRPr/>
          </a:p>
          <a:p>
            <a:pPr marL="0" lvl="0" indent="0">
              <a:spcBef>
                <a:spcPts val="0"/>
              </a:spcBef>
              <a:spcAft>
                <a:spcPts val="0"/>
              </a:spcAft>
              <a:buNone/>
            </a:pPr>
            <a:r>
              <a:rPr lang="nl"/>
              <a:t>2de forms al- eerste waren niet zo duidelijk maar hadden wel bijna 80 reviews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MAARTEN</a:t>
            </a:r>
            <a:endParaRPr/>
          </a:p>
          <a:p>
            <a:pPr marL="0" lvl="0" indent="0">
              <a:spcBef>
                <a:spcPts val="0"/>
              </a:spcBef>
              <a:spcAft>
                <a:spcPts val="0"/>
              </a:spcAft>
              <a:buNone/>
            </a:pPr>
            <a:r>
              <a:rPr lang="nl"/>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MAARTEN</a:t>
            </a:r>
            <a:endParaRPr/>
          </a:p>
          <a:p>
            <a:pPr marL="0" lvl="0" indent="0" rtl="0">
              <a:spcBef>
                <a:spcPts val="0"/>
              </a:spcBef>
              <a:spcAft>
                <a:spcPts val="0"/>
              </a:spcAft>
              <a:buNone/>
            </a:pPr>
            <a:r>
              <a:rPr lang="nl"/>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Mo</a:t>
            </a:r>
            <a:endParaRPr/>
          </a:p>
          <a:p>
            <a:pPr marL="0" lvl="0" indent="0">
              <a:spcBef>
                <a:spcPts val="0"/>
              </a:spcBef>
              <a:spcAft>
                <a:spcPts val="0"/>
              </a:spcAft>
              <a:buNone/>
            </a:pPr>
            <a:r>
              <a:rPr lang="nl"/>
              <a:t>----------</a:t>
            </a:r>
            <a:endParaRPr/>
          </a:p>
          <a:p>
            <a:pPr marL="0" lvl="0" indent="0" rtl="0">
              <a:spcBef>
                <a:spcPts val="0"/>
              </a:spcBef>
              <a:spcAft>
                <a:spcPts val="0"/>
              </a:spcAft>
              <a:buNone/>
            </a:pPr>
            <a:r>
              <a:rPr lang="nl"/>
              <a:t>KORTE EN BEKNOPTE UITLEG</a:t>
            </a:r>
            <a:endParaRPr/>
          </a:p>
          <a:p>
            <a:pPr marL="0" lvl="0" indent="0" rtl="0">
              <a:spcBef>
                <a:spcPts val="0"/>
              </a:spcBef>
              <a:spcAft>
                <a:spcPts val="0"/>
              </a:spcAft>
              <a:buNone/>
            </a:pPr>
            <a:r>
              <a:rPr lang="nl"/>
              <a:t>•Gebruikers vriendelijk</a:t>
            </a:r>
            <a:endParaRPr/>
          </a:p>
          <a:p>
            <a:pPr marL="0" lvl="0" indent="0" rtl="0">
              <a:spcBef>
                <a:spcPts val="0"/>
              </a:spcBef>
              <a:spcAft>
                <a:spcPts val="0"/>
              </a:spcAft>
              <a:buNone/>
            </a:pPr>
            <a:r>
              <a:rPr lang="nl"/>
              <a:t>•GPS cords worden niet doorgestuurd</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a:t>
            </a:r>
            <a:endParaRPr/>
          </a:p>
          <a:p>
            <a:pPr marL="0" lvl="0" indent="0">
              <a:spcBef>
                <a:spcPts val="0"/>
              </a:spcBef>
              <a:spcAft>
                <a:spcPts val="0"/>
              </a:spcAft>
              <a:buNone/>
            </a:pPr>
            <a:r>
              <a:rPr lang="nl"/>
              <a:t>Francois &amp; Seppe</a:t>
            </a:r>
            <a:endParaRPr/>
          </a:p>
          <a:p>
            <a:pPr marL="0" lvl="0" indent="0">
              <a:spcBef>
                <a:spcPts val="0"/>
              </a:spcBef>
              <a:spcAft>
                <a:spcPts val="0"/>
              </a:spcAft>
              <a:buNone/>
            </a:pPr>
            <a:r>
              <a:rPr lang="nl"/>
              <a:t>----------</a:t>
            </a:r>
            <a:endParaRPr/>
          </a:p>
          <a:p>
            <a:pPr marL="0" lvl="0" indent="457200">
              <a:spcBef>
                <a:spcPts val="0"/>
              </a:spcBef>
              <a:spcAft>
                <a:spcPts val="0"/>
              </a:spcAft>
              <a:buNone/>
            </a:pPr>
            <a:r>
              <a:rPr lang="nl"/>
              <a:t>- Is voor de werkgevers</a:t>
            </a:r>
            <a:endParaRPr/>
          </a:p>
          <a:p>
            <a:pPr marL="0" lvl="0" indent="457200">
              <a:spcBef>
                <a:spcPts val="0"/>
              </a:spcBef>
              <a:spcAft>
                <a:spcPts val="0"/>
              </a:spcAft>
              <a:buNone/>
            </a:pPr>
            <a:r>
              <a:rPr lang="nl"/>
              <a:t>- Locatie van het bedrijf kan ingegeven worden en veranderd worden, net zoals het loon</a:t>
            </a:r>
            <a:endParaRPr/>
          </a:p>
          <a:p>
            <a:pPr marL="0" lvl="0" indent="0">
              <a:spcBef>
                <a:spcPts val="0"/>
              </a:spcBef>
              <a:spcAft>
                <a:spcPts val="0"/>
              </a:spcAft>
              <a:buNone/>
            </a:pPr>
            <a:r>
              <a:rPr lang="nl"/>
              <a:t>	- Werknemers kiezen</a:t>
            </a:r>
            <a:endParaRPr/>
          </a:p>
          <a:p>
            <a:pPr marL="0" lvl="0" indent="0">
              <a:spcBef>
                <a:spcPts val="0"/>
              </a:spcBef>
              <a:spcAft>
                <a:spcPts val="0"/>
              </a:spcAft>
              <a:buNone/>
            </a:pPr>
            <a:r>
              <a:rPr lang="nl"/>
              <a:t>		-Veranderd wegens feedback</a:t>
            </a:r>
            <a:endParaRPr/>
          </a:p>
          <a:p>
            <a:pPr marL="0" lvl="0" indent="0">
              <a:spcBef>
                <a:spcPts val="0"/>
              </a:spcBef>
              <a:spcAft>
                <a:spcPts val="0"/>
              </a:spcAft>
              <a:buNone/>
            </a:pPr>
            <a:r>
              <a:rPr lang="nl"/>
              <a:t>	- aangekleed met wat getallen</a:t>
            </a:r>
            <a:endParaRPr/>
          </a:p>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solidFill>
                  <a:schemeClr val="lt1"/>
                </a:solidFill>
              </a:rPr>
              <a:t>‹nr.›</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endParaRP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solidFill>
                  <a:schemeClr val="lt1"/>
                </a:solidFill>
              </a:rPr>
              <a:t>‹nr.›</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solidFill>
                  <a:schemeClr val="accent1"/>
                </a:solidFill>
              </a:rPr>
              <a:t>‹nr.›</a:t>
            </a:fld>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solidFill>
                  <a:schemeClr val="accent1"/>
                </a:solidFill>
              </a:rPr>
              <a:t>‹nr.›</a:t>
            </a:fld>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nl">
                <a:solidFill>
                  <a:schemeClr val="lt1"/>
                </a:solidFill>
              </a:rPr>
              <a:t>‹nr.›</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nl" sz="1000">
                <a:solidFill>
                  <a:schemeClr val="dk2"/>
                </a:solidFill>
                <a:latin typeface="Roboto"/>
                <a:ea typeface="Roboto"/>
                <a:cs typeface="Roboto"/>
                <a:sym typeface="Roboto"/>
              </a:rPr>
              <a:t>‹nr.›</a:t>
            </a:fld>
            <a:endParaRPr sz="1000">
              <a:solidFill>
                <a:schemeClr val="dk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player.vimeo.com/video/252075069"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sz="6000"/>
              <a:t>OnTime</a:t>
            </a:r>
            <a:endParaRPr/>
          </a:p>
        </p:txBody>
      </p:sp>
      <p:sp>
        <p:nvSpPr>
          <p:cNvPr id="65" name="Shape 65"/>
          <p:cNvSpPr txBox="1">
            <a:spLocks noGrp="1"/>
          </p:cNvSpPr>
          <p:nvPr>
            <p:ph type="subTitle" idx="1"/>
          </p:nvPr>
        </p:nvSpPr>
        <p:spPr>
          <a:xfrm>
            <a:off x="311700" y="1878528"/>
            <a:ext cx="4242600" cy="235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sz="1800">
                <a:solidFill>
                  <a:schemeClr val="dk1"/>
                </a:solidFill>
              </a:rPr>
              <a:t>Artuur Janssens</a:t>
            </a:r>
            <a:endParaRPr sz="1800">
              <a:solidFill>
                <a:schemeClr val="dk1"/>
              </a:solidFill>
            </a:endParaRPr>
          </a:p>
          <a:p>
            <a:pPr marL="0" lvl="0" indent="0">
              <a:spcBef>
                <a:spcPts val="0"/>
              </a:spcBef>
              <a:spcAft>
                <a:spcPts val="0"/>
              </a:spcAft>
              <a:buNone/>
            </a:pPr>
            <a:r>
              <a:rPr lang="nl" sz="1800">
                <a:solidFill>
                  <a:schemeClr val="dk1"/>
                </a:solidFill>
              </a:rPr>
              <a:t>Maarten Wachters</a:t>
            </a:r>
            <a:endParaRPr sz="1800">
              <a:solidFill>
                <a:schemeClr val="dk1"/>
              </a:solidFill>
            </a:endParaRPr>
          </a:p>
          <a:p>
            <a:pPr marL="0" lvl="0" indent="0">
              <a:spcBef>
                <a:spcPts val="0"/>
              </a:spcBef>
              <a:spcAft>
                <a:spcPts val="0"/>
              </a:spcAft>
              <a:buNone/>
            </a:pPr>
            <a:r>
              <a:rPr lang="nl" sz="1800">
                <a:solidFill>
                  <a:schemeClr val="dk1"/>
                </a:solidFill>
              </a:rPr>
              <a:t>Seppe Geerinckx</a:t>
            </a:r>
            <a:endParaRPr sz="1800">
              <a:solidFill>
                <a:schemeClr val="dk1"/>
              </a:solidFill>
            </a:endParaRPr>
          </a:p>
          <a:p>
            <a:pPr marL="0" lvl="0" indent="0">
              <a:spcBef>
                <a:spcPts val="0"/>
              </a:spcBef>
              <a:spcAft>
                <a:spcPts val="0"/>
              </a:spcAft>
              <a:buNone/>
            </a:pPr>
            <a:r>
              <a:rPr lang="nl" sz="1800">
                <a:solidFill>
                  <a:schemeClr val="dk1"/>
                </a:solidFill>
              </a:rPr>
              <a:t>François Blanpain</a:t>
            </a:r>
            <a:endParaRPr sz="1800">
              <a:solidFill>
                <a:schemeClr val="dk1"/>
              </a:solidFill>
            </a:endParaRPr>
          </a:p>
          <a:p>
            <a:pPr marL="0" lvl="0" indent="0">
              <a:spcBef>
                <a:spcPts val="0"/>
              </a:spcBef>
              <a:spcAft>
                <a:spcPts val="0"/>
              </a:spcAft>
              <a:buNone/>
            </a:pPr>
            <a:r>
              <a:rPr lang="nl" sz="1800">
                <a:solidFill>
                  <a:schemeClr val="dk1"/>
                </a:solidFill>
              </a:rPr>
              <a:t>Stijn Pittomvils</a:t>
            </a:r>
            <a:endParaRPr sz="1800">
              <a:solidFill>
                <a:schemeClr val="dk1"/>
              </a:solidFill>
            </a:endParaRPr>
          </a:p>
          <a:p>
            <a:pPr marL="0" lvl="0" indent="0">
              <a:spcBef>
                <a:spcPts val="0"/>
              </a:spcBef>
              <a:spcAft>
                <a:spcPts val="0"/>
              </a:spcAft>
              <a:buNone/>
            </a:pPr>
            <a:r>
              <a:rPr lang="nl" sz="1800">
                <a:solidFill>
                  <a:schemeClr val="dk1"/>
                </a:solidFill>
              </a:rPr>
              <a:t>Mo Bouzim</a:t>
            </a:r>
            <a:endParaRPr sz="1800">
              <a:solidFill>
                <a:schemeClr val="dk1"/>
              </a:solidFill>
            </a:endParaRPr>
          </a:p>
          <a:p>
            <a:pPr marL="0" lvl="0" indent="0">
              <a:spcBef>
                <a:spcPts val="0"/>
              </a:spcBef>
              <a:spcAft>
                <a:spcPts val="0"/>
              </a:spcAft>
              <a:buNone/>
            </a:pP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nl" sz="4400"/>
              <a:t>Locatie</a:t>
            </a:r>
            <a:endParaRPr/>
          </a:p>
        </p:txBody>
      </p:sp>
      <p:sp>
        <p:nvSpPr>
          <p:cNvPr id="126" name="Shape 1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406400" rtl="0">
              <a:lnSpc>
                <a:spcPct val="90000"/>
              </a:lnSpc>
              <a:spcBef>
                <a:spcPts val="1000"/>
              </a:spcBef>
              <a:spcAft>
                <a:spcPts val="0"/>
              </a:spcAft>
              <a:buClr>
                <a:schemeClr val="dk1"/>
              </a:buClr>
              <a:buSzPts val="2800"/>
              <a:buChar char="●"/>
            </a:pPr>
            <a:r>
              <a:rPr lang="nl" sz="2800">
                <a:solidFill>
                  <a:schemeClr val="dk1"/>
                </a:solidFill>
              </a:rPr>
              <a:t>Gps</a:t>
            </a: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Veiligheid</a:t>
            </a: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Privacy</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sz="4400"/>
              <a:t>Hosting</a:t>
            </a:r>
            <a:endParaRPr/>
          </a:p>
        </p:txBody>
      </p:sp>
      <p:sp>
        <p:nvSpPr>
          <p:cNvPr id="132" name="Shape 13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406400" rtl="0">
              <a:lnSpc>
                <a:spcPct val="90000"/>
              </a:lnSpc>
              <a:spcBef>
                <a:spcPts val="1000"/>
              </a:spcBef>
              <a:spcAft>
                <a:spcPts val="0"/>
              </a:spcAft>
              <a:buClr>
                <a:schemeClr val="dk1"/>
              </a:buClr>
              <a:buSzPts val="2800"/>
              <a:buChar char="●"/>
            </a:pPr>
            <a:r>
              <a:rPr lang="nl" sz="2800">
                <a:solidFill>
                  <a:schemeClr val="dk1"/>
                </a:solidFill>
              </a:rPr>
              <a:t>Microsoft Azure</a:t>
            </a: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Dedicated</a:t>
            </a: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IaaS</a:t>
            </a:r>
            <a:endParaRPr sz="2800">
              <a:solidFill>
                <a:schemeClr val="dk1"/>
              </a:solidFill>
            </a:endParaRPr>
          </a:p>
          <a:p>
            <a:pPr marL="0" lvl="0" indent="0" rtl="0">
              <a:lnSpc>
                <a:spcPct val="90000"/>
              </a:lnSpc>
              <a:spcBef>
                <a:spcPts val="1000"/>
              </a:spcBef>
              <a:spcAft>
                <a:spcPts val="0"/>
              </a:spcAft>
              <a:buClr>
                <a:schemeClr val="dk1"/>
              </a:buClr>
              <a:buSzPts val="1100"/>
              <a:buFont typeface="Arial"/>
              <a:buNone/>
            </a:pPr>
            <a:endParaRPr sz="2800">
              <a:solidFill>
                <a:schemeClr val="dk1"/>
              </a:solidFill>
            </a:endParaRPr>
          </a:p>
          <a:p>
            <a:pPr marL="0" lvl="0" indent="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Break-even analyse</a:t>
            </a:r>
            <a:endParaRPr/>
          </a:p>
        </p:txBody>
      </p:sp>
      <p:sp>
        <p:nvSpPr>
          <p:cNvPr id="138" name="Shape 13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39" name="Shape 139"/>
          <p:cNvPicPr preferRelativeResize="0"/>
          <p:nvPr/>
        </p:nvPicPr>
        <p:blipFill>
          <a:blip r:embed="rId3">
            <a:alphaModFix/>
          </a:blip>
          <a:stretch>
            <a:fillRect/>
          </a:stretch>
        </p:blipFill>
        <p:spPr>
          <a:xfrm>
            <a:off x="4407150" y="566125"/>
            <a:ext cx="4449725" cy="3968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sz="4400"/>
              <a:t>Promotie filmpje</a:t>
            </a:r>
            <a:endParaRPr/>
          </a:p>
        </p:txBody>
      </p:sp>
      <p:sp>
        <p:nvSpPr>
          <p:cNvPr id="145" name="Shape 14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lnSpc>
                <a:spcPct val="90000"/>
              </a:lnSpc>
              <a:spcBef>
                <a:spcPts val="500"/>
              </a:spcBef>
              <a:spcAft>
                <a:spcPts val="0"/>
              </a:spcAft>
              <a:buClr>
                <a:schemeClr val="dk1"/>
              </a:buClr>
              <a:buSzPts val="1100"/>
              <a:buFont typeface="Arial"/>
              <a:buNone/>
            </a:pPr>
            <a:endParaRPr sz="2400">
              <a:solidFill>
                <a:schemeClr val="dk1"/>
              </a:solidFill>
            </a:endParaRPr>
          </a:p>
          <a:p>
            <a:pPr marL="0" lvl="0" indent="0">
              <a:spcBef>
                <a:spcPts val="0"/>
              </a:spcBef>
              <a:spcAft>
                <a:spcPts val="1600"/>
              </a:spcAft>
              <a:buNone/>
            </a:pPr>
            <a:endParaRPr/>
          </a:p>
        </p:txBody>
      </p:sp>
      <p:pic>
        <p:nvPicPr>
          <p:cNvPr id="146" name="Shape 146">
            <a:hlinkClick r:id="rId3"/>
          </p:cNvPr>
          <p:cNvPicPr preferRelativeResize="0"/>
          <p:nvPr/>
        </p:nvPicPr>
        <p:blipFill>
          <a:blip r:embed="rId4">
            <a:alphaModFix/>
          </a:blip>
          <a:stretch>
            <a:fillRect/>
          </a:stretch>
        </p:blipFill>
        <p:spPr>
          <a:xfrm>
            <a:off x="391475" y="2770650"/>
            <a:ext cx="3258901" cy="1828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sz="4400"/>
              <a:t>Slotwoord</a:t>
            </a:r>
            <a:endParaRPr/>
          </a:p>
        </p:txBody>
      </p:sp>
      <p:sp>
        <p:nvSpPr>
          <p:cNvPr id="152" name="Shape 15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lnSpc>
                <a:spcPct val="90000"/>
              </a:lnSpc>
              <a:spcBef>
                <a:spcPts val="1000"/>
              </a:spcBef>
              <a:spcAft>
                <a:spcPts val="0"/>
              </a:spcAft>
              <a:buClr>
                <a:schemeClr val="dk1"/>
              </a:buClr>
              <a:buSzPts val="1100"/>
              <a:buFont typeface="Arial"/>
              <a:buNone/>
            </a:pPr>
            <a:endParaRPr sz="2800">
              <a:solidFill>
                <a:schemeClr val="dk1"/>
              </a:solidFill>
            </a:endParaRPr>
          </a:p>
          <a:p>
            <a:pPr marL="0" lvl="0" indent="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pPr>
            <a:r>
              <a:rPr lang="nl" sz="4400"/>
              <a:t>Intro</a:t>
            </a:r>
            <a:endParaRPr/>
          </a:p>
        </p:txBody>
      </p:sp>
      <p:sp>
        <p:nvSpPr>
          <p:cNvPr id="71" name="Shape 7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Probleem</a:t>
            </a: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Oplossing</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sz="4400"/>
              <a:t>Demo</a:t>
            </a:r>
            <a:endParaRPr/>
          </a:p>
        </p:txBody>
      </p:sp>
      <p:sp>
        <p:nvSpPr>
          <p:cNvPr id="77" name="Shape 77"/>
          <p:cNvSpPr txBox="1">
            <a:spLocks noGrp="1"/>
          </p:cNvSpPr>
          <p:nvPr>
            <p:ph type="body" idx="1"/>
          </p:nvPr>
        </p:nvSpPr>
        <p:spPr>
          <a:xfrm>
            <a:off x="4668925" y="522450"/>
            <a:ext cx="4166400" cy="4098600"/>
          </a:xfrm>
          <a:prstGeom prst="rect">
            <a:avLst/>
          </a:prstGeom>
        </p:spPr>
        <p:txBody>
          <a:bodyPr spcFirstLastPara="1" wrap="square" lIns="91425" tIns="91425" rIns="91425" bIns="91425" anchor="t" anchorCtr="0">
            <a:noAutofit/>
          </a:bodyPr>
          <a:lstStyle/>
          <a:p>
            <a:pPr marL="0" lvl="0" indent="0" rtl="0">
              <a:lnSpc>
                <a:spcPct val="90000"/>
              </a:lnSpc>
              <a:spcBef>
                <a:spcPts val="1000"/>
              </a:spcBef>
              <a:spcAft>
                <a:spcPts val="0"/>
              </a:spcAft>
              <a:buClr>
                <a:schemeClr val="dk1"/>
              </a:buClr>
              <a:buSzPts val="1100"/>
              <a:buFont typeface="Arial"/>
              <a:buNone/>
            </a:pPr>
            <a:endParaRPr sz="2800">
              <a:solidFill>
                <a:schemeClr val="dk1"/>
              </a:solidFill>
            </a:endParaRPr>
          </a:p>
          <a:p>
            <a:pPr marL="0" lvl="0" indent="0">
              <a:spcBef>
                <a:spcPts val="0"/>
              </a:spcBef>
              <a:spcAft>
                <a:spcPts val="1600"/>
              </a:spcAft>
              <a:buNone/>
            </a:pPr>
            <a:endParaRPr/>
          </a:p>
        </p:txBody>
      </p:sp>
      <p:pic>
        <p:nvPicPr>
          <p:cNvPr id="78" name="Shape 78"/>
          <p:cNvPicPr preferRelativeResize="0"/>
          <p:nvPr/>
        </p:nvPicPr>
        <p:blipFill>
          <a:blip r:embed="rId3">
            <a:alphaModFix/>
          </a:blip>
          <a:stretch>
            <a:fillRect/>
          </a:stretch>
        </p:blipFill>
        <p:spPr>
          <a:xfrm>
            <a:off x="5486949" y="338150"/>
            <a:ext cx="2511575" cy="44671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sz="4400"/>
              <a:t>User testing</a:t>
            </a:r>
            <a:endParaRPr/>
          </a:p>
        </p:txBody>
      </p:sp>
      <p:sp>
        <p:nvSpPr>
          <p:cNvPr id="84" name="Shape 8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406400" rtl="0">
              <a:lnSpc>
                <a:spcPct val="90000"/>
              </a:lnSpc>
              <a:spcBef>
                <a:spcPts val="1000"/>
              </a:spcBef>
              <a:spcAft>
                <a:spcPts val="0"/>
              </a:spcAft>
              <a:buClr>
                <a:schemeClr val="dk1"/>
              </a:buClr>
              <a:buSzPts val="2800"/>
              <a:buChar char="●"/>
            </a:pPr>
            <a:r>
              <a:rPr lang="nl" sz="2800">
                <a:solidFill>
                  <a:schemeClr val="dk1"/>
                </a:solidFill>
              </a:rPr>
              <a:t>Google forms</a:t>
            </a: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Mvp</a:t>
            </a:r>
            <a:endParaRPr sz="2800">
              <a:solidFill>
                <a:schemeClr val="dk1"/>
              </a:solidFill>
            </a:endParaRPr>
          </a:p>
          <a:p>
            <a:pPr marL="0" lvl="0" indent="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211150" y="640188"/>
            <a:ext cx="8839202" cy="2263886"/>
          </a:xfrm>
          <a:prstGeom prst="rect">
            <a:avLst/>
          </a:prstGeom>
          <a:noFill/>
          <a:ln>
            <a:noFill/>
          </a:ln>
        </p:spPr>
      </p:pic>
      <p:pic>
        <p:nvPicPr>
          <p:cNvPr id="90" name="Shape 90"/>
          <p:cNvPicPr preferRelativeResize="0"/>
          <p:nvPr/>
        </p:nvPicPr>
        <p:blipFill>
          <a:blip r:embed="rId4">
            <a:alphaModFix/>
          </a:blip>
          <a:stretch>
            <a:fillRect/>
          </a:stretch>
        </p:blipFill>
        <p:spPr>
          <a:xfrm>
            <a:off x="211150" y="2954674"/>
            <a:ext cx="4312457" cy="1934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p:nvPr/>
        </p:nvSpPr>
        <p:spPr>
          <a:xfrm>
            <a:off x="664800" y="1262375"/>
            <a:ext cx="5532000" cy="14061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nl" b="1">
                <a:solidFill>
                  <a:srgbClr val="434343"/>
                </a:solidFill>
                <a:latin typeface="Roboto"/>
                <a:ea typeface="Roboto"/>
                <a:cs typeface="Roboto"/>
                <a:sym typeface="Roboto"/>
              </a:rPr>
              <a:t>het  lijkt mij een zeer gemakkelijke app voor zowel werknemer als werkgever</a:t>
            </a:r>
            <a:endParaRPr b="1">
              <a:solidFill>
                <a:srgbClr val="434343"/>
              </a:solidFill>
              <a:latin typeface="Roboto"/>
              <a:ea typeface="Roboto"/>
              <a:cs typeface="Roboto"/>
              <a:sym typeface="Roboto"/>
            </a:endParaRPr>
          </a:p>
        </p:txBody>
      </p:sp>
      <p:sp>
        <p:nvSpPr>
          <p:cNvPr id="96" name="Shape 96"/>
          <p:cNvSpPr txBox="1"/>
          <p:nvPr/>
        </p:nvSpPr>
        <p:spPr>
          <a:xfrm>
            <a:off x="2352725" y="784225"/>
            <a:ext cx="63207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nl" b="1">
                <a:solidFill>
                  <a:srgbClr val="434343"/>
                </a:solidFill>
                <a:latin typeface="Roboto"/>
                <a:ea typeface="Roboto"/>
                <a:cs typeface="Roboto"/>
                <a:sym typeface="Roboto"/>
              </a:rPr>
              <a:t>Makkelijker, hoef niet eindeloos te bellen naar mijn oversten.</a:t>
            </a:r>
            <a:endParaRPr b="1">
              <a:solidFill>
                <a:srgbClr val="434343"/>
              </a:solidFill>
              <a:latin typeface="Roboto"/>
              <a:ea typeface="Roboto"/>
              <a:cs typeface="Roboto"/>
              <a:sym typeface="Roboto"/>
            </a:endParaRPr>
          </a:p>
        </p:txBody>
      </p:sp>
      <p:sp>
        <p:nvSpPr>
          <p:cNvPr id="97" name="Shape 97"/>
          <p:cNvSpPr txBox="1"/>
          <p:nvPr/>
        </p:nvSpPr>
        <p:spPr>
          <a:xfrm>
            <a:off x="452175" y="2423375"/>
            <a:ext cx="5023500" cy="14625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nl" b="1">
                <a:solidFill>
                  <a:srgbClr val="434343"/>
                </a:solidFill>
                <a:latin typeface="Roboto"/>
                <a:ea typeface="Roboto"/>
                <a:cs typeface="Roboto"/>
                <a:sym typeface="Roboto"/>
              </a:rPr>
              <a:t>Wel, aangezien de handigheid van het  communicatie middel. Maar ook niet omdat meeste communicatie toch nog altijd makkelijker telefonisch gebeurd.</a:t>
            </a:r>
            <a:endParaRPr sz="1800">
              <a:solidFill>
                <a:srgbClr val="434343"/>
              </a:solidFill>
              <a:latin typeface="Roboto"/>
              <a:ea typeface="Roboto"/>
              <a:cs typeface="Roboto"/>
              <a:sym typeface="Roboto"/>
            </a:endParaRPr>
          </a:p>
        </p:txBody>
      </p:sp>
      <p:sp>
        <p:nvSpPr>
          <p:cNvPr id="98" name="Shape 98"/>
          <p:cNvSpPr txBox="1"/>
          <p:nvPr/>
        </p:nvSpPr>
        <p:spPr>
          <a:xfrm>
            <a:off x="890225" y="2614125"/>
            <a:ext cx="84333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nl" b="1">
                <a:solidFill>
                  <a:srgbClr val="434343"/>
                </a:solidFill>
                <a:latin typeface="Roboto"/>
                <a:ea typeface="Roboto"/>
                <a:cs typeface="Roboto"/>
                <a:sym typeface="Roboto"/>
              </a:rPr>
              <a:t>ik zou het gebruiken ALS het verplicht is (dwz dat iedereen het gebruikt) omdat het dan eerlijk is</a:t>
            </a:r>
            <a:endParaRPr b="1">
              <a:solidFill>
                <a:srgbClr val="434343"/>
              </a:solidFill>
              <a:latin typeface="Roboto"/>
              <a:ea typeface="Roboto"/>
              <a:cs typeface="Roboto"/>
              <a:sym typeface="Roboto"/>
            </a:endParaRPr>
          </a:p>
        </p:txBody>
      </p:sp>
      <p:sp>
        <p:nvSpPr>
          <p:cNvPr id="99" name="Shape 99"/>
          <p:cNvSpPr txBox="1">
            <a:spLocks noGrp="1"/>
          </p:cNvSpPr>
          <p:nvPr>
            <p:ph type="title"/>
          </p:nvPr>
        </p:nvSpPr>
        <p:spPr>
          <a:xfrm>
            <a:off x="311700" y="160525"/>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nl"/>
              <a:t>Waarom zou u het wel of niet gebruiken als werknemer?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p:nvPr/>
        </p:nvSpPr>
        <p:spPr>
          <a:xfrm>
            <a:off x="311700" y="1022888"/>
            <a:ext cx="5532000" cy="1406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nl" b="1">
                <a:solidFill>
                  <a:srgbClr val="434343"/>
                </a:solidFill>
                <a:latin typeface="Roboto"/>
                <a:ea typeface="Roboto"/>
                <a:cs typeface="Roboto"/>
                <a:sym typeface="Roboto"/>
              </a:rPr>
              <a:t>Het is handig om een analyse te maken van wie veel afwezig is met welke reden</a:t>
            </a:r>
            <a:endParaRPr b="1">
              <a:solidFill>
                <a:srgbClr val="434343"/>
              </a:solidFill>
              <a:latin typeface="Roboto"/>
              <a:ea typeface="Roboto"/>
              <a:cs typeface="Roboto"/>
              <a:sym typeface="Roboto"/>
            </a:endParaRPr>
          </a:p>
          <a:p>
            <a:pPr marL="0" marR="0" lvl="0" indent="0" algn="l" rtl="0">
              <a:lnSpc>
                <a:spcPct val="115000"/>
              </a:lnSpc>
              <a:spcBef>
                <a:spcPts val="0"/>
              </a:spcBef>
              <a:spcAft>
                <a:spcPts val="0"/>
              </a:spcAft>
              <a:buNone/>
            </a:pPr>
            <a:endParaRPr b="1">
              <a:solidFill>
                <a:srgbClr val="434343"/>
              </a:solidFill>
              <a:latin typeface="Roboto"/>
              <a:ea typeface="Roboto"/>
              <a:cs typeface="Roboto"/>
              <a:sym typeface="Roboto"/>
            </a:endParaRPr>
          </a:p>
        </p:txBody>
      </p:sp>
      <p:sp>
        <p:nvSpPr>
          <p:cNvPr id="105" name="Shape 105"/>
          <p:cNvSpPr txBox="1"/>
          <p:nvPr/>
        </p:nvSpPr>
        <p:spPr>
          <a:xfrm>
            <a:off x="2557400" y="1587800"/>
            <a:ext cx="6549600" cy="1462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nl" b="1">
                <a:solidFill>
                  <a:srgbClr val="434343"/>
                </a:solidFill>
                <a:latin typeface="Roboto"/>
                <a:ea typeface="Roboto"/>
                <a:cs typeface="Roboto"/>
                <a:sym typeface="Roboto"/>
              </a:rPr>
              <a:t>Niet: omdat het een fabrieksmechanisme geeft en het menselijke een beetje doet vervagen?</a:t>
            </a:r>
            <a:endParaRPr b="1">
              <a:solidFill>
                <a:srgbClr val="434343"/>
              </a:solidFill>
              <a:latin typeface="Roboto"/>
              <a:ea typeface="Roboto"/>
              <a:cs typeface="Roboto"/>
              <a:sym typeface="Roboto"/>
            </a:endParaRPr>
          </a:p>
          <a:p>
            <a:pPr marL="0" marR="0" lvl="0" indent="0" algn="l" rtl="0">
              <a:lnSpc>
                <a:spcPct val="115000"/>
              </a:lnSpc>
              <a:spcBef>
                <a:spcPts val="0"/>
              </a:spcBef>
              <a:spcAft>
                <a:spcPts val="0"/>
              </a:spcAft>
              <a:buNone/>
            </a:pPr>
            <a:endParaRPr b="1">
              <a:solidFill>
                <a:srgbClr val="434343"/>
              </a:solidFill>
              <a:latin typeface="Roboto"/>
              <a:ea typeface="Roboto"/>
              <a:cs typeface="Roboto"/>
              <a:sym typeface="Roboto"/>
            </a:endParaRPr>
          </a:p>
        </p:txBody>
      </p:sp>
      <p:sp>
        <p:nvSpPr>
          <p:cNvPr id="106" name="Shape 106"/>
          <p:cNvSpPr txBox="1"/>
          <p:nvPr/>
        </p:nvSpPr>
        <p:spPr>
          <a:xfrm>
            <a:off x="383875" y="2573650"/>
            <a:ext cx="6796800" cy="1462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nl" b="1">
                <a:solidFill>
                  <a:srgbClr val="434343"/>
                </a:solidFill>
                <a:latin typeface="Roboto"/>
                <a:ea typeface="Roboto"/>
                <a:cs typeface="Roboto"/>
                <a:sym typeface="Roboto"/>
              </a:rPr>
              <a:t>Ik</a:t>
            </a:r>
            <a:r>
              <a:rPr lang="nl" sz="1800">
                <a:solidFill>
                  <a:srgbClr val="434343"/>
                </a:solidFill>
                <a:latin typeface="Roboto"/>
                <a:ea typeface="Roboto"/>
                <a:cs typeface="Roboto"/>
                <a:sym typeface="Roboto"/>
              </a:rPr>
              <a:t> </a:t>
            </a:r>
            <a:r>
              <a:rPr lang="nl" b="1">
                <a:solidFill>
                  <a:srgbClr val="434343"/>
                </a:solidFill>
                <a:latin typeface="Roboto"/>
                <a:ea typeface="Roboto"/>
                <a:cs typeface="Roboto"/>
                <a:sym typeface="Roboto"/>
              </a:rPr>
              <a:t>hecht meer belang aan flexibele werkuren dan steeds op tijd zijn op een bepaalde moment. Indien er echter een systeem van aflossing is (shiftenwerk), dan zou ik er zeker wel gebruik van maken zodat ook de werknemer die afgelost moet worden onmiddellijk ingelicht is.</a:t>
            </a:r>
            <a:endParaRPr b="1">
              <a:solidFill>
                <a:srgbClr val="434343"/>
              </a:solidFill>
              <a:latin typeface="Roboto"/>
              <a:ea typeface="Roboto"/>
              <a:cs typeface="Roboto"/>
              <a:sym typeface="Roboto"/>
            </a:endParaRPr>
          </a:p>
          <a:p>
            <a:pPr marL="0" marR="0" lvl="0" indent="0" algn="l" rtl="0">
              <a:lnSpc>
                <a:spcPct val="115000"/>
              </a:lnSpc>
              <a:spcBef>
                <a:spcPts val="0"/>
              </a:spcBef>
              <a:spcAft>
                <a:spcPts val="0"/>
              </a:spcAft>
              <a:buNone/>
            </a:pPr>
            <a:endParaRPr b="1">
              <a:solidFill>
                <a:srgbClr val="434343"/>
              </a:solidFill>
              <a:latin typeface="Roboto"/>
              <a:ea typeface="Roboto"/>
              <a:cs typeface="Roboto"/>
              <a:sym typeface="Roboto"/>
            </a:endParaRPr>
          </a:p>
        </p:txBody>
      </p:sp>
      <p:sp>
        <p:nvSpPr>
          <p:cNvPr id="107" name="Shape 107"/>
          <p:cNvSpPr txBox="1"/>
          <p:nvPr/>
        </p:nvSpPr>
        <p:spPr>
          <a:xfrm>
            <a:off x="1067825" y="2846350"/>
            <a:ext cx="84333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nl" b="1">
                <a:solidFill>
                  <a:srgbClr val="434343"/>
                </a:solidFill>
                <a:latin typeface="Roboto"/>
                <a:ea typeface="Roboto"/>
                <a:cs typeface="Roboto"/>
                <a:sym typeface="Roboto"/>
              </a:rPr>
              <a:t>ik zou het gebruiken ALS het verplicht is (dwz dat iedereen het gebruikt) omdat het dan eerlijk is</a:t>
            </a:r>
            <a:endParaRPr b="1">
              <a:solidFill>
                <a:srgbClr val="434343"/>
              </a:solidFill>
              <a:latin typeface="Roboto"/>
              <a:ea typeface="Roboto"/>
              <a:cs typeface="Roboto"/>
              <a:sym typeface="Roboto"/>
            </a:endParaRPr>
          </a:p>
        </p:txBody>
      </p:sp>
      <p:sp>
        <p:nvSpPr>
          <p:cNvPr id="108" name="Shape 108"/>
          <p:cNvSpPr txBox="1">
            <a:spLocks noGrp="1"/>
          </p:cNvSpPr>
          <p:nvPr>
            <p:ph type="title"/>
          </p:nvPr>
        </p:nvSpPr>
        <p:spPr>
          <a:xfrm>
            <a:off x="311700" y="214050"/>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a:t>Waarom zou u het wel of niet gebruiken als werkgever?</a:t>
            </a:r>
            <a:br>
              <a:rPr lang="nl"/>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sz="4400"/>
              <a:t>App</a:t>
            </a:r>
            <a:endParaRPr/>
          </a:p>
        </p:txBody>
      </p:sp>
      <p:sp>
        <p:nvSpPr>
          <p:cNvPr id="114" name="Shape 1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81000" rtl="0">
              <a:lnSpc>
                <a:spcPct val="90000"/>
              </a:lnSpc>
              <a:spcBef>
                <a:spcPts val="1000"/>
              </a:spcBef>
              <a:spcAft>
                <a:spcPts val="0"/>
              </a:spcAft>
              <a:buClr>
                <a:srgbClr val="000000"/>
              </a:buClr>
              <a:buSzPts val="2400"/>
              <a:buChar char="●"/>
            </a:pPr>
            <a:r>
              <a:rPr lang="nl" sz="2400">
                <a:solidFill>
                  <a:srgbClr val="000000"/>
                </a:solidFill>
              </a:rPr>
              <a:t>Werknemer</a:t>
            </a:r>
            <a:endParaRPr sz="2400">
              <a:solidFill>
                <a:srgbClr val="000000"/>
              </a:solidFill>
            </a:endParaRPr>
          </a:p>
          <a:p>
            <a:pPr marL="0" lvl="0" indent="0" rtl="0">
              <a:lnSpc>
                <a:spcPct val="90000"/>
              </a:lnSpc>
              <a:spcBef>
                <a:spcPts val="1000"/>
              </a:spcBef>
              <a:spcAft>
                <a:spcPts val="0"/>
              </a:spcAft>
              <a:buNone/>
            </a:pPr>
            <a:endParaRPr sz="2400">
              <a:solidFill>
                <a:srgbClr val="000000"/>
              </a:solidFill>
            </a:endParaRPr>
          </a:p>
          <a:p>
            <a:pPr marL="457200" lvl="0" indent="-381000" rtl="0">
              <a:lnSpc>
                <a:spcPct val="90000"/>
              </a:lnSpc>
              <a:spcBef>
                <a:spcPts val="1000"/>
              </a:spcBef>
              <a:spcAft>
                <a:spcPts val="0"/>
              </a:spcAft>
              <a:buClr>
                <a:srgbClr val="000000"/>
              </a:buClr>
              <a:buSzPts val="2400"/>
              <a:buChar char="●"/>
            </a:pPr>
            <a:r>
              <a:rPr lang="nl" sz="2400">
                <a:solidFill>
                  <a:srgbClr val="000000"/>
                </a:solidFill>
              </a:rPr>
              <a:t>Functionaliteiten</a:t>
            </a:r>
            <a:endParaRPr sz="2400">
              <a:solidFill>
                <a:srgbClr val="000000"/>
              </a:solidFill>
            </a:endParaRPr>
          </a:p>
          <a:p>
            <a:pPr marL="0" lvl="0" indent="0" rtl="0">
              <a:lnSpc>
                <a:spcPct val="90000"/>
              </a:lnSpc>
              <a:spcBef>
                <a:spcPts val="1000"/>
              </a:spcBef>
              <a:spcAft>
                <a:spcPts val="0"/>
              </a:spcAft>
              <a:buNone/>
            </a:pPr>
            <a:endParaRPr sz="2400">
              <a:solidFill>
                <a:srgbClr val="000000"/>
              </a:solidFill>
            </a:endParaRPr>
          </a:p>
          <a:p>
            <a:pPr marL="457200" lvl="0" indent="-381000" rtl="0">
              <a:lnSpc>
                <a:spcPct val="90000"/>
              </a:lnSpc>
              <a:spcBef>
                <a:spcPts val="1000"/>
              </a:spcBef>
              <a:spcAft>
                <a:spcPts val="0"/>
              </a:spcAft>
              <a:buClr>
                <a:srgbClr val="000000"/>
              </a:buClr>
              <a:buSzPts val="2400"/>
              <a:buChar char="●"/>
            </a:pPr>
            <a:r>
              <a:rPr lang="nl" sz="2400">
                <a:solidFill>
                  <a:srgbClr val="000000"/>
                </a:solidFill>
              </a:rPr>
              <a:t>Gps</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 sz="4400"/>
              <a:t>Dashboard</a:t>
            </a:r>
            <a:endParaRPr/>
          </a:p>
        </p:txBody>
      </p:sp>
      <p:sp>
        <p:nvSpPr>
          <p:cNvPr id="120" name="Shape 1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406400" rtl="0">
              <a:lnSpc>
                <a:spcPct val="90000"/>
              </a:lnSpc>
              <a:spcBef>
                <a:spcPts val="1000"/>
              </a:spcBef>
              <a:spcAft>
                <a:spcPts val="0"/>
              </a:spcAft>
              <a:buClr>
                <a:schemeClr val="dk1"/>
              </a:buClr>
              <a:buSzPts val="2800"/>
              <a:buChar char="●"/>
            </a:pPr>
            <a:r>
              <a:rPr lang="nl" sz="2800">
                <a:solidFill>
                  <a:schemeClr val="dk1"/>
                </a:solidFill>
              </a:rPr>
              <a:t>Werkgever</a:t>
            </a: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Locatie</a:t>
            </a: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Loon</a:t>
            </a:r>
            <a:endParaRPr sz="2800">
              <a:solidFill>
                <a:schemeClr val="dk1"/>
              </a:solidFill>
            </a:endParaRPr>
          </a:p>
          <a:p>
            <a:pPr marL="0" lvl="0" indent="0" rtl="0">
              <a:lnSpc>
                <a:spcPct val="90000"/>
              </a:lnSpc>
              <a:spcBef>
                <a:spcPts val="1000"/>
              </a:spcBef>
              <a:spcAft>
                <a:spcPts val="0"/>
              </a:spcAft>
              <a:buNone/>
            </a:pPr>
            <a:endParaRPr sz="2800">
              <a:solidFill>
                <a:schemeClr val="dk1"/>
              </a:solidFill>
            </a:endParaRPr>
          </a:p>
          <a:p>
            <a:pPr marL="457200" lvl="0" indent="-406400" rtl="0">
              <a:lnSpc>
                <a:spcPct val="90000"/>
              </a:lnSpc>
              <a:spcBef>
                <a:spcPts val="1000"/>
              </a:spcBef>
              <a:spcAft>
                <a:spcPts val="0"/>
              </a:spcAft>
              <a:buClr>
                <a:schemeClr val="dk1"/>
              </a:buClr>
              <a:buSzPts val="2800"/>
              <a:buChar char="●"/>
            </a:pPr>
            <a:r>
              <a:rPr lang="nl" sz="2800">
                <a:solidFill>
                  <a:schemeClr val="dk1"/>
                </a:solidFill>
              </a:rPr>
              <a:t>Getallen</a:t>
            </a:r>
            <a:endParaRPr sz="2800">
              <a:solidFill>
                <a:schemeClr val="dk1"/>
              </a:solidFill>
            </a:endParaRPr>
          </a:p>
          <a:p>
            <a:pPr marL="0" lvl="0" indent="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549</Words>
  <Application>Microsoft Office PowerPoint</Application>
  <PresentationFormat>Diavoorstelling (16:9)</PresentationFormat>
  <Paragraphs>145</Paragraphs>
  <Slides>14</Slides>
  <Notes>14</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14</vt:i4>
      </vt:variant>
    </vt:vector>
  </HeadingPairs>
  <TitlesOfParts>
    <vt:vector size="18" baseType="lpstr">
      <vt:lpstr>Roboto</vt:lpstr>
      <vt:lpstr>Merriweather</vt:lpstr>
      <vt:lpstr>Arial</vt:lpstr>
      <vt:lpstr>Paradigm</vt:lpstr>
      <vt:lpstr>OnTime</vt:lpstr>
      <vt:lpstr>Intro</vt:lpstr>
      <vt:lpstr>Demo</vt:lpstr>
      <vt:lpstr>User testing</vt:lpstr>
      <vt:lpstr>PowerPoint-presentatie</vt:lpstr>
      <vt:lpstr>Waarom zou u het wel of niet gebruiken als werknemer?</vt:lpstr>
      <vt:lpstr>Waarom zou u het wel of niet gebruiken als werkgever? </vt:lpstr>
      <vt:lpstr>App</vt:lpstr>
      <vt:lpstr>Dashboard</vt:lpstr>
      <vt:lpstr>Locatie</vt:lpstr>
      <vt:lpstr>Hosting</vt:lpstr>
      <vt:lpstr>Break-even analyse</vt:lpstr>
      <vt:lpstr>Promotie filmpje</vt:lpstr>
      <vt:lpstr>Slotwoord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OnTime</dc:title>
  <dc:creator>Stijn Pittomvils</dc:creator>
  <cp:lastModifiedBy>Stijn Pittomvils</cp:lastModifiedBy>
  <cp:revision>1</cp:revision>
  <dcterms:modified xsi:type="dcterms:W3CDTF">2018-01-21T22:27:18Z</dcterms:modified>
</cp:coreProperties>
</file>