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4" r:id="rId3"/>
    <p:sldId id="274" r:id="rId4"/>
    <p:sldId id="280" r:id="rId5"/>
    <p:sldId id="300" r:id="rId6"/>
    <p:sldId id="296" r:id="rId7"/>
    <p:sldId id="290" r:id="rId8"/>
    <p:sldId id="299" r:id="rId9"/>
    <p:sldId id="268" r:id="rId10"/>
    <p:sldId id="27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7E8"/>
    <a:srgbClr val="25ADE4"/>
    <a:srgbClr val="FF7968"/>
    <a:srgbClr val="1CADE4"/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>
        <p:scale>
          <a:sx n="95" d="100"/>
          <a:sy n="95" d="100"/>
        </p:scale>
        <p:origin x="228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9D59-B2FF-114C-A354-4A2330FA18B0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33B52-CDD4-B145-AE29-4AAC1A1F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2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33B52-CDD4-B145-AE29-4AAC1A1FE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DA9E13-5DD0-42A5-A17A-510294D2D75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CFCF71-5158-48ED-B161-6D428C19AE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1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C5FF-1368-45B4-B17D-3E50D2572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Modeling car sales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32A98-E07C-4FBA-A48C-B938415E8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1482AC"/>
                </a:solidFill>
              </a:rPr>
              <a:t>Presented by:</a:t>
            </a:r>
          </a:p>
          <a:p>
            <a:r>
              <a:rPr lang="en-US" dirty="0">
                <a:solidFill>
                  <a:srgbClr val="1482AC"/>
                </a:solidFill>
              </a:rPr>
              <a:t>Jesse </a:t>
            </a:r>
            <a:r>
              <a:rPr lang="en-US" dirty="0" err="1">
                <a:solidFill>
                  <a:srgbClr val="1482AC"/>
                </a:solidFill>
              </a:rPr>
              <a:t>Blant</a:t>
            </a:r>
            <a:endParaRPr lang="en-US" dirty="0">
              <a:solidFill>
                <a:srgbClr val="1482AC"/>
              </a:solidFill>
            </a:endParaRPr>
          </a:p>
          <a:p>
            <a:endParaRPr lang="en-US" dirty="0">
              <a:solidFill>
                <a:srgbClr val="148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5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AC6-7D29-424C-B137-174BE32B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9079-6FBB-E54B-B3DE-EAD45BFF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Train Neural Network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Engineer more explanatory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model with 2021 models</a:t>
            </a:r>
          </a:p>
        </p:txBody>
      </p:sp>
    </p:spTree>
    <p:extLst>
      <p:ext uri="{BB962C8B-B14F-4D97-AF65-F5344CB8AC3E}">
        <p14:creationId xmlns:p14="http://schemas.microsoft.com/office/powerpoint/2010/main" val="252206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ACE9-8497-BF4D-AA09-AA727C43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5587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3CB7E8"/>
                </a:solidFill>
              </a:rPr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E0966-C1F8-634C-BEB2-E402458FFDDA}"/>
              </a:ext>
            </a:extLst>
          </p:cNvPr>
          <p:cNvSpPr/>
          <p:nvPr/>
        </p:nvSpPr>
        <p:spPr>
          <a:xfrm>
            <a:off x="4957468" y="2646271"/>
            <a:ext cx="18533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7968"/>
                </a:solidFill>
              </a:rPr>
              <a:t>Presented By:</a:t>
            </a:r>
          </a:p>
          <a:p>
            <a:pPr algn="ctr"/>
            <a:r>
              <a:rPr lang="en-US" dirty="0"/>
              <a:t>Jesse </a:t>
            </a:r>
            <a:r>
              <a:rPr lang="en-US" dirty="0" err="1"/>
              <a:t>Blant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C4441-041F-AB41-A903-53C18DEDDE3C}"/>
              </a:ext>
            </a:extLst>
          </p:cNvPr>
          <p:cNvSpPr/>
          <p:nvPr/>
        </p:nvSpPr>
        <p:spPr>
          <a:xfrm>
            <a:off x="3502473" y="3653406"/>
            <a:ext cx="50681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7968"/>
                </a:solidFill>
              </a:rPr>
              <a:t>Contact Information: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/in/jesse-blant-372a523a/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blantj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843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C56E-C591-4B6A-A067-8AA82C68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9" y="532666"/>
            <a:ext cx="10692079" cy="1499616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Driving market share in the competitive auto industry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FAE7C4-A778-9245-939B-F67F625C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095" y="2062436"/>
            <a:ext cx="5708213" cy="378481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7968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7968"/>
                </a:solidFill>
              </a:rPr>
              <a:t>Business Objective</a:t>
            </a:r>
          </a:p>
          <a:p>
            <a:pPr marL="128016" lvl="1" indent="0">
              <a:buNone/>
            </a:pPr>
            <a:r>
              <a:rPr lang="en-US" sz="2000" dirty="0">
                <a:solidFill>
                  <a:srgbClr val="222222"/>
                </a:solidFill>
              </a:rPr>
              <a:t>Determine the autos consumers want that will drive sales</a:t>
            </a:r>
          </a:p>
          <a:p>
            <a:pPr marL="128016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  <a:p>
            <a:pPr marL="128016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7968"/>
                </a:solidFill>
              </a:rPr>
              <a:t>Modeling Objective</a:t>
            </a:r>
          </a:p>
          <a:p>
            <a:pPr marL="128016" lvl="1" indent="0">
              <a:buNone/>
            </a:pPr>
            <a:r>
              <a:rPr lang="en-US" sz="2000" dirty="0">
                <a:solidFill>
                  <a:srgbClr val="222222"/>
                </a:solidFill>
              </a:rPr>
              <a:t>Build a model that can predict the sales of any auto based on its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F6870-991F-A647-B997-BDD19A64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80" y="2052602"/>
            <a:ext cx="4274681" cy="420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5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3EE5-F5C8-4D7C-9905-69FC95A8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Introduction</a:t>
            </a:r>
          </a:p>
        </p:txBody>
      </p:sp>
      <p:sp>
        <p:nvSpPr>
          <p:cNvPr id="70" name="Pentagon 37">
            <a:extLst>
              <a:ext uri="{FF2B5EF4-FFF2-40B4-BE49-F238E27FC236}">
                <a16:creationId xmlns:a16="http://schemas.microsoft.com/office/drawing/2014/main" id="{BD8FC516-7169-D645-8045-FFA652977EAA}"/>
              </a:ext>
            </a:extLst>
          </p:cNvPr>
          <p:cNvSpPr/>
          <p:nvPr/>
        </p:nvSpPr>
        <p:spPr>
          <a:xfrm>
            <a:off x="3337593" y="2071856"/>
            <a:ext cx="2789949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2417FF-0EB8-1C45-8BA3-FDEA91B554CC}"/>
              </a:ext>
            </a:extLst>
          </p:cNvPr>
          <p:cNvSpPr txBox="1"/>
          <p:nvPr/>
        </p:nvSpPr>
        <p:spPr>
          <a:xfrm>
            <a:off x="3230670" y="2414864"/>
            <a:ext cx="277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CADE4"/>
                </a:solidFill>
                <a:cs typeface="Arial" pitchFamily="34" charset="0"/>
              </a:rPr>
              <a:t>Data Collection</a:t>
            </a:r>
            <a:endParaRPr lang="ko-KR" altLang="en-US" sz="2800" dirty="0">
              <a:solidFill>
                <a:srgbClr val="1CADE4"/>
              </a:solidFill>
              <a:cs typeface="Arial" pitchFamily="34" charset="0"/>
            </a:endParaRPr>
          </a:p>
        </p:txBody>
      </p:sp>
      <p:sp>
        <p:nvSpPr>
          <p:cNvPr id="72" name="Flowchart: Document 997">
            <a:extLst>
              <a:ext uri="{FF2B5EF4-FFF2-40B4-BE49-F238E27FC236}">
                <a16:creationId xmlns:a16="http://schemas.microsoft.com/office/drawing/2014/main" id="{4836CDF9-B0A2-D44E-8A02-12CD7CBEFB40}"/>
              </a:ext>
            </a:extLst>
          </p:cNvPr>
          <p:cNvSpPr/>
          <p:nvPr/>
        </p:nvSpPr>
        <p:spPr>
          <a:xfrm>
            <a:off x="3319862" y="3348445"/>
            <a:ext cx="2789949" cy="3029603"/>
          </a:xfrm>
          <a:prstGeom prst="flowChartDocumen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E34F0-7416-0143-8889-17F61EDD6F4C}"/>
              </a:ext>
            </a:extLst>
          </p:cNvPr>
          <p:cNvSpPr txBox="1"/>
          <p:nvPr/>
        </p:nvSpPr>
        <p:spPr>
          <a:xfrm>
            <a:off x="3363576" y="3514545"/>
            <a:ext cx="26700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cs typeface="Arial" pitchFamily="34" charset="0"/>
              </a:rPr>
              <a:t>Merged Data Sources: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Consumer Reports (Scrape)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Arial" pitchFamily="34" charset="0"/>
              </a:rPr>
              <a:t>Model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Automotive News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Arial" pitchFamily="34" charset="0"/>
              </a:rPr>
              <a:t>Monthly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Pentagon 43">
            <a:extLst>
              <a:ext uri="{FF2B5EF4-FFF2-40B4-BE49-F238E27FC236}">
                <a16:creationId xmlns:a16="http://schemas.microsoft.com/office/drawing/2014/main" id="{24ABC97E-E8B7-F84A-965B-E51723BAB21E}"/>
              </a:ext>
            </a:extLst>
          </p:cNvPr>
          <p:cNvSpPr/>
          <p:nvPr/>
        </p:nvSpPr>
        <p:spPr>
          <a:xfrm>
            <a:off x="6483853" y="2071856"/>
            <a:ext cx="2536317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rgbClr val="DFE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2D4A52-FF5E-F341-B811-B9903DD303DD}"/>
              </a:ext>
            </a:extLst>
          </p:cNvPr>
          <p:cNvSpPr txBox="1"/>
          <p:nvPr/>
        </p:nvSpPr>
        <p:spPr>
          <a:xfrm>
            <a:off x="6413700" y="2379780"/>
            <a:ext cx="252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CADE4"/>
                </a:solidFill>
                <a:cs typeface="Arial" pitchFamily="34" charset="0"/>
              </a:rPr>
              <a:t>Data Processing</a:t>
            </a:r>
          </a:p>
        </p:txBody>
      </p:sp>
      <p:sp>
        <p:nvSpPr>
          <p:cNvPr id="76" name="Flowchart: Document 1003">
            <a:extLst>
              <a:ext uri="{FF2B5EF4-FFF2-40B4-BE49-F238E27FC236}">
                <a16:creationId xmlns:a16="http://schemas.microsoft.com/office/drawing/2014/main" id="{990B55C8-68FC-C948-AE86-011AE5B2C6AB}"/>
              </a:ext>
            </a:extLst>
          </p:cNvPr>
          <p:cNvSpPr/>
          <p:nvPr/>
        </p:nvSpPr>
        <p:spPr>
          <a:xfrm>
            <a:off x="6459332" y="3348445"/>
            <a:ext cx="2536317" cy="3029603"/>
          </a:xfrm>
          <a:prstGeom prst="flowChartDocumen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D0190F-B54C-D44E-B48B-307DD64C5448}"/>
              </a:ext>
            </a:extLst>
          </p:cNvPr>
          <p:cNvSpPr txBox="1"/>
          <p:nvPr/>
        </p:nvSpPr>
        <p:spPr>
          <a:xfrm>
            <a:off x="6521173" y="3514545"/>
            <a:ext cx="2423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Clean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Drop low sales months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Drop sparse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Replace missing values</a:t>
            </a:r>
          </a:p>
        </p:txBody>
      </p:sp>
      <p:sp>
        <p:nvSpPr>
          <p:cNvPr id="86" name="Pentagon 61">
            <a:extLst>
              <a:ext uri="{FF2B5EF4-FFF2-40B4-BE49-F238E27FC236}">
                <a16:creationId xmlns:a16="http://schemas.microsoft.com/office/drawing/2014/main" id="{2C7A56B1-CB7D-B54A-A5DD-3873E1C8C542}"/>
              </a:ext>
            </a:extLst>
          </p:cNvPr>
          <p:cNvSpPr/>
          <p:nvPr/>
        </p:nvSpPr>
        <p:spPr>
          <a:xfrm>
            <a:off x="432773" y="2071856"/>
            <a:ext cx="2536317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15091F-A361-7043-8385-5F2BBC1F22F8}"/>
              </a:ext>
            </a:extLst>
          </p:cNvPr>
          <p:cNvSpPr txBox="1"/>
          <p:nvPr/>
        </p:nvSpPr>
        <p:spPr>
          <a:xfrm>
            <a:off x="380424" y="2025212"/>
            <a:ext cx="252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3200" dirty="0">
                <a:solidFill>
                  <a:srgbClr val="1CADE4"/>
                </a:solidFill>
                <a:cs typeface="Arial" pitchFamily="34" charset="0"/>
              </a:rPr>
              <a:t>Data</a:t>
            </a:r>
            <a:endParaRPr lang="ko-KR" altLang="en-US" sz="3200" dirty="0">
              <a:solidFill>
                <a:srgbClr val="1CADE4"/>
              </a:solidFill>
              <a:cs typeface="Arial" pitchFamily="34" charset="0"/>
            </a:endParaRPr>
          </a:p>
        </p:txBody>
      </p:sp>
      <p:sp>
        <p:nvSpPr>
          <p:cNvPr id="88" name="Flowchart: Document 1021">
            <a:extLst>
              <a:ext uri="{FF2B5EF4-FFF2-40B4-BE49-F238E27FC236}">
                <a16:creationId xmlns:a16="http://schemas.microsoft.com/office/drawing/2014/main" id="{546FAB8E-EC44-8E4B-BA70-888E2344F163}"/>
              </a:ext>
            </a:extLst>
          </p:cNvPr>
          <p:cNvSpPr/>
          <p:nvPr/>
        </p:nvSpPr>
        <p:spPr>
          <a:xfrm>
            <a:off x="421832" y="3348445"/>
            <a:ext cx="2536317" cy="3029603"/>
          </a:xfrm>
          <a:prstGeom prst="flowChartDocumen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532BA-D950-C14F-AB49-2F9A80615739}"/>
              </a:ext>
            </a:extLst>
          </p:cNvPr>
          <p:cNvSpPr txBox="1"/>
          <p:nvPr/>
        </p:nvSpPr>
        <p:spPr>
          <a:xfrm>
            <a:off x="474398" y="3518541"/>
            <a:ext cx="24273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cs typeface="Arial" pitchFamily="34" charset="0"/>
              </a:rPr>
              <a:t>13,000 Datapoints</a:t>
            </a:r>
          </a:p>
          <a:p>
            <a:pPr algn="ctr"/>
            <a:endParaRPr lang="en-US" altLang="ko-KR" sz="600" dirty="0"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110 models/year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10 years (2010-2019)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12 months sales/year</a:t>
            </a:r>
          </a:p>
          <a:p>
            <a:endParaRPr lang="en-US" altLang="ko-KR" sz="1600" dirty="0">
              <a:cs typeface="Arial" pitchFamily="34" charset="0"/>
            </a:endParaRPr>
          </a:p>
          <a:p>
            <a:pPr algn="ctr"/>
            <a:r>
              <a:rPr lang="en-US" altLang="ko-KR" sz="2000" dirty="0">
                <a:cs typeface="Arial" pitchFamily="34" charset="0"/>
              </a:rPr>
              <a:t>80 Features</a:t>
            </a:r>
            <a:endParaRPr lang="en-US" altLang="ko-KR" sz="400" dirty="0"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Comfort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Pentagon 43">
            <a:extLst>
              <a:ext uri="{FF2B5EF4-FFF2-40B4-BE49-F238E27FC236}">
                <a16:creationId xmlns:a16="http://schemas.microsoft.com/office/drawing/2014/main" id="{B097F8C2-1AA7-5E43-BBC3-BC5BF0D8F846}"/>
              </a:ext>
            </a:extLst>
          </p:cNvPr>
          <p:cNvSpPr/>
          <p:nvPr/>
        </p:nvSpPr>
        <p:spPr>
          <a:xfrm>
            <a:off x="9388367" y="2043893"/>
            <a:ext cx="2536317" cy="1195244"/>
          </a:xfrm>
          <a:prstGeom prst="homePlate">
            <a:avLst>
              <a:gd name="adj" fmla="val 23318"/>
            </a:avLst>
          </a:prstGeom>
          <a:noFill/>
          <a:ln w="508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BEE09-27BF-5E42-A514-705EBBDD5542}"/>
              </a:ext>
            </a:extLst>
          </p:cNvPr>
          <p:cNvSpPr txBox="1"/>
          <p:nvPr/>
        </p:nvSpPr>
        <p:spPr>
          <a:xfrm>
            <a:off x="9308054" y="2351817"/>
            <a:ext cx="252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CADE4"/>
                </a:solidFill>
                <a:cs typeface="Arial" pitchFamily="34" charset="0"/>
              </a:rPr>
              <a:t>Modeling</a:t>
            </a:r>
          </a:p>
        </p:txBody>
      </p:sp>
      <p:sp>
        <p:nvSpPr>
          <p:cNvPr id="19" name="Flowchart: Document 1003">
            <a:extLst>
              <a:ext uri="{FF2B5EF4-FFF2-40B4-BE49-F238E27FC236}">
                <a16:creationId xmlns:a16="http://schemas.microsoft.com/office/drawing/2014/main" id="{C85B70DA-45F7-0E48-9688-76DE416D67B9}"/>
              </a:ext>
            </a:extLst>
          </p:cNvPr>
          <p:cNvSpPr/>
          <p:nvPr/>
        </p:nvSpPr>
        <p:spPr>
          <a:xfrm>
            <a:off x="9363846" y="3320482"/>
            <a:ext cx="2536317" cy="3029603"/>
          </a:xfrm>
          <a:prstGeom prst="flowChartDocumen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08323-5FCF-E345-980A-1EBDCB9989DD}"/>
              </a:ext>
            </a:extLst>
          </p:cNvPr>
          <p:cNvSpPr txBox="1"/>
          <p:nvPr/>
        </p:nvSpPr>
        <p:spPr>
          <a:xfrm>
            <a:off x="9507110" y="3514545"/>
            <a:ext cx="2423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600" dirty="0">
                <a:cs typeface="Arial" pitchFamily="34" charset="0"/>
              </a:rPr>
              <a:t>Regression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Arial" pitchFamily="34" charset="0"/>
              </a:rPr>
              <a:t>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Arial" pitchFamily="34" charset="0"/>
              </a:rPr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Arial" pitchFamily="34" charset="0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cs typeface="Arial" pitchFamily="34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96371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C56E-C591-4B6A-A067-8AA82C68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25" y="532666"/>
            <a:ext cx="10692079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75857-D741-D14B-B206-1FEC3A124EF0}"/>
              </a:ext>
            </a:extLst>
          </p:cNvPr>
          <p:cNvSpPr txBox="1"/>
          <p:nvPr/>
        </p:nvSpPr>
        <p:spPr>
          <a:xfrm>
            <a:off x="1740810" y="1630149"/>
            <a:ext cx="871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7968"/>
                </a:solidFill>
              </a:rPr>
              <a:t>Consumer Reports collection of 80 features across many aspects of auto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5DFE29-C7F8-C145-A618-C4CF237F8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80860"/>
              </p:ext>
            </p:extLst>
          </p:nvPr>
        </p:nvGraphicFramePr>
        <p:xfrm>
          <a:off x="1177615" y="2441347"/>
          <a:ext cx="4389120" cy="2553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10175816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219505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Category</a:t>
                      </a:r>
                    </a:p>
                  </a:txBody>
                  <a:tcPr marL="83236" marR="83236" marT="41618" marB="4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Examples</a:t>
                      </a:r>
                    </a:p>
                  </a:txBody>
                  <a:tcPr marL="83236" marR="83236" marT="41618" marB="41618"/>
                </a:tc>
                <a:extLst>
                  <a:ext uri="{0D108BD9-81ED-4DB2-BD59-A6C34878D82A}">
                    <a16:rowId xmlns:a16="http://schemas.microsoft.com/office/drawing/2014/main" val="2997079128"/>
                  </a:ext>
                </a:extLst>
              </a:tr>
              <a:tr h="609155">
                <a:tc>
                  <a:txBody>
                    <a:bodyPr/>
                    <a:lstStyle/>
                    <a:p>
                      <a:r>
                        <a:rPr lang="en-US" sz="3000" dirty="0"/>
                        <a:t>Driving</a:t>
                      </a:r>
                    </a:p>
                  </a:txBody>
                  <a:tcPr marL="150203" marR="150203" marT="75101" marB="75101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Acceleration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Handling</a:t>
                      </a:r>
                    </a:p>
                  </a:txBody>
                  <a:tcPr marL="150203" marR="150203" marT="75101" marB="75101"/>
                </a:tc>
                <a:extLst>
                  <a:ext uri="{0D108BD9-81ED-4DB2-BD59-A6C34878D82A}">
                    <a16:rowId xmlns:a16="http://schemas.microsoft.com/office/drawing/2014/main" val="4223812850"/>
                  </a:ext>
                </a:extLst>
              </a:tr>
              <a:tr h="609155">
                <a:tc>
                  <a:txBody>
                    <a:bodyPr/>
                    <a:lstStyle/>
                    <a:p>
                      <a:r>
                        <a:rPr lang="en-US" sz="3000" dirty="0"/>
                        <a:t>Comfort</a:t>
                      </a:r>
                    </a:p>
                  </a:txBody>
                  <a:tcPr marL="150203" marR="150203" marT="75101" marB="75101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Space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Seat comfort</a:t>
                      </a:r>
                    </a:p>
                  </a:txBody>
                  <a:tcPr marL="150203" marR="150203" marT="75101" marB="75101"/>
                </a:tc>
                <a:extLst>
                  <a:ext uri="{0D108BD9-81ED-4DB2-BD59-A6C34878D82A}">
                    <a16:rowId xmlns:a16="http://schemas.microsoft.com/office/drawing/2014/main" val="2700729302"/>
                  </a:ext>
                </a:extLst>
              </a:tr>
              <a:tr h="609155">
                <a:tc>
                  <a:txBody>
                    <a:bodyPr/>
                    <a:lstStyle/>
                    <a:p>
                      <a:r>
                        <a:rPr lang="en-US" sz="3000" dirty="0"/>
                        <a:t>Safety</a:t>
                      </a:r>
                    </a:p>
                  </a:txBody>
                  <a:tcPr marL="150203" marR="150203" marT="75101" marB="75101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Safety features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Crash ratings</a:t>
                      </a:r>
                    </a:p>
                  </a:txBody>
                  <a:tcPr marL="150203" marR="150203" marT="75101" marB="75101"/>
                </a:tc>
                <a:extLst>
                  <a:ext uri="{0D108BD9-81ED-4DB2-BD59-A6C34878D82A}">
                    <a16:rowId xmlns:a16="http://schemas.microsoft.com/office/drawing/2014/main" val="129306009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7489E5-A171-DD45-A163-B5F79A18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83053"/>
              </p:ext>
            </p:extLst>
          </p:nvPr>
        </p:nvGraphicFramePr>
        <p:xfrm>
          <a:off x="6625265" y="2434753"/>
          <a:ext cx="43891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00945479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11767746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Category</a:t>
                      </a:r>
                    </a:p>
                  </a:txBody>
                  <a:tcPr marL="83236" marR="83236" marT="41618" marB="4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Examples</a:t>
                      </a:r>
                    </a:p>
                  </a:txBody>
                  <a:tcPr marL="83236" marR="83236" marT="41618" marB="41618"/>
                </a:tc>
                <a:extLst>
                  <a:ext uri="{0D108BD9-81ED-4DB2-BD59-A6C34878D82A}">
                    <a16:rowId xmlns:a16="http://schemas.microsoft.com/office/drawing/2014/main" val="18677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Reliability</a:t>
                      </a:r>
                    </a:p>
                  </a:txBody>
                  <a:tcPr marL="150203" marR="150203" marT="75101" marB="7510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Reliability score</a:t>
                      </a:r>
                    </a:p>
                  </a:txBody>
                  <a:tcPr marL="150203" marR="150203" marT="75101" marB="75101"/>
                </a:tc>
                <a:extLst>
                  <a:ext uri="{0D108BD9-81ED-4DB2-BD59-A6C34878D82A}">
                    <a16:rowId xmlns:a16="http://schemas.microsoft.com/office/drawing/2014/main" val="38182048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Utility</a:t>
                      </a:r>
                    </a:p>
                  </a:txBody>
                  <a:tcPr marL="150203" marR="150203" marT="75101" marB="75101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Trunk space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Towing</a:t>
                      </a:r>
                    </a:p>
                  </a:txBody>
                  <a:tcPr marL="150203" marR="150203" marT="75101" marB="75101"/>
                </a:tc>
                <a:extLst>
                  <a:ext uri="{0D108BD9-81ED-4DB2-BD59-A6C34878D82A}">
                    <a16:rowId xmlns:a16="http://schemas.microsoft.com/office/drawing/2014/main" val="36860390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Timing</a:t>
                      </a:r>
                    </a:p>
                  </a:txBody>
                  <a:tcPr marL="150203" marR="150203" marT="75101" marB="75101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Year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Month</a:t>
                      </a:r>
                    </a:p>
                  </a:txBody>
                  <a:tcPr marL="150203" marR="150203" marT="75101" marB="75101"/>
                </a:tc>
                <a:extLst>
                  <a:ext uri="{0D108BD9-81ED-4DB2-BD59-A6C34878D82A}">
                    <a16:rowId xmlns:a16="http://schemas.microsoft.com/office/drawing/2014/main" val="2974629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E818E-1B77-7845-A4AA-06B23B2F943C}"/>
              </a:ext>
            </a:extLst>
          </p:cNvPr>
          <p:cNvSpPr txBox="1"/>
          <p:nvPr/>
        </p:nvSpPr>
        <p:spPr>
          <a:xfrm>
            <a:off x="2289137" y="5664739"/>
            <a:ext cx="791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7968"/>
                </a:solidFill>
              </a:rPr>
              <a:t>Automotive News monthly sales data as dependent variable </a:t>
            </a:r>
          </a:p>
        </p:txBody>
      </p:sp>
    </p:spTree>
    <p:extLst>
      <p:ext uri="{BB962C8B-B14F-4D97-AF65-F5344CB8AC3E}">
        <p14:creationId xmlns:p14="http://schemas.microsoft.com/office/powerpoint/2010/main" val="179366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8C9B62-A73C-D443-BB98-ABB8B6DA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25" y="532666"/>
            <a:ext cx="10692079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EDA: Feature complexities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496D7B-EBF1-4E45-B337-784C7E1DBA5A}"/>
              </a:ext>
            </a:extLst>
          </p:cNvPr>
          <p:cNvGrpSpPr/>
          <p:nvPr/>
        </p:nvGrpSpPr>
        <p:grpSpPr>
          <a:xfrm>
            <a:off x="775306" y="3174441"/>
            <a:ext cx="2557260" cy="2133789"/>
            <a:chOff x="538125" y="2919699"/>
            <a:chExt cx="2812986" cy="2581885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58381849-469B-C549-8CF8-58AA91A16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62"/>
            <a:stretch/>
          </p:blipFill>
          <p:spPr bwMode="auto">
            <a:xfrm>
              <a:off x="538125" y="3220533"/>
              <a:ext cx="2593938" cy="228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07A83D-A79B-BA4E-B8CB-F6DD5CA3187F}"/>
                </a:ext>
              </a:extLst>
            </p:cNvPr>
            <p:cNvSpPr txBox="1"/>
            <p:nvPr/>
          </p:nvSpPr>
          <p:spPr>
            <a:xfrm>
              <a:off x="572793" y="2919699"/>
              <a:ext cx="2778318" cy="27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Front Leg Room Vs. Unit Sales By 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55C798-0976-B049-AF09-ED3F3F64850A}"/>
              </a:ext>
            </a:extLst>
          </p:cNvPr>
          <p:cNvGrpSpPr/>
          <p:nvPr/>
        </p:nvGrpSpPr>
        <p:grpSpPr>
          <a:xfrm>
            <a:off x="3355104" y="3005786"/>
            <a:ext cx="2525744" cy="2432365"/>
            <a:chOff x="4049947" y="2919700"/>
            <a:chExt cx="2778318" cy="2675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E48758-9DC1-2444-BC3F-3872C6FE5C87}"/>
                </a:ext>
              </a:extLst>
            </p:cNvPr>
            <p:cNvGrpSpPr/>
            <p:nvPr/>
          </p:nvGrpSpPr>
          <p:grpSpPr>
            <a:xfrm>
              <a:off x="4153219" y="3220533"/>
              <a:ext cx="2302835" cy="2374769"/>
              <a:chOff x="3799459" y="3173673"/>
              <a:chExt cx="2302835" cy="2374769"/>
            </a:xfrm>
          </p:grpSpPr>
          <p:pic>
            <p:nvPicPr>
              <p:cNvPr id="10248" name="Picture 8">
                <a:extLst>
                  <a:ext uri="{FF2B5EF4-FFF2-40B4-BE49-F238E27FC236}">
                    <a16:creationId xmlns:a16="http://schemas.microsoft.com/office/drawing/2014/main" id="{30DDC567-1840-E54A-9D01-5698BEA356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842"/>
              <a:stretch/>
            </p:blipFill>
            <p:spPr bwMode="auto">
              <a:xfrm>
                <a:off x="3956099" y="3173673"/>
                <a:ext cx="2146195" cy="2374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>
                <a:extLst>
                  <a:ext uri="{FF2B5EF4-FFF2-40B4-BE49-F238E27FC236}">
                    <a16:creationId xmlns:a16="http://schemas.microsoft.com/office/drawing/2014/main" id="{098F29AF-F4FB-1A49-8E2E-6CD9A0C5B2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8241"/>
              <a:stretch/>
            </p:blipFill>
            <p:spPr bwMode="auto">
              <a:xfrm>
                <a:off x="3799459" y="3173673"/>
                <a:ext cx="156640" cy="2281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8D1D79-6636-4B43-8629-A09BD20A98C7}"/>
                </a:ext>
              </a:extLst>
            </p:cNvPr>
            <p:cNvSpPr txBox="1"/>
            <p:nvPr/>
          </p:nvSpPr>
          <p:spPr>
            <a:xfrm>
              <a:off x="4049947" y="2919700"/>
              <a:ext cx="27783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Annual Fuel Cost Vs. Unit Sales By Model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3ECE4-0D42-2B4A-8520-FAE46C2E41D4}"/>
              </a:ext>
            </a:extLst>
          </p:cNvPr>
          <p:cNvSpPr/>
          <p:nvPr/>
        </p:nvSpPr>
        <p:spPr>
          <a:xfrm>
            <a:off x="2393137" y="2313395"/>
            <a:ext cx="242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7968"/>
                </a:solidFill>
              </a:rPr>
              <a:t>Non-Linear Relationships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B0C5B922-8051-1E48-8300-49B9F40CD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457" y="2937983"/>
            <a:ext cx="2528550" cy="23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extLst>
              <a:ext uri="{FF2B5EF4-FFF2-40B4-BE49-F238E27FC236}">
                <a16:creationId xmlns:a16="http://schemas.microsoft.com/office/drawing/2014/main" id="{57F59C9A-2047-484E-94F2-F63C8ADD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31" y="2957963"/>
            <a:ext cx="2957926" cy="235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E433E5E-B363-684E-88CC-493D2372ADA3}"/>
              </a:ext>
            </a:extLst>
          </p:cNvPr>
          <p:cNvSpPr/>
          <p:nvPr/>
        </p:nvSpPr>
        <p:spPr>
          <a:xfrm>
            <a:off x="7700562" y="2227306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7968"/>
                </a:solidFill>
              </a:rPr>
              <a:t>Interactions Among Features</a:t>
            </a:r>
          </a:p>
        </p:txBody>
      </p:sp>
    </p:spTree>
    <p:extLst>
      <p:ext uri="{BB962C8B-B14F-4D97-AF65-F5344CB8AC3E}">
        <p14:creationId xmlns:p14="http://schemas.microsoft.com/office/powerpoint/2010/main" val="276169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C56E-C591-4B6A-A067-8AA82C68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25" y="532666"/>
            <a:ext cx="10692079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EDA: Sales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92E464-194B-E74F-A9F2-DEB0E4EC0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93624"/>
              </p:ext>
            </p:extLst>
          </p:nvPr>
        </p:nvGraphicFramePr>
        <p:xfrm>
          <a:off x="7071913" y="3471511"/>
          <a:ext cx="3845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424">
                  <a:extLst>
                    <a:ext uri="{9D8B030D-6E8A-4147-A177-3AD203B41FA5}">
                      <a16:colId xmlns:a16="http://schemas.microsoft.com/office/drawing/2014/main" val="3888870099"/>
                    </a:ext>
                  </a:extLst>
                </a:gridCol>
                <a:gridCol w="1645148">
                  <a:extLst>
                    <a:ext uri="{9D8B030D-6E8A-4147-A177-3AD203B41FA5}">
                      <a16:colId xmlns:a16="http://schemas.microsoft.com/office/drawing/2014/main" val="238572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8659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6,990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34682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5,611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503492059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86D5D06D-817E-4F4D-8AF7-F89142E5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47" y="2415688"/>
            <a:ext cx="50927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D4F7FF-9AC1-D644-9314-0493A16E51A6}"/>
              </a:ext>
            </a:extLst>
          </p:cNvPr>
          <p:cNvSpPr/>
          <p:nvPr/>
        </p:nvSpPr>
        <p:spPr>
          <a:xfrm>
            <a:off x="7792414" y="3046031"/>
            <a:ext cx="2404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7968"/>
                </a:solidFill>
              </a:rPr>
              <a:t>Monthly Sales by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018CE-D5E4-BF4A-8D16-76DE41236A41}"/>
              </a:ext>
            </a:extLst>
          </p:cNvPr>
          <p:cNvSpPr txBox="1"/>
          <p:nvPr/>
        </p:nvSpPr>
        <p:spPr>
          <a:xfrm>
            <a:off x="1740810" y="1630149"/>
            <a:ext cx="871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CB7E8"/>
                </a:solidFill>
              </a:rPr>
              <a:t>Monthly sales has high Standard Deviation and many upper outliers</a:t>
            </a:r>
          </a:p>
        </p:txBody>
      </p:sp>
    </p:spTree>
    <p:extLst>
      <p:ext uri="{BB962C8B-B14F-4D97-AF65-F5344CB8AC3E}">
        <p14:creationId xmlns:p14="http://schemas.microsoft.com/office/powerpoint/2010/main" val="208793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726A8D-0177-4943-AB47-64C0A260B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37130"/>
              </p:ext>
            </p:extLst>
          </p:nvPr>
        </p:nvGraphicFramePr>
        <p:xfrm>
          <a:off x="1966889" y="2888703"/>
          <a:ext cx="1673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52">
                  <a:extLst>
                    <a:ext uri="{9D8B030D-6E8A-4147-A177-3AD203B41FA5}">
                      <a16:colId xmlns:a16="http://schemas.microsoft.com/office/drawing/2014/main" val="149340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390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F4F08-9B55-BA4B-8077-07251FDB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7143"/>
              </p:ext>
            </p:extLst>
          </p:nvPr>
        </p:nvGraphicFramePr>
        <p:xfrm>
          <a:off x="8533066" y="2777796"/>
          <a:ext cx="1673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52">
                  <a:extLst>
                    <a:ext uri="{9D8B030D-6E8A-4147-A177-3AD203B41FA5}">
                      <a16:colId xmlns:a16="http://schemas.microsoft.com/office/drawing/2014/main" val="149340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80/20 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390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ADC263-FFAF-1C48-874A-E018D1B35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70738"/>
              </p:ext>
            </p:extLst>
          </p:nvPr>
        </p:nvGraphicFramePr>
        <p:xfrm>
          <a:off x="5319282" y="2888703"/>
          <a:ext cx="1673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52">
                  <a:extLst>
                    <a:ext uri="{9D8B030D-6E8A-4147-A177-3AD203B41FA5}">
                      <a16:colId xmlns:a16="http://schemas.microsoft.com/office/drawing/2014/main" val="1493408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3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R-Squared</a:t>
                      </a:r>
                    </a:p>
                  </a:txBody>
                  <a:tcPr>
                    <a:solidFill>
                      <a:srgbClr val="25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4317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32749D9-2796-0949-B882-9F34453691B8}"/>
              </a:ext>
            </a:extLst>
          </p:cNvPr>
          <p:cNvSpPr/>
          <p:nvPr/>
        </p:nvSpPr>
        <p:spPr>
          <a:xfrm>
            <a:off x="1505681" y="2415781"/>
            <a:ext cx="259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7968"/>
                </a:solidFill>
              </a:rPr>
              <a:t>Principle Evaluation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F7313-D696-5D40-A332-1522B78F83FC}"/>
              </a:ext>
            </a:extLst>
          </p:cNvPr>
          <p:cNvSpPr/>
          <p:nvPr/>
        </p:nvSpPr>
        <p:spPr>
          <a:xfrm>
            <a:off x="5205217" y="2415781"/>
            <a:ext cx="1901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7968"/>
                </a:solidFill>
              </a:rPr>
              <a:t>Alternative Metrics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ACCDA-C952-0647-A04B-20EA1130B08E}"/>
              </a:ext>
            </a:extLst>
          </p:cNvPr>
          <p:cNvSpPr/>
          <p:nvPr/>
        </p:nvSpPr>
        <p:spPr>
          <a:xfrm>
            <a:off x="8809364" y="2408464"/>
            <a:ext cx="112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7968"/>
                </a:solidFill>
              </a:rPr>
              <a:t>Validation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A930EB0-E599-334A-BD11-65D65EBA11E2}"/>
              </a:ext>
            </a:extLst>
          </p:cNvPr>
          <p:cNvSpPr txBox="1">
            <a:spLocks/>
          </p:cNvSpPr>
          <p:nvPr/>
        </p:nvSpPr>
        <p:spPr>
          <a:xfrm>
            <a:off x="538125" y="532666"/>
            <a:ext cx="1069207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cs typeface="Arial" pitchFamily="34" charset="0"/>
              </a:rPr>
              <a:t>Evaluation metrics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81370-B419-DA42-B4B8-03FB2378508E}"/>
              </a:ext>
            </a:extLst>
          </p:cNvPr>
          <p:cNvSpPr txBox="1"/>
          <p:nvPr/>
        </p:nvSpPr>
        <p:spPr>
          <a:xfrm>
            <a:off x="1570886" y="4114800"/>
            <a:ext cx="246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vs.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Punish large misses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75C1B-4F18-C243-ADC9-8CE18E5A012E}"/>
              </a:ext>
            </a:extLst>
          </p:cNvPr>
          <p:cNvSpPr txBox="1"/>
          <p:nvPr/>
        </p:nvSpPr>
        <p:spPr>
          <a:xfrm>
            <a:off x="5105346" y="4094480"/>
            <a:ext cx="246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vs.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Explanatory power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45E27-3D66-4548-BB88-2490918631AC}"/>
              </a:ext>
            </a:extLst>
          </p:cNvPr>
          <p:cNvSpPr txBox="1"/>
          <p:nvPr/>
        </p:nvSpPr>
        <p:spPr>
          <a:xfrm>
            <a:off x="8319130" y="4064000"/>
            <a:ext cx="246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260318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C56E-C591-4B6A-A067-8AA82C68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25" y="532666"/>
            <a:ext cx="10692079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D4F490-1251-DB48-B04E-601CF594F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28812"/>
              </p:ext>
            </p:extLst>
          </p:nvPr>
        </p:nvGraphicFramePr>
        <p:xfrm>
          <a:off x="1195674" y="2976599"/>
          <a:ext cx="469087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52">
                  <a:extLst>
                    <a:ext uri="{9D8B030D-6E8A-4147-A177-3AD203B41FA5}">
                      <a16:colId xmlns:a16="http://schemas.microsoft.com/office/drawing/2014/main" val="210175816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219505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1004258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44502810"/>
                    </a:ext>
                  </a:extLst>
                </a:gridCol>
              </a:tblGrid>
              <a:tr h="310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7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6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2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1568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EE4231-8CEA-A44E-BDA3-B4DEC415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735" y="2614681"/>
            <a:ext cx="5708213" cy="2259164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7968"/>
                </a:solidFill>
              </a:rPr>
              <a:t>Conclusions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</a:rPr>
              <a:t>Random Forest: Top RMSE performer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</a:rPr>
              <a:t>All models outperformed Baseline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</a:rPr>
              <a:t>All models performed similarly</a:t>
            </a:r>
          </a:p>
          <a:p>
            <a:pPr marL="128016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  <a:p>
            <a:pPr marL="128016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27922-8D8B-AF49-9BD9-1AE6E39600BD}"/>
              </a:ext>
            </a:extLst>
          </p:cNvPr>
          <p:cNvSpPr/>
          <p:nvPr/>
        </p:nvSpPr>
        <p:spPr>
          <a:xfrm>
            <a:off x="2176698" y="2514934"/>
            <a:ext cx="272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7968"/>
                </a:solidFill>
              </a:rPr>
              <a:t>Test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20271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C56E-C591-4B6A-A067-8AA82C68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25" y="532666"/>
            <a:ext cx="10692079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 Interpretation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6D2D00-1BDA-8043-B126-A4DF3FE2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095" y="2309880"/>
            <a:ext cx="5708213" cy="266851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7968"/>
                </a:solidFill>
              </a:rPr>
              <a:t>Observations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</a:rPr>
              <a:t>Top 2 metrics: Comfort based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</a:rPr>
              <a:t>7 metrics: Space based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</a:rPr>
              <a:t>5 metrics: Performance based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</a:rPr>
              <a:t>Reliability not included</a:t>
            </a:r>
          </a:p>
          <a:p>
            <a:pPr marL="585216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rgbClr val="222222"/>
              </a:solidFill>
            </a:endParaRPr>
          </a:p>
          <a:p>
            <a:pPr marL="128016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  <a:p>
            <a:pPr marL="128016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13ED82F6-EF2F-9041-8C7D-7D502536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6" y="2032282"/>
            <a:ext cx="5213236" cy="36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5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{258667AC-F9CA-BF4B-9098-8F1D3C0E2743}tf10001061</Template>
  <TotalTime>2759</TotalTime>
  <Words>351</Words>
  <Application>Microsoft Macintosh PowerPoint</Application>
  <PresentationFormat>Widescreen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Modeling car sales</vt:lpstr>
      <vt:lpstr>Driving market share in the competitive auto industry</vt:lpstr>
      <vt:lpstr>Project Introduction</vt:lpstr>
      <vt:lpstr>Data</vt:lpstr>
      <vt:lpstr>EDA: Feature complexities</vt:lpstr>
      <vt:lpstr>EDA: Sales OVERVIEW</vt:lpstr>
      <vt:lpstr>PowerPoint Presentation</vt:lpstr>
      <vt:lpstr>Modeling</vt:lpstr>
      <vt:lpstr>Feature Interpretation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Seligson</dc:creator>
  <cp:lastModifiedBy>Jesse Blant</cp:lastModifiedBy>
  <cp:revision>123</cp:revision>
  <dcterms:created xsi:type="dcterms:W3CDTF">2020-04-17T04:17:41Z</dcterms:created>
  <dcterms:modified xsi:type="dcterms:W3CDTF">2020-07-09T11:52:58Z</dcterms:modified>
</cp:coreProperties>
</file>