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66" r:id="rId11"/>
    <p:sldId id="276" r:id="rId12"/>
    <p:sldId id="267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C256E3-AE71-4E45-9CB6-29567F7B4A40}" v="33" dt="2025-07-24T06:03:14.756"/>
    <p1510:client id="{CC009218-734F-4702-B781-152722CC7E46}" v="345" dt="2025-07-24T07:05:23.703"/>
    <p1510:client id="{EDF8D7D3-ADAD-479E-BDB3-D6C707369A52}" v="364" dt="2025-07-24T07:24:32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DD7A-9868-4BFF-89B5-2C7138BC5598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B7DE8-CB6E-4C07-97CA-72A42BCDCA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1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B7DE8-CB6E-4C07-97CA-72A42BCDCA1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2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08947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274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10437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9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77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6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8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1194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F49E-E2E3-AD28-323E-227D26FDC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Data storytelling and visualization-Technology &amp; INNOVATION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0878-8865-E015-B652-99FA376F4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Prodipto debsarma</a:t>
            </a:r>
          </a:p>
        </p:txBody>
      </p:sp>
    </p:spTree>
    <p:extLst>
      <p:ext uri="{BB962C8B-B14F-4D97-AF65-F5344CB8AC3E}">
        <p14:creationId xmlns:p14="http://schemas.microsoft.com/office/powerpoint/2010/main" val="311111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424F-93EB-31E9-A352-1E6FD65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Interactive Dashboard 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D822-3AA1-73C0-F828-5B723688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summary sheet created with:</a:t>
            </a:r>
          </a:p>
          <a:p>
            <a:pPr lvl="1"/>
            <a:r>
              <a:rPr lang="en-US" dirty="0"/>
              <a:t>Pivot charts</a:t>
            </a:r>
          </a:p>
          <a:p>
            <a:pPr lvl="1"/>
            <a:r>
              <a:rPr lang="en-US" dirty="0"/>
              <a:t>Filters/slicers</a:t>
            </a:r>
            <a:endParaRPr lang="en-US"/>
          </a:p>
          <a:p>
            <a:pPr lvl="1"/>
            <a:r>
              <a:rPr lang="en-US" dirty="0"/>
              <a:t>Brand-wise comparisons</a:t>
            </a:r>
          </a:p>
          <a:p>
            <a:pPr lvl="1"/>
            <a:r>
              <a:rPr lang="en-US" dirty="0"/>
              <a:t>KPIs</a:t>
            </a:r>
          </a:p>
          <a:p>
            <a:r>
              <a:rPr lang="en-US" dirty="0"/>
              <a:t>Enables dynamic exploration of trends by price, specs, and ratings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85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BEF0-9ED8-53B2-CC52-D129E0AB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37774-ED2B-B9FC-9061-518DDC914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5403-758E-45F8-8E94-1A01E14BF166}" type="datetime1">
              <a:rPr/>
              <a:t>7/24/2025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A3A4B-4022-0379-1789-47FCD3CB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51D6B-8AC0-3A66-A4D6-F21D8FE1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1045D-8137-F3A6-2F43-C191A64E9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16" y="2320020"/>
            <a:ext cx="10639504" cy="40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4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4823-881F-90F9-5368-96092BD0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FCBC-800A-CEFC-9FEE-49BA1DA3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phones are priced between ₹15,000–₹40,000 after treating outliers</a:t>
            </a:r>
          </a:p>
          <a:p>
            <a:r>
              <a:rPr lang="en-US" dirty="0"/>
              <a:t>Battery capacity and fast charging are strong selling points</a:t>
            </a:r>
          </a:p>
          <a:p>
            <a:r>
              <a:rPr lang="en-US" dirty="0"/>
              <a:t>CPU performance varies by brand but clusters around 2.5–3.0 GHz</a:t>
            </a:r>
          </a:p>
          <a:p>
            <a:r>
              <a:rPr lang="en-US" dirty="0"/>
              <a:t>Large displays and 5G are now industry standards</a:t>
            </a:r>
          </a:p>
          <a:p>
            <a:r>
              <a:rPr lang="en-US" dirty="0"/>
              <a:t>Not all premium-priced phones are the best rated — brand perception matters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71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24B5E-2575-BC1D-F9B8-DC04A825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8AD4-C49F-42B2-B185-A754365AB059}" type="datetime1">
              <a:t>7/24/2025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CF82F-FEC8-148E-26F4-8FE60AEF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3E72D-D0D3-AF76-CA95-82A2E7FF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3EC4C2-9528-81F3-16A2-62E5BCEC9BC2}"/>
              </a:ext>
            </a:extLst>
          </p:cNvPr>
          <p:cNvSpPr txBox="1"/>
          <p:nvPr/>
        </p:nvSpPr>
        <p:spPr>
          <a:xfrm>
            <a:off x="4724046" y="324634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A102A-3866-61B1-8CEC-4D424D94FD46}"/>
              </a:ext>
            </a:extLst>
          </p:cNvPr>
          <p:cNvSpPr txBox="1"/>
          <p:nvPr/>
        </p:nvSpPr>
        <p:spPr>
          <a:xfrm>
            <a:off x="7068363" y="5691753"/>
            <a:ext cx="46257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 further queries &amp; doubts pls mail me at </a:t>
            </a:r>
            <a:r>
              <a:rPr lang="en-US" dirty="0">
                <a:solidFill>
                  <a:srgbClr val="00B0F0"/>
                </a:solidFill>
              </a:rPr>
              <a:t>prodiptodebsarma@gmail.com</a:t>
            </a:r>
          </a:p>
        </p:txBody>
      </p:sp>
    </p:spTree>
    <p:extLst>
      <p:ext uri="{BB962C8B-B14F-4D97-AF65-F5344CB8AC3E}">
        <p14:creationId xmlns:p14="http://schemas.microsoft.com/office/powerpoint/2010/main" val="227142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C530-B989-D77F-0D64-40B59602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5AC34-A1F4-858D-411E-5B65E92FB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The smartphone industry is evolving rapidly, driven by advancements in technology and innovation.</a:t>
            </a:r>
            <a:br>
              <a:rPr lang="en-US" dirty="0"/>
            </a:br>
            <a:r>
              <a:rPr lang="en-US" dirty="0"/>
              <a:t>This project aims to explore how core features — such as battery, charging speed, CPU speed, and display — impact pricing and user ratings.</a:t>
            </a:r>
            <a:endParaRPr lang="en-US"/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We seek to uncover patterns, trends, and outliers that can provide strategic insights for manufacturers and consumers alike.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72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571B-3F42-EDFE-EEBD-8D4BAB5E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E22C-3219-4DE4-640D-DEC42CA7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Clean and prepare a real-world smartphone dataset</a:t>
            </a:r>
            <a:endParaRPr lang="en-US"/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Treat outliers to ensure statistical consistency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Perform pivot analysis on key features like price, battery, charging, and display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Create meaningful visuals to highlight trends and anomalies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r>
              <a:rPr lang="en-US" dirty="0"/>
              <a:t>Draw insights to understand the innovation trajectory across brands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75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4823-9F83-3B82-2EC9-5418F55C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A97C-10EA-8C01-79B7-75A15499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dirty="0"/>
              <a:t>Total Rows: </a:t>
            </a:r>
            <a:r>
              <a:rPr lang="en-US" b="1" dirty="0"/>
              <a:t>100 smartphone entries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dirty="0"/>
              <a:t>Columns: </a:t>
            </a:r>
            <a:r>
              <a:rPr lang="en-US" b="1" dirty="0"/>
              <a:t>35 </a:t>
            </a:r>
            <a:r>
              <a:rPr lang="en-US" dirty="0"/>
              <a:t>(e.g., Brand, Price, Rating, CPU Speed, Battery, NFC, Charging, etc.)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 panose="020B0304020202020204" pitchFamily="34" charset="0"/>
              </a:rPr>
              <a:t>The dataset was created using </a:t>
            </a:r>
            <a:r>
              <a:rPr lang="en-US" altLang="en-US" b="1" dirty="0">
                <a:latin typeface="Avenir Next LT Pro Light" panose="020B0304020202020204" pitchFamily="34" charset="0"/>
              </a:rPr>
              <a:t>Python</a:t>
            </a:r>
            <a:r>
              <a:rPr lang="en-US" altLang="en-US" dirty="0">
                <a:latin typeface="Avenir Next LT Pro Light" panose="020B0304020202020204" pitchFamily="34" charset="0"/>
              </a:rPr>
              <a:t> and </a:t>
            </a:r>
            <a:r>
              <a:rPr lang="en-US" altLang="en-US" b="1" dirty="0">
                <a:latin typeface="Avenir Next LT Pro Light" panose="020B0304020202020204" pitchFamily="34" charset="0"/>
              </a:rPr>
              <a:t>Pandas</a:t>
            </a:r>
            <a:r>
              <a:rPr lang="en-US" altLang="en-US" dirty="0">
                <a:latin typeface="Avenir Next LT Pro Light" panose="020B0304020202020204" pitchFamily="34" charset="0"/>
              </a:rPr>
              <a:t> in </a:t>
            </a:r>
            <a:r>
              <a:rPr lang="en-US" altLang="en-US" b="1" dirty="0">
                <a:latin typeface="Avenir Next LT Pro Light" panose="020B0304020202020204" pitchFamily="34" charset="0"/>
              </a:rPr>
              <a:t>CSV</a:t>
            </a:r>
            <a:r>
              <a:rPr lang="en-US" altLang="en-US" dirty="0">
                <a:latin typeface="Avenir Next LT Pro Light" panose="020B0304020202020204" pitchFamily="34" charset="0"/>
              </a:rPr>
              <a:t> format, later converted to Excel for analysis, with </a:t>
            </a:r>
            <a:r>
              <a:rPr lang="en-US" altLang="en-US" b="1" dirty="0">
                <a:latin typeface="Avenir Next LT Pro Light" panose="020B0304020202020204" pitchFamily="34" charset="0"/>
              </a:rPr>
              <a:t>ChatGPT</a:t>
            </a:r>
            <a:r>
              <a:rPr lang="en-US" altLang="en-US" dirty="0">
                <a:latin typeface="Avenir Next LT Pro Light" panose="020B0304020202020204" pitchFamily="34" charset="0"/>
              </a:rPr>
              <a:t> referencing </a:t>
            </a:r>
            <a:r>
              <a:rPr lang="en-US" altLang="en-US" b="1" dirty="0">
                <a:latin typeface="Avenir Next LT Pro Light" panose="020B0304020202020204" pitchFamily="34" charset="0"/>
              </a:rPr>
              <a:t>GSMArena</a:t>
            </a:r>
            <a:r>
              <a:rPr lang="en-US" altLang="en-US" dirty="0">
                <a:latin typeface="Avenir Next LT Pro Light" panose="020B0304020202020204" pitchFamily="34" charset="0"/>
              </a:rPr>
              <a:t> to assist in generating accurate phone spec sheets in </a:t>
            </a:r>
            <a:r>
              <a:rPr lang="en-US" altLang="en-US" b="1" dirty="0">
                <a:latin typeface="Avenir Next LT Pro Light" panose="020B0304020202020204" pitchFamily="34" charset="0"/>
              </a:rPr>
              <a:t>JSON</a:t>
            </a:r>
            <a:r>
              <a:rPr lang="en-US" altLang="en-US" dirty="0">
                <a:latin typeface="Avenir Next LT Pro Light" panose="020B0304020202020204" pitchFamily="34" charset="0"/>
              </a:rPr>
              <a:t> format.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latin typeface="Avenir Next LT Pro Light" panose="020B03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dirty="0"/>
              <a:t>Cleaned manually for if any found missing or duplicate value and false data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b="1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dirty="0"/>
              <a:t>Added derived columns: e.g., CPU Speed (GHz)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dirty="0"/>
              <a:t>Focus on </a:t>
            </a:r>
            <a:r>
              <a:rPr lang="en-US" b="1" dirty="0"/>
              <a:t>factual features</a:t>
            </a:r>
            <a:r>
              <a:rPr lang="en-US" dirty="0"/>
              <a:t>, no assumptions used for missing specs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 panose="020B0604020202020204" pitchFamily="34" charset="0"/>
              <a:buChar char="o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80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EF20-012A-84A9-2823-30E9ECD9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14E6-BDD5-DC88-5864-2762DC3E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/>
              <a:t>Removed duplicate smartphones entries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/>
              <a:t>Replaced if any missing numerical values by referring to GSMArena</a:t>
            </a:r>
            <a:endParaRPr lang="en-US" altLang="en-US" dirty="0">
              <a:latin typeface="Avenir Next LT Pro Light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/>
              </a:rPr>
              <a:t>Filled if any incorrect CPU speed manually by referring to accurate processor benchmarks in GSMArena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/>
              </a:rPr>
              <a:t>Handled if any 0-values in charging speed contextually based on feature support taken from GSMArena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/>
              <a:t>Changed logical data from bool vals TRUE/FALSE → Yes/No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/>
              <a:t>Treated outliers using </a:t>
            </a:r>
            <a:r>
              <a:rPr lang="en-US" altLang="en-US" b="1" dirty="0"/>
              <a:t>IQR method</a:t>
            </a:r>
            <a:r>
              <a:rPr lang="en-US" altLang="en-US" dirty="0"/>
              <a:t> (created "Before" and "After" columns)</a:t>
            </a:r>
          </a:p>
        </p:txBody>
      </p:sp>
    </p:spTree>
    <p:extLst>
      <p:ext uri="{BB962C8B-B14F-4D97-AF65-F5344CB8AC3E}">
        <p14:creationId xmlns:p14="http://schemas.microsoft.com/office/powerpoint/2010/main" val="365043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6048-60E3-7279-F25A-CC6D5376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Price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5B035-4F3A-1608-3AAB-A12EDDEE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6379579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venir Next LT Pro Light"/>
              </a:rPr>
              <a:t>Boxplots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venir Next LT Pro Light"/>
              </a:rPr>
              <a:t> show significant outliers in original price column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After treatment</a:t>
            </a:r>
            <a:r>
              <a:rPr lang="en-US" altLang="en-US" dirty="0">
                <a:latin typeface="Avenir Next LT Pro Light"/>
              </a:rPr>
              <a:t>, distribution normalized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Pivot Table</a:t>
            </a:r>
            <a:r>
              <a:rPr lang="en-US" altLang="en-US" dirty="0">
                <a:latin typeface="Avenir Next LT Pro Light"/>
              </a:rPr>
              <a:t> highlights high-end brands like Vertu, Huawei, and Apple dominating top prices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/>
              </a:rPr>
              <a:t>Price does not always correlate with higher ratings or performance</a:t>
            </a:r>
          </a:p>
          <a:p>
            <a:pPr marL="342900" indent="-342900">
              <a:buFont typeface="Courier New" panose="020B0604020202020204" pitchFamily="34" charset="0"/>
              <a:buChar char="o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7AA87-2099-76A5-9427-0B7A2F29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32" y="2300848"/>
            <a:ext cx="4229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2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E080-325E-6EA1-2CE3-59F6FAD4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Battery &amp; Charging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D2A9-E09B-7E00-8618-3EF032A8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Battery mAh</a:t>
            </a:r>
            <a:r>
              <a:rPr lang="en-US" altLang="en-US" dirty="0">
                <a:latin typeface="Avenir Next LT Pro Light"/>
              </a:rPr>
              <a:t>: Most phones hover around 5000mAh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Unihertz (23800mAh)</a:t>
            </a:r>
            <a:r>
              <a:rPr lang="en-US" altLang="en-US" dirty="0">
                <a:latin typeface="Avenir Next LT Pro Light"/>
              </a:rPr>
              <a:t> is an outlier, treated with median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Charging speed</a:t>
            </a:r>
            <a:r>
              <a:rPr lang="en-US" altLang="en-US" dirty="0">
                <a:latin typeface="Avenir Next LT Pro Light"/>
              </a:rPr>
              <a:t>: High variation (5W to 210W); many brands average around 30–60W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/>
              </a:rPr>
              <a:t>Fast charging is a differentiator in mid- and high-end devices</a:t>
            </a:r>
          </a:p>
        </p:txBody>
      </p:sp>
    </p:spTree>
    <p:extLst>
      <p:ext uri="{BB962C8B-B14F-4D97-AF65-F5344CB8AC3E}">
        <p14:creationId xmlns:p14="http://schemas.microsoft.com/office/powerpoint/2010/main" val="34694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6D-FE38-BE04-4D1C-DF2505D0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CPU Speed &amp; Display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EB8C-0E9B-2339-D21E-0B86E253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CPU Speed</a:t>
            </a:r>
            <a:r>
              <a:rPr lang="en-US" altLang="en-US" dirty="0">
                <a:latin typeface="Avenir Next LT Pro Light"/>
              </a:rPr>
              <a:t>: Highest averages from HiSilicon and Google chips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/>
              </a:rPr>
              <a:t>Most brands use Qualcomm or MediaTek processors around 2.5 GHz</a:t>
            </a:r>
          </a:p>
          <a:p>
            <a:pPr marL="342900" lvl="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Display Size</a:t>
            </a:r>
            <a:r>
              <a:rPr lang="en-US" altLang="en-US" dirty="0">
                <a:latin typeface="Avenir Next LT Pro Light"/>
              </a:rPr>
              <a:t>: Bigger displays (&gt;6.5") are now standard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dirty="0">
                <a:latin typeface="Avenir Next LT Pro Light"/>
              </a:rPr>
              <a:t>Brands like Honor, Huawei, and Vivo lead with large displays</a:t>
            </a:r>
          </a:p>
        </p:txBody>
      </p:sp>
    </p:spTree>
    <p:extLst>
      <p:ext uri="{BB962C8B-B14F-4D97-AF65-F5344CB8AC3E}">
        <p14:creationId xmlns:p14="http://schemas.microsoft.com/office/powerpoint/2010/main" val="35447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253B-16EC-7BD9-809C-018F07DC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Additional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FDCE-DDF7-A723-2B53-95D6A76BE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Pie Chart</a:t>
            </a:r>
            <a:r>
              <a:rPr lang="en-US" altLang="en-US" dirty="0">
                <a:latin typeface="Avenir Next LT Pro Light"/>
              </a:rPr>
              <a:t>: % of features , category and grade distribution among smartphones</a:t>
            </a:r>
            <a:endParaRPr lang="en-US" dirty="0">
              <a:latin typeface="Avenir Next LT Pro Light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Box Plots &amp; Whiskers</a:t>
            </a:r>
            <a:r>
              <a:rPr lang="en-US" altLang="en-US" dirty="0">
                <a:latin typeface="Avenir Next LT Pro Light"/>
              </a:rPr>
              <a:t>: Price distribution (after removing outliers)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Bar Chart</a:t>
            </a:r>
            <a:r>
              <a:rPr lang="en-US" altLang="en-US" dirty="0">
                <a:latin typeface="Avenir Next LT Pro Light"/>
              </a:rPr>
              <a:t>: Average Price and CPU speed by Brand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endParaRPr lang="en-US" altLang="en-US" dirty="0">
              <a:latin typeface="Avenir Next LT Pro Light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ourier New"/>
              <a:buChar char="o"/>
            </a:pPr>
            <a:r>
              <a:rPr lang="en-US" altLang="en-US" b="1" dirty="0">
                <a:latin typeface="Avenir Next LT Pro Light"/>
              </a:rPr>
              <a:t>Coln Chart &amp; Slicers</a:t>
            </a:r>
            <a:r>
              <a:rPr lang="en-US" altLang="en-US" dirty="0">
                <a:latin typeface="Avenir Next LT Pro Light"/>
              </a:rPr>
              <a:t>:</a:t>
            </a:r>
            <a:r>
              <a:rPr lang="en-US" altLang="en-US" b="1" dirty="0">
                <a:latin typeface="Avenir Next LT Pro Light"/>
              </a:rPr>
              <a:t> </a:t>
            </a:r>
            <a:r>
              <a:rPr lang="en-US" altLang="en-US" dirty="0">
                <a:latin typeface="Avenir Next LT Pro Light"/>
              </a:rPr>
              <a:t>Model Grade and Count by Brand</a:t>
            </a:r>
          </a:p>
        </p:txBody>
      </p:sp>
    </p:spTree>
    <p:extLst>
      <p:ext uri="{BB962C8B-B14F-4D97-AF65-F5344CB8AC3E}">
        <p14:creationId xmlns:p14="http://schemas.microsoft.com/office/powerpoint/2010/main" val="3333623513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598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Courier New</vt:lpstr>
      <vt:lpstr>VeniceBeachVTI</vt:lpstr>
      <vt:lpstr>Data storytelling and visualization-Technology &amp; INNOVATION</vt:lpstr>
      <vt:lpstr>Problem Statement</vt:lpstr>
      <vt:lpstr>Project Objectives</vt:lpstr>
      <vt:lpstr>Dataset Overview</vt:lpstr>
      <vt:lpstr>Data Cleaning &amp; Preparation</vt:lpstr>
      <vt:lpstr>Price Analysis</vt:lpstr>
      <vt:lpstr>Battery &amp; Charging Speed</vt:lpstr>
      <vt:lpstr>CPU Speed &amp; Display Size</vt:lpstr>
      <vt:lpstr>Additional Visuals</vt:lpstr>
      <vt:lpstr>Interactive Dashboard Snapshot</vt:lpstr>
      <vt:lpstr>DASHBOARD</vt:lpstr>
      <vt:lpstr>Insights &amp;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Prodipto Debsarma</dc:creator>
  <cp:lastModifiedBy>Blaq$pex</cp:lastModifiedBy>
  <cp:revision>311</cp:revision>
  <dcterms:created xsi:type="dcterms:W3CDTF">2025-07-24T04:30:54Z</dcterms:created>
  <dcterms:modified xsi:type="dcterms:W3CDTF">2025-07-24T10:41:55Z</dcterms:modified>
</cp:coreProperties>
</file>