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58" r:id="rId5"/>
    <p:sldId id="259" r:id="rId6"/>
    <p:sldId id="267" r:id="rId7"/>
    <p:sldId id="268"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4660"/>
  </p:normalViewPr>
  <p:slideViewPr>
    <p:cSldViewPr snapToGrid="0">
      <p:cViewPr varScale="1">
        <p:scale>
          <a:sx n="85" d="100"/>
          <a:sy n="85" d="100"/>
        </p:scale>
        <p:origin x="69" y="6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5C1E4-BDBD-42B0-9B5C-5DF85494A1D6}" type="datetimeFigureOut">
              <a:rPr lang="en-GB" smtClean="0"/>
              <a:t>21/05/2025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86C82-4297-4050-A2FA-941D81DA6BC9}" type="slidenum">
              <a:rPr lang="en-GB" smtClean="0"/>
              <a:t>‹#›</a:t>
            </a:fld>
            <a:endParaRPr lang="en-GB"/>
          </a:p>
        </p:txBody>
      </p:sp>
    </p:spTree>
    <p:extLst>
      <p:ext uri="{BB962C8B-B14F-4D97-AF65-F5344CB8AC3E}">
        <p14:creationId xmlns:p14="http://schemas.microsoft.com/office/powerpoint/2010/main" val="309367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AB86C82-4297-4050-A2FA-941D81DA6BC9}" type="slidenum">
              <a:rPr lang="en-GB" smtClean="0"/>
              <a:t>5</a:t>
            </a:fld>
            <a:endParaRPr lang="en-GB"/>
          </a:p>
        </p:txBody>
      </p:sp>
    </p:spTree>
    <p:extLst>
      <p:ext uri="{BB962C8B-B14F-4D97-AF65-F5344CB8AC3E}">
        <p14:creationId xmlns:p14="http://schemas.microsoft.com/office/powerpoint/2010/main" val="2130462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9C22E-7CE8-0AE3-E4E7-041FC95D48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ACD7AE-BA5D-1E22-065A-264DDE897E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C27FC0-CA13-CEC4-68BB-B192C72261C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9756F856-BF1B-7C45-66E8-94C378186DE7}"/>
              </a:ext>
            </a:extLst>
          </p:cNvPr>
          <p:cNvSpPr>
            <a:spLocks noGrp="1"/>
          </p:cNvSpPr>
          <p:nvPr>
            <p:ph type="sldNum" sz="quarter" idx="5"/>
          </p:nvPr>
        </p:nvSpPr>
        <p:spPr/>
        <p:txBody>
          <a:bodyPr/>
          <a:lstStyle/>
          <a:p>
            <a:fld id="{BAB86C82-4297-4050-A2FA-941D81DA6BC9}" type="slidenum">
              <a:rPr lang="en-GB" smtClean="0"/>
              <a:t>6</a:t>
            </a:fld>
            <a:endParaRPr lang="en-GB"/>
          </a:p>
        </p:txBody>
      </p:sp>
    </p:spTree>
    <p:extLst>
      <p:ext uri="{BB962C8B-B14F-4D97-AF65-F5344CB8AC3E}">
        <p14:creationId xmlns:p14="http://schemas.microsoft.com/office/powerpoint/2010/main" val="255594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3E861-9A1D-B97F-19DA-01F5E1119A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4E9705-10E3-4CCD-2EFC-049B8360D3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20919C-F7A1-18CE-9BE5-6CC325350D3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7749ED0-1F5A-31D2-2B2A-0155CD82208A}"/>
              </a:ext>
            </a:extLst>
          </p:cNvPr>
          <p:cNvSpPr>
            <a:spLocks noGrp="1"/>
          </p:cNvSpPr>
          <p:nvPr>
            <p:ph type="sldNum" sz="quarter" idx="5"/>
          </p:nvPr>
        </p:nvSpPr>
        <p:spPr/>
        <p:txBody>
          <a:bodyPr/>
          <a:lstStyle/>
          <a:p>
            <a:fld id="{BAB86C82-4297-4050-A2FA-941D81DA6BC9}" type="slidenum">
              <a:rPr lang="en-GB" smtClean="0"/>
              <a:t>7</a:t>
            </a:fld>
            <a:endParaRPr lang="en-GB"/>
          </a:p>
        </p:txBody>
      </p:sp>
    </p:spTree>
    <p:extLst>
      <p:ext uri="{BB962C8B-B14F-4D97-AF65-F5344CB8AC3E}">
        <p14:creationId xmlns:p14="http://schemas.microsoft.com/office/powerpoint/2010/main" val="221318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5D3C-447E-F1DF-2646-CF492089A7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5DE12BE-C885-EEDF-EEB7-EDFA8F2D21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4D41EE0-9694-1D79-D943-636A0DAFF03C}"/>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5" name="Footer Placeholder 4">
            <a:extLst>
              <a:ext uri="{FF2B5EF4-FFF2-40B4-BE49-F238E27FC236}">
                <a16:creationId xmlns:a16="http://schemas.microsoft.com/office/drawing/2014/main" id="{AE10FE63-6CEC-E5BB-D602-02252E6371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4A6BC8-79F7-A13F-74CE-C5BC37FFDB0F}"/>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247249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85399-B445-C166-DF93-23D544E1A6E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823DAB2-E54F-74B7-BEFA-721A9B6E4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544D46-6216-8ACA-CD1B-7DCF89EAF1F2}"/>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5" name="Footer Placeholder 4">
            <a:extLst>
              <a:ext uri="{FF2B5EF4-FFF2-40B4-BE49-F238E27FC236}">
                <a16:creationId xmlns:a16="http://schemas.microsoft.com/office/drawing/2014/main" id="{C85C2084-55DE-F5D5-6A53-5FCEC6B5E7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5C87E4-991F-1EE8-DAC3-183DADE08DB2}"/>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222090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16ED8-BCFB-03CA-2BF4-BA610F0364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D40BA6-3BC2-F225-5741-44943358F4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49D52-7E23-FC9C-BE81-3D0F7E3DC291}"/>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5" name="Footer Placeholder 4">
            <a:extLst>
              <a:ext uri="{FF2B5EF4-FFF2-40B4-BE49-F238E27FC236}">
                <a16:creationId xmlns:a16="http://schemas.microsoft.com/office/drawing/2014/main" id="{51EDFF6E-BA9B-A579-E70E-3B2DA5284B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3A1B3B-59FE-8CEE-5669-870606D7172B}"/>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404292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C059-FB1F-D818-B213-F56D877B22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C1E95C-41B8-C04B-94A8-8AB9C040D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5350B9-FF01-E7C2-D35D-026129FE61F1}"/>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5" name="Footer Placeholder 4">
            <a:extLst>
              <a:ext uri="{FF2B5EF4-FFF2-40B4-BE49-F238E27FC236}">
                <a16:creationId xmlns:a16="http://schemas.microsoft.com/office/drawing/2014/main" id="{7637FA5D-CB6B-1F70-73F0-BADDDEE3D3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E8993A-040A-955E-261F-A454962A422E}"/>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252020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DCC7-7192-5F02-4151-EB8D11E666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B1FD9D6-D7D3-C59F-882A-0E271F2D07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54E391-8510-6DBB-94B4-A0AA0D45B111}"/>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5" name="Footer Placeholder 4">
            <a:extLst>
              <a:ext uri="{FF2B5EF4-FFF2-40B4-BE49-F238E27FC236}">
                <a16:creationId xmlns:a16="http://schemas.microsoft.com/office/drawing/2014/main" id="{1C935B06-E4FE-C5F7-1392-E761B014AC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931D9F-CB0D-B81A-5981-F288BE14FB2F}"/>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389208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9FFE-7FCD-230A-B0E4-BEB819BAEF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7DF7E1-6D07-B8A6-765C-D00FF1D8CD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C79D2C-7294-C212-E385-91D44D9229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8A8810B-AF6F-ED79-78C6-B4A9BBDD6F84}"/>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6" name="Footer Placeholder 5">
            <a:extLst>
              <a:ext uri="{FF2B5EF4-FFF2-40B4-BE49-F238E27FC236}">
                <a16:creationId xmlns:a16="http://schemas.microsoft.com/office/drawing/2014/main" id="{6CFBCE8E-4B08-C880-D3F2-16C6638F8C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B73BB2-7848-56C9-029A-70CFC082F546}"/>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198131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3DC3-6F1D-A3C8-AF8F-8B653258D0C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4B18E2-C489-A723-19A0-FBE1550A8A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55CF2-B979-40B4-759B-EFE6733D4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41D001D-63A0-C554-2C6B-46B9520BD8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6C4BBB-2AB4-6DA3-25FA-5B015E1738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BA6DF75-94DD-87BF-F43F-B2AE090827D2}"/>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8" name="Footer Placeholder 7">
            <a:extLst>
              <a:ext uri="{FF2B5EF4-FFF2-40B4-BE49-F238E27FC236}">
                <a16:creationId xmlns:a16="http://schemas.microsoft.com/office/drawing/2014/main" id="{34B93822-5E2A-BC79-8AB7-AB7FB83141D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85B2B5-6B17-0F89-8D5A-6A571CA43783}"/>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258714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35AC-2016-C126-9B05-072EDB4977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5F9803F-9CF0-9D3F-7F16-7BAE92ED37FA}"/>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4" name="Footer Placeholder 3">
            <a:extLst>
              <a:ext uri="{FF2B5EF4-FFF2-40B4-BE49-F238E27FC236}">
                <a16:creationId xmlns:a16="http://schemas.microsoft.com/office/drawing/2014/main" id="{995824C8-9905-7107-BD98-485F2C1118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4049F08-CE91-96AB-CA46-AB5A3B7158C8}"/>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211778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7A24D-C283-29D1-381F-C3CDDC69D9C5}"/>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3" name="Footer Placeholder 2">
            <a:extLst>
              <a:ext uri="{FF2B5EF4-FFF2-40B4-BE49-F238E27FC236}">
                <a16:creationId xmlns:a16="http://schemas.microsoft.com/office/drawing/2014/main" id="{25F35457-08BB-55EA-576A-3B2B2F21B88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D883672-EA06-8419-2EDF-41C298C17030}"/>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124702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14E7-AF66-939F-F103-9DF31F4C6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DE4A86-5118-EC72-997A-5629597ED5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C38E013-0A7D-0227-12DE-82D25B12F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B3636-FB9C-3743-9CE1-990751D1D175}"/>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6" name="Footer Placeholder 5">
            <a:extLst>
              <a:ext uri="{FF2B5EF4-FFF2-40B4-BE49-F238E27FC236}">
                <a16:creationId xmlns:a16="http://schemas.microsoft.com/office/drawing/2014/main" id="{3F2C3275-9CC1-15F1-C80C-FACFEA8792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068D05-0046-8BF7-804A-E91D576D1BC5}"/>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269386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0E93-4990-EFC0-FF13-7FAC660B8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2CA77F-058F-5B0F-3786-2856B6152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4829F86-9AFB-FE85-6D7F-F6B71B52B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ACD7A-574E-C84D-F6B7-5C823C5D17FA}"/>
              </a:ext>
            </a:extLst>
          </p:cNvPr>
          <p:cNvSpPr>
            <a:spLocks noGrp="1"/>
          </p:cNvSpPr>
          <p:nvPr>
            <p:ph type="dt" sz="half" idx="10"/>
          </p:nvPr>
        </p:nvSpPr>
        <p:spPr/>
        <p:txBody>
          <a:bodyPr/>
          <a:lstStyle/>
          <a:p>
            <a:fld id="{CA3173AF-AD2D-4728-BA48-78CC764AF15D}" type="datetimeFigureOut">
              <a:rPr lang="en-GB" smtClean="0"/>
              <a:t>21/05/2025</a:t>
            </a:fld>
            <a:endParaRPr lang="en-GB"/>
          </a:p>
        </p:txBody>
      </p:sp>
      <p:sp>
        <p:nvSpPr>
          <p:cNvPr id="6" name="Footer Placeholder 5">
            <a:extLst>
              <a:ext uri="{FF2B5EF4-FFF2-40B4-BE49-F238E27FC236}">
                <a16:creationId xmlns:a16="http://schemas.microsoft.com/office/drawing/2014/main" id="{A91353F9-8391-4579-8813-8709F0D5CF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2422E3-7F14-675C-F609-404546C23210}"/>
              </a:ext>
            </a:extLst>
          </p:cNvPr>
          <p:cNvSpPr>
            <a:spLocks noGrp="1"/>
          </p:cNvSpPr>
          <p:nvPr>
            <p:ph type="sldNum" sz="quarter" idx="12"/>
          </p:nvPr>
        </p:nvSpPr>
        <p:spPr/>
        <p:txBody>
          <a:bodyPr/>
          <a:lstStyle/>
          <a:p>
            <a:fld id="{E6295030-0161-4D83-ABB5-46736C7A76FD}" type="slidenum">
              <a:rPr lang="en-GB" smtClean="0"/>
              <a:t>‹#›</a:t>
            </a:fld>
            <a:endParaRPr lang="en-GB"/>
          </a:p>
        </p:txBody>
      </p:sp>
    </p:spTree>
    <p:extLst>
      <p:ext uri="{BB962C8B-B14F-4D97-AF65-F5344CB8AC3E}">
        <p14:creationId xmlns:p14="http://schemas.microsoft.com/office/powerpoint/2010/main" val="342369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8DB4D5-6410-C1BC-C628-51C8D9ED9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FA0E233-C453-EBE5-BA09-1723ECC491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5483C3-59E3-A457-E0BF-4F06A22AE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3173AF-AD2D-4728-BA48-78CC764AF15D}" type="datetimeFigureOut">
              <a:rPr lang="en-GB" smtClean="0"/>
              <a:t>21/05/2025</a:t>
            </a:fld>
            <a:endParaRPr lang="en-GB"/>
          </a:p>
        </p:txBody>
      </p:sp>
      <p:sp>
        <p:nvSpPr>
          <p:cNvPr id="5" name="Footer Placeholder 4">
            <a:extLst>
              <a:ext uri="{FF2B5EF4-FFF2-40B4-BE49-F238E27FC236}">
                <a16:creationId xmlns:a16="http://schemas.microsoft.com/office/drawing/2014/main" id="{D5B0AD8C-7F94-F3C4-1AF9-DD1EEC29CF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016B836-D280-2EB7-4FDB-E50F66BEEB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295030-0161-4D83-ABB5-46736C7A76FD}" type="slidenum">
              <a:rPr lang="en-GB" smtClean="0"/>
              <a:t>‹#›</a:t>
            </a:fld>
            <a:endParaRPr lang="en-GB"/>
          </a:p>
        </p:txBody>
      </p:sp>
    </p:spTree>
    <p:extLst>
      <p:ext uri="{BB962C8B-B14F-4D97-AF65-F5344CB8AC3E}">
        <p14:creationId xmlns:p14="http://schemas.microsoft.com/office/powerpoint/2010/main" val="206528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ithub.com/en/copilot/setting-up-github-copilot/setting-up-github-copilot-for-yourself" TargetMode="External"/><Relationship Id="rId7" Type="http://schemas.openxmlformats.org/officeDocument/2006/relationships/hyperlink" Target="https://docs.github.com/en/copilot/managing-copilot/configure-personal-settings/installing-the-github-copilot-extension-in-your-environment?tool=jetbrains" TargetMode="External"/><Relationship Id="rId2" Type="http://schemas.openxmlformats.org/officeDocument/2006/relationships/hyperlink" Target="https://github.com/features/copilot" TargetMode="External"/><Relationship Id="rId1" Type="http://schemas.openxmlformats.org/officeDocument/2006/relationships/slideLayout" Target="../slideLayouts/slideLayout2.xml"/><Relationship Id="rId6" Type="http://schemas.openxmlformats.org/officeDocument/2006/relationships/hyperlink" Target="https://www.jetbrains.com/idea/download/?section=windows" TargetMode="External"/><Relationship Id="rId5" Type="http://schemas.openxmlformats.org/officeDocument/2006/relationships/hyperlink" Target="https://code.visualstudio.com/docs/copilot/setup#_set-up-copilot-in-vs-code" TargetMode="External"/><Relationship Id="rId4" Type="http://schemas.openxmlformats.org/officeDocument/2006/relationships/hyperlink" Target="https://code.visualstudio.com/Downloa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analyticsinsight.net/ais-non-tech-impact-transforming-careers-in-india/" TargetMode="External"/><Relationship Id="rId2" Type="http://schemas.openxmlformats.org/officeDocument/2006/relationships/hyperlink" Target="https://medium.com/@laners.org/what-is-ai-augmented-development-97d412f97ed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ithub.com/en/copilot/using-github-copilo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blog/ai-and-ml/github-copilot/copilot-ask-edit-and-agent-modes-what-they-do-and-when-to-use-the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evblogs.microsoft.com/visualstudio/mastering-slash-commands-with-github-copilot-in-visual-studio/"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docs/copilot/reference/copilot-vscode-features#_chat-variabl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larojo/python-github-copilot" TargetMode="External"/><Relationship Id="rId2" Type="http://schemas.openxmlformats.org/officeDocument/2006/relationships/hyperlink" Target="https://github.com/blarojo/java-github-copilo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ight Triangle 104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E3E4A-77FA-8A44-F081-2064574BD71E}"/>
              </a:ext>
            </a:extLst>
          </p:cNvPr>
          <p:cNvSpPr>
            <a:spLocks noGrp="1"/>
          </p:cNvSpPr>
          <p:nvPr>
            <p:ph type="ctrTitle"/>
          </p:nvPr>
        </p:nvSpPr>
        <p:spPr>
          <a:xfrm>
            <a:off x="965201" y="1036674"/>
            <a:ext cx="3689096" cy="3514364"/>
          </a:xfrm>
        </p:spPr>
        <p:txBody>
          <a:bodyPr anchor="b">
            <a:normAutofit/>
          </a:bodyPr>
          <a:lstStyle/>
          <a:p>
            <a:pPr algn="r"/>
            <a:r>
              <a:rPr lang="en-GB" sz="7200" dirty="0"/>
              <a:t>Code Dojo</a:t>
            </a:r>
          </a:p>
        </p:txBody>
      </p:sp>
      <p:sp>
        <p:nvSpPr>
          <p:cNvPr id="3" name="Subtitle 2">
            <a:extLst>
              <a:ext uri="{FF2B5EF4-FFF2-40B4-BE49-F238E27FC236}">
                <a16:creationId xmlns:a16="http://schemas.microsoft.com/office/drawing/2014/main" id="{D3931B77-3BEA-18AA-4C8F-CFD9D5C0A944}"/>
              </a:ext>
            </a:extLst>
          </p:cNvPr>
          <p:cNvSpPr>
            <a:spLocks noGrp="1"/>
          </p:cNvSpPr>
          <p:nvPr>
            <p:ph type="subTitle" idx="1"/>
          </p:nvPr>
        </p:nvSpPr>
        <p:spPr>
          <a:xfrm>
            <a:off x="965202" y="4582814"/>
            <a:ext cx="3689094" cy="1312657"/>
          </a:xfrm>
        </p:spPr>
        <p:txBody>
          <a:bodyPr anchor="t">
            <a:normAutofit/>
          </a:bodyPr>
          <a:lstStyle/>
          <a:p>
            <a:pPr algn="r"/>
            <a:r>
              <a:rPr lang="en-GB" sz="2000"/>
              <a:t>21/05/2025</a:t>
            </a:r>
          </a:p>
        </p:txBody>
      </p:sp>
      <p:pic>
        <p:nvPicPr>
          <p:cNvPr id="1026" name="Picture 2" descr="How To Use GitHub Copilot">
            <a:extLst>
              <a:ext uri="{FF2B5EF4-FFF2-40B4-BE49-F238E27FC236}">
                <a16:creationId xmlns:a16="http://schemas.microsoft.com/office/drawing/2014/main" id="{9FCCACE2-50AD-D50E-3285-D9A9206189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42862" y="1876380"/>
            <a:ext cx="4811872" cy="253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789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DA9B1C-3DB5-485D-7A5D-0E901972539F}"/>
              </a:ext>
            </a:extLst>
          </p:cNvPr>
          <p:cNvSpPr>
            <a:spLocks noGrp="1"/>
          </p:cNvSpPr>
          <p:nvPr>
            <p:ph type="title"/>
          </p:nvPr>
        </p:nvSpPr>
        <p:spPr>
          <a:xfrm>
            <a:off x="1285240" y="1050595"/>
            <a:ext cx="8074815" cy="1618489"/>
          </a:xfrm>
        </p:spPr>
        <p:txBody>
          <a:bodyPr anchor="ctr">
            <a:normAutofit/>
          </a:bodyPr>
          <a:lstStyle/>
          <a:p>
            <a:r>
              <a:rPr lang="en-GB" sz="7200"/>
              <a:t>Objectives</a:t>
            </a:r>
          </a:p>
        </p:txBody>
      </p:sp>
      <p:sp>
        <p:nvSpPr>
          <p:cNvPr id="3" name="Content Placeholder 2">
            <a:extLst>
              <a:ext uri="{FF2B5EF4-FFF2-40B4-BE49-F238E27FC236}">
                <a16:creationId xmlns:a16="http://schemas.microsoft.com/office/drawing/2014/main" id="{7B2860DC-59A0-705E-C1EA-C257B6C04111}"/>
              </a:ext>
            </a:extLst>
          </p:cNvPr>
          <p:cNvSpPr>
            <a:spLocks noGrp="1"/>
          </p:cNvSpPr>
          <p:nvPr>
            <p:ph idx="1"/>
          </p:nvPr>
        </p:nvSpPr>
        <p:spPr>
          <a:xfrm>
            <a:off x="1285240" y="2969469"/>
            <a:ext cx="8074815" cy="2800395"/>
          </a:xfrm>
        </p:spPr>
        <p:txBody>
          <a:bodyPr anchor="t">
            <a:normAutofit/>
          </a:bodyPr>
          <a:lstStyle/>
          <a:p>
            <a:r>
              <a:rPr lang="en-GB" sz="2200"/>
              <a:t>Learn more about AI Augmented Development and GitHub Copilot</a:t>
            </a:r>
          </a:p>
          <a:p>
            <a:r>
              <a:rPr lang="en-GB" sz="2200"/>
              <a:t>Know how to configure GH Copilot in your IDE</a:t>
            </a:r>
          </a:p>
          <a:p>
            <a:r>
              <a:rPr lang="en-GB" sz="2200"/>
              <a:t>Learn how to use the GH Copilot in:</a:t>
            </a:r>
          </a:p>
          <a:p>
            <a:pPr lvl="1"/>
            <a:r>
              <a:rPr lang="en-GB" sz="2200"/>
              <a:t>Chat mode</a:t>
            </a:r>
          </a:p>
          <a:p>
            <a:pPr lvl="1"/>
            <a:r>
              <a:rPr lang="en-GB" sz="2200"/>
              <a:t>Agent/Edit mode</a:t>
            </a:r>
          </a:p>
          <a:p>
            <a:pPr lvl="1"/>
            <a:r>
              <a:rPr lang="en-GB" sz="2200"/>
              <a:t>Inline edits</a:t>
            </a:r>
          </a:p>
        </p:txBody>
      </p:sp>
    </p:spTree>
    <p:extLst>
      <p:ext uri="{BB962C8B-B14F-4D97-AF65-F5344CB8AC3E}">
        <p14:creationId xmlns:p14="http://schemas.microsoft.com/office/powerpoint/2010/main" val="2610281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6151A9-8B5C-27AB-5E68-E64F5B3C10C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F0D5D-DC6B-2B83-B91B-DBA14ABF4E33}"/>
              </a:ext>
            </a:extLst>
          </p:cNvPr>
          <p:cNvSpPr>
            <a:spLocks noGrp="1"/>
          </p:cNvSpPr>
          <p:nvPr>
            <p:ph type="title"/>
          </p:nvPr>
        </p:nvSpPr>
        <p:spPr>
          <a:xfrm>
            <a:off x="1285240" y="1050596"/>
            <a:ext cx="8074815" cy="630098"/>
          </a:xfrm>
        </p:spPr>
        <p:txBody>
          <a:bodyPr anchor="ctr">
            <a:normAutofit fontScale="90000"/>
          </a:bodyPr>
          <a:lstStyle/>
          <a:p>
            <a:r>
              <a:rPr lang="en-GB" sz="7200" dirty="0"/>
              <a:t>Instructions</a:t>
            </a:r>
          </a:p>
        </p:txBody>
      </p:sp>
      <p:sp>
        <p:nvSpPr>
          <p:cNvPr id="3" name="Content Placeholder 2">
            <a:extLst>
              <a:ext uri="{FF2B5EF4-FFF2-40B4-BE49-F238E27FC236}">
                <a16:creationId xmlns:a16="http://schemas.microsoft.com/office/drawing/2014/main" id="{523069EC-AB69-421B-38B7-CC9F9B68A1D7}"/>
              </a:ext>
            </a:extLst>
          </p:cNvPr>
          <p:cNvSpPr>
            <a:spLocks noGrp="1"/>
          </p:cNvSpPr>
          <p:nvPr>
            <p:ph idx="1"/>
          </p:nvPr>
        </p:nvSpPr>
        <p:spPr>
          <a:xfrm>
            <a:off x="1285240" y="1815921"/>
            <a:ext cx="8074815" cy="4320862"/>
          </a:xfrm>
        </p:spPr>
        <p:txBody>
          <a:bodyPr anchor="t">
            <a:normAutofit fontScale="92500" lnSpcReduction="10000"/>
          </a:bodyPr>
          <a:lstStyle/>
          <a:p>
            <a:r>
              <a:rPr lang="en-GB" sz="1600" dirty="0"/>
              <a:t>Go to </a:t>
            </a:r>
            <a:r>
              <a:rPr lang="en-GB" sz="1600" dirty="0">
                <a:hlinkClick r:id="rId2"/>
              </a:rPr>
              <a:t>https://github.com/features/copilot</a:t>
            </a:r>
            <a:r>
              <a:rPr lang="en-GB" sz="1600" dirty="0"/>
              <a:t> </a:t>
            </a:r>
          </a:p>
          <a:p>
            <a:pPr lvl="1"/>
            <a:r>
              <a:rPr lang="en-GB" sz="1600" dirty="0"/>
              <a:t>Sign up and create a new GitHub account</a:t>
            </a:r>
          </a:p>
          <a:p>
            <a:pPr lvl="1"/>
            <a:endParaRPr lang="en-GB" sz="1600" dirty="0"/>
          </a:p>
          <a:p>
            <a:r>
              <a:rPr lang="en-GB" sz="1600" dirty="0">
                <a:hlinkClick r:id="rId3"/>
              </a:rPr>
              <a:t>https://docs.github.com/en/copilot/setting-up-github-copilot/setting-up-github-copilot-for-yourself</a:t>
            </a:r>
            <a:r>
              <a:rPr lang="en-GB" sz="1600" dirty="0"/>
              <a:t> </a:t>
            </a:r>
          </a:p>
          <a:p>
            <a:endParaRPr lang="en-GB" sz="1600" dirty="0"/>
          </a:p>
          <a:p>
            <a:pPr lvl="1"/>
            <a:r>
              <a:rPr lang="en-GB" sz="1600" dirty="0"/>
              <a:t>VS Code: </a:t>
            </a:r>
          </a:p>
          <a:p>
            <a:pPr lvl="2"/>
            <a:r>
              <a:rPr lang="en-GB" sz="1600" dirty="0"/>
              <a:t>Install VS Code (1.100.2): </a:t>
            </a:r>
            <a:r>
              <a:rPr lang="en-GB" sz="1600" dirty="0">
                <a:hlinkClick r:id="rId4"/>
              </a:rPr>
              <a:t>https://code.visualstudio.com/Download</a:t>
            </a:r>
            <a:r>
              <a:rPr lang="en-GB" sz="1600" dirty="0"/>
              <a:t> </a:t>
            </a:r>
          </a:p>
          <a:p>
            <a:pPr lvl="2"/>
            <a:r>
              <a:rPr lang="en-GB" sz="1600" dirty="0"/>
              <a:t>Configure GH Copilot: </a:t>
            </a:r>
            <a:r>
              <a:rPr lang="en-GB" sz="1600" dirty="0">
                <a:hlinkClick r:id="rId5"/>
              </a:rPr>
              <a:t>https://code.visualstudio.com/docs/copilot/setup#_set-up-copilot-in-vs-code</a:t>
            </a:r>
            <a:r>
              <a:rPr lang="en-GB" sz="1600" dirty="0"/>
              <a:t> </a:t>
            </a:r>
          </a:p>
          <a:p>
            <a:pPr lvl="2"/>
            <a:endParaRPr lang="en-GB" sz="1600" dirty="0"/>
          </a:p>
          <a:p>
            <a:pPr lvl="1"/>
            <a:r>
              <a:rPr lang="en-GB" sz="1600" dirty="0" err="1"/>
              <a:t>Intellij</a:t>
            </a:r>
            <a:r>
              <a:rPr lang="en-GB" sz="1600" dirty="0"/>
              <a:t>:</a:t>
            </a:r>
          </a:p>
          <a:p>
            <a:pPr lvl="2"/>
            <a:r>
              <a:rPr lang="en-GB" sz="1600" dirty="0"/>
              <a:t>Install </a:t>
            </a:r>
            <a:r>
              <a:rPr lang="en-GB" sz="1600" dirty="0" err="1"/>
              <a:t>Intellij</a:t>
            </a:r>
            <a:r>
              <a:rPr lang="en-GB" sz="1600" dirty="0"/>
              <a:t> (Community edition – 2025.1.1.1): </a:t>
            </a:r>
            <a:r>
              <a:rPr lang="en-GB" sz="1600" dirty="0">
                <a:hlinkClick r:id="rId6"/>
              </a:rPr>
              <a:t>https://www.jetbrains.com/idea/download/?section=windows</a:t>
            </a:r>
            <a:r>
              <a:rPr lang="en-GB" sz="1600" dirty="0"/>
              <a:t> </a:t>
            </a:r>
          </a:p>
          <a:p>
            <a:pPr lvl="2"/>
            <a:r>
              <a:rPr lang="en-GB" sz="1600" dirty="0"/>
              <a:t>Configure GH Copilot: </a:t>
            </a:r>
            <a:r>
              <a:rPr lang="en-GB" sz="1600" dirty="0">
                <a:hlinkClick r:id="rId7"/>
              </a:rPr>
              <a:t>https://docs.github.com/en/copilot/managing-copilot/configure-personal-settings/installing-the-github-copilot-extension-in-your-environment?tool=jetbrains</a:t>
            </a:r>
            <a:r>
              <a:rPr lang="en-GB" sz="1600" dirty="0"/>
              <a:t> </a:t>
            </a:r>
          </a:p>
        </p:txBody>
      </p:sp>
    </p:spTree>
    <p:extLst>
      <p:ext uri="{BB962C8B-B14F-4D97-AF65-F5344CB8AC3E}">
        <p14:creationId xmlns:p14="http://schemas.microsoft.com/office/powerpoint/2010/main" val="119619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E355A0-015B-04AC-2ED2-64E2A4DC4F7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EDFA46-C190-0A4D-E00A-7347B56F8733}"/>
              </a:ext>
            </a:extLst>
          </p:cNvPr>
          <p:cNvSpPr>
            <a:spLocks noGrp="1"/>
          </p:cNvSpPr>
          <p:nvPr>
            <p:ph type="title"/>
          </p:nvPr>
        </p:nvSpPr>
        <p:spPr>
          <a:xfrm>
            <a:off x="1285240" y="902495"/>
            <a:ext cx="9533014" cy="823281"/>
          </a:xfrm>
        </p:spPr>
        <p:txBody>
          <a:bodyPr anchor="ctr">
            <a:normAutofit/>
          </a:bodyPr>
          <a:lstStyle/>
          <a:p>
            <a:r>
              <a:rPr lang="en-GB" sz="5000" dirty="0"/>
              <a:t>What is AI Augmented Development</a:t>
            </a:r>
          </a:p>
        </p:txBody>
      </p:sp>
      <p:sp>
        <p:nvSpPr>
          <p:cNvPr id="3" name="Content Placeholder 2">
            <a:extLst>
              <a:ext uri="{FF2B5EF4-FFF2-40B4-BE49-F238E27FC236}">
                <a16:creationId xmlns:a16="http://schemas.microsoft.com/office/drawing/2014/main" id="{62890C78-8809-5ED5-9C8C-794B15C33D9A}"/>
              </a:ext>
            </a:extLst>
          </p:cNvPr>
          <p:cNvSpPr>
            <a:spLocks noGrp="1"/>
          </p:cNvSpPr>
          <p:nvPr>
            <p:ph idx="1"/>
          </p:nvPr>
        </p:nvSpPr>
        <p:spPr>
          <a:xfrm>
            <a:off x="1285240" y="1828909"/>
            <a:ext cx="8074815" cy="3967801"/>
          </a:xfrm>
        </p:spPr>
        <p:txBody>
          <a:bodyPr anchor="t">
            <a:normAutofit/>
          </a:bodyPr>
          <a:lstStyle/>
          <a:p>
            <a:r>
              <a:rPr lang="en-GB" sz="2400" dirty="0">
                <a:hlinkClick r:id="rId2"/>
              </a:rPr>
              <a:t>Reading material (Medium)</a:t>
            </a:r>
            <a:r>
              <a:rPr lang="en-GB" sz="2400" dirty="0"/>
              <a:t> </a:t>
            </a:r>
          </a:p>
          <a:p>
            <a:r>
              <a:rPr lang="en-GB" sz="2400" b="0" i="0" dirty="0">
                <a:solidFill>
                  <a:srgbClr val="242424"/>
                </a:solidFill>
                <a:effectLst/>
                <a:latin typeface="source-serif-pro"/>
              </a:rPr>
              <a:t>AI-Augmented Development is a term that describes the use of </a:t>
            </a:r>
            <a:r>
              <a:rPr lang="en-GB" sz="2400" b="0" i="0" u="sng" dirty="0">
                <a:effectLst/>
                <a:latin typeface="source-serif-pro"/>
                <a:hlinkClick r:id="rId3"/>
              </a:rPr>
              <a:t>AI</a:t>
            </a:r>
            <a:r>
              <a:rPr lang="en-GB" sz="2400" b="0" i="0" dirty="0">
                <a:solidFill>
                  <a:srgbClr val="242424"/>
                </a:solidFill>
                <a:effectLst/>
                <a:latin typeface="source-serif-pro"/>
              </a:rPr>
              <a:t> technologies to assist software developers in creating applications more efficiently, quickly, and reliably. AI-Augmented Development can automate some of the repetitive or tedious tasks in software development, such as code generation, testing, debugging, and documentation. It can also help developers to learn from existing code, find relevant resources, and collaborate with other developers. AI-Augmented Development is considered one of the strategic technology trends for 2024.</a:t>
            </a:r>
            <a:endParaRPr lang="en-GB" sz="3600" dirty="0"/>
          </a:p>
        </p:txBody>
      </p:sp>
    </p:spTree>
    <p:extLst>
      <p:ext uri="{BB962C8B-B14F-4D97-AF65-F5344CB8AC3E}">
        <p14:creationId xmlns:p14="http://schemas.microsoft.com/office/powerpoint/2010/main" val="293314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8ABAE8-4D3C-23CD-54A8-3D5558DCC22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76B5F-B4F7-18E4-3338-C2B1AE2BB1CC}"/>
              </a:ext>
            </a:extLst>
          </p:cNvPr>
          <p:cNvSpPr>
            <a:spLocks noGrp="1"/>
          </p:cNvSpPr>
          <p:nvPr>
            <p:ph type="title"/>
          </p:nvPr>
        </p:nvSpPr>
        <p:spPr>
          <a:xfrm>
            <a:off x="1285240" y="850975"/>
            <a:ext cx="9552332" cy="861918"/>
          </a:xfrm>
        </p:spPr>
        <p:txBody>
          <a:bodyPr anchor="ctr">
            <a:normAutofit/>
          </a:bodyPr>
          <a:lstStyle/>
          <a:p>
            <a:r>
              <a:rPr lang="en-GB" sz="5000" dirty="0"/>
              <a:t>How does GitHub Copilot work</a:t>
            </a:r>
          </a:p>
        </p:txBody>
      </p:sp>
      <p:sp>
        <p:nvSpPr>
          <p:cNvPr id="3" name="Content Placeholder 2">
            <a:extLst>
              <a:ext uri="{FF2B5EF4-FFF2-40B4-BE49-F238E27FC236}">
                <a16:creationId xmlns:a16="http://schemas.microsoft.com/office/drawing/2014/main" id="{5189D7EB-C4C0-DAF4-E851-DD7FF9FBB3F5}"/>
              </a:ext>
            </a:extLst>
          </p:cNvPr>
          <p:cNvSpPr>
            <a:spLocks noGrp="1"/>
          </p:cNvSpPr>
          <p:nvPr>
            <p:ph idx="1"/>
          </p:nvPr>
        </p:nvSpPr>
        <p:spPr>
          <a:xfrm>
            <a:off x="1285240" y="1912514"/>
            <a:ext cx="8074815" cy="3857351"/>
          </a:xfrm>
        </p:spPr>
        <p:txBody>
          <a:bodyPr anchor="t">
            <a:normAutofit/>
          </a:bodyPr>
          <a:lstStyle/>
          <a:p>
            <a:r>
              <a:rPr lang="en-GB" sz="2400" dirty="0">
                <a:hlinkClick r:id="rId3"/>
              </a:rPr>
              <a:t>Reading material (GitHub)</a:t>
            </a:r>
            <a:endParaRPr lang="en-GB" sz="2400" dirty="0"/>
          </a:p>
          <a:p>
            <a:r>
              <a:rPr lang="en-GB" sz="2400" dirty="0"/>
              <a:t>Chat - 3 modes </a:t>
            </a:r>
            <a:r>
              <a:rPr lang="en-GB" sz="2400" dirty="0">
                <a:hlinkClick r:id="rId4"/>
              </a:rPr>
              <a:t>(more details here)</a:t>
            </a:r>
            <a:r>
              <a:rPr lang="en-GB" sz="2400" dirty="0"/>
              <a:t>:</a:t>
            </a:r>
          </a:p>
          <a:p>
            <a:pPr lvl="1"/>
            <a:r>
              <a:rPr lang="en-GB" sz="2000" dirty="0"/>
              <a:t>Ask mode: The quick gut check</a:t>
            </a:r>
          </a:p>
          <a:p>
            <a:pPr lvl="1"/>
            <a:r>
              <a:rPr lang="en-GB" sz="2000" dirty="0"/>
              <a:t>Edit mode: You’re still in charge, just moving faster</a:t>
            </a:r>
          </a:p>
          <a:p>
            <a:pPr lvl="1"/>
            <a:r>
              <a:rPr lang="en-GB" sz="2000" dirty="0"/>
              <a:t>Agent mode: A lot of power, when you’re ready for it</a:t>
            </a:r>
          </a:p>
          <a:p>
            <a:r>
              <a:rPr lang="en-GB" sz="2400" dirty="0"/>
              <a:t>Inline questions:</a:t>
            </a:r>
          </a:p>
          <a:p>
            <a:endParaRPr lang="en-GB" sz="2400" dirty="0"/>
          </a:p>
        </p:txBody>
      </p:sp>
      <p:pic>
        <p:nvPicPr>
          <p:cNvPr id="5" name="Picture 4">
            <a:extLst>
              <a:ext uri="{FF2B5EF4-FFF2-40B4-BE49-F238E27FC236}">
                <a16:creationId xmlns:a16="http://schemas.microsoft.com/office/drawing/2014/main" id="{1D503319-FCEB-CEF1-CE96-9A725CA47C6C}"/>
              </a:ext>
            </a:extLst>
          </p:cNvPr>
          <p:cNvPicPr>
            <a:picLocks noChangeAspect="1"/>
          </p:cNvPicPr>
          <p:nvPr/>
        </p:nvPicPr>
        <p:blipFill>
          <a:blip r:embed="rId5"/>
          <a:srcRect b="14680"/>
          <a:stretch/>
        </p:blipFill>
        <p:spPr>
          <a:xfrm>
            <a:off x="3918203" y="3841189"/>
            <a:ext cx="5192994" cy="2919208"/>
          </a:xfrm>
          <a:prstGeom prst="rect">
            <a:avLst/>
          </a:prstGeom>
        </p:spPr>
      </p:pic>
    </p:spTree>
    <p:extLst>
      <p:ext uri="{BB962C8B-B14F-4D97-AF65-F5344CB8AC3E}">
        <p14:creationId xmlns:p14="http://schemas.microsoft.com/office/powerpoint/2010/main" val="78238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6BA018-F3C5-36D7-AD49-CB5B816795C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EF545A7-852A-7931-9B35-2AE7EF97F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E7BD79A6-4552-F384-08A0-7D8948BA3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177550E-9038-9AFA-3404-3F15AF60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4C017-1980-1973-DDCB-8E9858C84235}"/>
              </a:ext>
            </a:extLst>
          </p:cNvPr>
          <p:cNvSpPr>
            <a:spLocks noGrp="1"/>
          </p:cNvSpPr>
          <p:nvPr>
            <p:ph type="title"/>
          </p:nvPr>
        </p:nvSpPr>
        <p:spPr>
          <a:xfrm>
            <a:off x="1285240" y="896057"/>
            <a:ext cx="9552332" cy="861918"/>
          </a:xfrm>
        </p:spPr>
        <p:txBody>
          <a:bodyPr anchor="ctr">
            <a:normAutofit/>
          </a:bodyPr>
          <a:lstStyle/>
          <a:p>
            <a:r>
              <a:rPr lang="en-GB" sz="5000" dirty="0"/>
              <a:t>Slash commands</a:t>
            </a:r>
          </a:p>
        </p:txBody>
      </p:sp>
      <p:pic>
        <p:nvPicPr>
          <p:cNvPr id="6" name="Content Placeholder 5">
            <a:extLst>
              <a:ext uri="{FF2B5EF4-FFF2-40B4-BE49-F238E27FC236}">
                <a16:creationId xmlns:a16="http://schemas.microsoft.com/office/drawing/2014/main" id="{9B690DD7-505A-7A84-83E5-491CD9CF28D7}"/>
              </a:ext>
            </a:extLst>
          </p:cNvPr>
          <p:cNvPicPr>
            <a:picLocks noGrp="1" noChangeAspect="1"/>
          </p:cNvPicPr>
          <p:nvPr>
            <p:ph idx="1"/>
          </p:nvPr>
        </p:nvPicPr>
        <p:blipFill>
          <a:blip r:embed="rId3"/>
          <a:stretch>
            <a:fillRect/>
          </a:stretch>
        </p:blipFill>
        <p:spPr>
          <a:xfrm>
            <a:off x="1602457" y="2687214"/>
            <a:ext cx="6475032" cy="3274729"/>
          </a:xfrm>
        </p:spPr>
      </p:pic>
      <p:sp>
        <p:nvSpPr>
          <p:cNvPr id="7" name="TextBox 6">
            <a:extLst>
              <a:ext uri="{FF2B5EF4-FFF2-40B4-BE49-F238E27FC236}">
                <a16:creationId xmlns:a16="http://schemas.microsoft.com/office/drawing/2014/main" id="{E1F662C0-ACCE-96FA-3EF5-F1EB16E8C48E}"/>
              </a:ext>
            </a:extLst>
          </p:cNvPr>
          <p:cNvSpPr txBox="1"/>
          <p:nvPr/>
        </p:nvSpPr>
        <p:spPr>
          <a:xfrm>
            <a:off x="972355" y="1841679"/>
            <a:ext cx="5621628" cy="646331"/>
          </a:xfrm>
          <a:prstGeom prst="rect">
            <a:avLst/>
          </a:prstGeom>
          <a:noFill/>
        </p:spPr>
        <p:txBody>
          <a:bodyPr wrap="square" rtlCol="0">
            <a:spAutoFit/>
          </a:bodyPr>
          <a:lstStyle/>
          <a:p>
            <a:pPr marL="285750" indent="-285750">
              <a:buFont typeface="Arial" panose="020B0604020202020204" pitchFamily="34" charset="0"/>
              <a:buChar char="•"/>
            </a:pPr>
            <a:r>
              <a:rPr lang="en-GB" dirty="0">
                <a:hlinkClick r:id="rId4"/>
              </a:rPr>
              <a:t>Slash commands (Microsoft)</a:t>
            </a:r>
            <a:endParaRPr lang="en-GB" dirty="0"/>
          </a:p>
          <a:p>
            <a:pPr marL="285750" indent="-285750">
              <a:buFont typeface="Arial" panose="020B0604020202020204" pitchFamily="34" charset="0"/>
              <a:buChar char="•"/>
            </a:pPr>
            <a:r>
              <a:rPr lang="en-GB" dirty="0"/>
              <a:t>You can add your own ones</a:t>
            </a:r>
          </a:p>
        </p:txBody>
      </p:sp>
    </p:spTree>
    <p:extLst>
      <p:ext uri="{BB962C8B-B14F-4D97-AF65-F5344CB8AC3E}">
        <p14:creationId xmlns:p14="http://schemas.microsoft.com/office/powerpoint/2010/main" val="421757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7F19A6-978D-14AC-D20A-FDC071D5AD1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122D5D-D084-A821-6C3B-BA322CD07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0EB15DD4-7175-AC8A-FF72-F5682D2EE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992263E-5AA5-7719-0889-F93BC8E4A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1AF80-AB3D-E6EA-700A-7FDC3BA21079}"/>
              </a:ext>
            </a:extLst>
          </p:cNvPr>
          <p:cNvSpPr>
            <a:spLocks noGrp="1"/>
          </p:cNvSpPr>
          <p:nvPr>
            <p:ph type="title"/>
          </p:nvPr>
        </p:nvSpPr>
        <p:spPr>
          <a:xfrm>
            <a:off x="1285240" y="896057"/>
            <a:ext cx="9552332" cy="861918"/>
          </a:xfrm>
        </p:spPr>
        <p:txBody>
          <a:bodyPr anchor="ctr">
            <a:normAutofit/>
          </a:bodyPr>
          <a:lstStyle/>
          <a:p>
            <a:r>
              <a:rPr lang="en-GB" sz="5000" dirty="0"/>
              <a:t>Context</a:t>
            </a:r>
          </a:p>
        </p:txBody>
      </p:sp>
      <p:sp>
        <p:nvSpPr>
          <p:cNvPr id="7" name="TextBox 6">
            <a:extLst>
              <a:ext uri="{FF2B5EF4-FFF2-40B4-BE49-F238E27FC236}">
                <a16:creationId xmlns:a16="http://schemas.microsoft.com/office/drawing/2014/main" id="{F20C1D92-4DBB-F7D2-81D1-47CCFE6D81B4}"/>
              </a:ext>
            </a:extLst>
          </p:cNvPr>
          <p:cNvSpPr txBox="1"/>
          <p:nvPr/>
        </p:nvSpPr>
        <p:spPr>
          <a:xfrm>
            <a:off x="963507" y="1573309"/>
            <a:ext cx="5621628" cy="369332"/>
          </a:xfrm>
          <a:prstGeom prst="rect">
            <a:avLst/>
          </a:prstGeom>
          <a:noFill/>
        </p:spPr>
        <p:txBody>
          <a:bodyPr wrap="square" rtlCol="0">
            <a:spAutoFit/>
          </a:bodyPr>
          <a:lstStyle/>
          <a:p>
            <a:pPr marL="285750" indent="-285750">
              <a:buFont typeface="Arial" panose="020B0604020202020204" pitchFamily="34" charset="0"/>
              <a:buChar char="•"/>
            </a:pPr>
            <a:r>
              <a:rPr lang="en-GB" dirty="0">
                <a:hlinkClick r:id="rId3"/>
              </a:rPr>
              <a:t>Add context to your prompt (</a:t>
            </a:r>
            <a:r>
              <a:rPr lang="en-GB" dirty="0" err="1">
                <a:hlinkClick r:id="rId3"/>
              </a:rPr>
              <a:t>VSCode</a:t>
            </a:r>
            <a:r>
              <a:rPr lang="en-GB" dirty="0">
                <a:hlinkClick r:id="rId3"/>
              </a:rPr>
              <a:t>)</a:t>
            </a:r>
            <a:endParaRPr lang="en-GB" dirty="0"/>
          </a:p>
        </p:txBody>
      </p:sp>
      <p:pic>
        <p:nvPicPr>
          <p:cNvPr id="9" name="Picture 8">
            <a:extLst>
              <a:ext uri="{FF2B5EF4-FFF2-40B4-BE49-F238E27FC236}">
                <a16:creationId xmlns:a16="http://schemas.microsoft.com/office/drawing/2014/main" id="{9F054628-011E-7745-1391-7B4940A06D63}"/>
              </a:ext>
            </a:extLst>
          </p:cNvPr>
          <p:cNvPicPr>
            <a:picLocks noChangeAspect="1"/>
          </p:cNvPicPr>
          <p:nvPr/>
        </p:nvPicPr>
        <p:blipFill>
          <a:blip r:embed="rId4"/>
          <a:stretch>
            <a:fillRect/>
          </a:stretch>
        </p:blipFill>
        <p:spPr>
          <a:xfrm>
            <a:off x="2230641" y="2030757"/>
            <a:ext cx="5663294" cy="4473182"/>
          </a:xfrm>
          <a:prstGeom prst="rect">
            <a:avLst/>
          </a:prstGeom>
        </p:spPr>
      </p:pic>
    </p:spTree>
    <p:extLst>
      <p:ext uri="{BB962C8B-B14F-4D97-AF65-F5344CB8AC3E}">
        <p14:creationId xmlns:p14="http://schemas.microsoft.com/office/powerpoint/2010/main" val="41757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4F3A21-2666-FBD5-8BF0-631B53B1E22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AEE8EC-D667-1DB1-21F5-4465C224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E5E840AA-4478-A9EA-5C14-094B94A0A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A633D59-64E1-AD48-4CE5-2574555C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4CB868-5D66-A5CE-1E80-68B5F9FB2291}"/>
              </a:ext>
            </a:extLst>
          </p:cNvPr>
          <p:cNvSpPr>
            <a:spLocks noGrp="1"/>
          </p:cNvSpPr>
          <p:nvPr>
            <p:ph type="title"/>
          </p:nvPr>
        </p:nvSpPr>
        <p:spPr>
          <a:xfrm>
            <a:off x="1285240" y="1050596"/>
            <a:ext cx="9552332" cy="861918"/>
          </a:xfrm>
        </p:spPr>
        <p:txBody>
          <a:bodyPr anchor="ctr">
            <a:normAutofit/>
          </a:bodyPr>
          <a:lstStyle/>
          <a:p>
            <a:r>
              <a:rPr lang="en-GB" sz="5400" dirty="0"/>
              <a:t>Starter code</a:t>
            </a:r>
            <a:endParaRPr lang="en-GB" sz="5000" dirty="0"/>
          </a:p>
        </p:txBody>
      </p:sp>
      <p:sp>
        <p:nvSpPr>
          <p:cNvPr id="3" name="Content Placeholder 2">
            <a:extLst>
              <a:ext uri="{FF2B5EF4-FFF2-40B4-BE49-F238E27FC236}">
                <a16:creationId xmlns:a16="http://schemas.microsoft.com/office/drawing/2014/main" id="{D355B525-C1C4-2B85-C52D-34D651B4B362}"/>
              </a:ext>
            </a:extLst>
          </p:cNvPr>
          <p:cNvSpPr>
            <a:spLocks noGrp="1"/>
          </p:cNvSpPr>
          <p:nvPr>
            <p:ph idx="1"/>
          </p:nvPr>
        </p:nvSpPr>
        <p:spPr>
          <a:xfrm>
            <a:off x="1285240" y="2188397"/>
            <a:ext cx="8074815" cy="3581468"/>
          </a:xfrm>
        </p:spPr>
        <p:txBody>
          <a:bodyPr anchor="t">
            <a:normAutofit fontScale="92500" lnSpcReduction="20000"/>
          </a:bodyPr>
          <a:lstStyle/>
          <a:p>
            <a:r>
              <a:rPr lang="en-GB" dirty="0"/>
              <a:t>Java: </a:t>
            </a:r>
            <a:r>
              <a:rPr lang="en-GB" dirty="0">
                <a:hlinkClick r:id="rId2"/>
              </a:rPr>
              <a:t>https://github.com/blarojo/java-github-copilot</a:t>
            </a:r>
            <a:r>
              <a:rPr lang="en-GB" dirty="0"/>
              <a:t> </a:t>
            </a:r>
          </a:p>
          <a:p>
            <a:r>
              <a:rPr lang="en-GB" dirty="0"/>
              <a:t>Python: </a:t>
            </a:r>
            <a:r>
              <a:rPr lang="en-GB" dirty="0">
                <a:hlinkClick r:id="rId3"/>
              </a:rPr>
              <a:t>https://github.com/blarojo/python-github-copilot</a:t>
            </a:r>
            <a:r>
              <a:rPr lang="en-GB" dirty="0"/>
              <a:t> </a:t>
            </a:r>
          </a:p>
          <a:p>
            <a:endParaRPr lang="en-GB" dirty="0"/>
          </a:p>
          <a:p>
            <a:r>
              <a:rPr lang="en-GB" dirty="0"/>
              <a:t>Exercise:</a:t>
            </a:r>
          </a:p>
          <a:p>
            <a:pPr lvl="1"/>
            <a:r>
              <a:rPr lang="en-GB" dirty="0"/>
              <a:t>Clone / download code in your machine</a:t>
            </a:r>
          </a:p>
          <a:p>
            <a:pPr lvl="1"/>
            <a:r>
              <a:rPr lang="en-GB" dirty="0"/>
              <a:t>Try inline recommendations, chat, edit mode, agent mode (?)</a:t>
            </a:r>
          </a:p>
          <a:p>
            <a:pPr lvl="1"/>
            <a:r>
              <a:rPr lang="en-GB" dirty="0"/>
              <a:t>Add a new endpoint to the existing code using the GH copilot suggestions</a:t>
            </a:r>
          </a:p>
          <a:p>
            <a:endParaRPr lang="en-GB" dirty="0"/>
          </a:p>
          <a:p>
            <a:endParaRPr lang="en-GB" dirty="0"/>
          </a:p>
          <a:p>
            <a:endParaRPr lang="en-GB" dirty="0"/>
          </a:p>
        </p:txBody>
      </p:sp>
    </p:spTree>
    <p:extLst>
      <p:ext uri="{BB962C8B-B14F-4D97-AF65-F5344CB8AC3E}">
        <p14:creationId xmlns:p14="http://schemas.microsoft.com/office/powerpoint/2010/main" val="134571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D48D00-DD27-5211-61AF-E82BE3445F5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060596-E368-9FBA-BEF5-A853C42D6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CC0EBDAF-F755-DC56-3395-8FEDC0790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2B352D-A61B-583E-CBC6-DD4A7593E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E5A0C-4E4A-6C14-8212-9CA0C290D863}"/>
              </a:ext>
            </a:extLst>
          </p:cNvPr>
          <p:cNvSpPr>
            <a:spLocks noGrp="1"/>
          </p:cNvSpPr>
          <p:nvPr>
            <p:ph type="title"/>
          </p:nvPr>
        </p:nvSpPr>
        <p:spPr>
          <a:xfrm>
            <a:off x="1318134" y="836936"/>
            <a:ext cx="9552332" cy="861918"/>
          </a:xfrm>
        </p:spPr>
        <p:txBody>
          <a:bodyPr anchor="ctr">
            <a:noAutofit/>
          </a:bodyPr>
          <a:lstStyle/>
          <a:p>
            <a:r>
              <a:rPr lang="en-GB" dirty="0"/>
              <a:t>Coding exercise – Supermarket Checkout</a:t>
            </a:r>
            <a:endParaRPr lang="en-GB" sz="4000" dirty="0"/>
          </a:p>
        </p:txBody>
      </p:sp>
      <p:sp>
        <p:nvSpPr>
          <p:cNvPr id="3" name="Content Placeholder 2">
            <a:extLst>
              <a:ext uri="{FF2B5EF4-FFF2-40B4-BE49-F238E27FC236}">
                <a16:creationId xmlns:a16="http://schemas.microsoft.com/office/drawing/2014/main" id="{378A6418-524E-EAAA-7C83-1E193D56C66F}"/>
              </a:ext>
            </a:extLst>
          </p:cNvPr>
          <p:cNvSpPr>
            <a:spLocks noGrp="1"/>
          </p:cNvSpPr>
          <p:nvPr>
            <p:ph idx="1"/>
          </p:nvPr>
        </p:nvSpPr>
        <p:spPr>
          <a:xfrm>
            <a:off x="1285240" y="1623318"/>
            <a:ext cx="8074815" cy="3251770"/>
          </a:xfrm>
        </p:spPr>
        <p:txBody>
          <a:bodyPr anchor="t">
            <a:normAutofit fontScale="85000" lnSpcReduction="10000"/>
          </a:bodyPr>
          <a:lstStyle/>
          <a:p>
            <a:pPr>
              <a:lnSpc>
                <a:spcPct val="115000"/>
              </a:lnSpc>
              <a:spcAft>
                <a:spcPts val="10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Business requirements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1800" dirty="0">
                <a:latin typeface="Calibri" panose="020F0502020204030204" pitchFamily="34" charset="0"/>
                <a:ea typeface="Calibri" panose="020F0502020204030204" pitchFamily="34" charset="0"/>
                <a:cs typeface="Times New Roman" panose="02020603050405020304" pitchFamily="18" charset="0"/>
              </a:rPr>
              <a:t>Design and implement supermarket checkout component with readable API that lets you add an item and calculates the total price of the items added to the basket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Checkout app is stateful, it should store the basket in the DB (Python) or a collection (Java)</a:t>
            </a:r>
          </a:p>
          <a:p>
            <a:pPr marL="342900" indent="-342900">
              <a:lnSpc>
                <a:spcPct val="115000"/>
              </a:lnSpc>
              <a:spcAft>
                <a:spcPts val="1000"/>
              </a:spcAft>
              <a:buFont typeface="+mj-lt"/>
              <a:buAutoNum type="arabicPeriod"/>
            </a:pPr>
            <a:r>
              <a:rPr lang="en-US" sz="1800" dirty="0">
                <a:latin typeface="Calibri" panose="020F0502020204030204" pitchFamily="34" charset="0"/>
                <a:ea typeface="Calibri" panose="020F0502020204030204" pitchFamily="34" charset="0"/>
                <a:cs typeface="Times New Roman" panose="02020603050405020304" pitchFamily="18" charset="0"/>
              </a:rPr>
              <a:t>App should have unit tests and code should be clean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Stretch goal:</a:t>
            </a:r>
          </a:p>
          <a:p>
            <a:pPr marL="800100" lvl="1" indent="-342900">
              <a:lnSpc>
                <a:spcPct val="115000"/>
              </a:lnSpc>
              <a:spcAft>
                <a:spcPts val="1000"/>
              </a:spcAft>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Our goods are priced individually. In addition, there is a concept of promotion - if you buy specific amount of the product, the price will be lower. Example:</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7A6CE1E3-5546-D846-E9A1-2BA8D3D26918}"/>
              </a:ext>
            </a:extLst>
          </p:cNvPr>
          <p:cNvGraphicFramePr>
            <a:graphicFrameLocks noGrp="1"/>
          </p:cNvGraphicFramePr>
          <p:nvPr>
            <p:extLst>
              <p:ext uri="{D42A27DB-BD31-4B8C-83A1-F6EECF244321}">
                <p14:modId xmlns:p14="http://schemas.microsoft.com/office/powerpoint/2010/main" val="4056094231"/>
              </p:ext>
            </p:extLst>
          </p:nvPr>
        </p:nvGraphicFramePr>
        <p:xfrm>
          <a:off x="1318134" y="4829328"/>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502328939"/>
                    </a:ext>
                  </a:extLst>
                </a:gridCol>
                <a:gridCol w="2709333">
                  <a:extLst>
                    <a:ext uri="{9D8B030D-6E8A-4147-A177-3AD203B41FA5}">
                      <a16:colId xmlns:a16="http://schemas.microsoft.com/office/drawing/2014/main" val="52162231"/>
                    </a:ext>
                  </a:extLst>
                </a:gridCol>
                <a:gridCol w="2709333">
                  <a:extLst>
                    <a:ext uri="{9D8B030D-6E8A-4147-A177-3AD203B41FA5}">
                      <a16:colId xmlns:a16="http://schemas.microsoft.com/office/drawing/2014/main" val="2082037292"/>
                    </a:ext>
                  </a:extLst>
                </a:gridCol>
              </a:tblGrid>
              <a:tr h="370840">
                <a:tc>
                  <a:txBody>
                    <a:bodyPr/>
                    <a:lstStyle/>
                    <a:p>
                      <a:r>
                        <a:rPr lang="en-GB" dirty="0"/>
                        <a:t>Item</a:t>
                      </a:r>
                    </a:p>
                  </a:txBody>
                  <a:tcPr/>
                </a:tc>
                <a:tc>
                  <a:txBody>
                    <a:bodyPr/>
                    <a:lstStyle/>
                    <a:p>
                      <a:r>
                        <a:rPr lang="en-GB" dirty="0"/>
                        <a:t>Price for one</a:t>
                      </a:r>
                    </a:p>
                  </a:txBody>
                  <a:tcPr/>
                </a:tc>
                <a:tc>
                  <a:txBody>
                    <a:bodyPr/>
                    <a:lstStyle/>
                    <a:p>
                      <a:r>
                        <a:rPr lang="en-GB" dirty="0"/>
                        <a:t>Offer</a:t>
                      </a:r>
                    </a:p>
                  </a:txBody>
                  <a:tcPr/>
                </a:tc>
                <a:extLst>
                  <a:ext uri="{0D108BD9-81ED-4DB2-BD59-A6C34878D82A}">
                    <a16:rowId xmlns:a16="http://schemas.microsoft.com/office/drawing/2014/main" val="3872077851"/>
                  </a:ext>
                </a:extLst>
              </a:tr>
              <a:tr h="370840">
                <a:tc>
                  <a:txBody>
                    <a:bodyPr/>
                    <a:lstStyle/>
                    <a:p>
                      <a:r>
                        <a:rPr lang="en-GB" dirty="0"/>
                        <a:t>Apple</a:t>
                      </a:r>
                    </a:p>
                  </a:txBody>
                  <a:tcPr/>
                </a:tc>
                <a:tc>
                  <a:txBody>
                    <a:bodyPr/>
                    <a:lstStyle/>
                    <a:p>
                      <a:r>
                        <a:rPr lang="en-GB" dirty="0"/>
                        <a:t>1£</a:t>
                      </a:r>
                    </a:p>
                  </a:txBody>
                  <a:tcPr/>
                </a:tc>
                <a:tc>
                  <a:txBody>
                    <a:bodyPr/>
                    <a:lstStyle/>
                    <a:p>
                      <a:r>
                        <a:rPr lang="en-GB" dirty="0"/>
                        <a:t>3 for 2£</a:t>
                      </a:r>
                    </a:p>
                  </a:txBody>
                  <a:tcPr/>
                </a:tc>
                <a:extLst>
                  <a:ext uri="{0D108BD9-81ED-4DB2-BD59-A6C34878D82A}">
                    <a16:rowId xmlns:a16="http://schemas.microsoft.com/office/drawing/2014/main" val="919498305"/>
                  </a:ext>
                </a:extLst>
              </a:tr>
              <a:tr h="370840">
                <a:tc>
                  <a:txBody>
                    <a:bodyPr/>
                    <a:lstStyle/>
                    <a:p>
                      <a:r>
                        <a:rPr lang="en-GB" dirty="0"/>
                        <a:t>Bananas</a:t>
                      </a:r>
                    </a:p>
                  </a:txBody>
                  <a:tcPr/>
                </a:tc>
                <a:tc>
                  <a:txBody>
                    <a:bodyPr/>
                    <a:lstStyle/>
                    <a:p>
                      <a:r>
                        <a:rPr lang="en-GB" dirty="0"/>
                        <a:t>2£</a:t>
                      </a:r>
                    </a:p>
                  </a:txBody>
                  <a:tcPr/>
                </a:tc>
                <a:tc>
                  <a:txBody>
                    <a:bodyPr/>
                    <a:lstStyle/>
                    <a:p>
                      <a:r>
                        <a:rPr lang="en-GB" dirty="0"/>
                        <a:t>4 for 6£</a:t>
                      </a:r>
                    </a:p>
                  </a:txBody>
                  <a:tcPr/>
                </a:tc>
                <a:extLst>
                  <a:ext uri="{0D108BD9-81ED-4DB2-BD59-A6C34878D82A}">
                    <a16:rowId xmlns:a16="http://schemas.microsoft.com/office/drawing/2014/main" val="2108885946"/>
                  </a:ext>
                </a:extLst>
              </a:tr>
            </a:tbl>
          </a:graphicData>
        </a:graphic>
      </p:graphicFrame>
    </p:spTree>
    <p:extLst>
      <p:ext uri="{BB962C8B-B14F-4D97-AF65-F5344CB8AC3E}">
        <p14:creationId xmlns:p14="http://schemas.microsoft.com/office/powerpoint/2010/main" val="142730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235</TotalTime>
  <Words>516</Words>
  <Application>Microsoft Office PowerPoint</Application>
  <PresentationFormat>Widescreen</PresentationFormat>
  <Paragraphs>65</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Calibri</vt:lpstr>
      <vt:lpstr>source-serif-pro</vt:lpstr>
      <vt:lpstr>Office Theme</vt:lpstr>
      <vt:lpstr>Code Dojo</vt:lpstr>
      <vt:lpstr>Objectives</vt:lpstr>
      <vt:lpstr>Instructions</vt:lpstr>
      <vt:lpstr>What is AI Augmented Development</vt:lpstr>
      <vt:lpstr>How does GitHub Copilot work</vt:lpstr>
      <vt:lpstr>Slash commands</vt:lpstr>
      <vt:lpstr>Context</vt:lpstr>
      <vt:lpstr>Starter code</vt:lpstr>
      <vt:lpstr>Coding exercise – Supermarket Checkout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Blanca Rojo-Martin</dc:creator>
  <cp:lastModifiedBy>Blanca Rojo-Martin</cp:lastModifiedBy>
  <cp:revision>13</cp:revision>
  <dcterms:created xsi:type="dcterms:W3CDTF">2025-05-18T10:26:43Z</dcterms:created>
  <dcterms:modified xsi:type="dcterms:W3CDTF">2025-05-21T12:55:36Z</dcterms:modified>
</cp:coreProperties>
</file>