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8" r:id="rId5"/>
    <p:sldId id="259" r:id="rId6"/>
    <p:sldId id="267" r:id="rId7"/>
    <p:sldId id="268" r:id="rId8"/>
    <p:sldId id="26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85" d="100"/>
          <a:sy n="85" d="100"/>
        </p:scale>
        <p:origin x="69"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5C1E4-BDBD-42B0-9B5C-5DF85494A1D6}" type="datetimeFigureOut">
              <a:rPr lang="en-GB" smtClean="0"/>
              <a:t>21/05/2025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86C82-4297-4050-A2FA-941D81DA6BC9}" type="slidenum">
              <a:rPr lang="en-GB" smtClean="0"/>
              <a:t>‹#›</a:t>
            </a:fld>
            <a:endParaRPr lang="en-GB"/>
          </a:p>
        </p:txBody>
      </p:sp>
    </p:spTree>
    <p:extLst>
      <p:ext uri="{BB962C8B-B14F-4D97-AF65-F5344CB8AC3E}">
        <p14:creationId xmlns:p14="http://schemas.microsoft.com/office/powerpoint/2010/main" val="309367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B86C82-4297-4050-A2FA-941D81DA6BC9}" type="slidenum">
              <a:rPr lang="en-GB" smtClean="0"/>
              <a:t>5</a:t>
            </a:fld>
            <a:endParaRPr lang="en-GB"/>
          </a:p>
        </p:txBody>
      </p:sp>
    </p:spTree>
    <p:extLst>
      <p:ext uri="{BB962C8B-B14F-4D97-AF65-F5344CB8AC3E}">
        <p14:creationId xmlns:p14="http://schemas.microsoft.com/office/powerpoint/2010/main" val="213046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9C22E-7CE8-0AE3-E4E7-041FC95D4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ACD7AE-BA5D-1E22-065A-264DDE897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27FC0-CA13-CEC4-68BB-B192C72261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756F856-BF1B-7C45-66E8-94C378186DE7}"/>
              </a:ext>
            </a:extLst>
          </p:cNvPr>
          <p:cNvSpPr>
            <a:spLocks noGrp="1"/>
          </p:cNvSpPr>
          <p:nvPr>
            <p:ph type="sldNum" sz="quarter" idx="5"/>
          </p:nvPr>
        </p:nvSpPr>
        <p:spPr/>
        <p:txBody>
          <a:bodyPr/>
          <a:lstStyle/>
          <a:p>
            <a:fld id="{BAB86C82-4297-4050-A2FA-941D81DA6BC9}" type="slidenum">
              <a:rPr lang="en-GB" smtClean="0"/>
              <a:t>6</a:t>
            </a:fld>
            <a:endParaRPr lang="en-GB"/>
          </a:p>
        </p:txBody>
      </p:sp>
    </p:spTree>
    <p:extLst>
      <p:ext uri="{BB962C8B-B14F-4D97-AF65-F5344CB8AC3E}">
        <p14:creationId xmlns:p14="http://schemas.microsoft.com/office/powerpoint/2010/main" val="255594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3E861-9A1D-B97F-19DA-01F5E1119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4E9705-10E3-4CCD-2EFC-049B8360D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20919C-F7A1-18CE-9BE5-6CC325350D3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749ED0-1F5A-31D2-2B2A-0155CD82208A}"/>
              </a:ext>
            </a:extLst>
          </p:cNvPr>
          <p:cNvSpPr>
            <a:spLocks noGrp="1"/>
          </p:cNvSpPr>
          <p:nvPr>
            <p:ph type="sldNum" sz="quarter" idx="5"/>
          </p:nvPr>
        </p:nvSpPr>
        <p:spPr/>
        <p:txBody>
          <a:bodyPr/>
          <a:lstStyle/>
          <a:p>
            <a:fld id="{BAB86C82-4297-4050-A2FA-941D81DA6BC9}" type="slidenum">
              <a:rPr lang="en-GB" smtClean="0"/>
              <a:t>7</a:t>
            </a:fld>
            <a:endParaRPr lang="en-GB"/>
          </a:p>
        </p:txBody>
      </p:sp>
    </p:spTree>
    <p:extLst>
      <p:ext uri="{BB962C8B-B14F-4D97-AF65-F5344CB8AC3E}">
        <p14:creationId xmlns:p14="http://schemas.microsoft.com/office/powerpoint/2010/main" val="22131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85058-91D9-CD3F-899E-4DF879898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C9D17-15BC-5DE5-5248-CE1CFA1E93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AFE1B-801C-6804-14C8-1026657F703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905817F-2F21-BFA2-8737-5AAC52333D0D}"/>
              </a:ext>
            </a:extLst>
          </p:cNvPr>
          <p:cNvSpPr>
            <a:spLocks noGrp="1"/>
          </p:cNvSpPr>
          <p:nvPr>
            <p:ph type="sldNum" sz="quarter" idx="5"/>
          </p:nvPr>
        </p:nvSpPr>
        <p:spPr/>
        <p:txBody>
          <a:bodyPr/>
          <a:lstStyle/>
          <a:p>
            <a:fld id="{BAB86C82-4297-4050-A2FA-941D81DA6BC9}" type="slidenum">
              <a:rPr lang="en-GB" smtClean="0"/>
              <a:t>8</a:t>
            </a:fld>
            <a:endParaRPr lang="en-GB"/>
          </a:p>
        </p:txBody>
      </p:sp>
    </p:spTree>
    <p:extLst>
      <p:ext uri="{BB962C8B-B14F-4D97-AF65-F5344CB8AC3E}">
        <p14:creationId xmlns:p14="http://schemas.microsoft.com/office/powerpoint/2010/main" val="333075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5D3C-447E-F1DF-2646-CF492089A7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5DE12BE-C885-EEDF-EEB7-EDFA8F2D2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D41EE0-9694-1D79-D943-636A0DAFF03C}"/>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AE10FE63-6CEC-E5BB-D602-02252E6371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4A6BC8-79F7-A13F-74CE-C5BC37FFDB0F}"/>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4724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5399-B445-C166-DF93-23D544E1A6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23DAB2-E54F-74B7-BEFA-721A9B6E4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44D46-6216-8ACA-CD1B-7DCF89EAF1F2}"/>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C85C2084-55DE-F5D5-6A53-5FCEC6B5E7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5C87E4-991F-1EE8-DAC3-183DADE08DB2}"/>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2209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6ED8-BCFB-03CA-2BF4-BA610F0364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D40BA6-3BC2-F225-5741-44943358F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49D52-7E23-FC9C-BE81-3D0F7E3DC29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51EDFF6E-BA9B-A579-E70E-3B2DA5284B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3A1B3B-59FE-8CEE-5669-870606D7172B}"/>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40429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C059-FB1F-D818-B213-F56D877B22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C1E95C-41B8-C04B-94A8-8AB9C040D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5350B9-FF01-E7C2-D35D-026129FE61F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7637FA5D-CB6B-1F70-73F0-BADDDEE3D3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E8993A-040A-955E-261F-A454962A422E}"/>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52020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DCC7-7192-5F02-4151-EB8D11E66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1FD9D6-D7D3-C59F-882A-0E271F2D07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4E391-8510-6DBB-94B4-A0AA0D45B11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1C935B06-E4FE-C5F7-1392-E761B014AC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931D9F-CB0D-B81A-5981-F288BE14FB2F}"/>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38920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9FFE-7FCD-230A-B0E4-BEB819BAEF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7DF7E1-6D07-B8A6-765C-D00FF1D8C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C79D2C-7294-C212-E385-91D44D922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A8810B-AF6F-ED79-78C6-B4A9BBDD6F84}"/>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6CFBCE8E-4B08-C880-D3F2-16C6638F8C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73BB2-7848-56C9-029A-70CFC082F546}"/>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19813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DC3-6F1D-A3C8-AF8F-8B653258D0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4B18E2-C489-A723-19A0-FBE1550A8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55CF2-B979-40B4-759B-EFE6733D4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41D001D-63A0-C554-2C6B-46B9520BD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6C4BBB-2AB4-6DA3-25FA-5B015E173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A6DF75-94DD-87BF-F43F-B2AE090827D2}"/>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8" name="Footer Placeholder 7">
            <a:extLst>
              <a:ext uri="{FF2B5EF4-FFF2-40B4-BE49-F238E27FC236}">
                <a16:creationId xmlns:a16="http://schemas.microsoft.com/office/drawing/2014/main" id="{34B93822-5E2A-BC79-8AB7-AB7FB83141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85B2B5-6B17-0F89-8D5A-6A571CA43783}"/>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5871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35AC-2016-C126-9B05-072EDB4977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F9803F-9CF0-9D3F-7F16-7BAE92ED37FA}"/>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4" name="Footer Placeholder 3">
            <a:extLst>
              <a:ext uri="{FF2B5EF4-FFF2-40B4-BE49-F238E27FC236}">
                <a16:creationId xmlns:a16="http://schemas.microsoft.com/office/drawing/2014/main" id="{995824C8-9905-7107-BD98-485F2C1118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049F08-CE91-96AB-CA46-AB5A3B7158C8}"/>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11778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7A24D-C283-29D1-381F-C3CDDC69D9C5}"/>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3" name="Footer Placeholder 2">
            <a:extLst>
              <a:ext uri="{FF2B5EF4-FFF2-40B4-BE49-F238E27FC236}">
                <a16:creationId xmlns:a16="http://schemas.microsoft.com/office/drawing/2014/main" id="{25F35457-08BB-55EA-576A-3B2B2F21B8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883672-EA06-8419-2EDF-41C298C17030}"/>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124702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14E7-AF66-939F-F103-9DF31F4C6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DE4A86-5118-EC72-997A-5629597ED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38E013-0A7D-0227-12DE-82D25B12F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B3636-FB9C-3743-9CE1-990751D1D175}"/>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3F2C3275-9CC1-15F1-C80C-FACFEA8792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068D05-0046-8BF7-804A-E91D576D1BC5}"/>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6938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0E93-4990-EFC0-FF13-7FAC660B8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2CA77F-058F-5B0F-3786-2856B6152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829F86-9AFB-FE85-6D7F-F6B71B52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ACD7A-574E-C84D-F6B7-5C823C5D17FA}"/>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A91353F9-8391-4579-8813-8709F0D5C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422E3-7F14-675C-F609-404546C23210}"/>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342369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DB4D5-6410-C1BC-C628-51C8D9ED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A0E233-C453-EBE5-BA09-1723ECC49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5483C3-59E3-A457-E0BF-4F06A22AE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D5B0AD8C-7F94-F3C4-1AF9-DD1EEC29C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016B836-D280-2EB7-4FDB-E50F66BEE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295030-0161-4D83-ABB5-46736C7A76FD}" type="slidenum">
              <a:rPr lang="en-GB" smtClean="0"/>
              <a:t>‹#›</a:t>
            </a:fld>
            <a:endParaRPr lang="en-GB"/>
          </a:p>
        </p:txBody>
      </p:sp>
    </p:spTree>
    <p:extLst>
      <p:ext uri="{BB962C8B-B14F-4D97-AF65-F5344CB8AC3E}">
        <p14:creationId xmlns:p14="http://schemas.microsoft.com/office/powerpoint/2010/main" val="2065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en/copilot/setting-up-github-copilot/setting-up-github-copilot-for-yourself" TargetMode="External"/><Relationship Id="rId7" Type="http://schemas.openxmlformats.org/officeDocument/2006/relationships/hyperlink" Target="https://docs.github.com/en/copilot/managing-copilot/configure-personal-settings/installing-the-github-copilot-extension-in-your-environment?tool=jetbrains" TargetMode="External"/><Relationship Id="rId2" Type="http://schemas.openxmlformats.org/officeDocument/2006/relationships/hyperlink" Target="https://github.com/features/copilot" TargetMode="External"/><Relationship Id="rId1" Type="http://schemas.openxmlformats.org/officeDocument/2006/relationships/slideLayout" Target="../slideLayouts/slideLayout2.xml"/><Relationship Id="rId6" Type="http://schemas.openxmlformats.org/officeDocument/2006/relationships/hyperlink" Target="https://www.jetbrains.com/idea/download/?section=windows" TargetMode="External"/><Relationship Id="rId5" Type="http://schemas.openxmlformats.org/officeDocument/2006/relationships/hyperlink" Target="https://code.visualstudio.com/docs/copilot/setup#_set-up-copilot-in-vs-code" TargetMode="External"/><Relationship Id="rId4" Type="http://schemas.openxmlformats.org/officeDocument/2006/relationships/hyperlink" Target="https://code.visualstudio.com/Downloa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insight.net/ais-non-tech-impact-transforming-careers-in-india/" TargetMode="External"/><Relationship Id="rId2" Type="http://schemas.openxmlformats.org/officeDocument/2006/relationships/hyperlink" Target="https://medium.com/@laners.org/what-is-ai-augmented-development-97d412f97ed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copilot/using-github-copil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blog/ai-and-ml/github-copilot/copilot-ask-edit-and-agent-modes-what-they-do-and-when-to-use-th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vblogs.microsoft.com/visualstudio/mastering-slash-commands-with-github-copilot-in-visual-stud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docs/copilot/reference/copilot-vscode-features#_chat-variabl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copilot/customizing-copilot/adding-repository-custom-instructions-for-github-copil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medium.com/@anil.goyal0057/mastering-github-copilot-custom-instructions-with-github-copilot-instructions-md-f353e5abf2b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larojo/python-github-copilot" TargetMode="External"/><Relationship Id="rId2" Type="http://schemas.openxmlformats.org/officeDocument/2006/relationships/hyperlink" Target="https://github.com/blarojo/java-github-copil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ight Triangle 104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E3E4A-77FA-8A44-F081-2064574BD71E}"/>
              </a:ext>
            </a:extLst>
          </p:cNvPr>
          <p:cNvSpPr>
            <a:spLocks noGrp="1"/>
          </p:cNvSpPr>
          <p:nvPr>
            <p:ph type="ctrTitle"/>
          </p:nvPr>
        </p:nvSpPr>
        <p:spPr>
          <a:xfrm>
            <a:off x="965201" y="1036674"/>
            <a:ext cx="3689096" cy="3514364"/>
          </a:xfrm>
        </p:spPr>
        <p:txBody>
          <a:bodyPr anchor="b">
            <a:normAutofit/>
          </a:bodyPr>
          <a:lstStyle/>
          <a:p>
            <a:pPr algn="r"/>
            <a:r>
              <a:rPr lang="en-GB" sz="7200" dirty="0"/>
              <a:t>Code Dojo</a:t>
            </a:r>
          </a:p>
        </p:txBody>
      </p:sp>
      <p:sp>
        <p:nvSpPr>
          <p:cNvPr id="3" name="Subtitle 2">
            <a:extLst>
              <a:ext uri="{FF2B5EF4-FFF2-40B4-BE49-F238E27FC236}">
                <a16:creationId xmlns:a16="http://schemas.microsoft.com/office/drawing/2014/main" id="{D3931B77-3BEA-18AA-4C8F-CFD9D5C0A944}"/>
              </a:ext>
            </a:extLst>
          </p:cNvPr>
          <p:cNvSpPr>
            <a:spLocks noGrp="1"/>
          </p:cNvSpPr>
          <p:nvPr>
            <p:ph type="subTitle" idx="1"/>
          </p:nvPr>
        </p:nvSpPr>
        <p:spPr>
          <a:xfrm>
            <a:off x="965202" y="4582814"/>
            <a:ext cx="3689094" cy="1312657"/>
          </a:xfrm>
        </p:spPr>
        <p:txBody>
          <a:bodyPr anchor="t">
            <a:normAutofit/>
          </a:bodyPr>
          <a:lstStyle/>
          <a:p>
            <a:pPr algn="r"/>
            <a:r>
              <a:rPr lang="en-GB" sz="2000"/>
              <a:t>21/05/2025</a:t>
            </a:r>
          </a:p>
        </p:txBody>
      </p:sp>
      <p:pic>
        <p:nvPicPr>
          <p:cNvPr id="1026" name="Picture 2" descr="How To Use GitHub Copilot">
            <a:extLst>
              <a:ext uri="{FF2B5EF4-FFF2-40B4-BE49-F238E27FC236}">
                <a16:creationId xmlns:a16="http://schemas.microsoft.com/office/drawing/2014/main" id="{9FCCACE2-50AD-D50E-3285-D9A920618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2862" y="1876380"/>
            <a:ext cx="4811872" cy="253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78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D48D00-DD27-5211-61AF-E82BE3445F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060596-E368-9FBA-BEF5-A853C42D6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CC0EBDAF-F755-DC56-3395-8FEDC079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2B352D-A61B-583E-CBC6-DD4A7593E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E5A0C-4E4A-6C14-8212-9CA0C290D863}"/>
              </a:ext>
            </a:extLst>
          </p:cNvPr>
          <p:cNvSpPr>
            <a:spLocks noGrp="1"/>
          </p:cNvSpPr>
          <p:nvPr>
            <p:ph type="title"/>
          </p:nvPr>
        </p:nvSpPr>
        <p:spPr>
          <a:xfrm>
            <a:off x="1318134" y="836936"/>
            <a:ext cx="9552332" cy="861918"/>
          </a:xfrm>
        </p:spPr>
        <p:txBody>
          <a:bodyPr anchor="ctr">
            <a:noAutofit/>
          </a:bodyPr>
          <a:lstStyle/>
          <a:p>
            <a:r>
              <a:rPr lang="en-GB" dirty="0"/>
              <a:t>Coding exercise – Supermarket Checkout</a:t>
            </a:r>
            <a:endParaRPr lang="en-GB" sz="4000" dirty="0"/>
          </a:p>
        </p:txBody>
      </p:sp>
      <p:sp>
        <p:nvSpPr>
          <p:cNvPr id="3" name="Content Placeholder 2">
            <a:extLst>
              <a:ext uri="{FF2B5EF4-FFF2-40B4-BE49-F238E27FC236}">
                <a16:creationId xmlns:a16="http://schemas.microsoft.com/office/drawing/2014/main" id="{378A6418-524E-EAAA-7C83-1E193D56C66F}"/>
              </a:ext>
            </a:extLst>
          </p:cNvPr>
          <p:cNvSpPr>
            <a:spLocks noGrp="1"/>
          </p:cNvSpPr>
          <p:nvPr>
            <p:ph idx="1"/>
          </p:nvPr>
        </p:nvSpPr>
        <p:spPr>
          <a:xfrm>
            <a:off x="1285240" y="1623318"/>
            <a:ext cx="8074815" cy="3251770"/>
          </a:xfrm>
        </p:spPr>
        <p:txBody>
          <a:bodyPr anchor="t">
            <a:normAutofit fontScale="85000" lnSpcReduction="10000"/>
          </a:bodyPr>
          <a:lstStyle/>
          <a:p>
            <a:pPr>
              <a:lnSpc>
                <a:spcPct val="115000"/>
              </a:lnSpc>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Design and implement supermarket checkout component with readable API that lets you add an item and calculates the total price of the items added to the basket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Checkout app is stateful, it should store the basket in the DB (Python) or a collection (Java)</a:t>
            </a:r>
          </a:p>
          <a:p>
            <a:pPr marL="342900" indent="-342900">
              <a:lnSpc>
                <a:spcPct val="115000"/>
              </a:lnSpc>
              <a:spcAft>
                <a:spcPts val="1000"/>
              </a:spcAft>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App should have unit tests and code should be clean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Stretch goal:</a:t>
            </a:r>
          </a:p>
          <a:p>
            <a:pPr marL="800100" lvl="1" indent="-342900">
              <a:lnSpc>
                <a:spcPct val="115000"/>
              </a:lnSpc>
              <a:spcAft>
                <a:spcPts val="10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Our goods are priced individually. In addition, there is a concept of promotion - if you buy specific amount of the product, the price will be lower. Example:</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A6CE1E3-5546-D846-E9A1-2BA8D3D26918}"/>
              </a:ext>
            </a:extLst>
          </p:cNvPr>
          <p:cNvGraphicFramePr>
            <a:graphicFrameLocks noGrp="1"/>
          </p:cNvGraphicFramePr>
          <p:nvPr>
            <p:extLst>
              <p:ext uri="{D42A27DB-BD31-4B8C-83A1-F6EECF244321}">
                <p14:modId xmlns:p14="http://schemas.microsoft.com/office/powerpoint/2010/main" val="4056094231"/>
              </p:ext>
            </p:extLst>
          </p:nvPr>
        </p:nvGraphicFramePr>
        <p:xfrm>
          <a:off x="1318134" y="482932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2328939"/>
                    </a:ext>
                  </a:extLst>
                </a:gridCol>
                <a:gridCol w="2709333">
                  <a:extLst>
                    <a:ext uri="{9D8B030D-6E8A-4147-A177-3AD203B41FA5}">
                      <a16:colId xmlns:a16="http://schemas.microsoft.com/office/drawing/2014/main" val="52162231"/>
                    </a:ext>
                  </a:extLst>
                </a:gridCol>
                <a:gridCol w="2709333">
                  <a:extLst>
                    <a:ext uri="{9D8B030D-6E8A-4147-A177-3AD203B41FA5}">
                      <a16:colId xmlns:a16="http://schemas.microsoft.com/office/drawing/2014/main" val="2082037292"/>
                    </a:ext>
                  </a:extLst>
                </a:gridCol>
              </a:tblGrid>
              <a:tr h="370840">
                <a:tc>
                  <a:txBody>
                    <a:bodyPr/>
                    <a:lstStyle/>
                    <a:p>
                      <a:r>
                        <a:rPr lang="en-GB" dirty="0"/>
                        <a:t>Item</a:t>
                      </a:r>
                    </a:p>
                  </a:txBody>
                  <a:tcPr/>
                </a:tc>
                <a:tc>
                  <a:txBody>
                    <a:bodyPr/>
                    <a:lstStyle/>
                    <a:p>
                      <a:r>
                        <a:rPr lang="en-GB" dirty="0"/>
                        <a:t>Price for one</a:t>
                      </a:r>
                    </a:p>
                  </a:txBody>
                  <a:tcPr/>
                </a:tc>
                <a:tc>
                  <a:txBody>
                    <a:bodyPr/>
                    <a:lstStyle/>
                    <a:p>
                      <a:r>
                        <a:rPr lang="en-GB" dirty="0"/>
                        <a:t>Offer</a:t>
                      </a:r>
                    </a:p>
                  </a:txBody>
                  <a:tcPr/>
                </a:tc>
                <a:extLst>
                  <a:ext uri="{0D108BD9-81ED-4DB2-BD59-A6C34878D82A}">
                    <a16:rowId xmlns:a16="http://schemas.microsoft.com/office/drawing/2014/main" val="3872077851"/>
                  </a:ext>
                </a:extLst>
              </a:tr>
              <a:tr h="370840">
                <a:tc>
                  <a:txBody>
                    <a:bodyPr/>
                    <a:lstStyle/>
                    <a:p>
                      <a:r>
                        <a:rPr lang="en-GB" dirty="0"/>
                        <a:t>Apple</a:t>
                      </a:r>
                    </a:p>
                  </a:txBody>
                  <a:tcPr/>
                </a:tc>
                <a:tc>
                  <a:txBody>
                    <a:bodyPr/>
                    <a:lstStyle/>
                    <a:p>
                      <a:r>
                        <a:rPr lang="en-GB" dirty="0"/>
                        <a:t>1£</a:t>
                      </a:r>
                    </a:p>
                  </a:txBody>
                  <a:tcPr/>
                </a:tc>
                <a:tc>
                  <a:txBody>
                    <a:bodyPr/>
                    <a:lstStyle/>
                    <a:p>
                      <a:r>
                        <a:rPr lang="en-GB" dirty="0"/>
                        <a:t>3 for 2£</a:t>
                      </a:r>
                    </a:p>
                  </a:txBody>
                  <a:tcPr/>
                </a:tc>
                <a:extLst>
                  <a:ext uri="{0D108BD9-81ED-4DB2-BD59-A6C34878D82A}">
                    <a16:rowId xmlns:a16="http://schemas.microsoft.com/office/drawing/2014/main" val="919498305"/>
                  </a:ext>
                </a:extLst>
              </a:tr>
              <a:tr h="370840">
                <a:tc>
                  <a:txBody>
                    <a:bodyPr/>
                    <a:lstStyle/>
                    <a:p>
                      <a:r>
                        <a:rPr lang="en-GB" dirty="0"/>
                        <a:t>Bananas</a:t>
                      </a:r>
                    </a:p>
                  </a:txBody>
                  <a:tcPr/>
                </a:tc>
                <a:tc>
                  <a:txBody>
                    <a:bodyPr/>
                    <a:lstStyle/>
                    <a:p>
                      <a:r>
                        <a:rPr lang="en-GB" dirty="0"/>
                        <a:t>2£</a:t>
                      </a:r>
                    </a:p>
                  </a:txBody>
                  <a:tcPr/>
                </a:tc>
                <a:tc>
                  <a:txBody>
                    <a:bodyPr/>
                    <a:lstStyle/>
                    <a:p>
                      <a:r>
                        <a:rPr lang="en-GB" dirty="0"/>
                        <a:t>4 for 6£</a:t>
                      </a:r>
                    </a:p>
                  </a:txBody>
                  <a:tcPr/>
                </a:tc>
                <a:extLst>
                  <a:ext uri="{0D108BD9-81ED-4DB2-BD59-A6C34878D82A}">
                    <a16:rowId xmlns:a16="http://schemas.microsoft.com/office/drawing/2014/main" val="2108885946"/>
                  </a:ext>
                </a:extLst>
              </a:tr>
            </a:tbl>
          </a:graphicData>
        </a:graphic>
      </p:graphicFrame>
    </p:spTree>
    <p:extLst>
      <p:ext uri="{BB962C8B-B14F-4D97-AF65-F5344CB8AC3E}">
        <p14:creationId xmlns:p14="http://schemas.microsoft.com/office/powerpoint/2010/main" val="14273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9B1C-3DB5-485D-7A5D-0E901972539F}"/>
              </a:ext>
            </a:extLst>
          </p:cNvPr>
          <p:cNvSpPr>
            <a:spLocks noGrp="1"/>
          </p:cNvSpPr>
          <p:nvPr>
            <p:ph type="title"/>
          </p:nvPr>
        </p:nvSpPr>
        <p:spPr>
          <a:xfrm>
            <a:off x="1285240" y="1050595"/>
            <a:ext cx="8074815" cy="1618489"/>
          </a:xfrm>
        </p:spPr>
        <p:txBody>
          <a:bodyPr anchor="ctr">
            <a:normAutofit/>
          </a:bodyPr>
          <a:lstStyle/>
          <a:p>
            <a:r>
              <a:rPr lang="en-GB" sz="7200"/>
              <a:t>Objectives</a:t>
            </a:r>
          </a:p>
        </p:txBody>
      </p:sp>
      <p:sp>
        <p:nvSpPr>
          <p:cNvPr id="3" name="Content Placeholder 2">
            <a:extLst>
              <a:ext uri="{FF2B5EF4-FFF2-40B4-BE49-F238E27FC236}">
                <a16:creationId xmlns:a16="http://schemas.microsoft.com/office/drawing/2014/main" id="{7B2860DC-59A0-705E-C1EA-C257B6C04111}"/>
              </a:ext>
            </a:extLst>
          </p:cNvPr>
          <p:cNvSpPr>
            <a:spLocks noGrp="1"/>
          </p:cNvSpPr>
          <p:nvPr>
            <p:ph idx="1"/>
          </p:nvPr>
        </p:nvSpPr>
        <p:spPr>
          <a:xfrm>
            <a:off x="1285240" y="2445249"/>
            <a:ext cx="8074815" cy="3324615"/>
          </a:xfrm>
        </p:spPr>
        <p:txBody>
          <a:bodyPr anchor="t">
            <a:normAutofit lnSpcReduction="10000"/>
          </a:bodyPr>
          <a:lstStyle/>
          <a:p>
            <a:r>
              <a:rPr lang="en-GB" sz="2200" dirty="0"/>
              <a:t>Learn more about AI Augmented Development and GitHub Copilot</a:t>
            </a:r>
          </a:p>
          <a:p>
            <a:r>
              <a:rPr lang="en-GB" sz="2200" dirty="0"/>
              <a:t>Know how to configure GH Copilot in your IDE</a:t>
            </a:r>
          </a:p>
          <a:p>
            <a:r>
              <a:rPr lang="en-GB" sz="2200" dirty="0"/>
              <a:t>Learn how to use the GH Copilot:</a:t>
            </a:r>
          </a:p>
          <a:p>
            <a:pPr lvl="1"/>
            <a:r>
              <a:rPr lang="en-GB" sz="2200" dirty="0"/>
              <a:t>Chat / Edit / Agent mode</a:t>
            </a:r>
          </a:p>
          <a:p>
            <a:pPr lvl="1"/>
            <a:r>
              <a:rPr lang="en-GB" sz="2200" dirty="0"/>
              <a:t>Inline edits</a:t>
            </a:r>
          </a:p>
          <a:p>
            <a:pPr lvl="1"/>
            <a:r>
              <a:rPr lang="en-GB" sz="2200" dirty="0"/>
              <a:t>Slash commands</a:t>
            </a:r>
          </a:p>
          <a:p>
            <a:pPr lvl="1"/>
            <a:r>
              <a:rPr lang="en-GB" sz="2200" dirty="0"/>
              <a:t>Set context for your prompt</a:t>
            </a:r>
          </a:p>
          <a:p>
            <a:pPr lvl="1"/>
            <a:r>
              <a:rPr lang="en-GB" sz="2200" dirty="0"/>
              <a:t>Add custom instructions to your repo</a:t>
            </a:r>
          </a:p>
        </p:txBody>
      </p:sp>
    </p:spTree>
    <p:extLst>
      <p:ext uri="{BB962C8B-B14F-4D97-AF65-F5344CB8AC3E}">
        <p14:creationId xmlns:p14="http://schemas.microsoft.com/office/powerpoint/2010/main" val="261028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6151A9-8B5C-27AB-5E68-E64F5B3C10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F0D5D-DC6B-2B83-B91B-DBA14ABF4E33}"/>
              </a:ext>
            </a:extLst>
          </p:cNvPr>
          <p:cNvSpPr>
            <a:spLocks noGrp="1"/>
          </p:cNvSpPr>
          <p:nvPr>
            <p:ph type="title"/>
          </p:nvPr>
        </p:nvSpPr>
        <p:spPr>
          <a:xfrm>
            <a:off x="1285240" y="1050596"/>
            <a:ext cx="8074815" cy="630098"/>
          </a:xfrm>
        </p:spPr>
        <p:txBody>
          <a:bodyPr anchor="ctr">
            <a:normAutofit fontScale="90000"/>
          </a:bodyPr>
          <a:lstStyle/>
          <a:p>
            <a:r>
              <a:rPr lang="en-GB" sz="7200" dirty="0"/>
              <a:t>Instructions</a:t>
            </a:r>
          </a:p>
        </p:txBody>
      </p:sp>
      <p:sp>
        <p:nvSpPr>
          <p:cNvPr id="3" name="Content Placeholder 2">
            <a:extLst>
              <a:ext uri="{FF2B5EF4-FFF2-40B4-BE49-F238E27FC236}">
                <a16:creationId xmlns:a16="http://schemas.microsoft.com/office/drawing/2014/main" id="{523069EC-AB69-421B-38B7-CC9F9B68A1D7}"/>
              </a:ext>
            </a:extLst>
          </p:cNvPr>
          <p:cNvSpPr>
            <a:spLocks noGrp="1"/>
          </p:cNvSpPr>
          <p:nvPr>
            <p:ph idx="1"/>
          </p:nvPr>
        </p:nvSpPr>
        <p:spPr>
          <a:xfrm>
            <a:off x="1285240" y="1815921"/>
            <a:ext cx="8074815" cy="4320862"/>
          </a:xfrm>
        </p:spPr>
        <p:txBody>
          <a:bodyPr anchor="t">
            <a:normAutofit fontScale="92500" lnSpcReduction="10000"/>
          </a:bodyPr>
          <a:lstStyle/>
          <a:p>
            <a:r>
              <a:rPr lang="en-GB" sz="1600" dirty="0"/>
              <a:t>Go to </a:t>
            </a:r>
            <a:r>
              <a:rPr lang="en-GB" sz="1600" dirty="0">
                <a:hlinkClick r:id="rId2"/>
              </a:rPr>
              <a:t>https://github.com/features/copilot</a:t>
            </a:r>
            <a:r>
              <a:rPr lang="en-GB" sz="1600" dirty="0"/>
              <a:t> </a:t>
            </a:r>
          </a:p>
          <a:p>
            <a:pPr lvl="1"/>
            <a:r>
              <a:rPr lang="en-GB" sz="1600" dirty="0"/>
              <a:t>Sign up and create a new GitHub account</a:t>
            </a:r>
          </a:p>
          <a:p>
            <a:pPr lvl="1"/>
            <a:endParaRPr lang="en-GB" sz="1600" dirty="0"/>
          </a:p>
          <a:p>
            <a:r>
              <a:rPr lang="en-GB" sz="1600" dirty="0">
                <a:hlinkClick r:id="rId3"/>
              </a:rPr>
              <a:t>https://docs.github.com/en/copilot/setting-up-github-copilot/setting-up-github-copilot-for-yourself</a:t>
            </a:r>
            <a:r>
              <a:rPr lang="en-GB" sz="1600" dirty="0"/>
              <a:t> </a:t>
            </a:r>
          </a:p>
          <a:p>
            <a:endParaRPr lang="en-GB" sz="1600" dirty="0"/>
          </a:p>
          <a:p>
            <a:pPr lvl="1"/>
            <a:r>
              <a:rPr lang="en-GB" sz="1600" dirty="0"/>
              <a:t>VS Code: </a:t>
            </a:r>
          </a:p>
          <a:p>
            <a:pPr lvl="2"/>
            <a:r>
              <a:rPr lang="en-GB" sz="1600" dirty="0"/>
              <a:t>Install VS Code (1.100.2): </a:t>
            </a:r>
            <a:r>
              <a:rPr lang="en-GB" sz="1600" dirty="0">
                <a:hlinkClick r:id="rId4"/>
              </a:rPr>
              <a:t>https://code.visualstudio.com/Download</a:t>
            </a:r>
            <a:r>
              <a:rPr lang="en-GB" sz="1600" dirty="0"/>
              <a:t> </a:t>
            </a:r>
          </a:p>
          <a:p>
            <a:pPr lvl="2"/>
            <a:r>
              <a:rPr lang="en-GB" sz="1600" dirty="0"/>
              <a:t>Configure GH Copilot: </a:t>
            </a:r>
            <a:r>
              <a:rPr lang="en-GB" sz="1600" dirty="0">
                <a:hlinkClick r:id="rId5"/>
              </a:rPr>
              <a:t>https://code.visualstudio.com/docs/copilot/setup#_set-up-copilot-in-vs-code</a:t>
            </a:r>
            <a:r>
              <a:rPr lang="en-GB" sz="1600" dirty="0"/>
              <a:t> </a:t>
            </a:r>
          </a:p>
          <a:p>
            <a:pPr lvl="2"/>
            <a:endParaRPr lang="en-GB" sz="1600" dirty="0"/>
          </a:p>
          <a:p>
            <a:pPr lvl="1"/>
            <a:r>
              <a:rPr lang="en-GB" sz="1600" dirty="0" err="1"/>
              <a:t>Intellij</a:t>
            </a:r>
            <a:r>
              <a:rPr lang="en-GB" sz="1600" dirty="0"/>
              <a:t>:</a:t>
            </a:r>
          </a:p>
          <a:p>
            <a:pPr lvl="2"/>
            <a:r>
              <a:rPr lang="en-GB" sz="1600" dirty="0"/>
              <a:t>Install </a:t>
            </a:r>
            <a:r>
              <a:rPr lang="en-GB" sz="1600" dirty="0" err="1"/>
              <a:t>Intellij</a:t>
            </a:r>
            <a:r>
              <a:rPr lang="en-GB" sz="1600" dirty="0"/>
              <a:t> (Community edition – 2025.1.1.1): </a:t>
            </a:r>
            <a:r>
              <a:rPr lang="en-GB" sz="1600" dirty="0">
                <a:hlinkClick r:id="rId6"/>
              </a:rPr>
              <a:t>https://www.jetbrains.com/idea/download/?section=windows</a:t>
            </a:r>
            <a:r>
              <a:rPr lang="en-GB" sz="1600" dirty="0"/>
              <a:t> </a:t>
            </a:r>
          </a:p>
          <a:p>
            <a:pPr lvl="2"/>
            <a:r>
              <a:rPr lang="en-GB" sz="1600" dirty="0"/>
              <a:t>Configure GH Copilot: </a:t>
            </a:r>
            <a:r>
              <a:rPr lang="en-GB" sz="1600" dirty="0">
                <a:hlinkClick r:id="rId7"/>
              </a:rPr>
              <a:t>https://docs.github.com/en/copilot/managing-copilot/configure-personal-settings/installing-the-github-copilot-extension-in-your-environment?tool=jetbrains</a:t>
            </a:r>
            <a:r>
              <a:rPr lang="en-GB" sz="1600" dirty="0"/>
              <a:t> </a:t>
            </a:r>
          </a:p>
        </p:txBody>
      </p:sp>
    </p:spTree>
    <p:extLst>
      <p:ext uri="{BB962C8B-B14F-4D97-AF65-F5344CB8AC3E}">
        <p14:creationId xmlns:p14="http://schemas.microsoft.com/office/powerpoint/2010/main" val="11961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E355A0-015B-04AC-2ED2-64E2A4DC4F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DFA46-C190-0A4D-E00A-7347B56F8733}"/>
              </a:ext>
            </a:extLst>
          </p:cNvPr>
          <p:cNvSpPr>
            <a:spLocks noGrp="1"/>
          </p:cNvSpPr>
          <p:nvPr>
            <p:ph type="title"/>
          </p:nvPr>
        </p:nvSpPr>
        <p:spPr>
          <a:xfrm>
            <a:off x="1285240" y="902495"/>
            <a:ext cx="9533014" cy="823281"/>
          </a:xfrm>
        </p:spPr>
        <p:txBody>
          <a:bodyPr anchor="ctr">
            <a:normAutofit/>
          </a:bodyPr>
          <a:lstStyle/>
          <a:p>
            <a:r>
              <a:rPr lang="en-GB" sz="5000" dirty="0"/>
              <a:t>What is AI Augmented Development</a:t>
            </a:r>
          </a:p>
        </p:txBody>
      </p:sp>
      <p:sp>
        <p:nvSpPr>
          <p:cNvPr id="3" name="Content Placeholder 2">
            <a:extLst>
              <a:ext uri="{FF2B5EF4-FFF2-40B4-BE49-F238E27FC236}">
                <a16:creationId xmlns:a16="http://schemas.microsoft.com/office/drawing/2014/main" id="{62890C78-8809-5ED5-9C8C-794B15C33D9A}"/>
              </a:ext>
            </a:extLst>
          </p:cNvPr>
          <p:cNvSpPr>
            <a:spLocks noGrp="1"/>
          </p:cNvSpPr>
          <p:nvPr>
            <p:ph idx="1"/>
          </p:nvPr>
        </p:nvSpPr>
        <p:spPr>
          <a:xfrm>
            <a:off x="1285240" y="1828909"/>
            <a:ext cx="8074815" cy="3967801"/>
          </a:xfrm>
        </p:spPr>
        <p:txBody>
          <a:bodyPr anchor="t">
            <a:normAutofit/>
          </a:bodyPr>
          <a:lstStyle/>
          <a:p>
            <a:r>
              <a:rPr lang="en-GB" sz="2400" dirty="0">
                <a:hlinkClick r:id="rId2"/>
              </a:rPr>
              <a:t>Reading material (Medium)</a:t>
            </a:r>
            <a:r>
              <a:rPr lang="en-GB" sz="2400" dirty="0"/>
              <a:t> </a:t>
            </a:r>
          </a:p>
          <a:p>
            <a:r>
              <a:rPr lang="en-GB" sz="2400" b="0" i="0" dirty="0">
                <a:solidFill>
                  <a:srgbClr val="242424"/>
                </a:solidFill>
                <a:effectLst/>
                <a:latin typeface="source-serif-pro"/>
              </a:rPr>
              <a:t>AI-Augmented Development is a term that describes the use of </a:t>
            </a:r>
            <a:r>
              <a:rPr lang="en-GB" sz="2400" b="0" i="0" u="sng" dirty="0">
                <a:effectLst/>
                <a:latin typeface="source-serif-pro"/>
                <a:hlinkClick r:id="rId3"/>
              </a:rPr>
              <a:t>AI</a:t>
            </a:r>
            <a:r>
              <a:rPr lang="en-GB" sz="2400" b="0" i="0" dirty="0">
                <a:solidFill>
                  <a:srgbClr val="242424"/>
                </a:solidFill>
                <a:effectLst/>
                <a:latin typeface="source-serif-pro"/>
              </a:rPr>
              <a:t> technologies to assist software developers in creating applications more efficiently, quickly, and reliably. AI-Augmented Development can automate some of the repetitive or tedious tasks in software development, such as code generation, testing, debugging, and documentation. It can also help developers to learn from existing code, find relevant resources, and collaborate with other developers. AI-Augmented Development is considered one of the strategic technology trends for 2024.</a:t>
            </a:r>
            <a:endParaRPr lang="en-GB" sz="3600" dirty="0"/>
          </a:p>
        </p:txBody>
      </p:sp>
    </p:spTree>
    <p:extLst>
      <p:ext uri="{BB962C8B-B14F-4D97-AF65-F5344CB8AC3E}">
        <p14:creationId xmlns:p14="http://schemas.microsoft.com/office/powerpoint/2010/main" val="29331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8ABAE8-4D3C-23CD-54A8-3D5558DCC22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76B5F-B4F7-18E4-3338-C2B1AE2BB1CC}"/>
              </a:ext>
            </a:extLst>
          </p:cNvPr>
          <p:cNvSpPr>
            <a:spLocks noGrp="1"/>
          </p:cNvSpPr>
          <p:nvPr>
            <p:ph type="title"/>
          </p:nvPr>
        </p:nvSpPr>
        <p:spPr>
          <a:xfrm>
            <a:off x="1285240" y="850975"/>
            <a:ext cx="9552332" cy="861918"/>
          </a:xfrm>
        </p:spPr>
        <p:txBody>
          <a:bodyPr anchor="ctr">
            <a:normAutofit/>
          </a:bodyPr>
          <a:lstStyle/>
          <a:p>
            <a:r>
              <a:rPr lang="en-GB" sz="5000" dirty="0"/>
              <a:t>How does GitHub Copilot work</a:t>
            </a:r>
          </a:p>
        </p:txBody>
      </p:sp>
      <p:sp>
        <p:nvSpPr>
          <p:cNvPr id="3" name="Content Placeholder 2">
            <a:extLst>
              <a:ext uri="{FF2B5EF4-FFF2-40B4-BE49-F238E27FC236}">
                <a16:creationId xmlns:a16="http://schemas.microsoft.com/office/drawing/2014/main" id="{5189D7EB-C4C0-DAF4-E851-DD7FF9FBB3F5}"/>
              </a:ext>
            </a:extLst>
          </p:cNvPr>
          <p:cNvSpPr>
            <a:spLocks noGrp="1"/>
          </p:cNvSpPr>
          <p:nvPr>
            <p:ph idx="1"/>
          </p:nvPr>
        </p:nvSpPr>
        <p:spPr>
          <a:xfrm>
            <a:off x="1285240" y="1912514"/>
            <a:ext cx="8074815" cy="3857351"/>
          </a:xfrm>
        </p:spPr>
        <p:txBody>
          <a:bodyPr anchor="t">
            <a:normAutofit/>
          </a:bodyPr>
          <a:lstStyle/>
          <a:p>
            <a:r>
              <a:rPr lang="en-GB" sz="2400" dirty="0">
                <a:hlinkClick r:id="rId3"/>
              </a:rPr>
              <a:t>Reading material (GitHub)</a:t>
            </a:r>
            <a:endParaRPr lang="en-GB" sz="2400" dirty="0"/>
          </a:p>
          <a:p>
            <a:r>
              <a:rPr lang="en-GB" sz="2400" dirty="0"/>
              <a:t>Chat - 3 modes </a:t>
            </a:r>
            <a:r>
              <a:rPr lang="en-GB" sz="2400" dirty="0">
                <a:hlinkClick r:id="rId4"/>
              </a:rPr>
              <a:t>(more details here)</a:t>
            </a:r>
            <a:r>
              <a:rPr lang="en-GB" sz="2400" dirty="0"/>
              <a:t>:</a:t>
            </a:r>
          </a:p>
          <a:p>
            <a:pPr lvl="1"/>
            <a:r>
              <a:rPr lang="en-GB" sz="2000" dirty="0"/>
              <a:t>Ask mode: The quick gut check</a:t>
            </a:r>
          </a:p>
          <a:p>
            <a:pPr lvl="1"/>
            <a:r>
              <a:rPr lang="en-GB" sz="2000" dirty="0"/>
              <a:t>Edit mode: You’re still in charge, just moving faster</a:t>
            </a:r>
          </a:p>
          <a:p>
            <a:pPr lvl="1"/>
            <a:r>
              <a:rPr lang="en-GB" sz="2000" dirty="0"/>
              <a:t>Agent mode: A lot of power, when you’re ready for it</a:t>
            </a:r>
          </a:p>
          <a:p>
            <a:r>
              <a:rPr lang="en-GB" sz="2400" dirty="0"/>
              <a:t>Inline questions:</a:t>
            </a:r>
          </a:p>
          <a:p>
            <a:endParaRPr lang="en-GB" sz="2400" dirty="0"/>
          </a:p>
        </p:txBody>
      </p:sp>
      <p:pic>
        <p:nvPicPr>
          <p:cNvPr id="5" name="Picture 4">
            <a:extLst>
              <a:ext uri="{FF2B5EF4-FFF2-40B4-BE49-F238E27FC236}">
                <a16:creationId xmlns:a16="http://schemas.microsoft.com/office/drawing/2014/main" id="{1D503319-FCEB-CEF1-CE96-9A725CA47C6C}"/>
              </a:ext>
            </a:extLst>
          </p:cNvPr>
          <p:cNvPicPr>
            <a:picLocks noChangeAspect="1"/>
          </p:cNvPicPr>
          <p:nvPr/>
        </p:nvPicPr>
        <p:blipFill>
          <a:blip r:embed="rId5"/>
          <a:srcRect b="14680"/>
          <a:stretch/>
        </p:blipFill>
        <p:spPr>
          <a:xfrm>
            <a:off x="3918203" y="3841189"/>
            <a:ext cx="5192994" cy="2919208"/>
          </a:xfrm>
          <a:prstGeom prst="rect">
            <a:avLst/>
          </a:prstGeom>
        </p:spPr>
      </p:pic>
    </p:spTree>
    <p:extLst>
      <p:ext uri="{BB962C8B-B14F-4D97-AF65-F5344CB8AC3E}">
        <p14:creationId xmlns:p14="http://schemas.microsoft.com/office/powerpoint/2010/main" val="7823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6BA018-F3C5-36D7-AD49-CB5B816795C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F545A7-852A-7931-9B35-2AE7EF97F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7BD79A6-4552-F384-08A0-7D8948BA3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77550E-9038-9AFA-3404-3F15AF60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4C017-1980-1973-DDCB-8E9858C84235}"/>
              </a:ext>
            </a:extLst>
          </p:cNvPr>
          <p:cNvSpPr>
            <a:spLocks noGrp="1"/>
          </p:cNvSpPr>
          <p:nvPr>
            <p:ph type="title"/>
          </p:nvPr>
        </p:nvSpPr>
        <p:spPr>
          <a:xfrm>
            <a:off x="1285240" y="896057"/>
            <a:ext cx="9552332" cy="861918"/>
          </a:xfrm>
        </p:spPr>
        <p:txBody>
          <a:bodyPr anchor="ctr">
            <a:normAutofit/>
          </a:bodyPr>
          <a:lstStyle/>
          <a:p>
            <a:r>
              <a:rPr lang="en-GB" sz="5000" dirty="0"/>
              <a:t>Slash commands</a:t>
            </a:r>
          </a:p>
        </p:txBody>
      </p:sp>
      <p:pic>
        <p:nvPicPr>
          <p:cNvPr id="6" name="Content Placeholder 5">
            <a:extLst>
              <a:ext uri="{FF2B5EF4-FFF2-40B4-BE49-F238E27FC236}">
                <a16:creationId xmlns:a16="http://schemas.microsoft.com/office/drawing/2014/main" id="{9B690DD7-505A-7A84-83E5-491CD9CF28D7}"/>
              </a:ext>
            </a:extLst>
          </p:cNvPr>
          <p:cNvPicPr>
            <a:picLocks noGrp="1" noChangeAspect="1"/>
          </p:cNvPicPr>
          <p:nvPr>
            <p:ph idx="1"/>
          </p:nvPr>
        </p:nvPicPr>
        <p:blipFill>
          <a:blip r:embed="rId3"/>
          <a:stretch>
            <a:fillRect/>
          </a:stretch>
        </p:blipFill>
        <p:spPr>
          <a:xfrm>
            <a:off x="1602457" y="2687214"/>
            <a:ext cx="6475032" cy="3274729"/>
          </a:xfrm>
        </p:spPr>
      </p:pic>
      <p:sp>
        <p:nvSpPr>
          <p:cNvPr id="7" name="TextBox 6">
            <a:extLst>
              <a:ext uri="{FF2B5EF4-FFF2-40B4-BE49-F238E27FC236}">
                <a16:creationId xmlns:a16="http://schemas.microsoft.com/office/drawing/2014/main" id="{E1F662C0-ACCE-96FA-3EF5-F1EB16E8C48E}"/>
              </a:ext>
            </a:extLst>
          </p:cNvPr>
          <p:cNvSpPr txBox="1"/>
          <p:nvPr/>
        </p:nvSpPr>
        <p:spPr>
          <a:xfrm>
            <a:off x="972355" y="1841679"/>
            <a:ext cx="5621628" cy="646331"/>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4"/>
              </a:rPr>
              <a:t>Slash commands (Microsoft)</a:t>
            </a:r>
            <a:endParaRPr lang="en-GB" dirty="0"/>
          </a:p>
          <a:p>
            <a:pPr marL="285750" indent="-285750">
              <a:buFont typeface="Arial" panose="020B0604020202020204" pitchFamily="34" charset="0"/>
              <a:buChar char="•"/>
            </a:pPr>
            <a:r>
              <a:rPr lang="en-GB" dirty="0"/>
              <a:t>You can add your own ones</a:t>
            </a:r>
          </a:p>
        </p:txBody>
      </p:sp>
    </p:spTree>
    <p:extLst>
      <p:ext uri="{BB962C8B-B14F-4D97-AF65-F5344CB8AC3E}">
        <p14:creationId xmlns:p14="http://schemas.microsoft.com/office/powerpoint/2010/main" val="42175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F19A6-978D-14AC-D20A-FDC071D5AD1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122D5D-D084-A821-6C3B-BA322CD07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0EB15DD4-7175-AC8A-FF72-F5682D2EE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992263E-5AA5-7719-0889-F93BC8E4A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1AF80-AB3D-E6EA-700A-7FDC3BA21079}"/>
              </a:ext>
            </a:extLst>
          </p:cNvPr>
          <p:cNvSpPr>
            <a:spLocks noGrp="1"/>
          </p:cNvSpPr>
          <p:nvPr>
            <p:ph type="title"/>
          </p:nvPr>
        </p:nvSpPr>
        <p:spPr>
          <a:xfrm>
            <a:off x="1285240" y="896057"/>
            <a:ext cx="9552332" cy="861918"/>
          </a:xfrm>
        </p:spPr>
        <p:txBody>
          <a:bodyPr anchor="ctr">
            <a:normAutofit/>
          </a:bodyPr>
          <a:lstStyle/>
          <a:p>
            <a:r>
              <a:rPr lang="en-GB" sz="5000" dirty="0"/>
              <a:t>Context</a:t>
            </a:r>
          </a:p>
        </p:txBody>
      </p:sp>
      <p:sp>
        <p:nvSpPr>
          <p:cNvPr id="7" name="TextBox 6">
            <a:extLst>
              <a:ext uri="{FF2B5EF4-FFF2-40B4-BE49-F238E27FC236}">
                <a16:creationId xmlns:a16="http://schemas.microsoft.com/office/drawing/2014/main" id="{F20C1D92-4DBB-F7D2-81D1-47CCFE6D81B4}"/>
              </a:ext>
            </a:extLst>
          </p:cNvPr>
          <p:cNvSpPr txBox="1"/>
          <p:nvPr/>
        </p:nvSpPr>
        <p:spPr>
          <a:xfrm>
            <a:off x="963507" y="1573309"/>
            <a:ext cx="5621628"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3"/>
              </a:rPr>
              <a:t>Add context to your prompt (</a:t>
            </a:r>
            <a:r>
              <a:rPr lang="en-GB" dirty="0" err="1">
                <a:hlinkClick r:id="rId3"/>
              </a:rPr>
              <a:t>VSCode</a:t>
            </a:r>
            <a:r>
              <a:rPr lang="en-GB" dirty="0">
                <a:hlinkClick r:id="rId3"/>
              </a:rPr>
              <a:t>)</a:t>
            </a:r>
            <a:endParaRPr lang="en-GB" dirty="0"/>
          </a:p>
        </p:txBody>
      </p:sp>
      <p:pic>
        <p:nvPicPr>
          <p:cNvPr id="9" name="Picture 8">
            <a:extLst>
              <a:ext uri="{FF2B5EF4-FFF2-40B4-BE49-F238E27FC236}">
                <a16:creationId xmlns:a16="http://schemas.microsoft.com/office/drawing/2014/main" id="{9F054628-011E-7745-1391-7B4940A06D63}"/>
              </a:ext>
            </a:extLst>
          </p:cNvPr>
          <p:cNvPicPr>
            <a:picLocks noChangeAspect="1"/>
          </p:cNvPicPr>
          <p:nvPr/>
        </p:nvPicPr>
        <p:blipFill>
          <a:blip r:embed="rId4"/>
          <a:stretch>
            <a:fillRect/>
          </a:stretch>
        </p:blipFill>
        <p:spPr>
          <a:xfrm>
            <a:off x="2230641" y="2030757"/>
            <a:ext cx="5663294" cy="4473182"/>
          </a:xfrm>
          <a:prstGeom prst="rect">
            <a:avLst/>
          </a:prstGeom>
        </p:spPr>
      </p:pic>
    </p:spTree>
    <p:extLst>
      <p:ext uri="{BB962C8B-B14F-4D97-AF65-F5344CB8AC3E}">
        <p14:creationId xmlns:p14="http://schemas.microsoft.com/office/powerpoint/2010/main" val="41757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12D294-BE52-34F4-4083-DE419E65ED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01A27E-12C6-74C1-C16E-1D2745063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7931768-4052-AE77-22EB-CEE4D7E8B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14EE3B4-A8B8-200D-FFA7-6674C8A51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BB86C-8B08-637E-155A-8DDE61CF4866}"/>
              </a:ext>
            </a:extLst>
          </p:cNvPr>
          <p:cNvSpPr>
            <a:spLocks noGrp="1"/>
          </p:cNvSpPr>
          <p:nvPr>
            <p:ph type="title"/>
          </p:nvPr>
        </p:nvSpPr>
        <p:spPr>
          <a:xfrm>
            <a:off x="1285240" y="896057"/>
            <a:ext cx="9552332" cy="861918"/>
          </a:xfrm>
        </p:spPr>
        <p:txBody>
          <a:bodyPr anchor="ctr">
            <a:normAutofit/>
          </a:bodyPr>
          <a:lstStyle/>
          <a:p>
            <a:r>
              <a:rPr lang="en-GB" sz="5000" dirty="0"/>
              <a:t>Custom instructions</a:t>
            </a:r>
          </a:p>
        </p:txBody>
      </p:sp>
      <p:sp>
        <p:nvSpPr>
          <p:cNvPr id="7" name="TextBox 6">
            <a:extLst>
              <a:ext uri="{FF2B5EF4-FFF2-40B4-BE49-F238E27FC236}">
                <a16:creationId xmlns:a16="http://schemas.microsoft.com/office/drawing/2014/main" id="{E60CE724-853E-C3D8-4A05-74ACB4A28F33}"/>
              </a:ext>
            </a:extLst>
          </p:cNvPr>
          <p:cNvSpPr txBox="1"/>
          <p:nvPr/>
        </p:nvSpPr>
        <p:spPr>
          <a:xfrm>
            <a:off x="963507" y="1573309"/>
            <a:ext cx="5621628" cy="646331"/>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3"/>
              </a:rPr>
              <a:t>Add custom instructions (GitHub)</a:t>
            </a:r>
            <a:endParaRPr lang="en-GB" dirty="0"/>
          </a:p>
          <a:p>
            <a:pPr marL="285750" indent="-285750">
              <a:buFont typeface="Arial" panose="020B0604020202020204" pitchFamily="34" charset="0"/>
              <a:buChar char="•"/>
            </a:pPr>
            <a:r>
              <a:rPr lang="en-GB" dirty="0">
                <a:hlinkClick r:id="rId4"/>
              </a:rPr>
              <a:t>Mastering custom instructions (Medium)</a:t>
            </a:r>
            <a:endParaRPr lang="en-GB" dirty="0"/>
          </a:p>
        </p:txBody>
      </p:sp>
      <p:pic>
        <p:nvPicPr>
          <p:cNvPr id="4" name="Picture 3">
            <a:extLst>
              <a:ext uri="{FF2B5EF4-FFF2-40B4-BE49-F238E27FC236}">
                <a16:creationId xmlns:a16="http://schemas.microsoft.com/office/drawing/2014/main" id="{35661CD5-2BF5-2848-5D4D-49B82B1D8310}"/>
              </a:ext>
            </a:extLst>
          </p:cNvPr>
          <p:cNvPicPr>
            <a:picLocks noChangeAspect="1"/>
          </p:cNvPicPr>
          <p:nvPr/>
        </p:nvPicPr>
        <p:blipFill>
          <a:blip r:embed="rId5"/>
          <a:stretch>
            <a:fillRect/>
          </a:stretch>
        </p:blipFill>
        <p:spPr>
          <a:xfrm>
            <a:off x="1416662" y="2219640"/>
            <a:ext cx="8556314" cy="4386982"/>
          </a:xfrm>
          <a:prstGeom prst="rect">
            <a:avLst/>
          </a:prstGeom>
        </p:spPr>
      </p:pic>
    </p:spTree>
    <p:extLst>
      <p:ext uri="{BB962C8B-B14F-4D97-AF65-F5344CB8AC3E}">
        <p14:creationId xmlns:p14="http://schemas.microsoft.com/office/powerpoint/2010/main" val="285616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F3A21-2666-FBD5-8BF0-631B53B1E2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AEE8EC-D667-1DB1-21F5-4465C224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5E840AA-4478-A9EA-5C14-094B94A0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A633D59-64E1-AD48-4CE5-2574555C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CB868-5D66-A5CE-1E80-68B5F9FB2291}"/>
              </a:ext>
            </a:extLst>
          </p:cNvPr>
          <p:cNvSpPr>
            <a:spLocks noGrp="1"/>
          </p:cNvSpPr>
          <p:nvPr>
            <p:ph type="title"/>
          </p:nvPr>
        </p:nvSpPr>
        <p:spPr>
          <a:xfrm>
            <a:off x="1285240" y="1050596"/>
            <a:ext cx="9552332" cy="861918"/>
          </a:xfrm>
        </p:spPr>
        <p:txBody>
          <a:bodyPr anchor="ctr">
            <a:normAutofit/>
          </a:bodyPr>
          <a:lstStyle/>
          <a:p>
            <a:r>
              <a:rPr lang="en-GB" sz="5400" dirty="0"/>
              <a:t>Starter code</a:t>
            </a:r>
            <a:endParaRPr lang="en-GB" sz="5000" dirty="0"/>
          </a:p>
        </p:txBody>
      </p:sp>
      <p:sp>
        <p:nvSpPr>
          <p:cNvPr id="3" name="Content Placeholder 2">
            <a:extLst>
              <a:ext uri="{FF2B5EF4-FFF2-40B4-BE49-F238E27FC236}">
                <a16:creationId xmlns:a16="http://schemas.microsoft.com/office/drawing/2014/main" id="{D355B525-C1C4-2B85-C52D-34D651B4B362}"/>
              </a:ext>
            </a:extLst>
          </p:cNvPr>
          <p:cNvSpPr>
            <a:spLocks noGrp="1"/>
          </p:cNvSpPr>
          <p:nvPr>
            <p:ph idx="1"/>
          </p:nvPr>
        </p:nvSpPr>
        <p:spPr>
          <a:xfrm>
            <a:off x="1285240" y="2188397"/>
            <a:ext cx="8074815" cy="3581468"/>
          </a:xfrm>
        </p:spPr>
        <p:txBody>
          <a:bodyPr anchor="t">
            <a:normAutofit fontScale="92500" lnSpcReduction="20000"/>
          </a:bodyPr>
          <a:lstStyle/>
          <a:p>
            <a:r>
              <a:rPr lang="en-GB" dirty="0"/>
              <a:t>Java: </a:t>
            </a:r>
            <a:r>
              <a:rPr lang="en-GB" dirty="0">
                <a:hlinkClick r:id="rId2"/>
              </a:rPr>
              <a:t>https://github.com/blarojo/java-github-copilot</a:t>
            </a:r>
            <a:r>
              <a:rPr lang="en-GB" dirty="0"/>
              <a:t> </a:t>
            </a:r>
          </a:p>
          <a:p>
            <a:r>
              <a:rPr lang="en-GB" dirty="0"/>
              <a:t>Python: </a:t>
            </a:r>
            <a:r>
              <a:rPr lang="en-GB" dirty="0">
                <a:hlinkClick r:id="rId3"/>
              </a:rPr>
              <a:t>https://github.com/blarojo/python-github-copilot</a:t>
            </a:r>
            <a:r>
              <a:rPr lang="en-GB" dirty="0"/>
              <a:t> </a:t>
            </a:r>
          </a:p>
          <a:p>
            <a:endParaRPr lang="en-GB" dirty="0"/>
          </a:p>
          <a:p>
            <a:r>
              <a:rPr lang="en-GB" dirty="0"/>
              <a:t>Exercise:</a:t>
            </a:r>
          </a:p>
          <a:p>
            <a:pPr lvl="1"/>
            <a:r>
              <a:rPr lang="en-GB" dirty="0"/>
              <a:t>Clone / download code in your machine</a:t>
            </a:r>
          </a:p>
          <a:p>
            <a:pPr lvl="1"/>
            <a:r>
              <a:rPr lang="en-GB" dirty="0"/>
              <a:t>Try inline recommendations, chat, edit mode, agent mode (?)</a:t>
            </a:r>
          </a:p>
          <a:p>
            <a:pPr lvl="1"/>
            <a:r>
              <a:rPr lang="en-GB" dirty="0"/>
              <a:t>Add a new endpoint to the existing code using the GH copilot suggestions</a:t>
            </a:r>
          </a:p>
          <a:p>
            <a:endParaRPr lang="en-GB" dirty="0"/>
          </a:p>
          <a:p>
            <a:endParaRPr lang="en-GB" dirty="0"/>
          </a:p>
          <a:p>
            <a:endParaRPr lang="en-GB" dirty="0"/>
          </a:p>
        </p:txBody>
      </p:sp>
    </p:spTree>
    <p:extLst>
      <p:ext uri="{BB962C8B-B14F-4D97-AF65-F5344CB8AC3E}">
        <p14:creationId xmlns:p14="http://schemas.microsoft.com/office/powerpoint/2010/main" val="13457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245</TotalTime>
  <Words>543</Words>
  <Application>Microsoft Office PowerPoint</Application>
  <PresentationFormat>Widescreen</PresentationFormat>
  <Paragraphs>71</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source-serif-pro</vt:lpstr>
      <vt:lpstr>Office Theme</vt:lpstr>
      <vt:lpstr>Code Dojo</vt:lpstr>
      <vt:lpstr>Objectives</vt:lpstr>
      <vt:lpstr>Instructions</vt:lpstr>
      <vt:lpstr>What is AI Augmented Development</vt:lpstr>
      <vt:lpstr>How does GitHub Copilot work</vt:lpstr>
      <vt:lpstr>Slash commands</vt:lpstr>
      <vt:lpstr>Context</vt:lpstr>
      <vt:lpstr>Custom instructions</vt:lpstr>
      <vt:lpstr>Starter code</vt:lpstr>
      <vt:lpstr>Coding exercise – Supermarket Checkout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Blanca Rojo-Martin</dc:creator>
  <cp:lastModifiedBy>Blanca Rojo-Martin</cp:lastModifiedBy>
  <cp:revision>14</cp:revision>
  <dcterms:created xsi:type="dcterms:W3CDTF">2025-05-18T10:26:43Z</dcterms:created>
  <dcterms:modified xsi:type="dcterms:W3CDTF">2025-05-21T13:07:15Z</dcterms:modified>
</cp:coreProperties>
</file>