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5"/>
  </p:notesMasterIdLst>
  <p:sldIdLst>
    <p:sldId id="331" r:id="rId4"/>
    <p:sldId id="306" r:id="rId5"/>
    <p:sldId id="307" r:id="rId6"/>
    <p:sldId id="338" r:id="rId7"/>
    <p:sldId id="339" r:id="rId8"/>
    <p:sldId id="340" r:id="rId9"/>
    <p:sldId id="380" r:id="rId10"/>
    <p:sldId id="337" r:id="rId11"/>
    <p:sldId id="341" r:id="rId12"/>
    <p:sldId id="344" r:id="rId13"/>
    <p:sldId id="34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6" autoAdjust="0"/>
    <p:restoredTop sz="96196" autoAdjust="0"/>
  </p:normalViewPr>
  <p:slideViewPr>
    <p:cSldViewPr snapToGrid="0" showGuides="1">
      <p:cViewPr varScale="1">
        <p:scale>
          <a:sx n="103" d="100"/>
          <a:sy n="103" d="100"/>
        </p:scale>
        <p:origin x="834" y="10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175182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296232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900966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134195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75"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ode.visualstudio.com/" TargetMode="External"/><Relationship Id="rId3" Type="http://schemas.openxmlformats.org/officeDocument/2006/relationships/hyperlink" Target="https://html.spec.whatwg.org/" TargetMode="External"/><Relationship Id="rId7" Type="http://schemas.openxmlformats.org/officeDocument/2006/relationships/hyperlink" Target="https://www.jetbrains.com/pycharm/" TargetMode="External"/><Relationship Id="rId12" Type="http://schemas.openxmlformats.org/officeDocument/2006/relationships/hyperlink" Target="https://www.djangoproject.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developer.mozilla.org/enUS/docs/Glossary/JavaScript" TargetMode="External"/><Relationship Id="rId11" Type="http://schemas.openxmlformats.org/officeDocument/2006/relationships/hyperlink" Target="https://getbootstrap.com/docs/4.6" TargetMode="External"/><Relationship Id="rId5" Type="http://schemas.openxmlformats.org/officeDocument/2006/relationships/hyperlink" Target="https://www.python.org/" TargetMode="External"/><Relationship Id="rId10" Type="http://schemas.openxmlformats.org/officeDocument/2006/relationships/hyperlink" Target="https://dbeaver.io/" TargetMode="External"/><Relationship Id="rId4" Type="http://schemas.openxmlformats.org/officeDocument/2006/relationships/hyperlink" Target="https://www.w3.org/Style/CSS/Overview.en.html" TargetMode="External"/><Relationship Id="rId9" Type="http://schemas.openxmlformats.org/officeDocument/2006/relationships/hyperlink" Target="https://www.postgresql.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164386" y="-85869"/>
            <a:ext cx="3451519" cy="2538224"/>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0" y="2982614"/>
            <a:ext cx="3046078"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9" name="Freeform: Shape 98">
            <a:extLst>
              <a:ext uri="{FF2B5EF4-FFF2-40B4-BE49-F238E27FC236}">
                <a16:creationId xmlns:a16="http://schemas.microsoft.com/office/drawing/2014/main" id="{3CD6C908-6459-4021-AE8E-283EF4C1ED44}"/>
              </a:ext>
            </a:extLst>
          </p:cNvPr>
          <p:cNvSpPr/>
          <p:nvPr/>
        </p:nvSpPr>
        <p:spPr>
          <a:xfrm>
            <a:off x="8831560" y="298101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id="{4A8E10A3-87FE-411F-8160-E4A16FBE5C18}"/>
              </a:ext>
            </a:extLst>
          </p:cNvPr>
          <p:cNvGrpSpPr/>
          <p:nvPr/>
        </p:nvGrpSpPr>
        <p:grpSpPr>
          <a:xfrm>
            <a:off x="9303434" y="3492246"/>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135932" y="2942711"/>
            <a:ext cx="8440825" cy="1754326"/>
          </a:xfrm>
          <a:prstGeom prst="rect">
            <a:avLst/>
          </a:prstGeom>
          <a:noFill/>
        </p:spPr>
        <p:txBody>
          <a:bodyPr wrap="square" rtlCol="0" anchor="ctr">
            <a:spAutoFit/>
          </a:bodyPr>
          <a:lstStyle/>
          <a:p>
            <a:pPr algn="ctr"/>
            <a:r>
              <a:rPr lang="en-US" sz="3600" b="1">
                <a:solidFill>
                  <a:schemeClr val="accent4">
                    <a:lumMod val="60000"/>
                    <a:lumOff val="40000"/>
                  </a:schemeClr>
                </a:solidFill>
                <a:latin typeface="+mj-lt"/>
              </a:rPr>
              <a:t>NGHIÊN CỨU DJANGO</a:t>
            </a:r>
          </a:p>
          <a:p>
            <a:pPr algn="ctr"/>
            <a:r>
              <a:rPr lang="en-US" sz="3600" b="1">
                <a:solidFill>
                  <a:schemeClr val="accent4">
                    <a:lumMod val="60000"/>
                    <a:lumOff val="40000"/>
                  </a:schemeClr>
                </a:solidFill>
                <a:latin typeface="+mj-lt"/>
              </a:rPr>
              <a:t>ỨNG DỤNG XÂY DỰNG MODULE CHAT TRỰC TUYẾN</a:t>
            </a:r>
          </a:p>
        </p:txBody>
      </p:sp>
      <p:sp>
        <p:nvSpPr>
          <p:cNvPr id="80" name="TextBox 79">
            <a:extLst>
              <a:ext uri="{FF2B5EF4-FFF2-40B4-BE49-F238E27FC236}">
                <a16:creationId xmlns:a16="http://schemas.microsoft.com/office/drawing/2014/main" id="{F10AD175-3BE0-4030-A3E2-687241974AF5}"/>
              </a:ext>
            </a:extLst>
          </p:cNvPr>
          <p:cNvSpPr txBox="1"/>
          <p:nvPr/>
        </p:nvSpPr>
        <p:spPr>
          <a:xfrm>
            <a:off x="0" y="5392925"/>
            <a:ext cx="3287133" cy="666977"/>
          </a:xfrm>
          <a:prstGeom prst="rect">
            <a:avLst/>
          </a:prstGeom>
          <a:noFill/>
        </p:spPr>
        <p:txBody>
          <a:bodyPr wrap="square" rtlCol="0" anchor="ctr">
            <a:spAutoFit/>
          </a:bodyPr>
          <a:lstStyle/>
          <a:p>
            <a:pPr algn="ctr"/>
            <a:r>
              <a:rPr lang="en-US" altLang="ko-KR" sz="1867">
                <a:solidFill>
                  <a:schemeClr val="bg1"/>
                </a:solidFill>
                <a:cs typeface="Arial" pitchFamily="34" charset="0"/>
              </a:rPr>
              <a:t>GVHD:</a:t>
            </a:r>
          </a:p>
          <a:p>
            <a:pPr algn="ctr"/>
            <a:r>
              <a:rPr lang="en-US" altLang="ko-KR" sz="1867">
                <a:solidFill>
                  <a:schemeClr val="bg1"/>
                </a:solidFill>
                <a:cs typeface="Arial" pitchFamily="34" charset="0"/>
              </a:rPr>
              <a:t>Trần Thị Thùy Dương</a:t>
            </a:r>
            <a:endParaRPr lang="ko-KR" altLang="en-US" sz="1867" dirty="0">
              <a:solidFill>
                <a:schemeClr val="bg1"/>
              </a:solidFill>
              <a:cs typeface="Arial" pitchFamily="34" charset="0"/>
            </a:endParaRPr>
          </a:p>
        </p:txBody>
      </p:sp>
      <p:grpSp>
        <p:nvGrpSpPr>
          <p:cNvPr id="4" name="Group 3">
            <a:extLst>
              <a:ext uri="{FF2B5EF4-FFF2-40B4-BE49-F238E27FC236}">
                <a16:creationId xmlns:a16="http://schemas.microsoft.com/office/drawing/2014/main" id="{8443A88D-85DD-43A3-8732-47D97401EECE}"/>
              </a:ext>
            </a:extLst>
          </p:cNvPr>
          <p:cNvGrpSpPr/>
          <p:nvPr/>
        </p:nvGrpSpPr>
        <p:grpSpPr>
          <a:xfrm>
            <a:off x="2951149" y="1163022"/>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91" name="TextBox 90">
            <a:extLst>
              <a:ext uri="{FF2B5EF4-FFF2-40B4-BE49-F238E27FC236}">
                <a16:creationId xmlns:a16="http://schemas.microsoft.com/office/drawing/2014/main" id="{6CA890F3-6995-4EDB-B599-0BC71207DFD9}"/>
              </a:ext>
            </a:extLst>
          </p:cNvPr>
          <p:cNvSpPr txBox="1"/>
          <p:nvPr/>
        </p:nvSpPr>
        <p:spPr>
          <a:xfrm>
            <a:off x="1658991" y="1068099"/>
            <a:ext cx="12192000" cy="646331"/>
          </a:xfrm>
          <a:prstGeom prst="rect">
            <a:avLst/>
          </a:prstGeom>
          <a:noFill/>
        </p:spPr>
        <p:txBody>
          <a:bodyPr wrap="square" rtlCol="0" anchor="ctr">
            <a:spAutoFit/>
          </a:bodyPr>
          <a:lstStyle/>
          <a:p>
            <a:pPr algn="ctr"/>
            <a:r>
              <a:rPr lang="en-US" sz="3600" b="1">
                <a:solidFill>
                  <a:schemeClr val="bg1"/>
                </a:solidFill>
                <a:latin typeface="+mj-lt"/>
              </a:rPr>
              <a:t>ĐỒ ÁN KỸ THUẬT PHẦN MỀM 3 </a:t>
            </a:r>
            <a:endParaRPr lang="ko-KR" altLang="en-US" sz="3600" b="1" dirty="0">
              <a:solidFill>
                <a:schemeClr val="bg1"/>
              </a:solidFill>
              <a:latin typeface="+mj-lt"/>
              <a:cs typeface="Arial" pitchFamily="34" charset="0"/>
            </a:endParaRPr>
          </a:p>
        </p:txBody>
      </p:sp>
      <p:sp>
        <p:nvSpPr>
          <p:cNvPr id="96" name="TextBox 95">
            <a:extLst>
              <a:ext uri="{FF2B5EF4-FFF2-40B4-BE49-F238E27FC236}">
                <a16:creationId xmlns:a16="http://schemas.microsoft.com/office/drawing/2014/main" id="{6675B2FE-A6C6-4DA6-8412-BDE81345AD5D}"/>
              </a:ext>
            </a:extLst>
          </p:cNvPr>
          <p:cNvSpPr txBox="1"/>
          <p:nvPr/>
        </p:nvSpPr>
        <p:spPr>
          <a:xfrm>
            <a:off x="4613974" y="5408031"/>
            <a:ext cx="3575972" cy="954300"/>
          </a:xfrm>
          <a:prstGeom prst="rect">
            <a:avLst/>
          </a:prstGeom>
          <a:noFill/>
        </p:spPr>
        <p:txBody>
          <a:bodyPr wrap="square" rtlCol="0" anchor="ctr">
            <a:spAutoFit/>
          </a:bodyPr>
          <a:lstStyle/>
          <a:p>
            <a:pPr algn="ctr"/>
            <a:r>
              <a:rPr lang="en-US" altLang="ko-KR" sz="1867">
                <a:solidFill>
                  <a:schemeClr val="bg1"/>
                </a:solidFill>
                <a:cs typeface="Arial" pitchFamily="34" charset="0"/>
              </a:rPr>
              <a:t>SVTH:</a:t>
            </a:r>
          </a:p>
          <a:p>
            <a:pPr algn="ctr"/>
            <a:r>
              <a:rPr lang="en-US" altLang="ko-KR" sz="1867">
                <a:solidFill>
                  <a:schemeClr val="bg1"/>
                </a:solidFill>
                <a:cs typeface="Arial" pitchFamily="34" charset="0"/>
              </a:rPr>
              <a:t>Kiều Châu Tuấn Ngọc 1800721</a:t>
            </a:r>
          </a:p>
          <a:p>
            <a:pPr algn="ctr"/>
            <a:r>
              <a:rPr lang="en-US" altLang="ko-KR" sz="1867">
                <a:solidFill>
                  <a:schemeClr val="bg1"/>
                </a:solidFill>
                <a:cs typeface="Arial" pitchFamily="34" charset="0"/>
              </a:rPr>
              <a:t>Nguyễn Thị Ngọc Nhi 1800583</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t>Tài liệu tham khảo</a:t>
            </a:r>
            <a:endParaRPr lang="en-US" dirty="0"/>
          </a:p>
        </p:txBody>
      </p:sp>
      <p:grpSp>
        <p:nvGrpSpPr>
          <p:cNvPr id="3" name="Group 2">
            <a:extLst>
              <a:ext uri="{FF2B5EF4-FFF2-40B4-BE49-F238E27FC236}">
                <a16:creationId xmlns:a16="http://schemas.microsoft.com/office/drawing/2014/main" id="{67F731C1-895B-418E-BA80-7EE25053B4FA}"/>
              </a:ext>
            </a:extLst>
          </p:cNvPr>
          <p:cNvGrpSpPr/>
          <p:nvPr/>
        </p:nvGrpSpPr>
        <p:grpSpPr>
          <a:xfrm>
            <a:off x="725964" y="1976379"/>
            <a:ext cx="3968553" cy="3732341"/>
            <a:chOff x="323529" y="1586108"/>
            <a:chExt cx="5067597" cy="4615133"/>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323529" y="1586108"/>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568848" y="3379260"/>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141036" y="4103158"/>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2664206" y="2385293"/>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184914" y="3600257"/>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184914" y="1855294"/>
              <a:ext cx="1298170" cy="1298170"/>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587806" y="4646000"/>
              <a:ext cx="1298170" cy="1298170"/>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3772497" y="4646000"/>
              <a:ext cx="1298170" cy="1298170"/>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sp>
        <p:nvSpPr>
          <p:cNvPr id="49" name="TextBox 48">
            <a:extLst>
              <a:ext uri="{FF2B5EF4-FFF2-40B4-BE49-F238E27FC236}">
                <a16:creationId xmlns:a16="http://schemas.microsoft.com/office/drawing/2014/main" id="{80AD41F8-D669-4BE0-B128-984F99FA696D}"/>
              </a:ext>
            </a:extLst>
          </p:cNvPr>
          <p:cNvSpPr txBox="1"/>
          <p:nvPr/>
        </p:nvSpPr>
        <p:spPr>
          <a:xfrm>
            <a:off x="5345845" y="1483859"/>
            <a:ext cx="6152457" cy="4421018"/>
          </a:xfrm>
          <a:prstGeom prst="rect">
            <a:avLst/>
          </a:prstGeom>
          <a:noFill/>
        </p:spPr>
        <p:txBody>
          <a:bodyPr wrap="square" rtlCol="0">
            <a:spAutoFit/>
          </a:bodyPr>
          <a:lstStyle/>
          <a:p>
            <a:pPr marL="0" marR="0" indent="0" algn="just">
              <a:lnSpc>
                <a:spcPct val="107000"/>
              </a:lnSpc>
              <a:spcBef>
                <a:spcPts val="600"/>
              </a:spcBef>
              <a:spcAft>
                <a:spcPts val="600"/>
              </a:spcAft>
            </a:pPr>
            <a:r>
              <a:rPr lang="en-US" sz="1800" b="1" u="sng">
                <a:solidFill>
                  <a:schemeClr val="accent4"/>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HTML:</a:t>
            </a:r>
            <a:r>
              <a:rPr lang="en-US" sz="1800" u="sng">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https://html.spec.whatwg.org/</a:t>
            </a:r>
            <a:endParaRPr lang="en-US" sz="1800">
              <a:effectLst/>
              <a:latin typeface="Times New Roman" panose="02020603050405020304" pitchFamily="18" charset="0"/>
              <a:ea typeface="Times New Roman" panose="02020603050405020304" pitchFamily="18" charset="0"/>
            </a:endParaRPr>
          </a:p>
          <a:p>
            <a:pPr marL="0" marR="0" indent="0" algn="just">
              <a:lnSpc>
                <a:spcPct val="107000"/>
              </a:lnSpc>
              <a:spcBef>
                <a:spcPts val="600"/>
              </a:spcBef>
              <a:spcAft>
                <a:spcPts val="600"/>
              </a:spcAft>
            </a:pPr>
            <a:r>
              <a:rPr lang="en-US" sz="1800" b="1" u="sng">
                <a:solidFill>
                  <a:schemeClr val="accent4"/>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CSS:</a:t>
            </a:r>
            <a:r>
              <a:rPr lang="en-US" sz="1800" u="sng">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 https://www.w3.org/Style/CSS/Overview.en.html</a:t>
            </a:r>
            <a:endParaRPr lang="en-US">
              <a:latin typeface="Times New Roman" panose="02020603050405020304" pitchFamily="18" charset="0"/>
              <a:ea typeface="Times New Roman" panose="02020603050405020304" pitchFamily="18" charset="0"/>
            </a:endParaRPr>
          </a:p>
          <a:p>
            <a:pPr marL="0" marR="0" indent="0" algn="just">
              <a:lnSpc>
                <a:spcPct val="107000"/>
              </a:lnSpc>
              <a:spcBef>
                <a:spcPts val="600"/>
              </a:spcBef>
              <a:spcAft>
                <a:spcPts val="600"/>
              </a:spcAft>
            </a:pPr>
            <a:r>
              <a:rPr lang="en-US" sz="1800" b="1" u="sng">
                <a:solidFill>
                  <a:schemeClr val="accent4"/>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Python:</a:t>
            </a:r>
            <a:r>
              <a:rPr lang="en-US" sz="1800" u="sng">
                <a:solidFill>
                  <a:schemeClr val="accent4"/>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1800" u="sng">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https://www.python.org/</a:t>
            </a:r>
            <a:endParaRPr lang="en-US" sz="1800">
              <a:effectLst/>
              <a:latin typeface="Times New Roman" panose="02020603050405020304" pitchFamily="18" charset="0"/>
              <a:ea typeface="Times New Roman" panose="02020603050405020304" pitchFamily="18" charset="0"/>
            </a:endParaRPr>
          </a:p>
          <a:p>
            <a:pPr marL="0" marR="0" indent="0" algn="just">
              <a:lnSpc>
                <a:spcPct val="107000"/>
              </a:lnSpc>
              <a:spcBef>
                <a:spcPts val="600"/>
              </a:spcBef>
              <a:spcAft>
                <a:spcPts val="600"/>
              </a:spcAft>
            </a:pPr>
            <a:r>
              <a:rPr lang="en-US" sz="1800" b="1" u="sng">
                <a:solidFill>
                  <a:schemeClr val="accent4"/>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JS:</a:t>
            </a:r>
            <a:r>
              <a:rPr lang="en-US" sz="1800" u="sng">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 https://developer.mozilla.org/enUS/docs/Glossary/JavaScript</a:t>
            </a:r>
            <a:endParaRPr lang="en-US">
              <a:latin typeface="Times New Roman" panose="02020603050405020304" pitchFamily="18" charset="0"/>
              <a:ea typeface="Times New Roman" panose="02020603050405020304" pitchFamily="18" charset="0"/>
            </a:endParaRPr>
          </a:p>
          <a:p>
            <a:pPr marL="0" marR="0" indent="0" algn="just">
              <a:lnSpc>
                <a:spcPct val="107000"/>
              </a:lnSpc>
              <a:spcBef>
                <a:spcPts val="600"/>
              </a:spcBef>
              <a:spcAft>
                <a:spcPts val="600"/>
              </a:spcAft>
            </a:pPr>
            <a:r>
              <a:rPr lang="en-US" sz="1800" b="1" u="sng">
                <a:solidFill>
                  <a:schemeClr val="accent4"/>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Pycharm:</a:t>
            </a:r>
            <a:r>
              <a:rPr lang="en-US" sz="1800" u="sng">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 https://www.jetbrains.com/pycharm/</a:t>
            </a:r>
            <a:endParaRPr lang="en-US">
              <a:latin typeface="Times New Roman" panose="02020603050405020304" pitchFamily="18" charset="0"/>
              <a:ea typeface="Times New Roman" panose="02020603050405020304" pitchFamily="18" charset="0"/>
            </a:endParaRPr>
          </a:p>
          <a:p>
            <a:pPr marL="0" marR="0" indent="0" algn="just">
              <a:lnSpc>
                <a:spcPct val="107000"/>
              </a:lnSpc>
              <a:spcBef>
                <a:spcPts val="600"/>
              </a:spcBef>
              <a:spcAft>
                <a:spcPts val="600"/>
              </a:spcAft>
            </a:pPr>
            <a:r>
              <a:rPr lang="en-US" sz="1800" b="1" u="sng">
                <a:solidFill>
                  <a:schemeClr val="accent4"/>
                </a:solidFill>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Visual Code:</a:t>
            </a:r>
            <a:r>
              <a:rPr lang="en-US" sz="1800" b="1" u="sng">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 </a:t>
            </a:r>
            <a:r>
              <a:rPr lang="en-US" sz="1800" u="sng">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https://code.visualstudio.com/</a:t>
            </a:r>
            <a:endParaRPr lang="en-US">
              <a:latin typeface="Times New Roman" panose="02020603050405020304" pitchFamily="18" charset="0"/>
              <a:ea typeface="Times New Roman" panose="02020603050405020304" pitchFamily="18" charset="0"/>
            </a:endParaRPr>
          </a:p>
          <a:p>
            <a:pPr marL="0" marR="0" indent="0" algn="just">
              <a:lnSpc>
                <a:spcPct val="107000"/>
              </a:lnSpc>
              <a:spcBef>
                <a:spcPts val="600"/>
              </a:spcBef>
              <a:spcAft>
                <a:spcPts val="600"/>
              </a:spcAft>
            </a:pPr>
            <a:r>
              <a:rPr lang="en-US" b="1" u="sng">
                <a:solidFill>
                  <a:schemeClr val="accent4"/>
                </a:solidFill>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PostgreSQL:</a:t>
            </a:r>
            <a:r>
              <a:rPr lang="en-US" u="sng">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 </a:t>
            </a:r>
            <a:r>
              <a:rPr lang="en-US" sz="1800" u="sng">
                <a:effectLst/>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https://www.postgresql.org/</a:t>
            </a:r>
            <a:endParaRPr lang="en-US">
              <a:latin typeface="Times New Roman" panose="02020603050405020304" pitchFamily="18" charset="0"/>
              <a:ea typeface="Times New Roman" panose="02020603050405020304" pitchFamily="18" charset="0"/>
            </a:endParaRPr>
          </a:p>
          <a:p>
            <a:pPr marL="0" marR="0" indent="0" algn="just">
              <a:lnSpc>
                <a:spcPct val="107000"/>
              </a:lnSpc>
              <a:spcBef>
                <a:spcPts val="600"/>
              </a:spcBef>
              <a:spcAft>
                <a:spcPts val="600"/>
              </a:spcAft>
            </a:pPr>
            <a:r>
              <a:rPr lang="en-US" b="1" u="sng">
                <a:solidFill>
                  <a:schemeClr val="accent4"/>
                </a:solidFill>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D</a:t>
            </a:r>
            <a:r>
              <a:rPr lang="en-US" sz="1800" b="1" u="sng">
                <a:solidFill>
                  <a:schemeClr val="accent4"/>
                </a:solidFill>
                <a:effectLst/>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beaver:</a:t>
            </a:r>
            <a:r>
              <a:rPr lang="en-US" sz="1800" u="sng">
                <a:effectLst/>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 https://dbeaver.io/</a:t>
            </a:r>
            <a:endParaRPr lang="en-US">
              <a:latin typeface="Times New Roman" panose="02020603050405020304" pitchFamily="18" charset="0"/>
              <a:ea typeface="Times New Roman" panose="02020603050405020304" pitchFamily="18" charset="0"/>
            </a:endParaRPr>
          </a:p>
          <a:p>
            <a:pPr marL="0" marR="0" indent="0" algn="just">
              <a:lnSpc>
                <a:spcPct val="107000"/>
              </a:lnSpc>
              <a:spcBef>
                <a:spcPts val="600"/>
              </a:spcBef>
              <a:spcAft>
                <a:spcPts val="600"/>
              </a:spcAft>
            </a:pPr>
            <a:r>
              <a:rPr lang="en-US" sz="1800" b="1" u="sng">
                <a:solidFill>
                  <a:schemeClr val="accent4"/>
                </a:solidFill>
                <a:effectLst/>
                <a:latin typeface="Times New Roman" panose="02020603050405020304" pitchFamily="18" charset="0"/>
                <a:ea typeface="Times New Roman" panose="02020603050405020304" pitchFamily="18" charset="0"/>
                <a:hlinkClick r:id="rId11">
                  <a:extLst>
                    <a:ext uri="{A12FA001-AC4F-418D-AE19-62706E023703}">
                      <ahyp:hlinkClr xmlns:ahyp="http://schemas.microsoft.com/office/drawing/2018/hyperlinkcolor" val="tx"/>
                    </a:ext>
                  </a:extLst>
                </a:hlinkClick>
              </a:rPr>
              <a:t>Bootstrap:</a:t>
            </a:r>
            <a:r>
              <a:rPr lang="en-US" sz="1800" b="1" u="sng">
                <a:effectLst/>
                <a:latin typeface="Times New Roman" panose="02020603050405020304" pitchFamily="18" charset="0"/>
                <a:ea typeface="Times New Roman" panose="02020603050405020304" pitchFamily="18" charset="0"/>
                <a:hlinkClick r:id="rId11">
                  <a:extLst>
                    <a:ext uri="{A12FA001-AC4F-418D-AE19-62706E023703}">
                      <ahyp:hlinkClr xmlns:ahyp="http://schemas.microsoft.com/office/drawing/2018/hyperlinkcolor" val="tx"/>
                    </a:ext>
                  </a:extLst>
                </a:hlinkClick>
              </a:rPr>
              <a:t> </a:t>
            </a:r>
            <a:r>
              <a:rPr lang="en-US" sz="1800" u="sng">
                <a:effectLst/>
                <a:latin typeface="Times New Roman" panose="02020603050405020304" pitchFamily="18" charset="0"/>
                <a:ea typeface="Times New Roman" panose="02020603050405020304" pitchFamily="18" charset="0"/>
                <a:hlinkClick r:id="rId11">
                  <a:extLst>
                    <a:ext uri="{A12FA001-AC4F-418D-AE19-62706E023703}">
                      <ahyp:hlinkClr xmlns:ahyp="http://schemas.microsoft.com/office/drawing/2018/hyperlinkcolor" val="tx"/>
                    </a:ext>
                  </a:extLst>
                </a:hlinkClick>
              </a:rPr>
              <a:t>https://getbootstrap.com/docs/4.6</a:t>
            </a:r>
            <a:endParaRPr lang="en-US">
              <a:latin typeface="Times New Roman" panose="02020603050405020304" pitchFamily="18" charset="0"/>
              <a:ea typeface="Times New Roman" panose="02020603050405020304" pitchFamily="18" charset="0"/>
            </a:endParaRPr>
          </a:p>
          <a:p>
            <a:pPr marL="0" marR="0" indent="0" algn="just">
              <a:lnSpc>
                <a:spcPct val="107000"/>
              </a:lnSpc>
              <a:spcBef>
                <a:spcPts val="600"/>
              </a:spcBef>
              <a:spcAft>
                <a:spcPts val="600"/>
              </a:spcAft>
            </a:pPr>
            <a:r>
              <a:rPr lang="en-US" sz="1800" b="1" u="sng">
                <a:solidFill>
                  <a:schemeClr val="accent4"/>
                </a:solidFill>
                <a:effectLst/>
                <a:latin typeface="Times New Roman" panose="02020603050405020304" pitchFamily="18" charset="0"/>
                <a:ea typeface="Times New Roman" panose="02020603050405020304" pitchFamily="18" charset="0"/>
                <a:hlinkClick r:id="rId12">
                  <a:extLst>
                    <a:ext uri="{A12FA001-AC4F-418D-AE19-62706E023703}">
                      <ahyp:hlinkClr xmlns:ahyp="http://schemas.microsoft.com/office/drawing/2018/hyperlinkcolor" val="tx"/>
                    </a:ext>
                  </a:extLst>
                </a:hlinkClick>
              </a:rPr>
              <a:t>Django:</a:t>
            </a:r>
            <a:r>
              <a:rPr lang="en-US" sz="1800" u="sng">
                <a:effectLst/>
                <a:latin typeface="Times New Roman" panose="02020603050405020304" pitchFamily="18" charset="0"/>
                <a:ea typeface="Times New Roman" panose="02020603050405020304" pitchFamily="18" charset="0"/>
                <a:hlinkClick r:id="rId12">
                  <a:extLst>
                    <a:ext uri="{A12FA001-AC4F-418D-AE19-62706E023703}">
                      <ahyp:hlinkClr xmlns:ahyp="http://schemas.microsoft.com/office/drawing/2018/hyperlinkcolor" val="tx"/>
                    </a:ext>
                  </a:extLst>
                </a:hlinkClick>
              </a:rPr>
              <a:t> https://www.djangoproject.com/</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370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4" name="TextBox 3">
            <a:extLst>
              <a:ext uri="{FF2B5EF4-FFF2-40B4-BE49-F238E27FC236}">
                <a16:creationId xmlns:a16="http://schemas.microsoft.com/office/drawing/2014/main"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sp>
        <p:nvSpPr>
          <p:cNvPr id="9" name="TextBox 8">
            <a:extLst>
              <a:ext uri="{FF2B5EF4-FFF2-40B4-BE49-F238E27FC236}">
                <a16:creationId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14" name="TextBox 13">
            <a:extLst>
              <a:ext uri="{FF2B5EF4-FFF2-40B4-BE49-F238E27FC236}">
                <a16:creationId xmlns:a16="http://schemas.microsoft.com/office/drawing/2014/main" id="{17A7DDD5-7A69-4408-A169-D3BEB20173D5}"/>
              </a:ext>
            </a:extLst>
          </p:cNvPr>
          <p:cNvSpPr txBox="1"/>
          <p:nvPr/>
        </p:nvSpPr>
        <p:spPr>
          <a:xfrm>
            <a:off x="3934582" y="4372498"/>
            <a:ext cx="4331317" cy="666977"/>
          </a:xfrm>
          <a:prstGeom prst="rect">
            <a:avLst/>
          </a:prstGeom>
          <a:noFill/>
        </p:spPr>
        <p:txBody>
          <a:bodyPr wrap="square" rtlCol="0" anchor="ctr">
            <a:spAutoFit/>
          </a:bodyPr>
          <a:lstStyle/>
          <a:p>
            <a:pPr algn="ctr"/>
            <a:r>
              <a:rPr lang="en-US" altLang="ko-KR" sz="1867">
                <a:solidFill>
                  <a:schemeClr val="bg1"/>
                </a:solidFill>
                <a:cs typeface="Arial" pitchFamily="34" charset="0"/>
              </a:rPr>
              <a:t>Cảm ơn thầy cô và </a:t>
            </a:r>
          </a:p>
          <a:p>
            <a:pPr algn="ctr"/>
            <a:r>
              <a:rPr lang="en-US" altLang="ko-KR" sz="1867">
                <a:solidFill>
                  <a:schemeClr val="bg1"/>
                </a:solidFill>
                <a:cs typeface="Arial" pitchFamily="34" charset="0"/>
              </a:rPr>
              <a:t>các bạn đã lắng nghe</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32247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752593" y="671432"/>
            <a:ext cx="6808036" cy="923330"/>
          </a:xfrm>
          <a:prstGeom prst="rect">
            <a:avLst/>
          </a:prstGeom>
          <a:noFill/>
        </p:spPr>
        <p:txBody>
          <a:bodyPr wrap="square" rtlCol="0" anchor="ctr">
            <a:spAutoFit/>
          </a:bodyPr>
          <a:lstStyle/>
          <a:p>
            <a:pPr algn="ctr"/>
            <a:r>
              <a:rPr lang="en-US" altLang="ko-KR" sz="5400">
                <a:solidFill>
                  <a:schemeClr val="accent2"/>
                </a:solidFill>
                <a:cs typeface="Arial" pitchFamily="34" charset="0"/>
              </a:rPr>
              <a:t>THÀNH VIÊN NHÓM</a:t>
            </a:r>
            <a:endParaRPr lang="ko-KR" altLang="en-US" sz="5400" dirty="0">
              <a:solidFill>
                <a:schemeClr val="accent6"/>
              </a:solidFill>
              <a:cs typeface="Arial" pitchFamily="34" charset="0"/>
            </a:endParaRPr>
          </a:p>
        </p:txBody>
      </p:sp>
      <p:grpSp>
        <p:nvGrpSpPr>
          <p:cNvPr id="2" name="Group 1">
            <a:extLst>
              <a:ext uri="{FF2B5EF4-FFF2-40B4-BE49-F238E27FC236}">
                <a16:creationId xmlns:a16="http://schemas.microsoft.com/office/drawing/2014/main" id="{442E0096-8064-48AD-B0F2-DD429F4CAC73}"/>
              </a:ext>
            </a:extLst>
          </p:cNvPr>
          <p:cNvGrpSpPr/>
          <p:nvPr/>
        </p:nvGrpSpPr>
        <p:grpSpPr>
          <a:xfrm>
            <a:off x="4752593" y="2370344"/>
            <a:ext cx="6808036" cy="914400"/>
            <a:chOff x="4752593" y="1791846"/>
            <a:chExt cx="6808036" cy="914400"/>
          </a:xfrm>
        </p:grpSpPr>
        <p:sp>
          <p:nvSpPr>
            <p:cNvPr id="122" name="TextBox 121">
              <a:extLst>
                <a:ext uri="{FF2B5EF4-FFF2-40B4-BE49-F238E27FC236}">
                  <a16:creationId xmlns:a16="http://schemas.microsoft.com/office/drawing/2014/main" id="{CC8905E8-278A-4BD2-B75B-0CAAFBDB26F1}"/>
                </a:ext>
              </a:extLst>
            </p:cNvPr>
            <p:cNvSpPr txBox="1"/>
            <p:nvPr/>
          </p:nvSpPr>
          <p:spPr>
            <a:xfrm>
              <a:off x="4752593" y="1833547"/>
              <a:ext cx="958096" cy="830997"/>
            </a:xfrm>
            <a:prstGeom prst="rect">
              <a:avLst/>
            </a:prstGeom>
            <a:noFill/>
          </p:spPr>
          <p:txBody>
            <a:bodyPr wrap="square" lIns="108000" rIns="108000" rtlCol="0" anchor="ctr">
              <a:spAutoFit/>
            </a:bodyPr>
            <a:lstStyle/>
            <a:p>
              <a:pPr algn="ctr"/>
              <a:r>
                <a:rPr lang="en-US" altLang="ko-KR" sz="4800" b="1" dirty="0">
                  <a:solidFill>
                    <a:schemeClr val="accent1"/>
                  </a:solidFill>
                  <a:cs typeface="Arial" pitchFamily="34" charset="0"/>
                </a:rPr>
                <a:t>01</a:t>
              </a:r>
              <a:endParaRPr lang="ko-KR" altLang="en-US" sz="4800" b="1" dirty="0">
                <a:solidFill>
                  <a:schemeClr val="accent1"/>
                </a:solidFill>
                <a:cs typeface="Arial"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5823448" y="1791846"/>
              <a:ext cx="5737181" cy="914400"/>
            </a:xfrm>
            <a:prstGeom prst="roundRect">
              <a:avLst>
                <a:gd name="adj" fmla="val 50000"/>
              </a:avLst>
            </a:prstGeom>
            <a:solidFill>
              <a:schemeClr val="accent1"/>
            </a:solidFill>
          </p:spPr>
          <p:txBody>
            <a:bodyPr wrap="square" lIns="274320" rtlCol="0" anchor="ctr">
              <a:spAutoFit/>
            </a:bodyPr>
            <a:lstStyle/>
            <a:p>
              <a:pPr algn="ctr"/>
              <a:r>
                <a:rPr lang="en-US" altLang="ko-KR" sz="2800" b="1">
                  <a:solidFill>
                    <a:schemeClr val="bg1"/>
                  </a:solidFill>
                  <a:cs typeface="Arial" pitchFamily="34" charset="0"/>
                </a:rPr>
                <a:t>Kiều Châu Tuấn Ngọc</a:t>
              </a:r>
            </a:p>
            <a:p>
              <a:pPr algn="ctr"/>
              <a:r>
                <a:rPr lang="en-US" altLang="ko-KR" sz="2000" b="1">
                  <a:solidFill>
                    <a:schemeClr val="bg1"/>
                  </a:solidFill>
                  <a:cs typeface="Arial" pitchFamily="34" charset="0"/>
                </a:rPr>
                <a:t>MSSV: 1800721</a:t>
              </a:r>
              <a:endParaRPr lang="ko-KR" altLang="en-US" sz="2400" b="1" dirty="0">
                <a:solidFill>
                  <a:schemeClr val="bg1"/>
                </a:solidFill>
                <a:cs typeface="Arial" pitchFamily="34" charset="0"/>
              </a:endParaRPr>
            </a:p>
          </p:txBody>
        </p:sp>
      </p:grpSp>
      <p:grpSp>
        <p:nvGrpSpPr>
          <p:cNvPr id="3" name="Group 2">
            <a:extLst>
              <a:ext uri="{FF2B5EF4-FFF2-40B4-BE49-F238E27FC236}">
                <a16:creationId xmlns:a16="http://schemas.microsoft.com/office/drawing/2014/main" id="{EEB86DEA-549A-4319-AAFC-7589F01BA3EC}"/>
              </a:ext>
            </a:extLst>
          </p:cNvPr>
          <p:cNvGrpSpPr/>
          <p:nvPr/>
        </p:nvGrpSpPr>
        <p:grpSpPr>
          <a:xfrm>
            <a:off x="4752593" y="4250943"/>
            <a:ext cx="6808036" cy="914400"/>
            <a:chOff x="4752593" y="3672445"/>
            <a:chExt cx="6808036" cy="914400"/>
          </a:xfrm>
        </p:grpSpPr>
        <p:sp>
          <p:nvSpPr>
            <p:cNvPr id="29" name="TextBox 28">
              <a:extLst>
                <a:ext uri="{FF2B5EF4-FFF2-40B4-BE49-F238E27FC236}">
                  <a16:creationId xmlns:a16="http://schemas.microsoft.com/office/drawing/2014/main" id="{84E08AEC-260E-4620-A344-02DA4D7253FC}"/>
                </a:ext>
              </a:extLst>
            </p:cNvPr>
            <p:cNvSpPr txBox="1"/>
            <p:nvPr/>
          </p:nvSpPr>
          <p:spPr>
            <a:xfrm>
              <a:off x="4752593" y="3715282"/>
              <a:ext cx="958096" cy="830997"/>
            </a:xfrm>
            <a:prstGeom prst="rect">
              <a:avLst/>
            </a:prstGeom>
            <a:noFill/>
          </p:spPr>
          <p:txBody>
            <a:bodyPr wrap="square" lIns="108000" rIns="108000" rtlCol="0" anchor="ctr">
              <a:spAutoFit/>
            </a:bodyPr>
            <a:lstStyle/>
            <a:p>
              <a:pPr algn="ctr"/>
              <a:r>
                <a:rPr lang="en-US" altLang="ko-KR" sz="4800" b="1" dirty="0">
                  <a:solidFill>
                    <a:schemeClr val="accent2"/>
                  </a:solidFill>
                  <a:cs typeface="Arial" pitchFamily="34" charset="0"/>
                </a:rPr>
                <a:t>02</a:t>
              </a:r>
              <a:endParaRPr lang="ko-KR" altLang="en-US" sz="4800" b="1" dirty="0">
                <a:solidFill>
                  <a:schemeClr val="accent2"/>
                </a:solidFill>
                <a:cs typeface="Arial"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5823448" y="3672445"/>
              <a:ext cx="5737181" cy="914400"/>
            </a:xfrm>
            <a:prstGeom prst="roundRect">
              <a:avLst>
                <a:gd name="adj" fmla="val 50000"/>
              </a:avLst>
            </a:prstGeom>
            <a:solidFill>
              <a:schemeClr val="accent2"/>
            </a:solidFill>
          </p:spPr>
          <p:txBody>
            <a:bodyPr wrap="square" lIns="274320" rtlCol="0" anchor="ctr">
              <a:spAutoFit/>
            </a:bodyPr>
            <a:lstStyle/>
            <a:p>
              <a:pPr algn="ctr"/>
              <a:r>
                <a:rPr lang="en-US" altLang="ko-KR" sz="2800" b="1">
                  <a:solidFill>
                    <a:schemeClr val="bg1"/>
                  </a:solidFill>
                  <a:cs typeface="Arial" pitchFamily="34" charset="0"/>
                </a:rPr>
                <a:t>Nguyễn Thị Ngọc Nhi</a:t>
              </a:r>
            </a:p>
            <a:p>
              <a:pPr algn="ctr"/>
              <a:r>
                <a:rPr lang="en-US" altLang="ko-KR" sz="2000" b="1">
                  <a:solidFill>
                    <a:schemeClr val="bg1"/>
                  </a:solidFill>
                  <a:cs typeface="Arial" pitchFamily="34" charset="0"/>
                </a:rPr>
                <a:t>MSSV: 1800583</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279610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13">
            <a:extLst>
              <a:ext uri="{FF2B5EF4-FFF2-40B4-BE49-F238E27FC236}">
                <a16:creationId xmlns:a16="http://schemas.microsoft.com/office/drawing/2014/main" id="{3E890389-F6B7-4E7F-873B-DC5920EE3ACF}"/>
              </a:ext>
            </a:extLst>
          </p:cNvPr>
          <p:cNvSpPr/>
          <p:nvPr/>
        </p:nvSpPr>
        <p:spPr>
          <a:xfrm>
            <a:off x="4214213" y="3235606"/>
            <a:ext cx="684000" cy="68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t>Nội dung báo cáo</a:t>
            </a:r>
            <a:endParaRPr lang="en-US" dirty="0"/>
          </a:p>
        </p:txBody>
      </p:sp>
      <p:grpSp>
        <p:nvGrpSpPr>
          <p:cNvPr id="5" name="Group 4">
            <a:extLst>
              <a:ext uri="{FF2B5EF4-FFF2-40B4-BE49-F238E27FC236}">
                <a16:creationId xmlns:a16="http://schemas.microsoft.com/office/drawing/2014/main" id="{2F13A143-FABB-4419-8242-942D0B28963F}"/>
              </a:ext>
            </a:extLst>
          </p:cNvPr>
          <p:cNvGrpSpPr/>
          <p:nvPr/>
        </p:nvGrpSpPr>
        <p:grpSpPr>
          <a:xfrm>
            <a:off x="1297545" y="2488476"/>
            <a:ext cx="419949" cy="419949"/>
            <a:chOff x="2037500" y="3040187"/>
            <a:chExt cx="419949" cy="419949"/>
          </a:xfrm>
          <a:solidFill>
            <a:schemeClr val="accent5"/>
          </a:solidFill>
        </p:grpSpPr>
        <p:sp>
          <p:nvSpPr>
            <p:cNvPr id="3" name="Circle: Hollow 2">
              <a:extLst>
                <a:ext uri="{FF2B5EF4-FFF2-40B4-BE49-F238E27FC236}">
                  <a16:creationId xmlns:a16="http://schemas.microsoft.com/office/drawing/2014/main" id="{EEB31F12-24DE-47BD-96A4-4772956DE499}"/>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68E69175-0207-4400-9307-16A395CEF473}"/>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F75BF166-7072-4AA4-8069-95FD145B99C4}"/>
              </a:ext>
            </a:extLst>
          </p:cNvPr>
          <p:cNvSpPr/>
          <p:nvPr/>
        </p:nvSpPr>
        <p:spPr>
          <a:xfrm>
            <a:off x="1518285" y="2488476"/>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6FBDA3-ED66-49D2-BEF6-9F5587F30E48}"/>
              </a:ext>
            </a:extLst>
          </p:cNvPr>
          <p:cNvSpPr/>
          <p:nvPr/>
        </p:nvSpPr>
        <p:spPr>
          <a:xfrm>
            <a:off x="1518285" y="2860800"/>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B5B7656-A25F-4708-B7CC-F3B88884B984}"/>
              </a:ext>
            </a:extLst>
          </p:cNvPr>
          <p:cNvGrpSpPr/>
          <p:nvPr/>
        </p:nvGrpSpPr>
        <p:grpSpPr>
          <a:xfrm>
            <a:off x="10474506" y="2487894"/>
            <a:ext cx="419949" cy="419949"/>
            <a:chOff x="2037500" y="3040187"/>
            <a:chExt cx="419949" cy="419949"/>
          </a:xfrm>
          <a:solidFill>
            <a:schemeClr val="accent5"/>
          </a:solidFill>
        </p:grpSpPr>
        <p:sp>
          <p:nvSpPr>
            <p:cNvPr id="10" name="Circle: Hollow 9">
              <a:extLst>
                <a:ext uri="{FF2B5EF4-FFF2-40B4-BE49-F238E27FC236}">
                  <a16:creationId xmlns:a16="http://schemas.microsoft.com/office/drawing/2014/main" id="{6F3EA9AC-33DD-4240-9690-1E53E7BBA878}"/>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DA451C7B-2039-4F27-B6CE-30082BCC35D5}"/>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7">
            <a:extLst>
              <a:ext uri="{FF2B5EF4-FFF2-40B4-BE49-F238E27FC236}">
                <a16:creationId xmlns:a16="http://schemas.microsoft.com/office/drawing/2014/main" id="{12070E40-9F06-44F8-A2E8-ACA21E52F4E7}"/>
              </a:ext>
            </a:extLst>
          </p:cNvPr>
          <p:cNvSpPr/>
          <p:nvPr/>
        </p:nvSpPr>
        <p:spPr>
          <a:xfrm>
            <a:off x="5946532" y="2557740"/>
            <a:ext cx="288000"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Oval 8">
            <a:extLst>
              <a:ext uri="{FF2B5EF4-FFF2-40B4-BE49-F238E27FC236}">
                <a16:creationId xmlns:a16="http://schemas.microsoft.com/office/drawing/2014/main" id="{0369B48D-185D-43CE-A13D-9909D1C397DF}"/>
              </a:ext>
            </a:extLst>
          </p:cNvPr>
          <p:cNvSpPr/>
          <p:nvPr/>
        </p:nvSpPr>
        <p:spPr>
          <a:xfrm>
            <a:off x="7480851" y="2557740"/>
            <a:ext cx="288000"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Oval 9">
            <a:extLst>
              <a:ext uri="{FF2B5EF4-FFF2-40B4-BE49-F238E27FC236}">
                <a16:creationId xmlns:a16="http://schemas.microsoft.com/office/drawing/2014/main" id="{C6436BBC-A00D-493C-B710-ADA6F3F520F5}"/>
              </a:ext>
            </a:extLst>
          </p:cNvPr>
          <p:cNvSpPr/>
          <p:nvPr/>
        </p:nvSpPr>
        <p:spPr>
          <a:xfrm>
            <a:off x="9015170" y="2557740"/>
            <a:ext cx="288000"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Oval 12">
            <a:extLst>
              <a:ext uri="{FF2B5EF4-FFF2-40B4-BE49-F238E27FC236}">
                <a16:creationId xmlns:a16="http://schemas.microsoft.com/office/drawing/2014/main" id="{97084A4E-2D1B-4271-8572-653178BF0EF3}"/>
              </a:ext>
            </a:extLst>
          </p:cNvPr>
          <p:cNvSpPr/>
          <p:nvPr/>
        </p:nvSpPr>
        <p:spPr>
          <a:xfrm>
            <a:off x="2877894" y="2557740"/>
            <a:ext cx="288000"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3">
            <a:extLst>
              <a:ext uri="{FF2B5EF4-FFF2-40B4-BE49-F238E27FC236}">
                <a16:creationId xmlns:a16="http://schemas.microsoft.com/office/drawing/2014/main" id="{A0240128-0CEF-4E48-A50F-6587512F0713}"/>
              </a:ext>
            </a:extLst>
          </p:cNvPr>
          <p:cNvSpPr/>
          <p:nvPr/>
        </p:nvSpPr>
        <p:spPr>
          <a:xfrm>
            <a:off x="4412213" y="2557740"/>
            <a:ext cx="288000"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9" name="Group 5">
            <a:extLst>
              <a:ext uri="{FF2B5EF4-FFF2-40B4-BE49-F238E27FC236}">
                <a16:creationId xmlns:a16="http://schemas.microsoft.com/office/drawing/2014/main" id="{68DB03E9-E73C-4931-B713-AE590DD1FEE9}"/>
              </a:ext>
            </a:extLst>
          </p:cNvPr>
          <p:cNvGrpSpPr/>
          <p:nvPr/>
        </p:nvGrpSpPr>
        <p:grpSpPr>
          <a:xfrm>
            <a:off x="3763176" y="3956327"/>
            <a:ext cx="1568170" cy="928383"/>
            <a:chOff x="2659029" y="3341979"/>
            <a:chExt cx="1568170" cy="928383"/>
          </a:xfrm>
        </p:grpSpPr>
        <p:sp>
          <p:nvSpPr>
            <p:cNvPr id="20" name="TextBox 19">
              <a:extLst>
                <a:ext uri="{FF2B5EF4-FFF2-40B4-BE49-F238E27FC236}">
                  <a16:creationId xmlns:a16="http://schemas.microsoft.com/office/drawing/2014/main" id="{977C9AC5-BDD4-4F68-B24D-5489F038CA81}"/>
                </a:ext>
              </a:extLst>
            </p:cNvPr>
            <p:cNvSpPr txBox="1"/>
            <p:nvPr/>
          </p:nvSpPr>
          <p:spPr>
            <a:xfrm>
              <a:off x="2676932" y="3341979"/>
              <a:ext cx="1550267" cy="523220"/>
            </a:xfrm>
            <a:prstGeom prst="rect">
              <a:avLst/>
            </a:prstGeom>
            <a:noFill/>
          </p:spPr>
          <p:txBody>
            <a:bodyPr wrap="square" rtlCol="0" anchor="ctr">
              <a:spAutoFit/>
            </a:bodyPr>
            <a:lstStyle/>
            <a:p>
              <a:pPr algn="ctr"/>
              <a:r>
                <a:rPr lang="en-US" altLang="ko-KR" sz="1400" b="1">
                  <a:solidFill>
                    <a:schemeClr val="tx1">
                      <a:lumMod val="75000"/>
                      <a:lumOff val="25000"/>
                    </a:schemeClr>
                  </a:solidFill>
                  <a:cs typeface="Arial" pitchFamily="34" charset="0"/>
                </a:rPr>
                <a:t>Môi trường</a:t>
              </a:r>
            </a:p>
            <a:p>
              <a:pPr algn="ctr"/>
              <a:r>
                <a:rPr lang="en-US" altLang="ko-KR" sz="1400" b="1">
                  <a:solidFill>
                    <a:schemeClr val="tx1">
                      <a:lumMod val="75000"/>
                      <a:lumOff val="25000"/>
                    </a:schemeClr>
                  </a:solidFill>
                  <a:cs typeface="Arial" pitchFamily="34" charset="0"/>
                </a:rPr>
                <a:t>cài đặt</a:t>
              </a:r>
              <a:endParaRPr lang="ko-KR" altLang="en-US" sz="1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D11778EE-ECBA-44D6-9C55-EDAECFEABB39}"/>
                </a:ext>
              </a:extLst>
            </p:cNvPr>
            <p:cNvSpPr txBox="1"/>
            <p:nvPr/>
          </p:nvSpPr>
          <p:spPr>
            <a:xfrm>
              <a:off x="2659029" y="3808697"/>
              <a:ext cx="1550267" cy="461665"/>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Hệ điều hành</a:t>
              </a:r>
            </a:p>
            <a:p>
              <a:pPr algn="ctr"/>
              <a:r>
                <a:rPr lang="en-US" altLang="ko-KR" sz="1200">
                  <a:solidFill>
                    <a:schemeClr val="tx1">
                      <a:lumMod val="75000"/>
                      <a:lumOff val="25000"/>
                    </a:schemeClr>
                  </a:solidFill>
                  <a:cs typeface="Arial" pitchFamily="34" charset="0"/>
                </a:rPr>
                <a:t>Cấu hình</a:t>
              </a:r>
              <a:endParaRPr lang="ko-KR" altLang="en-US" sz="1200" dirty="0">
                <a:solidFill>
                  <a:schemeClr val="tx1">
                    <a:lumMod val="75000"/>
                    <a:lumOff val="25000"/>
                  </a:schemeClr>
                </a:solidFill>
                <a:cs typeface="Arial" pitchFamily="34" charset="0"/>
              </a:endParaRPr>
            </a:p>
          </p:txBody>
        </p:sp>
      </p:grpSp>
      <p:cxnSp>
        <p:nvCxnSpPr>
          <p:cNvPr id="22" name="Straight Arrow Connector 115">
            <a:extLst>
              <a:ext uri="{FF2B5EF4-FFF2-40B4-BE49-F238E27FC236}">
                <a16:creationId xmlns:a16="http://schemas.microsoft.com/office/drawing/2014/main" id="{952D92D8-6A16-489C-81DB-48A1BD9AD74A}"/>
              </a:ext>
            </a:extLst>
          </p:cNvPr>
          <p:cNvCxnSpPr>
            <a:cxnSpLocks/>
          </p:cNvCxnSpPr>
          <p:nvPr/>
        </p:nvCxnSpPr>
        <p:spPr>
          <a:xfrm flipV="1">
            <a:off x="4556213" y="2941709"/>
            <a:ext cx="0" cy="29389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Oval 119">
            <a:extLst>
              <a:ext uri="{FF2B5EF4-FFF2-40B4-BE49-F238E27FC236}">
                <a16:creationId xmlns:a16="http://schemas.microsoft.com/office/drawing/2014/main" id="{EC428F3E-86E5-4C7E-8BB6-C19481FC476A}"/>
              </a:ext>
            </a:extLst>
          </p:cNvPr>
          <p:cNvSpPr/>
          <p:nvPr/>
        </p:nvSpPr>
        <p:spPr>
          <a:xfrm>
            <a:off x="7282851" y="3236765"/>
            <a:ext cx="684000" cy="68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4" name="Group 15">
            <a:extLst>
              <a:ext uri="{FF2B5EF4-FFF2-40B4-BE49-F238E27FC236}">
                <a16:creationId xmlns:a16="http://schemas.microsoft.com/office/drawing/2014/main" id="{2A5BB4C8-E69F-45C8-A663-C258CC19F233}"/>
              </a:ext>
            </a:extLst>
          </p:cNvPr>
          <p:cNvGrpSpPr/>
          <p:nvPr/>
        </p:nvGrpSpPr>
        <p:grpSpPr>
          <a:xfrm>
            <a:off x="6849718" y="3963622"/>
            <a:ext cx="1550267" cy="532473"/>
            <a:chOff x="4898136" y="3349274"/>
            <a:chExt cx="1550267" cy="532473"/>
          </a:xfrm>
        </p:grpSpPr>
        <p:sp>
          <p:nvSpPr>
            <p:cNvPr id="25" name="TextBox 24">
              <a:extLst>
                <a:ext uri="{FF2B5EF4-FFF2-40B4-BE49-F238E27FC236}">
                  <a16:creationId xmlns:a16="http://schemas.microsoft.com/office/drawing/2014/main" id="{078EF781-76A1-4B0F-A911-4E1AEBF5122C}"/>
                </a:ext>
              </a:extLst>
            </p:cNvPr>
            <p:cNvSpPr txBox="1"/>
            <p:nvPr/>
          </p:nvSpPr>
          <p:spPr>
            <a:xfrm>
              <a:off x="4898136" y="3349274"/>
              <a:ext cx="1550267" cy="307777"/>
            </a:xfrm>
            <a:prstGeom prst="rect">
              <a:avLst/>
            </a:prstGeom>
            <a:noFill/>
          </p:spPr>
          <p:txBody>
            <a:bodyPr wrap="square" rtlCol="0" anchor="ctr">
              <a:spAutoFit/>
            </a:bodyPr>
            <a:lstStyle/>
            <a:p>
              <a:pPr algn="ctr"/>
              <a:r>
                <a:rPr lang="en-US" altLang="ko-KR" sz="1400" b="1">
                  <a:solidFill>
                    <a:schemeClr val="tx1">
                      <a:lumMod val="75000"/>
                      <a:lumOff val="25000"/>
                    </a:schemeClr>
                  </a:solidFill>
                  <a:cs typeface="Arial" pitchFamily="34" charset="0"/>
                </a:rPr>
                <a:t>Demo</a:t>
              </a:r>
              <a:endParaRPr lang="ko-KR" alt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789098CB-95E4-43CE-84B8-A26CABB013A6}"/>
                </a:ext>
              </a:extLst>
            </p:cNvPr>
            <p:cNvSpPr txBox="1"/>
            <p:nvPr/>
          </p:nvSpPr>
          <p:spPr>
            <a:xfrm>
              <a:off x="4898136" y="3604748"/>
              <a:ext cx="1550267"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27" name="Straight Arrow Connector 121">
            <a:extLst>
              <a:ext uri="{FF2B5EF4-FFF2-40B4-BE49-F238E27FC236}">
                <a16:creationId xmlns:a16="http://schemas.microsoft.com/office/drawing/2014/main" id="{B524CF61-D42C-433C-89AF-6FBD0B552EAF}"/>
              </a:ext>
            </a:extLst>
          </p:cNvPr>
          <p:cNvCxnSpPr>
            <a:cxnSpLocks/>
          </p:cNvCxnSpPr>
          <p:nvPr/>
        </p:nvCxnSpPr>
        <p:spPr>
          <a:xfrm flipV="1">
            <a:off x="7624851" y="2884260"/>
            <a:ext cx="0" cy="352505"/>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8" name="Oval 125">
            <a:extLst>
              <a:ext uri="{FF2B5EF4-FFF2-40B4-BE49-F238E27FC236}">
                <a16:creationId xmlns:a16="http://schemas.microsoft.com/office/drawing/2014/main" id="{7585456F-2EE4-427D-A3D5-E7B386C6EB30}"/>
              </a:ext>
            </a:extLst>
          </p:cNvPr>
          <p:cNvSpPr/>
          <p:nvPr/>
        </p:nvSpPr>
        <p:spPr>
          <a:xfrm>
            <a:off x="10351486" y="3237923"/>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29" name="Group 17">
            <a:extLst>
              <a:ext uri="{FF2B5EF4-FFF2-40B4-BE49-F238E27FC236}">
                <a16:creationId xmlns:a16="http://schemas.microsoft.com/office/drawing/2014/main" id="{7F621EA8-D715-4A52-AE06-08AE772E3D30}"/>
              </a:ext>
            </a:extLst>
          </p:cNvPr>
          <p:cNvGrpSpPr/>
          <p:nvPr/>
        </p:nvGrpSpPr>
        <p:grpSpPr>
          <a:xfrm>
            <a:off x="9918353" y="3941035"/>
            <a:ext cx="1550267" cy="826802"/>
            <a:chOff x="7119339" y="3326687"/>
            <a:chExt cx="1550267" cy="826802"/>
          </a:xfrm>
        </p:grpSpPr>
        <p:sp>
          <p:nvSpPr>
            <p:cNvPr id="30" name="TextBox 29">
              <a:extLst>
                <a:ext uri="{FF2B5EF4-FFF2-40B4-BE49-F238E27FC236}">
                  <a16:creationId xmlns:a16="http://schemas.microsoft.com/office/drawing/2014/main" id="{A27560A5-EAB1-46B5-B774-8809BFA4015B}"/>
                </a:ext>
              </a:extLst>
            </p:cNvPr>
            <p:cNvSpPr txBox="1"/>
            <p:nvPr/>
          </p:nvSpPr>
          <p:spPr>
            <a:xfrm>
              <a:off x="7119339" y="3326687"/>
              <a:ext cx="1550267" cy="523220"/>
            </a:xfrm>
            <a:prstGeom prst="rect">
              <a:avLst/>
            </a:prstGeom>
            <a:noFill/>
          </p:spPr>
          <p:txBody>
            <a:bodyPr wrap="square" rtlCol="0" anchor="ctr">
              <a:spAutoFit/>
            </a:bodyPr>
            <a:lstStyle/>
            <a:p>
              <a:pPr algn="ctr"/>
              <a:r>
                <a:rPr lang="en-US" altLang="ko-KR" sz="1400" b="1">
                  <a:solidFill>
                    <a:schemeClr val="tx1">
                      <a:lumMod val="75000"/>
                      <a:lumOff val="25000"/>
                    </a:schemeClr>
                  </a:solidFill>
                  <a:cs typeface="Arial" pitchFamily="34" charset="0"/>
                </a:rPr>
                <a:t>Tài liệu</a:t>
              </a:r>
            </a:p>
            <a:p>
              <a:pPr algn="ctr"/>
              <a:r>
                <a:rPr lang="en-US" altLang="ko-KR" sz="1400" b="1">
                  <a:solidFill>
                    <a:schemeClr val="tx1">
                      <a:lumMod val="75000"/>
                      <a:lumOff val="25000"/>
                    </a:schemeClr>
                  </a:solidFill>
                  <a:cs typeface="Arial" pitchFamily="34" charset="0"/>
                </a:rPr>
                <a:t>tham khảo</a:t>
              </a:r>
              <a:endParaRPr lang="ko-KR" altLang="en-US" sz="14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79F278A3-5E58-41C4-AE56-2E037BD27C3B}"/>
                </a:ext>
              </a:extLst>
            </p:cNvPr>
            <p:cNvSpPr txBox="1"/>
            <p:nvPr/>
          </p:nvSpPr>
          <p:spPr>
            <a:xfrm>
              <a:off x="7119339" y="3876490"/>
              <a:ext cx="1550267"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32" name="Straight Arrow Connector 127">
            <a:extLst>
              <a:ext uri="{FF2B5EF4-FFF2-40B4-BE49-F238E27FC236}">
                <a16:creationId xmlns:a16="http://schemas.microsoft.com/office/drawing/2014/main" id="{869B45C0-81CA-4CEB-9E38-633FCC891DE2}"/>
              </a:ext>
            </a:extLst>
          </p:cNvPr>
          <p:cNvCxnSpPr/>
          <p:nvPr/>
        </p:nvCxnSpPr>
        <p:spPr>
          <a:xfrm flipH="1" flipV="1">
            <a:off x="10691196" y="2956813"/>
            <a:ext cx="4580" cy="28111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33" name="Oval 131">
            <a:extLst>
              <a:ext uri="{FF2B5EF4-FFF2-40B4-BE49-F238E27FC236}">
                <a16:creationId xmlns:a16="http://schemas.microsoft.com/office/drawing/2014/main" id="{B5ED1EAB-01FD-47C7-AA3B-BC5755E35DC6}"/>
              </a:ext>
            </a:extLst>
          </p:cNvPr>
          <p:cNvSpPr/>
          <p:nvPr/>
        </p:nvSpPr>
        <p:spPr>
          <a:xfrm>
            <a:off x="2679894" y="4245472"/>
            <a:ext cx="684000" cy="6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4" name="Group 4">
            <a:extLst>
              <a:ext uri="{FF2B5EF4-FFF2-40B4-BE49-F238E27FC236}">
                <a16:creationId xmlns:a16="http://schemas.microsoft.com/office/drawing/2014/main" id="{DF9EDD2A-3426-4A3E-BB5A-3D266B5A5919}"/>
              </a:ext>
            </a:extLst>
          </p:cNvPr>
          <p:cNvGrpSpPr/>
          <p:nvPr/>
        </p:nvGrpSpPr>
        <p:grpSpPr>
          <a:xfrm>
            <a:off x="2230813" y="4965380"/>
            <a:ext cx="1566215" cy="999113"/>
            <a:chOff x="1554577" y="4862808"/>
            <a:chExt cx="1566215" cy="999113"/>
          </a:xfrm>
        </p:grpSpPr>
        <p:sp>
          <p:nvSpPr>
            <p:cNvPr id="35" name="TextBox 34">
              <a:extLst>
                <a:ext uri="{FF2B5EF4-FFF2-40B4-BE49-F238E27FC236}">
                  <a16:creationId xmlns:a16="http://schemas.microsoft.com/office/drawing/2014/main" id="{444999C8-0638-49CF-B338-BEB18702EE2E}"/>
                </a:ext>
              </a:extLst>
            </p:cNvPr>
            <p:cNvSpPr txBox="1"/>
            <p:nvPr/>
          </p:nvSpPr>
          <p:spPr>
            <a:xfrm>
              <a:off x="1570525" y="4862808"/>
              <a:ext cx="1550267" cy="738664"/>
            </a:xfrm>
            <a:prstGeom prst="rect">
              <a:avLst/>
            </a:prstGeom>
            <a:noFill/>
          </p:spPr>
          <p:txBody>
            <a:bodyPr wrap="square" rtlCol="0" anchor="ctr">
              <a:spAutoFit/>
            </a:bodyPr>
            <a:lstStyle/>
            <a:p>
              <a:pPr algn="ctr"/>
              <a:r>
                <a:rPr lang="en-US" altLang="ko-KR" sz="1400" b="1">
                  <a:solidFill>
                    <a:schemeClr val="tx1">
                      <a:lumMod val="75000"/>
                      <a:lumOff val="25000"/>
                    </a:schemeClr>
                  </a:solidFill>
                  <a:cs typeface="Arial" pitchFamily="34" charset="0"/>
                </a:rPr>
                <a:t>Mục tiêu và phương pháp nghiên cứu</a:t>
              </a:r>
              <a:endParaRPr lang="ko-KR" altLang="en-US" sz="14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DD9846EC-9F76-4479-BAAE-5C74EE4A5693}"/>
                </a:ext>
              </a:extLst>
            </p:cNvPr>
            <p:cNvSpPr txBox="1"/>
            <p:nvPr/>
          </p:nvSpPr>
          <p:spPr>
            <a:xfrm>
              <a:off x="1554577" y="5584922"/>
              <a:ext cx="1550267"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37" name="Straight Arrow Connector 133">
            <a:extLst>
              <a:ext uri="{FF2B5EF4-FFF2-40B4-BE49-F238E27FC236}">
                <a16:creationId xmlns:a16="http://schemas.microsoft.com/office/drawing/2014/main" id="{1F3FFDDA-56D9-4F78-996E-F8EB56AD64D9}"/>
              </a:ext>
            </a:extLst>
          </p:cNvPr>
          <p:cNvCxnSpPr>
            <a:cxnSpLocks/>
          </p:cNvCxnSpPr>
          <p:nvPr/>
        </p:nvCxnSpPr>
        <p:spPr>
          <a:xfrm flipV="1">
            <a:off x="3021894" y="2941709"/>
            <a:ext cx="0" cy="13716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8" name="Oval 150">
            <a:extLst>
              <a:ext uri="{FF2B5EF4-FFF2-40B4-BE49-F238E27FC236}">
                <a16:creationId xmlns:a16="http://schemas.microsoft.com/office/drawing/2014/main" id="{0124CCED-A3FA-4017-835F-69C76A39EF4E}"/>
              </a:ext>
            </a:extLst>
          </p:cNvPr>
          <p:cNvSpPr/>
          <p:nvPr/>
        </p:nvSpPr>
        <p:spPr>
          <a:xfrm>
            <a:off x="5748532" y="4241996"/>
            <a:ext cx="684000" cy="6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9" name="Group 14">
            <a:extLst>
              <a:ext uri="{FF2B5EF4-FFF2-40B4-BE49-F238E27FC236}">
                <a16:creationId xmlns:a16="http://schemas.microsoft.com/office/drawing/2014/main" id="{2A4385A5-1B53-43D8-B873-59F91B8A145F}"/>
              </a:ext>
            </a:extLst>
          </p:cNvPr>
          <p:cNvGrpSpPr/>
          <p:nvPr/>
        </p:nvGrpSpPr>
        <p:grpSpPr>
          <a:xfrm>
            <a:off x="5315399" y="4965380"/>
            <a:ext cx="1550267" cy="717139"/>
            <a:chOff x="3790962" y="4859332"/>
            <a:chExt cx="1550267" cy="717139"/>
          </a:xfrm>
        </p:grpSpPr>
        <p:sp>
          <p:nvSpPr>
            <p:cNvPr id="40" name="TextBox 39">
              <a:extLst>
                <a:ext uri="{FF2B5EF4-FFF2-40B4-BE49-F238E27FC236}">
                  <a16:creationId xmlns:a16="http://schemas.microsoft.com/office/drawing/2014/main" id="{36FFF08B-405C-4CBB-8233-B43406C1174D}"/>
                </a:ext>
              </a:extLst>
            </p:cNvPr>
            <p:cNvSpPr txBox="1"/>
            <p:nvPr/>
          </p:nvSpPr>
          <p:spPr>
            <a:xfrm>
              <a:off x="3790962" y="4859332"/>
              <a:ext cx="1550267" cy="307777"/>
            </a:xfrm>
            <a:prstGeom prst="rect">
              <a:avLst/>
            </a:prstGeom>
            <a:noFill/>
          </p:spPr>
          <p:txBody>
            <a:bodyPr wrap="square" rtlCol="0" anchor="ctr">
              <a:spAutoFit/>
            </a:bodyPr>
            <a:lstStyle/>
            <a:p>
              <a:pPr algn="ctr"/>
              <a:r>
                <a:rPr lang="en-US" altLang="ko-KR" sz="1400" b="1">
                  <a:solidFill>
                    <a:schemeClr val="tx1">
                      <a:lumMod val="75000"/>
                      <a:lumOff val="25000"/>
                    </a:schemeClr>
                  </a:solidFill>
                  <a:cs typeface="Arial" pitchFamily="34" charset="0"/>
                </a:rPr>
                <a:t>Cơ sở lý thuyết</a:t>
              </a:r>
              <a:endParaRPr lang="ko-KR" altLang="en-US" sz="1400" b="1"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6119C86A-1B94-4F2E-A507-60F2524EA1BD}"/>
                </a:ext>
              </a:extLst>
            </p:cNvPr>
            <p:cNvSpPr txBox="1"/>
            <p:nvPr/>
          </p:nvSpPr>
          <p:spPr>
            <a:xfrm>
              <a:off x="3790962" y="5114806"/>
              <a:ext cx="1550267" cy="461665"/>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Đặc tả yêu cầu</a:t>
              </a:r>
            </a:p>
            <a:p>
              <a:pPr algn="ctr"/>
              <a:r>
                <a:rPr lang="en-US" altLang="ko-KR" sz="1200">
                  <a:solidFill>
                    <a:schemeClr val="tx1">
                      <a:lumMod val="75000"/>
                      <a:lumOff val="25000"/>
                    </a:schemeClr>
                  </a:solidFill>
                  <a:cs typeface="Arial" pitchFamily="34" charset="0"/>
                </a:rPr>
                <a:t>Công nghệ sử dụng</a:t>
              </a:r>
            </a:p>
          </p:txBody>
        </p:sp>
      </p:grpSp>
      <p:cxnSp>
        <p:nvCxnSpPr>
          <p:cNvPr id="42" name="Straight Arrow Connector 152">
            <a:extLst>
              <a:ext uri="{FF2B5EF4-FFF2-40B4-BE49-F238E27FC236}">
                <a16:creationId xmlns:a16="http://schemas.microsoft.com/office/drawing/2014/main" id="{3BD7EB61-FC9A-46D2-91EA-CF68F7E5CB48}"/>
              </a:ext>
            </a:extLst>
          </p:cNvPr>
          <p:cNvCxnSpPr/>
          <p:nvPr/>
        </p:nvCxnSpPr>
        <p:spPr>
          <a:xfrm flipV="1">
            <a:off x="6085281" y="2916599"/>
            <a:ext cx="10503" cy="13716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Oval 156">
            <a:extLst>
              <a:ext uri="{FF2B5EF4-FFF2-40B4-BE49-F238E27FC236}">
                <a16:creationId xmlns:a16="http://schemas.microsoft.com/office/drawing/2014/main" id="{21B204EF-0F31-4D48-A1CB-38E1DC38A240}"/>
              </a:ext>
            </a:extLst>
          </p:cNvPr>
          <p:cNvSpPr/>
          <p:nvPr/>
        </p:nvSpPr>
        <p:spPr>
          <a:xfrm>
            <a:off x="8817170" y="4238520"/>
            <a:ext cx="684000" cy="6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4" name="Group 16">
            <a:extLst>
              <a:ext uri="{FF2B5EF4-FFF2-40B4-BE49-F238E27FC236}">
                <a16:creationId xmlns:a16="http://schemas.microsoft.com/office/drawing/2014/main" id="{CB32DB25-DE8B-428F-81E4-F4D42E744759}"/>
              </a:ext>
            </a:extLst>
          </p:cNvPr>
          <p:cNvGrpSpPr/>
          <p:nvPr/>
        </p:nvGrpSpPr>
        <p:grpSpPr>
          <a:xfrm>
            <a:off x="8334840" y="4965380"/>
            <a:ext cx="1646371" cy="539623"/>
            <a:chOff x="5962202" y="4855856"/>
            <a:chExt cx="1646371" cy="539623"/>
          </a:xfrm>
        </p:grpSpPr>
        <p:sp>
          <p:nvSpPr>
            <p:cNvPr id="45" name="TextBox 44">
              <a:extLst>
                <a:ext uri="{FF2B5EF4-FFF2-40B4-BE49-F238E27FC236}">
                  <a16:creationId xmlns:a16="http://schemas.microsoft.com/office/drawing/2014/main" id="{8CA9AF05-6744-4C4B-8B06-87B3EBDE4839}"/>
                </a:ext>
              </a:extLst>
            </p:cNvPr>
            <p:cNvSpPr txBox="1"/>
            <p:nvPr/>
          </p:nvSpPr>
          <p:spPr>
            <a:xfrm>
              <a:off x="5962202" y="4855856"/>
              <a:ext cx="1646371" cy="307777"/>
            </a:xfrm>
            <a:prstGeom prst="rect">
              <a:avLst/>
            </a:prstGeom>
            <a:noFill/>
          </p:spPr>
          <p:txBody>
            <a:bodyPr wrap="square" rtlCol="0" anchor="ctr">
              <a:spAutoFit/>
            </a:bodyPr>
            <a:lstStyle/>
            <a:p>
              <a:pPr algn="ctr"/>
              <a:r>
                <a:rPr lang="en-US" altLang="ko-KR" sz="1400" b="1">
                  <a:solidFill>
                    <a:schemeClr val="tx1">
                      <a:lumMod val="75000"/>
                      <a:lumOff val="25000"/>
                    </a:schemeClr>
                  </a:solidFill>
                  <a:cs typeface="Arial" pitchFamily="34" charset="0"/>
                </a:rPr>
                <a:t>Hướng phát triển</a:t>
              </a:r>
              <a:endParaRPr lang="ko-KR" altLang="en-US" sz="14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C664B452-3EEA-4E30-B079-F0F1A5EC1326}"/>
                </a:ext>
              </a:extLst>
            </p:cNvPr>
            <p:cNvSpPr txBox="1"/>
            <p:nvPr/>
          </p:nvSpPr>
          <p:spPr>
            <a:xfrm>
              <a:off x="6011399" y="5118480"/>
              <a:ext cx="1550267"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47" name="Straight Arrow Connector 158">
            <a:extLst>
              <a:ext uri="{FF2B5EF4-FFF2-40B4-BE49-F238E27FC236}">
                <a16:creationId xmlns:a16="http://schemas.microsoft.com/office/drawing/2014/main" id="{3013CF37-13D8-4226-AC88-43D47A4D108D}"/>
              </a:ext>
            </a:extLst>
          </p:cNvPr>
          <p:cNvCxnSpPr>
            <a:cxnSpLocks/>
          </p:cNvCxnSpPr>
          <p:nvPr/>
        </p:nvCxnSpPr>
        <p:spPr>
          <a:xfrm flipH="1" flipV="1">
            <a:off x="9158026" y="2941709"/>
            <a:ext cx="2288" cy="13716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5020811-3675-4699-9BEC-BF3FF46B4D6E}"/>
              </a:ext>
            </a:extLst>
          </p:cNvPr>
          <p:cNvSpPr txBox="1"/>
          <p:nvPr/>
        </p:nvSpPr>
        <p:spPr>
          <a:xfrm>
            <a:off x="10227147" y="1987233"/>
            <a:ext cx="932678" cy="400110"/>
          </a:xfrm>
          <a:prstGeom prst="rect">
            <a:avLst/>
          </a:prstGeom>
          <a:noFill/>
        </p:spPr>
        <p:txBody>
          <a:bodyPr wrap="square" rtlCol="0" anchor="ctr">
            <a:spAutoFit/>
          </a:bodyPr>
          <a:lstStyle/>
          <a:p>
            <a:pPr algn="ctr"/>
            <a:r>
              <a:rPr lang="en-US" altLang="ko-KR" sz="2000" b="1">
                <a:solidFill>
                  <a:schemeClr val="tx1">
                    <a:lumMod val="75000"/>
                    <a:lumOff val="25000"/>
                  </a:schemeClr>
                </a:solidFill>
                <a:cs typeface="Arial" pitchFamily="34" charset="0"/>
              </a:rPr>
              <a:t>7</a:t>
            </a:r>
            <a:endParaRPr lang="ko-KR" altLang="en-US" sz="20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2C63DBE5-49DB-4424-B2AE-F0EB5268B9D9}"/>
              </a:ext>
            </a:extLst>
          </p:cNvPr>
          <p:cNvSpPr txBox="1"/>
          <p:nvPr/>
        </p:nvSpPr>
        <p:spPr>
          <a:xfrm>
            <a:off x="8692831" y="1987233"/>
            <a:ext cx="932678" cy="400110"/>
          </a:xfrm>
          <a:prstGeom prst="rect">
            <a:avLst/>
          </a:prstGeom>
          <a:noFill/>
        </p:spPr>
        <p:txBody>
          <a:bodyPr wrap="square" rtlCol="0" anchor="ctr">
            <a:spAutoFit/>
          </a:bodyPr>
          <a:lstStyle/>
          <a:p>
            <a:pPr algn="ctr"/>
            <a:r>
              <a:rPr lang="en-US" altLang="ko-KR" sz="2000" b="1">
                <a:solidFill>
                  <a:schemeClr val="tx1">
                    <a:lumMod val="65000"/>
                    <a:lumOff val="35000"/>
                  </a:schemeClr>
                </a:solidFill>
                <a:cs typeface="Arial" pitchFamily="34" charset="0"/>
              </a:rPr>
              <a:t>6</a:t>
            </a:r>
            <a:endParaRPr lang="ko-KR" altLang="en-US" sz="2000" b="1" dirty="0">
              <a:solidFill>
                <a:schemeClr val="tx1">
                  <a:lumMod val="65000"/>
                  <a:lumOff val="35000"/>
                </a:schemeClr>
              </a:solidFill>
              <a:cs typeface="Arial" pitchFamily="34" charset="0"/>
            </a:endParaRPr>
          </a:p>
        </p:txBody>
      </p:sp>
      <p:sp>
        <p:nvSpPr>
          <p:cNvPr id="50" name="TextBox 49">
            <a:extLst>
              <a:ext uri="{FF2B5EF4-FFF2-40B4-BE49-F238E27FC236}">
                <a16:creationId xmlns:a16="http://schemas.microsoft.com/office/drawing/2014/main" id="{EFF35ACB-0426-4778-AE2E-D206CDC17397}"/>
              </a:ext>
            </a:extLst>
          </p:cNvPr>
          <p:cNvSpPr txBox="1"/>
          <p:nvPr/>
        </p:nvSpPr>
        <p:spPr>
          <a:xfrm>
            <a:off x="7158512" y="1987233"/>
            <a:ext cx="932678" cy="400110"/>
          </a:xfrm>
          <a:prstGeom prst="rect">
            <a:avLst/>
          </a:prstGeom>
          <a:noFill/>
        </p:spPr>
        <p:txBody>
          <a:bodyPr wrap="square" rtlCol="0" anchor="ctr">
            <a:spAutoFit/>
          </a:bodyPr>
          <a:lstStyle/>
          <a:p>
            <a:pPr algn="ctr"/>
            <a:r>
              <a:rPr lang="en-US" altLang="ko-KR" sz="2000" b="1">
                <a:solidFill>
                  <a:schemeClr val="tx1">
                    <a:lumMod val="65000"/>
                    <a:lumOff val="35000"/>
                  </a:schemeClr>
                </a:solidFill>
                <a:cs typeface="Arial" pitchFamily="34" charset="0"/>
              </a:rPr>
              <a:t>5</a:t>
            </a:r>
            <a:endParaRPr lang="ko-KR" altLang="en-US" sz="2000" b="1" dirty="0">
              <a:solidFill>
                <a:schemeClr val="tx1">
                  <a:lumMod val="65000"/>
                  <a:lumOff val="35000"/>
                </a:schemeClr>
              </a:solidFill>
              <a:cs typeface="Arial" pitchFamily="34" charset="0"/>
            </a:endParaRPr>
          </a:p>
        </p:txBody>
      </p:sp>
      <p:sp>
        <p:nvSpPr>
          <p:cNvPr id="51" name="TextBox 50">
            <a:extLst>
              <a:ext uri="{FF2B5EF4-FFF2-40B4-BE49-F238E27FC236}">
                <a16:creationId xmlns:a16="http://schemas.microsoft.com/office/drawing/2014/main" id="{A37C30B9-71E7-429C-87DB-DCB17808D950}"/>
              </a:ext>
            </a:extLst>
          </p:cNvPr>
          <p:cNvSpPr txBox="1"/>
          <p:nvPr/>
        </p:nvSpPr>
        <p:spPr>
          <a:xfrm>
            <a:off x="5624193" y="1987233"/>
            <a:ext cx="932678" cy="400110"/>
          </a:xfrm>
          <a:prstGeom prst="rect">
            <a:avLst/>
          </a:prstGeom>
          <a:noFill/>
        </p:spPr>
        <p:txBody>
          <a:bodyPr wrap="square" rtlCol="0" anchor="ctr">
            <a:spAutoFit/>
          </a:bodyPr>
          <a:lstStyle/>
          <a:p>
            <a:pPr algn="ctr"/>
            <a:r>
              <a:rPr lang="en-US" altLang="ko-KR" sz="2000" b="1">
                <a:solidFill>
                  <a:schemeClr val="tx1">
                    <a:lumMod val="65000"/>
                    <a:lumOff val="35000"/>
                  </a:schemeClr>
                </a:solidFill>
                <a:cs typeface="Arial" pitchFamily="34" charset="0"/>
              </a:rPr>
              <a:t>4</a:t>
            </a:r>
            <a:endParaRPr lang="ko-KR" altLang="en-US" sz="2000" b="1" dirty="0">
              <a:solidFill>
                <a:schemeClr val="tx1">
                  <a:lumMod val="65000"/>
                  <a:lumOff val="35000"/>
                </a:schemeClr>
              </a:solidFill>
              <a:cs typeface="Arial" pitchFamily="34" charset="0"/>
            </a:endParaRPr>
          </a:p>
        </p:txBody>
      </p:sp>
      <p:sp>
        <p:nvSpPr>
          <p:cNvPr id="52" name="TextBox 51">
            <a:extLst>
              <a:ext uri="{FF2B5EF4-FFF2-40B4-BE49-F238E27FC236}">
                <a16:creationId xmlns:a16="http://schemas.microsoft.com/office/drawing/2014/main" id="{2C44BB62-FCF4-42C9-AB39-6764E5A9A687}"/>
              </a:ext>
            </a:extLst>
          </p:cNvPr>
          <p:cNvSpPr txBox="1"/>
          <p:nvPr/>
        </p:nvSpPr>
        <p:spPr>
          <a:xfrm>
            <a:off x="4089874" y="1987233"/>
            <a:ext cx="932678" cy="400110"/>
          </a:xfrm>
          <a:prstGeom prst="rect">
            <a:avLst/>
          </a:prstGeom>
          <a:noFill/>
        </p:spPr>
        <p:txBody>
          <a:bodyPr wrap="square" rtlCol="0" anchor="ctr">
            <a:spAutoFit/>
          </a:bodyPr>
          <a:lstStyle/>
          <a:p>
            <a:pPr algn="ctr"/>
            <a:r>
              <a:rPr lang="en-US" altLang="ko-KR" sz="2000" b="1">
                <a:solidFill>
                  <a:schemeClr val="tx1">
                    <a:lumMod val="65000"/>
                    <a:lumOff val="35000"/>
                  </a:schemeClr>
                </a:solidFill>
                <a:cs typeface="Arial" pitchFamily="34" charset="0"/>
              </a:rPr>
              <a:t>3</a:t>
            </a:r>
            <a:endParaRPr lang="ko-KR" altLang="en-US" sz="2000" b="1" dirty="0">
              <a:solidFill>
                <a:schemeClr val="tx1">
                  <a:lumMod val="65000"/>
                  <a:lumOff val="35000"/>
                </a:schemeClr>
              </a:solidFill>
              <a:cs typeface="Arial" pitchFamily="34" charset="0"/>
            </a:endParaRPr>
          </a:p>
        </p:txBody>
      </p:sp>
      <p:sp>
        <p:nvSpPr>
          <p:cNvPr id="53" name="TextBox 52">
            <a:extLst>
              <a:ext uri="{FF2B5EF4-FFF2-40B4-BE49-F238E27FC236}">
                <a16:creationId xmlns:a16="http://schemas.microsoft.com/office/drawing/2014/main" id="{86928A80-3668-45FE-879A-7F828F293C9F}"/>
              </a:ext>
            </a:extLst>
          </p:cNvPr>
          <p:cNvSpPr txBox="1"/>
          <p:nvPr/>
        </p:nvSpPr>
        <p:spPr>
          <a:xfrm>
            <a:off x="2555555" y="1987233"/>
            <a:ext cx="932678" cy="400110"/>
          </a:xfrm>
          <a:prstGeom prst="rect">
            <a:avLst/>
          </a:prstGeom>
          <a:noFill/>
        </p:spPr>
        <p:txBody>
          <a:bodyPr wrap="square" rtlCol="0" anchor="ctr">
            <a:spAutoFit/>
          </a:bodyPr>
          <a:lstStyle/>
          <a:p>
            <a:pPr algn="ctr"/>
            <a:r>
              <a:rPr lang="en-US" altLang="ko-KR" sz="2000" b="1">
                <a:solidFill>
                  <a:schemeClr val="tx1">
                    <a:lumMod val="65000"/>
                    <a:lumOff val="35000"/>
                  </a:schemeClr>
                </a:solidFill>
                <a:cs typeface="Arial" pitchFamily="34" charset="0"/>
              </a:rPr>
              <a:t>2</a:t>
            </a:r>
            <a:endParaRPr lang="ko-KR" altLang="en-US" sz="2000" b="1" dirty="0">
              <a:solidFill>
                <a:schemeClr val="tx1">
                  <a:lumMod val="65000"/>
                  <a:lumOff val="35000"/>
                </a:schemeClr>
              </a:solidFill>
              <a:cs typeface="Arial" pitchFamily="34" charset="0"/>
            </a:endParaRPr>
          </a:p>
        </p:txBody>
      </p:sp>
      <p:sp>
        <p:nvSpPr>
          <p:cNvPr id="57" name="Rounded Rectangle 7">
            <a:extLst>
              <a:ext uri="{FF2B5EF4-FFF2-40B4-BE49-F238E27FC236}">
                <a16:creationId xmlns:a16="http://schemas.microsoft.com/office/drawing/2014/main" id="{D66415AA-C1E4-4C40-A935-D9B09B6255FD}"/>
              </a:ext>
            </a:extLst>
          </p:cNvPr>
          <p:cNvSpPr/>
          <p:nvPr/>
        </p:nvSpPr>
        <p:spPr>
          <a:xfrm>
            <a:off x="7438122" y="3405095"/>
            <a:ext cx="373459" cy="322291"/>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2" name="Oval 113">
            <a:extLst>
              <a:ext uri="{FF2B5EF4-FFF2-40B4-BE49-F238E27FC236}">
                <a16:creationId xmlns:a16="http://schemas.microsoft.com/office/drawing/2014/main" id="{69C733C2-2FA8-4516-A1B5-C4E1702701EE}"/>
              </a:ext>
            </a:extLst>
          </p:cNvPr>
          <p:cNvSpPr/>
          <p:nvPr/>
        </p:nvSpPr>
        <p:spPr>
          <a:xfrm>
            <a:off x="1145574" y="3235606"/>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3" name="Group 5">
            <a:extLst>
              <a:ext uri="{FF2B5EF4-FFF2-40B4-BE49-F238E27FC236}">
                <a16:creationId xmlns:a16="http://schemas.microsoft.com/office/drawing/2014/main" id="{F2B4ABED-A1BD-4C16-8B53-0818FC1DD935}"/>
              </a:ext>
            </a:extLst>
          </p:cNvPr>
          <p:cNvGrpSpPr/>
          <p:nvPr/>
        </p:nvGrpSpPr>
        <p:grpSpPr>
          <a:xfrm>
            <a:off x="712442" y="3962463"/>
            <a:ext cx="1550267" cy="901805"/>
            <a:chOff x="2676933" y="3348115"/>
            <a:chExt cx="1550267" cy="901805"/>
          </a:xfrm>
        </p:grpSpPr>
        <p:sp>
          <p:nvSpPr>
            <p:cNvPr id="64" name="TextBox 63">
              <a:extLst>
                <a:ext uri="{FF2B5EF4-FFF2-40B4-BE49-F238E27FC236}">
                  <a16:creationId xmlns:a16="http://schemas.microsoft.com/office/drawing/2014/main" id="{D6358BDD-DD7B-40E5-A7E6-B120D037861D}"/>
                </a:ext>
              </a:extLst>
            </p:cNvPr>
            <p:cNvSpPr txBox="1"/>
            <p:nvPr/>
          </p:nvSpPr>
          <p:spPr>
            <a:xfrm>
              <a:off x="2676933" y="3348115"/>
              <a:ext cx="1550267" cy="307777"/>
            </a:xfrm>
            <a:prstGeom prst="rect">
              <a:avLst/>
            </a:prstGeom>
            <a:noFill/>
          </p:spPr>
          <p:txBody>
            <a:bodyPr wrap="square" rtlCol="0" anchor="ctr">
              <a:spAutoFit/>
            </a:bodyPr>
            <a:lstStyle/>
            <a:p>
              <a:pPr algn="ctr"/>
              <a:r>
                <a:rPr lang="en-US" altLang="ko-KR" sz="1400" b="1">
                  <a:solidFill>
                    <a:schemeClr val="tx1">
                      <a:lumMod val="75000"/>
                      <a:lumOff val="25000"/>
                    </a:schemeClr>
                  </a:solidFill>
                  <a:cs typeface="Arial" pitchFamily="34" charset="0"/>
                </a:rPr>
                <a:t>Giới thiệu</a:t>
              </a:r>
              <a:endParaRPr lang="ko-KR" altLang="en-US" sz="1400" b="1"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id="{3111809C-4391-44F7-98BD-E061958DD2E1}"/>
                </a:ext>
              </a:extLst>
            </p:cNvPr>
            <p:cNvSpPr txBox="1"/>
            <p:nvPr/>
          </p:nvSpPr>
          <p:spPr>
            <a:xfrm>
              <a:off x="2676933" y="3603589"/>
              <a:ext cx="1550267" cy="646331"/>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Đề tài đồ án</a:t>
              </a:r>
            </a:p>
            <a:p>
              <a:pPr algn="ctr"/>
              <a:r>
                <a:rPr lang="en-US" altLang="ko-KR" sz="1200">
                  <a:solidFill>
                    <a:schemeClr val="tx1">
                      <a:lumMod val="75000"/>
                      <a:lumOff val="25000"/>
                    </a:schemeClr>
                  </a:solidFill>
                  <a:cs typeface="Arial" pitchFamily="34" charset="0"/>
                </a:rPr>
                <a:t>Thành viên nhóm</a:t>
              </a:r>
              <a:endParaRPr lang="en-US" altLang="ko-KR" sz="1200" dirty="0">
                <a:solidFill>
                  <a:schemeClr val="tx1">
                    <a:lumMod val="75000"/>
                    <a:lumOff val="25000"/>
                  </a:schemeClr>
                </a:solidFill>
                <a:cs typeface="Arial" pitchFamily="34" charset="0"/>
              </a:endParaRPr>
            </a:p>
            <a:p>
              <a:pPr algn="ctr"/>
              <a:r>
                <a:rPr lang="en-US" altLang="ko-KR" sz="1200">
                  <a:solidFill>
                    <a:schemeClr val="tx1">
                      <a:lumMod val="75000"/>
                      <a:lumOff val="25000"/>
                    </a:schemeClr>
                  </a:solidFill>
                  <a:cs typeface="Arial" pitchFamily="34" charset="0"/>
                </a:rPr>
                <a:t>GVHD</a:t>
              </a:r>
            </a:p>
          </p:txBody>
        </p:sp>
      </p:grpSp>
      <p:cxnSp>
        <p:nvCxnSpPr>
          <p:cNvPr id="66" name="Straight Arrow Connector 115">
            <a:extLst>
              <a:ext uri="{FF2B5EF4-FFF2-40B4-BE49-F238E27FC236}">
                <a16:creationId xmlns:a16="http://schemas.microsoft.com/office/drawing/2014/main" id="{81CFEAB3-B3DC-4E5B-8FB1-E08A7E453F47}"/>
              </a:ext>
            </a:extLst>
          </p:cNvPr>
          <p:cNvCxnSpPr>
            <a:cxnSpLocks/>
          </p:cNvCxnSpPr>
          <p:nvPr/>
        </p:nvCxnSpPr>
        <p:spPr>
          <a:xfrm flipV="1">
            <a:off x="1487574" y="2941709"/>
            <a:ext cx="0" cy="293898"/>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5423D9B-8F85-492A-B36F-7886CAF47ECF}"/>
              </a:ext>
            </a:extLst>
          </p:cNvPr>
          <p:cNvSpPr txBox="1"/>
          <p:nvPr/>
        </p:nvSpPr>
        <p:spPr>
          <a:xfrm>
            <a:off x="1041180" y="1987233"/>
            <a:ext cx="932678" cy="400110"/>
          </a:xfrm>
          <a:prstGeom prst="rect">
            <a:avLst/>
          </a:prstGeom>
          <a:noFill/>
        </p:spPr>
        <p:txBody>
          <a:bodyPr wrap="square" rtlCol="0" anchor="ctr">
            <a:spAutoFit/>
          </a:bodyPr>
          <a:lstStyle/>
          <a:p>
            <a:pPr algn="ctr"/>
            <a:r>
              <a:rPr lang="en-US" altLang="ko-KR" sz="2000" b="1">
                <a:solidFill>
                  <a:schemeClr val="tx1">
                    <a:lumMod val="65000"/>
                    <a:lumOff val="35000"/>
                  </a:schemeClr>
                </a:solidFill>
                <a:cs typeface="Arial" pitchFamily="34" charset="0"/>
              </a:rPr>
              <a:t>1</a:t>
            </a:r>
            <a:endParaRPr lang="ko-KR" altLang="en-US" sz="2000" b="1" dirty="0">
              <a:solidFill>
                <a:schemeClr val="tx1">
                  <a:lumMod val="65000"/>
                  <a:lumOff val="35000"/>
                </a:schemeClr>
              </a:solidFill>
              <a:cs typeface="Arial" pitchFamily="34" charset="0"/>
            </a:endParaRPr>
          </a:p>
        </p:txBody>
      </p:sp>
      <p:sp>
        <p:nvSpPr>
          <p:cNvPr id="70" name="Donut 24">
            <a:extLst>
              <a:ext uri="{FF2B5EF4-FFF2-40B4-BE49-F238E27FC236}">
                <a16:creationId xmlns:a16="http://schemas.microsoft.com/office/drawing/2014/main" id="{5DCA92FA-A43B-4245-A996-6A4C2CE1A45F}"/>
              </a:ext>
            </a:extLst>
          </p:cNvPr>
          <p:cNvSpPr/>
          <p:nvPr/>
        </p:nvSpPr>
        <p:spPr>
          <a:xfrm>
            <a:off x="2795262" y="4354213"/>
            <a:ext cx="457200" cy="4572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9" name="Rectangle 9">
            <a:extLst>
              <a:ext uri="{FF2B5EF4-FFF2-40B4-BE49-F238E27FC236}">
                <a16:creationId xmlns:a16="http://schemas.microsoft.com/office/drawing/2014/main" id="{438AFCCA-4CBE-468E-B03A-38DC9C25DF0B}"/>
              </a:ext>
            </a:extLst>
          </p:cNvPr>
          <p:cNvSpPr/>
          <p:nvPr/>
        </p:nvSpPr>
        <p:spPr>
          <a:xfrm>
            <a:off x="5905217" y="4415441"/>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1" name="Rectangle 18">
            <a:extLst>
              <a:ext uri="{FF2B5EF4-FFF2-40B4-BE49-F238E27FC236}">
                <a16:creationId xmlns:a16="http://schemas.microsoft.com/office/drawing/2014/main" id="{D39E3ED1-C316-49AC-B2D3-B12661A9D768}"/>
              </a:ext>
            </a:extLst>
          </p:cNvPr>
          <p:cNvSpPr/>
          <p:nvPr/>
        </p:nvSpPr>
        <p:spPr>
          <a:xfrm>
            <a:off x="4368082" y="3419519"/>
            <a:ext cx="365760" cy="365760"/>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Parallelogram 30">
            <a:extLst>
              <a:ext uri="{FF2B5EF4-FFF2-40B4-BE49-F238E27FC236}">
                <a16:creationId xmlns:a16="http://schemas.microsoft.com/office/drawing/2014/main" id="{7E2712AE-1D61-4339-B789-0AB782863627}"/>
              </a:ext>
            </a:extLst>
          </p:cNvPr>
          <p:cNvSpPr/>
          <p:nvPr/>
        </p:nvSpPr>
        <p:spPr>
          <a:xfrm flipH="1">
            <a:off x="1302138" y="3396085"/>
            <a:ext cx="365760" cy="36576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ight Triangle 17">
            <a:extLst>
              <a:ext uri="{FF2B5EF4-FFF2-40B4-BE49-F238E27FC236}">
                <a16:creationId xmlns:a16="http://schemas.microsoft.com/office/drawing/2014/main" id="{EB82C25C-0D0F-4740-9567-51924FC7B62F}"/>
              </a:ext>
            </a:extLst>
          </p:cNvPr>
          <p:cNvSpPr/>
          <p:nvPr/>
        </p:nvSpPr>
        <p:spPr>
          <a:xfrm>
            <a:off x="10554036" y="3377732"/>
            <a:ext cx="274320" cy="365760"/>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ectangle 7">
            <a:extLst>
              <a:ext uri="{FF2B5EF4-FFF2-40B4-BE49-F238E27FC236}">
                <a16:creationId xmlns:a16="http://schemas.microsoft.com/office/drawing/2014/main" id="{033C407C-CC95-496A-B62D-4AB7D055A835}"/>
              </a:ext>
            </a:extLst>
          </p:cNvPr>
          <p:cNvSpPr/>
          <p:nvPr/>
        </p:nvSpPr>
        <p:spPr>
          <a:xfrm>
            <a:off x="8971039" y="4396121"/>
            <a:ext cx="365760" cy="36576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06279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84091"/>
            <a:ext cx="11573197" cy="724247"/>
          </a:xfrm>
          <a:prstGeom prst="rect">
            <a:avLst/>
          </a:prstGeom>
        </p:spPr>
        <p:txBody>
          <a:bodyPr/>
          <a:lstStyle/>
          <a:p>
            <a:r>
              <a:rPr lang="en-US" dirty="0" err="1"/>
              <a:t>Mục</a:t>
            </a:r>
            <a:r>
              <a:rPr lang="en-US" dirty="0"/>
              <a:t> </a:t>
            </a:r>
            <a:r>
              <a:rPr lang="en-US" dirty="0" err="1"/>
              <a:t>tiêu</a:t>
            </a:r>
            <a:endParaRPr lang="en-US" dirty="0"/>
          </a:p>
        </p:txBody>
      </p:sp>
      <p:sp>
        <p:nvSpPr>
          <p:cNvPr id="39" name="Arc 38">
            <a:extLst>
              <a:ext uri="{FF2B5EF4-FFF2-40B4-BE49-F238E27FC236}">
                <a16:creationId xmlns:a16="http://schemas.microsoft.com/office/drawing/2014/main" id="{7E0A2826-8662-4C5F-8ECD-9228A0FA4B39}"/>
              </a:ext>
            </a:extLst>
          </p:cNvPr>
          <p:cNvSpPr/>
          <p:nvPr/>
        </p:nvSpPr>
        <p:spPr>
          <a:xfrm flipH="1">
            <a:off x="7470647" y="19114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id="{4C4E4351-3005-4AD4-AE0F-779F2DFF1E47}"/>
              </a:ext>
            </a:extLst>
          </p:cNvPr>
          <p:cNvSpPr/>
          <p:nvPr/>
        </p:nvSpPr>
        <p:spPr>
          <a:xfrm flipH="1">
            <a:off x="8506407" y="2491410"/>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 name="Oval 3">
            <a:extLst>
              <a:ext uri="{FF2B5EF4-FFF2-40B4-BE49-F238E27FC236}">
                <a16:creationId xmlns:a16="http://schemas.microsoft.com/office/drawing/2014/main"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Oval 24">
            <a:extLst>
              <a:ext uri="{FF2B5EF4-FFF2-40B4-BE49-F238E27FC236}">
                <a16:creationId xmlns:a16="http://schemas.microsoft.com/office/drawing/2014/main" id="{C08EB5F7-2BF1-425F-9FE0-4DB072808ACC}"/>
              </a:ext>
            </a:extLst>
          </p:cNvPr>
          <p:cNvSpPr/>
          <p:nvPr/>
        </p:nvSpPr>
        <p:spPr>
          <a:xfrm flipH="1">
            <a:off x="7581254" y="288658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TextBox 7">
            <a:extLst>
              <a:ext uri="{FF2B5EF4-FFF2-40B4-BE49-F238E27FC236}">
                <a16:creationId xmlns:a16="http://schemas.microsoft.com/office/drawing/2014/main" id="{D05B7BB3-476B-4EFA-8B0B-AB3B5B24BC30}"/>
              </a:ext>
            </a:extLst>
          </p:cNvPr>
          <p:cNvSpPr txBox="1"/>
          <p:nvPr/>
        </p:nvSpPr>
        <p:spPr>
          <a:xfrm flipH="1">
            <a:off x="1573585" y="1742080"/>
            <a:ext cx="5517426" cy="707886"/>
          </a:xfrm>
          <a:prstGeom prst="rect">
            <a:avLst/>
          </a:prstGeom>
          <a:noFill/>
        </p:spPr>
        <p:txBody>
          <a:bodyPr wrap="square" rtlCol="0">
            <a:spAutoFit/>
          </a:bodyPr>
          <a:lstStyle/>
          <a:p>
            <a:r>
              <a:rPr lang="en-US" altLang="ko-KR" sz="2000" b="1" dirty="0" err="1">
                <a:solidFill>
                  <a:schemeClr val="tx1">
                    <a:lumMod val="75000"/>
                    <a:lumOff val="25000"/>
                  </a:schemeClr>
                </a:solidFill>
              </a:rPr>
              <a:t>Xây</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dựng</a:t>
            </a:r>
            <a:r>
              <a:rPr lang="en-US" altLang="ko-KR" sz="2000" b="1" dirty="0">
                <a:solidFill>
                  <a:schemeClr val="tx1">
                    <a:lumMod val="75000"/>
                    <a:lumOff val="25000"/>
                  </a:schemeClr>
                </a:solidFill>
              </a:rPr>
              <a:t> website </a:t>
            </a:r>
            <a:r>
              <a:rPr lang="en-US" altLang="ko-KR" sz="2000" b="1" dirty="0" err="1">
                <a:solidFill>
                  <a:schemeClr val="tx1">
                    <a:lumMod val="75000"/>
                    <a:lumOff val="25000"/>
                  </a:schemeClr>
                </a:solidFill>
              </a:rPr>
              <a:t>bán</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bánh</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và</a:t>
            </a:r>
            <a:r>
              <a:rPr lang="en-US" altLang="ko-KR" sz="2000" b="1" dirty="0">
                <a:solidFill>
                  <a:schemeClr val="tx1">
                    <a:lumMod val="75000"/>
                    <a:lumOff val="25000"/>
                  </a:schemeClr>
                </a:solidFill>
              </a:rPr>
              <a:t> module chat </a:t>
            </a:r>
            <a:r>
              <a:rPr lang="en-US" altLang="ko-KR" sz="2000" b="1" dirty="0" err="1">
                <a:solidFill>
                  <a:schemeClr val="tx1">
                    <a:lumMod val="75000"/>
                    <a:lumOff val="25000"/>
                  </a:schemeClr>
                </a:solidFill>
              </a:rPr>
              <a:t>trực</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tuyến</a:t>
            </a:r>
            <a:endParaRPr lang="ko-KR" altLang="en-US" sz="20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ABF536FA-07F3-43D4-8A4B-02E511A7BDE5}"/>
              </a:ext>
            </a:extLst>
          </p:cNvPr>
          <p:cNvSpPr txBox="1"/>
          <p:nvPr/>
        </p:nvSpPr>
        <p:spPr>
          <a:xfrm flipH="1">
            <a:off x="627959" y="3578326"/>
            <a:ext cx="5393599" cy="707886"/>
          </a:xfrm>
          <a:prstGeom prst="rect">
            <a:avLst/>
          </a:prstGeom>
          <a:noFill/>
        </p:spPr>
        <p:txBody>
          <a:bodyPr wrap="square" rtlCol="0">
            <a:spAutoFit/>
          </a:bodyPr>
          <a:lstStyle/>
          <a:p>
            <a:r>
              <a:rPr lang="en-US" altLang="ko-KR" sz="2000" b="1" dirty="0" err="1">
                <a:solidFill>
                  <a:schemeClr val="tx1">
                    <a:lumMod val="75000"/>
                    <a:lumOff val="25000"/>
                  </a:schemeClr>
                </a:solidFill>
              </a:rPr>
              <a:t>Xây</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dựng</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chức</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năng</a:t>
            </a:r>
            <a:r>
              <a:rPr lang="en-US" altLang="ko-KR" sz="2000" b="1" dirty="0">
                <a:solidFill>
                  <a:schemeClr val="tx1">
                    <a:lumMod val="75000"/>
                    <a:lumOff val="25000"/>
                  </a:schemeClr>
                </a:solidFill>
              </a:rPr>
              <a:t> chat </a:t>
            </a:r>
            <a:r>
              <a:rPr lang="en-US" altLang="ko-KR" sz="2000" b="1" dirty="0" err="1">
                <a:solidFill>
                  <a:schemeClr val="tx1">
                    <a:lumMod val="75000"/>
                    <a:lumOff val="25000"/>
                  </a:schemeClr>
                </a:solidFill>
              </a:rPr>
              <a:t>để</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cửa</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hàng</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hỗ</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trợ</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khách</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hàng</a:t>
            </a:r>
            <a:endParaRPr lang="ko-KR" altLang="en-US" sz="2000" b="1" dirty="0">
              <a:solidFill>
                <a:schemeClr val="tx1">
                  <a:lumMod val="75000"/>
                  <a:lumOff val="25000"/>
                </a:schemeClr>
              </a:solidFill>
            </a:endParaRPr>
          </a:p>
        </p:txBody>
      </p:sp>
      <p:sp>
        <p:nvSpPr>
          <p:cNvPr id="16" name="TextBox 15">
            <a:extLst>
              <a:ext uri="{FF2B5EF4-FFF2-40B4-BE49-F238E27FC236}">
                <a16:creationId xmlns:a16="http://schemas.microsoft.com/office/drawing/2014/main" id="{FF5DE792-2DAC-4024-9B67-8954E60A0994}"/>
              </a:ext>
            </a:extLst>
          </p:cNvPr>
          <p:cNvSpPr txBox="1"/>
          <p:nvPr/>
        </p:nvSpPr>
        <p:spPr>
          <a:xfrm flipH="1">
            <a:off x="1188720" y="5414572"/>
            <a:ext cx="5902292" cy="707886"/>
          </a:xfrm>
          <a:prstGeom prst="rect">
            <a:avLst/>
          </a:prstGeom>
          <a:noFill/>
        </p:spPr>
        <p:txBody>
          <a:bodyPr wrap="square" rtlCol="0">
            <a:spAutoFit/>
          </a:bodyPr>
          <a:lstStyle/>
          <a:p>
            <a:r>
              <a:rPr lang="vi-VN" altLang="ko-KR" sz="2000" b="1" dirty="0">
                <a:solidFill>
                  <a:schemeClr val="tx1">
                    <a:lumMod val="75000"/>
                    <a:lumOff val="25000"/>
                  </a:schemeClr>
                </a:solidFill>
              </a:rPr>
              <a:t>Nắm bắt được công nghệ thiết kế</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và</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xây</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dựng</a:t>
            </a:r>
            <a:r>
              <a:rPr lang="vi-VN" altLang="ko-KR" sz="2000" b="1" dirty="0">
                <a:solidFill>
                  <a:schemeClr val="tx1">
                    <a:lumMod val="75000"/>
                    <a:lumOff val="25000"/>
                  </a:schemeClr>
                </a:solidFill>
              </a:rPr>
              <a:t> web bằng: </a:t>
            </a:r>
            <a:r>
              <a:rPr lang="en-US" altLang="ko-KR" sz="2000" b="1" dirty="0">
                <a:solidFill>
                  <a:schemeClr val="tx1">
                    <a:lumMod val="75000"/>
                    <a:lumOff val="25000"/>
                  </a:schemeClr>
                </a:solidFill>
              </a:rPr>
              <a:t>Django</a:t>
            </a:r>
            <a:r>
              <a:rPr lang="vi-VN" altLang="ko-KR" sz="2000" b="1" dirty="0">
                <a:solidFill>
                  <a:schemeClr val="tx1">
                    <a:lumMod val="75000"/>
                    <a:lumOff val="25000"/>
                  </a:schemeClr>
                </a:solidFill>
              </a:rPr>
              <a:t>, </a:t>
            </a:r>
            <a:r>
              <a:rPr lang="en-US" altLang="ko-KR" sz="2000" b="1" dirty="0">
                <a:solidFill>
                  <a:schemeClr val="tx1">
                    <a:lumMod val="75000"/>
                    <a:lumOff val="25000"/>
                  </a:schemeClr>
                </a:solidFill>
              </a:rPr>
              <a:t>HTML</a:t>
            </a:r>
            <a:r>
              <a:rPr lang="vi-VN" altLang="ko-KR" sz="2000" b="1" dirty="0">
                <a:solidFill>
                  <a:schemeClr val="tx1">
                    <a:lumMod val="75000"/>
                    <a:lumOff val="25000"/>
                  </a:schemeClr>
                </a:solidFill>
              </a:rPr>
              <a:t>, </a:t>
            </a:r>
            <a:r>
              <a:rPr lang="en-US" altLang="ko-KR" sz="2000" b="1" dirty="0">
                <a:solidFill>
                  <a:schemeClr val="tx1">
                    <a:lumMod val="75000"/>
                    <a:lumOff val="25000"/>
                  </a:schemeClr>
                </a:solidFill>
              </a:rPr>
              <a:t>CSS</a:t>
            </a:r>
            <a:r>
              <a:rPr lang="vi-VN" altLang="ko-KR" sz="2000" b="1" dirty="0">
                <a:solidFill>
                  <a:schemeClr val="tx1">
                    <a:lumMod val="75000"/>
                    <a:lumOff val="25000"/>
                  </a:schemeClr>
                </a:solidFill>
              </a:rPr>
              <a:t>, </a:t>
            </a:r>
            <a:r>
              <a:rPr lang="en-US" altLang="ko-KR" sz="2000" b="1" dirty="0">
                <a:solidFill>
                  <a:schemeClr val="tx1">
                    <a:lumMod val="75000"/>
                    <a:lumOff val="25000"/>
                  </a:schemeClr>
                </a:solidFill>
              </a:rPr>
              <a:t>JAVASCRIPT</a:t>
            </a:r>
            <a:r>
              <a:rPr lang="vi-VN" altLang="ko-KR" sz="2000" b="1" dirty="0">
                <a:solidFill>
                  <a:schemeClr val="tx1">
                    <a:lumMod val="75000"/>
                    <a:lumOff val="25000"/>
                  </a:schemeClr>
                </a:solidFill>
              </a:rPr>
              <a:t>,…</a:t>
            </a:r>
            <a:endParaRPr lang="ko-KR" altLang="en-US" sz="2000" b="1" dirty="0">
              <a:solidFill>
                <a:schemeClr val="tx1">
                  <a:lumMod val="75000"/>
                  <a:lumOff val="25000"/>
                </a:schemeClr>
              </a:solidFill>
            </a:endParaRPr>
          </a:p>
        </p:txBody>
      </p:sp>
      <p:sp>
        <p:nvSpPr>
          <p:cNvPr id="20" name="TextBox 19">
            <a:extLst>
              <a:ext uri="{FF2B5EF4-FFF2-40B4-BE49-F238E27FC236}">
                <a16:creationId xmlns:a16="http://schemas.microsoft.com/office/drawing/2014/main" id="{7207761B-348A-4E99-AD22-F60950E443B8}"/>
              </a:ext>
            </a:extLst>
          </p:cNvPr>
          <p:cNvSpPr txBox="1"/>
          <p:nvPr/>
        </p:nvSpPr>
        <p:spPr>
          <a:xfrm flipH="1">
            <a:off x="877891" y="2715620"/>
            <a:ext cx="5393599" cy="707886"/>
          </a:xfrm>
          <a:prstGeom prst="rect">
            <a:avLst/>
          </a:prstGeom>
          <a:noFill/>
        </p:spPr>
        <p:txBody>
          <a:bodyPr wrap="square" rtlCol="0">
            <a:spAutoFit/>
          </a:bodyPr>
          <a:lstStyle/>
          <a:p>
            <a:r>
              <a:rPr lang="en-US" altLang="ko-KR" sz="2000" b="1" dirty="0" err="1">
                <a:solidFill>
                  <a:schemeClr val="tx1">
                    <a:lumMod val="75000"/>
                    <a:lumOff val="25000"/>
                  </a:schemeClr>
                </a:solidFill>
              </a:rPr>
              <a:t>Xây</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dựng</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được</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các</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chức</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năng</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liên</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quan</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đến</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bán</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hàng</a:t>
            </a:r>
            <a:endParaRPr lang="ko-KR" altLang="en-US" sz="2000" b="1" dirty="0">
              <a:solidFill>
                <a:schemeClr val="tx1">
                  <a:lumMod val="75000"/>
                  <a:lumOff val="25000"/>
                </a:schemeClr>
              </a:solidFill>
            </a:endParaRPr>
          </a:p>
        </p:txBody>
      </p:sp>
      <p:sp>
        <p:nvSpPr>
          <p:cNvPr id="24" name="TextBox 23">
            <a:extLst>
              <a:ext uri="{FF2B5EF4-FFF2-40B4-BE49-F238E27FC236}">
                <a16:creationId xmlns:a16="http://schemas.microsoft.com/office/drawing/2014/main" id="{F2367A6D-04E0-4AA2-A36A-2E7DEDD21AA0}"/>
              </a:ext>
            </a:extLst>
          </p:cNvPr>
          <p:cNvSpPr txBox="1"/>
          <p:nvPr/>
        </p:nvSpPr>
        <p:spPr>
          <a:xfrm flipH="1">
            <a:off x="853508" y="4496448"/>
            <a:ext cx="5393599" cy="707886"/>
          </a:xfrm>
          <a:prstGeom prst="rect">
            <a:avLst/>
          </a:prstGeom>
          <a:noFill/>
        </p:spPr>
        <p:txBody>
          <a:bodyPr wrap="square" rtlCol="0">
            <a:spAutoFit/>
          </a:bodyPr>
          <a:lstStyle/>
          <a:p>
            <a:r>
              <a:rPr lang="en-US" altLang="ko-KR" sz="2000" b="1" dirty="0" err="1">
                <a:solidFill>
                  <a:schemeClr val="tx1">
                    <a:lumMod val="75000"/>
                    <a:lumOff val="25000"/>
                  </a:schemeClr>
                </a:solidFill>
              </a:rPr>
              <a:t>Xây</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dựng</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giao</a:t>
            </a:r>
            <a:r>
              <a:rPr lang="en-US" altLang="ko-KR" sz="2000" b="1" dirty="0">
                <a:solidFill>
                  <a:schemeClr val="tx1">
                    <a:lumMod val="75000"/>
                    <a:lumOff val="25000"/>
                  </a:schemeClr>
                </a:solidFill>
              </a:rPr>
              <a:t> </a:t>
            </a:r>
            <a:r>
              <a:rPr lang="en-US" altLang="ko-KR" sz="2000" b="1" dirty="0" err="1">
                <a:solidFill>
                  <a:schemeClr val="tx1">
                    <a:lumMod val="75000"/>
                    <a:lumOff val="25000"/>
                  </a:schemeClr>
                </a:solidFill>
              </a:rPr>
              <a:t>diện</a:t>
            </a:r>
            <a:r>
              <a:rPr lang="en-US" altLang="ko-KR" sz="2000" b="1" dirty="0">
                <a:solidFill>
                  <a:schemeClr val="tx1">
                    <a:lumMod val="75000"/>
                    <a:lumOff val="25000"/>
                  </a:schemeClr>
                </a:solidFill>
              </a:rPr>
              <a:t> </a:t>
            </a:r>
            <a:r>
              <a:rPr lang="vi-VN" altLang="ko-KR" sz="2000" b="1" dirty="0">
                <a:solidFill>
                  <a:schemeClr val="tx1">
                    <a:lumMod val="75000"/>
                    <a:lumOff val="25000"/>
                  </a:schemeClr>
                </a:solidFill>
              </a:rPr>
              <a:t>thân thiện, đẹp, đơn giản, màu sắc hài hòa, thu hút người dùng</a:t>
            </a:r>
            <a:endParaRPr lang="ko-KR" altLang="en-US" sz="2000" b="1" dirty="0">
              <a:solidFill>
                <a:schemeClr val="tx1">
                  <a:lumMod val="75000"/>
                  <a:lumOff val="25000"/>
                </a:schemeClr>
              </a:solidFill>
            </a:endParaRPr>
          </a:p>
        </p:txBody>
      </p:sp>
      <p:sp>
        <p:nvSpPr>
          <p:cNvPr id="27" name="Oval 26">
            <a:extLst>
              <a:ext uri="{FF2B5EF4-FFF2-40B4-BE49-F238E27FC236}">
                <a16:creationId xmlns:a16="http://schemas.microsoft.com/office/drawing/2014/main" id="{367BBC88-3979-4C87-AD97-EFBA350194D3}"/>
              </a:ext>
            </a:extLst>
          </p:cNvPr>
          <p:cNvSpPr/>
          <p:nvPr/>
        </p:nvSpPr>
        <p:spPr>
          <a:xfrm flipH="1">
            <a:off x="7601706" y="472282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610310" y="5640948"/>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120593-EBA9-4085-A4BE-56CE63874ED2}"/>
              </a:ext>
            </a:extLst>
          </p:cNvPr>
          <p:cNvCxnSpPr>
            <a:cxnSpLocks/>
          </p:cNvCxnSpPr>
          <p:nvPr/>
        </p:nvCxnSpPr>
        <p:spPr>
          <a:xfrm flipH="1">
            <a:off x="6352070" y="299468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6" y="391280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1F5839-AE34-4983-95D5-6D9987EDC886}"/>
              </a:ext>
            </a:extLst>
          </p:cNvPr>
          <p:cNvCxnSpPr>
            <a:cxnSpLocks/>
          </p:cNvCxnSpPr>
          <p:nvPr/>
        </p:nvCxnSpPr>
        <p:spPr>
          <a:xfrm flipH="1">
            <a:off x="6350104" y="483093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7276360" y="574905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A3C06F18-9965-49F4-A2F9-A532E397AB2A}"/>
              </a:ext>
            </a:extLst>
          </p:cNvPr>
          <p:cNvGrpSpPr/>
          <p:nvPr/>
        </p:nvGrpSpPr>
        <p:grpSpPr>
          <a:xfrm flipH="1">
            <a:off x="8984974" y="3390900"/>
            <a:ext cx="1672352" cy="876221"/>
            <a:chOff x="8984974" y="3390900"/>
            <a:chExt cx="1672352" cy="876221"/>
          </a:xfrm>
        </p:grpSpPr>
        <p:sp>
          <p:nvSpPr>
            <p:cNvPr id="40" name="TextBox 39">
              <a:extLst>
                <a:ext uri="{FF2B5EF4-FFF2-40B4-BE49-F238E27FC236}">
                  <a16:creationId xmlns:a16="http://schemas.microsoft.com/office/drawing/2014/main"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Tree>
    <p:extLst>
      <p:ext uri="{BB962C8B-B14F-4D97-AF65-F5344CB8AC3E}">
        <p14:creationId xmlns:p14="http://schemas.microsoft.com/office/powerpoint/2010/main" val="141557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84091"/>
            <a:ext cx="11573197" cy="724247"/>
          </a:xfrm>
          <a:prstGeom prst="rect">
            <a:avLst/>
          </a:prstGeom>
        </p:spPr>
        <p:txBody>
          <a:bodyPr/>
          <a:lstStyle/>
          <a:p>
            <a:r>
              <a:rPr lang="en-US"/>
              <a:t>Phương pháp nghiên cứu</a:t>
            </a:r>
            <a:endParaRPr lang="en-US" dirty="0"/>
          </a:p>
        </p:txBody>
      </p:sp>
      <p:sp>
        <p:nvSpPr>
          <p:cNvPr id="39" name="Arc 38">
            <a:extLst>
              <a:ext uri="{FF2B5EF4-FFF2-40B4-BE49-F238E27FC236}">
                <a16:creationId xmlns:a16="http://schemas.microsoft.com/office/drawing/2014/main" id="{7E0A2826-8662-4C5F-8ECD-9228A0FA4B39}"/>
              </a:ext>
            </a:extLst>
          </p:cNvPr>
          <p:cNvSpPr/>
          <p:nvPr/>
        </p:nvSpPr>
        <p:spPr>
          <a:xfrm flipH="1">
            <a:off x="7470647" y="19114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id="{4C4E4351-3005-4AD4-AE0F-779F2DFF1E47}"/>
              </a:ext>
            </a:extLst>
          </p:cNvPr>
          <p:cNvSpPr/>
          <p:nvPr/>
        </p:nvSpPr>
        <p:spPr>
          <a:xfrm flipH="1">
            <a:off x="8506407" y="2491410"/>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 name="Oval 3">
            <a:extLst>
              <a:ext uri="{FF2B5EF4-FFF2-40B4-BE49-F238E27FC236}">
                <a16:creationId xmlns:a16="http://schemas.microsoft.com/office/drawing/2014/main"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TextBox 7">
            <a:extLst>
              <a:ext uri="{FF2B5EF4-FFF2-40B4-BE49-F238E27FC236}">
                <a16:creationId xmlns:a16="http://schemas.microsoft.com/office/drawing/2014/main" id="{D05B7BB3-476B-4EFA-8B0B-AB3B5B24BC30}"/>
              </a:ext>
            </a:extLst>
          </p:cNvPr>
          <p:cNvSpPr txBox="1"/>
          <p:nvPr/>
        </p:nvSpPr>
        <p:spPr>
          <a:xfrm flipH="1">
            <a:off x="1268962" y="1742080"/>
            <a:ext cx="5822048" cy="1015663"/>
          </a:xfrm>
          <a:prstGeom prst="rect">
            <a:avLst/>
          </a:prstGeom>
          <a:noFill/>
        </p:spPr>
        <p:txBody>
          <a:bodyPr wrap="square" rtlCol="0">
            <a:spAutoFit/>
          </a:bodyPr>
          <a:lstStyle/>
          <a:p>
            <a:pPr algn="just"/>
            <a:r>
              <a:rPr lang="vi-VN" altLang="ko-KR" sz="2000" b="1">
                <a:solidFill>
                  <a:schemeClr val="tx1">
                    <a:lumMod val="75000"/>
                    <a:lumOff val="25000"/>
                  </a:schemeClr>
                </a:solidFill>
              </a:rPr>
              <a:t>Khảo sát thu thập thông tin từ các website bán hàng nói chung cũng như các website bán bánh ngọt khác.</a:t>
            </a:r>
            <a:endParaRPr lang="ko-KR" altLang="en-US" sz="20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ABF536FA-07F3-43D4-8A4B-02E511A7BDE5}"/>
              </a:ext>
            </a:extLst>
          </p:cNvPr>
          <p:cNvSpPr txBox="1"/>
          <p:nvPr/>
        </p:nvSpPr>
        <p:spPr>
          <a:xfrm flipH="1">
            <a:off x="627959" y="3578326"/>
            <a:ext cx="5393599" cy="707886"/>
          </a:xfrm>
          <a:prstGeom prst="rect">
            <a:avLst/>
          </a:prstGeom>
          <a:noFill/>
        </p:spPr>
        <p:txBody>
          <a:bodyPr wrap="square" rtlCol="0">
            <a:spAutoFit/>
          </a:bodyPr>
          <a:lstStyle/>
          <a:p>
            <a:r>
              <a:rPr lang="en-US" altLang="ko-KR" sz="2000" b="1">
                <a:solidFill>
                  <a:schemeClr val="tx1">
                    <a:lumMod val="75000"/>
                    <a:lumOff val="25000"/>
                  </a:schemeClr>
                </a:solidFill>
              </a:rPr>
              <a:t>Phân tích thiết kế hệ thống cho phù hợp với cửa hàng.</a:t>
            </a:r>
            <a:endParaRPr lang="ko-KR" altLang="en-US" sz="2000" b="1" dirty="0">
              <a:solidFill>
                <a:schemeClr val="tx1">
                  <a:lumMod val="75000"/>
                  <a:lumOff val="25000"/>
                </a:schemeClr>
              </a:solidFill>
            </a:endParaRPr>
          </a:p>
        </p:txBody>
      </p:sp>
      <p:sp>
        <p:nvSpPr>
          <p:cNvPr id="16" name="TextBox 15">
            <a:extLst>
              <a:ext uri="{FF2B5EF4-FFF2-40B4-BE49-F238E27FC236}">
                <a16:creationId xmlns:a16="http://schemas.microsoft.com/office/drawing/2014/main" id="{FF5DE792-2DAC-4024-9B67-8954E60A0994}"/>
              </a:ext>
            </a:extLst>
          </p:cNvPr>
          <p:cNvSpPr txBox="1"/>
          <p:nvPr/>
        </p:nvSpPr>
        <p:spPr>
          <a:xfrm flipH="1">
            <a:off x="1188720" y="5414572"/>
            <a:ext cx="5902292" cy="707886"/>
          </a:xfrm>
          <a:prstGeom prst="rect">
            <a:avLst/>
          </a:prstGeom>
          <a:noFill/>
        </p:spPr>
        <p:txBody>
          <a:bodyPr wrap="square" rtlCol="0">
            <a:spAutoFit/>
          </a:bodyPr>
          <a:lstStyle/>
          <a:p>
            <a:r>
              <a:rPr lang="vi-VN" altLang="ko-KR" sz="2000" b="1">
                <a:solidFill>
                  <a:schemeClr val="tx1">
                    <a:lumMod val="75000"/>
                    <a:lumOff val="25000"/>
                  </a:schemeClr>
                </a:solidFill>
              </a:rPr>
              <a:t>Dùng phương pháp phân tích thiết kế hệ thống để tiến hành thực hiện đề tài</a:t>
            </a:r>
            <a:r>
              <a:rPr lang="en-US" altLang="ko-KR" sz="2000" b="1">
                <a:solidFill>
                  <a:schemeClr val="tx1">
                    <a:lumMod val="75000"/>
                    <a:lumOff val="25000"/>
                  </a:schemeClr>
                </a:solidFill>
              </a:rPr>
              <a:t>.</a:t>
            </a:r>
            <a:endParaRPr lang="ko-KR" altLang="en-US" sz="2000" b="1" dirty="0">
              <a:solidFill>
                <a:schemeClr val="tx1">
                  <a:lumMod val="75000"/>
                  <a:lumOff val="25000"/>
                </a:schemeClr>
              </a:solidFill>
            </a:endParaRPr>
          </a:p>
        </p:txBody>
      </p:sp>
      <p:sp>
        <p:nvSpPr>
          <p:cNvPr id="28" name="Oval 27">
            <a:extLst>
              <a:ext uri="{FF2B5EF4-FFF2-40B4-BE49-F238E27FC236}">
                <a16:creationId xmlns:a16="http://schemas.microsoft.com/office/drawing/2014/main" id="{4331C00F-62C0-4B7A-B4A2-51E59FC7DBFF}"/>
              </a:ext>
            </a:extLst>
          </p:cNvPr>
          <p:cNvSpPr/>
          <p:nvPr/>
        </p:nvSpPr>
        <p:spPr>
          <a:xfrm flipH="1">
            <a:off x="8610310" y="5640948"/>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6" y="391280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7276360" y="574905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A3C06F18-9965-49F4-A2F9-A532E397AB2A}"/>
              </a:ext>
            </a:extLst>
          </p:cNvPr>
          <p:cNvGrpSpPr/>
          <p:nvPr/>
        </p:nvGrpSpPr>
        <p:grpSpPr>
          <a:xfrm flipH="1">
            <a:off x="8984974" y="3390900"/>
            <a:ext cx="1672352" cy="876221"/>
            <a:chOff x="8984974" y="3390900"/>
            <a:chExt cx="1672352" cy="876221"/>
          </a:xfrm>
        </p:grpSpPr>
        <p:sp>
          <p:nvSpPr>
            <p:cNvPr id="40" name="TextBox 39">
              <a:extLst>
                <a:ext uri="{FF2B5EF4-FFF2-40B4-BE49-F238E27FC236}">
                  <a16:creationId xmlns:a16="http://schemas.microsoft.com/office/drawing/2014/main"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Tree>
    <p:extLst>
      <p:ext uri="{BB962C8B-B14F-4D97-AF65-F5344CB8AC3E}">
        <p14:creationId xmlns:p14="http://schemas.microsoft.com/office/powerpoint/2010/main" val="84058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t>Môi trường cài đặt</a:t>
            </a:r>
            <a:endParaRPr lang="en-US" dirty="0"/>
          </a:p>
        </p:txBody>
      </p:sp>
      <p:grpSp>
        <p:nvGrpSpPr>
          <p:cNvPr id="3" name="Group 2">
            <a:extLst>
              <a:ext uri="{FF2B5EF4-FFF2-40B4-BE49-F238E27FC236}">
                <a16:creationId xmlns:a16="http://schemas.microsoft.com/office/drawing/2014/main" id="{B08465D0-2F27-4DA3-9934-6806EB28CE80}"/>
              </a:ext>
            </a:extLst>
          </p:cNvPr>
          <p:cNvGrpSpPr/>
          <p:nvPr/>
        </p:nvGrpSpPr>
        <p:grpSpPr>
          <a:xfrm>
            <a:off x="4261485" y="1645901"/>
            <a:ext cx="3669030" cy="2879671"/>
            <a:chOff x="2862987" y="1731312"/>
            <a:chExt cx="3418025" cy="2693058"/>
          </a:xfrm>
        </p:grpSpPr>
        <p:grpSp>
          <p:nvGrpSpPr>
            <p:cNvPr id="4" name="Group 3">
              <a:extLst>
                <a:ext uri="{FF2B5EF4-FFF2-40B4-BE49-F238E27FC236}">
                  <a16:creationId xmlns:a16="http://schemas.microsoft.com/office/drawing/2014/main" id="{93FBFE8E-1A46-44EB-928A-743683B3ADE6}"/>
                </a:ext>
              </a:extLst>
            </p:cNvPr>
            <p:cNvGrpSpPr/>
            <p:nvPr/>
          </p:nvGrpSpPr>
          <p:grpSpPr>
            <a:xfrm>
              <a:off x="4863456" y="1894632"/>
              <a:ext cx="1417556" cy="2448506"/>
              <a:chOff x="4863456" y="1894632"/>
              <a:chExt cx="1417556" cy="2448506"/>
            </a:xfrm>
          </p:grpSpPr>
          <p:sp>
            <p:nvSpPr>
              <p:cNvPr id="19" name="Rounded Rectangle 21">
                <a:extLst>
                  <a:ext uri="{FF2B5EF4-FFF2-40B4-BE49-F238E27FC236}">
                    <a16:creationId xmlns:a16="http://schemas.microsoft.com/office/drawing/2014/main" id="{918334A1-6A6E-44FA-80C4-F6CD1BB9576F}"/>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19">
                <a:extLst>
                  <a:ext uri="{FF2B5EF4-FFF2-40B4-BE49-F238E27FC236}">
                    <a16:creationId xmlns:a16="http://schemas.microsoft.com/office/drawing/2014/main" id="{659C9EF6-25C1-4F79-906F-5EED06A10C5C}"/>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1" name="Group 20">
                <a:extLst>
                  <a:ext uri="{FF2B5EF4-FFF2-40B4-BE49-F238E27FC236}">
                    <a16:creationId xmlns:a16="http://schemas.microsoft.com/office/drawing/2014/main" id="{200E18B3-5BBA-401F-943D-35FA1820AE5D}"/>
                  </a:ext>
                </a:extLst>
              </p:cNvPr>
              <p:cNvGrpSpPr/>
              <p:nvPr userDrawn="1"/>
            </p:nvGrpSpPr>
            <p:grpSpPr>
              <a:xfrm>
                <a:off x="5503568" y="4128564"/>
                <a:ext cx="137331" cy="151064"/>
                <a:chOff x="2453209" y="5151638"/>
                <a:chExt cx="191820" cy="211002"/>
              </a:xfrm>
            </p:grpSpPr>
            <p:sp>
              <p:nvSpPr>
                <p:cNvPr id="23" name="Oval 22">
                  <a:extLst>
                    <a:ext uri="{FF2B5EF4-FFF2-40B4-BE49-F238E27FC236}">
                      <a16:creationId xmlns:a16="http://schemas.microsoft.com/office/drawing/2014/main" id="{E56844D9-6BA6-4061-A2F1-493B827F0FE9}"/>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Rounded Rectangle 35">
                  <a:extLst>
                    <a:ext uri="{FF2B5EF4-FFF2-40B4-BE49-F238E27FC236}">
                      <a16:creationId xmlns:a16="http://schemas.microsoft.com/office/drawing/2014/main" id="{F21075EA-BE28-43BB-B1B0-DE259246F94A}"/>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2" name="Rectangle 21">
                <a:extLst>
                  <a:ext uri="{FF2B5EF4-FFF2-40B4-BE49-F238E27FC236}">
                    <a16:creationId xmlns:a16="http://schemas.microsoft.com/office/drawing/2014/main" id="{D0657EB4-98A8-4C6E-9EDE-23748B881AEA}"/>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5" name="Group 4">
              <a:extLst>
                <a:ext uri="{FF2B5EF4-FFF2-40B4-BE49-F238E27FC236}">
                  <a16:creationId xmlns:a16="http://schemas.microsoft.com/office/drawing/2014/main" id="{67E7B27C-8944-48CB-BB03-21950B9382AF}"/>
                </a:ext>
              </a:extLst>
            </p:cNvPr>
            <p:cNvGrpSpPr/>
            <p:nvPr/>
          </p:nvGrpSpPr>
          <p:grpSpPr>
            <a:xfrm>
              <a:off x="2862987" y="1894632"/>
              <a:ext cx="1417556" cy="2448506"/>
              <a:chOff x="2862987" y="1894632"/>
              <a:chExt cx="1417556" cy="2448506"/>
            </a:xfrm>
          </p:grpSpPr>
          <p:sp>
            <p:nvSpPr>
              <p:cNvPr id="13" name="Rounded Rectangle 24">
                <a:extLst>
                  <a:ext uri="{FF2B5EF4-FFF2-40B4-BE49-F238E27FC236}">
                    <a16:creationId xmlns:a16="http://schemas.microsoft.com/office/drawing/2014/main" id="{D24ED9D1-C8CB-40D8-A1B0-5849E2461F45}"/>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ectangle 13">
                <a:extLst>
                  <a:ext uri="{FF2B5EF4-FFF2-40B4-BE49-F238E27FC236}">
                    <a16:creationId xmlns:a16="http://schemas.microsoft.com/office/drawing/2014/main" id="{1BD1A8EC-6C7E-485F-A6CE-ACC114C3FF03}"/>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D1BD826D-CCFC-4890-9924-A049FC63175C}"/>
                  </a:ext>
                </a:extLst>
              </p:cNvPr>
              <p:cNvGrpSpPr/>
              <p:nvPr userDrawn="1"/>
            </p:nvGrpSpPr>
            <p:grpSpPr>
              <a:xfrm>
                <a:off x="3503099" y="4128565"/>
                <a:ext cx="137331" cy="151064"/>
                <a:chOff x="2453209" y="5151638"/>
                <a:chExt cx="191820" cy="211002"/>
              </a:xfrm>
            </p:grpSpPr>
            <p:sp>
              <p:nvSpPr>
                <p:cNvPr id="17" name="Oval 16">
                  <a:extLst>
                    <a:ext uri="{FF2B5EF4-FFF2-40B4-BE49-F238E27FC236}">
                      <a16:creationId xmlns:a16="http://schemas.microsoft.com/office/drawing/2014/main" id="{DF602AE5-1DE9-4226-B975-D0C6BECB865B}"/>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ounded Rectangle 33">
                  <a:extLst>
                    <a:ext uri="{FF2B5EF4-FFF2-40B4-BE49-F238E27FC236}">
                      <a16:creationId xmlns:a16="http://schemas.microsoft.com/office/drawing/2014/main" id="{B2390545-9F90-4DFD-B53D-414F89AC7755}"/>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6" name="Rectangle 15">
                <a:extLst>
                  <a:ext uri="{FF2B5EF4-FFF2-40B4-BE49-F238E27FC236}">
                    <a16:creationId xmlns:a16="http://schemas.microsoft.com/office/drawing/2014/main" id="{167DE2A1-01CD-481E-A5D5-4A05FAD32344}"/>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 name="Group 5">
              <a:extLst>
                <a:ext uri="{FF2B5EF4-FFF2-40B4-BE49-F238E27FC236}">
                  <a16:creationId xmlns:a16="http://schemas.microsoft.com/office/drawing/2014/main" id="{7E3BE1CD-D887-4A86-9EE4-8B0B39E32A1A}"/>
                </a:ext>
              </a:extLst>
            </p:cNvPr>
            <p:cNvGrpSpPr/>
            <p:nvPr/>
          </p:nvGrpSpPr>
          <p:grpSpPr>
            <a:xfrm>
              <a:off x="3789598" y="1731312"/>
              <a:ext cx="1559139" cy="2693058"/>
              <a:chOff x="3789598" y="1731312"/>
              <a:chExt cx="1559139" cy="2693058"/>
            </a:xfrm>
          </p:grpSpPr>
          <p:sp>
            <p:nvSpPr>
              <p:cNvPr id="7" name="Rounded Rectangle 27">
                <a:extLst>
                  <a:ext uri="{FF2B5EF4-FFF2-40B4-BE49-F238E27FC236}">
                    <a16:creationId xmlns:a16="http://schemas.microsoft.com/office/drawing/2014/main" id="{6AB7396E-AA4E-4FE8-8BBB-B3BD2070EF51}"/>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id="{CA9CCE2E-C60A-4DC5-89FC-CD04F2966A98}"/>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a16="http://schemas.microsoft.com/office/drawing/2014/main" id="{D6460668-5864-483D-90EA-2A4847ADA863}"/>
                  </a:ext>
                </a:extLst>
              </p:cNvPr>
              <p:cNvGrpSpPr/>
              <p:nvPr userDrawn="1"/>
            </p:nvGrpSpPr>
            <p:grpSpPr>
              <a:xfrm>
                <a:off x="4493644" y="4176986"/>
                <a:ext cx="151047" cy="166152"/>
                <a:chOff x="2453209" y="5151638"/>
                <a:chExt cx="191820" cy="211002"/>
              </a:xfrm>
            </p:grpSpPr>
            <p:sp>
              <p:nvSpPr>
                <p:cNvPr id="11" name="Oval 10">
                  <a:extLst>
                    <a:ext uri="{FF2B5EF4-FFF2-40B4-BE49-F238E27FC236}">
                      <a16:creationId xmlns:a16="http://schemas.microsoft.com/office/drawing/2014/main" id="{AC1C4516-9411-4B69-B303-359C26FE015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31">
                  <a:extLst>
                    <a:ext uri="{FF2B5EF4-FFF2-40B4-BE49-F238E27FC236}">
                      <a16:creationId xmlns:a16="http://schemas.microsoft.com/office/drawing/2014/main" id="{000513A4-58F3-4B78-A002-3A08DBE7DA3A}"/>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0" name="Rectangle 9">
                <a:extLst>
                  <a:ext uri="{FF2B5EF4-FFF2-40B4-BE49-F238E27FC236}">
                    <a16:creationId xmlns:a16="http://schemas.microsoft.com/office/drawing/2014/main" id="{CF9B16CD-EF94-446A-9593-414E1A39D135}"/>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5" name="TextBox 24">
            <a:extLst>
              <a:ext uri="{FF2B5EF4-FFF2-40B4-BE49-F238E27FC236}">
                <a16:creationId xmlns:a16="http://schemas.microsoft.com/office/drawing/2014/main" id="{3B81CB37-A6C6-494D-91C6-BB8B5B55770B}"/>
              </a:ext>
            </a:extLst>
          </p:cNvPr>
          <p:cNvSpPr txBox="1"/>
          <p:nvPr/>
        </p:nvSpPr>
        <p:spPr>
          <a:xfrm>
            <a:off x="712222" y="2100852"/>
            <a:ext cx="2585387" cy="584775"/>
          </a:xfrm>
          <a:prstGeom prst="rect">
            <a:avLst/>
          </a:prstGeom>
          <a:solidFill>
            <a:schemeClr val="bg1"/>
          </a:solidFill>
        </p:spPr>
        <p:txBody>
          <a:bodyPr wrap="square" rtlCol="0" anchor="ctr">
            <a:spAutoFit/>
          </a:bodyPr>
          <a:lstStyle/>
          <a:p>
            <a:pPr algn="ctr"/>
            <a:r>
              <a:rPr lang="en-US" altLang="ko-KR" sz="3200" b="1">
                <a:solidFill>
                  <a:schemeClr val="accent2"/>
                </a:solidFill>
                <a:latin typeface="Arial" pitchFamily="34" charset="0"/>
                <a:cs typeface="Arial" pitchFamily="34" charset="0"/>
              </a:rPr>
              <a:t>Windows 11</a:t>
            </a:r>
            <a:endParaRPr lang="ko-KR" altLang="en-US" sz="2800" b="1" dirty="0">
              <a:solidFill>
                <a:schemeClr val="accent2"/>
              </a:solidFill>
              <a:latin typeface="Arial" pitchFamily="34" charset="0"/>
              <a:cs typeface="Arial" pitchFamily="34" charset="0"/>
            </a:endParaRPr>
          </a:p>
        </p:txBody>
      </p:sp>
      <p:sp>
        <p:nvSpPr>
          <p:cNvPr id="26" name="TextBox 25">
            <a:extLst>
              <a:ext uri="{FF2B5EF4-FFF2-40B4-BE49-F238E27FC236}">
                <a16:creationId xmlns:a16="http://schemas.microsoft.com/office/drawing/2014/main" id="{DA26D557-0123-40D7-996A-62F109CB0DED}"/>
              </a:ext>
            </a:extLst>
          </p:cNvPr>
          <p:cNvSpPr txBox="1"/>
          <p:nvPr/>
        </p:nvSpPr>
        <p:spPr>
          <a:xfrm>
            <a:off x="9366423" y="2081707"/>
            <a:ext cx="1575411" cy="584775"/>
          </a:xfrm>
          <a:prstGeom prst="rect">
            <a:avLst/>
          </a:prstGeom>
          <a:noFill/>
        </p:spPr>
        <p:txBody>
          <a:bodyPr wrap="square" rtlCol="0" anchor="ctr">
            <a:spAutoFit/>
          </a:bodyPr>
          <a:lstStyle/>
          <a:p>
            <a:pPr algn="ctr"/>
            <a:r>
              <a:rPr lang="en-US" altLang="ko-KR" sz="3200" b="1">
                <a:solidFill>
                  <a:schemeClr val="accent4"/>
                </a:solidFill>
                <a:latin typeface="Arial" pitchFamily="34" charset="0"/>
                <a:cs typeface="Arial" pitchFamily="34" charset="0"/>
              </a:rPr>
              <a:t>Python</a:t>
            </a:r>
            <a:endParaRPr lang="ko-KR" altLang="en-US" sz="2700" b="1" dirty="0">
              <a:solidFill>
                <a:schemeClr val="accent4"/>
              </a:solidFill>
              <a:latin typeface="Arial" pitchFamily="34" charset="0"/>
              <a:cs typeface="Arial" pitchFamily="34" charset="0"/>
            </a:endParaRPr>
          </a:p>
        </p:txBody>
      </p:sp>
      <p:sp>
        <p:nvSpPr>
          <p:cNvPr id="27" name="TextBox 26">
            <a:extLst>
              <a:ext uri="{FF2B5EF4-FFF2-40B4-BE49-F238E27FC236}">
                <a16:creationId xmlns:a16="http://schemas.microsoft.com/office/drawing/2014/main" id="{B392B739-9AB1-4D37-815C-D09B7CD18EF2}"/>
              </a:ext>
            </a:extLst>
          </p:cNvPr>
          <p:cNvSpPr txBox="1"/>
          <p:nvPr/>
        </p:nvSpPr>
        <p:spPr>
          <a:xfrm>
            <a:off x="5171222" y="4694143"/>
            <a:ext cx="1920038" cy="584775"/>
          </a:xfrm>
          <a:prstGeom prst="rect">
            <a:avLst/>
          </a:prstGeom>
          <a:noFill/>
        </p:spPr>
        <p:txBody>
          <a:bodyPr wrap="square" rtlCol="0" anchor="ctr">
            <a:spAutoFit/>
          </a:bodyPr>
          <a:lstStyle/>
          <a:p>
            <a:r>
              <a:rPr lang="en-US" altLang="ko-KR" sz="3200" b="1">
                <a:solidFill>
                  <a:schemeClr val="accent1"/>
                </a:solidFill>
                <a:cs typeface="Arial" pitchFamily="34" charset="0"/>
              </a:rPr>
              <a:t>Cấu hình</a:t>
            </a:r>
            <a:endParaRPr lang="ko-KR" altLang="en-US" sz="2700" b="1" dirty="0">
              <a:solidFill>
                <a:schemeClr val="accent1"/>
              </a:solidFill>
              <a:cs typeface="Arial" pitchFamily="34" charset="0"/>
            </a:endParaRPr>
          </a:p>
        </p:txBody>
      </p:sp>
      <p:grpSp>
        <p:nvGrpSpPr>
          <p:cNvPr id="28" name="Group 27">
            <a:extLst>
              <a:ext uri="{FF2B5EF4-FFF2-40B4-BE49-F238E27FC236}">
                <a16:creationId xmlns:a16="http://schemas.microsoft.com/office/drawing/2014/main" id="{763DD21B-108E-4532-A90D-CFD8D8D242B0}"/>
              </a:ext>
            </a:extLst>
          </p:cNvPr>
          <p:cNvGrpSpPr/>
          <p:nvPr/>
        </p:nvGrpSpPr>
        <p:grpSpPr>
          <a:xfrm>
            <a:off x="669529" y="2685627"/>
            <a:ext cx="2666241" cy="553998"/>
            <a:chOff x="3017861" y="4283314"/>
            <a:chExt cx="2348073" cy="553998"/>
          </a:xfrm>
        </p:grpSpPr>
        <p:sp>
          <p:nvSpPr>
            <p:cNvPr id="29" name="TextBox 28">
              <a:extLst>
                <a:ext uri="{FF2B5EF4-FFF2-40B4-BE49-F238E27FC236}">
                  <a16:creationId xmlns:a16="http://schemas.microsoft.com/office/drawing/2014/main" id="{74DDE8A8-D9AA-49B3-8545-C2D34D8230CD}"/>
                </a:ext>
              </a:extLst>
            </p:cNvPr>
            <p:cNvSpPr txBox="1"/>
            <p:nvPr/>
          </p:nvSpPr>
          <p:spPr>
            <a:xfrm>
              <a:off x="3021853" y="4560313"/>
              <a:ext cx="234408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2796DAAF-77F7-40FA-BA2D-11A7C4C8B099}"/>
                </a:ext>
              </a:extLst>
            </p:cNvPr>
            <p:cNvSpPr txBox="1"/>
            <p:nvPr/>
          </p:nvSpPr>
          <p:spPr>
            <a:xfrm>
              <a:off x="3017861" y="4283314"/>
              <a:ext cx="2324150" cy="400110"/>
            </a:xfrm>
            <a:prstGeom prst="rect">
              <a:avLst/>
            </a:prstGeom>
            <a:noFill/>
          </p:spPr>
          <p:txBody>
            <a:bodyPr wrap="square" rtlCol="0">
              <a:spAutoFit/>
            </a:bodyPr>
            <a:lstStyle/>
            <a:p>
              <a:pPr algn="ctr"/>
              <a:r>
                <a:rPr lang="en-US" altLang="ko-KR" sz="2000" b="1">
                  <a:solidFill>
                    <a:schemeClr val="tx1">
                      <a:lumMod val="75000"/>
                      <a:lumOff val="25000"/>
                    </a:schemeClr>
                  </a:solidFill>
                  <a:cs typeface="Arial" pitchFamily="34" charset="0"/>
                </a:rPr>
                <a:t>Hệ điều hành</a:t>
              </a:r>
              <a:endParaRPr lang="ko-KR" altLang="en-US" sz="2000" b="1"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id="{038C51BD-EB26-4384-92C0-FB0B70DA88A8}"/>
              </a:ext>
            </a:extLst>
          </p:cNvPr>
          <p:cNvGrpSpPr/>
          <p:nvPr/>
        </p:nvGrpSpPr>
        <p:grpSpPr>
          <a:xfrm>
            <a:off x="8818742" y="2685627"/>
            <a:ext cx="2666241" cy="553998"/>
            <a:chOff x="3017861" y="4283314"/>
            <a:chExt cx="2348073" cy="553998"/>
          </a:xfrm>
        </p:grpSpPr>
        <p:sp>
          <p:nvSpPr>
            <p:cNvPr id="32" name="TextBox 31">
              <a:extLst>
                <a:ext uri="{FF2B5EF4-FFF2-40B4-BE49-F238E27FC236}">
                  <a16:creationId xmlns:a16="http://schemas.microsoft.com/office/drawing/2014/main" id="{B3DA40D9-0BBD-4322-924B-3AE86BEEED28}"/>
                </a:ext>
              </a:extLst>
            </p:cNvPr>
            <p:cNvSpPr txBox="1"/>
            <p:nvPr/>
          </p:nvSpPr>
          <p:spPr>
            <a:xfrm>
              <a:off x="3021853" y="4560313"/>
              <a:ext cx="234408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D3365CF7-5BD1-464F-963E-FFEB48EDD3E8}"/>
                </a:ext>
              </a:extLst>
            </p:cNvPr>
            <p:cNvSpPr txBox="1"/>
            <p:nvPr/>
          </p:nvSpPr>
          <p:spPr>
            <a:xfrm>
              <a:off x="3017861" y="4283314"/>
              <a:ext cx="2324150" cy="400110"/>
            </a:xfrm>
            <a:prstGeom prst="rect">
              <a:avLst/>
            </a:prstGeom>
            <a:noFill/>
          </p:spPr>
          <p:txBody>
            <a:bodyPr wrap="square" rtlCol="0">
              <a:spAutoFit/>
            </a:bodyPr>
            <a:lstStyle/>
            <a:p>
              <a:pPr algn="ctr"/>
              <a:r>
                <a:rPr lang="en-US" altLang="ko-KR" sz="2000" b="1">
                  <a:solidFill>
                    <a:schemeClr val="tx1">
                      <a:lumMod val="75000"/>
                      <a:lumOff val="25000"/>
                    </a:schemeClr>
                  </a:solidFill>
                  <a:cs typeface="Arial" pitchFamily="34" charset="0"/>
                </a:rPr>
                <a:t>Phiên bản: 3.10</a:t>
              </a:r>
              <a:endParaRPr lang="ko-KR" altLang="en-US" sz="2000" b="1" dirty="0">
                <a:solidFill>
                  <a:schemeClr val="tx1">
                    <a:lumMod val="75000"/>
                    <a:lumOff val="25000"/>
                  </a:schemeClr>
                </a:solidFill>
                <a:cs typeface="Arial" pitchFamily="34" charset="0"/>
              </a:endParaRPr>
            </a:p>
          </p:txBody>
        </p:sp>
      </p:grpSp>
      <p:grpSp>
        <p:nvGrpSpPr>
          <p:cNvPr id="34" name="Group 33">
            <a:extLst>
              <a:ext uri="{FF2B5EF4-FFF2-40B4-BE49-F238E27FC236}">
                <a16:creationId xmlns:a16="http://schemas.microsoft.com/office/drawing/2014/main" id="{30066C72-4D16-4225-9F63-61E934400C31}"/>
              </a:ext>
            </a:extLst>
          </p:cNvPr>
          <p:cNvGrpSpPr/>
          <p:nvPr/>
        </p:nvGrpSpPr>
        <p:grpSpPr>
          <a:xfrm>
            <a:off x="3930162" y="5252132"/>
            <a:ext cx="4331676" cy="923330"/>
            <a:chOff x="3017861" y="4283314"/>
            <a:chExt cx="2348073" cy="923330"/>
          </a:xfrm>
        </p:grpSpPr>
        <p:sp>
          <p:nvSpPr>
            <p:cNvPr id="35" name="TextBox 34">
              <a:extLst>
                <a:ext uri="{FF2B5EF4-FFF2-40B4-BE49-F238E27FC236}">
                  <a16:creationId xmlns:a16="http://schemas.microsoft.com/office/drawing/2014/main" id="{3A37AE6A-530B-46BD-B859-8B6597C07F6A}"/>
                </a:ext>
              </a:extLst>
            </p:cNvPr>
            <p:cNvSpPr txBox="1"/>
            <p:nvPr/>
          </p:nvSpPr>
          <p:spPr>
            <a:xfrm>
              <a:off x="3021853" y="4560313"/>
              <a:ext cx="2344081" cy="646331"/>
            </a:xfrm>
            <a:prstGeom prst="rect">
              <a:avLst/>
            </a:prstGeom>
            <a:noFill/>
          </p:spPr>
          <p:txBody>
            <a:bodyPr wrap="square" rtlCol="0">
              <a:spAutoFit/>
            </a:bodyPr>
            <a:lstStyle/>
            <a:p>
              <a:pPr algn="ctr"/>
              <a:r>
                <a:rPr lang="pt-BR" altLang="ko-KR" sz="1200">
                  <a:solidFill>
                    <a:schemeClr val="tx1">
                      <a:lumMod val="75000"/>
                      <a:lumOff val="25000"/>
                    </a:schemeClr>
                  </a:solidFill>
                  <a:cs typeface="Arial" pitchFamily="34" charset="0"/>
                </a:rPr>
                <a:t>CPU: i3 thế hệ 3</a:t>
              </a:r>
            </a:p>
            <a:p>
              <a:pPr algn="ctr"/>
              <a:r>
                <a:rPr lang="pt-BR" altLang="ko-KR" sz="1200">
                  <a:solidFill>
                    <a:schemeClr val="tx1">
                      <a:lumMod val="75000"/>
                      <a:lumOff val="25000"/>
                    </a:schemeClr>
                  </a:solidFill>
                  <a:cs typeface="Arial" pitchFamily="34" charset="0"/>
                </a:rPr>
                <a:t>RAM: 4GB</a:t>
              </a:r>
            </a:p>
            <a:p>
              <a:pPr algn="ctr"/>
              <a:r>
                <a:rPr lang="pt-BR" altLang="ko-KR" sz="1200">
                  <a:solidFill>
                    <a:schemeClr val="tx1">
                      <a:lumMod val="75000"/>
                      <a:lumOff val="25000"/>
                    </a:schemeClr>
                  </a:solidFill>
                  <a:cs typeface="Arial" pitchFamily="34" charset="0"/>
                </a:rPr>
                <a:t>HDD: 250GB</a:t>
              </a:r>
            </a:p>
          </p:txBody>
        </p:sp>
        <p:sp>
          <p:nvSpPr>
            <p:cNvPr id="36" name="TextBox 35">
              <a:extLst>
                <a:ext uri="{FF2B5EF4-FFF2-40B4-BE49-F238E27FC236}">
                  <a16:creationId xmlns:a16="http://schemas.microsoft.com/office/drawing/2014/main" id="{2949B4A0-8105-4B30-B13A-70C81EF4A044}"/>
                </a:ext>
              </a:extLst>
            </p:cNvPr>
            <p:cNvSpPr txBox="1"/>
            <p:nvPr/>
          </p:nvSpPr>
          <p:spPr>
            <a:xfrm>
              <a:off x="3017861" y="4283314"/>
              <a:ext cx="232415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Tối thiểu</a:t>
              </a:r>
              <a:endParaRPr lang="ko-KR" altLang="en-US" sz="1200" b="1" dirty="0">
                <a:solidFill>
                  <a:schemeClr val="tx1">
                    <a:lumMod val="75000"/>
                    <a:lumOff val="25000"/>
                  </a:schemeClr>
                </a:solidFill>
                <a:cs typeface="Arial" pitchFamily="34" charset="0"/>
              </a:endParaRPr>
            </a:p>
          </p:txBody>
        </p:sp>
      </p:grpSp>
      <p:sp>
        <p:nvSpPr>
          <p:cNvPr id="37" name="TextBox 36">
            <a:extLst>
              <a:ext uri="{FF2B5EF4-FFF2-40B4-BE49-F238E27FC236}">
                <a16:creationId xmlns:a16="http://schemas.microsoft.com/office/drawing/2014/main" id="{1ECF504F-7AA7-4751-8F12-551BCA2507B0}"/>
              </a:ext>
            </a:extLst>
          </p:cNvPr>
          <p:cNvSpPr txBox="1"/>
          <p:nvPr/>
        </p:nvSpPr>
        <p:spPr>
          <a:xfrm>
            <a:off x="5556434" y="3399213"/>
            <a:ext cx="1044903" cy="307777"/>
          </a:xfrm>
          <a:prstGeom prst="rect">
            <a:avLst/>
          </a:prstGeom>
          <a:solidFill>
            <a:schemeClr val="bg1"/>
          </a:solidFill>
          <a:ln w="19050">
            <a:noFill/>
          </a:ln>
        </p:spPr>
        <p:txBody>
          <a:bodyPr wrap="square" rtlCol="0" anchor="ctr">
            <a:spAutoFit/>
          </a:bodyPr>
          <a:lstStyle/>
          <a:p>
            <a:pPr algn="ctr"/>
            <a:r>
              <a:rPr lang="en-US" altLang="ko-KR" sz="1400" b="1" dirty="0">
                <a:solidFill>
                  <a:schemeClr val="accent1"/>
                </a:solidFill>
                <a:cs typeface="Arial" pitchFamily="34" charset="0"/>
              </a:rPr>
              <a:t>Content</a:t>
            </a:r>
            <a:endParaRPr lang="ko-KR" altLang="en-US" sz="1400" b="1" dirty="0">
              <a:solidFill>
                <a:schemeClr val="accent1"/>
              </a:solidFill>
              <a:cs typeface="Arial" pitchFamily="34" charset="0"/>
            </a:endParaRPr>
          </a:p>
        </p:txBody>
      </p:sp>
      <p:sp>
        <p:nvSpPr>
          <p:cNvPr id="38" name="Oval 21">
            <a:extLst>
              <a:ext uri="{FF2B5EF4-FFF2-40B4-BE49-F238E27FC236}">
                <a16:creationId xmlns:a16="http://schemas.microsoft.com/office/drawing/2014/main" id="{DFD33112-8AC9-4706-9F0E-6F7678B02B22}"/>
              </a:ext>
            </a:extLst>
          </p:cNvPr>
          <p:cNvSpPr>
            <a:spLocks noChangeAspect="1"/>
          </p:cNvSpPr>
          <p:nvPr/>
        </p:nvSpPr>
        <p:spPr>
          <a:xfrm>
            <a:off x="5865592" y="2215697"/>
            <a:ext cx="493077" cy="49719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Rounded Rectangle 27">
            <a:extLst>
              <a:ext uri="{FF2B5EF4-FFF2-40B4-BE49-F238E27FC236}">
                <a16:creationId xmlns:a16="http://schemas.microsoft.com/office/drawing/2014/main" id="{A36B9A9F-B13F-4618-BA09-A6034746901B}"/>
              </a:ext>
            </a:extLst>
          </p:cNvPr>
          <p:cNvSpPr/>
          <p:nvPr/>
        </p:nvSpPr>
        <p:spPr>
          <a:xfrm>
            <a:off x="7202362" y="2333208"/>
            <a:ext cx="433874" cy="33327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Rounded Rectangle 7">
            <a:extLst>
              <a:ext uri="{FF2B5EF4-FFF2-40B4-BE49-F238E27FC236}">
                <a16:creationId xmlns:a16="http://schemas.microsoft.com/office/drawing/2014/main" id="{6CD596F9-7A02-4B2B-8010-B83BD7A17B82}"/>
              </a:ext>
            </a:extLst>
          </p:cNvPr>
          <p:cNvSpPr/>
          <p:nvPr/>
        </p:nvSpPr>
        <p:spPr>
          <a:xfrm>
            <a:off x="4578646" y="2285806"/>
            <a:ext cx="441114" cy="38067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4673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88888-C10B-4EA7-B86B-0735A2737F91}"/>
              </a:ext>
            </a:extLst>
          </p:cNvPr>
          <p:cNvSpPr txBox="1"/>
          <p:nvPr/>
        </p:nvSpPr>
        <p:spPr>
          <a:xfrm>
            <a:off x="1541613" y="2160978"/>
            <a:ext cx="4554386" cy="3600986"/>
          </a:xfrm>
          <a:prstGeom prst="rect">
            <a:avLst/>
          </a:prstGeom>
          <a:noFill/>
        </p:spPr>
        <p:txBody>
          <a:bodyPr wrap="square">
            <a:spAutoFit/>
          </a:bodyPr>
          <a:lstStyle/>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đăng nhập</a:t>
            </a: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đăng ký</a:t>
            </a: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đăng xuất</a:t>
            </a:r>
            <a:endParaRPr lang="en-US" sz="2400">
              <a:effectLst/>
              <a:latin typeface="Times New Roman" panose="02020603050405020304" pitchFamily="18" charset="0"/>
              <a:ea typeface="Times New Roman" panose="02020603050405020304" pitchFamily="18" charset="0"/>
            </a:endParaRP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quản lí tài khoản</a:t>
            </a:r>
            <a:endParaRPr lang="en-US" sz="2400">
              <a:effectLst/>
              <a:latin typeface="Times New Roman" panose="02020603050405020304" pitchFamily="18" charset="0"/>
              <a:ea typeface="Times New Roman" panose="02020603050405020304" pitchFamily="18" charset="0"/>
            </a:endParaRP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Quản lí danh mục</a:t>
            </a:r>
            <a:endParaRPr lang="en-US" sz="2400">
              <a:effectLst/>
              <a:latin typeface="Times New Roman" panose="02020603050405020304" pitchFamily="18" charset="0"/>
              <a:ea typeface="Times New Roman" panose="02020603050405020304" pitchFamily="18" charset="0"/>
            </a:endParaRP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quản lí sản phẩm</a:t>
            </a:r>
          </a:p>
          <a:p>
            <a:pPr marL="34290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quản lí khách hàng</a:t>
            </a:r>
            <a:endParaRPr lang="en-US" sz="240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1DF7B454-EE03-4091-8AC0-1F23AD26E1EE}"/>
              </a:ext>
            </a:extLst>
          </p:cNvPr>
          <p:cNvSpPr txBox="1"/>
          <p:nvPr/>
        </p:nvSpPr>
        <p:spPr>
          <a:xfrm>
            <a:off x="0" y="186008"/>
            <a:ext cx="12191999" cy="523220"/>
          </a:xfrm>
          <a:prstGeom prst="rect">
            <a:avLst/>
          </a:prstGeom>
          <a:noFill/>
        </p:spPr>
        <p:txBody>
          <a:bodyPr wrap="square" rtlCol="0">
            <a:spAutoFit/>
          </a:bodyPr>
          <a:lstStyle/>
          <a:p>
            <a:pPr algn="ctr"/>
            <a:r>
              <a:rPr lang="en-US" altLang="ko-KR" sz="2800" b="1">
                <a:solidFill>
                  <a:schemeClr val="accent1"/>
                </a:solidFill>
                <a:latin typeface="+mj-lt"/>
                <a:cs typeface="Arial" pitchFamily="34" charset="0"/>
              </a:rPr>
              <a:t>Cơ sở lý thuyết</a:t>
            </a:r>
            <a:endParaRPr lang="ko-KR" altLang="en-US" sz="2800" b="1">
              <a:solidFill>
                <a:schemeClr val="tx1">
                  <a:lumMod val="65000"/>
                  <a:lumOff val="35000"/>
                </a:schemeClr>
              </a:solidFill>
              <a:latin typeface="+mj-lt"/>
              <a:cs typeface="Arial" pitchFamily="34" charset="0"/>
            </a:endParaRPr>
          </a:p>
        </p:txBody>
      </p:sp>
      <p:cxnSp>
        <p:nvCxnSpPr>
          <p:cNvPr id="6" name="Straight Connector 5">
            <a:extLst>
              <a:ext uri="{FF2B5EF4-FFF2-40B4-BE49-F238E27FC236}">
                <a16:creationId xmlns:a16="http://schemas.microsoft.com/office/drawing/2014/main" id="{DAEC36EF-B88E-46E9-9F61-8EC795561ADA}"/>
              </a:ext>
            </a:extLst>
          </p:cNvPr>
          <p:cNvCxnSpPr>
            <a:cxnSpLocks/>
          </p:cNvCxnSpPr>
          <p:nvPr/>
        </p:nvCxnSpPr>
        <p:spPr>
          <a:xfrm>
            <a:off x="3854196" y="763620"/>
            <a:ext cx="470916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567708-8E7F-4273-8AA6-2867ED86DE4C}"/>
              </a:ext>
            </a:extLst>
          </p:cNvPr>
          <p:cNvSpPr txBox="1"/>
          <p:nvPr/>
        </p:nvSpPr>
        <p:spPr>
          <a:xfrm>
            <a:off x="6814456" y="2422588"/>
            <a:ext cx="4554386" cy="3077766"/>
          </a:xfrm>
          <a:prstGeom prst="rect">
            <a:avLst/>
          </a:prstGeom>
          <a:noFill/>
        </p:spPr>
        <p:txBody>
          <a:bodyPr wrap="square">
            <a:spAutoFit/>
          </a:bodyPr>
          <a:lstStyle/>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Quản lí danh mục</a:t>
            </a:r>
            <a:endParaRPr lang="en-US" sz="2400">
              <a:effectLst/>
              <a:latin typeface="Times New Roman" panose="02020603050405020304" pitchFamily="18" charset="0"/>
              <a:ea typeface="Times New Roman" panose="02020603050405020304" pitchFamily="18" charset="0"/>
            </a:endParaRP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quản lí giỏ hàng</a:t>
            </a:r>
            <a:endParaRPr lang="en-US" sz="2400">
              <a:effectLst/>
              <a:latin typeface="Times New Roman" panose="02020603050405020304" pitchFamily="18" charset="0"/>
              <a:ea typeface="Times New Roman" panose="02020603050405020304" pitchFamily="18" charset="0"/>
            </a:endParaRP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chat trực tuyến</a:t>
            </a: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quản lí đơn hàng</a:t>
            </a: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thanh toán</a:t>
            </a:r>
          </a:p>
          <a:p>
            <a:pPr marL="342900" marR="0" indent="-342900" algn="just">
              <a:spcBef>
                <a:spcPts val="600"/>
              </a:spcBef>
              <a:spcAft>
                <a:spcPts val="6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rPr>
              <a:t>Chức năng tìm kiếm</a:t>
            </a:r>
            <a:endParaRPr lang="en-US" sz="240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C303681-E706-4102-9947-EA71AFA5933E}"/>
              </a:ext>
            </a:extLst>
          </p:cNvPr>
          <p:cNvSpPr txBox="1"/>
          <p:nvPr/>
        </p:nvSpPr>
        <p:spPr>
          <a:xfrm>
            <a:off x="3887702" y="1096036"/>
            <a:ext cx="4416594" cy="461665"/>
          </a:xfrm>
          <a:prstGeom prst="rect">
            <a:avLst/>
          </a:prstGeom>
          <a:noFill/>
        </p:spPr>
        <p:txBody>
          <a:bodyPr wrap="none" rtlCol="0">
            <a:spAutoFit/>
          </a:bodyPr>
          <a:lstStyle/>
          <a:p>
            <a:r>
              <a:rPr lang="en-US" sz="2400" b="1"/>
              <a:t>Tổng cộng 13 chức năng lớn</a:t>
            </a:r>
          </a:p>
        </p:txBody>
      </p:sp>
    </p:spTree>
    <p:extLst>
      <p:ext uri="{BB962C8B-B14F-4D97-AF65-F5344CB8AC3E}">
        <p14:creationId xmlns:p14="http://schemas.microsoft.com/office/powerpoint/2010/main" val="3314740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0" y="3731861"/>
            <a:ext cx="12192000" cy="1446550"/>
          </a:xfrm>
          <a:prstGeom prst="rect">
            <a:avLst/>
          </a:prstGeom>
          <a:noFill/>
        </p:spPr>
        <p:txBody>
          <a:bodyPr wrap="square" rtlCol="0" anchor="ctr">
            <a:spAutoFit/>
          </a:bodyPr>
          <a:lstStyle/>
          <a:p>
            <a:pPr algn="ctr"/>
            <a:r>
              <a:rPr lang="en-US" altLang="ko-KR" sz="8800">
                <a:solidFill>
                  <a:schemeClr val="bg1"/>
                </a:solidFill>
                <a:cs typeface="Arial" pitchFamily="34" charset="0"/>
              </a:rPr>
              <a:t>DEMO</a:t>
            </a:r>
            <a:endParaRPr lang="ko-KR" altLang="en-US" sz="8800" dirty="0">
              <a:solidFill>
                <a:schemeClr val="bg1"/>
              </a:solidFill>
              <a:cs typeface="Arial" pitchFamily="34" charset="0"/>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69" y="2750419"/>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39" y="1826235"/>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351607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t>Hướng phát triển</a:t>
            </a:r>
            <a:endParaRPr lang="en-US" dirty="0"/>
          </a:p>
        </p:txBody>
      </p:sp>
      <p:sp>
        <p:nvSpPr>
          <p:cNvPr id="11" name="TextBox 10">
            <a:extLst>
              <a:ext uri="{FF2B5EF4-FFF2-40B4-BE49-F238E27FC236}">
                <a16:creationId xmlns:a16="http://schemas.microsoft.com/office/drawing/2014/main" id="{8F97D35B-2359-4A60-861E-D9C0ADEB8AB4}"/>
              </a:ext>
            </a:extLst>
          </p:cNvPr>
          <p:cNvSpPr txBox="1"/>
          <p:nvPr/>
        </p:nvSpPr>
        <p:spPr>
          <a:xfrm>
            <a:off x="7869962" y="2246699"/>
            <a:ext cx="3647498" cy="1200329"/>
          </a:xfrm>
          <a:prstGeom prst="rect">
            <a:avLst/>
          </a:prstGeom>
          <a:noFill/>
        </p:spPr>
        <p:txBody>
          <a:bodyPr wrap="square" rtlCol="0">
            <a:spAutoFit/>
          </a:bodyPr>
          <a:lstStyle/>
          <a:p>
            <a:r>
              <a:rPr lang="en-US" sz="1800">
                <a:solidFill>
                  <a:srgbClr val="000000"/>
                </a:solidFill>
                <a:effectLst/>
                <a:latin typeface="Times New Roman" panose="02020603050405020304" pitchFamily="18" charset="0"/>
                <a:ea typeface="Times New Roman" panose="02020603050405020304" pitchFamily="18" charset="0"/>
              </a:rPr>
              <a:t>Phát triển thêm các tính năng và tối ưu hóa tốc độ xử lý để đem lại hiệu quả cao hơn, phát triển, hoàn thiện được các chức năng chưa hoàn thiện</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2915C4E9-6D40-48B1-94E4-FD98483FCABE}"/>
              </a:ext>
            </a:extLst>
          </p:cNvPr>
          <p:cNvSpPr txBox="1"/>
          <p:nvPr/>
        </p:nvSpPr>
        <p:spPr>
          <a:xfrm>
            <a:off x="7869962" y="4420188"/>
            <a:ext cx="3647497" cy="1477328"/>
          </a:xfrm>
          <a:prstGeom prst="rect">
            <a:avLst/>
          </a:prstGeom>
          <a:noFill/>
        </p:spPr>
        <p:txBody>
          <a:bodyPr wrap="square" rtlCol="0">
            <a:spAutoFit/>
          </a:bodyPr>
          <a:lstStyle/>
          <a:p>
            <a:r>
              <a:rPr lang="en-US" sz="1800">
                <a:solidFill>
                  <a:srgbClr val="000000"/>
                </a:solidFill>
                <a:effectLst/>
                <a:latin typeface="Times New Roman" panose="02020603050405020304" pitchFamily="18" charset="0"/>
                <a:ea typeface="Times New Roman" panose="02020603050405020304" pitchFamily="18" charset="0"/>
              </a:rPr>
              <a:t>Các module được nghiên cứu thêm như: mã giảm giá, các tính năng hỗ trợ cho chat trực tuyến, các cách thức thanh toán thực tế,… để đưa website vào ứng dụng thực tế.</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1A133E99-2F1B-461A-A4CE-F38FA120072B}"/>
              </a:ext>
            </a:extLst>
          </p:cNvPr>
          <p:cNvSpPr txBox="1"/>
          <p:nvPr/>
        </p:nvSpPr>
        <p:spPr>
          <a:xfrm>
            <a:off x="564954" y="3264420"/>
            <a:ext cx="3705621" cy="1477328"/>
          </a:xfrm>
          <a:prstGeom prst="rect">
            <a:avLst/>
          </a:prstGeom>
          <a:noFill/>
        </p:spPr>
        <p:txBody>
          <a:bodyPr wrap="square" rtlCol="0">
            <a:spAutoFit/>
          </a:bodyPr>
          <a:lstStyle/>
          <a:p>
            <a:pPr algn="just"/>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Sau khi hoàn thành đề tài nghiên cứu Django và ứng dụng xây dựng website bán bánh ngọt và module chat trực tuyến</a:t>
            </a:r>
            <a:r>
              <a:rPr lang="en-US" sz="18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 sẽ tiếp tục nghiên cứu về Django</a:t>
            </a:r>
            <a:endParaRPr lang="ko-KR"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Freeform 65">
            <a:extLst>
              <a:ext uri="{FF2B5EF4-FFF2-40B4-BE49-F238E27FC236}">
                <a16:creationId xmlns:a16="http://schemas.microsoft.com/office/drawing/2014/main" id="{FE5E6AD3-3D85-4639-99FE-C82031315256}"/>
              </a:ext>
            </a:extLst>
          </p:cNvPr>
          <p:cNvSpPr/>
          <p:nvPr/>
        </p:nvSpPr>
        <p:spPr>
          <a:xfrm>
            <a:off x="5221461" y="2268754"/>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Freeform 66">
            <a:extLst>
              <a:ext uri="{FF2B5EF4-FFF2-40B4-BE49-F238E27FC236}">
                <a16:creationId xmlns:a16="http://schemas.microsoft.com/office/drawing/2014/main" id="{98179F7F-6EF5-4A5F-9239-D5436AE57A64}"/>
              </a:ext>
            </a:extLst>
          </p:cNvPr>
          <p:cNvSpPr/>
          <p:nvPr/>
        </p:nvSpPr>
        <p:spPr>
          <a:xfrm flipH="1">
            <a:off x="4587537" y="3424974"/>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7">
            <a:extLst>
              <a:ext uri="{FF2B5EF4-FFF2-40B4-BE49-F238E27FC236}">
                <a16:creationId xmlns:a16="http://schemas.microsoft.com/office/drawing/2014/main" id="{2D923EA8-C29E-4304-95DE-179DF439515E}"/>
              </a:ext>
            </a:extLst>
          </p:cNvPr>
          <p:cNvSpPr/>
          <p:nvPr/>
        </p:nvSpPr>
        <p:spPr>
          <a:xfrm>
            <a:off x="5221461" y="4580742"/>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Tree>
    <p:extLst>
      <p:ext uri="{BB962C8B-B14F-4D97-AF65-F5344CB8AC3E}">
        <p14:creationId xmlns:p14="http://schemas.microsoft.com/office/powerpoint/2010/main" val="2458505457"/>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3956</TotalTime>
  <Words>596</Words>
  <Application>Microsoft Office PowerPoint</Application>
  <PresentationFormat>Widescreen</PresentationFormat>
  <Paragraphs>96</Paragraphs>
  <Slides>11</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Aharoni</vt:lpstr>
      <vt:lpstr>Arial</vt:lpstr>
      <vt:lpstr>Calibri</vt:lpstr>
      <vt:lpstr>Calibri Light</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Tuan Ngoc</cp:lastModifiedBy>
  <cp:revision>142</cp:revision>
  <dcterms:created xsi:type="dcterms:W3CDTF">2019-01-14T06:35:35Z</dcterms:created>
  <dcterms:modified xsi:type="dcterms:W3CDTF">2022-01-16T01:23:29Z</dcterms:modified>
</cp:coreProperties>
</file>