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6" r:id="rId2"/>
    <p:sldId id="261" r:id="rId3"/>
    <p:sldId id="287" r:id="rId4"/>
    <p:sldId id="288" r:id="rId5"/>
    <p:sldId id="268" r:id="rId6"/>
    <p:sldId id="272" r:id="rId7"/>
    <p:sldId id="289" r:id="rId8"/>
    <p:sldId id="290" r:id="rId9"/>
    <p:sldId id="291" r:id="rId10"/>
    <p:sldId id="292" r:id="rId11"/>
    <p:sldId id="293" r:id="rId12"/>
    <p:sldId id="294" r:id="rId13"/>
    <p:sldId id="273" r:id="rId14"/>
    <p:sldId id="274" r:id="rId15"/>
    <p:sldId id="275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FFFE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85794" autoAdjust="0"/>
  </p:normalViewPr>
  <p:slideViewPr>
    <p:cSldViewPr snapToGrid="0">
      <p:cViewPr varScale="1">
        <p:scale>
          <a:sx n="78" d="100"/>
          <a:sy n="78" d="100"/>
        </p:scale>
        <p:origin x="120" y="864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25-4870-AEB8-0A39E2D057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125-4870-AEB8-0A39E2D0577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25-4870-AEB8-0A39E2D0577A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125-4870-AEB8-0A39E2D05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6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65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87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140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276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3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90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1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36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23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2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7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insta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re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hocolatey.org/instal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hard way</a:t>
            </a:r>
            <a:endParaRPr lang="en-US" noProof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sections…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Provisioning a CA and Generating TLS Certificates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2509" y="2176146"/>
            <a:ext cx="3509172" cy="4385291"/>
          </a:xfrm>
        </p:spPr>
        <p:txBody>
          <a:bodyPr/>
          <a:lstStyle/>
          <a:p>
            <a:r>
              <a:rPr lang="en-US" sz="1400" dirty="0"/>
              <a:t>Generate the CA configuration file, certificate, and private key</a:t>
            </a:r>
          </a:p>
          <a:p>
            <a:r>
              <a:rPr lang="en-US" sz="1400" dirty="0"/>
              <a:t>Generate the client certs</a:t>
            </a:r>
          </a:p>
          <a:p>
            <a:pPr lvl="1"/>
            <a:r>
              <a:rPr lang="en-US" sz="1200" dirty="0"/>
              <a:t>admin</a:t>
            </a:r>
          </a:p>
          <a:p>
            <a:pPr lvl="1"/>
            <a:r>
              <a:rPr lang="en-US" sz="1200" dirty="0" err="1"/>
              <a:t>kubelet</a:t>
            </a:r>
            <a:endParaRPr lang="en-US" sz="1200" dirty="0"/>
          </a:p>
          <a:p>
            <a:pPr lvl="1"/>
            <a:r>
              <a:rPr lang="en-US" sz="1200" dirty="0"/>
              <a:t>controller manager</a:t>
            </a:r>
          </a:p>
          <a:p>
            <a:pPr lvl="1"/>
            <a:r>
              <a:rPr lang="en-US" sz="1200" dirty="0" err="1"/>
              <a:t>kube</a:t>
            </a:r>
            <a:r>
              <a:rPr lang="en-US" sz="1200" dirty="0"/>
              <a:t> proxy</a:t>
            </a:r>
          </a:p>
          <a:p>
            <a:pPr lvl="1"/>
            <a:r>
              <a:rPr lang="en-US" sz="1200" dirty="0"/>
              <a:t>scheduler client</a:t>
            </a:r>
          </a:p>
          <a:p>
            <a:pPr lvl="1"/>
            <a:r>
              <a:rPr lang="en-US" sz="1200" dirty="0" err="1"/>
              <a:t>ubernetes</a:t>
            </a:r>
            <a:r>
              <a:rPr lang="en-US" sz="1200" dirty="0"/>
              <a:t> </a:t>
            </a:r>
            <a:r>
              <a:rPr lang="en-US" sz="1200" dirty="0" err="1"/>
              <a:t>api</a:t>
            </a:r>
            <a:r>
              <a:rPr lang="en-US" sz="1200" dirty="0"/>
              <a:t> server</a:t>
            </a:r>
          </a:p>
          <a:p>
            <a:r>
              <a:rPr lang="en-US" sz="1400" dirty="0"/>
              <a:t>Create the service account keypair</a:t>
            </a:r>
          </a:p>
          <a:p>
            <a:r>
              <a:rPr lang="en-US" sz="1400" dirty="0"/>
              <a:t>Distribute the client and server certificates</a:t>
            </a:r>
          </a:p>
          <a:p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Google Cloud Platform</a:t>
            </a:r>
          </a:p>
          <a:p>
            <a:r>
              <a:rPr lang="en-US" dirty="0">
                <a:solidFill>
                  <a:srgbClr val="FFC000"/>
                </a:solidFill>
              </a:rPr>
              <a:t>SDK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hlinkClick r:id="rId3"/>
              </a:rPr>
              <a:t>Chocolatey</a:t>
            </a:r>
            <a:endParaRPr lang="en-US" dirty="0"/>
          </a:p>
          <a:p>
            <a:r>
              <a:rPr lang="en-US" noProof="1">
                <a:solidFill>
                  <a:srgbClr val="00B0F0"/>
                </a:solidFill>
              </a:rPr>
              <a:t>choco install gcloudsdk -y</a:t>
            </a:r>
            <a:endParaRPr lang="en-US" noProof="1"/>
          </a:p>
          <a:p>
            <a:r>
              <a:rPr lang="en-US" dirty="0"/>
              <a:t>Verify with </a:t>
            </a:r>
            <a:r>
              <a:rPr lang="en-US" dirty="0">
                <a:solidFill>
                  <a:srgbClr val="00B0F0"/>
                </a:solidFill>
              </a:rPr>
              <a:t>gcloud version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Project Init</a:t>
            </a:r>
            <a:br>
              <a:rPr lang="en-US" dirty="0"/>
            </a:br>
            <a:r>
              <a:rPr lang="en-US" dirty="0"/>
              <a:t>GitHub Repo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716241" y="2448000"/>
            <a:ext cx="3874559" cy="2437267"/>
          </a:xfrm>
        </p:spPr>
        <p:txBody>
          <a:bodyPr/>
          <a:lstStyle/>
          <a:p>
            <a:r>
              <a:rPr lang="en-US" sz="1400" dirty="0">
                <a:solidFill>
                  <a:srgbClr val="00B0F0"/>
                </a:solidFill>
              </a:rPr>
              <a:t>hub create </a:t>
            </a:r>
            <a:r>
              <a:rPr lang="en-US" sz="1400" dirty="0" err="1">
                <a:solidFill>
                  <a:srgbClr val="00B0F0"/>
                </a:solidFill>
              </a:rPr>
              <a:t>kubernetes</a:t>
            </a:r>
            <a:r>
              <a:rPr lang="en-US" sz="1400" dirty="0">
                <a:solidFill>
                  <a:srgbClr val="00B0F0"/>
                </a:solidFill>
              </a:rPr>
              <a:t>-the-hard-way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</a:t>
            </a:r>
            <a:r>
              <a:rPr lang="en-US" sz="1400" dirty="0" err="1">
                <a:solidFill>
                  <a:srgbClr val="00B0F0"/>
                </a:solidFill>
              </a:rPr>
              <a:t>init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#Enter credentials in browser window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#Select 1 for default project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#Set a default region and compute zone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config set compute/region us-west1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config set compute/zone us-west1-c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9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Client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Install Go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90935" y="2448000"/>
            <a:ext cx="2461491" cy="702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choco install </a:t>
            </a:r>
            <a:r>
              <a:rPr lang="en-US" sz="1600" dirty="0" err="1">
                <a:solidFill>
                  <a:srgbClr val="00B0F0"/>
                </a:solidFill>
              </a:rPr>
              <a:t>golang</a:t>
            </a:r>
            <a:r>
              <a:rPr lang="en-US" sz="1600" dirty="0">
                <a:solidFill>
                  <a:srgbClr val="00B0F0"/>
                </a:solidFill>
              </a:rPr>
              <a:t> -y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Install CFSSL packages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60782" y="2448000"/>
            <a:ext cx="4089450" cy="702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go get -u github.com/</a:t>
            </a:r>
            <a:r>
              <a:rPr lang="en-US" sz="1600" dirty="0" err="1">
                <a:solidFill>
                  <a:srgbClr val="00B0F0"/>
                </a:solidFill>
              </a:rPr>
              <a:t>cloudflare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cfssl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cmd</a:t>
            </a:r>
            <a:r>
              <a:rPr lang="en-US" sz="1600" dirty="0">
                <a:solidFill>
                  <a:srgbClr val="00B0F0"/>
                </a:solidFill>
              </a:rPr>
              <a:t>/...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Install </a:t>
            </a:r>
            <a:r>
              <a:rPr lang="en-US" dirty="0" err="1">
                <a:solidFill>
                  <a:srgbClr val="FFFFFF"/>
                </a:solidFill>
              </a:rPr>
              <a:t>kubectl</a:t>
            </a: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55663" y="2448361"/>
            <a:ext cx="2829224" cy="769561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choco install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-cli -y</a:t>
            </a:r>
            <a:endParaRPr lang="en-US" sz="2000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98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Compute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Create VPC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6956" y="2342101"/>
            <a:ext cx="4089450" cy="99799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networks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--subnet-mode custom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Create firewall rules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66309" y="2432560"/>
            <a:ext cx="4089450" cy="3869386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firewall-rules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-the-hard-way-allow-internal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--allow </a:t>
            </a:r>
            <a:r>
              <a:rPr lang="en-US" sz="1600" dirty="0" err="1">
                <a:solidFill>
                  <a:srgbClr val="00B0F0"/>
                </a:solidFill>
              </a:rPr>
              <a:t>tcp,udp,icmp</a:t>
            </a:r>
            <a:r>
              <a:rPr lang="en-US" sz="1600" dirty="0">
                <a:solidFill>
                  <a:srgbClr val="00B0F0"/>
                </a:solidFill>
              </a:rPr>
              <a:t>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--network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--source-ranges 10.240.0.0/24,10.200.0.0/16</a:t>
            </a: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firewall-rules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-the-hard-way-allow-external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--allow tcp:22,tcp:6443,icmp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--network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--source-ranges 0.0.0.0/0</a:t>
            </a: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Create worker nodes and controllers</a:t>
            </a: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55663" y="2448362"/>
            <a:ext cx="2829224" cy="157994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for i in 0 1 2; do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instances create controller-${i} \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61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7C47303-001A-4D28-8CD8-585DDF0F8D7B}"/>
              </a:ext>
            </a:extLst>
          </p:cNvPr>
          <p:cNvSpPr txBox="1">
            <a:spLocks/>
          </p:cNvSpPr>
          <p:nvPr/>
        </p:nvSpPr>
        <p:spPr>
          <a:xfrm>
            <a:off x="601682" y="1008000"/>
            <a:ext cx="9974243" cy="2520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16F58-BB49-40F1-AE0B-C3A394D46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14737"/>
              </p:ext>
            </p:extLst>
          </p:nvPr>
        </p:nvGraphicFramePr>
        <p:xfrm>
          <a:off x="601200" y="1818756"/>
          <a:ext cx="5876725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75345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6" name="Chart 5" title="Gross Revenue Placeholder Chart">
            <a:extLst>
              <a:ext uri="{FF2B5EF4-FFF2-40B4-BE49-F238E27FC236}">
                <a16:creationId xmlns:a16="http://schemas.microsoft.com/office/drawing/2014/main" id="{5576D10F-DB85-4684-A4D7-BE94D3ABC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386453"/>
              </p:ext>
            </p:extLst>
          </p:nvPr>
        </p:nvGraphicFramePr>
        <p:xfrm>
          <a:off x="7080249" y="1728001"/>
          <a:ext cx="40751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89E99-5CD1-4E5A-AC70-B11A943449AD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7A9A8B-6D8E-42E6-B030-A2DA0A5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40003" y="2968364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5BF0B49-1279-413F-A38B-214D38C4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491555" y="4458018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1428CA7-EA35-4774-B45E-74FDBBEC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478436" y="2968364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9A5B1C3-7B8C-48F8-8CC2-7A657167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024689" y="4458019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35AE8A83-3056-47C7-A825-18681A2BB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68899" y="4458020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066E6187-C0CE-477B-BDCE-FF7E75C1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051734" y="2968365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153D4-6BE1-4775-8DB0-AF6F6B630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2477C-106F-4ACF-9F87-CCEB47554D7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D0026-6F51-4C7F-A56C-F65493E9FEA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9CDDE1-0ECF-443E-A45E-D79B9EDB4FA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AF48A-4DD0-4ACA-BADE-96E2296C2A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64AE2D-234B-40D4-914E-50FF870E62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EB8C77-452E-457C-ABF0-8D888DA65F2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44EAEC-ACDF-4D36-8545-B2E0D64931B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1378CA-A7A3-4FDB-9FB3-52E088925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215858D-C865-44F3-942E-150A9567432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4C23D78-11EE-4923-A0DE-F6835790A15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3DB2CA-F228-4CCA-8787-80CD1EABCF1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ACD272-4496-43F6-B9E4-DFFBACDDC3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7CC1FC-4CFD-44F0-B8A0-3FBBA8549F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41E4DD-E5EB-4682-9AA3-BA23502357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9C0CB4-E352-430E-A9B3-2AC715BAA58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F3FC6DB-D8A8-4081-9B5F-E9289FF1DB1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27429" y="2190750"/>
            <a:ext cx="1793875" cy="561975"/>
          </a:xfrm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/>
          <a:lstStyle/>
          <a:p>
            <a:r>
              <a:rPr lang="en-US" dirty="0"/>
              <a:t>Trials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B6AD7A-70B7-44AF-A561-DFBE576D83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79158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1936255" y="4925656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Legislation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1987984" y="5239911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4923136" y="2190751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Marketing</a:t>
            </a: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4974865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6469389" y="4925657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Investment</a:t>
            </a: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6521118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8513599" y="4925658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Procurement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F534225C-44A4-4396-8349-B29318EB2FCD}"/>
              </a:ext>
            </a:extLst>
          </p:cNvPr>
          <p:cNvSpPr txBox="1">
            <a:spLocks/>
          </p:cNvSpPr>
          <p:nvPr/>
        </p:nvSpPr>
        <p:spPr>
          <a:xfrm>
            <a:off x="8565328" y="523991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9796925" y="2190751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Launch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9848654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5E0B31-5FDC-4B55-85E3-010317DC6DF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99C2-32BF-423F-9FCB-C7261C5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35A28A-9193-410A-BA00-32118BDB1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37474"/>
              </p:ext>
            </p:extLst>
          </p:nvPr>
        </p:nvGraphicFramePr>
        <p:xfrm>
          <a:off x="601681" y="991330"/>
          <a:ext cx="10894993" cy="5331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7899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2847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72847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55542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03635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346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54622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3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/>
                      </a:fgClr>
                      <a:bgClr>
                        <a:schemeClr val="tx1">
                          <a:lumMod val="85000"/>
                          <a:lumOff val="1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/>
                      </a:fgClr>
                      <a:bgClr>
                        <a:schemeClr val="tx1">
                          <a:lumMod val="85000"/>
                          <a:lumOff val="1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D47B4-646E-4259-AFAE-31554F3632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5FFCC-57CE-4AA4-B3BE-27396AFED1A8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+1 555-0100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allan@contoso.com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www.contoso.com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6E6F70-162D-4F69-BFCF-22EAF9572909}"/>
              </a:ext>
            </a:extLst>
          </p:cNvPr>
          <p:cNvSpPr/>
          <p:nvPr/>
        </p:nvSpPr>
        <p:spPr>
          <a:xfrm>
            <a:off x="10201946" y="623369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Installing the Client Tools</a:t>
            </a:r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Provisioning Compute Resources</a:t>
            </a: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Provisioning the CA and Generating TLS certificates</a:t>
            </a: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Generating Kubernetes Configuration Files for Authentication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4CEDB-2A4C-4CF2-B280-4E0C93DDA7E4}"/>
              </a:ext>
            </a:extLst>
          </p:cNvPr>
          <p:cNvSpPr/>
          <p:nvPr/>
        </p:nvSpPr>
        <p:spPr>
          <a:xfrm>
            <a:off x="10047310" y="205909"/>
            <a:ext cx="1939636" cy="884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Generating the Data Encryption Config and Key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Bootstrapping the </a:t>
            </a:r>
            <a:r>
              <a:rPr lang="en-US" dirty="0" err="1"/>
              <a:t>etcd</a:t>
            </a:r>
            <a:r>
              <a:rPr lang="en-US" dirty="0"/>
              <a:t> Cluster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Bootstrapping the Kubernetes Control Plane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Bootstrapping the Kubernetes Worker Nodes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kubectl</a:t>
            </a:r>
            <a:r>
              <a:rPr lang="en-US" dirty="0"/>
              <a:t> for Remote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4CEDB-2A4C-4CF2-B280-4E0C93DDA7E4}"/>
              </a:ext>
            </a:extLst>
          </p:cNvPr>
          <p:cNvSpPr/>
          <p:nvPr/>
        </p:nvSpPr>
        <p:spPr>
          <a:xfrm>
            <a:off x="10047310" y="205909"/>
            <a:ext cx="1939636" cy="884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Picture Placeholder 65">
            <a:extLst>
              <a:ext uri="{FF2B5EF4-FFF2-40B4-BE49-F238E27FC236}">
                <a16:creationId xmlns:a16="http://schemas.microsoft.com/office/drawing/2014/main" id="{328E46CE-F201-4EFA-A340-9CDB1DA48BE3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68" name="Picture Placeholder 67">
            <a:extLst>
              <a:ext uri="{FF2B5EF4-FFF2-40B4-BE49-F238E27FC236}">
                <a16:creationId xmlns:a16="http://schemas.microsoft.com/office/drawing/2014/main" id="{3EEB0682-4B26-4684-AD6F-77112E4895B9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70" name="Picture Placeholder 69">
            <a:extLst>
              <a:ext uri="{FF2B5EF4-FFF2-40B4-BE49-F238E27FC236}">
                <a16:creationId xmlns:a16="http://schemas.microsoft.com/office/drawing/2014/main" id="{01EE2876-06D1-4D07-9DB9-DF6D3480A8D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72" name="Picture Placeholder 71">
            <a:extLst>
              <a:ext uri="{FF2B5EF4-FFF2-40B4-BE49-F238E27FC236}">
                <a16:creationId xmlns:a16="http://schemas.microsoft.com/office/drawing/2014/main" id="{111DC4BD-BC44-4D80-845F-FD55CA63BE0F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746" b="746"/>
          <a:stretch>
            <a:fillRect/>
          </a:stretch>
        </p:blipFill>
        <p:spPr/>
      </p:pic>
      <p:pic>
        <p:nvPicPr>
          <p:cNvPr id="74" name="Picture Placeholder 73">
            <a:extLst>
              <a:ext uri="{FF2B5EF4-FFF2-40B4-BE49-F238E27FC236}">
                <a16:creationId xmlns:a16="http://schemas.microsoft.com/office/drawing/2014/main" id="{EDFE0266-2EBA-45AB-9801-4C08DAC21057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28" b="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506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Provisioning Pod Network Routes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Deploying the DNS Cluster Add-on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Smoke Test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4CEDB-2A4C-4CF2-B280-4E0C93DDA7E4}"/>
              </a:ext>
            </a:extLst>
          </p:cNvPr>
          <p:cNvSpPr/>
          <p:nvPr/>
        </p:nvSpPr>
        <p:spPr>
          <a:xfrm>
            <a:off x="10047310" y="205909"/>
            <a:ext cx="1939636" cy="884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66CD30F7-3823-431B-A191-7CB558697612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C800CDDE-DAC4-47B3-86B4-94B23AF04FF5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78539C5C-09B9-443A-A072-95E2758BB8BB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6" b="746"/>
          <a:stretch>
            <a:fillRect/>
          </a:stretch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EBF27CF9-AD51-4343-AAEC-01F26A151B5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B83C6555-3FDB-4BC2-975E-20E77EFEDAA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28" b="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65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begin…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800" dirty="0"/>
              <a:t>Prerequisites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368CAE-F68C-48D1-BC62-598945DAB7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5320" y="1864921"/>
            <a:ext cx="3804522" cy="3804522"/>
          </a:xfrm>
        </p:spPr>
        <p:txBody>
          <a:bodyPr/>
          <a:lstStyle/>
          <a:p>
            <a:r>
              <a:rPr lang="en-US" sz="2800" dirty="0"/>
              <a:t>Installing the Client Tools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490E-4877-45A9-AE8E-02F6B7736E51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88145" y="2193201"/>
            <a:ext cx="3120238" cy="3120238"/>
          </a:xfrm>
        </p:spPr>
        <p:txBody>
          <a:bodyPr/>
          <a:lstStyle/>
          <a:p>
            <a:r>
              <a:rPr lang="en-US" sz="2800" dirty="0"/>
              <a:t>Provisioning Compute Resources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Google Cloud Platform</a:t>
            </a:r>
          </a:p>
          <a:p>
            <a:r>
              <a:rPr lang="en-US" dirty="0">
                <a:solidFill>
                  <a:srgbClr val="00B0F0"/>
                </a:solidFill>
              </a:rPr>
              <a:t>Account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2509" y="2448000"/>
            <a:ext cx="3509172" cy="3631338"/>
          </a:xfrm>
        </p:spPr>
        <p:txBody>
          <a:bodyPr/>
          <a:lstStyle/>
          <a:p>
            <a:r>
              <a:rPr lang="en-US" dirty="0"/>
              <a:t>Sign up for free at the link below.</a:t>
            </a:r>
          </a:p>
          <a:p>
            <a:r>
              <a:rPr lang="en-US" noProof="1">
                <a:hlinkClick r:id="rId3"/>
              </a:rPr>
              <a:t>https://cloud.google.com/free/</a:t>
            </a:r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Google Cloud Platform</a:t>
            </a:r>
          </a:p>
          <a:p>
            <a:r>
              <a:rPr lang="en-US" dirty="0">
                <a:solidFill>
                  <a:srgbClr val="FFC000"/>
                </a:solidFill>
              </a:rPr>
              <a:t>SDK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hlinkClick r:id="rId4"/>
              </a:rPr>
              <a:t>Chocolatey</a:t>
            </a:r>
            <a:endParaRPr lang="en-US" dirty="0"/>
          </a:p>
          <a:p>
            <a:r>
              <a:rPr lang="en-US" noProof="1">
                <a:solidFill>
                  <a:srgbClr val="00B0F0"/>
                </a:solidFill>
              </a:rPr>
              <a:t>choco install gcloudsdk -y</a:t>
            </a:r>
            <a:endParaRPr lang="en-US" noProof="1"/>
          </a:p>
          <a:p>
            <a:r>
              <a:rPr lang="en-US" dirty="0"/>
              <a:t>Verify with </a:t>
            </a:r>
            <a:r>
              <a:rPr lang="en-US" dirty="0">
                <a:solidFill>
                  <a:srgbClr val="00B0F0"/>
                </a:solidFill>
              </a:rPr>
              <a:t>gcloud version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Project Init</a:t>
            </a:r>
            <a:br>
              <a:rPr lang="en-US" dirty="0"/>
            </a:br>
            <a:r>
              <a:rPr lang="en-US" dirty="0"/>
              <a:t>GitHub Repo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716241" y="2448000"/>
            <a:ext cx="3874559" cy="2437267"/>
          </a:xfrm>
        </p:spPr>
        <p:txBody>
          <a:bodyPr/>
          <a:lstStyle/>
          <a:p>
            <a:r>
              <a:rPr lang="en-US" sz="1400" dirty="0">
                <a:solidFill>
                  <a:srgbClr val="00B0F0"/>
                </a:solidFill>
              </a:rPr>
              <a:t>hub create </a:t>
            </a:r>
            <a:r>
              <a:rPr lang="en-US" sz="1400" dirty="0" err="1">
                <a:solidFill>
                  <a:srgbClr val="00B0F0"/>
                </a:solidFill>
              </a:rPr>
              <a:t>kubernetes</a:t>
            </a:r>
            <a:r>
              <a:rPr lang="en-US" sz="1400" dirty="0">
                <a:solidFill>
                  <a:srgbClr val="00B0F0"/>
                </a:solidFill>
              </a:rPr>
              <a:t>-the-hard-way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</a:t>
            </a:r>
            <a:r>
              <a:rPr lang="en-US" sz="1400" dirty="0" err="1">
                <a:solidFill>
                  <a:srgbClr val="00B0F0"/>
                </a:solidFill>
              </a:rPr>
              <a:t>init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#Enter credentials in browser window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#Select 1 for default project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#Set a default region and compute zone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config set compute/region us-west1</a:t>
            </a:r>
          </a:p>
          <a:p>
            <a:r>
              <a:rPr lang="en-US" sz="1400" dirty="0">
                <a:solidFill>
                  <a:srgbClr val="00B0F0"/>
                </a:solidFill>
              </a:rPr>
              <a:t>gcloud config set compute/zone us-west1-c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Client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Install Go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90935" y="2448000"/>
            <a:ext cx="2461491" cy="702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choco install </a:t>
            </a:r>
            <a:r>
              <a:rPr lang="en-US" sz="1600" dirty="0" err="1">
                <a:solidFill>
                  <a:srgbClr val="00B0F0"/>
                </a:solidFill>
              </a:rPr>
              <a:t>golang</a:t>
            </a:r>
            <a:r>
              <a:rPr lang="en-US" sz="1600" dirty="0">
                <a:solidFill>
                  <a:srgbClr val="00B0F0"/>
                </a:solidFill>
              </a:rPr>
              <a:t> -y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Install CFSSL packages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60782" y="2448000"/>
            <a:ext cx="4089450" cy="702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go get -u github.com/</a:t>
            </a:r>
            <a:r>
              <a:rPr lang="en-US" sz="1600" dirty="0" err="1">
                <a:solidFill>
                  <a:srgbClr val="00B0F0"/>
                </a:solidFill>
              </a:rPr>
              <a:t>cloudflare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cfssl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cmd</a:t>
            </a:r>
            <a:r>
              <a:rPr lang="en-US" sz="1600" dirty="0">
                <a:solidFill>
                  <a:srgbClr val="00B0F0"/>
                </a:solidFill>
              </a:rPr>
              <a:t>/...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Install </a:t>
            </a:r>
            <a:r>
              <a:rPr lang="en-US" dirty="0" err="1">
                <a:solidFill>
                  <a:srgbClr val="FFFFFF"/>
                </a:solidFill>
              </a:rPr>
              <a:t>kubectl</a:t>
            </a: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55663" y="2448361"/>
            <a:ext cx="2829224" cy="769561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choco install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-cli -y</a:t>
            </a:r>
            <a:endParaRPr lang="en-US" sz="2000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Compute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Create VPC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6956" y="2342101"/>
            <a:ext cx="4089450" cy="99799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networks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--subnet-mode custom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Create firewall rules</a:t>
            </a:r>
            <a:endParaRPr lang="en-US" b="0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66309" y="2432560"/>
            <a:ext cx="4089450" cy="3869386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firewall-rules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-the-hard-way-allow-internal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--allow </a:t>
            </a:r>
            <a:r>
              <a:rPr lang="en-US" sz="1600" dirty="0" err="1">
                <a:solidFill>
                  <a:srgbClr val="00B0F0"/>
                </a:solidFill>
              </a:rPr>
              <a:t>tcp,udp,icmp</a:t>
            </a:r>
            <a:r>
              <a:rPr lang="en-US" sz="1600" dirty="0">
                <a:solidFill>
                  <a:srgbClr val="00B0F0"/>
                </a:solidFill>
              </a:rPr>
              <a:t>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--network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--source-ranges 10.240.0.0/24,10.200.0.0/16</a:t>
            </a: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firewall-rules create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-the-hard-way-allow-external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--allow tcp:22,tcp:6443,icmp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--network </a:t>
            </a:r>
            <a:r>
              <a:rPr lang="en-US" sz="1600" dirty="0" err="1">
                <a:solidFill>
                  <a:srgbClr val="00B0F0"/>
                </a:solidFill>
              </a:rPr>
              <a:t>kubernetes</a:t>
            </a:r>
            <a:r>
              <a:rPr lang="en-US" sz="1600" dirty="0">
                <a:solidFill>
                  <a:srgbClr val="00B0F0"/>
                </a:solidFill>
              </a:rPr>
              <a:t>-the-hard-way \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B0F0"/>
                </a:solidFill>
              </a:rPr>
              <a:t>  --source-ranges 0.0.0.0/0</a:t>
            </a: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Create worker nodes and controllers</a:t>
            </a: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55663" y="2448362"/>
            <a:ext cx="2829224" cy="157994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for i in 0 1 2; do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gcloud compute instances create controller-${i} \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F63DF-B1D0-40F8-930E-48180BAC71EA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sections…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800" dirty="0"/>
              <a:t>Provisioning a CA and Generating TLS Certificates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88145" y="2193201"/>
            <a:ext cx="3336374" cy="3120238"/>
          </a:xfrm>
        </p:spPr>
        <p:txBody>
          <a:bodyPr/>
          <a:lstStyle/>
          <a:p>
            <a:r>
              <a:rPr lang="en-US" sz="2800" dirty="0"/>
              <a:t>Bootstrapping the </a:t>
            </a:r>
            <a:r>
              <a:rPr lang="en-US" sz="2800" dirty="0" err="1"/>
              <a:t>etcd</a:t>
            </a:r>
            <a:r>
              <a:rPr lang="en-US" sz="2800" dirty="0"/>
              <a:t> Cluster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368CAE-F68C-48D1-BC62-598945DAB7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5320" y="1864921"/>
            <a:ext cx="3804522" cy="3804522"/>
          </a:xfrm>
        </p:spPr>
        <p:txBody>
          <a:bodyPr/>
          <a:lstStyle/>
          <a:p>
            <a:r>
              <a:rPr lang="en-US" sz="2800" dirty="0"/>
              <a:t>Generating the Data Encryption Config and Key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490E-4877-45A9-AE8E-02F6B7736E51}"/>
              </a:ext>
            </a:extLst>
          </p:cNvPr>
          <p:cNvSpPr/>
          <p:nvPr/>
        </p:nvSpPr>
        <p:spPr>
          <a:xfrm>
            <a:off x="10575234" y="117121"/>
            <a:ext cx="1426265" cy="6297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5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11522</TotalTime>
  <Words>815</Words>
  <Application>Microsoft Office PowerPoint</Application>
  <PresentationFormat>Widescreen</PresentationFormat>
  <Paragraphs>286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Office Theme</vt:lpstr>
      <vt:lpstr>Kubernetes</vt:lpstr>
      <vt:lpstr>Sections</vt:lpstr>
      <vt:lpstr>Sections</vt:lpstr>
      <vt:lpstr>Sections</vt:lpstr>
      <vt:lpstr>To begin…</vt:lpstr>
      <vt:lpstr>Prerequisites</vt:lpstr>
      <vt:lpstr>Installing the Client Tools</vt:lpstr>
      <vt:lpstr>Provisioning Compute Resources</vt:lpstr>
      <vt:lpstr>Next sections…</vt:lpstr>
      <vt:lpstr>Next sections…</vt:lpstr>
      <vt:lpstr>Installing the Client Tools</vt:lpstr>
      <vt:lpstr>Provisioning Compute Resources</vt:lpstr>
      <vt:lpstr>Traction</vt:lpstr>
      <vt:lpstr>Timeline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brandon lashmet</dc:creator>
  <cp:lastModifiedBy>brandon lashmet</cp:lastModifiedBy>
  <cp:revision>20</cp:revision>
  <dcterms:created xsi:type="dcterms:W3CDTF">2020-07-29T16:20:15Z</dcterms:created>
  <dcterms:modified xsi:type="dcterms:W3CDTF">2020-08-12T22:16:30Z</dcterms:modified>
</cp:coreProperties>
</file>