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61" r:id="rId3"/>
    <p:sldId id="287" r:id="rId4"/>
    <p:sldId id="288" r:id="rId5"/>
    <p:sldId id="268" r:id="rId6"/>
    <p:sldId id="272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85794" autoAdjust="0"/>
  </p:normalViewPr>
  <p:slideViewPr>
    <p:cSldViewPr snapToGrid="0">
      <p:cViewPr varScale="1">
        <p:scale>
          <a:sx n="109" d="100"/>
          <a:sy n="109" d="100"/>
        </p:scale>
        <p:origin x="1992" y="11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65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8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14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23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2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7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re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hocolatey.org/instal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hard way</a:t>
            </a:r>
            <a:endParaRPr lang="en-US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sections…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Provisioning a CA and Generating TLS Certificates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2509" y="2176146"/>
            <a:ext cx="3509172" cy="4385291"/>
          </a:xfrm>
        </p:spPr>
        <p:txBody>
          <a:bodyPr/>
          <a:lstStyle/>
          <a:p>
            <a:r>
              <a:rPr lang="en-US" sz="1400" dirty="0"/>
              <a:t>Generate the CA configuration file, certificate, and private key</a:t>
            </a:r>
          </a:p>
          <a:p>
            <a:r>
              <a:rPr lang="en-US" sz="1400" dirty="0"/>
              <a:t>Generate the client certs</a:t>
            </a:r>
          </a:p>
          <a:p>
            <a:pPr lvl="1"/>
            <a:r>
              <a:rPr lang="en-US" sz="1200" dirty="0"/>
              <a:t>admin</a:t>
            </a:r>
          </a:p>
          <a:p>
            <a:pPr lvl="1"/>
            <a:r>
              <a:rPr lang="en-US" sz="1200" dirty="0" err="1"/>
              <a:t>kubelet</a:t>
            </a:r>
            <a:endParaRPr lang="en-US" sz="1200" dirty="0"/>
          </a:p>
          <a:p>
            <a:pPr lvl="1"/>
            <a:r>
              <a:rPr lang="en-US" sz="1200" dirty="0"/>
              <a:t>controller manager</a:t>
            </a:r>
          </a:p>
          <a:p>
            <a:pPr lvl="1"/>
            <a:r>
              <a:rPr lang="en-US" sz="1200" dirty="0" err="1"/>
              <a:t>kube</a:t>
            </a:r>
            <a:r>
              <a:rPr lang="en-US" sz="1200" dirty="0"/>
              <a:t> proxy</a:t>
            </a:r>
          </a:p>
          <a:p>
            <a:pPr lvl="1"/>
            <a:r>
              <a:rPr lang="en-US" sz="1200" dirty="0"/>
              <a:t>scheduler client</a:t>
            </a:r>
          </a:p>
          <a:p>
            <a:pPr lvl="1"/>
            <a:r>
              <a:rPr lang="en-US" sz="1200" dirty="0" err="1"/>
              <a:t>ubernetes</a:t>
            </a:r>
            <a:r>
              <a:rPr lang="en-US" sz="1200" dirty="0"/>
              <a:t> </a:t>
            </a:r>
            <a:r>
              <a:rPr lang="en-US" sz="1200" dirty="0" err="1"/>
              <a:t>api</a:t>
            </a:r>
            <a:r>
              <a:rPr lang="en-US" sz="1200" dirty="0"/>
              <a:t> server</a:t>
            </a:r>
          </a:p>
          <a:p>
            <a:r>
              <a:rPr lang="en-US" sz="1400" dirty="0"/>
              <a:t>Create the service account keypair</a:t>
            </a:r>
          </a:p>
          <a:p>
            <a:r>
              <a:rPr lang="en-US" sz="1400" dirty="0"/>
              <a:t>Distribute the client and server certificates</a:t>
            </a:r>
          </a:p>
          <a:p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FFC000"/>
                </a:solidFill>
              </a:rPr>
              <a:t>SDK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hlinkClick r:id="rId3"/>
              </a:rPr>
              <a:t>Chocolatey</a:t>
            </a:r>
            <a:endParaRPr lang="en-US" dirty="0"/>
          </a:p>
          <a:p>
            <a:r>
              <a:rPr lang="en-US" noProof="1">
                <a:solidFill>
                  <a:srgbClr val="00B0F0"/>
                </a:solidFill>
              </a:rPr>
              <a:t>choco install gcloudsdk -y</a:t>
            </a:r>
            <a:endParaRPr lang="en-US" noProof="1"/>
          </a:p>
          <a:p>
            <a:r>
              <a:rPr lang="en-US" dirty="0"/>
              <a:t>Verify with </a:t>
            </a:r>
            <a:r>
              <a:rPr lang="en-US" dirty="0">
                <a:solidFill>
                  <a:srgbClr val="00B0F0"/>
                </a:solidFill>
              </a:rPr>
              <a:t>gcloud version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Project Init</a:t>
            </a:r>
            <a:br>
              <a:rPr lang="en-US" dirty="0"/>
            </a:br>
            <a:r>
              <a:rPr lang="en-US" dirty="0"/>
              <a:t>GitHub Repo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16241" y="2448000"/>
            <a:ext cx="3874559" cy="2437267"/>
          </a:xfrm>
        </p:spPr>
        <p:txBody>
          <a:bodyPr/>
          <a:lstStyle/>
          <a:p>
            <a:r>
              <a:rPr lang="en-US" sz="1400" dirty="0">
                <a:solidFill>
                  <a:srgbClr val="00B0F0"/>
                </a:solidFill>
              </a:rPr>
              <a:t>hub create </a:t>
            </a:r>
            <a:r>
              <a:rPr lang="en-US" sz="1400" dirty="0" err="1">
                <a:solidFill>
                  <a:srgbClr val="00B0F0"/>
                </a:solidFill>
              </a:rPr>
              <a:t>kubernetes</a:t>
            </a:r>
            <a:r>
              <a:rPr lang="en-US" sz="1400" dirty="0">
                <a:solidFill>
                  <a:srgbClr val="00B0F0"/>
                </a:solidFill>
              </a:rPr>
              <a:t>-the-hard-way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</a:t>
            </a:r>
            <a:r>
              <a:rPr lang="en-US" sz="1400" dirty="0" err="1">
                <a:solidFill>
                  <a:srgbClr val="00B0F0"/>
                </a:solidFill>
              </a:rPr>
              <a:t>init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#Enter credentials in browser window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#Select 1 for default project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#Set a default region and compute zone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compute/region us-west1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compute/zone us-west1-c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 Go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90935" y="2448000"/>
            <a:ext cx="2461491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golang</a:t>
            </a:r>
            <a:r>
              <a:rPr lang="en-US" sz="1600" dirty="0">
                <a:solidFill>
                  <a:srgbClr val="00B0F0"/>
                </a:solidFill>
              </a:rPr>
              <a:t> -y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Install CFSSL packages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60782" y="2448000"/>
            <a:ext cx="4089450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go get -u github.com/</a:t>
            </a:r>
            <a:r>
              <a:rPr lang="en-US" sz="1600" dirty="0" err="1">
                <a:solidFill>
                  <a:srgbClr val="00B0F0"/>
                </a:solidFill>
              </a:rPr>
              <a:t>cloudflare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cfssl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cmd</a:t>
            </a:r>
            <a:r>
              <a:rPr lang="en-US" sz="1600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Install </a:t>
            </a:r>
            <a:r>
              <a:rPr lang="en-US" dirty="0" err="1">
                <a:solidFill>
                  <a:srgbClr val="FFFFFF"/>
                </a:solidFill>
              </a:rPr>
              <a:t>kubectl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1"/>
            <a:ext cx="2829224" cy="769561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-cli -y</a:t>
            </a:r>
            <a:endParaRPr lang="en-US" sz="20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8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Create VPC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6956" y="2342101"/>
            <a:ext cx="4089450" cy="9979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networks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--subnet-mode custom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Create firewall rules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6309" y="2432560"/>
            <a:ext cx="4089450" cy="386938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-the-hard-way-allow-internal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</a:t>
            </a:r>
            <a:r>
              <a:rPr lang="en-US" sz="1600" dirty="0" err="1">
                <a:solidFill>
                  <a:srgbClr val="00B0F0"/>
                </a:solidFill>
              </a:rPr>
              <a:t>tcp,udp,icmp</a:t>
            </a:r>
            <a:r>
              <a:rPr lang="en-US" sz="1600" dirty="0">
                <a:solidFill>
                  <a:srgbClr val="00B0F0"/>
                </a:solidFill>
              </a:rPr>
              <a:t>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10.240.0.0/24,10.200.0.0/16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-the-hard-way-allow-external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tcp:22,tcp:6443,icmp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0.0.0.0/0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worker nodes and controllers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2"/>
            <a:ext cx="2829224" cy="157994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for i in 0 1 2; do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instances create controller-${i} \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61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Provisioning the CA and Generating TLS certificates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Generating Kubernetes Configuration Files for Authentication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Generating the Data Encryption Config and Key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Bootstrapping the </a:t>
            </a:r>
            <a:r>
              <a:rPr lang="en-US" dirty="0" err="1"/>
              <a:t>etcd</a:t>
            </a:r>
            <a:r>
              <a:rPr lang="en-US" dirty="0"/>
              <a:t> Cluster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Bootstrapping the Kubernetes Control Plane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Bootstrapping the Kubernetes Worker Nodes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kubectl</a:t>
            </a:r>
            <a:r>
              <a:rPr lang="en-US" dirty="0"/>
              <a:t> for Remote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328E46CE-F201-4EFA-A340-9CDB1DA48BE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3EEB0682-4B26-4684-AD6F-77112E4895B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0" name="Picture Placeholder 69">
            <a:extLst>
              <a:ext uri="{FF2B5EF4-FFF2-40B4-BE49-F238E27FC236}">
                <a16:creationId xmlns:a16="http://schemas.microsoft.com/office/drawing/2014/main" id="{01EE2876-06D1-4D07-9DB9-DF6D3480A8D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72" name="Picture Placeholder 71">
            <a:extLst>
              <a:ext uri="{FF2B5EF4-FFF2-40B4-BE49-F238E27FC236}">
                <a16:creationId xmlns:a16="http://schemas.microsoft.com/office/drawing/2014/main" id="{111DC4BD-BC44-4D80-845F-FD55CA63BE0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46" b="746"/>
          <a:stretch>
            <a:fillRect/>
          </a:stretch>
        </p:blipFill>
        <p:spPr/>
      </p:pic>
      <p:pic>
        <p:nvPicPr>
          <p:cNvPr id="74" name="Picture Placeholder 73">
            <a:extLst>
              <a:ext uri="{FF2B5EF4-FFF2-40B4-BE49-F238E27FC236}">
                <a16:creationId xmlns:a16="http://schemas.microsoft.com/office/drawing/2014/main" id="{EDFE0266-2EBA-45AB-9801-4C08DAC2105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0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Provisioning Pod Network Routes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Deploying the DNS Cluster Add-on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Smoke Test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6CD30F7-3823-431B-A191-7CB55869761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C800CDDE-DAC4-47B3-86B4-94B23AF04FF5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78539C5C-09B9-443A-A072-95E2758BB8BB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6" b="746"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EBF27CF9-AD51-4343-AAEC-01F26A151B5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B83C6555-3FDB-4BC2-975E-20E77EFEDAA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65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/>
              <a:t>Prerequisites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368CAE-F68C-48D1-BC62-598945DAB7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5320" y="1864921"/>
            <a:ext cx="3804522" cy="3804522"/>
          </a:xfrm>
        </p:spPr>
        <p:txBody>
          <a:bodyPr/>
          <a:lstStyle/>
          <a:p>
            <a:r>
              <a:rPr lang="en-US" sz="2800" dirty="0"/>
              <a:t>Installing the Client Tools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490E-4877-45A9-AE8E-02F6B7736E51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88145" y="2193201"/>
            <a:ext cx="3120238" cy="3120238"/>
          </a:xfrm>
        </p:spPr>
        <p:txBody>
          <a:bodyPr/>
          <a:lstStyle/>
          <a:p>
            <a:r>
              <a:rPr lang="en-US" sz="2800" dirty="0"/>
              <a:t>Provisioning Compute Resources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00B0F0"/>
                </a:solidFill>
              </a:rPr>
              <a:t>Account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2509" y="2448000"/>
            <a:ext cx="3509172" cy="3631338"/>
          </a:xfrm>
        </p:spPr>
        <p:txBody>
          <a:bodyPr/>
          <a:lstStyle/>
          <a:p>
            <a:r>
              <a:rPr lang="en-US" dirty="0"/>
              <a:t>Sign up for free at the link below.</a:t>
            </a:r>
          </a:p>
          <a:p>
            <a:r>
              <a:rPr lang="en-US" noProof="1">
                <a:hlinkClick r:id="rId3"/>
              </a:rPr>
              <a:t>https://cloud.google.com/free/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FFC000"/>
                </a:solidFill>
              </a:rPr>
              <a:t>SDK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hlinkClick r:id="rId4"/>
              </a:rPr>
              <a:t>Chocolatey</a:t>
            </a:r>
            <a:endParaRPr lang="en-US" dirty="0"/>
          </a:p>
          <a:p>
            <a:r>
              <a:rPr lang="en-US" noProof="1">
                <a:solidFill>
                  <a:srgbClr val="00B0F0"/>
                </a:solidFill>
              </a:rPr>
              <a:t>choco install gcloudsdk -y</a:t>
            </a:r>
            <a:endParaRPr lang="en-US" noProof="1"/>
          </a:p>
          <a:p>
            <a:r>
              <a:rPr lang="en-US" dirty="0"/>
              <a:t>Verify with </a:t>
            </a:r>
            <a:r>
              <a:rPr lang="en-US" dirty="0">
                <a:solidFill>
                  <a:srgbClr val="00B0F0"/>
                </a:solidFill>
              </a:rPr>
              <a:t>gcloud version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Project Init</a:t>
            </a:r>
            <a:br>
              <a:rPr lang="en-US" dirty="0"/>
            </a:br>
            <a:r>
              <a:rPr lang="en-US" dirty="0"/>
              <a:t>GitHub Repo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16241" y="2448000"/>
            <a:ext cx="3874559" cy="2437267"/>
          </a:xfrm>
        </p:spPr>
        <p:txBody>
          <a:bodyPr/>
          <a:lstStyle/>
          <a:p>
            <a:r>
              <a:rPr lang="en-US" sz="1400" dirty="0">
                <a:solidFill>
                  <a:srgbClr val="00B0F0"/>
                </a:solidFill>
              </a:rPr>
              <a:t>hub create </a:t>
            </a:r>
            <a:r>
              <a:rPr lang="en-US" sz="1400" dirty="0" err="1">
                <a:solidFill>
                  <a:srgbClr val="00B0F0"/>
                </a:solidFill>
              </a:rPr>
              <a:t>kubernetes</a:t>
            </a:r>
            <a:r>
              <a:rPr lang="en-US" sz="1400" dirty="0">
                <a:solidFill>
                  <a:srgbClr val="00B0F0"/>
                </a:solidFill>
              </a:rPr>
              <a:t>-the-hard-way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</a:t>
            </a:r>
            <a:r>
              <a:rPr lang="en-US" sz="1400" dirty="0" err="1">
                <a:solidFill>
                  <a:srgbClr val="00B0F0"/>
                </a:solidFill>
              </a:rPr>
              <a:t>init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#Enter credentials in browser window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#Select 1 for default project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#Set a default region and compute zone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compute/region us-west1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compute/zone us-west1-c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 Go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90935" y="2448000"/>
            <a:ext cx="2461491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golang</a:t>
            </a:r>
            <a:r>
              <a:rPr lang="en-US" sz="1600" dirty="0">
                <a:solidFill>
                  <a:srgbClr val="00B0F0"/>
                </a:solidFill>
              </a:rPr>
              <a:t> -y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Install CFSSL packages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60782" y="2448000"/>
            <a:ext cx="4089450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go get -u github.com/</a:t>
            </a:r>
            <a:r>
              <a:rPr lang="en-US" sz="1600" dirty="0" err="1">
                <a:solidFill>
                  <a:srgbClr val="00B0F0"/>
                </a:solidFill>
              </a:rPr>
              <a:t>cloudflare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cfssl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cmd</a:t>
            </a:r>
            <a:r>
              <a:rPr lang="en-US" sz="1600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Install </a:t>
            </a:r>
            <a:r>
              <a:rPr lang="en-US" dirty="0" err="1">
                <a:solidFill>
                  <a:srgbClr val="FFFFFF"/>
                </a:solidFill>
              </a:rPr>
              <a:t>kubectl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1"/>
            <a:ext cx="2829224" cy="769561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-cli -y</a:t>
            </a:r>
            <a:endParaRPr lang="en-US" sz="20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Create VPC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6956" y="2342101"/>
            <a:ext cx="4089450" cy="9979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networks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--subnet-mode custom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Create firewall rules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6309" y="2432560"/>
            <a:ext cx="4089450" cy="386938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-the-hard-way-allow-internal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</a:t>
            </a:r>
            <a:r>
              <a:rPr lang="en-US" sz="1600" dirty="0" err="1">
                <a:solidFill>
                  <a:srgbClr val="00B0F0"/>
                </a:solidFill>
              </a:rPr>
              <a:t>tcp,udp,icmp</a:t>
            </a:r>
            <a:r>
              <a:rPr lang="en-US" sz="1600" dirty="0">
                <a:solidFill>
                  <a:srgbClr val="00B0F0"/>
                </a:solidFill>
              </a:rPr>
              <a:t>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10.240.0.0/24,10.200.0.0/16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-the-hard-way-allow-external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tcp:22,tcp:6443,icmp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0.0.0.0/0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worker nodes and controllers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2"/>
            <a:ext cx="2829224" cy="157994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for i in 0 1 2; do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instances create controller-${i} \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sections…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/>
              <a:t>Provisioning a CA and Generating TLS Certificates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88145" y="2193201"/>
            <a:ext cx="3336374" cy="3120238"/>
          </a:xfrm>
        </p:spPr>
        <p:txBody>
          <a:bodyPr/>
          <a:lstStyle/>
          <a:p>
            <a:r>
              <a:rPr lang="en-US" sz="2800" dirty="0"/>
              <a:t>Bootstrapping the </a:t>
            </a:r>
            <a:r>
              <a:rPr lang="en-US" sz="2800" dirty="0" err="1"/>
              <a:t>etcd</a:t>
            </a:r>
            <a:r>
              <a:rPr lang="en-US" sz="2800" dirty="0"/>
              <a:t> Cluster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368CAE-F68C-48D1-BC62-598945DAB7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5320" y="1864921"/>
            <a:ext cx="3804522" cy="3804522"/>
          </a:xfrm>
        </p:spPr>
        <p:txBody>
          <a:bodyPr/>
          <a:lstStyle/>
          <a:p>
            <a:r>
              <a:rPr lang="en-US" sz="2800" dirty="0"/>
              <a:t>Generating the Data Encryption Config and Key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490E-4877-45A9-AE8E-02F6B7736E51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5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11522</TotalTime>
  <Words>577</Words>
  <Application>Microsoft Office PowerPoint</Application>
  <PresentationFormat>Widescreen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Kubernetes</vt:lpstr>
      <vt:lpstr>Sections</vt:lpstr>
      <vt:lpstr>Sections</vt:lpstr>
      <vt:lpstr>Sections</vt:lpstr>
      <vt:lpstr>To begin…</vt:lpstr>
      <vt:lpstr>Prerequisites</vt:lpstr>
      <vt:lpstr>Installing the Client Tools</vt:lpstr>
      <vt:lpstr>Provisioning Compute Resources</vt:lpstr>
      <vt:lpstr>Next sections…</vt:lpstr>
      <vt:lpstr>Next sections…</vt:lpstr>
      <vt:lpstr>Installing the Client Tools</vt:lpstr>
      <vt:lpstr>Provisioning Compute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brandon lashmet</dc:creator>
  <cp:lastModifiedBy>brandon lashmet</cp:lastModifiedBy>
  <cp:revision>21</cp:revision>
  <dcterms:created xsi:type="dcterms:W3CDTF">2020-07-29T16:20:15Z</dcterms:created>
  <dcterms:modified xsi:type="dcterms:W3CDTF">2021-01-25T21:04:00Z</dcterms:modified>
</cp:coreProperties>
</file>