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5" r:id="rId4"/>
  </p:sldMasterIdLst>
  <p:notesMasterIdLst>
    <p:notesMasterId r:id="rId17"/>
  </p:notesMasterIdLst>
  <p:handoutMasterIdLst>
    <p:handoutMasterId r:id="rId18"/>
  </p:handoutMasterIdLst>
  <p:sldIdLst>
    <p:sldId id="256" r:id="rId5"/>
    <p:sldId id="300" r:id="rId6"/>
    <p:sldId id="297" r:id="rId7"/>
    <p:sldId id="296" r:id="rId8"/>
    <p:sldId id="298" r:id="rId9"/>
    <p:sldId id="258" r:id="rId10"/>
    <p:sldId id="287" r:id="rId11"/>
    <p:sldId id="289" r:id="rId12"/>
    <p:sldId id="295" r:id="rId13"/>
    <p:sldId id="292" r:id="rId14"/>
    <p:sldId id="299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59477" autoAdjust="0"/>
  </p:normalViewPr>
  <p:slideViewPr>
    <p:cSldViewPr snapToGrid="0">
      <p:cViewPr varScale="1">
        <p:scale>
          <a:sx n="49" d="100"/>
          <a:sy n="49" d="100"/>
        </p:scale>
        <p:origin x="1862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59652621027426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waponline.com/ws/article/23/7/2940/96110/A-deep-learning-model-with-spatio-temporal-graph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A deep learning algorithm for multi-source data fusion to predict water quality of urban sewer networks – ScienceDirect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https://www.sciencedirect.com/science/article/pii/S0959652621027426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85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A deep learning model with </a:t>
            </a:r>
            <a:r>
              <a:rPr lang="en-US" dirty="0" err="1">
                <a:hlinkClick r:id="rId3"/>
              </a:rPr>
              <a:t>spatio</a:t>
            </a:r>
            <a:r>
              <a:rPr lang="en-US" dirty="0">
                <a:hlinkClick r:id="rId3"/>
              </a:rPr>
              <a:t>-temporal graph convolutional networks for river water quality prediction | Water Supply | IWA Publishing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https://www.sciencedirect.com/science/article/pii/S0925231224006325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14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https://www.sciencedirect.com/science/article/pii/S0043135423014586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5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6F3D6-D383-A058-A006-C3F9299FD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523024-E984-12A2-85FB-78048BD71E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6F1D56-A158-F0C1-0F27-2AFBA8993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9CD0A-FCB4-3697-73F8-BDDBDCB937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58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78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for audience:</a:t>
            </a:r>
          </a:p>
          <a:p>
            <a:endParaRPr lang="en-US" dirty="0"/>
          </a:p>
          <a:p>
            <a:r>
              <a:rPr lang="en-US" dirty="0"/>
              <a:t>Background: Surrogate models using GNNs to predict river water quality</a:t>
            </a:r>
          </a:p>
          <a:p>
            <a:r>
              <a:rPr lang="en-US" dirty="0"/>
              <a:t>Motivation: Lacking__ improve water quality</a:t>
            </a:r>
          </a:p>
          <a:p>
            <a:r>
              <a:rPr lang="en-US" dirty="0"/>
              <a:t>How is the project related to the class: utilizes network systems and network based analysis</a:t>
            </a:r>
          </a:p>
          <a:p>
            <a:r>
              <a:rPr lang="en-US" dirty="0"/>
              <a:t>If you are doing this (suggestions): Seasonal flow of rivers. GNN dynamic structure; add nodes or edges based on season</a:t>
            </a:r>
          </a:p>
          <a:p>
            <a:r>
              <a:rPr lang="en-US" dirty="0"/>
              <a:t>One network river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13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8C02-6ED4-2BC9-A16B-624243F83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CDF03-397A-842E-D89E-60A506598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93002-633F-5566-95BF-B15F5DF0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98C8-9A0E-02C1-8D9E-F697BDF57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7EFAE-FC7D-6485-ED50-BD4203DC9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024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1618-E671-B3C3-AC03-54864D4C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BBA27-2CE2-9FE5-0C0F-E680C17EB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7491-185C-1BF3-5B09-F32A6493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24599-0BFA-D077-404B-10B61E2D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A581F-7C76-CCEC-8769-541F7E4F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8146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8EBAF-37A3-17A7-9C5A-4B74C05CF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50635-BC7E-ABB0-F790-C658A8E7E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20AE0-56DC-298A-EB8F-CD612591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AA2C6-F535-9AAA-D488-898F2686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D6C81-D215-A5EB-7D25-766DA833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9337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41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92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B37A-D38D-3BC0-7CA5-2FEC4D9D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3F0B-930D-9EA4-1A56-E4E880692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280C9-0BF5-C1F4-D3F7-A5792501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08948-FD9E-6BFB-45EB-12254871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E2CB7-6287-5EC0-2B07-04FC3406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7361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4F61-E726-FD4E-E4CF-DC115EC77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0127B-A160-6F7A-FB2D-5468C3F86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09722-4400-9D54-29C4-EA023B9C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A4702-061C-AADF-87D1-237D20A3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BBAA3-66B0-6012-F0FF-55A890AB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3140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DD69-D239-0E42-27D9-D83B2FF2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FE091-3EC1-240C-97E7-EBD59A904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768B9-0157-5937-3CED-8580FB330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93671-3207-19B5-A044-57FD7693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069CA-030A-DDF3-2277-E52AAEB6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6B806-CBBA-029F-2DCC-D7F9E73D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6749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0665-8E26-1197-F355-4B21575A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F0F13-A645-63B2-E647-05BB0E5FD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2236A-8F6B-3CD9-2369-44884CD51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B441A-29C4-F54F-BBE3-5E0C2B18A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9CB71-9FFE-4883-8B99-5C8C4D939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571DE-17E0-51EE-AFA9-5471DF5C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3B691-B9F0-9148-6C9C-17842D2A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0FDFE6-A8C0-DA2F-EF27-F757EE49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346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2A24-03B2-35D5-5FB9-D22E846C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15FFE-99F3-742C-FF76-5FC08E9A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0AD12-C905-4779-A0BF-96110313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A953B-2792-CD33-8553-1F6C4A99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5094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C4E3B-9F51-A5CE-3858-00D7550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E327F-9F4E-06A1-5BA2-B67CDC63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5045E-BCB2-4980-83A9-3EC94872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2596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3BE0-0361-CD0E-DCA2-9C1D1E954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E0216-E968-AE8F-6CEE-E35603E20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AF9B9-F0F5-9DD1-686D-A023612E9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178E3-0DFA-1BC4-E589-1FEBB356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D109C-D771-8F15-B7E7-66A10F11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157B6-D347-2B0A-0551-F9D3E4DD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2927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2948-9BB7-E331-6F04-E712DF0C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F8576-2115-1B1C-C62B-B4040AD4D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E20B2-95A9-0330-3042-72602B1B6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E4236-8600-AA5E-CCB3-EC96B1A1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9F218-29C3-FA19-3CED-DA82D60E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CF892-6DCD-44CA-2DF6-E9E74FCE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7394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37101-5DFB-A728-B9E9-210ABFE8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9E45A-EBF1-9817-E282-39C33EC02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FDCFE-5813-93B0-F267-EF4628751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C0D04-562A-41AD-EC07-2E143D22A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83881-5DA7-E397-106B-D6D66B2A2C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60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Buffalo Waterways Project Proposal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4DBDC6-7CC4-FE1D-2423-E66DCDBA9161}"/>
              </a:ext>
            </a:extLst>
          </p:cNvPr>
          <p:cNvSpPr txBox="1">
            <a:spLocks/>
          </p:cNvSpPr>
          <p:nvPr/>
        </p:nvSpPr>
        <p:spPr>
          <a:xfrm>
            <a:off x="960773" y="4543734"/>
            <a:ext cx="4941771" cy="3200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BY: Riley Blasiak</a:t>
            </a:r>
          </a:p>
          <a:p>
            <a:r>
              <a:rPr lang="en-US" sz="2800" dirty="0"/>
              <a:t>02/12/25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F2C36-CB21-C293-AF62-49A62DD1D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724CE62-EF60-C91D-97B4-FA366A7F6B0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kern="1200">
                <a:latin typeface="+mj-lt"/>
                <a:ea typeface="+mj-ea"/>
                <a:cs typeface="+mj-cs"/>
              </a:rPr>
              <a:t>Background (What data do we have)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069B349-6508-27B3-CB92-8AF4452E1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3935" y="3064805"/>
            <a:ext cx="5181600" cy="728389"/>
          </a:xfrm>
        </p:spPr>
        <p:txBody>
          <a:bodyPr/>
          <a:lstStyle/>
          <a:p>
            <a:r>
              <a:rPr lang="en-US" dirty="0"/>
              <a:t>UB Surface Water Samples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51792-F46D-17B9-7BAE-D60E3D9D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51574167-1BE7-F156-B27E-EA892B5F3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36" y="1335153"/>
            <a:ext cx="6348099" cy="55228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424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5AD83-A54F-2B4B-86A6-81B27C6C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FB7E08-8D8C-B09B-6850-CE62D087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566" y="331201"/>
            <a:ext cx="7696867" cy="61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61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C9AF-19AF-CD57-E32B-98394B0F7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1788160"/>
            <a:ext cx="7288282" cy="601377"/>
          </a:xfrm>
        </p:spPr>
        <p:txBody>
          <a:bodyPr/>
          <a:lstStyle/>
          <a:p>
            <a:r>
              <a:rPr lang="en-US" dirty="0"/>
              <a:t>Questions: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A5C5A-D279-C261-64DB-C3470D12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133225"/>
          </a:xfrm>
        </p:spPr>
        <p:txBody>
          <a:bodyPr>
            <a:normAutofit/>
          </a:bodyPr>
          <a:lstStyle/>
          <a:p>
            <a:r>
              <a:rPr lang="en-US" dirty="0"/>
              <a:t>Can we predict surface water quality accurately using graph neural network given BNW data and UB surface water samples?</a:t>
            </a:r>
          </a:p>
          <a:p>
            <a:r>
              <a:rPr lang="en-US" dirty="0"/>
              <a:t>Can we determine which locations are the most important for improving water quality?</a:t>
            </a:r>
          </a:p>
          <a:p>
            <a:r>
              <a:rPr lang="en-US" dirty="0"/>
              <a:t>Do important locations correlate with combined sewer discharge locations?</a:t>
            </a:r>
          </a:p>
          <a:p>
            <a:r>
              <a:rPr lang="en-US" dirty="0"/>
              <a:t>Can we use water quality indicators that are easy to measure to predict harder to measure parameters?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47014-493B-1397-9EFE-4C31B241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3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286E-0166-AE7E-7A1F-6E7A8FA5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3D535-3054-B19E-8C92-F7F73DE064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Buffalo has combined sewer overflows that effect surface water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surrogate model will be used to simulate water quality in local rivers.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will be able to determine how combined sewer outfall locations may affect surface water quality. Allowing for us to determine where engineering intervention is needed.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79F51-CB3F-44E9-AEB0-B383A829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0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A4B2-7F28-A57E-D4A6-6A7A7979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700"/>
              <a:t>A deep learning algorithm for multi-source data fusion to predict water quality of urban sewer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5417-FF18-AC42-4AB7-54F20F8FE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GNN-based surrogate of the flow routing model for the hydraulic prediction in drainage networks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5FC66A-DADD-CDAA-AC72-3D8BFE1DD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2"/>
          <a:stretch/>
        </p:blipFill>
        <p:spPr bwMode="auto">
          <a:xfrm>
            <a:off x="6172200" y="1825625"/>
            <a:ext cx="5181600" cy="43513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7AB0A-C418-34E8-C2B0-4ECA05FB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CBFF-00C8-C041-0DC7-65100CB6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deep learning model with </a:t>
            </a:r>
            <a:r>
              <a:rPr lang="en-US" dirty="0" err="1"/>
              <a:t>spatio</a:t>
            </a:r>
            <a:r>
              <a:rPr lang="en-US" dirty="0"/>
              <a:t>-temporal graph convolutional networks for river water quality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726C-23EB-AA11-3D35-92184E292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5000556" cy="34070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Achieved accurate water quality prediction at different river locations.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Considers spatial dependencies that other deep learning models neglect.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9E1EF-684F-F32C-1E84-83807B9D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 descr="River water quality prediction model framework.">
            <a:extLst>
              <a:ext uri="{FF2B5EF4-FFF2-40B4-BE49-F238E27FC236}">
                <a16:creationId xmlns:a16="http://schemas.microsoft.com/office/drawing/2014/main" id="{86C9FF0A-8324-8690-FE8C-C50B271FC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944" y="2214561"/>
            <a:ext cx="495300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81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0C55-5159-0683-F88F-6C01E6C33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water quality prediction in water distribution networks using graph neural networks with sparse monitoring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4A9DB-13A0-DE2E-8F6E-8688FF347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558126"/>
            <a:ext cx="7288212" cy="34070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high predictive accuracies (Mean Absolute Error = 0.07 mg L</a:t>
            </a:r>
            <a:r>
              <a:rPr lang="en-US" b="0" i="0" baseline="30000" dirty="0">
                <a:solidFill>
                  <a:srgbClr val="1F1F1F"/>
                </a:solidFill>
                <a:effectLst/>
                <a:latin typeface="ElsevierGulliver"/>
              </a:rPr>
              <a:t>−1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 and Mean Absolute Percentage Error = 10.0 %) across the entire network including those unmonitored sites. 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78273-F2D2-3853-C19C-87A5F5AA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11004A6-F38D-A4B1-FC7F-BB745393C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98" y="3640987"/>
            <a:ext cx="9919252" cy="294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09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7" y="268361"/>
            <a:ext cx="8629113" cy="419510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 (What data do we have)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1994E-A1CE-E53E-49A4-89BDB7CC0F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89" r="21588" b="59342"/>
          <a:stretch/>
        </p:blipFill>
        <p:spPr>
          <a:xfrm>
            <a:off x="184521" y="855973"/>
            <a:ext cx="3823458" cy="6002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6522C5-AFEC-7B08-8465-A489AA4076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385" r="21588" b="23946"/>
          <a:stretch/>
        </p:blipFill>
        <p:spPr>
          <a:xfrm>
            <a:off x="4184271" y="855972"/>
            <a:ext cx="3823458" cy="6002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49B63F-1F59-D79E-402F-A9AD62E036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269" t="52720" b="39252"/>
          <a:stretch/>
        </p:blipFill>
        <p:spPr>
          <a:xfrm>
            <a:off x="9558027" y="719446"/>
            <a:ext cx="1409471" cy="1717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443639-6184-24A5-74AC-753AD29982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509" t="76291" r="22097" b="-11961"/>
          <a:stretch/>
        </p:blipFill>
        <p:spPr>
          <a:xfrm>
            <a:off x="8007729" y="2868386"/>
            <a:ext cx="3823458" cy="600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E4ECE-801C-995B-5937-FBBE2164C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4A18-69E3-976B-365B-A1123E22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7" y="268361"/>
            <a:ext cx="8629113" cy="419510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 (What data do we have)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3904205-A5FC-207C-7370-166DCC48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FE2B6-2459-5821-E1F7-D444357DD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3" y="1023460"/>
            <a:ext cx="11343634" cy="551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0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3F9D-C114-42A1-7EC5-EA23883FB8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samples: 4734 with up to 8 parameters 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unique years sampled: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different rivers sampled: 38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EDEC4-3E4C-312D-8D5B-A7DE2A7B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FC599B-44F7-16EF-8B94-0BEE15BBC498}"/>
              </a:ext>
            </a:extLst>
          </p:cNvPr>
          <p:cNvSpPr txBox="1">
            <a:spLocks/>
          </p:cNvSpPr>
          <p:nvPr/>
        </p:nvSpPr>
        <p:spPr>
          <a:xfrm>
            <a:off x="1322317" y="268361"/>
            <a:ext cx="8629113" cy="4195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Background (What data do we have)</a:t>
            </a:r>
          </a:p>
        </p:txBody>
      </p:sp>
    </p:spTree>
    <p:extLst>
      <p:ext uri="{BB962C8B-B14F-4D97-AF65-F5344CB8AC3E}">
        <p14:creationId xmlns:p14="http://schemas.microsoft.com/office/powerpoint/2010/main" val="2482521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89E6EF-B1F0-1675-1BFA-A47299FEE2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255"/>
          <a:stretch/>
        </p:blipFill>
        <p:spPr>
          <a:xfrm>
            <a:off x="20" y="-20310"/>
            <a:ext cx="12191980" cy="6857990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737600F3-F023-11FC-7711-1406ED0D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10352</TotalTime>
  <Words>470</Words>
  <Application>Microsoft Office PowerPoint</Application>
  <PresentationFormat>Widescreen</PresentationFormat>
  <Paragraphs>59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ElsevierGulliver</vt:lpstr>
      <vt:lpstr>Office Theme</vt:lpstr>
      <vt:lpstr>Buffalo Waterways Project Proposal</vt:lpstr>
      <vt:lpstr>Background and Motivation</vt:lpstr>
      <vt:lpstr>A deep learning algorithm for multi-source data fusion to predict water quality of urban sewer networks</vt:lpstr>
      <vt:lpstr>A deep learning model with spatio-temporal graph convolutional networks for river water quality prediction</vt:lpstr>
      <vt:lpstr>Real-time water quality prediction in water distribution networks using graph neural networks with sparse monitoring data</vt:lpstr>
      <vt:lpstr>Background (What data do we have)</vt:lpstr>
      <vt:lpstr>Background (What data do we have)</vt:lpstr>
      <vt:lpstr>PowerPoint Presentation</vt:lpstr>
      <vt:lpstr>PowerPoint Presentation</vt:lpstr>
      <vt:lpstr>PowerPoint Presentation</vt:lpstr>
      <vt:lpstr>PowerPoint Presentation</vt:lpstr>
      <vt:lpstr>Questions: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Riley Blasiak</dc:creator>
  <cp:lastModifiedBy>Riley Blasiak</cp:lastModifiedBy>
  <cp:revision>13</cp:revision>
  <dcterms:created xsi:type="dcterms:W3CDTF">2025-02-05T16:02:25Z</dcterms:created>
  <dcterms:modified xsi:type="dcterms:W3CDTF">2025-02-12T20:35:05Z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