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66" r:id="rId4"/>
    <p:sldId id="260" r:id="rId5"/>
    <p:sldId id="258" r:id="rId6"/>
    <p:sldId id="261" r:id="rId7"/>
    <p:sldId id="270" r:id="rId8"/>
    <p:sldId id="263" r:id="rId9"/>
    <p:sldId id="267" r:id="rId10"/>
    <p:sldId id="269" r:id="rId11"/>
    <p:sldId id="264" r:id="rId12"/>
    <p:sldId id="268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EA263D-0119-491C-B0C3-DED22A8ECF66}" type="doc">
      <dgm:prSet loTypeId="urn:microsoft.com/office/officeart/2005/8/layout/vProcess5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C64543B-EAE2-4BF7-8CE8-C1C55E13BACB}">
      <dgm:prSet/>
      <dgm:spPr/>
      <dgm:t>
        <a:bodyPr/>
        <a:lstStyle/>
        <a:p>
          <a:r>
            <a:rPr lang="en-US" dirty="0"/>
            <a:t>How can we develop a Neural Network to predict water quality variables from a variable that is consistent across the study area?</a:t>
          </a:r>
        </a:p>
      </dgm:t>
    </dgm:pt>
    <dgm:pt modelId="{3859CDD3-76FD-4E9C-ABC7-066CE7BB7889}" type="parTrans" cxnId="{DB4F1A13-53CB-46A3-96A6-76535D7FDD68}">
      <dgm:prSet/>
      <dgm:spPr/>
      <dgm:t>
        <a:bodyPr/>
        <a:lstStyle/>
        <a:p>
          <a:endParaRPr lang="en-US"/>
        </a:p>
      </dgm:t>
    </dgm:pt>
    <dgm:pt modelId="{86D8BE2F-3611-4EF8-A1A6-36C29FA05AB3}" type="sibTrans" cxnId="{DB4F1A13-53CB-46A3-96A6-76535D7FDD68}">
      <dgm:prSet/>
      <dgm:spPr/>
      <dgm:t>
        <a:bodyPr/>
        <a:lstStyle/>
        <a:p>
          <a:endParaRPr lang="en-US"/>
        </a:p>
      </dgm:t>
    </dgm:pt>
    <dgm:pt modelId="{01DD8BA1-B101-4DFA-A078-D9248BE84CB5}">
      <dgm:prSet/>
      <dgm:spPr/>
      <dgm:t>
        <a:bodyPr/>
        <a:lstStyle/>
        <a:p>
          <a:r>
            <a:rPr lang="en-US" dirty="0"/>
            <a:t>For this project we are using storm total precipitation as our consistent variable.</a:t>
          </a:r>
        </a:p>
      </dgm:t>
    </dgm:pt>
    <dgm:pt modelId="{AA55B36D-DA34-4051-887C-C9249F2734B2}" type="parTrans" cxnId="{13DE8965-0274-460D-8503-FEE6EC857BB1}">
      <dgm:prSet/>
      <dgm:spPr/>
      <dgm:t>
        <a:bodyPr/>
        <a:lstStyle/>
        <a:p>
          <a:endParaRPr lang="en-US"/>
        </a:p>
      </dgm:t>
    </dgm:pt>
    <dgm:pt modelId="{483A01B6-45EC-49A8-AA23-39D043ABD79D}" type="sibTrans" cxnId="{13DE8965-0274-460D-8503-FEE6EC857BB1}">
      <dgm:prSet/>
      <dgm:spPr/>
      <dgm:t>
        <a:bodyPr/>
        <a:lstStyle/>
        <a:p>
          <a:endParaRPr lang="en-US"/>
        </a:p>
      </dgm:t>
    </dgm:pt>
    <dgm:pt modelId="{A57B76B2-E9E3-4AE0-85FE-C27F6D0F9DAA}">
      <dgm:prSet/>
      <dgm:spPr/>
      <dgm:t>
        <a:bodyPr/>
        <a:lstStyle/>
        <a:p>
          <a:r>
            <a:rPr lang="en-US" dirty="0"/>
            <a:t>With consistent parameters and data throughout the network we can create a Graphical Neural Network for the river systems which will be useful for predicting water quality, and Combined sewer overflows.</a:t>
          </a:r>
        </a:p>
      </dgm:t>
    </dgm:pt>
    <dgm:pt modelId="{9445F3AE-3310-4058-99B5-E9740BA31DB5}" type="parTrans" cxnId="{B82579EA-C924-4F77-A3A2-EC8C7827B046}">
      <dgm:prSet/>
      <dgm:spPr/>
      <dgm:t>
        <a:bodyPr/>
        <a:lstStyle/>
        <a:p>
          <a:endParaRPr lang="en-US"/>
        </a:p>
      </dgm:t>
    </dgm:pt>
    <dgm:pt modelId="{58CFD9CA-D2F5-438F-8EAA-6936DC3EFEC1}" type="sibTrans" cxnId="{B82579EA-C924-4F77-A3A2-EC8C7827B046}">
      <dgm:prSet/>
      <dgm:spPr/>
      <dgm:t>
        <a:bodyPr/>
        <a:lstStyle/>
        <a:p>
          <a:endParaRPr lang="en-US"/>
        </a:p>
      </dgm:t>
    </dgm:pt>
    <dgm:pt modelId="{39E75961-B3F8-4660-8669-79EF2F951874}" type="pres">
      <dgm:prSet presAssocID="{05EA263D-0119-491C-B0C3-DED22A8ECF66}" presName="outerComposite" presStyleCnt="0">
        <dgm:presLayoutVars>
          <dgm:chMax val="5"/>
          <dgm:dir/>
          <dgm:resizeHandles val="exact"/>
        </dgm:presLayoutVars>
      </dgm:prSet>
      <dgm:spPr/>
    </dgm:pt>
    <dgm:pt modelId="{C75997C5-AC90-4B03-9BFC-239CFC9D5988}" type="pres">
      <dgm:prSet presAssocID="{05EA263D-0119-491C-B0C3-DED22A8ECF66}" presName="dummyMaxCanvas" presStyleCnt="0">
        <dgm:presLayoutVars/>
      </dgm:prSet>
      <dgm:spPr/>
    </dgm:pt>
    <dgm:pt modelId="{97907B0E-11A4-427A-8CBC-7461B741A49C}" type="pres">
      <dgm:prSet presAssocID="{05EA263D-0119-491C-B0C3-DED22A8ECF66}" presName="TwoNodes_1" presStyleLbl="node1" presStyleIdx="0" presStyleCnt="2">
        <dgm:presLayoutVars>
          <dgm:bulletEnabled val="1"/>
        </dgm:presLayoutVars>
      </dgm:prSet>
      <dgm:spPr/>
    </dgm:pt>
    <dgm:pt modelId="{591430F5-B954-4B6D-B325-B35632130B59}" type="pres">
      <dgm:prSet presAssocID="{05EA263D-0119-491C-B0C3-DED22A8ECF66}" presName="TwoNodes_2" presStyleLbl="node1" presStyleIdx="1" presStyleCnt="2">
        <dgm:presLayoutVars>
          <dgm:bulletEnabled val="1"/>
        </dgm:presLayoutVars>
      </dgm:prSet>
      <dgm:spPr/>
    </dgm:pt>
    <dgm:pt modelId="{5E68F714-725B-44EF-B6EF-5C09441644EA}" type="pres">
      <dgm:prSet presAssocID="{05EA263D-0119-491C-B0C3-DED22A8ECF66}" presName="TwoConn_1-2" presStyleLbl="fgAccFollowNode1" presStyleIdx="0" presStyleCnt="1">
        <dgm:presLayoutVars>
          <dgm:bulletEnabled val="1"/>
        </dgm:presLayoutVars>
      </dgm:prSet>
      <dgm:spPr/>
    </dgm:pt>
    <dgm:pt modelId="{19EA303E-BC2A-48C7-8CFF-73E18EC41810}" type="pres">
      <dgm:prSet presAssocID="{05EA263D-0119-491C-B0C3-DED22A8ECF66}" presName="TwoNodes_1_text" presStyleLbl="node1" presStyleIdx="1" presStyleCnt="2">
        <dgm:presLayoutVars>
          <dgm:bulletEnabled val="1"/>
        </dgm:presLayoutVars>
      </dgm:prSet>
      <dgm:spPr/>
    </dgm:pt>
    <dgm:pt modelId="{5D8FFD84-6632-4D54-9208-5CD05E6CF17D}" type="pres">
      <dgm:prSet presAssocID="{05EA263D-0119-491C-B0C3-DED22A8ECF6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4DA8C0C-8F6D-4863-B1EE-2064D266CFC5}" type="presOf" srcId="{86D8BE2F-3611-4EF8-A1A6-36C29FA05AB3}" destId="{5E68F714-725B-44EF-B6EF-5C09441644EA}" srcOrd="0" destOrd="0" presId="urn:microsoft.com/office/officeart/2005/8/layout/vProcess5"/>
    <dgm:cxn modelId="{DB4F1A13-53CB-46A3-96A6-76535D7FDD68}" srcId="{05EA263D-0119-491C-B0C3-DED22A8ECF66}" destId="{EC64543B-EAE2-4BF7-8CE8-C1C55E13BACB}" srcOrd="0" destOrd="0" parTransId="{3859CDD3-76FD-4E9C-ABC7-066CE7BB7889}" sibTransId="{86D8BE2F-3611-4EF8-A1A6-36C29FA05AB3}"/>
    <dgm:cxn modelId="{0A00432A-39E1-43B0-A4D1-909220EC6BDC}" type="presOf" srcId="{EC64543B-EAE2-4BF7-8CE8-C1C55E13BACB}" destId="{97907B0E-11A4-427A-8CBC-7461B741A49C}" srcOrd="0" destOrd="0" presId="urn:microsoft.com/office/officeart/2005/8/layout/vProcess5"/>
    <dgm:cxn modelId="{13DE8965-0274-460D-8503-FEE6EC857BB1}" srcId="{EC64543B-EAE2-4BF7-8CE8-C1C55E13BACB}" destId="{01DD8BA1-B101-4DFA-A078-D9248BE84CB5}" srcOrd="0" destOrd="0" parTransId="{AA55B36D-DA34-4051-887C-C9249F2734B2}" sibTransId="{483A01B6-45EC-49A8-AA23-39D043ABD79D}"/>
    <dgm:cxn modelId="{23015C7F-D361-4245-AF85-77608B1E58A9}" type="presOf" srcId="{A57B76B2-E9E3-4AE0-85FE-C27F6D0F9DAA}" destId="{5D8FFD84-6632-4D54-9208-5CD05E6CF17D}" srcOrd="1" destOrd="0" presId="urn:microsoft.com/office/officeart/2005/8/layout/vProcess5"/>
    <dgm:cxn modelId="{4C2ABE80-1C0E-43CD-B000-187514635A33}" type="presOf" srcId="{A57B76B2-E9E3-4AE0-85FE-C27F6D0F9DAA}" destId="{591430F5-B954-4B6D-B325-B35632130B59}" srcOrd="0" destOrd="0" presId="urn:microsoft.com/office/officeart/2005/8/layout/vProcess5"/>
    <dgm:cxn modelId="{ECF6B396-B37A-4E25-9FF5-07077DC6FA75}" type="presOf" srcId="{EC64543B-EAE2-4BF7-8CE8-C1C55E13BACB}" destId="{19EA303E-BC2A-48C7-8CFF-73E18EC41810}" srcOrd="1" destOrd="0" presId="urn:microsoft.com/office/officeart/2005/8/layout/vProcess5"/>
    <dgm:cxn modelId="{7CB39399-F5AE-4521-8A78-4AA862CE9A72}" type="presOf" srcId="{01DD8BA1-B101-4DFA-A078-D9248BE84CB5}" destId="{19EA303E-BC2A-48C7-8CFF-73E18EC41810}" srcOrd="1" destOrd="1" presId="urn:microsoft.com/office/officeart/2005/8/layout/vProcess5"/>
    <dgm:cxn modelId="{0700F59C-B8A2-46D9-A6DC-0A2CC1631B81}" type="presOf" srcId="{01DD8BA1-B101-4DFA-A078-D9248BE84CB5}" destId="{97907B0E-11A4-427A-8CBC-7461B741A49C}" srcOrd="0" destOrd="1" presId="urn:microsoft.com/office/officeart/2005/8/layout/vProcess5"/>
    <dgm:cxn modelId="{B82579EA-C924-4F77-A3A2-EC8C7827B046}" srcId="{05EA263D-0119-491C-B0C3-DED22A8ECF66}" destId="{A57B76B2-E9E3-4AE0-85FE-C27F6D0F9DAA}" srcOrd="1" destOrd="0" parTransId="{9445F3AE-3310-4058-99B5-E9740BA31DB5}" sibTransId="{58CFD9CA-D2F5-438F-8EAA-6936DC3EFEC1}"/>
    <dgm:cxn modelId="{C8BE39F3-4D87-49C8-8601-F8F41379F130}" type="presOf" srcId="{05EA263D-0119-491C-B0C3-DED22A8ECF66}" destId="{39E75961-B3F8-4660-8669-79EF2F951874}" srcOrd="0" destOrd="0" presId="urn:microsoft.com/office/officeart/2005/8/layout/vProcess5"/>
    <dgm:cxn modelId="{095FD9F8-E470-4EA8-A4FD-2B5B8C969378}" type="presParOf" srcId="{39E75961-B3F8-4660-8669-79EF2F951874}" destId="{C75997C5-AC90-4B03-9BFC-239CFC9D5988}" srcOrd="0" destOrd="0" presId="urn:microsoft.com/office/officeart/2005/8/layout/vProcess5"/>
    <dgm:cxn modelId="{42D23B12-C826-4A40-AE20-B245AA8A82F0}" type="presParOf" srcId="{39E75961-B3F8-4660-8669-79EF2F951874}" destId="{97907B0E-11A4-427A-8CBC-7461B741A49C}" srcOrd="1" destOrd="0" presId="urn:microsoft.com/office/officeart/2005/8/layout/vProcess5"/>
    <dgm:cxn modelId="{9ABA5354-F30B-4FA9-82C8-02C40AF270DF}" type="presParOf" srcId="{39E75961-B3F8-4660-8669-79EF2F951874}" destId="{591430F5-B954-4B6D-B325-B35632130B59}" srcOrd="2" destOrd="0" presId="urn:microsoft.com/office/officeart/2005/8/layout/vProcess5"/>
    <dgm:cxn modelId="{EAAA0856-56C1-4F4D-AE14-DADED771BD4A}" type="presParOf" srcId="{39E75961-B3F8-4660-8669-79EF2F951874}" destId="{5E68F714-725B-44EF-B6EF-5C09441644EA}" srcOrd="3" destOrd="0" presId="urn:microsoft.com/office/officeart/2005/8/layout/vProcess5"/>
    <dgm:cxn modelId="{6DBD8F5D-D87E-4B7C-B1B3-3F6DE534E5CA}" type="presParOf" srcId="{39E75961-B3F8-4660-8669-79EF2F951874}" destId="{19EA303E-BC2A-48C7-8CFF-73E18EC41810}" srcOrd="4" destOrd="0" presId="urn:microsoft.com/office/officeart/2005/8/layout/vProcess5"/>
    <dgm:cxn modelId="{7505F92E-B665-46B6-93EB-9EDB7B9F1539}" type="presParOf" srcId="{39E75961-B3F8-4660-8669-79EF2F951874}" destId="{5D8FFD84-6632-4D54-9208-5CD05E6CF17D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171707-599D-4B43-9D5A-85901F971D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A4280B-BF0E-4507-852F-25ACD43EED5E}">
      <dgm:prSet/>
      <dgm:spPr/>
      <dgm:t>
        <a:bodyPr/>
        <a:lstStyle/>
        <a:p>
          <a:r>
            <a:rPr lang="en-US" dirty="0"/>
            <a:t>Developing a NN to predict river water quality from precipitation will help to develop a graphical neural network (GNN). Include other parameters such as land cover. </a:t>
          </a:r>
        </a:p>
      </dgm:t>
    </dgm:pt>
    <dgm:pt modelId="{7E21283A-2FE0-4CC0-B46D-E8AE9BA6C9BF}" type="parTrans" cxnId="{FBA42036-FC41-4C36-82A7-21A687B7FBA9}">
      <dgm:prSet/>
      <dgm:spPr/>
      <dgm:t>
        <a:bodyPr/>
        <a:lstStyle/>
        <a:p>
          <a:endParaRPr lang="en-US"/>
        </a:p>
      </dgm:t>
    </dgm:pt>
    <dgm:pt modelId="{D15624C3-1B9F-4613-90C6-3EEF5BE87CEC}" type="sibTrans" cxnId="{FBA42036-FC41-4C36-82A7-21A687B7FBA9}">
      <dgm:prSet/>
      <dgm:spPr/>
      <dgm:t>
        <a:bodyPr/>
        <a:lstStyle/>
        <a:p>
          <a:endParaRPr lang="en-US"/>
        </a:p>
      </dgm:t>
    </dgm:pt>
    <dgm:pt modelId="{8E883ED7-C0E8-4A59-8052-E64357CABCBD}">
      <dgm:prSet/>
      <dgm:spPr/>
      <dgm:t>
        <a:bodyPr/>
        <a:lstStyle/>
        <a:p>
          <a:r>
            <a:rPr lang="en-US"/>
            <a:t>We need consistent data at each node to develop a well performing GNN.</a:t>
          </a:r>
        </a:p>
      </dgm:t>
    </dgm:pt>
    <dgm:pt modelId="{13E321DB-6F56-4C5C-A23B-12449C3F4E39}" type="parTrans" cxnId="{7FBB52A2-2969-4FBB-8E8D-0B0F0F6AE4CE}">
      <dgm:prSet/>
      <dgm:spPr/>
      <dgm:t>
        <a:bodyPr/>
        <a:lstStyle/>
        <a:p>
          <a:endParaRPr lang="en-US"/>
        </a:p>
      </dgm:t>
    </dgm:pt>
    <dgm:pt modelId="{D31D632F-0466-40D2-82D2-B737DFBD14B8}" type="sibTrans" cxnId="{7FBB52A2-2969-4FBB-8E8D-0B0F0F6AE4CE}">
      <dgm:prSet/>
      <dgm:spPr/>
      <dgm:t>
        <a:bodyPr/>
        <a:lstStyle/>
        <a:p>
          <a:endParaRPr lang="en-US"/>
        </a:p>
      </dgm:t>
    </dgm:pt>
    <dgm:pt modelId="{1304F1BF-BF76-47F4-9AD2-4BF60717606E}">
      <dgm:prSet/>
      <dgm:spPr/>
      <dgm:t>
        <a:bodyPr/>
        <a:lstStyle/>
        <a:p>
          <a:r>
            <a:rPr lang="en-US"/>
            <a:t>Use GNN with precipitation input to determine if CSO occur, and what their impact on river water quality will be.</a:t>
          </a:r>
        </a:p>
      </dgm:t>
    </dgm:pt>
    <dgm:pt modelId="{420BF77F-34E5-4874-8213-EECBD8A1ABD6}" type="parTrans" cxnId="{ECA84EAB-8ABB-47BB-99BA-19261E69F7CF}">
      <dgm:prSet/>
      <dgm:spPr/>
      <dgm:t>
        <a:bodyPr/>
        <a:lstStyle/>
        <a:p>
          <a:endParaRPr lang="en-US"/>
        </a:p>
      </dgm:t>
    </dgm:pt>
    <dgm:pt modelId="{59B6CBC1-8733-4417-9A8D-625E388D0CAE}" type="sibTrans" cxnId="{ECA84EAB-8ABB-47BB-99BA-19261E69F7CF}">
      <dgm:prSet/>
      <dgm:spPr/>
      <dgm:t>
        <a:bodyPr/>
        <a:lstStyle/>
        <a:p>
          <a:endParaRPr lang="en-US"/>
        </a:p>
      </dgm:t>
    </dgm:pt>
    <dgm:pt modelId="{68800E84-16CF-4F2F-8C4B-D695C6AF4055}">
      <dgm:prSet/>
      <dgm:spPr/>
      <dgm:t>
        <a:bodyPr/>
        <a:lstStyle/>
        <a:p>
          <a:r>
            <a:rPr lang="en-US"/>
            <a:t>Use forecast precipitation to test model accuracy on forecast vs actual precipitaiton</a:t>
          </a:r>
        </a:p>
      </dgm:t>
    </dgm:pt>
    <dgm:pt modelId="{14632FE2-04FB-461C-BDC5-FB96CCF3CF71}" type="parTrans" cxnId="{E46862DE-D33F-4473-8BB2-587209CDE9E4}">
      <dgm:prSet/>
      <dgm:spPr/>
      <dgm:t>
        <a:bodyPr/>
        <a:lstStyle/>
        <a:p>
          <a:endParaRPr lang="en-US"/>
        </a:p>
      </dgm:t>
    </dgm:pt>
    <dgm:pt modelId="{C4C90B34-2960-43D4-8CDB-08DEEC372787}" type="sibTrans" cxnId="{E46862DE-D33F-4473-8BB2-587209CDE9E4}">
      <dgm:prSet/>
      <dgm:spPr/>
      <dgm:t>
        <a:bodyPr/>
        <a:lstStyle/>
        <a:p>
          <a:endParaRPr lang="en-US"/>
        </a:p>
      </dgm:t>
    </dgm:pt>
    <dgm:pt modelId="{627FF34B-EB1E-4109-B169-3D02928BCC2E}" type="pres">
      <dgm:prSet presAssocID="{5E171707-599D-4B43-9D5A-85901F971D1E}" presName="root" presStyleCnt="0">
        <dgm:presLayoutVars>
          <dgm:dir/>
          <dgm:resizeHandles val="exact"/>
        </dgm:presLayoutVars>
      </dgm:prSet>
      <dgm:spPr/>
    </dgm:pt>
    <dgm:pt modelId="{667906D7-7FC2-41E0-9BA8-F58ED5DA9C14}" type="pres">
      <dgm:prSet presAssocID="{C7A4280B-BF0E-4507-852F-25ACD43EED5E}" presName="compNode" presStyleCnt="0"/>
      <dgm:spPr/>
    </dgm:pt>
    <dgm:pt modelId="{DD14BD7D-46C4-4ABC-A869-1F185DF20922}" type="pres">
      <dgm:prSet presAssocID="{C7A4280B-BF0E-4507-852F-25ACD43EED5E}" presName="bgRect" presStyleLbl="bgShp" presStyleIdx="0" presStyleCnt="4"/>
      <dgm:spPr/>
    </dgm:pt>
    <dgm:pt modelId="{77EF4960-3C53-4386-8B26-CBEF36327C75}" type="pres">
      <dgm:prSet presAssocID="{C7A4280B-BF0E-4507-852F-25ACD43EED5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fall scene"/>
        </a:ext>
      </dgm:extLst>
    </dgm:pt>
    <dgm:pt modelId="{9DEC523A-5E18-4770-B83D-4484BA92B313}" type="pres">
      <dgm:prSet presAssocID="{C7A4280B-BF0E-4507-852F-25ACD43EED5E}" presName="spaceRect" presStyleCnt="0"/>
      <dgm:spPr/>
    </dgm:pt>
    <dgm:pt modelId="{E090C88A-DC24-4F73-BEEB-C9A90C2B4FC6}" type="pres">
      <dgm:prSet presAssocID="{C7A4280B-BF0E-4507-852F-25ACD43EED5E}" presName="parTx" presStyleLbl="revTx" presStyleIdx="0" presStyleCnt="4">
        <dgm:presLayoutVars>
          <dgm:chMax val="0"/>
          <dgm:chPref val="0"/>
        </dgm:presLayoutVars>
      </dgm:prSet>
      <dgm:spPr/>
    </dgm:pt>
    <dgm:pt modelId="{685FEC7C-C177-4A71-AD2E-3E3A008F1B44}" type="pres">
      <dgm:prSet presAssocID="{D15624C3-1B9F-4613-90C6-3EEF5BE87CEC}" presName="sibTrans" presStyleCnt="0"/>
      <dgm:spPr/>
    </dgm:pt>
    <dgm:pt modelId="{13226F70-6A97-4FB1-912F-1E9EC1BCDD57}" type="pres">
      <dgm:prSet presAssocID="{8E883ED7-C0E8-4A59-8052-E64357CABCBD}" presName="compNode" presStyleCnt="0"/>
      <dgm:spPr/>
    </dgm:pt>
    <dgm:pt modelId="{317ADC5B-FBAC-4887-B252-495BD0D23989}" type="pres">
      <dgm:prSet presAssocID="{8E883ED7-C0E8-4A59-8052-E64357CABCBD}" presName="bgRect" presStyleLbl="bgShp" presStyleIdx="1" presStyleCnt="4"/>
      <dgm:spPr/>
    </dgm:pt>
    <dgm:pt modelId="{1ADFAFA5-8686-4B56-B86F-3B1876F9DE24}" type="pres">
      <dgm:prSet presAssocID="{8E883ED7-C0E8-4A59-8052-E64357CABCB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018A42A-3F99-4C19-9877-ECC3B2C6E43F}" type="pres">
      <dgm:prSet presAssocID="{8E883ED7-C0E8-4A59-8052-E64357CABCBD}" presName="spaceRect" presStyleCnt="0"/>
      <dgm:spPr/>
    </dgm:pt>
    <dgm:pt modelId="{E3B8E29D-C231-4493-AD2E-76BC190FCDB3}" type="pres">
      <dgm:prSet presAssocID="{8E883ED7-C0E8-4A59-8052-E64357CABCBD}" presName="parTx" presStyleLbl="revTx" presStyleIdx="1" presStyleCnt="4">
        <dgm:presLayoutVars>
          <dgm:chMax val="0"/>
          <dgm:chPref val="0"/>
        </dgm:presLayoutVars>
      </dgm:prSet>
      <dgm:spPr/>
    </dgm:pt>
    <dgm:pt modelId="{14E10D48-F72D-4B73-AE2B-1A6ED45A8221}" type="pres">
      <dgm:prSet presAssocID="{D31D632F-0466-40D2-82D2-B737DFBD14B8}" presName="sibTrans" presStyleCnt="0"/>
      <dgm:spPr/>
    </dgm:pt>
    <dgm:pt modelId="{199D9CEA-AC32-4C32-AC46-D8212177CCAB}" type="pres">
      <dgm:prSet presAssocID="{1304F1BF-BF76-47F4-9AD2-4BF60717606E}" presName="compNode" presStyleCnt="0"/>
      <dgm:spPr/>
    </dgm:pt>
    <dgm:pt modelId="{35665B2F-EF90-4B1C-9BB5-BB38BC0E0CA3}" type="pres">
      <dgm:prSet presAssocID="{1304F1BF-BF76-47F4-9AD2-4BF60717606E}" presName="bgRect" presStyleLbl="bgShp" presStyleIdx="2" presStyleCnt="4"/>
      <dgm:spPr/>
    </dgm:pt>
    <dgm:pt modelId="{0FCB163D-C19C-4BFA-9A7C-3E606A5614E7}" type="pres">
      <dgm:prSet presAssocID="{1304F1BF-BF76-47F4-9AD2-4BF6071760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690DEE5A-855B-403F-84D3-C263D3F36DD1}" type="pres">
      <dgm:prSet presAssocID="{1304F1BF-BF76-47F4-9AD2-4BF60717606E}" presName="spaceRect" presStyleCnt="0"/>
      <dgm:spPr/>
    </dgm:pt>
    <dgm:pt modelId="{04667C3A-7817-4F18-AFDA-DB024E6CF4CB}" type="pres">
      <dgm:prSet presAssocID="{1304F1BF-BF76-47F4-9AD2-4BF60717606E}" presName="parTx" presStyleLbl="revTx" presStyleIdx="2" presStyleCnt="4">
        <dgm:presLayoutVars>
          <dgm:chMax val="0"/>
          <dgm:chPref val="0"/>
        </dgm:presLayoutVars>
      </dgm:prSet>
      <dgm:spPr/>
    </dgm:pt>
    <dgm:pt modelId="{EAC8D2CF-84F6-4E29-A5D7-9B16CB7227C7}" type="pres">
      <dgm:prSet presAssocID="{59B6CBC1-8733-4417-9A8D-625E388D0CAE}" presName="sibTrans" presStyleCnt="0"/>
      <dgm:spPr/>
    </dgm:pt>
    <dgm:pt modelId="{C73DF8AC-9406-4B1F-9AAF-4E49A74925D9}" type="pres">
      <dgm:prSet presAssocID="{68800E84-16CF-4F2F-8C4B-D695C6AF4055}" presName="compNode" presStyleCnt="0"/>
      <dgm:spPr/>
    </dgm:pt>
    <dgm:pt modelId="{935D9882-AB30-48D3-B991-250CAFED3CA8}" type="pres">
      <dgm:prSet presAssocID="{68800E84-16CF-4F2F-8C4B-D695C6AF4055}" presName="bgRect" presStyleLbl="bgShp" presStyleIdx="3" presStyleCnt="4"/>
      <dgm:spPr/>
    </dgm:pt>
    <dgm:pt modelId="{7E7D9282-84D6-451F-9CB9-D5F6E5FF26BA}" type="pres">
      <dgm:prSet presAssocID="{68800E84-16CF-4F2F-8C4B-D695C6AF40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8F265ED-9551-45CD-833A-CE1C4BBFD9A4}" type="pres">
      <dgm:prSet presAssocID="{68800E84-16CF-4F2F-8C4B-D695C6AF4055}" presName="spaceRect" presStyleCnt="0"/>
      <dgm:spPr/>
    </dgm:pt>
    <dgm:pt modelId="{6C3FA869-AB04-459F-9776-EED8E59B840E}" type="pres">
      <dgm:prSet presAssocID="{68800E84-16CF-4F2F-8C4B-D695C6AF40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459824-ABC4-4434-BD7E-E0BD7AA0F2F4}" type="presOf" srcId="{1304F1BF-BF76-47F4-9AD2-4BF60717606E}" destId="{04667C3A-7817-4F18-AFDA-DB024E6CF4CB}" srcOrd="0" destOrd="0" presId="urn:microsoft.com/office/officeart/2018/2/layout/IconVerticalSolidList"/>
    <dgm:cxn modelId="{FBA42036-FC41-4C36-82A7-21A687B7FBA9}" srcId="{5E171707-599D-4B43-9D5A-85901F971D1E}" destId="{C7A4280B-BF0E-4507-852F-25ACD43EED5E}" srcOrd="0" destOrd="0" parTransId="{7E21283A-2FE0-4CC0-B46D-E8AE9BA6C9BF}" sibTransId="{D15624C3-1B9F-4613-90C6-3EEF5BE87CEC}"/>
    <dgm:cxn modelId="{27604673-EA14-4391-8FCF-8B3A0AD6E12E}" type="presOf" srcId="{C7A4280B-BF0E-4507-852F-25ACD43EED5E}" destId="{E090C88A-DC24-4F73-BEEB-C9A90C2B4FC6}" srcOrd="0" destOrd="0" presId="urn:microsoft.com/office/officeart/2018/2/layout/IconVerticalSolidList"/>
    <dgm:cxn modelId="{12F5257E-F1BA-4AD8-B4AF-19653D5F5F8F}" type="presOf" srcId="{8E883ED7-C0E8-4A59-8052-E64357CABCBD}" destId="{E3B8E29D-C231-4493-AD2E-76BC190FCDB3}" srcOrd="0" destOrd="0" presId="urn:microsoft.com/office/officeart/2018/2/layout/IconVerticalSolidList"/>
    <dgm:cxn modelId="{7FBB52A2-2969-4FBB-8E8D-0B0F0F6AE4CE}" srcId="{5E171707-599D-4B43-9D5A-85901F971D1E}" destId="{8E883ED7-C0E8-4A59-8052-E64357CABCBD}" srcOrd="1" destOrd="0" parTransId="{13E321DB-6F56-4C5C-A23B-12449C3F4E39}" sibTransId="{D31D632F-0466-40D2-82D2-B737DFBD14B8}"/>
    <dgm:cxn modelId="{ECA84EAB-8ABB-47BB-99BA-19261E69F7CF}" srcId="{5E171707-599D-4B43-9D5A-85901F971D1E}" destId="{1304F1BF-BF76-47F4-9AD2-4BF60717606E}" srcOrd="2" destOrd="0" parTransId="{420BF77F-34E5-4874-8213-EECBD8A1ABD6}" sibTransId="{59B6CBC1-8733-4417-9A8D-625E388D0CAE}"/>
    <dgm:cxn modelId="{5002DDCF-1687-456B-87FE-F66936A93520}" type="presOf" srcId="{5E171707-599D-4B43-9D5A-85901F971D1E}" destId="{627FF34B-EB1E-4109-B169-3D02928BCC2E}" srcOrd="0" destOrd="0" presId="urn:microsoft.com/office/officeart/2018/2/layout/IconVerticalSolidList"/>
    <dgm:cxn modelId="{E46862DE-D33F-4473-8BB2-587209CDE9E4}" srcId="{5E171707-599D-4B43-9D5A-85901F971D1E}" destId="{68800E84-16CF-4F2F-8C4B-D695C6AF4055}" srcOrd="3" destOrd="0" parTransId="{14632FE2-04FB-461C-BDC5-FB96CCF3CF71}" sibTransId="{C4C90B34-2960-43D4-8CDB-08DEEC372787}"/>
    <dgm:cxn modelId="{BFB8D0E3-E78F-4F32-A72B-F03B466B7DDD}" type="presOf" srcId="{68800E84-16CF-4F2F-8C4B-D695C6AF4055}" destId="{6C3FA869-AB04-459F-9776-EED8E59B840E}" srcOrd="0" destOrd="0" presId="urn:microsoft.com/office/officeart/2018/2/layout/IconVerticalSolidList"/>
    <dgm:cxn modelId="{740B5E80-C1CE-4FBF-B436-C9FBD28E2350}" type="presParOf" srcId="{627FF34B-EB1E-4109-B169-3D02928BCC2E}" destId="{667906D7-7FC2-41E0-9BA8-F58ED5DA9C14}" srcOrd="0" destOrd="0" presId="urn:microsoft.com/office/officeart/2018/2/layout/IconVerticalSolidList"/>
    <dgm:cxn modelId="{F9A354E4-6BEE-4843-89D4-0B0FF1CBFF15}" type="presParOf" srcId="{667906D7-7FC2-41E0-9BA8-F58ED5DA9C14}" destId="{DD14BD7D-46C4-4ABC-A869-1F185DF20922}" srcOrd="0" destOrd="0" presId="urn:microsoft.com/office/officeart/2018/2/layout/IconVerticalSolidList"/>
    <dgm:cxn modelId="{F51B5B24-6444-45FA-A85E-BC3AA89C7B2F}" type="presParOf" srcId="{667906D7-7FC2-41E0-9BA8-F58ED5DA9C14}" destId="{77EF4960-3C53-4386-8B26-CBEF36327C75}" srcOrd="1" destOrd="0" presId="urn:microsoft.com/office/officeart/2018/2/layout/IconVerticalSolidList"/>
    <dgm:cxn modelId="{4366A902-B7D6-4175-A53E-D93986134901}" type="presParOf" srcId="{667906D7-7FC2-41E0-9BA8-F58ED5DA9C14}" destId="{9DEC523A-5E18-4770-B83D-4484BA92B313}" srcOrd="2" destOrd="0" presId="urn:microsoft.com/office/officeart/2018/2/layout/IconVerticalSolidList"/>
    <dgm:cxn modelId="{D581F091-E507-4D03-8AD4-226F80837302}" type="presParOf" srcId="{667906D7-7FC2-41E0-9BA8-F58ED5DA9C14}" destId="{E090C88A-DC24-4F73-BEEB-C9A90C2B4FC6}" srcOrd="3" destOrd="0" presId="urn:microsoft.com/office/officeart/2018/2/layout/IconVerticalSolidList"/>
    <dgm:cxn modelId="{8AE15B23-2FE1-412C-BCAD-32C1B7EF4B95}" type="presParOf" srcId="{627FF34B-EB1E-4109-B169-3D02928BCC2E}" destId="{685FEC7C-C177-4A71-AD2E-3E3A008F1B44}" srcOrd="1" destOrd="0" presId="urn:microsoft.com/office/officeart/2018/2/layout/IconVerticalSolidList"/>
    <dgm:cxn modelId="{57F81048-B54F-4053-9861-2E73E7F8182F}" type="presParOf" srcId="{627FF34B-EB1E-4109-B169-3D02928BCC2E}" destId="{13226F70-6A97-4FB1-912F-1E9EC1BCDD57}" srcOrd="2" destOrd="0" presId="urn:microsoft.com/office/officeart/2018/2/layout/IconVerticalSolidList"/>
    <dgm:cxn modelId="{4E84C58F-6112-4CBC-AB2F-F4FE5CED87DE}" type="presParOf" srcId="{13226F70-6A97-4FB1-912F-1E9EC1BCDD57}" destId="{317ADC5B-FBAC-4887-B252-495BD0D23989}" srcOrd="0" destOrd="0" presId="urn:microsoft.com/office/officeart/2018/2/layout/IconVerticalSolidList"/>
    <dgm:cxn modelId="{BA6A10A1-0C25-4793-84EE-B149C6E304A7}" type="presParOf" srcId="{13226F70-6A97-4FB1-912F-1E9EC1BCDD57}" destId="{1ADFAFA5-8686-4B56-B86F-3B1876F9DE24}" srcOrd="1" destOrd="0" presId="urn:microsoft.com/office/officeart/2018/2/layout/IconVerticalSolidList"/>
    <dgm:cxn modelId="{AE1405EC-1A92-4123-BB46-1ACCFFC33DA5}" type="presParOf" srcId="{13226F70-6A97-4FB1-912F-1E9EC1BCDD57}" destId="{F018A42A-3F99-4C19-9877-ECC3B2C6E43F}" srcOrd="2" destOrd="0" presId="urn:microsoft.com/office/officeart/2018/2/layout/IconVerticalSolidList"/>
    <dgm:cxn modelId="{1F203ED6-8EA7-4400-B4D1-29C10736874B}" type="presParOf" srcId="{13226F70-6A97-4FB1-912F-1E9EC1BCDD57}" destId="{E3B8E29D-C231-4493-AD2E-76BC190FCDB3}" srcOrd="3" destOrd="0" presId="urn:microsoft.com/office/officeart/2018/2/layout/IconVerticalSolidList"/>
    <dgm:cxn modelId="{80B29298-B5D7-4C84-A236-501DA20E5BA5}" type="presParOf" srcId="{627FF34B-EB1E-4109-B169-3D02928BCC2E}" destId="{14E10D48-F72D-4B73-AE2B-1A6ED45A8221}" srcOrd="3" destOrd="0" presId="urn:microsoft.com/office/officeart/2018/2/layout/IconVerticalSolidList"/>
    <dgm:cxn modelId="{D80AF880-BA6A-454F-99DF-2CD22EE0CEF9}" type="presParOf" srcId="{627FF34B-EB1E-4109-B169-3D02928BCC2E}" destId="{199D9CEA-AC32-4C32-AC46-D8212177CCAB}" srcOrd="4" destOrd="0" presId="urn:microsoft.com/office/officeart/2018/2/layout/IconVerticalSolidList"/>
    <dgm:cxn modelId="{E92B208A-7B36-4772-B262-5682C80B739C}" type="presParOf" srcId="{199D9CEA-AC32-4C32-AC46-D8212177CCAB}" destId="{35665B2F-EF90-4B1C-9BB5-BB38BC0E0CA3}" srcOrd="0" destOrd="0" presId="urn:microsoft.com/office/officeart/2018/2/layout/IconVerticalSolidList"/>
    <dgm:cxn modelId="{BC56AE3D-2031-4512-967E-50CA5C8864CF}" type="presParOf" srcId="{199D9CEA-AC32-4C32-AC46-D8212177CCAB}" destId="{0FCB163D-C19C-4BFA-9A7C-3E606A5614E7}" srcOrd="1" destOrd="0" presId="urn:microsoft.com/office/officeart/2018/2/layout/IconVerticalSolidList"/>
    <dgm:cxn modelId="{14588977-0E39-43EF-A38F-3BE984BAD836}" type="presParOf" srcId="{199D9CEA-AC32-4C32-AC46-D8212177CCAB}" destId="{690DEE5A-855B-403F-84D3-C263D3F36DD1}" srcOrd="2" destOrd="0" presId="urn:microsoft.com/office/officeart/2018/2/layout/IconVerticalSolidList"/>
    <dgm:cxn modelId="{45066A0F-494A-488F-8967-12F53B4881CE}" type="presParOf" srcId="{199D9CEA-AC32-4C32-AC46-D8212177CCAB}" destId="{04667C3A-7817-4F18-AFDA-DB024E6CF4CB}" srcOrd="3" destOrd="0" presId="urn:microsoft.com/office/officeart/2018/2/layout/IconVerticalSolidList"/>
    <dgm:cxn modelId="{CF83CBB5-9AFE-44A5-89C4-EC84E9D388EB}" type="presParOf" srcId="{627FF34B-EB1E-4109-B169-3D02928BCC2E}" destId="{EAC8D2CF-84F6-4E29-A5D7-9B16CB7227C7}" srcOrd="5" destOrd="0" presId="urn:microsoft.com/office/officeart/2018/2/layout/IconVerticalSolidList"/>
    <dgm:cxn modelId="{43B3A9E5-E10E-4718-AB15-3CB07FAF1AF9}" type="presParOf" srcId="{627FF34B-EB1E-4109-B169-3D02928BCC2E}" destId="{C73DF8AC-9406-4B1F-9AAF-4E49A74925D9}" srcOrd="6" destOrd="0" presId="urn:microsoft.com/office/officeart/2018/2/layout/IconVerticalSolidList"/>
    <dgm:cxn modelId="{11FAEA69-BD9D-45E2-A14F-9476D7C73B5B}" type="presParOf" srcId="{C73DF8AC-9406-4B1F-9AAF-4E49A74925D9}" destId="{935D9882-AB30-48D3-B991-250CAFED3CA8}" srcOrd="0" destOrd="0" presId="urn:microsoft.com/office/officeart/2018/2/layout/IconVerticalSolidList"/>
    <dgm:cxn modelId="{2896FA5D-D418-4958-B1B4-A87293B6A93F}" type="presParOf" srcId="{C73DF8AC-9406-4B1F-9AAF-4E49A74925D9}" destId="{7E7D9282-84D6-451F-9CB9-D5F6E5FF26BA}" srcOrd="1" destOrd="0" presId="urn:microsoft.com/office/officeart/2018/2/layout/IconVerticalSolidList"/>
    <dgm:cxn modelId="{2E36A8B2-D762-4A66-9CF7-841876AA58A3}" type="presParOf" srcId="{C73DF8AC-9406-4B1F-9AAF-4E49A74925D9}" destId="{18F265ED-9551-45CD-833A-CE1C4BBFD9A4}" srcOrd="2" destOrd="0" presId="urn:microsoft.com/office/officeart/2018/2/layout/IconVerticalSolidList"/>
    <dgm:cxn modelId="{1919120E-139D-4BF2-A45D-2728AB661EDD}" type="presParOf" srcId="{C73DF8AC-9406-4B1F-9AAF-4E49A74925D9}" destId="{6C3FA869-AB04-459F-9776-EED8E59B84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07B0E-11A4-427A-8CBC-7461B741A49C}">
      <dsp:nvSpPr>
        <dsp:cNvPr id="0" name=""/>
        <dsp:cNvSpPr/>
      </dsp:nvSpPr>
      <dsp:spPr>
        <a:xfrm>
          <a:off x="0" y="0"/>
          <a:ext cx="8783996" cy="1695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can we develop a Neural Network to predict water quality variables from a variable that is consistent across the study area?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For this project we are using storm total precipitation as our consistent variable.</a:t>
          </a:r>
        </a:p>
      </dsp:txBody>
      <dsp:txXfrm>
        <a:off x="49651" y="49651"/>
        <a:ext cx="7031862" cy="1595910"/>
      </dsp:txXfrm>
    </dsp:sp>
    <dsp:sp modelId="{591430F5-B954-4B6D-B325-B35632130B59}">
      <dsp:nvSpPr>
        <dsp:cNvPr id="0" name=""/>
        <dsp:cNvSpPr/>
      </dsp:nvSpPr>
      <dsp:spPr>
        <a:xfrm>
          <a:off x="1550116" y="2071925"/>
          <a:ext cx="8783996" cy="16952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With consistent parameters and data throughout the network we can create a Graphical Neural Network for the river systems which will be useful for predicting water quality, and Combined sewer overflows.</a:t>
          </a:r>
        </a:p>
      </dsp:txBody>
      <dsp:txXfrm>
        <a:off x="1599767" y="2121576"/>
        <a:ext cx="6032689" cy="1595910"/>
      </dsp:txXfrm>
    </dsp:sp>
    <dsp:sp modelId="{5E68F714-725B-44EF-B6EF-5C09441644EA}">
      <dsp:nvSpPr>
        <dsp:cNvPr id="0" name=""/>
        <dsp:cNvSpPr/>
      </dsp:nvSpPr>
      <dsp:spPr>
        <a:xfrm>
          <a:off x="7682108" y="1332625"/>
          <a:ext cx="1101887" cy="1101887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30033" y="1332625"/>
        <a:ext cx="606037" cy="8291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4BD7D-46C4-4ABC-A869-1F185DF20922}">
      <dsp:nvSpPr>
        <dsp:cNvPr id="0" name=""/>
        <dsp:cNvSpPr/>
      </dsp:nvSpPr>
      <dsp:spPr>
        <a:xfrm>
          <a:off x="0" y="20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EF4960-3C53-4386-8B26-CBEF36327C75}">
      <dsp:nvSpPr>
        <dsp:cNvPr id="0" name=""/>
        <dsp:cNvSpPr/>
      </dsp:nvSpPr>
      <dsp:spPr>
        <a:xfrm>
          <a:off x="318851" y="239241"/>
          <a:ext cx="579729" cy="579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90C88A-DC24-4F73-BEEB-C9A90C2B4FC6}">
      <dsp:nvSpPr>
        <dsp:cNvPr id="0" name=""/>
        <dsp:cNvSpPr/>
      </dsp:nvSpPr>
      <dsp:spPr>
        <a:xfrm>
          <a:off x="1217431" y="20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Developing a NN to predict river water quality from precipitation will help to develop a graphical neural network (GNN). Include other parameters such as land cover. </a:t>
          </a:r>
        </a:p>
      </dsp:txBody>
      <dsp:txXfrm>
        <a:off x="1217431" y="2079"/>
        <a:ext cx="6088624" cy="1054053"/>
      </dsp:txXfrm>
    </dsp:sp>
    <dsp:sp modelId="{317ADC5B-FBAC-4887-B252-495BD0D23989}">
      <dsp:nvSpPr>
        <dsp:cNvPr id="0" name=""/>
        <dsp:cNvSpPr/>
      </dsp:nvSpPr>
      <dsp:spPr>
        <a:xfrm>
          <a:off x="0" y="1319646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FAFA5-8686-4B56-B86F-3B1876F9DE24}">
      <dsp:nvSpPr>
        <dsp:cNvPr id="0" name=""/>
        <dsp:cNvSpPr/>
      </dsp:nvSpPr>
      <dsp:spPr>
        <a:xfrm>
          <a:off x="318851" y="1556808"/>
          <a:ext cx="579729" cy="579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8E29D-C231-4493-AD2E-76BC190FCDB3}">
      <dsp:nvSpPr>
        <dsp:cNvPr id="0" name=""/>
        <dsp:cNvSpPr/>
      </dsp:nvSpPr>
      <dsp:spPr>
        <a:xfrm>
          <a:off x="1217431" y="1319646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need consistent data at each node to develop a well performing GNN.</a:t>
          </a:r>
        </a:p>
      </dsp:txBody>
      <dsp:txXfrm>
        <a:off x="1217431" y="1319646"/>
        <a:ext cx="6088624" cy="1054053"/>
      </dsp:txXfrm>
    </dsp:sp>
    <dsp:sp modelId="{35665B2F-EF90-4B1C-9BB5-BB38BC0E0CA3}">
      <dsp:nvSpPr>
        <dsp:cNvPr id="0" name=""/>
        <dsp:cNvSpPr/>
      </dsp:nvSpPr>
      <dsp:spPr>
        <a:xfrm>
          <a:off x="0" y="2637212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CB163D-C19C-4BFA-9A7C-3E606A5614E7}">
      <dsp:nvSpPr>
        <dsp:cNvPr id="0" name=""/>
        <dsp:cNvSpPr/>
      </dsp:nvSpPr>
      <dsp:spPr>
        <a:xfrm>
          <a:off x="318851" y="2874374"/>
          <a:ext cx="579729" cy="5797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667C3A-7817-4F18-AFDA-DB024E6CF4CB}">
      <dsp:nvSpPr>
        <dsp:cNvPr id="0" name=""/>
        <dsp:cNvSpPr/>
      </dsp:nvSpPr>
      <dsp:spPr>
        <a:xfrm>
          <a:off x="1217431" y="2637212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GNN with precipitation input to determine if CSO occur, and what their impact on river water quality will be.</a:t>
          </a:r>
        </a:p>
      </dsp:txBody>
      <dsp:txXfrm>
        <a:off x="1217431" y="2637212"/>
        <a:ext cx="6088624" cy="1054053"/>
      </dsp:txXfrm>
    </dsp:sp>
    <dsp:sp modelId="{935D9882-AB30-48D3-B991-250CAFED3CA8}">
      <dsp:nvSpPr>
        <dsp:cNvPr id="0" name=""/>
        <dsp:cNvSpPr/>
      </dsp:nvSpPr>
      <dsp:spPr>
        <a:xfrm>
          <a:off x="0" y="3954779"/>
          <a:ext cx="7306056" cy="1054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D9282-84D6-451F-9CB9-D5F6E5FF26BA}">
      <dsp:nvSpPr>
        <dsp:cNvPr id="0" name=""/>
        <dsp:cNvSpPr/>
      </dsp:nvSpPr>
      <dsp:spPr>
        <a:xfrm>
          <a:off x="318851" y="4191941"/>
          <a:ext cx="579729" cy="5797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FA869-AB04-459F-9776-EED8E59B840E}">
      <dsp:nvSpPr>
        <dsp:cNvPr id="0" name=""/>
        <dsp:cNvSpPr/>
      </dsp:nvSpPr>
      <dsp:spPr>
        <a:xfrm>
          <a:off x="1217431" y="3954779"/>
          <a:ext cx="6088624" cy="1054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554" tIns="111554" rIns="111554" bIns="11155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forecast precipitation to test model accuracy on forecast vs actual precipitaiton</a:t>
          </a:r>
        </a:p>
      </dsp:txBody>
      <dsp:txXfrm>
        <a:off x="1217431" y="3954779"/>
        <a:ext cx="6088624" cy="1054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D3470-B60D-4DBC-BAB1-D404EF7232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8BF0D-4EE1-47F9-B2C2-B81268C53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8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8BF0D-4EE1-47F9-B2C2-B81268C532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481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3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85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8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9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3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4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3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hap.readthedocs.io/en/latest/example_notebooks/overviews/Be%20careful%20when%20interpreting%20predictive%20models%20in%20search%20of%20causal%20insights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7B530ED-7E05-69A6-02A1-F581981003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5613" b="18137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7B224-473F-0D5C-ECF6-B72ABD6DB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1400503" cy="3290107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Buffalo River Networks-Creating a Neural Network for Predicting Water Quality from Precipitation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2A50F-7EBD-8069-AE40-DC366C578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Riley Blasiak</a:t>
            </a:r>
          </a:p>
          <a:p>
            <a:r>
              <a:rPr lang="en-US" sz="2400" dirty="0">
                <a:solidFill>
                  <a:srgbClr val="FFFFFF"/>
                </a:solidFill>
              </a:rPr>
              <a:t>CIE 500-Xudong Fan</a:t>
            </a:r>
          </a:p>
          <a:p>
            <a:r>
              <a:rPr lang="en-US" sz="2400" dirty="0">
                <a:solidFill>
                  <a:srgbClr val="FFFFFF"/>
                </a:solidFill>
              </a:rPr>
              <a:t>5/5/2025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19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F055-2979-0A48-AA1A-4FE751CD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3677-EFFA-C390-CA43-248B531CD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predict TDS</a:t>
            </a:r>
          </a:p>
          <a:p>
            <a:pPr lvl="1"/>
            <a:r>
              <a:rPr lang="en-US" dirty="0"/>
              <a:t>Using Conductivity and precipitation has an MSE of 0.039, with a nearly perfect prediction.</a:t>
            </a:r>
          </a:p>
          <a:p>
            <a:pPr lvl="1"/>
            <a:r>
              <a:rPr lang="en-US" dirty="0"/>
              <a:t>Using only known variables of precipitation and location gives an MSE of 0.38 with under and over predictions</a:t>
            </a:r>
          </a:p>
          <a:p>
            <a:pPr lvl="2"/>
            <a:r>
              <a:rPr lang="en-US" dirty="0"/>
              <a:t>Is this accurate enough to use to construct the GNN?</a:t>
            </a:r>
          </a:p>
        </p:txBody>
      </p:sp>
    </p:spTree>
    <p:extLst>
      <p:ext uri="{BB962C8B-B14F-4D97-AF65-F5344CB8AC3E}">
        <p14:creationId xmlns:p14="http://schemas.microsoft.com/office/powerpoint/2010/main" val="116147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91096-6764-5135-31BA-98A7E647F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Work/Neural Network Uses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465807-EE5B-0C41-8A4C-F41C41F6C01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296783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61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65F9-780C-AF86-7410-BABEF54F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6EFFE-7546-ED43-250E-730C8DC4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7" y="2578608"/>
            <a:ext cx="11326663" cy="37673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 May, R. M., Arms, S. C., Marsh, P., Bruning, E., Leeman, J. R., </a:t>
            </a:r>
            <a:r>
              <a:rPr lang="en-US" dirty="0" err="1"/>
              <a:t>Goebbert</a:t>
            </a:r>
            <a:r>
              <a:rPr lang="en-US" dirty="0"/>
              <a:t>, K., Thielen, J. </a:t>
            </a:r>
            <a:r>
              <a:rPr lang="en-US" dirty="0" err="1"/>
              <a:t>E.,Bruick</a:t>
            </a:r>
            <a:r>
              <a:rPr lang="en-US" dirty="0"/>
              <a:t>, Z., and 	Camron, M. D., 2024: </a:t>
            </a:r>
            <a:r>
              <a:rPr lang="en-US" dirty="0" err="1"/>
              <a:t>MetPy</a:t>
            </a:r>
            <a:r>
              <a:rPr lang="en-US" dirty="0"/>
              <a:t>: A Python Package for Meteorological Data. </a:t>
            </a:r>
            <a:r>
              <a:rPr lang="en-US" dirty="0" err="1"/>
              <a:t>Unidata</a:t>
            </a:r>
            <a:r>
              <a:rPr lang="en-US" dirty="0"/>
              <a:t>, </a:t>
            </a:r>
            <a:r>
              <a:rPr lang="en-US" dirty="0" err="1"/>
              <a:t>Unidata</a:t>
            </a:r>
            <a:r>
              <a:rPr lang="en-US" dirty="0"/>
              <a:t>/</a:t>
            </a:r>
            <a:r>
              <a:rPr lang="en-US" dirty="0" err="1"/>
              <a:t>MetPy</a:t>
            </a:r>
            <a:r>
              <a:rPr lang="en-US" dirty="0"/>
              <a:t>, 	doi:10.5065/D6WW7G29.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https://shap.readthedocs.io/en/latest/example_notebooks/overviews/Be%20careful%20when%20interpreting%20predictive%20models%20in%20search%20of%20causal%20insights.html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SHAP to determine if relationship is causal</a:t>
            </a:r>
          </a:p>
        </p:txBody>
      </p:sp>
    </p:spTree>
    <p:extLst>
      <p:ext uri="{BB962C8B-B14F-4D97-AF65-F5344CB8AC3E}">
        <p14:creationId xmlns:p14="http://schemas.microsoft.com/office/powerpoint/2010/main" val="2331728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C70DB299-A8D9-AF99-44B5-E818C516B310}"/>
              </a:ext>
            </a:extLst>
          </p:cNvPr>
          <p:cNvSpPr/>
          <p:nvPr/>
        </p:nvSpPr>
        <p:spPr>
          <a:xfrm>
            <a:off x="1157428" y="2957511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1605BC3-2499-CDC3-00AB-FE106A7C4CB4}"/>
              </a:ext>
            </a:extLst>
          </p:cNvPr>
          <p:cNvSpPr/>
          <p:nvPr/>
        </p:nvSpPr>
        <p:spPr>
          <a:xfrm>
            <a:off x="1167234" y="3898658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6E8F9C1-900E-7D8D-9DA1-1103DA9C4F21}"/>
              </a:ext>
            </a:extLst>
          </p:cNvPr>
          <p:cNvSpPr/>
          <p:nvPr/>
        </p:nvSpPr>
        <p:spPr>
          <a:xfrm>
            <a:off x="3067050" y="1933575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5FFDAEB5-911A-4DCE-4A11-1B1B14C0D45A}"/>
              </a:ext>
            </a:extLst>
          </p:cNvPr>
          <p:cNvSpPr/>
          <p:nvPr/>
        </p:nvSpPr>
        <p:spPr>
          <a:xfrm>
            <a:off x="3067050" y="2690812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CAE6F71-9D73-F467-4BBA-DC569D69FFD8}"/>
              </a:ext>
            </a:extLst>
          </p:cNvPr>
          <p:cNvSpPr/>
          <p:nvPr/>
        </p:nvSpPr>
        <p:spPr>
          <a:xfrm>
            <a:off x="3067050" y="3424236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8703994-BF83-F41F-CA02-9BCE921DD87F}"/>
              </a:ext>
            </a:extLst>
          </p:cNvPr>
          <p:cNvSpPr/>
          <p:nvPr/>
        </p:nvSpPr>
        <p:spPr>
          <a:xfrm>
            <a:off x="6610350" y="2166937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43AAF23-C431-3288-DE73-95EEA1312DB7}"/>
              </a:ext>
            </a:extLst>
          </p:cNvPr>
          <p:cNvSpPr/>
          <p:nvPr/>
        </p:nvSpPr>
        <p:spPr>
          <a:xfrm>
            <a:off x="6610350" y="2914650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61EBA5F3-CFE0-1F5A-C4FA-681FA3E0B7D3}"/>
              </a:ext>
            </a:extLst>
          </p:cNvPr>
          <p:cNvSpPr/>
          <p:nvPr/>
        </p:nvSpPr>
        <p:spPr>
          <a:xfrm>
            <a:off x="8743950" y="3219449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BDE4BF0-8BCE-8114-8668-FDEFB3313B65}"/>
              </a:ext>
            </a:extLst>
          </p:cNvPr>
          <p:cNvSpPr/>
          <p:nvPr/>
        </p:nvSpPr>
        <p:spPr>
          <a:xfrm>
            <a:off x="6610350" y="3662363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F1E89423-7A2A-99D1-CAD8-7FC1F45DF4D1}"/>
              </a:ext>
            </a:extLst>
          </p:cNvPr>
          <p:cNvSpPr/>
          <p:nvPr/>
        </p:nvSpPr>
        <p:spPr>
          <a:xfrm>
            <a:off x="6610350" y="4412456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C82AC85C-F6FF-EB52-B4DA-8CC165443E5F}"/>
              </a:ext>
            </a:extLst>
          </p:cNvPr>
          <p:cNvSpPr/>
          <p:nvPr/>
        </p:nvSpPr>
        <p:spPr>
          <a:xfrm>
            <a:off x="3067050" y="4129088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2340323-87F5-F0BA-17ED-D2E48817185A}"/>
              </a:ext>
            </a:extLst>
          </p:cNvPr>
          <p:cNvSpPr/>
          <p:nvPr/>
        </p:nvSpPr>
        <p:spPr>
          <a:xfrm>
            <a:off x="3067050" y="4833940"/>
            <a:ext cx="457200" cy="46672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7E1710-1D44-64D7-12FE-466E53F7C607}"/>
              </a:ext>
            </a:extLst>
          </p:cNvPr>
          <p:cNvSpPr txBox="1"/>
          <p:nvPr/>
        </p:nvSpPr>
        <p:spPr>
          <a:xfrm>
            <a:off x="714375" y="2070121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layer</a:t>
            </a:r>
          </a:p>
          <a:p>
            <a:r>
              <a:rPr lang="en-US" dirty="0"/>
              <a:t>N features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C6E674-9089-9C09-41F9-D0345D6071B5}"/>
              </a:ext>
            </a:extLst>
          </p:cNvPr>
          <p:cNvSpPr txBox="1"/>
          <p:nvPr/>
        </p:nvSpPr>
        <p:spPr>
          <a:xfrm>
            <a:off x="2514600" y="1066373"/>
            <a:ext cx="15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hidden layer</a:t>
            </a:r>
          </a:p>
          <a:p>
            <a:pPr algn="ctr"/>
            <a:r>
              <a:rPr lang="en-US" dirty="0"/>
              <a:t>100 neurons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6953D6-3C6B-09A6-CB7E-6294AECF6B33}"/>
              </a:ext>
            </a:extLst>
          </p:cNvPr>
          <p:cNvSpPr txBox="1"/>
          <p:nvPr/>
        </p:nvSpPr>
        <p:spPr>
          <a:xfrm>
            <a:off x="6096000" y="1061313"/>
            <a:ext cx="1562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hidden layer</a:t>
            </a:r>
          </a:p>
          <a:p>
            <a:pPr algn="ctr"/>
            <a:r>
              <a:rPr lang="en-US" dirty="0"/>
              <a:t>60 neurons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C61CF3-B98C-1A5E-7A57-C5C8E84C0394}"/>
              </a:ext>
            </a:extLst>
          </p:cNvPr>
          <p:cNvCxnSpPr>
            <a:cxnSpLocks/>
            <a:stCxn id="5" idx="6"/>
            <a:endCxn id="7" idx="3"/>
          </p:cNvCxnSpPr>
          <p:nvPr/>
        </p:nvCxnSpPr>
        <p:spPr>
          <a:xfrm flipV="1">
            <a:off x="1614628" y="2331950"/>
            <a:ext cx="1519377" cy="8589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95DAC0-12CA-B93F-7595-53425AF969FD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1614628" y="2924175"/>
            <a:ext cx="1452422" cy="266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E7262FD-A30F-BB2A-7ED3-8A4F0867BDD4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1614628" y="3190874"/>
            <a:ext cx="1452422" cy="46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3ACF8DC-88E5-BD38-C499-63433AB0D057}"/>
              </a:ext>
            </a:extLst>
          </p:cNvPr>
          <p:cNvCxnSpPr>
            <a:stCxn id="5" idx="6"/>
            <a:endCxn id="15" idx="2"/>
          </p:cNvCxnSpPr>
          <p:nvPr/>
        </p:nvCxnSpPr>
        <p:spPr>
          <a:xfrm>
            <a:off x="1614628" y="3190874"/>
            <a:ext cx="1452422" cy="117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F3CBA7-BEE8-7411-B268-4EFE8E1797C1}"/>
              </a:ext>
            </a:extLst>
          </p:cNvPr>
          <p:cNvCxnSpPr>
            <a:stCxn id="5" idx="6"/>
            <a:endCxn id="16" idx="2"/>
          </p:cNvCxnSpPr>
          <p:nvPr/>
        </p:nvCxnSpPr>
        <p:spPr>
          <a:xfrm>
            <a:off x="1614628" y="3190874"/>
            <a:ext cx="1452422" cy="1876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FAF4942-64B5-0D2A-B725-DC2C97549787}"/>
              </a:ext>
            </a:extLst>
          </p:cNvPr>
          <p:cNvCxnSpPr>
            <a:stCxn id="6" idx="6"/>
            <a:endCxn id="7" idx="3"/>
          </p:cNvCxnSpPr>
          <p:nvPr/>
        </p:nvCxnSpPr>
        <p:spPr>
          <a:xfrm flipV="1">
            <a:off x="1624434" y="2331950"/>
            <a:ext cx="1509571" cy="1800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CDD6D8-E4D3-EC18-A4F4-F1F864ED744F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1624434" y="2924175"/>
            <a:ext cx="1442616" cy="1207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6070AD-5064-8DAF-2EAA-8A20A35D75B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624434" y="3657599"/>
            <a:ext cx="1442616" cy="474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48F7FE-FCC5-41FA-DAA5-0539C8655968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1624434" y="4132021"/>
            <a:ext cx="1442616" cy="230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5A7F250-5328-8834-872B-C92FB574611A}"/>
              </a:ext>
            </a:extLst>
          </p:cNvPr>
          <p:cNvCxnSpPr>
            <a:cxnSpLocks/>
            <a:stCxn id="6" idx="6"/>
            <a:endCxn id="16" idx="2"/>
          </p:cNvCxnSpPr>
          <p:nvPr/>
        </p:nvCxnSpPr>
        <p:spPr>
          <a:xfrm>
            <a:off x="1624434" y="4132021"/>
            <a:ext cx="1442616" cy="935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78427B-CD91-ACB9-F910-8830493E9DEC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524250" y="2166938"/>
            <a:ext cx="3086100" cy="23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CF5001C-74F9-D44A-8564-722B01EC37EB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3524250" y="2166938"/>
            <a:ext cx="3086100" cy="981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E7CDF28-502A-D0D7-1495-F4F80849CE23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3524250" y="2166938"/>
            <a:ext cx="3086100" cy="1728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0C68B-6A8B-B96C-DBB1-B6F4E37F3EFA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3524250" y="2166938"/>
            <a:ext cx="3086100" cy="24788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99C53A-46FD-8CE6-BC7B-BE81B83BE87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524250" y="2400300"/>
            <a:ext cx="3086100" cy="52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9CC3806-495D-693C-889D-06322D565F67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3524250" y="2924175"/>
            <a:ext cx="3086100" cy="223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C20A78-1540-430F-D1AC-5D897F3B13A6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524250" y="2924175"/>
            <a:ext cx="3086100" cy="9715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1F84F12-782D-82E5-8098-C164E982F5ED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3524250" y="2924175"/>
            <a:ext cx="3086100" cy="1721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86582F0-9FB1-67BD-C7B5-6F3630ACEBA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3524250" y="2400300"/>
            <a:ext cx="3086100" cy="12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A8EEAE-A75A-7073-D912-EDC4EAEDD60C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524250" y="3657599"/>
            <a:ext cx="3086100" cy="9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94EC7CA-A2BF-A2FB-95B3-103B19BA45CD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3524250" y="3148013"/>
            <a:ext cx="3086100" cy="490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4EE4EE-59C1-5786-360B-7D7BF506EEF5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>
            <a:off x="3524250" y="3657599"/>
            <a:ext cx="3086100" cy="238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B853120-CA58-6033-7816-36187C566E5B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3524250" y="2400300"/>
            <a:ext cx="3086100" cy="1962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784F17A-0DB5-4291-2944-DB90134FF430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3524250" y="4362451"/>
            <a:ext cx="3086100" cy="283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943D229-823F-BBA2-4ED5-C53BE01F4F2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3524250" y="3148013"/>
            <a:ext cx="3086100" cy="12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394BE0E-6970-31CF-4E12-3A913CA0E79F}"/>
              </a:ext>
            </a:extLst>
          </p:cNvPr>
          <p:cNvCxnSpPr>
            <a:cxnSpLocks/>
            <a:stCxn id="15" idx="6"/>
            <a:endCxn id="13" idx="2"/>
          </p:cNvCxnSpPr>
          <p:nvPr/>
        </p:nvCxnSpPr>
        <p:spPr>
          <a:xfrm flipV="1">
            <a:off x="3524250" y="3895726"/>
            <a:ext cx="3086100" cy="466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7837A2F-7468-7406-6EFE-8D49D72DE179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3524250" y="2400300"/>
            <a:ext cx="3086100" cy="2667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9DBDCC0-8265-47FF-F4B1-C190DF84CC2F}"/>
              </a:ext>
            </a:extLst>
          </p:cNvPr>
          <p:cNvCxnSpPr>
            <a:cxnSpLocks/>
            <a:stCxn id="16" idx="6"/>
            <a:endCxn id="14" idx="2"/>
          </p:cNvCxnSpPr>
          <p:nvPr/>
        </p:nvCxnSpPr>
        <p:spPr>
          <a:xfrm flipV="1">
            <a:off x="3524250" y="4645819"/>
            <a:ext cx="3086100" cy="42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709445D-792D-6214-47B7-12D7DCBCD5EC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3524250" y="3148013"/>
            <a:ext cx="3086100" cy="1919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D3A9910-9CF3-87B0-A133-46EED2C6185E}"/>
              </a:ext>
            </a:extLst>
          </p:cNvPr>
          <p:cNvCxnSpPr>
            <a:cxnSpLocks/>
            <a:stCxn id="16" idx="6"/>
            <a:endCxn id="13" idx="2"/>
          </p:cNvCxnSpPr>
          <p:nvPr/>
        </p:nvCxnSpPr>
        <p:spPr>
          <a:xfrm flipV="1">
            <a:off x="3524250" y="3895726"/>
            <a:ext cx="3086100" cy="1171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96A6B7E-08DD-73C9-46B4-08AAFEC8A64A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7067550" y="2400300"/>
            <a:ext cx="1676400" cy="1052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445780F-983E-7E02-55AA-42857E357B6C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067550" y="3148013"/>
            <a:ext cx="1676400" cy="30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CB31BAD-B9A2-1FAC-F524-B77EE2CED771}"/>
              </a:ext>
            </a:extLst>
          </p:cNvPr>
          <p:cNvCxnSpPr>
            <a:stCxn id="13" idx="6"/>
            <a:endCxn id="12" idx="2"/>
          </p:cNvCxnSpPr>
          <p:nvPr/>
        </p:nvCxnSpPr>
        <p:spPr>
          <a:xfrm flipV="1">
            <a:off x="7067550" y="3452812"/>
            <a:ext cx="1676400" cy="442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497D9B8-8708-9471-65E1-B95AB8F71846}"/>
              </a:ext>
            </a:extLst>
          </p:cNvPr>
          <p:cNvCxnSpPr>
            <a:stCxn id="14" idx="6"/>
            <a:endCxn id="12" idx="2"/>
          </p:cNvCxnSpPr>
          <p:nvPr/>
        </p:nvCxnSpPr>
        <p:spPr>
          <a:xfrm flipV="1">
            <a:off x="7067550" y="3452812"/>
            <a:ext cx="1676400" cy="11930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36" name="Picture 135">
            <a:extLst>
              <a:ext uri="{FF2B5EF4-FFF2-40B4-BE49-F238E27FC236}">
                <a16:creationId xmlns:a16="http://schemas.microsoft.com/office/drawing/2014/main" id="{05E24E87-B831-B048-2578-94A926079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5463690"/>
            <a:ext cx="1371600" cy="941890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43AD6FCA-104B-60C1-6EFD-87892F349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0" y="5463690"/>
            <a:ext cx="1371600" cy="94189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5007C5BD-EF43-2FCE-0BAB-62CA98C7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4424806"/>
            <a:ext cx="1219200" cy="981308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28C09058-EDB7-0126-6664-7890589D7D56}"/>
              </a:ext>
            </a:extLst>
          </p:cNvPr>
          <p:cNvSpPr txBox="1"/>
          <p:nvPr/>
        </p:nvSpPr>
        <p:spPr>
          <a:xfrm>
            <a:off x="8220075" y="2292087"/>
            <a:ext cx="156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layer</a:t>
            </a:r>
          </a:p>
          <a:p>
            <a:pPr algn="ctr"/>
            <a:endParaRPr lang="en-US" dirty="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DE4F6CB-E4BD-2C57-DC49-F7DAC29260C6}"/>
              </a:ext>
            </a:extLst>
          </p:cNvPr>
          <p:cNvSpPr txBox="1"/>
          <p:nvPr/>
        </p:nvSpPr>
        <p:spPr>
          <a:xfrm>
            <a:off x="1205053" y="3407330"/>
            <a:ext cx="3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4AC0A109-41EB-2355-F17A-A1B11E318CE4}"/>
              </a:ext>
            </a:extLst>
          </p:cNvPr>
          <p:cNvSpPr txBox="1"/>
          <p:nvPr/>
        </p:nvSpPr>
        <p:spPr>
          <a:xfrm>
            <a:off x="3091564" y="3006671"/>
            <a:ext cx="3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EC8160A-ADDD-B1B8-48F3-E3A5C6F00501}"/>
              </a:ext>
            </a:extLst>
          </p:cNvPr>
          <p:cNvSpPr txBox="1"/>
          <p:nvPr/>
        </p:nvSpPr>
        <p:spPr>
          <a:xfrm>
            <a:off x="6636754" y="3249207"/>
            <a:ext cx="318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0977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C677-9E57-530F-DF5A-2019B02D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82A7-B232-9ECC-406A-CD5B5BCEA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112" y="2068905"/>
            <a:ext cx="5166360" cy="3767328"/>
          </a:xfrm>
        </p:spPr>
        <p:txBody>
          <a:bodyPr/>
          <a:lstStyle/>
          <a:p>
            <a:r>
              <a:rPr lang="en-US" dirty="0"/>
              <a:t>Buffalo’s River water quality is highly dependent on precipitation</a:t>
            </a:r>
          </a:p>
          <a:p>
            <a:pPr lvl="1"/>
            <a:r>
              <a:rPr lang="en-US" dirty="0"/>
              <a:t>Runoff</a:t>
            </a:r>
          </a:p>
          <a:p>
            <a:pPr lvl="1"/>
            <a:r>
              <a:rPr lang="en-US" dirty="0"/>
              <a:t>Combined Sewer Overflows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A35D0-64A2-B264-995E-FAA2BFE318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E941B-0DD9-5D5B-C53B-FC1C5FAC6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12" y="794579"/>
            <a:ext cx="6101555" cy="606342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8BE8C0A-7B97-D645-6062-16118733C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223" y="1474840"/>
            <a:ext cx="5169533" cy="49554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1B953-AB13-C2D2-0502-30842F818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021" y="3531945"/>
            <a:ext cx="3251652" cy="30140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89EA8-E715-A659-6C94-B7083DDCEEDE}"/>
              </a:ext>
            </a:extLst>
          </p:cNvPr>
          <p:cNvSpPr txBox="1"/>
          <p:nvPr/>
        </p:nvSpPr>
        <p:spPr>
          <a:xfrm>
            <a:off x="515112" y="6484683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www.google.com/url?sa=i&amp;url=https%3A%2F%2Fmegamanual.geosyntec.com%2Fnpsmanual%2Fsectionintrourbanstormwaterrunoff.aspx&amp;psig=AOvVaw2wUGs7K8qJCehLzKEhkP_V&amp;ust=1746543322747000&amp;source=images&amp;cd=vfe&amp;opi=89978449&amp;ved=0CBoQ3YkBahcKEwjA-qmLy4yNAxUAAAAAHQAAAAAQCg</a:t>
            </a:r>
          </a:p>
        </p:txBody>
      </p:sp>
      <p:pic>
        <p:nvPicPr>
          <p:cNvPr id="3076" name="Picture 4" descr="Combined Sewer Overflows — Mystic ...">
            <a:extLst>
              <a:ext uri="{FF2B5EF4-FFF2-40B4-BE49-F238E27FC236}">
                <a16:creationId xmlns:a16="http://schemas.microsoft.com/office/drawing/2014/main" id="{D043FE53-5B56-25A4-768F-9ECD53A5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0" y="3531946"/>
            <a:ext cx="4731550" cy="30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58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41F2E-C3DC-A357-3B15-B4649F2B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45EE-2A25-E7EC-3912-DA8F4EC4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8EE5-E828-27F9-10B0-CB689F819B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Buffalo Niagara Waterkeeper river water quality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129D9D-64C1-AC3F-CC83-154B97BFFB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9" t="4765" r="2940" b="70943"/>
          <a:stretch/>
        </p:blipFill>
        <p:spPr>
          <a:xfrm>
            <a:off x="755284" y="3285154"/>
            <a:ext cx="3606951" cy="3197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0296F-8AA6-2E75-0F50-076F44E3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644" y="990847"/>
            <a:ext cx="5464112" cy="54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20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A3A5-0858-5227-F9AC-595C7E7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49A9-2692-96DA-E272-1AE357A15C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NEXRAD L3 radar data-from NOAA</a:t>
            </a:r>
          </a:p>
          <a:p>
            <a:pPr lvl="1"/>
            <a:r>
              <a:rPr lang="en-US" dirty="0"/>
              <a:t>For now, we used DAA data subcategory (Storm total Precipitation </a:t>
            </a:r>
            <a:r>
              <a:rPr lang="en-US" i="1" dirty="0"/>
              <a:t>inch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Pulled a single point value for each location and each time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MetPy</a:t>
            </a:r>
            <a:r>
              <a:rPr lang="en-US" dirty="0"/>
              <a:t> to read these data files [1]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A38E0D-187E-BB71-D894-8E7EE8DC12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88"/>
          <a:stretch/>
        </p:blipFill>
        <p:spPr>
          <a:xfrm>
            <a:off x="7112741" y="663777"/>
            <a:ext cx="4469660" cy="49780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DC5D7-88A5-2BF7-7D2C-CB85731D4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87" y="5494959"/>
            <a:ext cx="11846426" cy="124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76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9F927-3158-95F1-4E9E-631552536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 Question/ Motivation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B47F82-8474-18E7-6E0E-526C90C4E9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96144189"/>
              </p:ext>
            </p:extLst>
          </p:nvPr>
        </p:nvGraphicFramePr>
        <p:xfrm>
          <a:off x="520699" y="2578100"/>
          <a:ext cx="10334113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D00B3C5-58EB-934F-0BAE-51D96EFC2C7A}"/>
              </a:ext>
            </a:extLst>
          </p:cNvPr>
          <p:cNvGrpSpPr/>
          <p:nvPr/>
        </p:nvGrpSpPr>
        <p:grpSpPr>
          <a:xfrm>
            <a:off x="517869" y="2578100"/>
            <a:ext cx="8783996" cy="1695212"/>
            <a:chOff x="0" y="0"/>
            <a:chExt cx="8783996" cy="169521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16CABD7-08EF-FAC7-808F-0A3F8570DC24}"/>
                </a:ext>
              </a:extLst>
            </p:cNvPr>
            <p:cNvSpPr/>
            <p:nvPr/>
          </p:nvSpPr>
          <p:spPr>
            <a:xfrm>
              <a:off x="0" y="0"/>
              <a:ext cx="8783996" cy="16952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8" name="Rectangle: Rounded Corners 4">
              <a:extLst>
                <a:ext uri="{FF2B5EF4-FFF2-40B4-BE49-F238E27FC236}">
                  <a16:creationId xmlns:a16="http://schemas.microsoft.com/office/drawing/2014/main" id="{F0652428-94AD-D3D4-E9A7-3492D3735EEC}"/>
                </a:ext>
              </a:extLst>
            </p:cNvPr>
            <p:cNvSpPr txBox="1"/>
            <p:nvPr/>
          </p:nvSpPr>
          <p:spPr>
            <a:xfrm>
              <a:off x="49651" y="49651"/>
              <a:ext cx="7031862" cy="15959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How can we develop a Neural Network to predict water quality variables from a variable that is consistent across the study area?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600" kern="12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For this project we are using storm total precipitation as our consistent variable.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99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4AE43-7B09-E660-8FD7-7AFD430C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9A77-1ECD-2260-7353-126E37D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0DBDD-C63D-2824-9B0B-130D9796D0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Parameters of interest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3D035-8721-EE69-6E7C-CB0BB0F4E3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Scale features and targets</a:t>
            </a:r>
          </a:p>
          <a:p>
            <a:r>
              <a:rPr lang="en-US" dirty="0"/>
              <a:t>Split into training and testing set</a:t>
            </a:r>
          </a:p>
          <a:p>
            <a:r>
              <a:rPr lang="en-US" dirty="0"/>
              <a:t>3 hidden layers with p-&gt; 100, 100-&gt;60, 60-&gt;1 neurons using </a:t>
            </a:r>
            <a:r>
              <a:rPr lang="en-US" dirty="0" err="1"/>
              <a:t>ReLU</a:t>
            </a:r>
            <a:r>
              <a:rPr lang="en-US" dirty="0"/>
              <a:t> activation</a:t>
            </a:r>
          </a:p>
          <a:p>
            <a:r>
              <a:rPr lang="en-US" dirty="0"/>
              <a:t>Create batches to train and test model</a:t>
            </a:r>
          </a:p>
          <a:p>
            <a:r>
              <a:rPr lang="en-US" dirty="0"/>
              <a:t>Train model</a:t>
            </a:r>
          </a:p>
          <a:p>
            <a:r>
              <a:rPr lang="en-US" dirty="0"/>
              <a:t>Evaluate model performance on test set</a:t>
            </a:r>
          </a:p>
          <a:p>
            <a:r>
              <a:rPr lang="en-US" dirty="0"/>
              <a:t>Check unscaled predictions vs actual data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C4F56-0A6F-B6F8-5339-DE0587CD5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30249"/>
              </p:ext>
            </p:extLst>
          </p:nvPr>
        </p:nvGraphicFramePr>
        <p:xfrm>
          <a:off x="1307691" y="3069533"/>
          <a:ext cx="3377708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625">
                  <a:extLst>
                    <a:ext uri="{9D8B030D-6E8A-4147-A177-3AD203B41FA5}">
                      <a16:colId xmlns:a16="http://schemas.microsoft.com/office/drawing/2014/main" val="1132592960"/>
                    </a:ext>
                  </a:extLst>
                </a:gridCol>
                <a:gridCol w="3004083">
                  <a:extLst>
                    <a:ext uri="{9D8B030D-6E8A-4147-A177-3AD203B41FA5}">
                      <a16:colId xmlns:a16="http://schemas.microsoft.com/office/drawing/2014/main" val="6579418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Precipitation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353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Turbidity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54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Dissolved oxygen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9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Conductivity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50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TDS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09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Latitude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67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Longitude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38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Temperature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7917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CCC3EBA-9FEA-3FFF-0B32-ED5D0BE717AB}"/>
              </a:ext>
            </a:extLst>
          </p:cNvPr>
          <p:cNvSpPr/>
          <p:nvPr/>
        </p:nvSpPr>
        <p:spPr>
          <a:xfrm>
            <a:off x="6519672" y="4149213"/>
            <a:ext cx="4364637" cy="4129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8EE2-C6B0-4B39-E037-C0CB91331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creation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91746B-5787-F6E9-BBA7-582D2D05F7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5112" y="5027141"/>
            <a:ext cx="7576112" cy="16073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E812C-C364-8E18-455A-179D935F32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EED031-ED50-556C-D0B6-5C060E793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12" y="1709928"/>
            <a:ext cx="3284728" cy="32093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8DEFD2-90D1-B61C-61F5-C2220682C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455" y="1111163"/>
            <a:ext cx="5883150" cy="36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1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1924-E688-1B10-7046-76C3F7CEF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 the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46CA1-11CC-8E18-EBB0-F1DC82AB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7" y="2578608"/>
            <a:ext cx="6666173" cy="3767328"/>
          </a:xfrm>
        </p:spPr>
        <p:txBody>
          <a:bodyPr/>
          <a:lstStyle/>
          <a:p>
            <a:r>
              <a:rPr lang="en-US" dirty="0"/>
              <a:t>First, we want to determine which parameter we are predicting</a:t>
            </a:r>
          </a:p>
          <a:p>
            <a:r>
              <a:rPr lang="en-US" dirty="0"/>
              <a:t>Start with all other parameters are predicting the one, and cut down until accuracy stops improving</a:t>
            </a:r>
          </a:p>
          <a:p>
            <a:r>
              <a:rPr lang="en-US" dirty="0"/>
              <a:t>Table shows Test MSE loss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8E3E9B-509F-D300-DF4C-87DD809D15B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94883132"/>
              </p:ext>
            </p:extLst>
          </p:nvPr>
        </p:nvGraphicFramePr>
        <p:xfrm>
          <a:off x="1056640" y="4305168"/>
          <a:ext cx="10614153" cy="2185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457">
                  <a:extLst>
                    <a:ext uri="{9D8B030D-6E8A-4147-A177-3AD203B41FA5}">
                      <a16:colId xmlns:a16="http://schemas.microsoft.com/office/drawing/2014/main" val="1863509642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3873081434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3593312756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2268097815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68205426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1523780551"/>
                    </a:ext>
                  </a:extLst>
                </a:gridCol>
                <a:gridCol w="717755">
                  <a:extLst>
                    <a:ext uri="{9D8B030D-6E8A-4147-A177-3AD203B41FA5}">
                      <a16:colId xmlns:a16="http://schemas.microsoft.com/office/drawing/2014/main" val="402995097"/>
                    </a:ext>
                  </a:extLst>
                </a:gridCol>
                <a:gridCol w="784500">
                  <a:extLst>
                    <a:ext uri="{9D8B030D-6E8A-4147-A177-3AD203B41FA5}">
                      <a16:colId xmlns:a16="http://schemas.microsoft.com/office/drawing/2014/main" val="631070686"/>
                    </a:ext>
                  </a:extLst>
                </a:gridCol>
                <a:gridCol w="641178">
                  <a:extLst>
                    <a:ext uri="{9D8B030D-6E8A-4147-A177-3AD203B41FA5}">
                      <a16:colId xmlns:a16="http://schemas.microsoft.com/office/drawing/2014/main" val="634404868"/>
                    </a:ext>
                  </a:extLst>
                </a:gridCol>
                <a:gridCol w="722889">
                  <a:extLst>
                    <a:ext uri="{9D8B030D-6E8A-4147-A177-3AD203B41FA5}">
                      <a16:colId xmlns:a16="http://schemas.microsoft.com/office/drawing/2014/main" val="3979344496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871828280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775798220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2447090402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681552812"/>
                    </a:ext>
                  </a:extLst>
                </a:gridCol>
              </a:tblGrid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Features</a:t>
                      </a: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125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Target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1,2,3,4,6,7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1,2,3,4,6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1,2,3,4,7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1,2,3,7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1,2,4,7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1,3,4,7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4,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1,6,7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1,6,7,8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82200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0.9389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0.0603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0.0398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0.3763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0.8224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44197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Conductivity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0.4343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26994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Dissolved oxygen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19605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Turbidity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0.8582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0773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6DA44C-4D2C-7B85-CA2C-55E51349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95960"/>
              </p:ext>
            </p:extLst>
          </p:nvPr>
        </p:nvGraphicFramePr>
        <p:xfrm>
          <a:off x="7757652" y="1916676"/>
          <a:ext cx="3377708" cy="176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625">
                  <a:extLst>
                    <a:ext uri="{9D8B030D-6E8A-4147-A177-3AD203B41FA5}">
                      <a16:colId xmlns:a16="http://schemas.microsoft.com/office/drawing/2014/main" val="1132592960"/>
                    </a:ext>
                  </a:extLst>
                </a:gridCol>
                <a:gridCol w="3004083">
                  <a:extLst>
                    <a:ext uri="{9D8B030D-6E8A-4147-A177-3AD203B41FA5}">
                      <a16:colId xmlns:a16="http://schemas.microsoft.com/office/drawing/2014/main" val="6579418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Precipitation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9353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Turbidity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254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Dissolved oxygen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229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Conductivity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250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TDS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7097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Latitude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9676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Longitude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5382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 Temperature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79176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511E63FA-7298-38EE-AC01-3603020760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9342526"/>
              </p:ext>
            </p:extLst>
          </p:nvPr>
        </p:nvGraphicFramePr>
        <p:xfrm>
          <a:off x="1056640" y="4314131"/>
          <a:ext cx="10614153" cy="21856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457">
                  <a:extLst>
                    <a:ext uri="{9D8B030D-6E8A-4147-A177-3AD203B41FA5}">
                      <a16:colId xmlns:a16="http://schemas.microsoft.com/office/drawing/2014/main" val="1863509642"/>
                    </a:ext>
                  </a:extLst>
                </a:gridCol>
                <a:gridCol w="983226">
                  <a:extLst>
                    <a:ext uri="{9D8B030D-6E8A-4147-A177-3AD203B41FA5}">
                      <a16:colId xmlns:a16="http://schemas.microsoft.com/office/drawing/2014/main" val="3873081434"/>
                    </a:ext>
                  </a:extLst>
                </a:gridCol>
                <a:gridCol w="806245">
                  <a:extLst>
                    <a:ext uri="{9D8B030D-6E8A-4147-A177-3AD203B41FA5}">
                      <a16:colId xmlns:a16="http://schemas.microsoft.com/office/drawing/2014/main" val="3593312756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2268097815"/>
                    </a:ext>
                  </a:extLst>
                </a:gridCol>
                <a:gridCol w="688258">
                  <a:extLst>
                    <a:ext uri="{9D8B030D-6E8A-4147-A177-3AD203B41FA5}">
                      <a16:colId xmlns:a16="http://schemas.microsoft.com/office/drawing/2014/main" val="368205426"/>
                    </a:ext>
                  </a:extLst>
                </a:gridCol>
                <a:gridCol w="599767">
                  <a:extLst>
                    <a:ext uri="{9D8B030D-6E8A-4147-A177-3AD203B41FA5}">
                      <a16:colId xmlns:a16="http://schemas.microsoft.com/office/drawing/2014/main" val="1523780551"/>
                    </a:ext>
                  </a:extLst>
                </a:gridCol>
                <a:gridCol w="717755">
                  <a:extLst>
                    <a:ext uri="{9D8B030D-6E8A-4147-A177-3AD203B41FA5}">
                      <a16:colId xmlns:a16="http://schemas.microsoft.com/office/drawing/2014/main" val="402995097"/>
                    </a:ext>
                  </a:extLst>
                </a:gridCol>
                <a:gridCol w="784500">
                  <a:extLst>
                    <a:ext uri="{9D8B030D-6E8A-4147-A177-3AD203B41FA5}">
                      <a16:colId xmlns:a16="http://schemas.microsoft.com/office/drawing/2014/main" val="631070686"/>
                    </a:ext>
                  </a:extLst>
                </a:gridCol>
                <a:gridCol w="641178">
                  <a:extLst>
                    <a:ext uri="{9D8B030D-6E8A-4147-A177-3AD203B41FA5}">
                      <a16:colId xmlns:a16="http://schemas.microsoft.com/office/drawing/2014/main" val="634404868"/>
                    </a:ext>
                  </a:extLst>
                </a:gridCol>
                <a:gridCol w="722889">
                  <a:extLst>
                    <a:ext uri="{9D8B030D-6E8A-4147-A177-3AD203B41FA5}">
                      <a16:colId xmlns:a16="http://schemas.microsoft.com/office/drawing/2014/main" val="3979344496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871828280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775798220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2447090402"/>
                    </a:ext>
                  </a:extLst>
                </a:gridCol>
                <a:gridCol w="682034">
                  <a:extLst>
                    <a:ext uri="{9D8B030D-6E8A-4147-A177-3AD203B41FA5}">
                      <a16:colId xmlns:a16="http://schemas.microsoft.com/office/drawing/2014/main" val="681552812"/>
                    </a:ext>
                  </a:extLst>
                </a:gridCol>
              </a:tblGrid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Features</a:t>
                      </a: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125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sng" strike="noStrike" dirty="0">
                          <a:effectLst/>
                        </a:rPr>
                        <a:t>Target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1,2,3,4,6,7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1,2,3,4,6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1,2,3,4,7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1,2,3,7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1,2,4,7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1,3,4,7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1,4,7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4,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1,6,7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1,6,7,8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1,7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82200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TDS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0.0744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0.0837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0.0661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0.9389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0.0603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0.0466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0.0398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0.0397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0.3763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0.5237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0.7195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0.8224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44197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Conductivity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0.4343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526994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Dissolved oxygen 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0.953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919605"/>
                  </a:ext>
                </a:extLst>
              </a:tr>
              <a:tr h="350965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Turbidity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0.8582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149" marR="4149" marT="4149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07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188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048F1-145D-914A-F59A-D34FAE64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E6189B-E040-5A69-50F9-52A540F27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619" y="668577"/>
            <a:ext cx="7515225" cy="5619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1D8A9F-B5C4-39AF-3F43-C0209CFDA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619" y="712468"/>
            <a:ext cx="7515225" cy="5619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C588A70-CC49-A4AF-5272-89E6EF6A561C}"/>
              </a:ext>
            </a:extLst>
          </p:cNvPr>
          <p:cNvSpPr txBox="1"/>
          <p:nvPr/>
        </p:nvSpPr>
        <p:spPr>
          <a:xfrm>
            <a:off x="255639" y="53148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RMSE: 165.60 MAE: 114.73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92FE1-793C-7836-E0C5-1CC8FB5F5AC4}"/>
              </a:ext>
            </a:extLst>
          </p:cNvPr>
          <p:cNvSpPr txBox="1"/>
          <p:nvPr/>
        </p:nvSpPr>
        <p:spPr>
          <a:xfrm>
            <a:off x="255639" y="44710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RMSE: 52.26 MAE: 33.01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58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2950</TotalTime>
  <Words>867</Words>
  <Application>Microsoft Office PowerPoint</Application>
  <PresentationFormat>Widescreen</PresentationFormat>
  <Paragraphs>265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Narrow</vt:lpstr>
      <vt:lpstr>Arial</vt:lpstr>
      <vt:lpstr>Bierstadt</vt:lpstr>
      <vt:lpstr>Consolas</vt:lpstr>
      <vt:lpstr>GestaltVTI</vt:lpstr>
      <vt:lpstr>Buffalo River Networks-Creating a Neural Network for Predicting Water Quality from Precipitation</vt:lpstr>
      <vt:lpstr>Background</vt:lpstr>
      <vt:lpstr>Data Collection</vt:lpstr>
      <vt:lpstr>Data Collection</vt:lpstr>
      <vt:lpstr>Research Question/ Motivation</vt:lpstr>
      <vt:lpstr>Creating the Neural Network</vt:lpstr>
      <vt:lpstr>Batch creation</vt:lpstr>
      <vt:lpstr>Fine Tuning the Neural Network</vt:lpstr>
      <vt:lpstr>Results</vt:lpstr>
      <vt:lpstr>Conclusion</vt:lpstr>
      <vt:lpstr>Future Work/Neural Network Uses</vt:lpstr>
      <vt:lpstr>Works Cited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Riley Blasiak</dc:creator>
  <cp:lastModifiedBy>Riley Blasiak</cp:lastModifiedBy>
  <cp:revision>15</cp:revision>
  <dcterms:created xsi:type="dcterms:W3CDTF">2025-04-21T15:17:37Z</dcterms:created>
  <dcterms:modified xsi:type="dcterms:W3CDTF">2025-05-15T13:44:24Z</dcterms:modified>
</cp:coreProperties>
</file>