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 id="2147483911" r:id="rId2"/>
  </p:sldMasterIdLst>
  <p:notesMasterIdLst>
    <p:notesMasterId r:id="rId46"/>
  </p:notesMasterIdLst>
  <p:handoutMasterIdLst>
    <p:handoutMasterId r:id="rId47"/>
  </p:handoutMasterIdLst>
  <p:sldIdLst>
    <p:sldId id="776" r:id="rId3"/>
    <p:sldId id="920" r:id="rId4"/>
    <p:sldId id="968" r:id="rId5"/>
    <p:sldId id="921" r:id="rId6"/>
    <p:sldId id="923" r:id="rId7"/>
    <p:sldId id="925" r:id="rId8"/>
    <p:sldId id="924" r:id="rId9"/>
    <p:sldId id="926" r:id="rId10"/>
    <p:sldId id="927" r:id="rId11"/>
    <p:sldId id="928" r:id="rId12"/>
    <p:sldId id="938" r:id="rId13"/>
    <p:sldId id="922" r:id="rId14"/>
    <p:sldId id="930" r:id="rId15"/>
    <p:sldId id="931" r:id="rId16"/>
    <p:sldId id="932" r:id="rId17"/>
    <p:sldId id="933" r:id="rId18"/>
    <p:sldId id="934" r:id="rId19"/>
    <p:sldId id="935" r:id="rId20"/>
    <p:sldId id="936" r:id="rId21"/>
    <p:sldId id="937" r:id="rId22"/>
    <p:sldId id="929" r:id="rId23"/>
    <p:sldId id="940" r:id="rId24"/>
    <p:sldId id="941" r:id="rId25"/>
    <p:sldId id="942" r:id="rId26"/>
    <p:sldId id="939" r:id="rId27"/>
    <p:sldId id="943" r:id="rId28"/>
    <p:sldId id="944" r:id="rId29"/>
    <p:sldId id="945" r:id="rId30"/>
    <p:sldId id="952" r:id="rId31"/>
    <p:sldId id="953" r:id="rId32"/>
    <p:sldId id="954" r:id="rId33"/>
    <p:sldId id="955" r:id="rId34"/>
    <p:sldId id="956" r:id="rId35"/>
    <p:sldId id="957" r:id="rId36"/>
    <p:sldId id="958" r:id="rId37"/>
    <p:sldId id="959" r:id="rId38"/>
    <p:sldId id="960" r:id="rId39"/>
    <p:sldId id="961" r:id="rId40"/>
    <p:sldId id="962" r:id="rId41"/>
    <p:sldId id="963" r:id="rId42"/>
    <p:sldId id="964" r:id="rId43"/>
    <p:sldId id="965" r:id="rId44"/>
    <p:sldId id="881" r:id="rId4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D0EAEC"/>
    <a:srgbClr val="529FC6"/>
    <a:srgbClr val="00B0F0"/>
    <a:srgbClr val="3A89B0"/>
    <a:srgbClr val="C9F6FF"/>
    <a:srgbClr val="62656C"/>
    <a:srgbClr val="92D5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17" autoAdjust="0"/>
    <p:restoredTop sz="88456" autoAdjust="0"/>
  </p:normalViewPr>
  <p:slideViewPr>
    <p:cSldViewPr>
      <p:cViewPr varScale="1">
        <p:scale>
          <a:sx n="101" d="100"/>
          <a:sy n="101" d="100"/>
        </p:scale>
        <p:origin x="-1914" y="-84"/>
      </p:cViewPr>
      <p:guideLst>
        <p:guide orient="horz" pos="2568"/>
        <p:guide pos="2880"/>
      </p:guideLst>
    </p:cSldViewPr>
  </p:slideViewPr>
  <p:outlineViewPr>
    <p:cViewPr>
      <p:scale>
        <a:sx n="33" d="100"/>
        <a:sy n="33" d="100"/>
      </p:scale>
      <p:origin x="72" y="2653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8A660F-DFF7-418A-AE96-A8C2B1BE7F7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403D5686-B4B8-440E-B222-1EABCB3208EA}">
      <dgm:prSet phldrT="[文本]"/>
      <dgm:spPr>
        <a:solidFill>
          <a:srgbClr val="FF0000"/>
        </a:solidFill>
      </dgm:spPr>
      <dgm:t>
        <a:bodyPr/>
        <a:lstStyle/>
        <a:p>
          <a:r>
            <a:rPr lang="zh-CN" altLang="en-US" dirty="0" smtClean="0"/>
            <a:t>一、虚拟机发展历史</a:t>
          </a:r>
          <a:endParaRPr lang="zh-CN" altLang="en-US" dirty="0"/>
        </a:p>
      </dgm:t>
    </dgm:pt>
    <dgm:pt modelId="{382B2D4D-2B07-40E9-8D52-9989BD7E820E}" type="parTrans" cxnId="{4ACD559D-E85D-4638-85ED-BEE1794F7F06}">
      <dgm:prSet/>
      <dgm:spPr/>
      <dgm:t>
        <a:bodyPr/>
        <a:lstStyle/>
        <a:p>
          <a:endParaRPr lang="zh-CN" altLang="en-US"/>
        </a:p>
      </dgm:t>
    </dgm:pt>
    <dgm:pt modelId="{BA7E3598-BADD-49CD-92DF-19C341CCFDB8}" type="sibTrans" cxnId="{4ACD559D-E85D-4638-85ED-BEE1794F7F06}">
      <dgm:prSet/>
      <dgm:spPr/>
      <dgm:t>
        <a:bodyPr/>
        <a:lstStyle/>
        <a:p>
          <a:endParaRPr lang="zh-CN" altLang="en-US"/>
        </a:p>
      </dgm:t>
    </dgm:pt>
    <dgm:pt modelId="{CF40858D-C8E0-4D8D-A643-26BE6B1783FE}">
      <dgm:prSet phldrT="[文本]"/>
      <dgm:spPr/>
      <dgm:t>
        <a:bodyPr/>
        <a:lstStyle/>
        <a:p>
          <a:r>
            <a:rPr lang="zh-CN" altLang="en-US" dirty="0" smtClean="0"/>
            <a:t>二、</a:t>
          </a:r>
          <a:r>
            <a:rPr lang="en-US" altLang="en-US" dirty="0" err="1" smtClean="0"/>
            <a:t>Jvm</a:t>
          </a:r>
          <a:r>
            <a:rPr lang="zh-CN" altLang="en-US" dirty="0" smtClean="0"/>
            <a:t>基础知识及内存设置、监控</a:t>
          </a:r>
          <a:endParaRPr lang="zh-CN" altLang="en-US" dirty="0"/>
        </a:p>
      </dgm:t>
    </dgm:pt>
    <dgm:pt modelId="{D9AF988B-F122-433C-94F8-1FA041BC4362}" type="parTrans" cxnId="{C74DA174-15A0-4939-ABDB-8E59EE00D9A1}">
      <dgm:prSet/>
      <dgm:spPr/>
      <dgm:t>
        <a:bodyPr/>
        <a:lstStyle/>
        <a:p>
          <a:endParaRPr lang="zh-CN" altLang="en-US"/>
        </a:p>
      </dgm:t>
    </dgm:pt>
    <dgm:pt modelId="{C41CD40E-9E99-4BEB-9653-9725C8DDC224}" type="sibTrans" cxnId="{C74DA174-15A0-4939-ABDB-8E59EE00D9A1}">
      <dgm:prSet/>
      <dgm:spPr/>
      <dgm:t>
        <a:bodyPr/>
        <a:lstStyle/>
        <a:p>
          <a:endParaRPr lang="zh-CN" altLang="en-US"/>
        </a:p>
      </dgm:t>
    </dgm:pt>
    <dgm:pt modelId="{422BC8DE-23F7-4E8C-9CB2-22A439445441}">
      <dgm:prSet phldrT="[文本]"/>
      <dgm:spPr/>
      <dgm:t>
        <a:bodyPr/>
        <a:lstStyle/>
        <a:p>
          <a:r>
            <a:rPr lang="zh-CN" altLang="en-US" dirty="0" smtClean="0"/>
            <a:t>三、</a:t>
          </a:r>
          <a:r>
            <a:rPr lang="en-US" altLang="en-US" dirty="0" err="1" smtClean="0"/>
            <a:t>Jvm</a:t>
          </a:r>
          <a:r>
            <a:rPr lang="zh-CN" altLang="en-US" dirty="0" smtClean="0"/>
            <a:t>垃圾回收机制及性能调优实战</a:t>
          </a:r>
          <a:endParaRPr lang="zh-CN" altLang="en-US" dirty="0"/>
        </a:p>
      </dgm:t>
    </dgm:pt>
    <dgm:pt modelId="{AD906520-37DC-4621-B9B0-2F3B12E78A19}" type="parTrans" cxnId="{0CB2BF6E-C71E-4091-B129-1B7ACEEF0A2E}">
      <dgm:prSet/>
      <dgm:spPr/>
      <dgm:t>
        <a:bodyPr/>
        <a:lstStyle/>
        <a:p>
          <a:endParaRPr lang="zh-CN" altLang="en-US"/>
        </a:p>
      </dgm:t>
    </dgm:pt>
    <dgm:pt modelId="{E834EC7C-E59C-4565-BDFC-C4F0D089DE1A}" type="sibTrans" cxnId="{0CB2BF6E-C71E-4091-B129-1B7ACEEF0A2E}">
      <dgm:prSet/>
      <dgm:spPr/>
      <dgm:t>
        <a:bodyPr/>
        <a:lstStyle/>
        <a:p>
          <a:endParaRPr lang="zh-CN" altLang="en-US"/>
        </a:p>
      </dgm:t>
    </dgm:pt>
    <dgm:pt modelId="{88650F87-CD1A-4315-9237-86607FBC3C82}" type="pres">
      <dgm:prSet presAssocID="{618A660F-DFF7-418A-AE96-A8C2B1BE7F7E}" presName="linear" presStyleCnt="0">
        <dgm:presLayoutVars>
          <dgm:animLvl val="lvl"/>
          <dgm:resizeHandles val="exact"/>
        </dgm:presLayoutVars>
      </dgm:prSet>
      <dgm:spPr/>
      <dgm:t>
        <a:bodyPr/>
        <a:lstStyle/>
        <a:p>
          <a:endParaRPr lang="zh-CN" altLang="en-US"/>
        </a:p>
      </dgm:t>
    </dgm:pt>
    <dgm:pt modelId="{2F572C62-AB0A-4D40-8853-664D7E294AEC}" type="pres">
      <dgm:prSet presAssocID="{403D5686-B4B8-440E-B222-1EABCB3208EA}" presName="parentText" presStyleLbl="node1" presStyleIdx="0" presStyleCnt="3">
        <dgm:presLayoutVars>
          <dgm:chMax val="0"/>
          <dgm:bulletEnabled val="1"/>
        </dgm:presLayoutVars>
      </dgm:prSet>
      <dgm:spPr/>
      <dgm:t>
        <a:bodyPr/>
        <a:lstStyle/>
        <a:p>
          <a:endParaRPr lang="zh-CN" altLang="en-US"/>
        </a:p>
      </dgm:t>
    </dgm:pt>
    <dgm:pt modelId="{2863EC67-4C48-4F62-A321-F0AD817D26F9}" type="pres">
      <dgm:prSet presAssocID="{BA7E3598-BADD-49CD-92DF-19C341CCFDB8}" presName="spacer" presStyleCnt="0"/>
      <dgm:spPr/>
    </dgm:pt>
    <dgm:pt modelId="{E3CBC9A4-0650-48B0-B3D3-91F26E9B5374}" type="pres">
      <dgm:prSet presAssocID="{CF40858D-C8E0-4D8D-A643-26BE6B1783FE}" presName="parentText" presStyleLbl="node1" presStyleIdx="1" presStyleCnt="3">
        <dgm:presLayoutVars>
          <dgm:chMax val="0"/>
          <dgm:bulletEnabled val="1"/>
        </dgm:presLayoutVars>
      </dgm:prSet>
      <dgm:spPr/>
      <dgm:t>
        <a:bodyPr/>
        <a:lstStyle/>
        <a:p>
          <a:endParaRPr lang="zh-CN" altLang="en-US"/>
        </a:p>
      </dgm:t>
    </dgm:pt>
    <dgm:pt modelId="{6943ED8A-4FD9-4EEB-B81F-CEBC9CF04568}" type="pres">
      <dgm:prSet presAssocID="{C41CD40E-9E99-4BEB-9653-9725C8DDC224}" presName="spacer" presStyleCnt="0"/>
      <dgm:spPr/>
    </dgm:pt>
    <dgm:pt modelId="{E26A22C4-1AE2-4EEB-85DF-122152105844}" type="pres">
      <dgm:prSet presAssocID="{422BC8DE-23F7-4E8C-9CB2-22A439445441}" presName="parentText" presStyleLbl="node1" presStyleIdx="2" presStyleCnt="3">
        <dgm:presLayoutVars>
          <dgm:chMax val="0"/>
          <dgm:bulletEnabled val="1"/>
        </dgm:presLayoutVars>
      </dgm:prSet>
      <dgm:spPr/>
      <dgm:t>
        <a:bodyPr/>
        <a:lstStyle/>
        <a:p>
          <a:endParaRPr lang="zh-CN" altLang="en-US"/>
        </a:p>
      </dgm:t>
    </dgm:pt>
  </dgm:ptLst>
  <dgm:cxnLst>
    <dgm:cxn modelId="{C74DA174-15A0-4939-ABDB-8E59EE00D9A1}" srcId="{618A660F-DFF7-418A-AE96-A8C2B1BE7F7E}" destId="{CF40858D-C8E0-4D8D-A643-26BE6B1783FE}" srcOrd="1" destOrd="0" parTransId="{D9AF988B-F122-433C-94F8-1FA041BC4362}" sibTransId="{C41CD40E-9E99-4BEB-9653-9725C8DDC224}"/>
    <dgm:cxn modelId="{4ACD559D-E85D-4638-85ED-BEE1794F7F06}" srcId="{618A660F-DFF7-418A-AE96-A8C2B1BE7F7E}" destId="{403D5686-B4B8-440E-B222-1EABCB3208EA}" srcOrd="0" destOrd="0" parTransId="{382B2D4D-2B07-40E9-8D52-9989BD7E820E}" sibTransId="{BA7E3598-BADD-49CD-92DF-19C341CCFDB8}"/>
    <dgm:cxn modelId="{C52E9251-91A9-421B-8B90-83C8AF6A1C5B}" type="presOf" srcId="{618A660F-DFF7-418A-AE96-A8C2B1BE7F7E}" destId="{88650F87-CD1A-4315-9237-86607FBC3C82}" srcOrd="0" destOrd="0" presId="urn:microsoft.com/office/officeart/2005/8/layout/vList2"/>
    <dgm:cxn modelId="{0CB2BF6E-C71E-4091-B129-1B7ACEEF0A2E}" srcId="{618A660F-DFF7-418A-AE96-A8C2B1BE7F7E}" destId="{422BC8DE-23F7-4E8C-9CB2-22A439445441}" srcOrd="2" destOrd="0" parTransId="{AD906520-37DC-4621-B9B0-2F3B12E78A19}" sibTransId="{E834EC7C-E59C-4565-BDFC-C4F0D089DE1A}"/>
    <dgm:cxn modelId="{5A6E7717-FB76-4F9D-B42B-124C420B4DC2}" type="presOf" srcId="{422BC8DE-23F7-4E8C-9CB2-22A439445441}" destId="{E26A22C4-1AE2-4EEB-85DF-122152105844}" srcOrd="0" destOrd="0" presId="urn:microsoft.com/office/officeart/2005/8/layout/vList2"/>
    <dgm:cxn modelId="{7E0F0DFC-C0DF-48C3-BD6A-4364256ECEB4}" type="presOf" srcId="{CF40858D-C8E0-4D8D-A643-26BE6B1783FE}" destId="{E3CBC9A4-0650-48B0-B3D3-91F26E9B5374}" srcOrd="0" destOrd="0" presId="urn:microsoft.com/office/officeart/2005/8/layout/vList2"/>
    <dgm:cxn modelId="{BC0A9D41-ADD6-44F9-9124-18CED473E864}" type="presOf" srcId="{403D5686-B4B8-440E-B222-1EABCB3208EA}" destId="{2F572C62-AB0A-4D40-8853-664D7E294AEC}" srcOrd="0" destOrd="0" presId="urn:microsoft.com/office/officeart/2005/8/layout/vList2"/>
    <dgm:cxn modelId="{19BA2EB8-4239-4AC9-AD55-41BBD2B5CA4D}" type="presParOf" srcId="{88650F87-CD1A-4315-9237-86607FBC3C82}" destId="{2F572C62-AB0A-4D40-8853-664D7E294AEC}" srcOrd="0" destOrd="0" presId="urn:microsoft.com/office/officeart/2005/8/layout/vList2"/>
    <dgm:cxn modelId="{C385E144-C9E1-40FF-80FE-48D1B1AC21F6}" type="presParOf" srcId="{88650F87-CD1A-4315-9237-86607FBC3C82}" destId="{2863EC67-4C48-4F62-A321-F0AD817D26F9}" srcOrd="1" destOrd="0" presId="urn:microsoft.com/office/officeart/2005/8/layout/vList2"/>
    <dgm:cxn modelId="{55063425-830E-4771-8D7F-80633C399953}" type="presParOf" srcId="{88650F87-CD1A-4315-9237-86607FBC3C82}" destId="{E3CBC9A4-0650-48B0-B3D3-91F26E9B5374}" srcOrd="2" destOrd="0" presId="urn:microsoft.com/office/officeart/2005/8/layout/vList2"/>
    <dgm:cxn modelId="{0717E3A8-2743-4612-A5D0-11424BD141E1}" type="presParOf" srcId="{88650F87-CD1A-4315-9237-86607FBC3C82}" destId="{6943ED8A-4FD9-4EEB-B81F-CEBC9CF04568}" srcOrd="3" destOrd="0" presId="urn:microsoft.com/office/officeart/2005/8/layout/vList2"/>
    <dgm:cxn modelId="{C190E86D-D43A-4934-9EC0-D70D45E5A2CB}" type="presParOf" srcId="{88650F87-CD1A-4315-9237-86607FBC3C82}" destId="{E26A22C4-1AE2-4EEB-85DF-12215210584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72C62-AB0A-4D40-8853-664D7E294AEC}">
      <dsp:nvSpPr>
        <dsp:cNvPr id="0" name=""/>
        <dsp:cNvSpPr/>
      </dsp:nvSpPr>
      <dsp:spPr>
        <a:xfrm>
          <a:off x="0" y="20935"/>
          <a:ext cx="6096000" cy="1286949"/>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zh-CN" altLang="en-US" sz="2800" kern="1200" dirty="0" smtClean="0"/>
            <a:t>一、虚拟机发展历史</a:t>
          </a:r>
          <a:endParaRPr lang="zh-CN" altLang="en-US" sz="2800" kern="1200" dirty="0"/>
        </a:p>
      </dsp:txBody>
      <dsp:txXfrm>
        <a:off x="62824" y="83759"/>
        <a:ext cx="5970352" cy="1161301"/>
      </dsp:txXfrm>
    </dsp:sp>
    <dsp:sp modelId="{E3CBC9A4-0650-48B0-B3D3-91F26E9B5374}">
      <dsp:nvSpPr>
        <dsp:cNvPr id="0" name=""/>
        <dsp:cNvSpPr/>
      </dsp:nvSpPr>
      <dsp:spPr>
        <a:xfrm>
          <a:off x="0" y="1388525"/>
          <a:ext cx="6096000" cy="128694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zh-CN" altLang="en-US" sz="2800" kern="1200" dirty="0" smtClean="0"/>
            <a:t>二、</a:t>
          </a:r>
          <a:r>
            <a:rPr lang="en-US" altLang="en-US" sz="2800" kern="1200" dirty="0" err="1" smtClean="0"/>
            <a:t>Jvm</a:t>
          </a:r>
          <a:r>
            <a:rPr lang="zh-CN" altLang="en-US" sz="2800" kern="1200" dirty="0" smtClean="0"/>
            <a:t>基础知识及内存设置、监控</a:t>
          </a:r>
          <a:endParaRPr lang="zh-CN" altLang="en-US" sz="2800" kern="1200" dirty="0"/>
        </a:p>
      </dsp:txBody>
      <dsp:txXfrm>
        <a:off x="62824" y="1451349"/>
        <a:ext cx="5970352" cy="1161301"/>
      </dsp:txXfrm>
    </dsp:sp>
    <dsp:sp modelId="{E26A22C4-1AE2-4EEB-85DF-122152105844}">
      <dsp:nvSpPr>
        <dsp:cNvPr id="0" name=""/>
        <dsp:cNvSpPr/>
      </dsp:nvSpPr>
      <dsp:spPr>
        <a:xfrm>
          <a:off x="0" y="2756114"/>
          <a:ext cx="6096000" cy="128694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zh-CN" altLang="en-US" sz="2800" kern="1200" dirty="0" smtClean="0"/>
            <a:t>三、</a:t>
          </a:r>
          <a:r>
            <a:rPr lang="en-US" altLang="en-US" sz="2800" kern="1200" dirty="0" err="1" smtClean="0"/>
            <a:t>Jvm</a:t>
          </a:r>
          <a:r>
            <a:rPr lang="zh-CN" altLang="en-US" sz="2800" kern="1200" dirty="0" smtClean="0"/>
            <a:t>垃圾回收机制及性能调优实战</a:t>
          </a:r>
          <a:endParaRPr lang="zh-CN" altLang="en-US" sz="2800" kern="1200" dirty="0"/>
        </a:p>
      </dsp:txBody>
      <dsp:txXfrm>
        <a:off x="62824" y="2818938"/>
        <a:ext cx="5970352" cy="11613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zh-CN" altLang="en-US"/>
          </a:p>
        </p:txBody>
      </p:sp>
      <p:sp>
        <p:nvSpPr>
          <p:cNvPr id="165891"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3AB35B15-286C-4E11-BF77-17CF0CE01479}" type="datetime1">
              <a:rPr lang="zh-CN" altLang="en-US"/>
              <a:pPr>
                <a:defRPr/>
              </a:pPr>
              <a:t>2018/1/15</a:t>
            </a:fld>
            <a:endParaRPr lang="en-US" altLang="zh-CN" dirty="0"/>
          </a:p>
        </p:txBody>
      </p:sp>
      <p:sp>
        <p:nvSpPr>
          <p:cNvPr id="165892"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ltLang="zh-CN"/>
          </a:p>
        </p:txBody>
      </p:sp>
      <p:sp>
        <p:nvSpPr>
          <p:cNvPr id="165893"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32D8E3A-0555-43E0-AF87-CBCE3D4C8515}" type="slidenum">
              <a:rPr lang="zh-CN" altLang="en-US"/>
              <a:pPr>
                <a:defRPr/>
              </a:pPr>
              <a:t>‹#›</a:t>
            </a:fld>
            <a:endParaRPr lang="en-US" altLang="zh-CN" dirty="0"/>
          </a:p>
        </p:txBody>
      </p:sp>
    </p:spTree>
    <p:extLst>
      <p:ext uri="{BB962C8B-B14F-4D97-AF65-F5344CB8AC3E}">
        <p14:creationId xmlns:p14="http://schemas.microsoft.com/office/powerpoint/2010/main" val="3809423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5CCA3B6B-5AEC-4A1C-BB5A-294A8A1C1209}" type="datetime1">
              <a:rPr lang="zh-CN" altLang="en-US"/>
              <a:pPr>
                <a:defRPr/>
              </a:pPr>
              <a:t>2018/1/15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ltLang="zh-CN"/>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31820AED-8023-4CFD-B863-E977AFD2ECF7}" type="slidenum">
              <a:rPr lang="zh-CN" altLang="en-US"/>
              <a:pPr>
                <a:defRPr/>
              </a:pPr>
              <a:t>‹#›</a:t>
            </a:fld>
            <a:endParaRPr lang="zh-CN" altLang="en-US"/>
          </a:p>
        </p:txBody>
      </p:sp>
    </p:spTree>
    <p:extLst>
      <p:ext uri="{BB962C8B-B14F-4D97-AF65-F5344CB8AC3E}">
        <p14:creationId xmlns:p14="http://schemas.microsoft.com/office/powerpoint/2010/main" val="3766745304"/>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1</a:t>
            </a:fld>
            <a:endParaRPr lang="zh-CN" altLang="en-US" smtClean="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10</a:t>
            </a:fld>
            <a:endParaRPr lang="zh-CN" altLang="en-US" smtClean="0">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11</a:t>
            </a:fld>
            <a:endParaRPr lang="zh-CN" altLang="en-US" smtClean="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12</a:t>
            </a:fld>
            <a:endParaRPr lang="zh-CN" altLang="en-US" smtClean="0">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13</a:t>
            </a:fld>
            <a:endParaRPr lang="zh-CN" altLang="en-US" smtClean="0">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14</a:t>
            </a:fld>
            <a:endParaRPr lang="zh-CN" altLang="en-US" smtClean="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15</a:t>
            </a:fld>
            <a:endParaRPr lang="zh-CN" altLang="en-US" smtClean="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16</a:t>
            </a:fld>
            <a:endParaRPr lang="zh-CN" altLang="en-US" smtClean="0">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17</a:t>
            </a:fld>
            <a:endParaRPr lang="zh-CN" altLang="en-US" smtClean="0">
              <a:ea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18</a:t>
            </a:fld>
            <a:endParaRPr lang="zh-CN" altLang="en-US" smtClean="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19</a:t>
            </a:fld>
            <a:endParaRPr lang="zh-CN" altLang="en-US" smtClean="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2</a:t>
            </a:fld>
            <a:endParaRPr lang="zh-CN" altLang="en-US" smtClean="0">
              <a:ea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20</a:t>
            </a:fld>
            <a:endParaRPr lang="zh-CN" altLang="en-US" smtClean="0">
              <a:ea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21</a:t>
            </a:fld>
            <a:endParaRPr lang="zh-CN" altLang="en-US" smtClean="0">
              <a:ea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22</a:t>
            </a:fld>
            <a:endParaRPr lang="zh-CN" altLang="en-US" smtClean="0">
              <a:ea typeface="宋体"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23</a:t>
            </a:fld>
            <a:endParaRPr lang="zh-CN" altLang="en-US" smtClean="0">
              <a:ea typeface="宋体"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24</a:t>
            </a:fld>
            <a:endParaRPr lang="zh-CN" altLang="en-US" smtClean="0">
              <a:ea typeface="宋体"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25</a:t>
            </a:fld>
            <a:endParaRPr lang="zh-CN" altLang="en-US" smtClean="0">
              <a:ea typeface="宋体"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26</a:t>
            </a:fld>
            <a:endParaRPr lang="zh-CN" altLang="en-US" smtClean="0">
              <a:ea typeface="宋体"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27</a:t>
            </a:fld>
            <a:endParaRPr lang="zh-CN" altLang="en-US" smtClean="0">
              <a:ea typeface="宋体"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28</a:t>
            </a:fld>
            <a:endParaRPr lang="zh-CN" altLang="en-US" smtClean="0">
              <a:ea typeface="宋体"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29</a:t>
            </a:fld>
            <a:endParaRPr lang="zh-CN" altLang="en-US" smtClean="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3</a:t>
            </a:fld>
            <a:endParaRPr lang="zh-CN" altLang="en-US" smtClean="0">
              <a:ea typeface="宋体"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30</a:t>
            </a:fld>
            <a:endParaRPr lang="zh-CN" altLang="en-US" smtClean="0">
              <a:ea typeface="宋体"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31</a:t>
            </a:fld>
            <a:endParaRPr lang="zh-CN" altLang="en-US" smtClean="0">
              <a:ea typeface="宋体"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32</a:t>
            </a:fld>
            <a:endParaRPr lang="zh-CN" altLang="en-US" smtClean="0">
              <a:ea typeface="宋体"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33</a:t>
            </a:fld>
            <a:endParaRPr lang="zh-CN" altLang="en-US" smtClean="0">
              <a:ea typeface="宋体"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34</a:t>
            </a:fld>
            <a:endParaRPr lang="zh-CN" altLang="en-US" smtClean="0">
              <a:ea typeface="宋体"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35</a:t>
            </a:fld>
            <a:endParaRPr lang="zh-CN" altLang="en-US" smtClean="0">
              <a:ea typeface="宋体"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36</a:t>
            </a:fld>
            <a:endParaRPr lang="zh-CN" altLang="en-US" smtClean="0">
              <a:ea typeface="宋体"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37</a:t>
            </a:fld>
            <a:endParaRPr lang="zh-CN" altLang="en-US" smtClean="0">
              <a:ea typeface="宋体"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38</a:t>
            </a:fld>
            <a:endParaRPr lang="zh-CN" altLang="en-US" smtClean="0">
              <a:ea typeface="宋体"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39</a:t>
            </a:fld>
            <a:endParaRPr lang="zh-CN" altLang="en-US" smtClean="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4</a:t>
            </a:fld>
            <a:endParaRPr lang="zh-CN" altLang="en-US" smtClean="0">
              <a:ea typeface="宋体"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40</a:t>
            </a:fld>
            <a:endParaRPr lang="zh-CN" altLang="en-US" smtClean="0">
              <a:ea typeface="宋体"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41</a:t>
            </a:fld>
            <a:endParaRPr lang="zh-CN" altLang="en-US" smtClean="0">
              <a:ea typeface="宋体"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42</a:t>
            </a:fld>
            <a:endParaRPr lang="zh-CN" altLang="en-US" smtClean="0">
              <a:ea typeface="宋体"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p:spPr>
      </p:sp>
      <p:sp>
        <p:nvSpPr>
          <p:cNvPr id="266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6628"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CDC51BEE-5073-4F0B-99C8-E1202D40E42F}" type="datetime1">
              <a:rPr lang="zh-CN" altLang="en-US" smtClean="0">
                <a:ea typeface="宋体" pitchFamily="2" charset="-122"/>
              </a:rPr>
              <a:pPr/>
              <a:t>2018/1/15</a:t>
            </a:fld>
            <a:endParaRPr lang="zh-CN" altLang="en-US" smtClean="0">
              <a:ea typeface="宋体" pitchFamily="2" charset="-122"/>
            </a:endParaRPr>
          </a:p>
        </p:txBody>
      </p:sp>
      <p:sp>
        <p:nvSpPr>
          <p:cNvPr id="26629"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569F556-B886-4ADA-8F0C-23711641A96A}" type="slidenum">
              <a:rPr lang="zh-CN" altLang="en-US" smtClean="0">
                <a:ea typeface="宋体" pitchFamily="2" charset="-122"/>
              </a:rPr>
              <a:pPr/>
              <a:t>43</a:t>
            </a:fld>
            <a:endParaRPr lang="zh-CN" altLang="en-US" smtClean="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5</a:t>
            </a:fld>
            <a:endParaRPr lang="zh-CN" altLang="en-US" smtClean="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6</a:t>
            </a:fld>
            <a:endParaRPr lang="zh-CN" altLang="en-US" smtClean="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7</a:t>
            </a:fld>
            <a:endParaRPr lang="zh-CN" altLang="en-US" smtClean="0">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8</a:t>
            </a:fld>
            <a:endParaRPr lang="zh-CN" altLang="en-US" smtClean="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20484" name="日期占位符 3"/>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9552AEB4-59CE-437C-9363-75D02017D54C}" type="datetime1">
              <a:rPr lang="zh-CN" altLang="en-US" smtClean="0">
                <a:ea typeface="宋体" pitchFamily="2" charset="-122"/>
              </a:rPr>
              <a:pPr/>
              <a:t>2018/1/15</a:t>
            </a:fld>
            <a:endParaRPr lang="zh-CN" altLang="en-US" smtClean="0">
              <a:ea typeface="宋体" pitchFamily="2" charset="-122"/>
            </a:endParaRPr>
          </a:p>
        </p:txBody>
      </p:sp>
      <p:sp>
        <p:nvSpPr>
          <p:cNvPr id="20485" name="灯片编号占位符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2CB1D7-34C9-483D-96BB-13C3F96A7FD1}" type="slidenum">
              <a:rPr lang="zh-CN" altLang="en-US" smtClean="0">
                <a:ea typeface="宋体" pitchFamily="2" charset="-122"/>
              </a:rPr>
              <a:pPr/>
              <a:t>9</a:t>
            </a:fld>
            <a:endParaRPr lang="zh-CN" altLang="en-US" smtClean="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 name="Picture 5" descr="C:\Documents and Settings\DingQi\桌面\封面1.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9" name="PPBand0"/>
          <p:cNvSpPr>
            <a:spLocks noGrp="1" noChangeArrowheads="1"/>
          </p:cNvSpPr>
          <p:nvPr>
            <p:ph type="ctrTitle"/>
          </p:nvPr>
        </p:nvSpPr>
        <p:spPr>
          <a:xfrm>
            <a:off x="1042988" y="4643438"/>
            <a:ext cx="7172325" cy="577850"/>
          </a:xfrm>
        </p:spPr>
        <p:txBody>
          <a:bodyPr/>
          <a:lstStyle>
            <a:lvl1pPr>
              <a:defRPr/>
            </a:lvl1pPr>
          </a:lstStyle>
          <a:p>
            <a:r>
              <a:rPr lang="zh-CN" altLang="en-US" dirty="0" smtClean="0"/>
              <a:t>单击此处编辑母版标题样式</a:t>
            </a:r>
          </a:p>
        </p:txBody>
      </p:sp>
      <p:sp>
        <p:nvSpPr>
          <p:cNvPr id="10" name="副标题 4"/>
          <p:cNvSpPr>
            <a:spLocks noGrp="1"/>
          </p:cNvSpPr>
          <p:nvPr>
            <p:ph type="subTitle" idx="4294967295"/>
          </p:nvPr>
        </p:nvSpPr>
        <p:spPr>
          <a:xfrm>
            <a:off x="1522413" y="5287963"/>
            <a:ext cx="6192837" cy="647700"/>
          </a:xfrm>
        </p:spPr>
        <p:txBody>
          <a:bodyPr/>
          <a:lstStyle/>
          <a:p>
            <a:r>
              <a:rPr lang="zh-CN" altLang="en-US" dirty="0" smtClean="0"/>
              <a:t>单击此处编辑母版副标题样式</a:t>
            </a:r>
            <a:endParaRPr lang="zh-CN" alt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333375"/>
            <a:ext cx="2105025" cy="6119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333375"/>
            <a:ext cx="6167437" cy="61198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内容占位符 4"/>
          <p:cNvSpPr>
            <a:spLocks noGrp="1"/>
          </p:cNvSpPr>
          <p:nvPr>
            <p:ph sz="quarter" idx="11"/>
          </p:nvPr>
        </p:nvSpPr>
        <p:spPr>
          <a:xfrm>
            <a:off x="285750" y="1143000"/>
            <a:ext cx="8643938" cy="25003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内容占位符 6"/>
          <p:cNvSpPr>
            <a:spLocks noGrp="1"/>
          </p:cNvSpPr>
          <p:nvPr>
            <p:ph sz="quarter" idx="12"/>
          </p:nvPr>
        </p:nvSpPr>
        <p:spPr>
          <a:xfrm>
            <a:off x="285750" y="3857625"/>
            <a:ext cx="8643938" cy="2571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内容占位符 6"/>
          <p:cNvSpPr>
            <a:spLocks noGrp="1"/>
          </p:cNvSpPr>
          <p:nvPr>
            <p:ph sz="quarter" idx="13"/>
          </p:nvPr>
        </p:nvSpPr>
        <p:spPr>
          <a:xfrm>
            <a:off x="395536" y="1341438"/>
            <a:ext cx="8424936" cy="1511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内容占位符 8"/>
          <p:cNvSpPr>
            <a:spLocks noGrp="1"/>
          </p:cNvSpPr>
          <p:nvPr>
            <p:ph sz="quarter" idx="14"/>
          </p:nvPr>
        </p:nvSpPr>
        <p:spPr>
          <a:xfrm>
            <a:off x="395288" y="3284538"/>
            <a:ext cx="8424862" cy="2881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C4A5343-DD6B-4E41-8E12-D85685758538}" type="datetimeFigureOut">
              <a:rPr lang="zh-CN" altLang="en-US" smtClean="0"/>
              <a:t>2018/1/15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1F9E00-7D58-41BB-ACB6-6ACE637744F4}" type="slidenum">
              <a:rPr lang="zh-CN" altLang="en-US" smtClean="0"/>
              <a:t>‹#›</a:t>
            </a:fld>
            <a:endParaRPr lang="zh-CN" altLang="en-US"/>
          </a:p>
        </p:txBody>
      </p:sp>
      <p:pic>
        <p:nvPicPr>
          <p:cNvPr id="17" name="Picture 5" descr="C:\Documents and Settings\DingQi\桌面\封面1.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C4A5343-DD6B-4E41-8E12-D85685758538}" type="datetimeFigureOut">
              <a:rPr lang="zh-CN" altLang="en-US" smtClean="0"/>
              <a:t>2018/1/15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1F9E00-7D58-41BB-ACB6-6ACE637744F4}"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C4A5343-DD6B-4E41-8E12-D85685758538}" type="datetimeFigureOut">
              <a:rPr lang="zh-CN" altLang="en-US" smtClean="0"/>
              <a:t>2018/1/15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1F9E00-7D58-41BB-ACB6-6ACE637744F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9C4A5343-DD6B-4E41-8E12-D85685758538}" type="datetimeFigureOut">
              <a:rPr lang="zh-CN" altLang="en-US" smtClean="0"/>
              <a:t>2018/1/15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C1F9E00-7D58-41BB-ACB6-6ACE637744F4}"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C4A5343-DD6B-4E41-8E12-D85685758538}" type="datetimeFigureOut">
              <a:rPr lang="zh-CN" altLang="en-US" smtClean="0"/>
              <a:t>2018/1/15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C1F9E00-7D58-41BB-ACB6-6ACE637744F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9C4A5343-DD6B-4E41-8E12-D85685758538}" type="datetimeFigureOut">
              <a:rPr lang="zh-CN" altLang="en-US" smtClean="0"/>
              <a:t>2018/1/15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C1F9E00-7D58-41BB-ACB6-6ACE637744F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baseline="0">
                <a:latin typeface="Verdana" pitchFamily="34" charset="0"/>
                <a:ea typeface="微软雅黑" pitchFamily="34" charset="-122"/>
              </a:defRPr>
            </a:lvl1pPr>
            <a:lvl2pPr>
              <a:defRPr baseline="0">
                <a:latin typeface="Verdana" pitchFamily="34" charset="0"/>
                <a:ea typeface="微软雅黑" pitchFamily="34" charset="-122"/>
              </a:defRPr>
            </a:lvl2pPr>
            <a:lvl3pPr>
              <a:defRPr sz="1800" baseline="0">
                <a:latin typeface="Verdana" pitchFamily="34" charset="0"/>
                <a:ea typeface="微软雅黑" pitchFamily="34" charset="-122"/>
              </a:defRPr>
            </a:lvl3pPr>
            <a:lvl4pPr>
              <a:defRPr baseline="0">
                <a:latin typeface="Verdana" pitchFamily="34" charset="0"/>
                <a:ea typeface="微软雅黑" pitchFamily="34" charset="-122"/>
              </a:defRPr>
            </a:lvl4pPr>
            <a:lvl5pPr>
              <a:defRPr baseline="0">
                <a:latin typeface="Verdana" pitchFamily="34" charset="0"/>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9C4A5343-DD6B-4E41-8E12-D85685758538}" type="datetimeFigureOut">
              <a:rPr lang="zh-CN" altLang="en-US" smtClean="0"/>
              <a:t>2018/1/15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C1F9E00-7D58-41BB-ACB6-6ACE637744F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C4A5343-DD6B-4E41-8E12-D85685758538}" type="datetimeFigureOut">
              <a:rPr lang="zh-CN" altLang="en-US" smtClean="0"/>
              <a:t>2018/1/15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C1F9E00-7D58-41BB-ACB6-6ACE637744F4}"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C4A5343-DD6B-4E41-8E12-D85685758538}" type="datetimeFigureOut">
              <a:rPr lang="zh-CN" altLang="en-US" smtClean="0"/>
              <a:t>2018/1/15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C1F9E00-7D58-41BB-ACB6-6ACE637744F4}"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C4A5343-DD6B-4E41-8E12-D85685758538}" type="datetimeFigureOut">
              <a:rPr lang="zh-CN" altLang="en-US" smtClean="0"/>
              <a:t>2018/1/15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1F9E00-7D58-41BB-ACB6-6ACE637744F4}"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C4A5343-DD6B-4E41-8E12-D85685758538}" type="datetimeFigureOut">
              <a:rPr lang="zh-CN" altLang="en-US" smtClean="0"/>
              <a:t>2018/1/15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1F9E00-7D58-41BB-ACB6-6ACE637744F4}"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401638" y="1125538"/>
            <a:ext cx="4132262" cy="5327650"/>
          </a:xfrm>
        </p:spPr>
        <p:txBody>
          <a:bodyPr/>
          <a:lstStyle>
            <a:lvl1pPr>
              <a:defRPr sz="2400" baseline="0">
                <a:latin typeface="Verdana" pitchFamily="34" charset="0"/>
                <a:ea typeface="微软雅黑" pitchFamily="34" charset="-122"/>
              </a:defRPr>
            </a:lvl1pPr>
            <a:lvl2pPr>
              <a:defRPr sz="2000" baseline="0">
                <a:latin typeface="Verdana" pitchFamily="34" charset="0"/>
                <a:ea typeface="微软雅黑" pitchFamily="34" charset="-122"/>
              </a:defRPr>
            </a:lvl2pPr>
            <a:lvl3pPr>
              <a:defRPr sz="1800" baseline="0">
                <a:latin typeface="Verdana" pitchFamily="34" charset="0"/>
                <a:ea typeface="微软雅黑" pitchFamily="34" charset="-122"/>
              </a:defRPr>
            </a:lvl3pPr>
            <a:lvl4pPr>
              <a:defRPr sz="1600" baseline="0">
                <a:latin typeface="Verdana" pitchFamily="34" charset="0"/>
                <a:ea typeface="微软雅黑" pitchFamily="34" charset="-122"/>
              </a:defRPr>
            </a:lvl4pPr>
            <a:lvl5pPr>
              <a:defRPr sz="1600" baseline="0">
                <a:latin typeface="Verdana" pitchFamily="34" charset="0"/>
                <a:ea typeface="微软雅黑"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86300" y="1125538"/>
            <a:ext cx="4133850" cy="5327650"/>
          </a:xfrm>
        </p:spPr>
        <p:txBody>
          <a:bodyPr/>
          <a:lstStyle>
            <a:lvl1pPr>
              <a:defRPr sz="2400" baseline="0">
                <a:latin typeface="Verdana" pitchFamily="34" charset="0"/>
                <a:ea typeface="微软雅黑" pitchFamily="34" charset="-122"/>
              </a:defRPr>
            </a:lvl1pPr>
            <a:lvl2pPr>
              <a:defRPr sz="2000" baseline="0">
                <a:latin typeface="Verdana" pitchFamily="34" charset="0"/>
                <a:ea typeface="微软雅黑" pitchFamily="34" charset="-122"/>
              </a:defRPr>
            </a:lvl2pPr>
            <a:lvl3pPr>
              <a:defRPr sz="1800" baseline="0">
                <a:latin typeface="Verdana" pitchFamily="34" charset="0"/>
                <a:ea typeface="微软雅黑" pitchFamily="34" charset="-122"/>
              </a:defRPr>
            </a:lvl3pPr>
            <a:lvl4pPr>
              <a:defRPr sz="1600" baseline="0">
                <a:latin typeface="Verdana" pitchFamily="34" charset="0"/>
                <a:ea typeface="微软雅黑" pitchFamily="34" charset="-122"/>
              </a:defRPr>
            </a:lvl4pPr>
            <a:lvl5pPr>
              <a:defRPr sz="1600" baseline="0">
                <a:latin typeface="Verdana" pitchFamily="34" charset="0"/>
                <a:ea typeface="微软雅黑"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2474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764506"/>
            <a:ext cx="4040188" cy="47608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45025" y="112474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764506"/>
            <a:ext cx="4041775" cy="47608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960263"/>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960263"/>
            <a:ext cx="5111750" cy="5853113"/>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57200" y="212231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5225752"/>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1037927"/>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792490"/>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9" descr="内页"/>
          <p:cNvPicPr>
            <a:picLocks noChangeAspect="1" noChangeArrowheads="1"/>
          </p:cNvPicPr>
          <p:nvPr/>
        </p:nvPicPr>
        <p:blipFill>
          <a:blip r:embed="rId15" cstate="print"/>
          <a:srcRect/>
          <a:stretch>
            <a:fillRect/>
          </a:stretch>
        </p:blipFill>
        <p:spPr bwMode="auto">
          <a:xfrm>
            <a:off x="0" y="0"/>
            <a:ext cx="9144000" cy="6858000"/>
          </a:xfrm>
          <a:prstGeom prst="rect">
            <a:avLst/>
          </a:prstGeom>
          <a:noFill/>
          <a:ln w="9525">
            <a:noFill/>
            <a:miter lim="800000"/>
            <a:headEnd/>
            <a:tailEnd/>
          </a:ln>
        </p:spPr>
      </p:pic>
      <p:sp>
        <p:nvSpPr>
          <p:cNvPr id="2051" name="Rectangle 3"/>
          <p:cNvSpPr>
            <a:spLocks noGrp="1" noChangeArrowheads="1"/>
          </p:cNvSpPr>
          <p:nvPr>
            <p:ph type="title"/>
          </p:nvPr>
        </p:nvSpPr>
        <p:spPr bwMode="auto">
          <a:xfrm>
            <a:off x="395288" y="333375"/>
            <a:ext cx="6840537" cy="5032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4"/>
          <p:cNvSpPr>
            <a:spLocks noGrp="1" noChangeArrowheads="1"/>
          </p:cNvSpPr>
          <p:nvPr>
            <p:ph type="body" idx="1"/>
          </p:nvPr>
        </p:nvSpPr>
        <p:spPr bwMode="auto">
          <a:xfrm>
            <a:off x="401638" y="1125538"/>
            <a:ext cx="8418512" cy="532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886"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Lst>
  <p:transition/>
  <p:timing>
    <p:tnLst>
      <p:par>
        <p:cTn id="1" dur="indefinite" restart="never" nodeType="tmRoot"/>
      </p:par>
    </p:tnLst>
  </p:timing>
  <p:txStyles>
    <p:titleStyle>
      <a:lvl1pPr algn="l" rtl="0" eaLnBrk="0" fontAlgn="base" hangingPunct="0">
        <a:spcBef>
          <a:spcPct val="0"/>
        </a:spcBef>
        <a:spcAft>
          <a:spcPct val="0"/>
        </a:spcAft>
        <a:defRPr sz="2600" b="1">
          <a:solidFill>
            <a:schemeClr val="tx2"/>
          </a:solidFill>
          <a:latin typeface="+mj-lt"/>
          <a:ea typeface="+mj-ea"/>
          <a:cs typeface="+mj-cs"/>
        </a:defRPr>
      </a:lvl1pPr>
      <a:lvl2pPr algn="l" rtl="0" eaLnBrk="0" fontAlgn="base" hangingPunct="0">
        <a:spcBef>
          <a:spcPct val="0"/>
        </a:spcBef>
        <a:spcAft>
          <a:spcPct val="0"/>
        </a:spcAft>
        <a:defRPr sz="2600" b="1">
          <a:solidFill>
            <a:schemeClr val="tx2"/>
          </a:solidFill>
          <a:latin typeface="Arial" charset="0"/>
          <a:ea typeface="微软雅黑" pitchFamily="34" charset="-122"/>
        </a:defRPr>
      </a:lvl2pPr>
      <a:lvl3pPr algn="l" rtl="0" eaLnBrk="0" fontAlgn="base" hangingPunct="0">
        <a:spcBef>
          <a:spcPct val="0"/>
        </a:spcBef>
        <a:spcAft>
          <a:spcPct val="0"/>
        </a:spcAft>
        <a:defRPr sz="2600" b="1">
          <a:solidFill>
            <a:schemeClr val="tx2"/>
          </a:solidFill>
          <a:latin typeface="Arial" charset="0"/>
          <a:ea typeface="微软雅黑" pitchFamily="34" charset="-122"/>
        </a:defRPr>
      </a:lvl3pPr>
      <a:lvl4pPr algn="l" rtl="0" eaLnBrk="0" fontAlgn="base" hangingPunct="0">
        <a:spcBef>
          <a:spcPct val="0"/>
        </a:spcBef>
        <a:spcAft>
          <a:spcPct val="0"/>
        </a:spcAft>
        <a:defRPr sz="2600" b="1">
          <a:solidFill>
            <a:schemeClr val="tx2"/>
          </a:solidFill>
          <a:latin typeface="Arial" charset="0"/>
          <a:ea typeface="微软雅黑" pitchFamily="34" charset="-122"/>
        </a:defRPr>
      </a:lvl4pPr>
      <a:lvl5pPr algn="l" rtl="0" eaLnBrk="0" fontAlgn="base" hangingPunct="0">
        <a:spcBef>
          <a:spcPct val="0"/>
        </a:spcBef>
        <a:spcAft>
          <a:spcPct val="0"/>
        </a:spcAft>
        <a:defRPr sz="2600" b="1">
          <a:solidFill>
            <a:schemeClr val="tx2"/>
          </a:solidFill>
          <a:latin typeface="Arial" charset="0"/>
          <a:ea typeface="微软雅黑" pitchFamily="34" charset="-122"/>
        </a:defRPr>
      </a:lvl5pPr>
      <a:lvl6pPr marL="457200" algn="l" rtl="0" eaLnBrk="1" fontAlgn="base" hangingPunct="1">
        <a:spcBef>
          <a:spcPct val="0"/>
        </a:spcBef>
        <a:spcAft>
          <a:spcPct val="0"/>
        </a:spcAft>
        <a:defRPr sz="2600" b="1">
          <a:solidFill>
            <a:schemeClr val="tx2"/>
          </a:solidFill>
          <a:latin typeface="Arial" charset="0"/>
          <a:ea typeface="微软雅黑" pitchFamily="34" charset="-122"/>
        </a:defRPr>
      </a:lvl6pPr>
      <a:lvl7pPr marL="914400" algn="l" rtl="0" eaLnBrk="1" fontAlgn="base" hangingPunct="1">
        <a:spcBef>
          <a:spcPct val="0"/>
        </a:spcBef>
        <a:spcAft>
          <a:spcPct val="0"/>
        </a:spcAft>
        <a:defRPr sz="2600" b="1">
          <a:solidFill>
            <a:schemeClr val="tx2"/>
          </a:solidFill>
          <a:latin typeface="Arial" charset="0"/>
          <a:ea typeface="微软雅黑" pitchFamily="34" charset="-122"/>
        </a:defRPr>
      </a:lvl7pPr>
      <a:lvl8pPr marL="1371600" algn="l" rtl="0" eaLnBrk="1" fontAlgn="base" hangingPunct="1">
        <a:spcBef>
          <a:spcPct val="0"/>
        </a:spcBef>
        <a:spcAft>
          <a:spcPct val="0"/>
        </a:spcAft>
        <a:defRPr sz="2600" b="1">
          <a:solidFill>
            <a:schemeClr val="tx2"/>
          </a:solidFill>
          <a:latin typeface="Arial" charset="0"/>
          <a:ea typeface="微软雅黑" pitchFamily="34" charset="-122"/>
        </a:defRPr>
      </a:lvl8pPr>
      <a:lvl9pPr marL="1828800" algn="l" rtl="0" eaLnBrk="1" fontAlgn="base" hangingPunct="1">
        <a:spcBef>
          <a:spcPct val="0"/>
        </a:spcBef>
        <a:spcAft>
          <a:spcPct val="0"/>
        </a:spcAft>
        <a:defRPr sz="2600" b="1">
          <a:solidFill>
            <a:schemeClr val="tx2"/>
          </a:solidFill>
          <a:latin typeface="Arial" charset="0"/>
          <a:ea typeface="微软雅黑" pitchFamily="34" charset="-122"/>
        </a:defRPr>
      </a:lvl9pPr>
    </p:titleStyle>
    <p:bodyStyle>
      <a:lvl1pPr marL="342900" indent="-342900" algn="l" rtl="0" eaLnBrk="0" fontAlgn="base" hangingPunct="0">
        <a:lnSpc>
          <a:spcPct val="120000"/>
        </a:lnSpc>
        <a:spcBef>
          <a:spcPct val="20000"/>
        </a:spcBef>
        <a:spcAft>
          <a:spcPct val="0"/>
        </a:spcAft>
        <a:buClr>
          <a:srgbClr val="FF0000"/>
        </a:buClr>
        <a:buFont typeface="Wingdings" pitchFamily="2" charset="2"/>
        <a:buChar char="n"/>
        <a:defRPr sz="2400">
          <a:solidFill>
            <a:schemeClr val="tx1"/>
          </a:solidFill>
          <a:latin typeface="Verdana" pitchFamily="34" charset="0"/>
          <a:ea typeface="微软雅黑" pitchFamily="34" charset="-122"/>
          <a:cs typeface="+mn-cs"/>
        </a:defRPr>
      </a:lvl1pPr>
      <a:lvl2pPr marL="742950" indent="-285750" algn="l" rtl="0" eaLnBrk="0" fontAlgn="base" hangingPunct="0">
        <a:lnSpc>
          <a:spcPct val="120000"/>
        </a:lnSpc>
        <a:spcBef>
          <a:spcPct val="20000"/>
        </a:spcBef>
        <a:spcAft>
          <a:spcPct val="0"/>
        </a:spcAft>
        <a:buClr>
          <a:srgbClr val="FF0000"/>
        </a:buClr>
        <a:buFont typeface="Wingdings" pitchFamily="2" charset="2"/>
        <a:buChar char="p"/>
        <a:defRPr sz="2000">
          <a:solidFill>
            <a:schemeClr val="tx1"/>
          </a:solidFill>
          <a:latin typeface="Verdana" pitchFamily="34" charset="0"/>
          <a:ea typeface="微软雅黑" pitchFamily="34" charset="-122"/>
        </a:defRPr>
      </a:lvl2pPr>
      <a:lvl3pPr marL="1143000" indent="-228600" algn="l" rtl="0" eaLnBrk="0" fontAlgn="base" hangingPunct="0">
        <a:lnSpc>
          <a:spcPct val="120000"/>
        </a:lnSpc>
        <a:spcBef>
          <a:spcPct val="20000"/>
        </a:spcBef>
        <a:spcAft>
          <a:spcPct val="0"/>
        </a:spcAft>
        <a:buClr>
          <a:srgbClr val="FF0000"/>
        </a:buClr>
        <a:buFont typeface="Wingdings" pitchFamily="2" charset="2"/>
        <a:buChar char="Ø"/>
        <a:defRPr>
          <a:solidFill>
            <a:schemeClr val="tx1"/>
          </a:solidFill>
          <a:latin typeface="Verdana" pitchFamily="34" charset="0"/>
          <a:ea typeface="微软雅黑" pitchFamily="34" charset="-122"/>
        </a:defRPr>
      </a:lvl3pPr>
      <a:lvl4pPr marL="1600200" indent="-228600" algn="l" rtl="0" eaLnBrk="0" fontAlgn="base" hangingPunct="0">
        <a:lnSpc>
          <a:spcPct val="120000"/>
        </a:lnSpc>
        <a:spcBef>
          <a:spcPct val="20000"/>
        </a:spcBef>
        <a:spcAft>
          <a:spcPct val="0"/>
        </a:spcAft>
        <a:buClr>
          <a:srgbClr val="FF0000"/>
        </a:buClr>
        <a:buFont typeface="Wingdings" pitchFamily="2" charset="2"/>
        <a:buChar char="§"/>
        <a:defRPr sz="1600">
          <a:solidFill>
            <a:schemeClr val="tx1"/>
          </a:solidFill>
          <a:latin typeface="Verdana" pitchFamily="34" charset="0"/>
          <a:ea typeface="微软雅黑" pitchFamily="34" charset="-122"/>
        </a:defRPr>
      </a:lvl4pPr>
      <a:lvl5pPr marL="2057400" indent="-228600" algn="l" rtl="0" eaLnBrk="0" fontAlgn="base" hangingPunct="0">
        <a:lnSpc>
          <a:spcPct val="120000"/>
        </a:lnSpc>
        <a:spcBef>
          <a:spcPct val="20000"/>
        </a:spcBef>
        <a:spcAft>
          <a:spcPct val="0"/>
        </a:spcAft>
        <a:buClr>
          <a:srgbClr val="FF0000"/>
        </a:buClr>
        <a:buFont typeface="Arial" charset="0"/>
        <a:buChar char="-"/>
        <a:defRPr sz="1400">
          <a:solidFill>
            <a:schemeClr val="tx1"/>
          </a:solidFill>
          <a:latin typeface="Verdana" pitchFamily="34" charset="0"/>
          <a:ea typeface="微软雅黑" pitchFamily="34" charset="-122"/>
        </a:defRPr>
      </a:lvl5pPr>
      <a:lvl6pPr marL="2514600" indent="-228600" algn="l" rtl="0" eaLnBrk="1" fontAlgn="base" hangingPunct="1">
        <a:lnSpc>
          <a:spcPct val="120000"/>
        </a:lnSpc>
        <a:spcBef>
          <a:spcPct val="20000"/>
        </a:spcBef>
        <a:spcAft>
          <a:spcPct val="0"/>
        </a:spcAft>
        <a:buClr>
          <a:srgbClr val="FF0000"/>
        </a:buClr>
        <a:buFont typeface="Arial" charset="0"/>
        <a:buChar char="-"/>
        <a:defRPr sz="1400">
          <a:solidFill>
            <a:schemeClr val="tx1"/>
          </a:solidFill>
          <a:latin typeface="+mn-lt"/>
          <a:ea typeface="+mn-ea"/>
        </a:defRPr>
      </a:lvl6pPr>
      <a:lvl7pPr marL="2971800" indent="-228600" algn="l" rtl="0" eaLnBrk="1" fontAlgn="base" hangingPunct="1">
        <a:lnSpc>
          <a:spcPct val="120000"/>
        </a:lnSpc>
        <a:spcBef>
          <a:spcPct val="20000"/>
        </a:spcBef>
        <a:spcAft>
          <a:spcPct val="0"/>
        </a:spcAft>
        <a:buClr>
          <a:srgbClr val="FF0000"/>
        </a:buClr>
        <a:buFont typeface="Arial" charset="0"/>
        <a:buChar char="-"/>
        <a:defRPr sz="1400">
          <a:solidFill>
            <a:schemeClr val="tx1"/>
          </a:solidFill>
          <a:latin typeface="+mn-lt"/>
          <a:ea typeface="+mn-ea"/>
        </a:defRPr>
      </a:lvl7pPr>
      <a:lvl8pPr marL="3429000" indent="-228600" algn="l" rtl="0" eaLnBrk="1" fontAlgn="base" hangingPunct="1">
        <a:lnSpc>
          <a:spcPct val="120000"/>
        </a:lnSpc>
        <a:spcBef>
          <a:spcPct val="20000"/>
        </a:spcBef>
        <a:spcAft>
          <a:spcPct val="0"/>
        </a:spcAft>
        <a:buClr>
          <a:srgbClr val="FF0000"/>
        </a:buClr>
        <a:buFont typeface="Arial" charset="0"/>
        <a:buChar char="-"/>
        <a:defRPr sz="1400">
          <a:solidFill>
            <a:schemeClr val="tx1"/>
          </a:solidFill>
          <a:latin typeface="+mn-lt"/>
          <a:ea typeface="+mn-ea"/>
        </a:defRPr>
      </a:lvl8pPr>
      <a:lvl9pPr marL="3886200" indent="-228600" algn="l" rtl="0" eaLnBrk="1" fontAlgn="base" hangingPunct="1">
        <a:lnSpc>
          <a:spcPct val="120000"/>
        </a:lnSpc>
        <a:spcBef>
          <a:spcPct val="20000"/>
        </a:spcBef>
        <a:spcAft>
          <a:spcPct val="0"/>
        </a:spcAft>
        <a:buClr>
          <a:srgbClr val="FF0000"/>
        </a:buClr>
        <a:buFont typeface="Arial" charset="0"/>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1/15/2018</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r>
              <a:rPr lang="en-US" altLang="zh-CN" dirty="0" smtClean="0">
                <a:solidFill>
                  <a:schemeClr val="tx1"/>
                </a:solidFill>
                <a:latin typeface="+mj-ea"/>
              </a:rPr>
              <a:t>Java</a:t>
            </a:r>
            <a:r>
              <a:rPr lang="zh-CN" altLang="en-US" dirty="0" smtClean="0">
                <a:solidFill>
                  <a:schemeClr val="tx1"/>
                </a:solidFill>
                <a:latin typeface="+mj-ea"/>
              </a:rPr>
              <a:t>虚拟机学习与分享</a:t>
            </a:r>
          </a:p>
        </p:txBody>
      </p:sp>
      <p:graphicFrame>
        <p:nvGraphicFramePr>
          <p:cNvPr id="6" name="图示 5"/>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zh-CN" altLang="en-US" dirty="0" smtClean="0"/>
              <a:t>三大流行</a:t>
            </a:r>
            <a:r>
              <a:rPr lang="en-US" altLang="zh-CN" dirty="0" smtClean="0"/>
              <a:t>JVM</a:t>
            </a:r>
            <a:endParaRPr lang="zh-CN" altLang="en-US" dirty="0"/>
          </a:p>
        </p:txBody>
      </p:sp>
      <p:sp>
        <p:nvSpPr>
          <p:cNvPr id="4" name="矩形 3"/>
          <p:cNvSpPr/>
          <p:nvPr/>
        </p:nvSpPr>
        <p:spPr>
          <a:xfrm>
            <a:off x="395536" y="1268760"/>
            <a:ext cx="1582484" cy="369332"/>
          </a:xfrm>
          <a:prstGeom prst="rect">
            <a:avLst/>
          </a:prstGeom>
        </p:spPr>
        <p:txBody>
          <a:bodyPr wrap="none">
            <a:spAutoFit/>
          </a:bodyPr>
          <a:lstStyle/>
          <a:p>
            <a:r>
              <a:rPr lang="en-US" altLang="zh-CN" b="1" dirty="0" smtClean="0"/>
              <a:t>Sun </a:t>
            </a:r>
            <a:r>
              <a:rPr lang="en-US" altLang="zh-CN" b="1" dirty="0" err="1" smtClean="0"/>
              <a:t>HotSpot</a:t>
            </a:r>
            <a:endParaRPr lang="zh-CN" altLang="en-US" b="1" dirty="0"/>
          </a:p>
        </p:txBody>
      </p:sp>
      <p:sp>
        <p:nvSpPr>
          <p:cNvPr id="6" name="矩形 5"/>
          <p:cNvSpPr/>
          <p:nvPr/>
        </p:nvSpPr>
        <p:spPr>
          <a:xfrm>
            <a:off x="395536" y="2276872"/>
            <a:ext cx="1569660" cy="369332"/>
          </a:xfrm>
          <a:prstGeom prst="rect">
            <a:avLst/>
          </a:prstGeom>
        </p:spPr>
        <p:txBody>
          <a:bodyPr wrap="none">
            <a:spAutoFit/>
          </a:bodyPr>
          <a:lstStyle/>
          <a:p>
            <a:r>
              <a:rPr lang="en-US" altLang="zh-CN" b="1" dirty="0" smtClean="0"/>
              <a:t>Bea </a:t>
            </a:r>
            <a:r>
              <a:rPr lang="en-US" altLang="zh-CN" b="1" dirty="0" err="1" smtClean="0"/>
              <a:t>JRockit</a:t>
            </a:r>
            <a:r>
              <a:rPr lang="en-US" altLang="zh-CN" b="1" dirty="0" smtClean="0"/>
              <a:t> </a:t>
            </a:r>
            <a:endParaRPr lang="zh-CN" altLang="en-US" b="1" dirty="0"/>
          </a:p>
        </p:txBody>
      </p:sp>
      <p:sp>
        <p:nvSpPr>
          <p:cNvPr id="7" name="矩形 6"/>
          <p:cNvSpPr/>
          <p:nvPr/>
        </p:nvSpPr>
        <p:spPr>
          <a:xfrm>
            <a:off x="683568" y="3212976"/>
            <a:ext cx="928459" cy="369332"/>
          </a:xfrm>
          <a:prstGeom prst="rect">
            <a:avLst/>
          </a:prstGeom>
        </p:spPr>
        <p:txBody>
          <a:bodyPr wrap="none">
            <a:spAutoFit/>
          </a:bodyPr>
          <a:lstStyle/>
          <a:p>
            <a:r>
              <a:rPr lang="en-US" altLang="zh-CN" b="1" dirty="0" smtClean="0"/>
              <a:t>IBM J9</a:t>
            </a:r>
            <a:endParaRPr lang="zh-CN" altLang="en-US" b="1" dirty="0"/>
          </a:p>
        </p:txBody>
      </p:sp>
      <p:sp>
        <p:nvSpPr>
          <p:cNvPr id="8" name="矩形 7"/>
          <p:cNvSpPr/>
          <p:nvPr/>
        </p:nvSpPr>
        <p:spPr>
          <a:xfrm>
            <a:off x="2411760" y="1124744"/>
            <a:ext cx="6480720" cy="646331"/>
          </a:xfrm>
          <a:prstGeom prst="rect">
            <a:avLst/>
          </a:prstGeom>
        </p:spPr>
        <p:txBody>
          <a:bodyPr wrap="square">
            <a:spAutoFit/>
          </a:bodyPr>
          <a:lstStyle/>
          <a:p>
            <a:r>
              <a:rPr lang="zh-CN" altLang="en-US" dirty="0" smtClean="0"/>
              <a:t>使用最广泛的</a:t>
            </a:r>
            <a:r>
              <a:rPr lang="en-US" altLang="zh-CN" dirty="0" err="1" smtClean="0"/>
              <a:t>jvm</a:t>
            </a:r>
            <a:r>
              <a:rPr lang="zh-CN" altLang="en-US" dirty="0" smtClean="0"/>
              <a:t>，兼容性好，开源，无论使用于客户端或者服务端都有较好的性能，综合性能比较优秀</a:t>
            </a:r>
            <a:endParaRPr lang="zh-CN" altLang="en-US" dirty="0"/>
          </a:p>
        </p:txBody>
      </p:sp>
      <p:sp>
        <p:nvSpPr>
          <p:cNvPr id="9" name="矩形 8"/>
          <p:cNvSpPr/>
          <p:nvPr/>
        </p:nvSpPr>
        <p:spPr>
          <a:xfrm>
            <a:off x="2483768" y="1916832"/>
            <a:ext cx="6408712" cy="923330"/>
          </a:xfrm>
          <a:prstGeom prst="rect">
            <a:avLst/>
          </a:prstGeom>
        </p:spPr>
        <p:txBody>
          <a:bodyPr wrap="square">
            <a:spAutoFit/>
          </a:bodyPr>
          <a:lstStyle/>
          <a:p>
            <a:r>
              <a:rPr lang="zh-CN" altLang="en-US" dirty="0" smtClean="0"/>
              <a:t>执行效率最优秀的</a:t>
            </a:r>
            <a:r>
              <a:rPr lang="en-US" altLang="zh-CN" dirty="0" smtClean="0"/>
              <a:t>JVM</a:t>
            </a:r>
            <a:r>
              <a:rPr lang="zh-CN" altLang="en-US" dirty="0" smtClean="0"/>
              <a:t>，专注为服务器硬件和服务端应用场景高度优化的虚拟机，但启动慢，占内存，通常使用于</a:t>
            </a:r>
            <a:r>
              <a:rPr lang="en-US" altLang="zh-CN" dirty="0" smtClean="0"/>
              <a:t>Bea </a:t>
            </a:r>
            <a:r>
              <a:rPr lang="zh-CN" altLang="en-US" dirty="0" smtClean="0"/>
              <a:t>的中间件产品</a:t>
            </a:r>
            <a:r>
              <a:rPr lang="en-US" altLang="zh-CN" dirty="0" err="1" smtClean="0"/>
              <a:t>WebLogic</a:t>
            </a:r>
            <a:r>
              <a:rPr lang="zh-CN" altLang="en-US" dirty="0" smtClean="0"/>
              <a:t>上。</a:t>
            </a:r>
            <a:endParaRPr lang="zh-CN" altLang="en-US" dirty="0"/>
          </a:p>
        </p:txBody>
      </p:sp>
      <p:sp>
        <p:nvSpPr>
          <p:cNvPr id="10" name="矩形 9"/>
          <p:cNvSpPr/>
          <p:nvPr/>
        </p:nvSpPr>
        <p:spPr>
          <a:xfrm>
            <a:off x="2483768" y="2924944"/>
            <a:ext cx="6264696" cy="923330"/>
          </a:xfrm>
          <a:prstGeom prst="rect">
            <a:avLst/>
          </a:prstGeom>
        </p:spPr>
        <p:txBody>
          <a:bodyPr wrap="square">
            <a:spAutoFit/>
          </a:bodyPr>
          <a:lstStyle/>
          <a:p>
            <a:r>
              <a:rPr lang="zh-CN" altLang="en-US" dirty="0" smtClean="0"/>
              <a:t>与</a:t>
            </a:r>
            <a:r>
              <a:rPr lang="en-US" altLang="zh-CN" dirty="0" err="1" smtClean="0"/>
              <a:t>HostSpot</a:t>
            </a:r>
            <a:r>
              <a:rPr lang="zh-CN" altLang="en-US" dirty="0" smtClean="0"/>
              <a:t>定位比较接近，主要使用于</a:t>
            </a:r>
            <a:r>
              <a:rPr lang="en-US" altLang="zh-CN" dirty="0" smtClean="0"/>
              <a:t>IBM</a:t>
            </a:r>
            <a:r>
              <a:rPr lang="zh-CN" altLang="en-US" dirty="0" smtClean="0"/>
              <a:t>公司各种</a:t>
            </a:r>
            <a:r>
              <a:rPr lang="en-US" altLang="zh-CN" dirty="0" smtClean="0"/>
              <a:t>JAVA</a:t>
            </a:r>
            <a:r>
              <a:rPr lang="zh-CN" altLang="en-US" dirty="0" smtClean="0"/>
              <a:t>产品的执行平台，例如</a:t>
            </a:r>
            <a:r>
              <a:rPr lang="en-US" altLang="zh-CN" dirty="0" smtClean="0"/>
              <a:t>IBM </a:t>
            </a:r>
            <a:r>
              <a:rPr lang="en-US" altLang="zh-CN" dirty="0" err="1" smtClean="0"/>
              <a:t>WebSphere</a:t>
            </a:r>
            <a:r>
              <a:rPr lang="zh-CN" altLang="en-US" dirty="0" smtClean="0"/>
              <a:t>以及在</a:t>
            </a:r>
            <a:r>
              <a:rPr lang="en-US" altLang="zh-CN" dirty="0" smtClean="0"/>
              <a:t>IBM AIX</a:t>
            </a:r>
            <a:r>
              <a:rPr lang="zh-CN" altLang="en-US" dirty="0" smtClean="0"/>
              <a:t>和</a:t>
            </a:r>
            <a:r>
              <a:rPr lang="en-US" altLang="zh-CN" dirty="0" smtClean="0"/>
              <a:t>z/OS</a:t>
            </a:r>
            <a:r>
              <a:rPr lang="zh-CN" altLang="en-US" dirty="0" smtClean="0"/>
              <a:t>这些平台上部署的</a:t>
            </a:r>
            <a:r>
              <a:rPr lang="en-US" altLang="zh-CN" dirty="0" smtClean="0"/>
              <a:t>JAVA</a:t>
            </a:r>
            <a:r>
              <a:rPr lang="zh-CN" altLang="en-US" dirty="0" smtClean="0"/>
              <a:t>应用。</a:t>
            </a:r>
            <a:endParaRPr lang="zh-CN" altLang="en-US" dirty="0"/>
          </a:p>
        </p:txBody>
      </p:sp>
      <p:sp>
        <p:nvSpPr>
          <p:cNvPr id="11" name="矩形 10"/>
          <p:cNvSpPr/>
          <p:nvPr/>
        </p:nvSpPr>
        <p:spPr>
          <a:xfrm>
            <a:off x="395536" y="4221088"/>
            <a:ext cx="8352928" cy="1477328"/>
          </a:xfrm>
          <a:prstGeom prst="rect">
            <a:avLst/>
          </a:prstGeom>
        </p:spPr>
        <p:txBody>
          <a:bodyPr wrap="square">
            <a:spAutoFit/>
          </a:bodyPr>
          <a:lstStyle/>
          <a:p>
            <a:pPr>
              <a:buFont typeface="Wingdings" pitchFamily="2" charset="2"/>
              <a:buChar char="Ø"/>
            </a:pPr>
            <a:r>
              <a:rPr lang="zh-CN" altLang="en-US" dirty="0" smtClean="0"/>
              <a:t>除以上三个比较著名</a:t>
            </a:r>
            <a:r>
              <a:rPr lang="en-US" altLang="zh-CN" dirty="0" err="1" smtClean="0"/>
              <a:t>jvm</a:t>
            </a:r>
            <a:r>
              <a:rPr lang="zh-CN" altLang="en-US" dirty="0" smtClean="0"/>
              <a:t>外还有很多其它的</a:t>
            </a:r>
            <a:r>
              <a:rPr lang="en-US" altLang="zh-CN" dirty="0" smtClean="0"/>
              <a:t>JVM</a:t>
            </a:r>
            <a:r>
              <a:rPr lang="zh-CN" altLang="en-US" dirty="0" smtClean="0"/>
              <a:t>，例如</a:t>
            </a:r>
            <a:r>
              <a:rPr lang="en-US" altLang="zh-CN" dirty="0" smtClean="0"/>
              <a:t>: </a:t>
            </a:r>
            <a:r>
              <a:rPr lang="en-US" altLang="zh-CN" dirty="0" err="1" smtClean="0"/>
              <a:t>Azul</a:t>
            </a:r>
            <a:r>
              <a:rPr lang="en-US" altLang="zh-CN" dirty="0" smtClean="0"/>
              <a:t> VM</a:t>
            </a:r>
            <a:r>
              <a:rPr lang="zh-CN" altLang="en-US" dirty="0" smtClean="0"/>
              <a:t>、</a:t>
            </a:r>
            <a:r>
              <a:rPr lang="en-US" altLang="zh-CN" dirty="0" smtClean="0"/>
              <a:t>Liquid VM</a:t>
            </a:r>
            <a:r>
              <a:rPr lang="zh-CN" altLang="en-US" dirty="0" smtClean="0"/>
              <a:t>、</a:t>
            </a:r>
            <a:r>
              <a:rPr lang="en-US" altLang="zh-CN" dirty="0" smtClean="0"/>
              <a:t>Squawk VM</a:t>
            </a:r>
            <a:r>
              <a:rPr lang="zh-CN" altLang="en-US" dirty="0" smtClean="0"/>
              <a:t>等。</a:t>
            </a:r>
            <a:endParaRPr lang="en-US" altLang="zh-CN" dirty="0" smtClean="0"/>
          </a:p>
          <a:p>
            <a:endParaRPr lang="zh-CN" altLang="en-US" dirty="0" smtClean="0"/>
          </a:p>
          <a:p>
            <a:pPr>
              <a:buFont typeface="Wingdings" pitchFamily="2" charset="2"/>
              <a:buChar char="Ø"/>
            </a:pPr>
            <a:r>
              <a:rPr lang="en-US" altLang="zh-CN" dirty="0" smtClean="0"/>
              <a:t>Bea</a:t>
            </a:r>
            <a:r>
              <a:rPr lang="zh-CN" altLang="en-US" dirty="0" smtClean="0"/>
              <a:t>和</a:t>
            </a:r>
            <a:r>
              <a:rPr lang="en-US" altLang="zh-CN" dirty="0" smtClean="0"/>
              <a:t>Sun</a:t>
            </a:r>
            <a:r>
              <a:rPr lang="zh-CN" altLang="en-US" dirty="0" smtClean="0"/>
              <a:t>两家公司已分别于</a:t>
            </a:r>
            <a:r>
              <a:rPr lang="en-US" altLang="zh-CN" dirty="0" smtClean="0"/>
              <a:t>2008</a:t>
            </a:r>
            <a:r>
              <a:rPr lang="zh-CN" altLang="en-US" dirty="0" smtClean="0"/>
              <a:t>、</a:t>
            </a:r>
            <a:r>
              <a:rPr lang="en-US" altLang="zh-CN" dirty="0" smtClean="0"/>
              <a:t>2010</a:t>
            </a:r>
            <a:r>
              <a:rPr lang="zh-CN" altLang="en-US" dirty="0" smtClean="0"/>
              <a:t>被</a:t>
            </a:r>
            <a:r>
              <a:rPr lang="en-US" altLang="zh-CN" dirty="0" smtClean="0"/>
              <a:t>Oracle</a:t>
            </a:r>
            <a:r>
              <a:rPr lang="zh-CN" altLang="en-US" dirty="0" smtClean="0"/>
              <a:t>收购，未来</a:t>
            </a:r>
            <a:r>
              <a:rPr lang="en-US" altLang="zh-CN" dirty="0" smtClean="0"/>
              <a:t>oracle</a:t>
            </a:r>
            <a:r>
              <a:rPr lang="zh-CN" altLang="en-US" dirty="0" smtClean="0"/>
              <a:t>可能会整合</a:t>
            </a:r>
            <a:r>
              <a:rPr lang="en-US" altLang="zh-CN" dirty="0" err="1" smtClean="0"/>
              <a:t>hotSpot</a:t>
            </a:r>
            <a:r>
              <a:rPr lang="zh-CN" altLang="en-US" dirty="0" smtClean="0"/>
              <a:t>和</a:t>
            </a:r>
            <a:r>
              <a:rPr lang="en-US" altLang="zh-CN" dirty="0" err="1" smtClean="0"/>
              <a:t>Jrockit</a:t>
            </a:r>
            <a:r>
              <a:rPr lang="zh-CN" altLang="en-US" dirty="0" smtClean="0"/>
              <a:t>两个虚拟机的精华做出更出色的</a:t>
            </a:r>
            <a:r>
              <a:rPr lang="en-US" altLang="zh-CN" dirty="0" smtClean="0"/>
              <a:t>JVM</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en-US" dirty="0" err="1" smtClean="0"/>
              <a:t>Jvm</a:t>
            </a:r>
            <a:r>
              <a:rPr lang="zh-CN" altLang="en-US" dirty="0" smtClean="0"/>
              <a:t>基础知识及内存设置、监控</a:t>
            </a:r>
            <a:endParaRPr lang="zh-CN" altLang="en-US" dirty="0"/>
          </a:p>
        </p:txBody>
      </p:sp>
      <p:sp>
        <p:nvSpPr>
          <p:cNvPr id="3" name="矩形 2"/>
          <p:cNvSpPr/>
          <p:nvPr/>
        </p:nvSpPr>
        <p:spPr>
          <a:xfrm>
            <a:off x="395536" y="1268760"/>
            <a:ext cx="4572000" cy="4247317"/>
          </a:xfrm>
          <a:prstGeom prst="rect">
            <a:avLst/>
          </a:prstGeom>
        </p:spPr>
        <p:txBody>
          <a:bodyPr>
            <a:spAutoFit/>
          </a:bodyPr>
          <a:lstStyle/>
          <a:p>
            <a:r>
              <a:rPr lang="en-US" altLang="zh-CN" b="1" dirty="0" smtClean="0"/>
              <a:t>2.1</a:t>
            </a:r>
            <a:r>
              <a:rPr lang="zh-CN" altLang="en-US" b="1" dirty="0" smtClean="0"/>
              <a:t>、</a:t>
            </a:r>
            <a:r>
              <a:rPr lang="en-US" altLang="zh-CN" b="1" dirty="0" smtClean="0"/>
              <a:t>JVM</a:t>
            </a:r>
            <a:r>
              <a:rPr lang="zh-CN" altLang="en-US" b="1" dirty="0" smtClean="0"/>
              <a:t>相关概念</a:t>
            </a:r>
          </a:p>
          <a:p>
            <a:r>
              <a:rPr lang="en-US" altLang="zh-CN" dirty="0" smtClean="0"/>
              <a:t>1</a:t>
            </a:r>
            <a:r>
              <a:rPr lang="zh-CN" altLang="en-US" dirty="0" smtClean="0"/>
              <a:t>、什么是</a:t>
            </a:r>
            <a:r>
              <a:rPr lang="en-US" altLang="zh-CN" dirty="0" smtClean="0"/>
              <a:t>JVM</a:t>
            </a:r>
          </a:p>
          <a:p>
            <a:r>
              <a:rPr lang="en-US" altLang="zh-CN" dirty="0" smtClean="0"/>
              <a:t>2</a:t>
            </a:r>
            <a:r>
              <a:rPr lang="zh-CN" altLang="en-US" dirty="0" smtClean="0"/>
              <a:t>、</a:t>
            </a:r>
            <a:r>
              <a:rPr lang="en-US" altLang="zh-CN" dirty="0" smtClean="0"/>
              <a:t>JVM</a:t>
            </a:r>
            <a:r>
              <a:rPr lang="zh-CN" altLang="en-US" dirty="0" smtClean="0"/>
              <a:t>能运行哪些编程语言</a:t>
            </a:r>
          </a:p>
          <a:p>
            <a:r>
              <a:rPr lang="en-US" altLang="zh-CN" dirty="0" smtClean="0"/>
              <a:t>3</a:t>
            </a:r>
            <a:r>
              <a:rPr lang="zh-CN" altLang="en-US" dirty="0" smtClean="0"/>
              <a:t>、</a:t>
            </a:r>
            <a:r>
              <a:rPr lang="en-US" altLang="zh-CN" dirty="0" smtClean="0"/>
              <a:t>JVM</a:t>
            </a:r>
            <a:r>
              <a:rPr lang="zh-CN" altLang="en-US" dirty="0" smtClean="0"/>
              <a:t>运行流程</a:t>
            </a:r>
          </a:p>
          <a:p>
            <a:r>
              <a:rPr lang="en-US" altLang="zh-CN" dirty="0" smtClean="0"/>
              <a:t>4</a:t>
            </a:r>
            <a:r>
              <a:rPr lang="zh-CN" altLang="en-US" dirty="0" smtClean="0"/>
              <a:t>、</a:t>
            </a:r>
            <a:r>
              <a:rPr lang="en-US" altLang="zh-CN" dirty="0" smtClean="0"/>
              <a:t>JVM</a:t>
            </a:r>
            <a:r>
              <a:rPr lang="zh-CN" altLang="en-US" dirty="0" smtClean="0"/>
              <a:t>生命周期</a:t>
            </a:r>
          </a:p>
          <a:p>
            <a:r>
              <a:rPr lang="en-US" altLang="zh-CN" dirty="0" smtClean="0"/>
              <a:t>5</a:t>
            </a:r>
            <a:r>
              <a:rPr lang="zh-CN" altLang="en-US" dirty="0" smtClean="0"/>
              <a:t>、三大流行的</a:t>
            </a:r>
            <a:r>
              <a:rPr lang="en-US" altLang="zh-CN" dirty="0" smtClean="0"/>
              <a:t>JVM</a:t>
            </a:r>
          </a:p>
          <a:p>
            <a:r>
              <a:rPr lang="en-US" altLang="zh-CN" b="1" dirty="0" smtClean="0">
                <a:solidFill>
                  <a:srgbClr val="FF0000"/>
                </a:solidFill>
              </a:rPr>
              <a:t>2.2</a:t>
            </a:r>
            <a:r>
              <a:rPr lang="zh-CN" altLang="en-US" b="1" dirty="0" smtClean="0">
                <a:solidFill>
                  <a:srgbClr val="FF0000"/>
                </a:solidFill>
              </a:rPr>
              <a:t>、</a:t>
            </a:r>
            <a:r>
              <a:rPr lang="en-US" altLang="zh-CN" b="1" dirty="0" smtClean="0">
                <a:solidFill>
                  <a:srgbClr val="FF0000"/>
                </a:solidFill>
              </a:rPr>
              <a:t>JVM</a:t>
            </a:r>
            <a:r>
              <a:rPr lang="zh-CN" altLang="en-US" b="1" dirty="0" smtClean="0">
                <a:solidFill>
                  <a:srgbClr val="FF0000"/>
                </a:solidFill>
              </a:rPr>
              <a:t>体系结构</a:t>
            </a:r>
          </a:p>
          <a:p>
            <a:r>
              <a:rPr lang="en-US" altLang="zh-CN" dirty="0" smtClean="0">
                <a:solidFill>
                  <a:srgbClr val="FF0000"/>
                </a:solidFill>
              </a:rPr>
              <a:t>1</a:t>
            </a:r>
            <a:r>
              <a:rPr lang="zh-CN" altLang="en-US" dirty="0" smtClean="0">
                <a:solidFill>
                  <a:srgbClr val="FF0000"/>
                </a:solidFill>
              </a:rPr>
              <a:t>、类加载器</a:t>
            </a:r>
          </a:p>
          <a:p>
            <a:r>
              <a:rPr lang="en-US" altLang="zh-CN" dirty="0" smtClean="0">
                <a:solidFill>
                  <a:srgbClr val="FF0000"/>
                </a:solidFill>
              </a:rPr>
              <a:t>2</a:t>
            </a:r>
            <a:r>
              <a:rPr lang="zh-CN" altLang="en-US" dirty="0" smtClean="0">
                <a:solidFill>
                  <a:srgbClr val="FF0000"/>
                </a:solidFill>
              </a:rPr>
              <a:t>、执行引擎</a:t>
            </a:r>
          </a:p>
          <a:p>
            <a:r>
              <a:rPr lang="en-US" altLang="zh-CN" dirty="0" smtClean="0">
                <a:solidFill>
                  <a:srgbClr val="FF0000"/>
                </a:solidFill>
              </a:rPr>
              <a:t>3</a:t>
            </a:r>
            <a:r>
              <a:rPr lang="zh-CN" altLang="en-US" dirty="0" smtClean="0">
                <a:solidFill>
                  <a:srgbClr val="FF0000"/>
                </a:solidFill>
              </a:rPr>
              <a:t>、运行时数据区</a:t>
            </a:r>
          </a:p>
          <a:p>
            <a:r>
              <a:rPr lang="en-US" altLang="zh-CN" dirty="0" smtClean="0">
                <a:solidFill>
                  <a:srgbClr val="FF0000"/>
                </a:solidFill>
              </a:rPr>
              <a:t>4</a:t>
            </a:r>
            <a:r>
              <a:rPr lang="zh-CN" altLang="en-US" dirty="0" smtClean="0">
                <a:solidFill>
                  <a:srgbClr val="FF0000"/>
                </a:solidFill>
              </a:rPr>
              <a:t>、本地库接口</a:t>
            </a:r>
          </a:p>
          <a:p>
            <a:r>
              <a:rPr lang="en-US" altLang="zh-CN" b="1" dirty="0" smtClean="0"/>
              <a:t>2.3</a:t>
            </a:r>
            <a:r>
              <a:rPr lang="zh-CN" altLang="en-US" b="1" dirty="0" smtClean="0"/>
              <a:t>、</a:t>
            </a:r>
            <a:r>
              <a:rPr lang="en-US" altLang="zh-CN" b="1" dirty="0" smtClean="0"/>
              <a:t>JVM</a:t>
            </a:r>
            <a:r>
              <a:rPr lang="zh-CN" altLang="en-US" b="1" dirty="0" smtClean="0"/>
              <a:t>内存参数调整及监控</a:t>
            </a:r>
          </a:p>
          <a:p>
            <a:r>
              <a:rPr lang="en-US" altLang="zh-CN" dirty="0" smtClean="0"/>
              <a:t>1</a:t>
            </a:r>
            <a:r>
              <a:rPr lang="zh-CN" altLang="en-US" dirty="0" smtClean="0"/>
              <a:t>、</a:t>
            </a:r>
            <a:r>
              <a:rPr lang="en-US" altLang="zh-CN" dirty="0" smtClean="0"/>
              <a:t>JVM</a:t>
            </a:r>
            <a:r>
              <a:rPr lang="zh-CN" altLang="en-US" dirty="0" smtClean="0"/>
              <a:t>之内存调整</a:t>
            </a:r>
          </a:p>
          <a:p>
            <a:r>
              <a:rPr lang="en-US" altLang="zh-CN" dirty="0" smtClean="0"/>
              <a:t>2</a:t>
            </a:r>
            <a:r>
              <a:rPr lang="zh-CN" altLang="en-US" dirty="0" smtClean="0"/>
              <a:t>、</a:t>
            </a:r>
            <a:r>
              <a:rPr lang="en-US" altLang="zh-CN" dirty="0" smtClean="0"/>
              <a:t>JVM</a:t>
            </a:r>
            <a:r>
              <a:rPr lang="zh-CN" altLang="en-US" dirty="0" smtClean="0"/>
              <a:t>监控工具之</a:t>
            </a:r>
            <a:r>
              <a:rPr lang="en-US" altLang="zh-CN" dirty="0" err="1" smtClean="0"/>
              <a:t>Jconsole</a:t>
            </a:r>
            <a:endParaRPr lang="en-US" altLang="zh-CN" dirty="0" smtClean="0"/>
          </a:p>
          <a:p>
            <a:r>
              <a:rPr lang="en-US" altLang="zh-CN" dirty="0" smtClean="0"/>
              <a:t>3</a:t>
            </a:r>
            <a:r>
              <a:rPr lang="zh-CN" altLang="en-US" dirty="0" smtClean="0"/>
              <a:t>、</a:t>
            </a:r>
            <a:r>
              <a:rPr lang="en-US" altLang="zh-CN" dirty="0" smtClean="0"/>
              <a:t>JVM</a:t>
            </a:r>
            <a:r>
              <a:rPr lang="zh-CN" altLang="en-US" dirty="0" smtClean="0"/>
              <a:t>监控工具之</a:t>
            </a:r>
            <a:r>
              <a:rPr lang="en-US" altLang="zh-CN" dirty="0" err="1" smtClean="0"/>
              <a:t>JProfile</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zh-CN" dirty="0" smtClean="0"/>
              <a:t>JVM</a:t>
            </a:r>
            <a:r>
              <a:rPr lang="zh-CN" altLang="en-US" dirty="0" smtClean="0"/>
              <a:t>体系结构</a:t>
            </a:r>
            <a:endParaRPr lang="zh-CN" altLang="en-US" dirty="0"/>
          </a:p>
        </p:txBody>
      </p:sp>
      <p:sp>
        <p:nvSpPr>
          <p:cNvPr id="3" name="矩形 2"/>
          <p:cNvSpPr/>
          <p:nvPr/>
        </p:nvSpPr>
        <p:spPr>
          <a:xfrm>
            <a:off x="251520" y="1124744"/>
            <a:ext cx="8640960" cy="923330"/>
          </a:xfrm>
          <a:prstGeom prst="rect">
            <a:avLst/>
          </a:prstGeom>
        </p:spPr>
        <p:txBody>
          <a:bodyPr wrap="square">
            <a:spAutoFit/>
          </a:bodyPr>
          <a:lstStyle/>
          <a:p>
            <a:r>
              <a:rPr lang="en-US" altLang="zh-CN" b="1" dirty="0" smtClean="0"/>
              <a:t>JVM</a:t>
            </a:r>
            <a:r>
              <a:rPr lang="zh-CN" altLang="en-US" b="1" dirty="0" smtClean="0"/>
              <a:t>体系结构主要包含两个子系统和两个组件：</a:t>
            </a:r>
          </a:p>
          <a:p>
            <a:r>
              <a:rPr lang="en-US" altLang="zh-CN" dirty="0" smtClean="0"/>
              <a:t>Class Loader</a:t>
            </a:r>
            <a:r>
              <a:rPr lang="zh-CN" altLang="en-US" dirty="0" smtClean="0"/>
              <a:t>（类加载器）子系统，</a:t>
            </a:r>
            <a:r>
              <a:rPr lang="en-US" altLang="zh-CN" dirty="0" smtClean="0"/>
              <a:t>Execution Engine</a:t>
            </a:r>
            <a:r>
              <a:rPr lang="zh-CN" altLang="en-US" dirty="0" smtClean="0"/>
              <a:t>（执行引擎）子系统</a:t>
            </a:r>
          </a:p>
          <a:p>
            <a:r>
              <a:rPr lang="en-US" altLang="zh-CN" smtClean="0"/>
              <a:t>Runtime </a:t>
            </a:r>
            <a:r>
              <a:rPr lang="en-US" altLang="zh-CN" dirty="0" smtClean="0"/>
              <a:t>Data Area</a:t>
            </a:r>
            <a:r>
              <a:rPr lang="zh-CN" altLang="en-US" dirty="0" smtClean="0"/>
              <a:t>（运行时数据区域）组件，</a:t>
            </a:r>
            <a:r>
              <a:rPr lang="en-US" altLang="zh-CN" dirty="0" smtClean="0"/>
              <a:t>Native Interface</a:t>
            </a:r>
            <a:r>
              <a:rPr lang="zh-CN" altLang="en-US" dirty="0" smtClean="0"/>
              <a:t>（本地接口）组件</a:t>
            </a:r>
            <a:endParaRPr lang="zh-CN" altLang="en-US" dirty="0"/>
          </a:p>
        </p:txBody>
      </p:sp>
      <p:pic>
        <p:nvPicPr>
          <p:cNvPr id="28673" name="Picture 1" descr="C:\Users\Administrator\AppData\Roaming\Tencent\Users\54424162\QQ\WinTemp\RichOle\Y146KHHPM6GHV`BXLSJ$PE7.png"/>
          <p:cNvPicPr>
            <a:picLocks noChangeAspect="1" noChangeArrowheads="1"/>
          </p:cNvPicPr>
          <p:nvPr/>
        </p:nvPicPr>
        <p:blipFill>
          <a:blip r:embed="rId3" cstate="print"/>
          <a:srcRect/>
          <a:stretch>
            <a:fillRect/>
          </a:stretch>
        </p:blipFill>
        <p:spPr bwMode="auto">
          <a:xfrm>
            <a:off x="611560" y="2132856"/>
            <a:ext cx="7791450" cy="43053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zh-CN" dirty="0" smtClean="0"/>
              <a:t>JVM</a:t>
            </a:r>
            <a:r>
              <a:rPr lang="zh-CN" altLang="en-US" dirty="0" smtClean="0"/>
              <a:t>体系结构之类加载器</a:t>
            </a:r>
            <a:endParaRPr lang="zh-CN" altLang="en-US" dirty="0"/>
          </a:p>
        </p:txBody>
      </p:sp>
      <p:sp>
        <p:nvSpPr>
          <p:cNvPr id="3" name="矩形 2"/>
          <p:cNvSpPr/>
          <p:nvPr/>
        </p:nvSpPr>
        <p:spPr>
          <a:xfrm>
            <a:off x="251520" y="1052736"/>
            <a:ext cx="8640960" cy="1477328"/>
          </a:xfrm>
          <a:prstGeom prst="rect">
            <a:avLst/>
          </a:prstGeom>
        </p:spPr>
        <p:txBody>
          <a:bodyPr wrap="square">
            <a:spAutoFit/>
          </a:bodyPr>
          <a:lstStyle/>
          <a:p>
            <a:r>
              <a:rPr lang="en-US" altLang="zh-CN" b="1" dirty="0" smtClean="0"/>
              <a:t>Class Loader </a:t>
            </a:r>
            <a:r>
              <a:rPr lang="zh-CN" altLang="en-US" b="1" dirty="0" smtClean="0"/>
              <a:t>类加载器</a:t>
            </a:r>
          </a:p>
          <a:p>
            <a:r>
              <a:rPr lang="zh-CN" altLang="en-US" dirty="0" smtClean="0"/>
              <a:t>         类加载器负责加载</a:t>
            </a:r>
            <a:r>
              <a:rPr lang="en-US" altLang="zh-CN" dirty="0" smtClean="0"/>
              <a:t>JAVA </a:t>
            </a:r>
            <a:r>
              <a:rPr lang="zh-CN" altLang="en-US" dirty="0" smtClean="0"/>
              <a:t>类的字节代码到</a:t>
            </a:r>
            <a:r>
              <a:rPr lang="en-US" altLang="zh-CN" dirty="0" smtClean="0"/>
              <a:t>JAVA </a:t>
            </a:r>
            <a:r>
              <a:rPr lang="zh-CN" altLang="en-US" dirty="0" smtClean="0"/>
              <a:t>虚拟机中，可以根据指定的类名</a:t>
            </a:r>
            <a:r>
              <a:rPr lang="en-US" altLang="zh-CN" dirty="0" smtClean="0"/>
              <a:t>(</a:t>
            </a:r>
            <a:r>
              <a:rPr lang="zh-CN" altLang="en-US" dirty="0" smtClean="0"/>
              <a:t>如</a:t>
            </a:r>
            <a:r>
              <a:rPr lang="en-US" altLang="zh-CN" dirty="0" err="1" smtClean="0"/>
              <a:t>java.lang.Object</a:t>
            </a:r>
            <a:r>
              <a:rPr lang="en-US" altLang="zh-CN" dirty="0" smtClean="0"/>
              <a:t>)</a:t>
            </a:r>
            <a:r>
              <a:rPr lang="zh-CN" altLang="en-US" dirty="0" smtClean="0"/>
              <a:t>来装载</a:t>
            </a:r>
            <a:r>
              <a:rPr lang="en-US" altLang="zh-CN" dirty="0" smtClean="0"/>
              <a:t>class</a:t>
            </a:r>
            <a:r>
              <a:rPr lang="zh-CN" altLang="en-US" dirty="0" smtClean="0"/>
              <a:t>文件的内容到</a:t>
            </a:r>
            <a:r>
              <a:rPr lang="en-US" altLang="zh-CN" dirty="0" smtClean="0"/>
              <a:t>Runtime data area</a:t>
            </a:r>
            <a:r>
              <a:rPr lang="zh-CN" altLang="en-US" dirty="0" smtClean="0"/>
              <a:t>中的</a:t>
            </a:r>
            <a:r>
              <a:rPr lang="en-US" altLang="zh-CN" dirty="0" smtClean="0"/>
              <a:t>method area(</a:t>
            </a:r>
            <a:r>
              <a:rPr lang="zh-CN" altLang="en-US" dirty="0" smtClean="0"/>
              <a:t>方法区域</a:t>
            </a:r>
            <a:r>
              <a:rPr lang="en-US" altLang="zh-CN" dirty="0" smtClean="0"/>
              <a:t>)</a:t>
            </a:r>
            <a:r>
              <a:rPr lang="zh-CN" altLang="en-US" dirty="0" smtClean="0"/>
              <a:t>。</a:t>
            </a:r>
            <a:r>
              <a:rPr lang="en-US" altLang="zh-CN" dirty="0" smtClean="0"/>
              <a:t>JAVA</a:t>
            </a:r>
            <a:r>
              <a:rPr lang="zh-CN" altLang="en-US" dirty="0" smtClean="0"/>
              <a:t>程序员可以</a:t>
            </a:r>
            <a:r>
              <a:rPr lang="en-US" altLang="zh-CN" dirty="0" smtClean="0"/>
              <a:t>extends </a:t>
            </a:r>
            <a:r>
              <a:rPr lang="en-US" altLang="zh-CN" dirty="0" err="1" smtClean="0"/>
              <a:t>java.lang.ClassLoader</a:t>
            </a:r>
            <a:r>
              <a:rPr lang="zh-CN" altLang="en-US" dirty="0" smtClean="0"/>
              <a:t>类来写自己的</a:t>
            </a:r>
            <a:r>
              <a:rPr lang="en-US" altLang="zh-CN" dirty="0" smtClean="0"/>
              <a:t>Class loader</a:t>
            </a:r>
            <a:r>
              <a:rPr lang="zh-CN" altLang="en-US" dirty="0" smtClean="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zh-CN" dirty="0" smtClean="0"/>
              <a:t>JVM</a:t>
            </a:r>
            <a:r>
              <a:rPr lang="zh-CN" altLang="en-US" dirty="0" smtClean="0"/>
              <a:t>体系结构之类加载器</a:t>
            </a:r>
            <a:endParaRPr lang="zh-CN" altLang="en-US" dirty="0"/>
          </a:p>
        </p:txBody>
      </p:sp>
      <p:sp>
        <p:nvSpPr>
          <p:cNvPr id="3" name="矩形 2"/>
          <p:cNvSpPr/>
          <p:nvPr/>
        </p:nvSpPr>
        <p:spPr>
          <a:xfrm>
            <a:off x="3995936" y="1225689"/>
            <a:ext cx="4932040" cy="5632311"/>
          </a:xfrm>
          <a:prstGeom prst="rect">
            <a:avLst/>
          </a:prstGeom>
        </p:spPr>
        <p:txBody>
          <a:bodyPr wrap="square">
            <a:spAutoFit/>
          </a:bodyPr>
          <a:lstStyle/>
          <a:p>
            <a:r>
              <a:rPr lang="zh-CN" altLang="en-US" dirty="0" smtClean="0"/>
              <a:t>双亲委派模型工作过程</a:t>
            </a:r>
          </a:p>
          <a:p>
            <a:r>
              <a:rPr lang="zh-CN" altLang="en-US" dirty="0" smtClean="0"/>
              <a:t>如果一个类加载器接收到了类加载的请求，它首先把这个请求委托给他的父类加载器去完成，每个层次的类加载器都是如此，因此所有的加载请求都应该传送到顶层的启动类加载器中，只有当父加载器反馈自己无法完成这个加载请求（它在搜索范围中没有找到所需的类）时，子加载器才会尝试自己去加载。</a:t>
            </a:r>
            <a:endParaRPr lang="en-US" altLang="zh-CN" dirty="0" smtClean="0"/>
          </a:p>
          <a:p>
            <a:endParaRPr lang="zh-CN" altLang="en-US" dirty="0" smtClean="0"/>
          </a:p>
          <a:p>
            <a:r>
              <a:rPr lang="zh-CN" altLang="en-US" dirty="0" smtClean="0"/>
              <a:t>优点：</a:t>
            </a:r>
            <a:r>
              <a:rPr lang="en-US" altLang="zh-CN" dirty="0" smtClean="0"/>
              <a:t>java</a:t>
            </a:r>
            <a:r>
              <a:rPr lang="zh-CN" altLang="en-US" dirty="0" smtClean="0"/>
              <a:t>类随着它的类加载器一起具备了一种带有优先级的层次关系。</a:t>
            </a:r>
          </a:p>
          <a:p>
            <a:r>
              <a:rPr lang="zh-CN" altLang="en-US" dirty="0" smtClean="0"/>
              <a:t>例如类</a:t>
            </a:r>
            <a:r>
              <a:rPr lang="en-US" altLang="zh-CN" dirty="0" err="1" smtClean="0"/>
              <a:t>java.lang.Object</a:t>
            </a:r>
            <a:r>
              <a:rPr lang="zh-CN" altLang="en-US" dirty="0" smtClean="0"/>
              <a:t>，它存放在</a:t>
            </a:r>
            <a:r>
              <a:rPr lang="en-US" altLang="zh-CN" dirty="0" err="1" smtClean="0"/>
              <a:t>tools.jar</a:t>
            </a:r>
            <a:r>
              <a:rPr lang="zh-CN" altLang="en-US" dirty="0" smtClean="0"/>
              <a:t>中，无论哪个类加载器要加载这个类，最终都会委派给启动类加载器进行加载，因此</a:t>
            </a:r>
            <a:r>
              <a:rPr lang="en-US" altLang="zh-CN" dirty="0" smtClean="0"/>
              <a:t>Object</a:t>
            </a:r>
            <a:r>
              <a:rPr lang="zh-CN" altLang="en-US" dirty="0" smtClean="0"/>
              <a:t>类在程序的各种类加载器环境中都是同一个类。相反，如果用户自己写了一个名为</a:t>
            </a:r>
            <a:r>
              <a:rPr lang="en-US" altLang="zh-CN" dirty="0" err="1" smtClean="0"/>
              <a:t>java.lang.Object</a:t>
            </a:r>
            <a:r>
              <a:rPr lang="zh-CN" altLang="en-US" dirty="0" smtClean="0"/>
              <a:t>的类，并放在程序的</a:t>
            </a:r>
            <a:r>
              <a:rPr lang="en-US" altLang="zh-CN" dirty="0" err="1" smtClean="0"/>
              <a:t>Classpath</a:t>
            </a:r>
            <a:r>
              <a:rPr lang="zh-CN" altLang="en-US" dirty="0" smtClean="0"/>
              <a:t>中，那系统中将会出现多个不同的</a:t>
            </a:r>
            <a:r>
              <a:rPr lang="en-US" altLang="zh-CN" dirty="0" smtClean="0"/>
              <a:t>Object</a:t>
            </a:r>
            <a:r>
              <a:rPr lang="zh-CN" altLang="en-US" dirty="0" smtClean="0"/>
              <a:t>类，</a:t>
            </a:r>
            <a:r>
              <a:rPr lang="en-US" altLang="zh-CN" dirty="0" smtClean="0"/>
              <a:t>java</a:t>
            </a:r>
            <a:r>
              <a:rPr lang="zh-CN" altLang="en-US" dirty="0" smtClean="0"/>
              <a:t>类型体系中最基础的行为也无法保证，应用程序也会变得一片混乱。</a:t>
            </a:r>
            <a:endParaRPr lang="zh-CN" altLang="en-US" dirty="0"/>
          </a:p>
        </p:txBody>
      </p:sp>
      <p:pic>
        <p:nvPicPr>
          <p:cNvPr id="73729" name="Picture 1" descr="C:\Users\Administrator\AppData\Roaming\Tencent\Users\54424162\QQ\WinTemp\RichOle\(3(WX62U)W}J2QQ9B{$GBCG.png"/>
          <p:cNvPicPr>
            <a:picLocks noChangeAspect="1" noChangeArrowheads="1"/>
          </p:cNvPicPr>
          <p:nvPr/>
        </p:nvPicPr>
        <p:blipFill>
          <a:blip r:embed="rId3" cstate="print"/>
          <a:srcRect/>
          <a:stretch>
            <a:fillRect/>
          </a:stretch>
        </p:blipFill>
        <p:spPr bwMode="auto">
          <a:xfrm>
            <a:off x="109736" y="1844824"/>
            <a:ext cx="3886200" cy="347662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zh-CN" dirty="0" smtClean="0"/>
              <a:t>JVM</a:t>
            </a:r>
            <a:r>
              <a:rPr lang="zh-CN" altLang="en-US" dirty="0" smtClean="0"/>
              <a:t>体系结构之类加载器</a:t>
            </a:r>
            <a:endParaRPr lang="zh-CN" altLang="en-US" dirty="0"/>
          </a:p>
        </p:txBody>
      </p:sp>
      <p:sp>
        <p:nvSpPr>
          <p:cNvPr id="3" name="矩形 2"/>
          <p:cNvSpPr/>
          <p:nvPr/>
        </p:nvSpPr>
        <p:spPr>
          <a:xfrm>
            <a:off x="251520" y="1124745"/>
            <a:ext cx="8640960" cy="5755422"/>
          </a:xfrm>
          <a:prstGeom prst="rect">
            <a:avLst/>
          </a:prstGeom>
        </p:spPr>
        <p:txBody>
          <a:bodyPr wrap="square">
            <a:spAutoFit/>
          </a:bodyPr>
          <a:lstStyle/>
          <a:p>
            <a:r>
              <a:rPr lang="zh-CN" altLang="en-US" sz="1600" dirty="0" smtClean="0"/>
              <a:t>站在</a:t>
            </a:r>
            <a:r>
              <a:rPr lang="en-US" altLang="zh-CN" sz="1600" dirty="0" smtClean="0"/>
              <a:t>JVM</a:t>
            </a:r>
            <a:r>
              <a:rPr lang="zh-CN" altLang="en-US" sz="1600" dirty="0" smtClean="0"/>
              <a:t>的角度讲，主要有两种类型加载器：启动类加载器和所有其它的类加载器。启动类加载器是</a:t>
            </a:r>
            <a:r>
              <a:rPr lang="en-US" altLang="zh-CN" sz="1600" dirty="0" smtClean="0"/>
              <a:t>JVM</a:t>
            </a:r>
            <a:r>
              <a:rPr lang="zh-CN" altLang="en-US" sz="1600" dirty="0" smtClean="0"/>
              <a:t>实现的一部分，使用</a:t>
            </a:r>
            <a:r>
              <a:rPr lang="en-US" altLang="zh-CN" sz="1600" dirty="0" smtClean="0"/>
              <a:t>C++</a:t>
            </a:r>
            <a:r>
              <a:rPr lang="zh-CN" altLang="en-US" sz="1600" dirty="0" smtClean="0"/>
              <a:t>语言实现，其它类加载器都由</a:t>
            </a:r>
            <a:r>
              <a:rPr lang="en-US" altLang="zh-CN" sz="1600" dirty="0" smtClean="0"/>
              <a:t>java</a:t>
            </a:r>
            <a:r>
              <a:rPr lang="zh-CN" altLang="en-US" sz="1600" dirty="0" smtClean="0"/>
              <a:t>语言实现，独立于虚拟机外部，并且全部继承抽象类</a:t>
            </a:r>
            <a:r>
              <a:rPr lang="en-US" altLang="zh-CN" sz="1600" dirty="0" err="1" smtClean="0"/>
              <a:t>java.lang.ClassLoader</a:t>
            </a:r>
            <a:endParaRPr lang="en-US" altLang="zh-CN" sz="1600" dirty="0" smtClean="0"/>
          </a:p>
          <a:p>
            <a:endParaRPr lang="en-US" altLang="zh-CN" sz="1600" dirty="0" smtClean="0"/>
          </a:p>
          <a:p>
            <a:r>
              <a:rPr lang="en-US" altLang="zh-CN" sz="1600" b="1" dirty="0" smtClean="0"/>
              <a:t>(1) Bootstrap </a:t>
            </a:r>
            <a:r>
              <a:rPr lang="en-US" altLang="zh-CN" sz="1600" b="1" dirty="0" err="1" smtClean="0"/>
              <a:t>ClassLoader</a:t>
            </a:r>
            <a:r>
              <a:rPr lang="en-US" altLang="zh-CN" sz="1600" b="1" dirty="0" smtClean="0"/>
              <a:t> </a:t>
            </a:r>
            <a:r>
              <a:rPr lang="zh-CN" altLang="en-US" sz="1600" b="1" dirty="0" smtClean="0"/>
              <a:t>启动类加载器</a:t>
            </a:r>
          </a:p>
          <a:p>
            <a:r>
              <a:rPr lang="zh-CN" altLang="en-US" sz="1600" dirty="0" smtClean="0"/>
              <a:t>这是</a:t>
            </a:r>
            <a:r>
              <a:rPr lang="en-US" altLang="zh-CN" sz="1600" dirty="0" smtClean="0"/>
              <a:t>JVM</a:t>
            </a:r>
            <a:r>
              <a:rPr lang="zh-CN" altLang="en-US" sz="1600" dirty="0" smtClean="0"/>
              <a:t>的根</a:t>
            </a:r>
            <a:r>
              <a:rPr lang="en-US" altLang="zh-CN" sz="1600" dirty="0" err="1" smtClean="0"/>
              <a:t>ClassLoader</a:t>
            </a:r>
            <a:r>
              <a:rPr lang="zh-CN" altLang="en-US" sz="1600" dirty="0" smtClean="0"/>
              <a:t>，它是用</a:t>
            </a:r>
            <a:r>
              <a:rPr lang="en-US" altLang="zh-CN" sz="1600" dirty="0" smtClean="0"/>
              <a:t>C++</a:t>
            </a:r>
            <a:r>
              <a:rPr lang="zh-CN" altLang="en-US" sz="1600" dirty="0" smtClean="0"/>
              <a:t>实现的，</a:t>
            </a:r>
            <a:r>
              <a:rPr lang="en-US" altLang="zh-CN" sz="1600" dirty="0" smtClean="0"/>
              <a:t>JVM</a:t>
            </a:r>
            <a:r>
              <a:rPr lang="zh-CN" altLang="en-US" sz="1600" dirty="0" smtClean="0"/>
              <a:t>启动时初始化此</a:t>
            </a:r>
            <a:r>
              <a:rPr lang="en-US" altLang="zh-CN" sz="1600" dirty="0" err="1" smtClean="0"/>
              <a:t>ClassLoader</a:t>
            </a:r>
            <a:r>
              <a:rPr lang="zh-CN" altLang="en-US" sz="1600" dirty="0" smtClean="0"/>
              <a:t>，</a:t>
            </a:r>
          </a:p>
          <a:p>
            <a:r>
              <a:rPr lang="zh-CN" altLang="en-US" sz="1600" dirty="0" smtClean="0"/>
              <a:t>并由此</a:t>
            </a:r>
            <a:r>
              <a:rPr lang="en-US" altLang="zh-CN" sz="1600" dirty="0" err="1" smtClean="0"/>
              <a:t>ClassLoader</a:t>
            </a:r>
            <a:r>
              <a:rPr lang="zh-CN" altLang="en-US" sz="1600" dirty="0" smtClean="0"/>
              <a:t>完成</a:t>
            </a:r>
            <a:r>
              <a:rPr lang="en-US" altLang="zh-CN" sz="1600" dirty="0" smtClean="0"/>
              <a:t>$JAVA_HOME$</a:t>
            </a:r>
            <a:r>
              <a:rPr lang="zh-CN" altLang="en-US" sz="1600" dirty="0" smtClean="0"/>
              <a:t>中</a:t>
            </a:r>
            <a:r>
              <a:rPr lang="en-US" altLang="zh-CN" sz="1600" dirty="0" err="1" smtClean="0"/>
              <a:t>jre\lib\rt.jar</a:t>
            </a:r>
            <a:r>
              <a:rPr lang="zh-CN" altLang="en-US" sz="1600" dirty="0" smtClean="0"/>
              <a:t>（</a:t>
            </a:r>
            <a:r>
              <a:rPr lang="en-US" altLang="zh-CN" sz="1600" dirty="0" smtClean="0"/>
              <a:t>Sun JDK</a:t>
            </a:r>
            <a:r>
              <a:rPr lang="zh-CN" altLang="en-US" sz="1600" dirty="0" smtClean="0"/>
              <a:t>的实现）中所有</a:t>
            </a:r>
            <a:r>
              <a:rPr lang="en-US" altLang="zh-CN" sz="1600" dirty="0" smtClean="0"/>
              <a:t>class</a:t>
            </a:r>
            <a:r>
              <a:rPr lang="zh-CN" altLang="en-US" sz="1600" dirty="0" smtClean="0"/>
              <a:t>文件的加载，</a:t>
            </a:r>
          </a:p>
          <a:p>
            <a:r>
              <a:rPr lang="zh-CN" altLang="en-US" sz="1600" dirty="0" smtClean="0"/>
              <a:t>这个</a:t>
            </a:r>
            <a:r>
              <a:rPr lang="en-US" altLang="zh-CN" sz="1600" dirty="0" smtClean="0"/>
              <a:t>jar</a:t>
            </a:r>
            <a:r>
              <a:rPr lang="zh-CN" altLang="en-US" sz="1600" dirty="0" smtClean="0"/>
              <a:t>中包含了</a:t>
            </a:r>
            <a:r>
              <a:rPr lang="en-US" altLang="zh-CN" sz="1600" dirty="0" smtClean="0"/>
              <a:t>java</a:t>
            </a:r>
            <a:r>
              <a:rPr lang="zh-CN" altLang="en-US" sz="1600" dirty="0" smtClean="0"/>
              <a:t>规范定义的所有接口以及实现。启动类加载器无法被</a:t>
            </a:r>
            <a:r>
              <a:rPr lang="en-US" altLang="zh-CN" sz="1600" dirty="0" smtClean="0"/>
              <a:t>JAVA</a:t>
            </a:r>
            <a:r>
              <a:rPr lang="zh-CN" altLang="en-US" sz="1600" dirty="0" smtClean="0"/>
              <a:t>程序直接引用。</a:t>
            </a:r>
            <a:endParaRPr lang="en-US" altLang="zh-CN" sz="1600" dirty="0" smtClean="0"/>
          </a:p>
          <a:p>
            <a:endParaRPr lang="zh-CN" altLang="en-US" sz="1600" dirty="0" smtClean="0"/>
          </a:p>
          <a:p>
            <a:r>
              <a:rPr lang="en-US" altLang="zh-CN" sz="1600" b="1" dirty="0" smtClean="0"/>
              <a:t>(2) Extension </a:t>
            </a:r>
            <a:r>
              <a:rPr lang="en-US" altLang="zh-CN" sz="1600" b="1" dirty="0" err="1" smtClean="0"/>
              <a:t>ClassLoader</a:t>
            </a:r>
            <a:r>
              <a:rPr lang="en-US" altLang="zh-CN" sz="1600" b="1" dirty="0" smtClean="0"/>
              <a:t> </a:t>
            </a:r>
            <a:r>
              <a:rPr lang="zh-CN" altLang="en-US" sz="1600" b="1" dirty="0" smtClean="0"/>
              <a:t>扩展类加载器</a:t>
            </a:r>
          </a:p>
          <a:p>
            <a:r>
              <a:rPr lang="zh-CN" altLang="en-US" sz="1600" dirty="0" smtClean="0"/>
              <a:t>扩展类加载器负责加载</a:t>
            </a:r>
            <a:r>
              <a:rPr lang="en-US" altLang="zh-CN" sz="1600" dirty="0" smtClean="0"/>
              <a:t>&lt;JAVA</a:t>
            </a:r>
            <a:r>
              <a:rPr lang="zh-CN" altLang="en-US" sz="1600" dirty="0" smtClean="0"/>
              <a:t>＿</a:t>
            </a:r>
            <a:r>
              <a:rPr lang="en-US" altLang="zh-CN" sz="1600" dirty="0" smtClean="0"/>
              <a:t>HOME&gt;\lib\ext</a:t>
            </a:r>
            <a:r>
              <a:rPr lang="zh-CN" altLang="en-US" sz="1600" dirty="0" smtClean="0"/>
              <a:t>目录中或者</a:t>
            </a:r>
            <a:r>
              <a:rPr lang="en-US" altLang="zh-CN" sz="1600" dirty="0" err="1" smtClean="0"/>
              <a:t>java.ext.dirs</a:t>
            </a:r>
            <a:r>
              <a:rPr lang="zh-CN" altLang="en-US" sz="1600" dirty="0" smtClean="0"/>
              <a:t>系统变量所指定的所有类库，</a:t>
            </a:r>
          </a:p>
          <a:p>
            <a:r>
              <a:rPr lang="zh-CN" altLang="en-US" sz="1600" dirty="0" smtClean="0"/>
              <a:t>开发者可以直接使用扩展类加载器。</a:t>
            </a:r>
            <a:endParaRPr lang="en-US" altLang="zh-CN" sz="1600" dirty="0" smtClean="0"/>
          </a:p>
          <a:p>
            <a:endParaRPr lang="zh-CN" altLang="en-US" sz="1600" dirty="0" smtClean="0"/>
          </a:p>
          <a:p>
            <a:r>
              <a:rPr lang="en-US" altLang="zh-CN" sz="1600" b="1" dirty="0" smtClean="0"/>
              <a:t>(3)Application </a:t>
            </a:r>
            <a:r>
              <a:rPr lang="en-US" altLang="zh-CN" sz="1600" b="1" dirty="0" err="1" smtClean="0"/>
              <a:t>ClassLoader</a:t>
            </a:r>
            <a:r>
              <a:rPr lang="en-US" altLang="zh-CN" sz="1600" b="1" dirty="0" smtClean="0"/>
              <a:t> </a:t>
            </a:r>
            <a:r>
              <a:rPr lang="zh-CN" altLang="en-US" sz="1600" b="1" dirty="0" smtClean="0"/>
              <a:t>应用程序类加载器</a:t>
            </a:r>
          </a:p>
          <a:p>
            <a:r>
              <a:rPr lang="en-US" altLang="zh-CN" sz="1600" dirty="0" smtClean="0"/>
              <a:t>JVM</a:t>
            </a:r>
            <a:r>
              <a:rPr lang="zh-CN" altLang="en-US" sz="1600" dirty="0" smtClean="0"/>
              <a:t>用此</a:t>
            </a:r>
            <a:r>
              <a:rPr lang="en-US" altLang="zh-CN" sz="1600" dirty="0" err="1" smtClean="0"/>
              <a:t>classloader</a:t>
            </a:r>
            <a:r>
              <a:rPr lang="zh-CN" altLang="en-US" sz="1600" dirty="0" smtClean="0"/>
              <a:t>来加载用户类路径</a:t>
            </a:r>
            <a:r>
              <a:rPr lang="en-US" altLang="zh-CN" sz="1600" dirty="0" smtClean="0"/>
              <a:t>(</a:t>
            </a:r>
            <a:r>
              <a:rPr lang="en-US" altLang="zh-CN" sz="1600" dirty="0" err="1" smtClean="0"/>
              <a:t>Classpath</a:t>
            </a:r>
            <a:r>
              <a:rPr lang="en-US" altLang="zh-CN" sz="1600" dirty="0" smtClean="0"/>
              <a:t>)</a:t>
            </a:r>
            <a:r>
              <a:rPr lang="zh-CN" altLang="en-US" sz="1600" dirty="0" smtClean="0"/>
              <a:t>上所指定的类库，包含指定的</a:t>
            </a:r>
            <a:r>
              <a:rPr lang="en-US" altLang="zh-CN" sz="1600" dirty="0" smtClean="0"/>
              <a:t>jar</a:t>
            </a:r>
            <a:r>
              <a:rPr lang="zh-CN" altLang="en-US" sz="1600" dirty="0" smtClean="0"/>
              <a:t>包以及目录，</a:t>
            </a:r>
          </a:p>
          <a:p>
            <a:r>
              <a:rPr lang="zh-CN" altLang="en-US" sz="1600" dirty="0" smtClean="0"/>
              <a:t>该加载器有时也称为系统类加载器。开发者可以直接使用这个类加载器，如果应用程序中没有自定义过自己的类加载器，一般情况下这个就是程序中默认的类加载器。</a:t>
            </a:r>
            <a:endParaRPr lang="en-US" altLang="zh-CN" sz="1600" dirty="0" smtClean="0"/>
          </a:p>
          <a:p>
            <a:endParaRPr lang="zh-CN" altLang="en-US" sz="1600" dirty="0" smtClean="0"/>
          </a:p>
          <a:p>
            <a:r>
              <a:rPr lang="en-US" altLang="zh-CN" sz="1600" b="1" dirty="0" smtClean="0"/>
              <a:t>(4) User-Defined </a:t>
            </a:r>
            <a:r>
              <a:rPr lang="en-US" altLang="zh-CN" sz="1600" b="1" dirty="0" err="1" smtClean="0"/>
              <a:t>ClassLoader</a:t>
            </a:r>
            <a:r>
              <a:rPr lang="en-US" altLang="zh-CN" sz="1600" b="1" dirty="0" smtClean="0"/>
              <a:t> </a:t>
            </a:r>
            <a:r>
              <a:rPr lang="zh-CN" altLang="en-US" sz="1600" b="1" dirty="0" smtClean="0"/>
              <a:t>用户自定义类加载器</a:t>
            </a:r>
          </a:p>
          <a:p>
            <a:r>
              <a:rPr lang="en-US" altLang="zh-CN" sz="1600" dirty="0" smtClean="0"/>
              <a:t>User-</a:t>
            </a:r>
            <a:r>
              <a:rPr lang="en-US" altLang="zh-CN" sz="1600" dirty="0" err="1" smtClean="0"/>
              <a:t>DefinedClassLoader</a:t>
            </a:r>
            <a:r>
              <a:rPr lang="zh-CN" altLang="en-US" sz="1600" dirty="0" smtClean="0"/>
              <a:t>是</a:t>
            </a:r>
            <a:r>
              <a:rPr lang="en-US" altLang="zh-CN" sz="1600" dirty="0" smtClean="0"/>
              <a:t>Java</a:t>
            </a:r>
            <a:r>
              <a:rPr lang="zh-CN" altLang="en-US" sz="1600" dirty="0" smtClean="0"/>
              <a:t>开发人员继承</a:t>
            </a:r>
            <a:r>
              <a:rPr lang="en-US" altLang="zh-CN" sz="1600" dirty="0" err="1" smtClean="0"/>
              <a:t>ClassLoader</a:t>
            </a:r>
            <a:r>
              <a:rPr lang="zh-CN" altLang="en-US" sz="1600" dirty="0" smtClean="0"/>
              <a:t>抽象类自行实现的</a:t>
            </a:r>
            <a:r>
              <a:rPr lang="en-US" altLang="zh-CN" sz="1600" dirty="0" err="1" smtClean="0"/>
              <a:t>ClassLoader</a:t>
            </a:r>
            <a:endParaRPr lang="en-US" altLang="zh-CN" sz="1600" dirty="0" smtClean="0"/>
          </a:p>
          <a:p>
            <a:r>
              <a:rPr lang="zh-CN" altLang="en-US" sz="1600" dirty="0" smtClean="0"/>
              <a:t>，基于自定义的</a:t>
            </a:r>
            <a:r>
              <a:rPr lang="en-US" altLang="zh-CN" sz="1600" dirty="0" err="1" smtClean="0"/>
              <a:t>ClassLoader</a:t>
            </a:r>
            <a:r>
              <a:rPr lang="zh-CN" altLang="en-US" sz="1600" dirty="0" smtClean="0"/>
              <a:t>可用于加载非</a:t>
            </a:r>
            <a:r>
              <a:rPr lang="en-US" altLang="zh-CN" sz="1600" dirty="0" err="1" smtClean="0"/>
              <a:t>Classpath</a:t>
            </a:r>
            <a:r>
              <a:rPr lang="zh-CN" altLang="en-US" sz="1600" dirty="0" smtClean="0"/>
              <a:t>中的</a:t>
            </a:r>
            <a:r>
              <a:rPr lang="en-US" altLang="zh-CN" sz="1600" dirty="0" smtClean="0"/>
              <a:t>jar</a:t>
            </a:r>
            <a:r>
              <a:rPr lang="zh-CN" altLang="en-US" sz="1600" dirty="0" smtClean="0"/>
              <a:t>以及目录</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zh-CN" altLang="en-US" dirty="0" smtClean="0"/>
              <a:t>类加载器之类加载过程</a:t>
            </a:r>
            <a:endParaRPr lang="zh-CN" altLang="en-US" dirty="0"/>
          </a:p>
        </p:txBody>
      </p:sp>
      <p:sp>
        <p:nvSpPr>
          <p:cNvPr id="3" name="矩形 2"/>
          <p:cNvSpPr/>
          <p:nvPr/>
        </p:nvSpPr>
        <p:spPr>
          <a:xfrm>
            <a:off x="251520" y="2924944"/>
            <a:ext cx="8640960" cy="3785652"/>
          </a:xfrm>
          <a:prstGeom prst="rect">
            <a:avLst/>
          </a:prstGeom>
        </p:spPr>
        <p:txBody>
          <a:bodyPr wrap="square">
            <a:spAutoFit/>
          </a:bodyPr>
          <a:lstStyle/>
          <a:p>
            <a:r>
              <a:rPr lang="en-US" altLang="zh-CN" sz="1600" dirty="0" smtClean="0"/>
              <a:t>1. </a:t>
            </a:r>
            <a:r>
              <a:rPr lang="zh-CN" altLang="en-US" sz="1600" dirty="0" smtClean="0"/>
              <a:t>加载</a:t>
            </a:r>
          </a:p>
          <a:p>
            <a:r>
              <a:rPr lang="zh-CN" altLang="en-US" sz="1600" dirty="0" smtClean="0"/>
              <a:t>加载过程负责找到二进制字节码并加载至</a:t>
            </a:r>
            <a:r>
              <a:rPr lang="en-US" altLang="zh-CN" sz="1600" dirty="0" smtClean="0"/>
              <a:t>JVM</a:t>
            </a:r>
            <a:r>
              <a:rPr lang="zh-CN" altLang="en-US" sz="1600" dirty="0" smtClean="0"/>
              <a:t>中，</a:t>
            </a:r>
            <a:r>
              <a:rPr lang="en-US" altLang="zh-CN" sz="1600" dirty="0" smtClean="0"/>
              <a:t>JVM</a:t>
            </a:r>
            <a:r>
              <a:rPr lang="zh-CN" altLang="en-US" sz="1600" dirty="0" smtClean="0"/>
              <a:t>通过类名、类所在的包名通过</a:t>
            </a:r>
            <a:r>
              <a:rPr lang="en-US" altLang="zh-CN" sz="1600" dirty="0" err="1" smtClean="0"/>
              <a:t>ClassLoader</a:t>
            </a:r>
            <a:r>
              <a:rPr lang="zh-CN" altLang="en-US" sz="1600" dirty="0" smtClean="0"/>
              <a:t>来完成类的加载。</a:t>
            </a:r>
            <a:endParaRPr lang="en-US" altLang="zh-CN" sz="1600" dirty="0" smtClean="0"/>
          </a:p>
          <a:p>
            <a:endParaRPr lang="zh-CN" altLang="en-US" sz="1600" dirty="0" smtClean="0"/>
          </a:p>
          <a:p>
            <a:r>
              <a:rPr lang="en-US" altLang="zh-CN" sz="1600" dirty="0" smtClean="0"/>
              <a:t>2. </a:t>
            </a:r>
            <a:r>
              <a:rPr lang="zh-CN" altLang="en-US" sz="1600" dirty="0" smtClean="0"/>
              <a:t>连接</a:t>
            </a:r>
          </a:p>
          <a:p>
            <a:r>
              <a:rPr lang="zh-CN" altLang="en-US" sz="1600" dirty="0" smtClean="0"/>
              <a:t>链接过程负责对二进制字节码的格式进行校验、初始化装载类中的静态变量以及解析类中调用的接口、类。</a:t>
            </a:r>
          </a:p>
          <a:p>
            <a:r>
              <a:rPr lang="en-US" altLang="zh-CN" sz="1600" dirty="0" smtClean="0"/>
              <a:t>(1)</a:t>
            </a:r>
            <a:r>
              <a:rPr lang="zh-CN" altLang="en-US" sz="1600" dirty="0" smtClean="0"/>
              <a:t>验证：确保被导入类的正确性</a:t>
            </a:r>
          </a:p>
          <a:p>
            <a:r>
              <a:rPr lang="en-US" altLang="zh-CN" sz="1600" dirty="0" smtClean="0"/>
              <a:t>(2)</a:t>
            </a:r>
            <a:r>
              <a:rPr lang="zh-CN" altLang="en-US" sz="1600" dirty="0" smtClean="0"/>
              <a:t>准备：为类变量分配内存，并将其初始化为默认值</a:t>
            </a:r>
          </a:p>
          <a:p>
            <a:r>
              <a:rPr lang="en-US" altLang="zh-CN" sz="1600" dirty="0" smtClean="0"/>
              <a:t>(3)</a:t>
            </a:r>
            <a:r>
              <a:rPr lang="zh-CN" altLang="en-US" sz="1600" dirty="0" smtClean="0"/>
              <a:t>解析：把类中的符号引用转换为直接引用</a:t>
            </a:r>
            <a:endParaRPr lang="en-US" altLang="zh-CN" sz="1600" dirty="0" smtClean="0"/>
          </a:p>
          <a:p>
            <a:endParaRPr lang="zh-CN" altLang="en-US" sz="1600" dirty="0" smtClean="0"/>
          </a:p>
          <a:p>
            <a:r>
              <a:rPr lang="en-US" altLang="zh-CN" sz="1600" dirty="0" smtClean="0"/>
              <a:t>3.</a:t>
            </a:r>
            <a:r>
              <a:rPr lang="zh-CN" altLang="en-US" sz="1600" dirty="0" smtClean="0"/>
              <a:t>初始化</a:t>
            </a:r>
          </a:p>
          <a:p>
            <a:r>
              <a:rPr lang="zh-CN" altLang="en-US" sz="1600" dirty="0" smtClean="0"/>
              <a:t>初始化过程即为执行类中的静态初始化代码、构造器代码以及静态属性的初始化，在四种情况下初始化过程会被触发执行：调用了</a:t>
            </a:r>
            <a:r>
              <a:rPr lang="en-US" altLang="zh-CN" sz="1600" dirty="0" smtClean="0"/>
              <a:t>new</a:t>
            </a:r>
            <a:r>
              <a:rPr lang="zh-CN" altLang="en-US" sz="1600" dirty="0" smtClean="0"/>
              <a:t>；反射调用了类中的方法；子类调用了初始化；</a:t>
            </a:r>
            <a:r>
              <a:rPr lang="en-US" altLang="zh-CN" sz="1600" dirty="0" smtClean="0"/>
              <a:t>JVM</a:t>
            </a:r>
            <a:r>
              <a:rPr lang="zh-CN" altLang="en-US" sz="1600" dirty="0" smtClean="0"/>
              <a:t>启动过程中指定的初始化类</a:t>
            </a:r>
            <a:endParaRPr lang="zh-CN" altLang="en-US" sz="1600" dirty="0"/>
          </a:p>
        </p:txBody>
      </p:sp>
      <p:pic>
        <p:nvPicPr>
          <p:cNvPr id="69633" name="Picture 1" descr="C:\Users\Administrator\AppData\Roaming\Tencent\Users\54424162\QQ\WinTemp\RichOle\[LQN}9[NI%OASZM09OGR[5C.png"/>
          <p:cNvPicPr>
            <a:picLocks noChangeAspect="1" noChangeArrowheads="1"/>
          </p:cNvPicPr>
          <p:nvPr/>
        </p:nvPicPr>
        <p:blipFill>
          <a:blip r:embed="rId3" cstate="print"/>
          <a:srcRect/>
          <a:stretch>
            <a:fillRect/>
          </a:stretch>
        </p:blipFill>
        <p:spPr bwMode="auto">
          <a:xfrm>
            <a:off x="1259632" y="1052736"/>
            <a:ext cx="6696075" cy="185737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zh-CN" dirty="0" smtClean="0"/>
              <a:t>JVM</a:t>
            </a:r>
            <a:r>
              <a:rPr lang="zh-CN" altLang="en-US" dirty="0" smtClean="0"/>
              <a:t>体系结构</a:t>
            </a:r>
            <a:endParaRPr lang="zh-CN" altLang="en-US" dirty="0"/>
          </a:p>
        </p:txBody>
      </p:sp>
      <p:sp>
        <p:nvSpPr>
          <p:cNvPr id="3" name="矩形 2"/>
          <p:cNvSpPr/>
          <p:nvPr/>
        </p:nvSpPr>
        <p:spPr>
          <a:xfrm>
            <a:off x="251520" y="1268760"/>
            <a:ext cx="8640960" cy="5078313"/>
          </a:xfrm>
          <a:prstGeom prst="rect">
            <a:avLst/>
          </a:prstGeom>
        </p:spPr>
        <p:txBody>
          <a:bodyPr wrap="square">
            <a:spAutoFit/>
          </a:bodyPr>
          <a:lstStyle/>
          <a:p>
            <a:pPr>
              <a:buFont typeface="Wingdings" pitchFamily="2" charset="2"/>
              <a:buChar char="Ø"/>
            </a:pPr>
            <a:r>
              <a:rPr lang="en-US" altLang="zh-CN" dirty="0" smtClean="0"/>
              <a:t></a:t>
            </a:r>
            <a:r>
              <a:rPr lang="en-US" altLang="zh-CN" b="1" dirty="0" smtClean="0"/>
              <a:t>Execution Engine </a:t>
            </a:r>
            <a:r>
              <a:rPr lang="zh-CN" altLang="en-US" b="1" dirty="0" smtClean="0"/>
              <a:t>执行引擎</a:t>
            </a:r>
            <a:endParaRPr lang="en-US" altLang="zh-CN" b="1" dirty="0" smtClean="0"/>
          </a:p>
          <a:p>
            <a:r>
              <a:rPr lang="en-US" altLang="zh-CN" dirty="0" smtClean="0"/>
              <a:t>	</a:t>
            </a:r>
            <a:r>
              <a:rPr lang="zh-CN" altLang="en-US" dirty="0" smtClean="0"/>
              <a:t>执行引擎是</a:t>
            </a:r>
            <a:r>
              <a:rPr lang="en-US" altLang="zh-CN" dirty="0" smtClean="0"/>
              <a:t>JVM</a:t>
            </a:r>
            <a:r>
              <a:rPr lang="zh-CN" altLang="en-US" dirty="0" smtClean="0"/>
              <a:t>最核心的组成部分之一，其主要是执行</a:t>
            </a:r>
            <a:r>
              <a:rPr lang="en-US" altLang="zh-CN" dirty="0" smtClean="0"/>
              <a:t>class</a:t>
            </a:r>
            <a:r>
              <a:rPr lang="zh-CN" altLang="en-US" dirty="0" smtClean="0"/>
              <a:t>中的指令，任何</a:t>
            </a:r>
            <a:r>
              <a:rPr lang="en-US" altLang="zh-CN" dirty="0" smtClean="0"/>
              <a:t>JVM</a:t>
            </a:r>
            <a:r>
              <a:rPr lang="zh-CN" altLang="en-US" dirty="0" smtClean="0"/>
              <a:t>实现的核心是</a:t>
            </a:r>
            <a:r>
              <a:rPr lang="en-US" altLang="zh-CN" dirty="0" smtClean="0"/>
              <a:t>Execution engine</a:t>
            </a:r>
            <a:r>
              <a:rPr lang="zh-CN" altLang="en-US" dirty="0" smtClean="0"/>
              <a:t>。执行引擎可以把</a:t>
            </a:r>
            <a:r>
              <a:rPr lang="en-US" altLang="zh-CN" dirty="0" smtClean="0"/>
              <a:t>JAVA</a:t>
            </a:r>
            <a:r>
              <a:rPr lang="zh-CN" altLang="en-US" dirty="0" smtClean="0"/>
              <a:t>字节码转为机器能识别的字节码，并调用机器的指令进行计算等，不同</a:t>
            </a:r>
            <a:r>
              <a:rPr lang="en-US" altLang="zh-CN" dirty="0" smtClean="0"/>
              <a:t>JVM</a:t>
            </a:r>
            <a:r>
              <a:rPr lang="zh-CN" altLang="en-US" dirty="0" smtClean="0"/>
              <a:t>的执行效率很大程度决定于他们各自实现的</a:t>
            </a:r>
            <a:r>
              <a:rPr lang="en-US" altLang="zh-CN" dirty="0" smtClean="0"/>
              <a:t>Execution engine</a:t>
            </a:r>
            <a:r>
              <a:rPr lang="zh-CN" altLang="en-US" dirty="0" smtClean="0"/>
              <a:t>的好坏。“虚拟机”的执行引擎与“物理机”的执行引擎是比较类似的，这两种机器都有执行代码能力，其区别是物理机的执行引擎是直接建立在处理器、硬件、指令集和操作系统层面上的，而虚拟机的执行引擎是自己实现的，因此虚拟机可以自行制定指令集与执行引擎的结构体系，并且能够执行那些不被硬件直接支持的指令。</a:t>
            </a:r>
          </a:p>
          <a:p>
            <a:endParaRPr lang="zh-CN" altLang="en-US" dirty="0" smtClean="0"/>
          </a:p>
          <a:p>
            <a:pPr>
              <a:buFont typeface="Wingdings" pitchFamily="2" charset="2"/>
              <a:buChar char="Ø"/>
            </a:pPr>
            <a:r>
              <a:rPr lang="en-US" altLang="zh-CN" b="1" dirty="0" smtClean="0"/>
              <a:t>JAVA Native Interface(JNI)</a:t>
            </a:r>
            <a:r>
              <a:rPr lang="zh-CN" altLang="en-US" b="1" dirty="0" smtClean="0"/>
              <a:t>本地接口</a:t>
            </a:r>
            <a:endParaRPr lang="en-US" altLang="zh-CN" b="1" dirty="0" smtClean="0"/>
          </a:p>
          <a:p>
            <a:r>
              <a:rPr lang="en-US" altLang="zh-CN" dirty="0" smtClean="0"/>
              <a:t>	Java</a:t>
            </a:r>
            <a:r>
              <a:rPr lang="zh-CN" altLang="en-US" dirty="0" smtClean="0"/>
              <a:t>本地接口（</a:t>
            </a:r>
            <a:r>
              <a:rPr lang="en-US" altLang="zh-CN" dirty="0" smtClean="0"/>
              <a:t>Java Native Interface</a:t>
            </a:r>
            <a:r>
              <a:rPr lang="zh-CN" altLang="en-US" dirty="0" smtClean="0"/>
              <a:t>，</a:t>
            </a:r>
            <a:r>
              <a:rPr lang="en-US" altLang="zh-CN" dirty="0" smtClean="0"/>
              <a:t>JNI</a:t>
            </a:r>
            <a:r>
              <a:rPr lang="zh-CN" altLang="en-US" dirty="0" smtClean="0"/>
              <a:t>）是一个标准的</a:t>
            </a:r>
            <a:r>
              <a:rPr lang="en-US" altLang="zh-CN" dirty="0" smtClean="0"/>
              <a:t>Java API</a:t>
            </a:r>
            <a:r>
              <a:rPr lang="zh-CN" altLang="en-US" dirty="0" smtClean="0"/>
              <a:t>，它支持将</a:t>
            </a:r>
            <a:r>
              <a:rPr lang="en-US" altLang="zh-CN" dirty="0" smtClean="0"/>
              <a:t>Java </a:t>
            </a:r>
            <a:r>
              <a:rPr lang="zh-CN" altLang="en-US" dirty="0" smtClean="0"/>
              <a:t>代码与使用其他编程语言编写的代码相集成，例如可以调用</a:t>
            </a:r>
            <a:r>
              <a:rPr lang="en-US" altLang="zh-CN" dirty="0" smtClean="0"/>
              <a:t>Native</a:t>
            </a:r>
            <a:r>
              <a:rPr lang="zh-CN" altLang="en-US" dirty="0" smtClean="0"/>
              <a:t>语言函数</a:t>
            </a:r>
            <a:r>
              <a:rPr lang="en-US" altLang="zh-CN" dirty="0" smtClean="0"/>
              <a:t>C\C++</a:t>
            </a:r>
            <a:r>
              <a:rPr lang="zh-CN" altLang="en-US" dirty="0" smtClean="0"/>
              <a:t>等。</a:t>
            </a:r>
            <a:r>
              <a:rPr lang="en-US" altLang="zh-CN" dirty="0" smtClean="0"/>
              <a:t>JNI</a:t>
            </a:r>
            <a:r>
              <a:rPr lang="zh-CN" altLang="en-US" dirty="0" smtClean="0"/>
              <a:t>是</a:t>
            </a:r>
            <a:r>
              <a:rPr lang="en-US" altLang="zh-CN" dirty="0" smtClean="0"/>
              <a:t>java</a:t>
            </a:r>
            <a:r>
              <a:rPr lang="zh-CN" altLang="en-US" dirty="0" smtClean="0"/>
              <a:t>与其它编程语言交互的接口。</a:t>
            </a:r>
          </a:p>
          <a:p>
            <a:endParaRPr lang="zh-CN" altLang="en-US" dirty="0" smtClean="0"/>
          </a:p>
          <a:p>
            <a:pPr>
              <a:buFont typeface="Wingdings" pitchFamily="2" charset="2"/>
              <a:buChar char="Ø"/>
            </a:pPr>
            <a:r>
              <a:rPr lang="en-US" altLang="zh-CN" dirty="0" smtClean="0"/>
              <a:t></a:t>
            </a:r>
            <a:r>
              <a:rPr lang="en-US" altLang="zh-CN" b="1" dirty="0" smtClean="0"/>
              <a:t>Runtime Date Area </a:t>
            </a:r>
            <a:r>
              <a:rPr lang="zh-CN" altLang="en-US" b="1" dirty="0" smtClean="0"/>
              <a:t>运行时数据区</a:t>
            </a:r>
            <a:endParaRPr lang="en-US" altLang="zh-CN" b="1" dirty="0" smtClean="0"/>
          </a:p>
          <a:p>
            <a:r>
              <a:rPr lang="en-US" altLang="zh-CN" dirty="0" smtClean="0"/>
              <a:t>	</a:t>
            </a:r>
            <a:r>
              <a:rPr lang="zh-CN" altLang="en-US" dirty="0" smtClean="0"/>
              <a:t>这个组件就是</a:t>
            </a:r>
            <a:r>
              <a:rPr lang="en-US" altLang="zh-CN" dirty="0" smtClean="0"/>
              <a:t>JVM</a:t>
            </a:r>
            <a:r>
              <a:rPr lang="zh-CN" altLang="en-US" dirty="0" smtClean="0"/>
              <a:t>的内存区域，下面对这部分进行详细介绍。这是了解</a:t>
            </a:r>
            <a:r>
              <a:rPr lang="en-US" altLang="zh-CN" dirty="0" smtClean="0"/>
              <a:t>JVM</a:t>
            </a:r>
            <a:r>
              <a:rPr lang="zh-CN" altLang="en-US" dirty="0" smtClean="0"/>
              <a:t>内存模型的重要部分。</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normAutofit fontScale="90000"/>
          </a:bodyPr>
          <a:lstStyle/>
          <a:p>
            <a:pPr lvl="0"/>
            <a:r>
              <a:rPr lang="en-US" altLang="zh-CN" dirty="0" smtClean="0"/>
              <a:t>JVM</a:t>
            </a:r>
            <a:r>
              <a:rPr lang="zh-CN" altLang="en-US" dirty="0" smtClean="0"/>
              <a:t>体系结构</a:t>
            </a:r>
            <a:r>
              <a:rPr lang="en-US" altLang="zh-CN" dirty="0" smtClean="0"/>
              <a:t>-</a:t>
            </a:r>
            <a:r>
              <a:rPr lang="zh-CN" altLang="en-US" dirty="0" smtClean="0"/>
              <a:t>运行时区域</a:t>
            </a:r>
            <a:r>
              <a:rPr lang="en-US" altLang="zh-CN" dirty="0" smtClean="0"/>
              <a:t>Runtime data area</a:t>
            </a:r>
            <a:endParaRPr lang="zh-CN" altLang="en-US" dirty="0"/>
          </a:p>
        </p:txBody>
      </p:sp>
      <p:sp>
        <p:nvSpPr>
          <p:cNvPr id="3" name="矩形 2"/>
          <p:cNvSpPr/>
          <p:nvPr/>
        </p:nvSpPr>
        <p:spPr>
          <a:xfrm>
            <a:off x="251520" y="1052736"/>
            <a:ext cx="8640960" cy="3139321"/>
          </a:xfrm>
          <a:prstGeom prst="rect">
            <a:avLst/>
          </a:prstGeom>
        </p:spPr>
        <p:txBody>
          <a:bodyPr wrap="square">
            <a:spAutoFit/>
          </a:bodyPr>
          <a:lstStyle/>
          <a:p>
            <a:r>
              <a:rPr lang="en-US" altLang="zh-CN" b="1" dirty="0" smtClean="0"/>
              <a:t>Runtime data area </a:t>
            </a:r>
            <a:r>
              <a:rPr lang="zh-CN" altLang="en-US" b="1" dirty="0" smtClean="0"/>
              <a:t>主要包括五个部分：</a:t>
            </a:r>
          </a:p>
          <a:p>
            <a:pPr marL="342900" indent="-342900"/>
            <a:r>
              <a:rPr lang="en-US" altLang="zh-CN" dirty="0" smtClean="0"/>
              <a:t>    Heap (</a:t>
            </a:r>
            <a:r>
              <a:rPr lang="zh-CN" altLang="en-US" dirty="0" smtClean="0"/>
              <a:t>堆</a:t>
            </a:r>
            <a:r>
              <a:rPr lang="en-US" altLang="zh-CN" dirty="0" smtClean="0"/>
              <a:t>)</a:t>
            </a:r>
          </a:p>
          <a:p>
            <a:r>
              <a:rPr lang="en-US" altLang="zh-CN" dirty="0" smtClean="0"/>
              <a:t>    Method Area(</a:t>
            </a:r>
            <a:r>
              <a:rPr lang="zh-CN" altLang="en-US" dirty="0" smtClean="0"/>
              <a:t>方法区域</a:t>
            </a:r>
            <a:r>
              <a:rPr lang="en-US" altLang="zh-CN" dirty="0" smtClean="0"/>
              <a:t>)</a:t>
            </a:r>
          </a:p>
          <a:p>
            <a:r>
              <a:rPr lang="en-US" altLang="zh-CN" dirty="0" smtClean="0"/>
              <a:t>    VM Stack(</a:t>
            </a:r>
            <a:r>
              <a:rPr lang="zh-CN" altLang="en-US" dirty="0" smtClean="0"/>
              <a:t>虚拟机栈</a:t>
            </a:r>
            <a:r>
              <a:rPr lang="en-US" altLang="zh-CN" dirty="0" smtClean="0"/>
              <a:t>)</a:t>
            </a:r>
          </a:p>
          <a:p>
            <a:r>
              <a:rPr lang="en-US" altLang="zh-CN" dirty="0" smtClean="0"/>
              <a:t>    Native method stack(</a:t>
            </a:r>
            <a:r>
              <a:rPr lang="zh-CN" altLang="en-US" dirty="0" smtClean="0"/>
              <a:t>本地方法栈</a:t>
            </a:r>
            <a:r>
              <a:rPr lang="en-US" altLang="zh-CN" dirty="0" smtClean="0"/>
              <a:t>)</a:t>
            </a:r>
            <a:r>
              <a:rPr lang="zh-CN" altLang="en-US" dirty="0" smtClean="0">
                <a:solidFill>
                  <a:schemeClr val="bg1">
                    <a:lumMod val="50000"/>
                  </a:schemeClr>
                </a:solidFill>
              </a:rPr>
              <a:t>（在</a:t>
            </a:r>
            <a:r>
              <a:rPr lang="en-US" altLang="zh-CN" dirty="0" smtClean="0">
                <a:solidFill>
                  <a:schemeClr val="bg1">
                    <a:lumMod val="50000"/>
                  </a:schemeClr>
                </a:solidFill>
              </a:rPr>
              <a:t>Sun</a:t>
            </a:r>
            <a:r>
              <a:rPr lang="zh-CN" altLang="en-US" dirty="0" smtClean="0">
                <a:solidFill>
                  <a:schemeClr val="bg1">
                    <a:lumMod val="50000"/>
                  </a:schemeClr>
                </a:solidFill>
              </a:rPr>
              <a:t>的</a:t>
            </a:r>
            <a:r>
              <a:rPr lang="en-US" altLang="zh-CN" dirty="0" err="1" smtClean="0">
                <a:solidFill>
                  <a:schemeClr val="bg1">
                    <a:lumMod val="50000"/>
                  </a:schemeClr>
                </a:solidFill>
              </a:rPr>
              <a:t>HotSpot</a:t>
            </a:r>
            <a:r>
              <a:rPr lang="zh-CN" altLang="en-US" dirty="0" smtClean="0">
                <a:solidFill>
                  <a:schemeClr val="bg1">
                    <a:lumMod val="50000"/>
                  </a:schemeClr>
                </a:solidFill>
              </a:rPr>
              <a:t>虚拟机中</a:t>
            </a:r>
            <a:r>
              <a:rPr lang="en-US" altLang="zh-CN" dirty="0" smtClean="0">
                <a:solidFill>
                  <a:schemeClr val="bg1">
                    <a:lumMod val="50000"/>
                  </a:schemeClr>
                </a:solidFill>
              </a:rPr>
              <a:t>VM Stack</a:t>
            </a:r>
            <a:r>
              <a:rPr lang="zh-CN" altLang="en-US" dirty="0" smtClean="0">
                <a:solidFill>
                  <a:schemeClr val="bg1">
                    <a:lumMod val="50000"/>
                  </a:schemeClr>
                </a:solidFill>
              </a:rPr>
              <a:t>和</a:t>
            </a:r>
            <a:r>
              <a:rPr lang="en-US" altLang="zh-CN" dirty="0" smtClean="0">
                <a:solidFill>
                  <a:schemeClr val="bg1">
                    <a:lumMod val="50000"/>
                  </a:schemeClr>
                </a:solidFill>
              </a:rPr>
              <a:t>Native method stack</a:t>
            </a:r>
            <a:r>
              <a:rPr lang="zh-CN" altLang="en-US" dirty="0" smtClean="0">
                <a:solidFill>
                  <a:schemeClr val="bg1">
                    <a:lumMod val="50000"/>
                  </a:schemeClr>
                </a:solidFill>
              </a:rPr>
              <a:t>是合并到一起的）</a:t>
            </a:r>
          </a:p>
          <a:p>
            <a:r>
              <a:rPr lang="en-US" altLang="zh-CN" dirty="0" smtClean="0"/>
              <a:t>    Program Counter(</a:t>
            </a:r>
            <a:r>
              <a:rPr lang="zh-CN" altLang="en-US" dirty="0" smtClean="0"/>
              <a:t>程序计数器</a:t>
            </a:r>
            <a:r>
              <a:rPr lang="en-US" altLang="zh-CN" dirty="0" smtClean="0"/>
              <a:t>)</a:t>
            </a:r>
          </a:p>
          <a:p>
            <a:endParaRPr lang="en-US" altLang="zh-CN" dirty="0" smtClean="0"/>
          </a:p>
          <a:p>
            <a:pPr>
              <a:buFont typeface="Wingdings" pitchFamily="2" charset="2"/>
              <a:buChar char="Ø"/>
            </a:pPr>
            <a:r>
              <a:rPr lang="en-US" altLang="zh-CN" dirty="0" smtClean="0"/>
              <a:t>    Heap</a:t>
            </a:r>
            <a:r>
              <a:rPr lang="zh-CN" altLang="en-US" dirty="0" smtClean="0"/>
              <a:t>和</a:t>
            </a:r>
            <a:r>
              <a:rPr lang="en-US" altLang="zh-CN" dirty="0" smtClean="0"/>
              <a:t>Method Area</a:t>
            </a:r>
            <a:r>
              <a:rPr lang="zh-CN" altLang="en-US" dirty="0" smtClean="0"/>
              <a:t>是被所有线程的共享使用的；</a:t>
            </a:r>
            <a:endParaRPr lang="en-US" altLang="zh-CN" dirty="0" smtClean="0"/>
          </a:p>
          <a:p>
            <a:r>
              <a:rPr lang="zh-CN" altLang="en-US" dirty="0" smtClean="0"/>
              <a:t>而</a:t>
            </a:r>
            <a:r>
              <a:rPr lang="en-US" altLang="zh-CN" dirty="0" err="1" smtClean="0"/>
              <a:t>vmstack</a:t>
            </a:r>
            <a:r>
              <a:rPr lang="en-US" altLang="zh-CN" dirty="0" smtClean="0"/>
              <a:t>, Program counter </a:t>
            </a:r>
            <a:r>
              <a:rPr lang="zh-CN" altLang="en-US" dirty="0" smtClean="0"/>
              <a:t>和</a:t>
            </a:r>
            <a:r>
              <a:rPr lang="en-US" altLang="zh-CN" dirty="0" smtClean="0"/>
              <a:t>Native method stack</a:t>
            </a:r>
            <a:r>
              <a:rPr lang="zh-CN" altLang="en-US" dirty="0" smtClean="0"/>
              <a:t>是以线程为粒度的，每个线程独自拥有。</a:t>
            </a:r>
            <a:endParaRPr lang="zh-CN" altLang="en-US" dirty="0"/>
          </a:p>
        </p:txBody>
      </p:sp>
      <p:pic>
        <p:nvPicPr>
          <p:cNvPr id="65537" name="Picture 1" descr="C:\Users\Administrator\AppData\Roaming\Tencent\Users\54424162\QQ\WinTemp\RichOle\JE2}4EB8[~RPYFFKU2]EZG4.png"/>
          <p:cNvPicPr>
            <a:picLocks noChangeAspect="1" noChangeArrowheads="1"/>
          </p:cNvPicPr>
          <p:nvPr/>
        </p:nvPicPr>
        <p:blipFill>
          <a:blip r:embed="rId3" cstate="print"/>
          <a:srcRect/>
          <a:stretch>
            <a:fillRect/>
          </a:stretch>
        </p:blipFill>
        <p:spPr bwMode="auto">
          <a:xfrm>
            <a:off x="1043608" y="4221088"/>
            <a:ext cx="6734175" cy="22479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normAutofit fontScale="90000"/>
          </a:bodyPr>
          <a:lstStyle/>
          <a:p>
            <a:pPr lvl="0"/>
            <a:r>
              <a:rPr lang="en-US" altLang="zh-CN" dirty="0" smtClean="0"/>
              <a:t>JVM</a:t>
            </a:r>
            <a:r>
              <a:rPr lang="zh-CN" altLang="en-US" dirty="0" smtClean="0"/>
              <a:t>运行时数据区之栈区、程序记数器</a:t>
            </a:r>
            <a:endParaRPr lang="zh-CN" altLang="en-US" dirty="0"/>
          </a:p>
        </p:txBody>
      </p:sp>
      <p:sp>
        <p:nvSpPr>
          <p:cNvPr id="3" name="矩形 2"/>
          <p:cNvSpPr/>
          <p:nvPr/>
        </p:nvSpPr>
        <p:spPr>
          <a:xfrm>
            <a:off x="251520" y="1028343"/>
            <a:ext cx="8640960" cy="2308324"/>
          </a:xfrm>
          <a:prstGeom prst="rect">
            <a:avLst/>
          </a:prstGeom>
        </p:spPr>
        <p:txBody>
          <a:bodyPr wrap="square">
            <a:spAutoFit/>
          </a:bodyPr>
          <a:lstStyle/>
          <a:p>
            <a:r>
              <a:rPr lang="zh-CN" altLang="en-US" sz="1600" b="1" dirty="0" smtClean="0"/>
              <a:t>程序计数器</a:t>
            </a:r>
            <a:r>
              <a:rPr lang="en-US" altLang="zh-CN" sz="1600" b="1" dirty="0" smtClean="0"/>
              <a:t>Program Counter Register</a:t>
            </a:r>
          </a:p>
          <a:p>
            <a:r>
              <a:rPr lang="zh-CN" altLang="en-US" sz="1600" dirty="0" smtClean="0"/>
              <a:t>        程序计数器是是一块较小的内存空间，它的作用可以看做是当前线程所执行的字节码的行号指示器。在虚拟机的概念模型里，字节码解释器工作时就是通过改变这个计数器的选取下一条需要执行的字节码指令，分支、循环、跳转、异常处理、线程恢复等基础功能都需要依赖这个计数器完成。</a:t>
            </a:r>
          </a:p>
          <a:p>
            <a:r>
              <a:rPr lang="en-US" altLang="zh-CN" sz="1600" dirty="0" smtClean="0"/>
              <a:t>        JAVA</a:t>
            </a:r>
            <a:r>
              <a:rPr lang="zh-CN" altLang="en-US" sz="1600" dirty="0" smtClean="0"/>
              <a:t>虚拟机的多线程是通过线程轮流切换并分配处理器执行时间的方式来实现的，在任何一个确定的时刻，一个处理器（对于多核处理器来说是一个内核）只会执行一条线程中的指令。因此，为了线程切换后能恢复到正确的执行位置，每条线程都需要有一个独立的程序计数器，各条线程之间的计数器互不影响，独立存储，我们称这类内存区域为“线程”私有的内存。</a:t>
            </a:r>
            <a:endParaRPr lang="zh-CN" altLang="en-US" sz="1600" dirty="0"/>
          </a:p>
        </p:txBody>
      </p:sp>
      <p:sp>
        <p:nvSpPr>
          <p:cNvPr id="4" name="矩形 3"/>
          <p:cNvSpPr/>
          <p:nvPr/>
        </p:nvSpPr>
        <p:spPr>
          <a:xfrm>
            <a:off x="323528" y="3356992"/>
            <a:ext cx="8496944" cy="1323439"/>
          </a:xfrm>
          <a:prstGeom prst="rect">
            <a:avLst/>
          </a:prstGeom>
        </p:spPr>
        <p:txBody>
          <a:bodyPr wrap="square">
            <a:spAutoFit/>
          </a:bodyPr>
          <a:lstStyle/>
          <a:p>
            <a:r>
              <a:rPr lang="zh-CN" altLang="en-US" sz="1600" b="1" dirty="0" smtClean="0"/>
              <a:t>虚拟机栈</a:t>
            </a:r>
            <a:r>
              <a:rPr lang="en-US" altLang="zh-CN" sz="1600" b="1" dirty="0" smtClean="0"/>
              <a:t>VM stack</a:t>
            </a:r>
          </a:p>
          <a:p>
            <a:r>
              <a:rPr lang="zh-CN" altLang="en-US" sz="1600" dirty="0" smtClean="0"/>
              <a:t>        与程序计数据器一样，</a:t>
            </a:r>
            <a:r>
              <a:rPr lang="en-US" altLang="zh-CN" sz="1600" dirty="0" smtClean="0"/>
              <a:t>JAVA</a:t>
            </a:r>
            <a:r>
              <a:rPr lang="zh-CN" altLang="en-US" sz="1600" dirty="0" smtClean="0"/>
              <a:t>虚拟机栈也是线程私有的，它的生命周期与线程相同。虚拟机栈描述的是</a:t>
            </a:r>
            <a:r>
              <a:rPr lang="en-US" altLang="zh-CN" sz="1600" dirty="0" smtClean="0"/>
              <a:t>JAVA</a:t>
            </a:r>
            <a:r>
              <a:rPr lang="zh-CN" altLang="en-US" sz="1600" dirty="0" smtClean="0"/>
              <a:t>方法执行的内存模型：每个方法被执行时都会同时创建一个栈帧（</a:t>
            </a:r>
            <a:r>
              <a:rPr lang="en-US" altLang="zh-CN" sz="1600" dirty="0" smtClean="0"/>
              <a:t>Stack Frame</a:t>
            </a:r>
            <a:r>
              <a:rPr lang="zh-CN" altLang="en-US" sz="1600" dirty="0" smtClean="0"/>
              <a:t>）用于存储局部变量表、操作栈、动态链接、方法出口等信息。每一个方法被调用直至执行完成的过程，就对应着一个栈帧在虚拟机栈中从入到出栈的过程。</a:t>
            </a:r>
            <a:endParaRPr lang="zh-CN" altLang="en-US" sz="1600" dirty="0"/>
          </a:p>
        </p:txBody>
      </p:sp>
      <p:sp>
        <p:nvSpPr>
          <p:cNvPr id="5" name="矩形 4"/>
          <p:cNvSpPr/>
          <p:nvPr/>
        </p:nvSpPr>
        <p:spPr>
          <a:xfrm>
            <a:off x="323528" y="4797152"/>
            <a:ext cx="8424936" cy="1754326"/>
          </a:xfrm>
          <a:prstGeom prst="rect">
            <a:avLst/>
          </a:prstGeom>
        </p:spPr>
        <p:txBody>
          <a:bodyPr wrap="square">
            <a:spAutoFit/>
          </a:bodyPr>
          <a:lstStyle/>
          <a:p>
            <a:r>
              <a:rPr lang="zh-CN" altLang="en-US" b="1" dirty="0" smtClean="0"/>
              <a:t>本地方法栈</a:t>
            </a:r>
            <a:r>
              <a:rPr lang="en-US" altLang="zh-CN" b="1" dirty="0" smtClean="0"/>
              <a:t>Native Method stack </a:t>
            </a:r>
          </a:p>
          <a:p>
            <a:r>
              <a:rPr lang="zh-CN" altLang="en-US" dirty="0" smtClean="0"/>
              <a:t>        本地方法栈与虚拟机栈所发挥的作用是非常相似的，其区别不过是虚拟机栈为虚拟机执行</a:t>
            </a:r>
            <a:r>
              <a:rPr lang="en-US" altLang="zh-CN" dirty="0" smtClean="0"/>
              <a:t>JAVA</a:t>
            </a:r>
            <a:r>
              <a:rPr lang="zh-CN" altLang="en-US" dirty="0" smtClean="0"/>
              <a:t>方法服务的，而本地方法栈则是为虚拟机使用到的本地方法服务。虚拟机规范中对本地方法栈中的方法使用的语言、使用方式与数据结构并没有强制规定，因此具体的虚拟机可以自由实现它。例如</a:t>
            </a:r>
            <a:r>
              <a:rPr lang="en-US" altLang="zh-CN" dirty="0" smtClean="0"/>
              <a:t>Sun </a:t>
            </a:r>
            <a:r>
              <a:rPr lang="en-US" altLang="zh-CN" dirty="0" err="1" smtClean="0"/>
              <a:t>HotSpot</a:t>
            </a:r>
            <a:r>
              <a:rPr lang="zh-CN" altLang="en-US" dirty="0" smtClean="0"/>
              <a:t>虚拟机直接把本地方法栈和虚拟机栈合二为一。</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zh-CN" altLang="en-US" dirty="0" smtClean="0"/>
              <a:t>虚拟机发展历史</a:t>
            </a:r>
            <a:endParaRPr lang="zh-CN" altLang="en-US" dirty="0"/>
          </a:p>
        </p:txBody>
      </p:sp>
      <p:pic>
        <p:nvPicPr>
          <p:cNvPr id="32769" name="Picture 1" descr="C:\Users\Administrator\AppData\Roaming\Tencent\Users\54424162\QQ\WinTemp\RichOle\V%OQA}(N}VD}OW`@)4IXUKI.png"/>
          <p:cNvPicPr>
            <a:picLocks noChangeAspect="1" noChangeArrowheads="1"/>
          </p:cNvPicPr>
          <p:nvPr/>
        </p:nvPicPr>
        <p:blipFill>
          <a:blip r:embed="rId3" cstate="print"/>
          <a:srcRect/>
          <a:stretch>
            <a:fillRect/>
          </a:stretch>
        </p:blipFill>
        <p:spPr bwMode="auto">
          <a:xfrm>
            <a:off x="1907704" y="1196752"/>
            <a:ext cx="4924425" cy="515302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zh-CN" dirty="0" smtClean="0"/>
              <a:t>JVM</a:t>
            </a:r>
            <a:r>
              <a:rPr lang="zh-CN" altLang="en-US" dirty="0" smtClean="0"/>
              <a:t>运行时数据区之方法区</a:t>
            </a:r>
            <a:endParaRPr lang="zh-CN" altLang="en-US" dirty="0"/>
          </a:p>
        </p:txBody>
      </p:sp>
      <p:sp>
        <p:nvSpPr>
          <p:cNvPr id="3" name="矩形 2"/>
          <p:cNvSpPr/>
          <p:nvPr/>
        </p:nvSpPr>
        <p:spPr>
          <a:xfrm>
            <a:off x="251520" y="889844"/>
            <a:ext cx="8640960" cy="2554545"/>
          </a:xfrm>
          <a:prstGeom prst="rect">
            <a:avLst/>
          </a:prstGeom>
        </p:spPr>
        <p:txBody>
          <a:bodyPr wrap="square">
            <a:spAutoFit/>
          </a:bodyPr>
          <a:lstStyle/>
          <a:p>
            <a:r>
              <a:rPr lang="zh-CN" altLang="en-US" sz="1600" b="1" dirty="0" smtClean="0"/>
              <a:t>方法区</a:t>
            </a:r>
            <a:r>
              <a:rPr lang="en-US" altLang="zh-CN" sz="1600" b="1" dirty="0" smtClean="0"/>
              <a:t>Method area</a:t>
            </a:r>
          </a:p>
          <a:p>
            <a:pPr>
              <a:buFont typeface="Wingdings" pitchFamily="2" charset="2"/>
              <a:buChar char="Ø"/>
            </a:pPr>
            <a:r>
              <a:rPr lang="en-US" altLang="zh-CN" sz="1600" dirty="0" smtClean="0"/>
              <a:t>        </a:t>
            </a:r>
            <a:r>
              <a:rPr lang="zh-CN" altLang="en-US" sz="1600" dirty="0" smtClean="0"/>
              <a:t>方法区域存放了所加载的类的信息（名称、修饰符等）、类中的静态变量、类中定义为</a:t>
            </a:r>
            <a:r>
              <a:rPr lang="en-US" altLang="zh-CN" sz="1600" dirty="0" smtClean="0"/>
              <a:t>final</a:t>
            </a:r>
            <a:r>
              <a:rPr lang="zh-CN" altLang="en-US" sz="1600" dirty="0" smtClean="0"/>
              <a:t>类型的常量、类中的</a:t>
            </a:r>
            <a:r>
              <a:rPr lang="en-US" altLang="zh-CN" sz="1600" dirty="0" smtClean="0"/>
              <a:t>Field</a:t>
            </a:r>
            <a:r>
              <a:rPr lang="zh-CN" altLang="en-US" sz="1600" dirty="0" smtClean="0"/>
              <a:t>信息、类中的方法信息等。当开发人员在程序中通过</a:t>
            </a:r>
            <a:r>
              <a:rPr lang="en-US" altLang="zh-CN" sz="1600" dirty="0" smtClean="0"/>
              <a:t>Class</a:t>
            </a:r>
            <a:r>
              <a:rPr lang="zh-CN" altLang="en-US" sz="1600" dirty="0" smtClean="0"/>
              <a:t>对象中的</a:t>
            </a:r>
            <a:r>
              <a:rPr lang="en-US" altLang="zh-CN" sz="1600" dirty="0" err="1" smtClean="0"/>
              <a:t>getName</a:t>
            </a:r>
            <a:r>
              <a:rPr lang="zh-CN" altLang="en-US" sz="1600" dirty="0" smtClean="0"/>
              <a:t>等方法来获取信息时，这些数据都来源于方法区域。</a:t>
            </a:r>
            <a:endParaRPr lang="en-US" altLang="zh-CN" sz="1600" dirty="0" smtClean="0"/>
          </a:p>
          <a:p>
            <a:pPr>
              <a:buFont typeface="Wingdings" pitchFamily="2" charset="2"/>
              <a:buChar char="Ø"/>
            </a:pPr>
            <a:r>
              <a:rPr lang="en-US" altLang="zh-CN" sz="1600" dirty="0" smtClean="0"/>
              <a:t>        </a:t>
            </a:r>
            <a:r>
              <a:rPr lang="zh-CN" altLang="en-US" sz="1600" dirty="0" smtClean="0"/>
              <a:t>方法区域也是全局共享的，因此会涉及到多线种访问的同步问题，方法区在一定的条件下它也会被</a:t>
            </a:r>
            <a:r>
              <a:rPr lang="en-US" altLang="zh-CN" sz="1600" dirty="0" smtClean="0"/>
              <a:t>GC</a:t>
            </a:r>
            <a:r>
              <a:rPr lang="zh-CN" altLang="en-US" sz="1600" dirty="0" smtClean="0"/>
              <a:t>，当方法区域需要使用的内存超过其允许的大小时，会抛出</a:t>
            </a:r>
            <a:r>
              <a:rPr lang="en-US" altLang="zh-CN" sz="1600" dirty="0" err="1" smtClean="0"/>
              <a:t>JAVA.lang.OutOfMemoryError</a:t>
            </a:r>
            <a:r>
              <a:rPr lang="en-US" altLang="zh-CN" sz="1600" dirty="0" smtClean="0"/>
              <a:t>: </a:t>
            </a:r>
            <a:r>
              <a:rPr lang="en-US" altLang="zh-CN" sz="1600" dirty="0" err="1" smtClean="0"/>
              <a:t>PermGenfull</a:t>
            </a:r>
            <a:r>
              <a:rPr lang="zh-CN" altLang="en-US" sz="1600" dirty="0" smtClean="0"/>
              <a:t>的错误信息</a:t>
            </a:r>
            <a:endParaRPr lang="en-US" altLang="zh-CN" sz="1600" dirty="0" smtClean="0"/>
          </a:p>
          <a:p>
            <a:pPr>
              <a:buFont typeface="Wingdings" pitchFamily="2" charset="2"/>
              <a:buChar char="Ø"/>
            </a:pPr>
            <a:r>
              <a:rPr lang="en-US" altLang="zh-CN" sz="1600" dirty="0" smtClean="0"/>
              <a:t>        </a:t>
            </a:r>
            <a:r>
              <a:rPr lang="zh-CN" altLang="en-US" sz="1600" dirty="0" smtClean="0">
                <a:solidFill>
                  <a:srgbClr val="FF0000"/>
                </a:solidFill>
              </a:rPr>
              <a:t>在</a:t>
            </a:r>
            <a:r>
              <a:rPr lang="en-US" altLang="zh-CN" sz="1600" dirty="0" smtClean="0">
                <a:solidFill>
                  <a:srgbClr val="FF0000"/>
                </a:solidFill>
              </a:rPr>
              <a:t>Sun JVM</a:t>
            </a:r>
            <a:r>
              <a:rPr lang="zh-CN" altLang="en-US" sz="1600" dirty="0" smtClean="0">
                <a:solidFill>
                  <a:srgbClr val="FF0000"/>
                </a:solidFill>
              </a:rPr>
              <a:t>中这块区域对应的为</a:t>
            </a:r>
            <a:r>
              <a:rPr lang="en-US" altLang="zh-CN" sz="1600" dirty="0" err="1" smtClean="0">
                <a:solidFill>
                  <a:srgbClr val="FF0000"/>
                </a:solidFill>
              </a:rPr>
              <a:t>PermanetGeneration</a:t>
            </a:r>
            <a:r>
              <a:rPr lang="zh-CN" altLang="en-US" sz="1600" dirty="0" smtClean="0">
                <a:solidFill>
                  <a:srgbClr val="FF0000"/>
                </a:solidFill>
              </a:rPr>
              <a:t>，又称为持久代，</a:t>
            </a:r>
            <a:r>
              <a:rPr lang="en-US" altLang="zh-CN" sz="1600" dirty="0" err="1" smtClean="0">
                <a:solidFill>
                  <a:srgbClr val="FF0000"/>
                </a:solidFill>
              </a:rPr>
              <a:t>PermanetGeneration</a:t>
            </a:r>
            <a:r>
              <a:rPr lang="zh-CN" altLang="en-US" sz="1600" dirty="0" smtClean="0">
                <a:solidFill>
                  <a:srgbClr val="FF0000"/>
                </a:solidFill>
              </a:rPr>
              <a:t>实际上并不等同于方法区，只不过是</a:t>
            </a:r>
            <a:r>
              <a:rPr lang="en-US" altLang="zh-CN" sz="1600" dirty="0" smtClean="0">
                <a:solidFill>
                  <a:srgbClr val="FF0000"/>
                </a:solidFill>
              </a:rPr>
              <a:t>Hotspot JVM</a:t>
            </a:r>
            <a:r>
              <a:rPr lang="zh-CN" altLang="en-US" sz="1600" dirty="0" smtClean="0">
                <a:solidFill>
                  <a:srgbClr val="FF0000"/>
                </a:solidFill>
              </a:rPr>
              <a:t>用</a:t>
            </a:r>
            <a:r>
              <a:rPr lang="en-US" altLang="zh-CN" sz="1600" dirty="0" err="1" smtClean="0">
                <a:solidFill>
                  <a:srgbClr val="FF0000"/>
                </a:solidFill>
              </a:rPr>
              <a:t>PermanetGeneration</a:t>
            </a:r>
            <a:r>
              <a:rPr lang="zh-CN" altLang="en-US" sz="1600" dirty="0" smtClean="0">
                <a:solidFill>
                  <a:srgbClr val="FF0000"/>
                </a:solidFill>
              </a:rPr>
              <a:t>来实现方法区而已，有些虚拟机也没有</a:t>
            </a:r>
            <a:r>
              <a:rPr lang="en-US" altLang="zh-CN" sz="1600" dirty="0" err="1" smtClean="0">
                <a:solidFill>
                  <a:srgbClr val="FF0000"/>
                </a:solidFill>
              </a:rPr>
              <a:t>PermSpace</a:t>
            </a:r>
            <a:r>
              <a:rPr lang="zh-CN" altLang="en-US" sz="1600" dirty="0" smtClean="0">
                <a:solidFill>
                  <a:srgbClr val="FF0000"/>
                </a:solidFill>
              </a:rPr>
              <a:t>而是用其他机制来实现方法区。</a:t>
            </a:r>
            <a:endParaRPr lang="zh-CN" altLang="en-US" sz="1600" dirty="0">
              <a:solidFill>
                <a:srgbClr val="FF0000"/>
              </a:solidFill>
            </a:endParaRPr>
          </a:p>
        </p:txBody>
      </p:sp>
      <p:pic>
        <p:nvPicPr>
          <p:cNvPr id="61441" name="Picture 1" descr="C:\Users\Administrator\AppData\Roaming\Tencent\Users\54424162\QQ\WinTemp\RichOle\2_]$@E]~09AV07%KMF]TV{P.png"/>
          <p:cNvPicPr>
            <a:picLocks noChangeAspect="1" noChangeArrowheads="1"/>
          </p:cNvPicPr>
          <p:nvPr/>
        </p:nvPicPr>
        <p:blipFill>
          <a:blip r:embed="rId3" cstate="print"/>
          <a:srcRect/>
          <a:stretch>
            <a:fillRect/>
          </a:stretch>
        </p:blipFill>
        <p:spPr bwMode="auto">
          <a:xfrm>
            <a:off x="539552" y="3371850"/>
            <a:ext cx="7886700" cy="348615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normAutofit fontScale="90000"/>
          </a:bodyPr>
          <a:lstStyle/>
          <a:p>
            <a:pPr lvl="0"/>
            <a:r>
              <a:rPr lang="en-US" altLang="zh-CN" dirty="0" smtClean="0"/>
              <a:t>JVM</a:t>
            </a:r>
            <a:r>
              <a:rPr lang="zh-CN" altLang="en-US" dirty="0" smtClean="0"/>
              <a:t>运行时数据区</a:t>
            </a:r>
            <a:r>
              <a:rPr lang="en-US" altLang="zh-CN" dirty="0" smtClean="0"/>
              <a:t>-</a:t>
            </a:r>
            <a:r>
              <a:rPr lang="zh-CN" altLang="en-US" dirty="0" smtClean="0"/>
              <a:t>方法区</a:t>
            </a:r>
            <a:r>
              <a:rPr lang="en-US" altLang="zh-CN" dirty="0" smtClean="0"/>
              <a:t>&gt;</a:t>
            </a:r>
            <a:r>
              <a:rPr lang="zh-CN" altLang="en-US" dirty="0" smtClean="0"/>
              <a:t>常量池</a:t>
            </a:r>
            <a:endParaRPr lang="zh-CN" altLang="en-US" dirty="0"/>
          </a:p>
        </p:txBody>
      </p:sp>
      <p:sp>
        <p:nvSpPr>
          <p:cNvPr id="3" name="矩形 2"/>
          <p:cNvSpPr/>
          <p:nvPr/>
        </p:nvSpPr>
        <p:spPr>
          <a:xfrm>
            <a:off x="251520" y="1340768"/>
            <a:ext cx="8640960" cy="3693319"/>
          </a:xfrm>
          <a:prstGeom prst="rect">
            <a:avLst/>
          </a:prstGeom>
        </p:spPr>
        <p:txBody>
          <a:bodyPr wrap="square">
            <a:spAutoFit/>
          </a:bodyPr>
          <a:lstStyle/>
          <a:p>
            <a:r>
              <a:rPr lang="zh-CN" altLang="en-US" b="1" dirty="0" smtClean="0"/>
              <a:t>运行时常量池（</a:t>
            </a:r>
            <a:r>
              <a:rPr lang="en-US" altLang="zh-CN" b="1" dirty="0" smtClean="0"/>
              <a:t>Runtime Constant Pool</a:t>
            </a:r>
            <a:r>
              <a:rPr lang="zh-CN" altLang="en-US" b="1" dirty="0" smtClean="0"/>
              <a:t>）</a:t>
            </a:r>
            <a:endParaRPr lang="en-US" altLang="zh-CN" b="1" dirty="0" smtClean="0"/>
          </a:p>
          <a:p>
            <a:endParaRPr lang="zh-CN" altLang="en-US" b="1" dirty="0" smtClean="0"/>
          </a:p>
          <a:p>
            <a:pPr>
              <a:buFont typeface="Wingdings" pitchFamily="2" charset="2"/>
              <a:buChar char="Ø"/>
            </a:pPr>
            <a:r>
              <a:rPr lang="zh-CN" altLang="en-US" dirty="0" smtClean="0"/>
              <a:t>运行时常量池是方法区（永久代）的一部分。</a:t>
            </a:r>
            <a:r>
              <a:rPr lang="en-US" altLang="zh-CN" dirty="0" smtClean="0"/>
              <a:t>Class</a:t>
            </a:r>
            <a:r>
              <a:rPr lang="zh-CN" altLang="en-US" dirty="0" smtClean="0"/>
              <a:t>文件中除了有类的版本，字段、方法、接口等描述信息外，还有一项信息是常量池，用于存放编译期生成的各种字面量和符号引用，这部分内容将在类加载后存放到方法区的运行时常量池中。</a:t>
            </a:r>
            <a:endParaRPr lang="en-US" altLang="zh-CN" dirty="0" smtClean="0"/>
          </a:p>
          <a:p>
            <a:endParaRPr lang="zh-CN" altLang="en-US" dirty="0" smtClean="0"/>
          </a:p>
          <a:p>
            <a:pPr>
              <a:buFont typeface="Wingdings" pitchFamily="2" charset="2"/>
              <a:buChar char="Ø"/>
            </a:pPr>
            <a:r>
              <a:rPr lang="zh-CN" altLang="en-US" dirty="0" smtClean="0"/>
              <a:t>运行时常量池相对于</a:t>
            </a:r>
            <a:r>
              <a:rPr lang="en-US" altLang="zh-CN" dirty="0" smtClean="0"/>
              <a:t>Class</a:t>
            </a:r>
            <a:r>
              <a:rPr lang="zh-CN" altLang="en-US" dirty="0" smtClean="0"/>
              <a:t>文件常量池的另外一个重要特征是具备动态性，</a:t>
            </a:r>
            <a:r>
              <a:rPr lang="en-US" altLang="zh-CN" dirty="0" smtClean="0"/>
              <a:t>JAVA</a:t>
            </a:r>
            <a:r>
              <a:rPr lang="zh-CN" altLang="en-US" dirty="0" smtClean="0"/>
              <a:t>语言并不要求常量一定只能在编译期产生，也就是并非预置入</a:t>
            </a:r>
            <a:r>
              <a:rPr lang="en-US" altLang="zh-CN" dirty="0" smtClean="0"/>
              <a:t>Class</a:t>
            </a:r>
            <a:r>
              <a:rPr lang="zh-CN" altLang="en-US" dirty="0" smtClean="0"/>
              <a:t>文件中常量池的内容才能进入方法区运行时常量池，运行期间也可能将新的常量放入池中，这种特性被开发人员利用得比较多的便是</a:t>
            </a:r>
            <a:r>
              <a:rPr lang="en-US" altLang="zh-CN" dirty="0" err="1" smtClean="0"/>
              <a:t>Sring</a:t>
            </a:r>
            <a:r>
              <a:rPr lang="zh-CN" altLang="en-US" dirty="0" smtClean="0"/>
              <a:t>类的</a:t>
            </a:r>
            <a:r>
              <a:rPr lang="en-US" altLang="zh-CN" dirty="0" smtClean="0"/>
              <a:t>intern()</a:t>
            </a:r>
            <a:r>
              <a:rPr lang="zh-CN" altLang="en-US" dirty="0" smtClean="0"/>
              <a:t>方法。</a:t>
            </a:r>
            <a:endParaRPr lang="en-US" altLang="zh-CN" dirty="0" smtClean="0"/>
          </a:p>
          <a:p>
            <a:endParaRPr lang="zh-CN" altLang="en-US" dirty="0" smtClean="0"/>
          </a:p>
          <a:p>
            <a:pPr>
              <a:buFont typeface="Wingdings" pitchFamily="2" charset="2"/>
              <a:buChar char="Ø"/>
            </a:pPr>
            <a:r>
              <a:rPr lang="zh-CN" altLang="en-US" dirty="0" smtClean="0"/>
              <a:t>运行时常量池既然是方法区的一部分，自然也会受到方法区内存的限制，当常量池无池再申请到内存时会抛出</a:t>
            </a:r>
            <a:r>
              <a:rPr lang="en-US" altLang="zh-CN" dirty="0" err="1" smtClean="0"/>
              <a:t>OutOfMenmoryError</a:t>
            </a:r>
            <a:r>
              <a:rPr lang="zh-CN" altLang="en-US" dirty="0" smtClean="0"/>
              <a:t>异常</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normAutofit fontScale="90000"/>
          </a:bodyPr>
          <a:lstStyle/>
          <a:p>
            <a:pPr lvl="0"/>
            <a:r>
              <a:rPr lang="en-US" altLang="zh-CN" dirty="0" smtClean="0"/>
              <a:t>JVM</a:t>
            </a:r>
            <a:r>
              <a:rPr lang="zh-CN" altLang="en-US" dirty="0" smtClean="0"/>
              <a:t>运行时数据区之堆空间（</a:t>
            </a:r>
            <a:r>
              <a:rPr lang="en-US" altLang="zh-CN" dirty="0" smtClean="0"/>
              <a:t>Heap</a:t>
            </a:r>
            <a:r>
              <a:rPr lang="zh-CN" altLang="en-US" dirty="0" smtClean="0"/>
              <a:t>）</a:t>
            </a:r>
            <a:endParaRPr lang="zh-CN" altLang="en-US" dirty="0"/>
          </a:p>
        </p:txBody>
      </p:sp>
      <p:sp>
        <p:nvSpPr>
          <p:cNvPr id="3" name="矩形 2"/>
          <p:cNvSpPr/>
          <p:nvPr/>
        </p:nvSpPr>
        <p:spPr>
          <a:xfrm>
            <a:off x="323528" y="1166843"/>
            <a:ext cx="8496944" cy="3416320"/>
          </a:xfrm>
          <a:prstGeom prst="rect">
            <a:avLst/>
          </a:prstGeom>
        </p:spPr>
        <p:txBody>
          <a:bodyPr wrap="square">
            <a:spAutoFit/>
          </a:bodyPr>
          <a:lstStyle/>
          <a:p>
            <a:r>
              <a:rPr lang="en-US" altLang="zh-CN" b="1" dirty="0" smtClean="0"/>
              <a:t>Heap </a:t>
            </a:r>
            <a:r>
              <a:rPr lang="zh-CN" altLang="en-US" b="1" dirty="0" smtClean="0"/>
              <a:t>堆空间</a:t>
            </a:r>
          </a:p>
          <a:p>
            <a:pPr>
              <a:buFont typeface="Wingdings" pitchFamily="2" charset="2"/>
              <a:buChar char="Ø"/>
            </a:pPr>
            <a:r>
              <a:rPr lang="zh-CN" altLang="en-US" dirty="0" smtClean="0"/>
              <a:t>堆空间是</a:t>
            </a:r>
            <a:r>
              <a:rPr lang="en-US" altLang="zh-CN" dirty="0" smtClean="0"/>
              <a:t>JAVA</a:t>
            </a:r>
            <a:r>
              <a:rPr lang="zh-CN" altLang="en-US" dirty="0" smtClean="0"/>
              <a:t>对象生死存亡的地区，</a:t>
            </a:r>
            <a:r>
              <a:rPr lang="en-US" altLang="zh-CN" dirty="0" smtClean="0"/>
              <a:t>JAVA</a:t>
            </a:r>
            <a:r>
              <a:rPr lang="zh-CN" altLang="en-US" dirty="0" smtClean="0"/>
              <a:t>对象的出生，成长，死亡都在这个区域完成。</a:t>
            </a:r>
            <a:r>
              <a:rPr lang="en-US" altLang="zh-CN" dirty="0" smtClean="0"/>
              <a:t>JAVA</a:t>
            </a:r>
            <a:r>
              <a:rPr lang="zh-CN" altLang="en-US" dirty="0" smtClean="0"/>
              <a:t>程序在运行时创建的所有类实例或数组都放在堆中。</a:t>
            </a:r>
            <a:endParaRPr lang="en-US" altLang="zh-CN" dirty="0" smtClean="0"/>
          </a:p>
          <a:p>
            <a:endParaRPr lang="zh-CN" altLang="en-US" dirty="0" smtClean="0"/>
          </a:p>
          <a:p>
            <a:pPr>
              <a:buFont typeface="Wingdings" pitchFamily="2" charset="2"/>
              <a:buChar char="Ø"/>
            </a:pPr>
            <a:r>
              <a:rPr lang="zh-CN" altLang="en-US" dirty="0" smtClean="0"/>
              <a:t>每一个</a:t>
            </a:r>
            <a:r>
              <a:rPr lang="en-US" altLang="zh-CN" dirty="0" smtClean="0"/>
              <a:t>JAVA</a:t>
            </a:r>
            <a:r>
              <a:rPr lang="zh-CN" altLang="en-US" dirty="0" smtClean="0"/>
              <a:t>程序独占一个</a:t>
            </a:r>
            <a:r>
              <a:rPr lang="en-US" altLang="zh-CN" dirty="0" smtClean="0"/>
              <a:t>JVM</a:t>
            </a:r>
            <a:r>
              <a:rPr lang="zh-CN" altLang="en-US" dirty="0" smtClean="0"/>
              <a:t>实例，一个</a:t>
            </a:r>
            <a:r>
              <a:rPr lang="en-US" altLang="zh-CN" dirty="0" smtClean="0"/>
              <a:t>JVM</a:t>
            </a:r>
            <a:r>
              <a:rPr lang="zh-CN" altLang="en-US" dirty="0" smtClean="0"/>
              <a:t>实例只存在一个堆空间，因些每个</a:t>
            </a:r>
            <a:r>
              <a:rPr lang="en-US" altLang="zh-CN" dirty="0" smtClean="0"/>
              <a:t>JAVA</a:t>
            </a:r>
            <a:r>
              <a:rPr lang="zh-CN" altLang="en-US" dirty="0" smtClean="0"/>
              <a:t>程序都有它自己的堆空间，它们不会彼此干扰</a:t>
            </a:r>
            <a:r>
              <a:rPr lang="en-US" altLang="zh-CN" dirty="0" smtClean="0"/>
              <a:t>.</a:t>
            </a:r>
          </a:p>
          <a:p>
            <a:endParaRPr lang="en-US" altLang="zh-CN" dirty="0" smtClean="0"/>
          </a:p>
          <a:p>
            <a:pPr>
              <a:buFont typeface="Wingdings" pitchFamily="2" charset="2"/>
              <a:buChar char="Ø"/>
            </a:pPr>
            <a:r>
              <a:rPr lang="zh-CN" altLang="en-US" dirty="0" smtClean="0"/>
              <a:t>同一个</a:t>
            </a:r>
            <a:r>
              <a:rPr lang="en-US" altLang="zh-CN" dirty="0" smtClean="0"/>
              <a:t>JAVA</a:t>
            </a:r>
            <a:r>
              <a:rPr lang="zh-CN" altLang="en-US" dirty="0" smtClean="0"/>
              <a:t>程序的多个线程都共享着同一个堆空间，所以就需要考虑多线程访问对象（堆数据）的同步问题。</a:t>
            </a:r>
            <a:endParaRPr lang="en-US" altLang="zh-CN" dirty="0" smtClean="0"/>
          </a:p>
          <a:p>
            <a:endParaRPr lang="zh-CN" altLang="en-US" dirty="0" smtClean="0"/>
          </a:p>
          <a:p>
            <a:pPr>
              <a:buFont typeface="Wingdings" pitchFamily="2" charset="2"/>
              <a:buChar char="Ø"/>
            </a:pPr>
            <a:r>
              <a:rPr lang="en-US" altLang="zh-CN" dirty="0" smtClean="0"/>
              <a:t>Sun</a:t>
            </a:r>
            <a:r>
              <a:rPr lang="zh-CN" altLang="en-US" dirty="0" smtClean="0"/>
              <a:t>的</a:t>
            </a:r>
            <a:r>
              <a:rPr lang="en-US" altLang="zh-CN" dirty="0" err="1" smtClean="0"/>
              <a:t>HotSpot</a:t>
            </a:r>
            <a:r>
              <a:rPr lang="zh-CN" altLang="en-US" dirty="0" smtClean="0"/>
              <a:t>虚拟机对于堆内存共划分为二大部分：</a:t>
            </a:r>
          </a:p>
          <a:p>
            <a:r>
              <a:rPr lang="zh-CN" altLang="en-US" dirty="0" smtClean="0"/>
              <a:t>年轻代</a:t>
            </a:r>
            <a:r>
              <a:rPr lang="en-US" altLang="zh-CN" dirty="0" smtClean="0"/>
              <a:t>/</a:t>
            </a:r>
            <a:r>
              <a:rPr lang="zh-CN" altLang="en-US" dirty="0" smtClean="0"/>
              <a:t>新生代（</a:t>
            </a:r>
            <a:r>
              <a:rPr lang="en-US" altLang="zh-CN" dirty="0" smtClean="0"/>
              <a:t>Young Generation</a:t>
            </a:r>
            <a:r>
              <a:rPr lang="zh-CN" altLang="en-US" dirty="0" smtClean="0"/>
              <a:t>）、老年代（</a:t>
            </a:r>
            <a:r>
              <a:rPr lang="en-US" altLang="zh-CN" dirty="0" smtClean="0"/>
              <a:t>Old Generation</a:t>
            </a:r>
            <a:r>
              <a:rPr lang="zh-CN" altLang="en-US" dirty="0" smtClean="0"/>
              <a:t>）。</a:t>
            </a:r>
            <a:endParaRPr lang="zh-CN" altLang="en-US" dirty="0"/>
          </a:p>
        </p:txBody>
      </p:sp>
      <p:pic>
        <p:nvPicPr>
          <p:cNvPr id="92161" name="Picture 1" descr="C:\Users\Administrator\AppData\Roaming\Tencent\Users\54424162\QQ\WinTemp\RichOle\J~]TRWGY$$3G71RM{8OH54W.png"/>
          <p:cNvPicPr>
            <a:picLocks noChangeAspect="1" noChangeArrowheads="1"/>
          </p:cNvPicPr>
          <p:nvPr/>
        </p:nvPicPr>
        <p:blipFill>
          <a:blip r:embed="rId3" cstate="print"/>
          <a:srcRect/>
          <a:stretch>
            <a:fillRect/>
          </a:stretch>
        </p:blipFill>
        <p:spPr bwMode="auto">
          <a:xfrm>
            <a:off x="395536" y="4509120"/>
            <a:ext cx="6991350" cy="211455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normAutofit fontScale="90000"/>
          </a:bodyPr>
          <a:lstStyle/>
          <a:p>
            <a:pPr lvl="0"/>
            <a:r>
              <a:rPr lang="en-US" altLang="zh-CN" dirty="0" smtClean="0"/>
              <a:t>JVM</a:t>
            </a:r>
            <a:r>
              <a:rPr lang="zh-CN" altLang="en-US" dirty="0" smtClean="0"/>
              <a:t>运行时数据区之堆空间（</a:t>
            </a:r>
            <a:r>
              <a:rPr lang="en-US" altLang="zh-CN" dirty="0" smtClean="0"/>
              <a:t>Heap</a:t>
            </a:r>
            <a:r>
              <a:rPr lang="zh-CN" altLang="en-US" dirty="0" smtClean="0"/>
              <a:t>）</a:t>
            </a:r>
            <a:endParaRPr lang="zh-CN" altLang="en-US" dirty="0"/>
          </a:p>
        </p:txBody>
      </p:sp>
      <p:sp>
        <p:nvSpPr>
          <p:cNvPr id="3" name="矩形 2"/>
          <p:cNvSpPr/>
          <p:nvPr/>
        </p:nvSpPr>
        <p:spPr>
          <a:xfrm>
            <a:off x="251520" y="1268760"/>
            <a:ext cx="8640960" cy="4247317"/>
          </a:xfrm>
          <a:prstGeom prst="rect">
            <a:avLst/>
          </a:prstGeom>
        </p:spPr>
        <p:txBody>
          <a:bodyPr wrap="square">
            <a:spAutoFit/>
          </a:bodyPr>
          <a:lstStyle/>
          <a:p>
            <a:r>
              <a:rPr lang="en-US" altLang="zh-CN" b="1" dirty="0" smtClean="0"/>
              <a:t>1. Young</a:t>
            </a:r>
            <a:r>
              <a:rPr lang="zh-CN" altLang="en-US" b="1" dirty="0" smtClean="0"/>
              <a:t>（年轻代）</a:t>
            </a:r>
          </a:p>
          <a:p>
            <a:r>
              <a:rPr lang="en-US" altLang="zh-CN" dirty="0" err="1" smtClean="0"/>
              <a:t>jvm</a:t>
            </a:r>
            <a:r>
              <a:rPr lang="zh-CN" altLang="en-US" dirty="0" smtClean="0"/>
              <a:t>规范中的</a:t>
            </a:r>
            <a:r>
              <a:rPr lang="en-US" altLang="zh-CN" dirty="0" smtClean="0"/>
              <a:t>Heap</a:t>
            </a:r>
            <a:r>
              <a:rPr lang="zh-CN" altLang="en-US" dirty="0" smtClean="0"/>
              <a:t>的一部份，年轻代又分三个区：一个</a:t>
            </a:r>
            <a:r>
              <a:rPr lang="en-US" altLang="zh-CN" dirty="0" smtClean="0"/>
              <a:t>Eden</a:t>
            </a:r>
            <a:r>
              <a:rPr lang="zh-CN" altLang="en-US" dirty="0" smtClean="0"/>
              <a:t>区，两个</a:t>
            </a:r>
            <a:r>
              <a:rPr lang="en-US" altLang="zh-CN" dirty="0" smtClean="0"/>
              <a:t>Survivor</a:t>
            </a:r>
            <a:r>
              <a:rPr lang="zh-CN" altLang="en-US" dirty="0" smtClean="0"/>
              <a:t>区</a:t>
            </a:r>
            <a:r>
              <a:rPr lang="en-US" altLang="zh-CN" dirty="0" smtClean="0"/>
              <a:t>.</a:t>
            </a:r>
          </a:p>
          <a:p>
            <a:endParaRPr lang="en-US" altLang="zh-CN" dirty="0" smtClean="0"/>
          </a:p>
          <a:p>
            <a:r>
              <a:rPr lang="en-US" altLang="zh-CN" b="1" dirty="0" smtClean="0"/>
              <a:t>(1)</a:t>
            </a:r>
            <a:r>
              <a:rPr lang="zh-CN" altLang="en-US" b="1" dirty="0" smtClean="0"/>
              <a:t>伊甸园（</a:t>
            </a:r>
            <a:r>
              <a:rPr lang="en-US" altLang="zh-CN" b="1" dirty="0" smtClean="0"/>
              <a:t>Eden space</a:t>
            </a:r>
            <a:r>
              <a:rPr lang="zh-CN" altLang="en-US" b="1" dirty="0" smtClean="0"/>
              <a:t>）：</a:t>
            </a:r>
          </a:p>
          <a:p>
            <a:r>
              <a:rPr lang="en-US" altLang="zh-CN" dirty="0" smtClean="0"/>
              <a:t>JAVA</a:t>
            </a:r>
            <a:r>
              <a:rPr lang="zh-CN" altLang="en-US" dirty="0" smtClean="0"/>
              <a:t>堆空间中的大部分对象在此出生，该区的名字因此而得名。也即是说当你的</a:t>
            </a:r>
            <a:r>
              <a:rPr lang="en-US" altLang="zh-CN" dirty="0" smtClean="0"/>
              <a:t>JAVA</a:t>
            </a:r>
            <a:r>
              <a:rPr lang="zh-CN" altLang="en-US" dirty="0" smtClean="0"/>
              <a:t>程序运行时，需要创建新的对象时，</a:t>
            </a:r>
            <a:r>
              <a:rPr lang="en-US" altLang="zh-CN" dirty="0" smtClean="0"/>
              <a:t>JVM</a:t>
            </a:r>
            <a:r>
              <a:rPr lang="zh-CN" altLang="en-US" dirty="0" smtClean="0"/>
              <a:t>都将在该区为你创建一个指定的对象供程序使用。</a:t>
            </a:r>
            <a:endParaRPr lang="en-US" altLang="zh-CN" dirty="0" smtClean="0"/>
          </a:p>
          <a:p>
            <a:endParaRPr lang="zh-CN" altLang="en-US" dirty="0" smtClean="0"/>
          </a:p>
          <a:p>
            <a:r>
              <a:rPr lang="en-US" altLang="zh-CN" b="1" dirty="0" smtClean="0"/>
              <a:t>(2)</a:t>
            </a:r>
            <a:r>
              <a:rPr lang="zh-CN" altLang="en-US" b="1" dirty="0" smtClean="0"/>
              <a:t>幸存者</a:t>
            </a:r>
            <a:r>
              <a:rPr lang="en-US" altLang="zh-CN" b="1" dirty="0" smtClean="0"/>
              <a:t>0</a:t>
            </a:r>
            <a:r>
              <a:rPr lang="zh-CN" altLang="en-US" b="1" dirty="0" smtClean="0"/>
              <a:t>区（</a:t>
            </a:r>
            <a:r>
              <a:rPr lang="en-US" altLang="zh-CN" b="1" dirty="0" smtClean="0"/>
              <a:t>Survivor 0 space</a:t>
            </a:r>
            <a:r>
              <a:rPr lang="zh-CN" altLang="en-US" b="1" dirty="0" smtClean="0"/>
              <a:t>）和幸存者</a:t>
            </a:r>
            <a:r>
              <a:rPr lang="en-US" altLang="zh-CN" b="1" dirty="0" smtClean="0"/>
              <a:t>1</a:t>
            </a:r>
            <a:r>
              <a:rPr lang="zh-CN" altLang="en-US" b="1" dirty="0" smtClean="0"/>
              <a:t>区（</a:t>
            </a:r>
            <a:r>
              <a:rPr lang="en-US" altLang="zh-CN" b="1" dirty="0" smtClean="0"/>
              <a:t>Survivor1 space</a:t>
            </a:r>
            <a:r>
              <a:rPr lang="zh-CN" altLang="en-US" b="1" dirty="0" smtClean="0"/>
              <a:t>）：</a:t>
            </a:r>
          </a:p>
          <a:p>
            <a:r>
              <a:rPr lang="zh-CN" altLang="en-US" dirty="0" smtClean="0"/>
              <a:t>当伊甸园的空间用完时，程序又需要创建对象；此时</a:t>
            </a:r>
            <a:r>
              <a:rPr lang="en-US" altLang="zh-CN" dirty="0" smtClean="0"/>
              <a:t>JVM</a:t>
            </a:r>
            <a:r>
              <a:rPr lang="zh-CN" altLang="en-US" dirty="0" smtClean="0"/>
              <a:t>的垃圾回收器将对伊甸园区进行垃圾回收，将伊甸园区中的还存活的对象移动到幸存者</a:t>
            </a:r>
            <a:r>
              <a:rPr lang="en-US" altLang="zh-CN" dirty="0" smtClean="0"/>
              <a:t>0</a:t>
            </a:r>
            <a:r>
              <a:rPr lang="zh-CN" altLang="en-US" dirty="0" smtClean="0"/>
              <a:t>区或</a:t>
            </a:r>
            <a:r>
              <a:rPr lang="en-US" altLang="zh-CN" dirty="0" smtClean="0"/>
              <a:t>1</a:t>
            </a:r>
            <a:r>
              <a:rPr lang="zh-CN" altLang="en-US" dirty="0" smtClean="0"/>
              <a:t>区。幸存者两个区就是用于存放伊甸园垃圾回收时所幸存下来的</a:t>
            </a:r>
            <a:r>
              <a:rPr lang="en-US" altLang="zh-CN" dirty="0" smtClean="0"/>
              <a:t>JAVA</a:t>
            </a:r>
            <a:r>
              <a:rPr lang="zh-CN" altLang="en-US" dirty="0" smtClean="0"/>
              <a:t>对象。</a:t>
            </a:r>
          </a:p>
          <a:p>
            <a:r>
              <a:rPr lang="en-US" altLang="zh-CN" dirty="0" smtClean="0"/>
              <a:t>Survivor</a:t>
            </a:r>
            <a:r>
              <a:rPr lang="zh-CN" altLang="en-US" dirty="0" smtClean="0"/>
              <a:t>的两个区是对称的，没先后关系，所以同一个区中可能同时存在从</a:t>
            </a:r>
            <a:r>
              <a:rPr lang="en-US" altLang="zh-CN" dirty="0" smtClean="0"/>
              <a:t>Eden</a:t>
            </a:r>
            <a:r>
              <a:rPr lang="zh-CN" altLang="en-US" dirty="0" smtClean="0"/>
              <a:t>复制过来对象，和从前一个</a:t>
            </a:r>
            <a:r>
              <a:rPr lang="en-US" altLang="zh-CN" dirty="0" smtClean="0"/>
              <a:t>Survivor</a:t>
            </a:r>
            <a:r>
              <a:rPr lang="zh-CN" altLang="en-US" dirty="0" smtClean="0"/>
              <a:t>复制过来的对象，而复制到年老区的只有从第一个</a:t>
            </a:r>
            <a:r>
              <a:rPr lang="en-US" altLang="zh-CN" dirty="0" smtClean="0"/>
              <a:t>Survivor</a:t>
            </a:r>
            <a:r>
              <a:rPr lang="zh-CN" altLang="en-US" dirty="0" smtClean="0"/>
              <a:t>去过来的对象。而且，</a:t>
            </a:r>
            <a:r>
              <a:rPr lang="en-US" altLang="zh-CN" dirty="0" smtClean="0"/>
              <a:t>Survivor</a:t>
            </a:r>
            <a:r>
              <a:rPr lang="zh-CN" altLang="en-US" dirty="0" smtClean="0"/>
              <a:t>区总有一个是空的。</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normAutofit fontScale="90000"/>
          </a:bodyPr>
          <a:lstStyle/>
          <a:p>
            <a:pPr lvl="0"/>
            <a:r>
              <a:rPr lang="en-US" altLang="zh-CN" dirty="0" smtClean="0"/>
              <a:t>JVM</a:t>
            </a:r>
            <a:r>
              <a:rPr lang="zh-CN" altLang="en-US" dirty="0" smtClean="0"/>
              <a:t>运行时数据区之堆空间（</a:t>
            </a:r>
            <a:r>
              <a:rPr lang="en-US" altLang="zh-CN" dirty="0" smtClean="0"/>
              <a:t>Heap</a:t>
            </a:r>
            <a:r>
              <a:rPr lang="zh-CN" altLang="en-US" dirty="0" smtClean="0"/>
              <a:t>）</a:t>
            </a:r>
            <a:endParaRPr lang="zh-CN" altLang="en-US" dirty="0"/>
          </a:p>
        </p:txBody>
      </p:sp>
      <p:sp>
        <p:nvSpPr>
          <p:cNvPr id="3" name="矩形 2"/>
          <p:cNvSpPr/>
          <p:nvPr/>
        </p:nvSpPr>
        <p:spPr>
          <a:xfrm>
            <a:off x="251520" y="1340768"/>
            <a:ext cx="8640960" cy="1477328"/>
          </a:xfrm>
          <a:prstGeom prst="rect">
            <a:avLst/>
          </a:prstGeom>
        </p:spPr>
        <p:txBody>
          <a:bodyPr wrap="square">
            <a:spAutoFit/>
          </a:bodyPr>
          <a:lstStyle/>
          <a:p>
            <a:r>
              <a:rPr lang="en-US" altLang="zh-CN" b="1" dirty="0" smtClean="0"/>
              <a:t>2. Tenured</a:t>
            </a:r>
            <a:r>
              <a:rPr lang="zh-CN" altLang="en-US" b="1" dirty="0" smtClean="0"/>
              <a:t>（老年代）</a:t>
            </a:r>
          </a:p>
          <a:p>
            <a:r>
              <a:rPr lang="zh-CN" altLang="en-US" dirty="0" smtClean="0"/>
              <a:t>在年轻代中经历了多次垃圾回收后仍然存活的对象，就会被放到老年代中。因此，可以认为老年代中存放的都是一些生命周期较长的对象。另外一些大对象也会直接进入老年代，可以通过设置</a:t>
            </a:r>
            <a:r>
              <a:rPr lang="en-US" altLang="zh-CN" dirty="0" err="1" smtClean="0"/>
              <a:t>jvm</a:t>
            </a:r>
            <a:r>
              <a:rPr lang="zh-CN" altLang="en-US" dirty="0" smtClean="0"/>
              <a:t>参数来指定多大对象直接进入老年代（参数为</a:t>
            </a:r>
            <a:r>
              <a:rPr lang="en-US" altLang="zh-CN" dirty="0" smtClean="0"/>
              <a:t>-</a:t>
            </a:r>
            <a:r>
              <a:rPr lang="en-US" altLang="zh-CN" dirty="0" err="1" smtClean="0"/>
              <a:t>XX:PretenureSizeThreshold</a:t>
            </a:r>
            <a:r>
              <a:rPr lang="en-US" altLang="zh-CN" dirty="0" smtClean="0"/>
              <a:t>=1024</a:t>
            </a:r>
            <a:r>
              <a:rPr lang="zh-CN" altLang="en-US" dirty="0" smtClean="0"/>
              <a:t>，单位为字节）</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en-US" dirty="0" err="1" smtClean="0"/>
              <a:t>Jvm</a:t>
            </a:r>
            <a:r>
              <a:rPr lang="zh-CN" altLang="en-US" dirty="0" smtClean="0"/>
              <a:t>基础知识及内存设置、监控</a:t>
            </a:r>
            <a:endParaRPr lang="zh-CN" altLang="en-US" dirty="0"/>
          </a:p>
        </p:txBody>
      </p:sp>
      <p:sp>
        <p:nvSpPr>
          <p:cNvPr id="3" name="矩形 2"/>
          <p:cNvSpPr/>
          <p:nvPr/>
        </p:nvSpPr>
        <p:spPr>
          <a:xfrm>
            <a:off x="395536" y="1268760"/>
            <a:ext cx="4572000" cy="4247317"/>
          </a:xfrm>
          <a:prstGeom prst="rect">
            <a:avLst/>
          </a:prstGeom>
        </p:spPr>
        <p:txBody>
          <a:bodyPr>
            <a:spAutoFit/>
          </a:bodyPr>
          <a:lstStyle/>
          <a:p>
            <a:r>
              <a:rPr lang="en-US" altLang="zh-CN" b="1" dirty="0" smtClean="0"/>
              <a:t>2.1</a:t>
            </a:r>
            <a:r>
              <a:rPr lang="zh-CN" altLang="en-US" b="1" dirty="0" smtClean="0"/>
              <a:t>、</a:t>
            </a:r>
            <a:r>
              <a:rPr lang="en-US" altLang="zh-CN" b="1" dirty="0" smtClean="0"/>
              <a:t>JVM</a:t>
            </a:r>
            <a:r>
              <a:rPr lang="zh-CN" altLang="en-US" b="1" dirty="0" smtClean="0"/>
              <a:t>相关概念</a:t>
            </a:r>
          </a:p>
          <a:p>
            <a:r>
              <a:rPr lang="en-US" altLang="zh-CN" dirty="0" smtClean="0"/>
              <a:t>1</a:t>
            </a:r>
            <a:r>
              <a:rPr lang="zh-CN" altLang="en-US" dirty="0" smtClean="0"/>
              <a:t>、什么是</a:t>
            </a:r>
            <a:r>
              <a:rPr lang="en-US" altLang="zh-CN" dirty="0" smtClean="0"/>
              <a:t>JVM</a:t>
            </a:r>
          </a:p>
          <a:p>
            <a:r>
              <a:rPr lang="en-US" altLang="zh-CN" dirty="0" smtClean="0"/>
              <a:t>2</a:t>
            </a:r>
            <a:r>
              <a:rPr lang="zh-CN" altLang="en-US" dirty="0" smtClean="0"/>
              <a:t>、</a:t>
            </a:r>
            <a:r>
              <a:rPr lang="en-US" altLang="zh-CN" dirty="0" smtClean="0"/>
              <a:t>JVM</a:t>
            </a:r>
            <a:r>
              <a:rPr lang="zh-CN" altLang="en-US" dirty="0" smtClean="0"/>
              <a:t>能运行哪些编程语言</a:t>
            </a:r>
          </a:p>
          <a:p>
            <a:r>
              <a:rPr lang="en-US" altLang="zh-CN" dirty="0" smtClean="0"/>
              <a:t>3</a:t>
            </a:r>
            <a:r>
              <a:rPr lang="zh-CN" altLang="en-US" dirty="0" smtClean="0"/>
              <a:t>、</a:t>
            </a:r>
            <a:r>
              <a:rPr lang="en-US" altLang="zh-CN" dirty="0" smtClean="0"/>
              <a:t>JVM</a:t>
            </a:r>
            <a:r>
              <a:rPr lang="zh-CN" altLang="en-US" dirty="0" smtClean="0"/>
              <a:t>运行流程</a:t>
            </a:r>
          </a:p>
          <a:p>
            <a:r>
              <a:rPr lang="en-US" altLang="zh-CN" dirty="0" smtClean="0"/>
              <a:t>4</a:t>
            </a:r>
            <a:r>
              <a:rPr lang="zh-CN" altLang="en-US" dirty="0" smtClean="0"/>
              <a:t>、</a:t>
            </a:r>
            <a:r>
              <a:rPr lang="en-US" altLang="zh-CN" dirty="0" smtClean="0"/>
              <a:t>JVM</a:t>
            </a:r>
            <a:r>
              <a:rPr lang="zh-CN" altLang="en-US" dirty="0" smtClean="0"/>
              <a:t>生命周期</a:t>
            </a:r>
          </a:p>
          <a:p>
            <a:r>
              <a:rPr lang="en-US" altLang="zh-CN" dirty="0" smtClean="0"/>
              <a:t>5</a:t>
            </a:r>
            <a:r>
              <a:rPr lang="zh-CN" altLang="en-US" dirty="0" smtClean="0"/>
              <a:t>、三大流行的</a:t>
            </a:r>
            <a:r>
              <a:rPr lang="en-US" altLang="zh-CN" dirty="0" smtClean="0"/>
              <a:t>JVM</a:t>
            </a:r>
          </a:p>
          <a:p>
            <a:r>
              <a:rPr lang="en-US" altLang="zh-CN" b="1" dirty="0" smtClean="0"/>
              <a:t>2.2</a:t>
            </a:r>
            <a:r>
              <a:rPr lang="zh-CN" altLang="en-US" b="1" dirty="0" smtClean="0"/>
              <a:t>、</a:t>
            </a:r>
            <a:r>
              <a:rPr lang="en-US" altLang="zh-CN" b="1" dirty="0" smtClean="0"/>
              <a:t>JVM</a:t>
            </a:r>
            <a:r>
              <a:rPr lang="zh-CN" altLang="en-US" b="1" dirty="0" smtClean="0"/>
              <a:t>体系结构</a:t>
            </a:r>
          </a:p>
          <a:p>
            <a:r>
              <a:rPr lang="en-US" altLang="zh-CN" dirty="0" smtClean="0"/>
              <a:t>1</a:t>
            </a:r>
            <a:r>
              <a:rPr lang="zh-CN" altLang="en-US" dirty="0" smtClean="0"/>
              <a:t>、类加载器</a:t>
            </a:r>
          </a:p>
          <a:p>
            <a:r>
              <a:rPr lang="en-US" altLang="zh-CN" dirty="0" smtClean="0"/>
              <a:t>2</a:t>
            </a:r>
            <a:r>
              <a:rPr lang="zh-CN" altLang="en-US" dirty="0" smtClean="0"/>
              <a:t>、执行引擎</a:t>
            </a:r>
          </a:p>
          <a:p>
            <a:r>
              <a:rPr lang="en-US" altLang="zh-CN" dirty="0" smtClean="0"/>
              <a:t>3</a:t>
            </a:r>
            <a:r>
              <a:rPr lang="zh-CN" altLang="en-US" dirty="0" smtClean="0"/>
              <a:t>、运行时数据区</a:t>
            </a:r>
          </a:p>
          <a:p>
            <a:r>
              <a:rPr lang="en-US" altLang="zh-CN" dirty="0" smtClean="0"/>
              <a:t>4</a:t>
            </a:r>
            <a:r>
              <a:rPr lang="zh-CN" altLang="en-US" dirty="0" smtClean="0"/>
              <a:t>、本地库接口</a:t>
            </a:r>
          </a:p>
          <a:p>
            <a:r>
              <a:rPr lang="en-US" altLang="zh-CN" b="1" dirty="0" smtClean="0">
                <a:solidFill>
                  <a:srgbClr val="FF0000"/>
                </a:solidFill>
              </a:rPr>
              <a:t>2.3</a:t>
            </a:r>
            <a:r>
              <a:rPr lang="zh-CN" altLang="en-US" b="1" dirty="0" smtClean="0">
                <a:solidFill>
                  <a:srgbClr val="FF0000"/>
                </a:solidFill>
              </a:rPr>
              <a:t>、</a:t>
            </a:r>
            <a:r>
              <a:rPr lang="en-US" altLang="zh-CN" b="1" dirty="0" smtClean="0">
                <a:solidFill>
                  <a:srgbClr val="FF0000"/>
                </a:solidFill>
              </a:rPr>
              <a:t>JVM</a:t>
            </a:r>
            <a:r>
              <a:rPr lang="zh-CN" altLang="en-US" b="1" dirty="0" smtClean="0">
                <a:solidFill>
                  <a:srgbClr val="FF0000"/>
                </a:solidFill>
              </a:rPr>
              <a:t>内存参数调整及监控</a:t>
            </a:r>
          </a:p>
          <a:p>
            <a:r>
              <a:rPr lang="en-US" altLang="zh-CN" dirty="0" smtClean="0">
                <a:solidFill>
                  <a:srgbClr val="FF0000"/>
                </a:solidFill>
              </a:rPr>
              <a:t>1</a:t>
            </a:r>
            <a:r>
              <a:rPr lang="zh-CN" altLang="en-US" dirty="0" smtClean="0">
                <a:solidFill>
                  <a:srgbClr val="FF0000"/>
                </a:solidFill>
              </a:rPr>
              <a:t>、</a:t>
            </a:r>
            <a:r>
              <a:rPr lang="en-US" altLang="zh-CN" dirty="0" smtClean="0">
                <a:solidFill>
                  <a:srgbClr val="FF0000"/>
                </a:solidFill>
              </a:rPr>
              <a:t>JVM</a:t>
            </a:r>
            <a:r>
              <a:rPr lang="zh-CN" altLang="en-US" dirty="0" smtClean="0">
                <a:solidFill>
                  <a:srgbClr val="FF0000"/>
                </a:solidFill>
              </a:rPr>
              <a:t>之内存调整</a:t>
            </a:r>
          </a:p>
          <a:p>
            <a:r>
              <a:rPr lang="en-US" altLang="zh-CN" dirty="0" smtClean="0">
                <a:solidFill>
                  <a:srgbClr val="FF0000"/>
                </a:solidFill>
              </a:rPr>
              <a:t>2</a:t>
            </a:r>
            <a:r>
              <a:rPr lang="zh-CN" altLang="en-US" dirty="0" smtClean="0">
                <a:solidFill>
                  <a:srgbClr val="FF0000"/>
                </a:solidFill>
              </a:rPr>
              <a:t>、</a:t>
            </a:r>
            <a:r>
              <a:rPr lang="en-US" altLang="zh-CN" dirty="0" smtClean="0">
                <a:solidFill>
                  <a:srgbClr val="FF0000"/>
                </a:solidFill>
              </a:rPr>
              <a:t>JVM</a:t>
            </a:r>
            <a:r>
              <a:rPr lang="zh-CN" altLang="en-US" dirty="0" smtClean="0">
                <a:solidFill>
                  <a:srgbClr val="FF0000"/>
                </a:solidFill>
              </a:rPr>
              <a:t>监控工具之</a:t>
            </a:r>
            <a:r>
              <a:rPr lang="en-US" altLang="zh-CN" dirty="0" err="1" smtClean="0">
                <a:solidFill>
                  <a:srgbClr val="FF0000"/>
                </a:solidFill>
              </a:rPr>
              <a:t>Jconsole</a:t>
            </a:r>
            <a:endParaRPr lang="en-US" altLang="zh-CN" dirty="0" smtClean="0">
              <a:solidFill>
                <a:srgbClr val="FF0000"/>
              </a:solidFill>
            </a:endParaRPr>
          </a:p>
          <a:p>
            <a:r>
              <a:rPr lang="en-US" altLang="zh-CN" dirty="0" smtClean="0">
                <a:solidFill>
                  <a:srgbClr val="FF0000"/>
                </a:solidFill>
              </a:rPr>
              <a:t>3</a:t>
            </a:r>
            <a:r>
              <a:rPr lang="zh-CN" altLang="en-US" dirty="0" smtClean="0">
                <a:solidFill>
                  <a:srgbClr val="FF0000"/>
                </a:solidFill>
              </a:rPr>
              <a:t>、</a:t>
            </a:r>
            <a:r>
              <a:rPr lang="en-US" altLang="zh-CN" dirty="0" smtClean="0">
                <a:solidFill>
                  <a:srgbClr val="FF0000"/>
                </a:solidFill>
              </a:rPr>
              <a:t>JVM</a:t>
            </a:r>
            <a:r>
              <a:rPr lang="zh-CN" altLang="en-US" dirty="0" smtClean="0">
                <a:solidFill>
                  <a:srgbClr val="FF0000"/>
                </a:solidFill>
              </a:rPr>
              <a:t>监控工具之</a:t>
            </a:r>
            <a:r>
              <a:rPr lang="en-US" altLang="zh-CN" dirty="0" err="1" smtClean="0">
                <a:solidFill>
                  <a:srgbClr val="FF0000"/>
                </a:solidFill>
              </a:rPr>
              <a:t>JProfile</a:t>
            </a:r>
            <a:endParaRPr lang="zh-CN" altLang="en-US"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zh-CN" dirty="0" smtClean="0"/>
              <a:t>JVM</a:t>
            </a:r>
            <a:r>
              <a:rPr lang="zh-CN" altLang="en-US" dirty="0" smtClean="0"/>
              <a:t>之内存调整</a:t>
            </a:r>
            <a:endParaRPr lang="zh-CN" altLang="en-US" dirty="0"/>
          </a:p>
        </p:txBody>
      </p:sp>
      <p:sp>
        <p:nvSpPr>
          <p:cNvPr id="3" name="矩形 2"/>
          <p:cNvSpPr/>
          <p:nvPr/>
        </p:nvSpPr>
        <p:spPr>
          <a:xfrm>
            <a:off x="251520" y="980728"/>
            <a:ext cx="8640960" cy="923330"/>
          </a:xfrm>
          <a:prstGeom prst="rect">
            <a:avLst/>
          </a:prstGeom>
        </p:spPr>
        <p:txBody>
          <a:bodyPr wrap="square">
            <a:spAutoFit/>
          </a:bodyPr>
          <a:lstStyle/>
          <a:p>
            <a:r>
              <a:rPr lang="en-US" altLang="zh-CN" dirty="0" smtClean="0"/>
              <a:t>        JVM</a:t>
            </a:r>
            <a:r>
              <a:rPr lang="zh-CN" altLang="en-US" dirty="0" smtClean="0"/>
              <a:t>运行时数据区的内存大小可以通过参数来设置，通常能设置的两块区域为堆空间和持久代（方法区），设置方法是以参数的形式来指定，</a:t>
            </a:r>
            <a:r>
              <a:rPr lang="en-US" altLang="zh-CN" dirty="0" smtClean="0"/>
              <a:t>Sun </a:t>
            </a:r>
            <a:r>
              <a:rPr lang="zh-CN" altLang="en-US" dirty="0" smtClean="0"/>
              <a:t>的</a:t>
            </a:r>
            <a:r>
              <a:rPr lang="en-US" altLang="zh-CN" dirty="0" err="1" smtClean="0"/>
              <a:t>HotSpot</a:t>
            </a:r>
            <a:r>
              <a:rPr lang="zh-CN" altLang="en-US" dirty="0" smtClean="0"/>
              <a:t>需要在</a:t>
            </a:r>
            <a:r>
              <a:rPr lang="en-US" altLang="zh-CN" dirty="0" err="1" smtClean="0"/>
              <a:t>jvm</a:t>
            </a:r>
            <a:r>
              <a:rPr lang="zh-CN" altLang="en-US" dirty="0" smtClean="0"/>
              <a:t>启动前设置这些参数，启动</a:t>
            </a:r>
            <a:r>
              <a:rPr lang="en-US" altLang="zh-CN" dirty="0" smtClean="0"/>
              <a:t>JVM</a:t>
            </a:r>
            <a:r>
              <a:rPr lang="zh-CN" altLang="en-US" dirty="0" smtClean="0"/>
              <a:t>后不能动态改变其大小。</a:t>
            </a:r>
            <a:endParaRPr lang="zh-CN" altLang="en-US" dirty="0"/>
          </a:p>
        </p:txBody>
      </p:sp>
      <p:sp>
        <p:nvSpPr>
          <p:cNvPr id="4" name="矩形 3"/>
          <p:cNvSpPr/>
          <p:nvPr/>
        </p:nvSpPr>
        <p:spPr>
          <a:xfrm>
            <a:off x="395536" y="2060848"/>
            <a:ext cx="1511952" cy="369332"/>
          </a:xfrm>
          <a:prstGeom prst="rect">
            <a:avLst/>
          </a:prstGeom>
        </p:spPr>
        <p:txBody>
          <a:bodyPr wrap="none">
            <a:spAutoFit/>
          </a:bodyPr>
          <a:lstStyle/>
          <a:p>
            <a:r>
              <a:rPr lang="en-US" altLang="zh-CN" b="1" dirty="0" err="1" smtClean="0"/>
              <a:t>jvm</a:t>
            </a:r>
            <a:r>
              <a:rPr lang="zh-CN" altLang="en-US" b="1" dirty="0" smtClean="0"/>
              <a:t>参数说明</a:t>
            </a:r>
            <a:endParaRPr lang="zh-CN" altLang="en-US" dirty="0"/>
          </a:p>
        </p:txBody>
      </p:sp>
      <p:pic>
        <p:nvPicPr>
          <p:cNvPr id="86017" name="Picture 1" descr="C:\Users\Administrator\AppData\Roaming\Tencent\Users\54424162\QQ\WinTemp\RichOle\A66B(0M73C~2M077M1[KLRR.png"/>
          <p:cNvPicPr>
            <a:picLocks noChangeAspect="1" noChangeArrowheads="1"/>
          </p:cNvPicPr>
          <p:nvPr/>
        </p:nvPicPr>
        <p:blipFill>
          <a:blip r:embed="rId3" cstate="print"/>
          <a:srcRect/>
          <a:stretch>
            <a:fillRect/>
          </a:stretch>
        </p:blipFill>
        <p:spPr bwMode="auto">
          <a:xfrm>
            <a:off x="539552" y="2492896"/>
            <a:ext cx="6296025" cy="2038350"/>
          </a:xfrm>
          <a:prstGeom prst="rect">
            <a:avLst/>
          </a:prstGeom>
          <a:noFill/>
        </p:spPr>
      </p:pic>
      <p:sp>
        <p:nvSpPr>
          <p:cNvPr id="6" name="矩形 5"/>
          <p:cNvSpPr/>
          <p:nvPr/>
        </p:nvSpPr>
        <p:spPr>
          <a:xfrm>
            <a:off x="539552" y="4581128"/>
            <a:ext cx="8352928" cy="2031325"/>
          </a:xfrm>
          <a:prstGeom prst="rect">
            <a:avLst/>
          </a:prstGeom>
        </p:spPr>
        <p:txBody>
          <a:bodyPr wrap="square">
            <a:spAutoFit/>
          </a:bodyPr>
          <a:lstStyle/>
          <a:p>
            <a:r>
              <a:rPr lang="zh-CN" altLang="en-US" dirty="0" smtClean="0"/>
              <a:t>不同的</a:t>
            </a:r>
            <a:r>
              <a:rPr lang="en-US" altLang="zh-CN" b="1" dirty="0" smtClean="0"/>
              <a:t>JAVA</a:t>
            </a:r>
            <a:r>
              <a:rPr lang="zh-CN" altLang="en-US" b="1" dirty="0" smtClean="0"/>
              <a:t>程序设置参数的地方不一样</a:t>
            </a:r>
            <a:r>
              <a:rPr lang="en-US" altLang="zh-CN" b="1" dirty="0" smtClean="0"/>
              <a:t>,</a:t>
            </a:r>
            <a:r>
              <a:rPr lang="zh-CN" altLang="en-US" b="1" dirty="0" smtClean="0"/>
              <a:t>但参数名称是一样的。例：</a:t>
            </a:r>
          </a:p>
          <a:p>
            <a:r>
              <a:rPr lang="en-US" altLang="zh-CN" dirty="0" smtClean="0"/>
              <a:t>1</a:t>
            </a:r>
            <a:r>
              <a:rPr lang="zh-CN" altLang="en-US" dirty="0" smtClean="0"/>
              <a:t>、启动一般</a:t>
            </a:r>
            <a:r>
              <a:rPr lang="en-US" altLang="zh-CN" dirty="0" smtClean="0"/>
              <a:t>JAVA</a:t>
            </a:r>
            <a:r>
              <a:rPr lang="zh-CN" altLang="en-US" dirty="0" smtClean="0"/>
              <a:t>程序可以使用以下方式设置启动时的</a:t>
            </a:r>
            <a:r>
              <a:rPr lang="en-US" altLang="zh-CN" dirty="0" err="1" smtClean="0"/>
              <a:t>jvm</a:t>
            </a:r>
            <a:r>
              <a:rPr lang="zh-CN" altLang="en-US" dirty="0" smtClean="0"/>
              <a:t>参数</a:t>
            </a:r>
          </a:p>
          <a:p>
            <a:r>
              <a:rPr lang="en-US" altLang="zh-CN" b="1" dirty="0" smtClean="0"/>
              <a:t>JAVA-Xms2g -Xmx2g -Xmn512M -Xss128K -</a:t>
            </a:r>
            <a:r>
              <a:rPr lang="en-US" altLang="zh-CN" b="1" dirty="0" err="1" smtClean="0"/>
              <a:t>XX:PermSize</a:t>
            </a:r>
            <a:r>
              <a:rPr lang="en-US" altLang="zh-CN" b="1" dirty="0" smtClean="0"/>
              <a:t>=128M -</a:t>
            </a:r>
            <a:r>
              <a:rPr lang="en-US" altLang="zh-CN" b="1" dirty="0" err="1" smtClean="0"/>
              <a:t>XX:MaxPermSize</a:t>
            </a:r>
            <a:r>
              <a:rPr lang="en-US" altLang="zh-CN" b="1" dirty="0" smtClean="0"/>
              <a:t>=128M </a:t>
            </a:r>
          </a:p>
          <a:p>
            <a:r>
              <a:rPr lang="en-US" altLang="zh-CN" b="1" dirty="0" smtClean="0"/>
              <a:t>-</a:t>
            </a:r>
            <a:r>
              <a:rPr lang="en-US" altLang="zh-CN" b="1" dirty="0" err="1" smtClean="0"/>
              <a:t>XX:NewRatio</a:t>
            </a:r>
            <a:r>
              <a:rPr lang="en-US" altLang="zh-CN" b="1" dirty="0" smtClean="0"/>
              <a:t>=4 -</a:t>
            </a:r>
            <a:r>
              <a:rPr lang="en-US" altLang="zh-CN" b="1" dirty="0" err="1" smtClean="0"/>
              <a:t>XX:SurivorRatio</a:t>
            </a:r>
            <a:r>
              <a:rPr lang="en-US" altLang="zh-CN" b="1" dirty="0" smtClean="0"/>
              <a:t>=4 -</a:t>
            </a:r>
            <a:r>
              <a:rPr lang="en-US" altLang="zh-CN" b="1" dirty="0" err="1" smtClean="0"/>
              <a:t>XX:MaxTenuringThreshold</a:t>
            </a:r>
            <a:r>
              <a:rPr lang="en-US" altLang="zh-CN" b="1" dirty="0" smtClean="0"/>
              <a:t>=1</a:t>
            </a:r>
          </a:p>
          <a:p>
            <a:r>
              <a:rPr lang="en-US" altLang="zh-CN" dirty="0" smtClean="0"/>
              <a:t>2</a:t>
            </a:r>
            <a:r>
              <a:rPr lang="zh-CN" altLang="en-US" dirty="0" smtClean="0"/>
              <a:t>、设置</a:t>
            </a:r>
            <a:r>
              <a:rPr lang="en-US" altLang="zh-CN" dirty="0" smtClean="0"/>
              <a:t>eclipse</a:t>
            </a:r>
            <a:r>
              <a:rPr lang="zh-CN" altLang="en-US" dirty="0" smtClean="0"/>
              <a:t>的</a:t>
            </a:r>
            <a:r>
              <a:rPr lang="en-US" altLang="zh-CN" dirty="0" err="1" smtClean="0"/>
              <a:t>jvm</a:t>
            </a:r>
            <a:r>
              <a:rPr lang="zh-CN" altLang="en-US" dirty="0" smtClean="0"/>
              <a:t>参数一般是在</a:t>
            </a:r>
            <a:r>
              <a:rPr lang="en-US" altLang="zh-CN" dirty="0" smtClean="0"/>
              <a:t>eclipse</a:t>
            </a:r>
            <a:r>
              <a:rPr lang="zh-CN" altLang="en-US" dirty="0" smtClean="0"/>
              <a:t>安装目录下的</a:t>
            </a:r>
            <a:r>
              <a:rPr lang="en-US" altLang="zh-CN" dirty="0" err="1" smtClean="0"/>
              <a:t>eclipse.ini</a:t>
            </a:r>
            <a:r>
              <a:rPr lang="zh-CN" altLang="en-US" dirty="0" smtClean="0"/>
              <a:t>文件中；</a:t>
            </a:r>
          </a:p>
          <a:p>
            <a:r>
              <a:rPr lang="en-US" altLang="zh-CN" dirty="0" smtClean="0"/>
              <a:t>3</a:t>
            </a:r>
            <a:r>
              <a:rPr lang="zh-CN" altLang="en-US" dirty="0" smtClean="0"/>
              <a:t>、设置</a:t>
            </a:r>
            <a:r>
              <a:rPr lang="en-US" altLang="zh-CN" dirty="0" smtClean="0"/>
              <a:t>tomcat5</a:t>
            </a:r>
            <a:r>
              <a:rPr lang="zh-CN" altLang="en-US" dirty="0" smtClean="0"/>
              <a:t>的</a:t>
            </a:r>
            <a:r>
              <a:rPr lang="en-US" altLang="zh-CN" dirty="0" err="1" smtClean="0"/>
              <a:t>jvm</a:t>
            </a:r>
            <a:r>
              <a:rPr lang="zh-CN" altLang="en-US" dirty="0" smtClean="0"/>
              <a:t>参数是在</a:t>
            </a:r>
            <a:r>
              <a:rPr lang="en-US" altLang="zh-CN" dirty="0" smtClean="0"/>
              <a:t>tomcat</a:t>
            </a:r>
            <a:r>
              <a:rPr lang="zh-CN" altLang="en-US" dirty="0" smtClean="0"/>
              <a:t>的</a:t>
            </a:r>
            <a:r>
              <a:rPr lang="en-US" altLang="zh-CN" dirty="0" smtClean="0"/>
              <a:t>bin</a:t>
            </a:r>
            <a:r>
              <a:rPr lang="zh-CN" altLang="en-US" dirty="0" smtClean="0"/>
              <a:t>目录下的</a:t>
            </a:r>
            <a:r>
              <a:rPr lang="en-US" altLang="zh-CN" dirty="0" err="1" smtClean="0"/>
              <a:t>catalina.bat</a:t>
            </a:r>
            <a:r>
              <a:rPr lang="zh-CN" altLang="en-US" dirty="0" smtClean="0"/>
              <a:t>文件中；</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zh-CN" dirty="0" smtClean="0"/>
              <a:t>JVM</a:t>
            </a:r>
            <a:r>
              <a:rPr lang="zh-CN" altLang="en-US" dirty="0" smtClean="0"/>
              <a:t>之监控工具</a:t>
            </a:r>
            <a:r>
              <a:rPr lang="en-US" altLang="zh-CN" dirty="0" smtClean="0"/>
              <a:t>--</a:t>
            </a:r>
            <a:r>
              <a:rPr lang="en-US" altLang="zh-CN" dirty="0" err="1" smtClean="0"/>
              <a:t>Jconsole</a:t>
            </a:r>
            <a:endParaRPr lang="zh-CN" altLang="en-US" dirty="0"/>
          </a:p>
        </p:txBody>
      </p:sp>
      <p:sp>
        <p:nvSpPr>
          <p:cNvPr id="3" name="矩形 2"/>
          <p:cNvSpPr/>
          <p:nvPr/>
        </p:nvSpPr>
        <p:spPr>
          <a:xfrm>
            <a:off x="251520" y="1052736"/>
            <a:ext cx="8640960" cy="5509200"/>
          </a:xfrm>
          <a:prstGeom prst="rect">
            <a:avLst/>
          </a:prstGeom>
        </p:spPr>
        <p:txBody>
          <a:bodyPr wrap="square">
            <a:spAutoFit/>
          </a:bodyPr>
          <a:lstStyle/>
          <a:p>
            <a:r>
              <a:rPr lang="zh-CN" altLang="en-US" sz="1600" dirty="0" smtClean="0"/>
              <a:t>了解了如何设置</a:t>
            </a:r>
            <a:r>
              <a:rPr lang="en-US" altLang="zh-CN" sz="1600" dirty="0" err="1" smtClean="0"/>
              <a:t>jvm</a:t>
            </a:r>
            <a:r>
              <a:rPr lang="zh-CN" altLang="en-US" sz="1600" dirty="0" smtClean="0"/>
              <a:t>内存后，那又如何对</a:t>
            </a:r>
            <a:r>
              <a:rPr lang="en-US" altLang="zh-CN" sz="1600" dirty="0" err="1" smtClean="0"/>
              <a:t>jvm</a:t>
            </a:r>
            <a:r>
              <a:rPr lang="zh-CN" altLang="en-US" sz="1600" dirty="0" smtClean="0"/>
              <a:t>进行监控呢，以确保设置的参数正确呢，我们可以借助</a:t>
            </a:r>
            <a:r>
              <a:rPr lang="en-US" altLang="zh-CN" sz="1600" dirty="0" err="1" smtClean="0"/>
              <a:t>sunJdk</a:t>
            </a:r>
            <a:r>
              <a:rPr lang="zh-CN" altLang="en-US" sz="1600" dirty="0" smtClean="0"/>
              <a:t>自带的</a:t>
            </a:r>
            <a:r>
              <a:rPr lang="en-US" altLang="zh-CN" sz="1600" dirty="0" err="1" smtClean="0"/>
              <a:t>Jconsole</a:t>
            </a:r>
            <a:r>
              <a:rPr lang="zh-CN" altLang="en-US" sz="1600" dirty="0" smtClean="0"/>
              <a:t>监控工具监控</a:t>
            </a:r>
            <a:r>
              <a:rPr lang="en-US" altLang="zh-CN" sz="1600" dirty="0" err="1" smtClean="0"/>
              <a:t>jvm</a:t>
            </a:r>
            <a:r>
              <a:rPr lang="zh-CN" altLang="en-US" sz="1600" dirty="0" smtClean="0"/>
              <a:t>的堆空间大小及使用情况。具体步骤如下：</a:t>
            </a:r>
            <a:endParaRPr lang="en-US" altLang="zh-CN" sz="1600" dirty="0" smtClean="0"/>
          </a:p>
          <a:p>
            <a:endParaRPr lang="en-US" altLang="zh-CN" sz="1600" dirty="0" smtClean="0"/>
          </a:p>
          <a:p>
            <a:r>
              <a:rPr lang="zh-CN" altLang="en-US" sz="1600" b="1" dirty="0" smtClean="0"/>
              <a:t>第一步、配置</a:t>
            </a:r>
            <a:r>
              <a:rPr lang="en-US" altLang="zh-CN" sz="1600" b="1" dirty="0" err="1" smtClean="0"/>
              <a:t>jvm</a:t>
            </a:r>
            <a:r>
              <a:rPr lang="zh-CN" altLang="en-US" sz="1600" b="1" dirty="0" smtClean="0"/>
              <a:t>监控参数</a:t>
            </a:r>
            <a:endParaRPr lang="en-US" altLang="zh-CN" sz="1600" dirty="0" smtClean="0"/>
          </a:p>
          <a:p>
            <a:r>
              <a:rPr lang="zh-CN" altLang="en-US" sz="1600" dirty="0" smtClean="0"/>
              <a:t>该参数需在</a:t>
            </a:r>
            <a:r>
              <a:rPr lang="en-US" altLang="zh-CN" sz="1600" dirty="0" err="1" smtClean="0"/>
              <a:t>jvm</a:t>
            </a:r>
            <a:r>
              <a:rPr lang="zh-CN" altLang="en-US" sz="1600" dirty="0" smtClean="0"/>
              <a:t>启动前配置，其配置方法及位置同设置</a:t>
            </a:r>
            <a:r>
              <a:rPr lang="en-US" altLang="zh-CN" sz="1600" dirty="0" err="1" smtClean="0"/>
              <a:t>jvm</a:t>
            </a:r>
            <a:r>
              <a:rPr lang="zh-CN" altLang="en-US" sz="1600" dirty="0" smtClean="0"/>
              <a:t>堆大小方法一样</a:t>
            </a:r>
            <a:endParaRPr lang="en-US" altLang="zh-CN" sz="1600" dirty="0" smtClean="0"/>
          </a:p>
          <a:p>
            <a:r>
              <a:rPr lang="zh-CN" altLang="en-US" sz="1600" dirty="0" smtClean="0"/>
              <a:t>具体参数及说明如下：</a:t>
            </a:r>
            <a:endParaRPr lang="en-US" altLang="zh-CN" sz="1600" dirty="0" smtClean="0"/>
          </a:p>
          <a:p>
            <a:r>
              <a:rPr lang="en-US" altLang="zh-CN" sz="1600" dirty="0" smtClean="0"/>
              <a:t>-</a:t>
            </a:r>
            <a:r>
              <a:rPr lang="en-US" altLang="zh-CN" sz="1600" dirty="0" err="1" smtClean="0"/>
              <a:t>DJAVA.rmi.server.hostname</a:t>
            </a:r>
            <a:r>
              <a:rPr lang="en-US" altLang="zh-CN" sz="1600" dirty="0" smtClean="0"/>
              <a:t>=127.0.0.1:</a:t>
            </a:r>
            <a:r>
              <a:rPr lang="zh-CN" altLang="en-US" sz="1600" dirty="0" smtClean="0"/>
              <a:t>指定当前主机的</a:t>
            </a:r>
            <a:r>
              <a:rPr lang="en-US" altLang="zh-CN" sz="1600" dirty="0" smtClean="0"/>
              <a:t>IP</a:t>
            </a:r>
          </a:p>
          <a:p>
            <a:r>
              <a:rPr lang="en-US" altLang="zh-CN" sz="1600" dirty="0" smtClean="0"/>
              <a:t>-</a:t>
            </a:r>
            <a:r>
              <a:rPr lang="en-US" altLang="zh-CN" sz="1600" dirty="0" err="1" smtClean="0"/>
              <a:t>Dcom.sun.management.jmxremote.port</a:t>
            </a:r>
            <a:r>
              <a:rPr lang="en-US" altLang="zh-CN" sz="1600" dirty="0" smtClean="0"/>
              <a:t>=9880</a:t>
            </a:r>
            <a:r>
              <a:rPr lang="zh-CN" altLang="en-US" sz="1600" dirty="0" smtClean="0"/>
              <a:t>：指定使用那个端口作为监控的端口</a:t>
            </a:r>
            <a:endParaRPr lang="en-US" altLang="zh-CN" sz="1600" dirty="0" smtClean="0"/>
          </a:p>
          <a:p>
            <a:r>
              <a:rPr lang="en-US" altLang="zh-CN" sz="1600" dirty="0" smtClean="0"/>
              <a:t>-</a:t>
            </a:r>
            <a:r>
              <a:rPr lang="en-US" altLang="zh-CN" sz="1600" dirty="0" err="1" smtClean="0"/>
              <a:t>Dcom.sun.management.jmxremote.ssl</a:t>
            </a:r>
            <a:r>
              <a:rPr lang="en-US" altLang="zh-CN" sz="1600" dirty="0" smtClean="0"/>
              <a:t>=false :</a:t>
            </a:r>
          </a:p>
          <a:p>
            <a:r>
              <a:rPr lang="en-US" altLang="zh-CN" sz="1600" dirty="0" smtClean="0"/>
              <a:t>-</a:t>
            </a:r>
            <a:r>
              <a:rPr lang="en-US" altLang="zh-CN" sz="1600" dirty="0" err="1" smtClean="0"/>
              <a:t>Dcom.sun.management.jmxremote.authenticate</a:t>
            </a:r>
            <a:r>
              <a:rPr lang="en-US" altLang="zh-CN" sz="1600" dirty="0" smtClean="0"/>
              <a:t>=false</a:t>
            </a:r>
            <a:r>
              <a:rPr lang="zh-CN" altLang="en-US" sz="1600" dirty="0" smtClean="0"/>
              <a:t>：不需要使用口令</a:t>
            </a:r>
            <a:endParaRPr lang="en-US" altLang="zh-CN" sz="1600" dirty="0" smtClean="0"/>
          </a:p>
          <a:p>
            <a:endParaRPr lang="en-US" altLang="zh-CN" sz="1600" dirty="0" smtClean="0"/>
          </a:p>
          <a:p>
            <a:r>
              <a:rPr lang="zh-CN" altLang="en-US" sz="1600" b="1" dirty="0" smtClean="0"/>
              <a:t>第二步、运行</a:t>
            </a:r>
            <a:r>
              <a:rPr lang="en-US" altLang="zh-CN" sz="1600" b="1" dirty="0" smtClean="0"/>
              <a:t>JVM</a:t>
            </a:r>
            <a:r>
              <a:rPr lang="zh-CN" altLang="en-US" sz="1600" b="1" dirty="0" smtClean="0"/>
              <a:t>监控工具</a:t>
            </a:r>
            <a:r>
              <a:rPr lang="en-US" altLang="zh-CN" sz="1600" b="1" dirty="0" err="1" smtClean="0"/>
              <a:t>Jconsole</a:t>
            </a:r>
            <a:endParaRPr lang="en-US" altLang="zh-CN" sz="1600" b="1" dirty="0" smtClean="0"/>
          </a:p>
          <a:p>
            <a:r>
              <a:rPr lang="zh-CN" altLang="en-US" sz="1600" dirty="0" smtClean="0"/>
              <a:t>在命令行窗口输入“</a:t>
            </a:r>
            <a:r>
              <a:rPr lang="en-US" altLang="zh-CN" sz="1600" dirty="0" err="1" smtClean="0"/>
              <a:t>jconsole</a:t>
            </a:r>
            <a:r>
              <a:rPr lang="en-US" altLang="zh-CN" sz="1600" dirty="0" smtClean="0"/>
              <a:t>”</a:t>
            </a:r>
            <a:r>
              <a:rPr lang="zh-CN" altLang="en-US" sz="1600" dirty="0" smtClean="0"/>
              <a:t>并回车即可（前提是配置了</a:t>
            </a:r>
            <a:r>
              <a:rPr lang="en-US" altLang="zh-CN" sz="1600" dirty="0" smtClean="0"/>
              <a:t>JAVA</a:t>
            </a:r>
            <a:r>
              <a:rPr lang="zh-CN" altLang="en-US" sz="1600" dirty="0" smtClean="0"/>
              <a:t>环境变量，如果未配置可以进入到</a:t>
            </a:r>
            <a:r>
              <a:rPr lang="en-US" altLang="zh-CN" sz="1600" dirty="0" err="1" smtClean="0"/>
              <a:t>jdk</a:t>
            </a:r>
            <a:r>
              <a:rPr lang="zh-CN" altLang="en-US" sz="1600" dirty="0" smtClean="0"/>
              <a:t>的</a:t>
            </a:r>
            <a:r>
              <a:rPr lang="en-US" altLang="zh-CN" sz="1600" dirty="0" smtClean="0"/>
              <a:t>bin</a:t>
            </a:r>
            <a:r>
              <a:rPr lang="zh-CN" altLang="en-US" sz="1600" dirty="0" smtClean="0"/>
              <a:t>目录下手动执行“</a:t>
            </a:r>
            <a:r>
              <a:rPr lang="en-US" altLang="zh-CN" sz="1600" dirty="0" err="1" smtClean="0"/>
              <a:t>jconsole.exe</a:t>
            </a:r>
            <a:r>
              <a:rPr lang="en-US" altLang="zh-CN" sz="1600" dirty="0" smtClean="0"/>
              <a:t>”</a:t>
            </a:r>
            <a:r>
              <a:rPr lang="zh-CN" altLang="en-US" sz="1600" dirty="0" smtClean="0"/>
              <a:t>程序）</a:t>
            </a:r>
            <a:endParaRPr lang="en-US" altLang="zh-CN" sz="1600" dirty="0" smtClean="0"/>
          </a:p>
          <a:p>
            <a:endParaRPr lang="zh-CN" altLang="en-US" sz="1600" b="1" dirty="0" smtClean="0"/>
          </a:p>
          <a:p>
            <a:r>
              <a:rPr lang="zh-CN" altLang="en-US" sz="1600" b="1" dirty="0" smtClean="0"/>
              <a:t>第三步、选择需要监控的</a:t>
            </a:r>
            <a:r>
              <a:rPr lang="en-US" altLang="zh-CN" sz="1600" b="1" dirty="0" err="1" smtClean="0"/>
              <a:t>jvm</a:t>
            </a:r>
            <a:r>
              <a:rPr lang="en-US" altLang="zh-CN" sz="1600" b="1" dirty="0" smtClean="0"/>
              <a:t> </a:t>
            </a:r>
          </a:p>
          <a:p>
            <a:r>
              <a:rPr lang="en-US" altLang="zh-CN" sz="1600" dirty="0" smtClean="0"/>
              <a:t>1</a:t>
            </a:r>
            <a:r>
              <a:rPr lang="zh-CN" altLang="en-US" sz="1600" dirty="0" smtClean="0"/>
              <a:t>、监控本地</a:t>
            </a:r>
            <a:r>
              <a:rPr lang="en-US" altLang="zh-CN" sz="1600" dirty="0" smtClean="0"/>
              <a:t>JVM</a:t>
            </a:r>
          </a:p>
          <a:p>
            <a:r>
              <a:rPr lang="zh-CN" altLang="en-US" sz="1600" dirty="0" smtClean="0"/>
              <a:t>直接选中本地的</a:t>
            </a:r>
            <a:r>
              <a:rPr lang="en-US" altLang="zh-CN" sz="1600" dirty="0" smtClean="0"/>
              <a:t>JAVA</a:t>
            </a:r>
            <a:r>
              <a:rPr lang="zh-CN" altLang="en-US" sz="1600" dirty="0" smtClean="0"/>
              <a:t>进程，点连接即可</a:t>
            </a:r>
          </a:p>
          <a:p>
            <a:r>
              <a:rPr lang="en-US" altLang="zh-CN" sz="1600" dirty="0" smtClean="0"/>
              <a:t>2</a:t>
            </a:r>
            <a:r>
              <a:rPr lang="zh-CN" altLang="en-US" sz="1600" dirty="0" smtClean="0"/>
              <a:t>、监控远程</a:t>
            </a:r>
            <a:r>
              <a:rPr lang="en-US" altLang="zh-CN" sz="1600" dirty="0" smtClean="0"/>
              <a:t>JVM</a:t>
            </a:r>
          </a:p>
          <a:p>
            <a:r>
              <a:rPr lang="zh-CN" altLang="en-US" sz="1600" dirty="0" smtClean="0"/>
              <a:t>先选择远程监控，并在文本框中填写远程</a:t>
            </a:r>
            <a:r>
              <a:rPr lang="en-US" altLang="zh-CN" sz="1600" dirty="0" err="1" smtClean="0"/>
              <a:t>jvm</a:t>
            </a:r>
            <a:r>
              <a:rPr lang="zh-CN" altLang="en-US" sz="1600" dirty="0" smtClean="0"/>
              <a:t>的</a:t>
            </a:r>
            <a:r>
              <a:rPr lang="en-US" altLang="zh-CN" sz="1600" dirty="0" err="1" smtClean="0"/>
              <a:t>ip</a:t>
            </a:r>
            <a:r>
              <a:rPr lang="zh-CN" altLang="en-US" sz="1600" dirty="0" smtClean="0"/>
              <a:t>地</a:t>
            </a:r>
            <a:endParaRPr lang="en-US" altLang="zh-CN" sz="1600" dirty="0" smtClean="0"/>
          </a:p>
          <a:p>
            <a:r>
              <a:rPr lang="zh-CN" altLang="en-US" sz="1600" dirty="0" smtClean="0"/>
              <a:t>址及监控端口号，如果远程</a:t>
            </a:r>
            <a:r>
              <a:rPr lang="en-US" altLang="zh-CN" sz="1600" dirty="0" err="1" smtClean="0"/>
              <a:t>jvm</a:t>
            </a:r>
            <a:r>
              <a:rPr lang="zh-CN" altLang="en-US" sz="1600" dirty="0" smtClean="0"/>
              <a:t>开启口令认证的话</a:t>
            </a:r>
            <a:endParaRPr lang="en-US" altLang="zh-CN" sz="1600" dirty="0" smtClean="0"/>
          </a:p>
          <a:p>
            <a:r>
              <a:rPr lang="zh-CN" altLang="en-US" sz="1600" dirty="0" smtClean="0"/>
              <a:t>还需要输入用户名和口令</a:t>
            </a:r>
            <a:endParaRPr lang="zh-CN" altLang="en-US" sz="1600" dirty="0"/>
          </a:p>
        </p:txBody>
      </p:sp>
      <p:pic>
        <p:nvPicPr>
          <p:cNvPr id="83969" name="Picture 1" descr="C:\Users\Administrator\AppData\Roaming\Tencent\Users\54424162\QQ\WinTemp\RichOle\1080P9R$WOCQN$H[FV%~IVB.png"/>
          <p:cNvPicPr>
            <a:picLocks noChangeAspect="1" noChangeArrowheads="1"/>
          </p:cNvPicPr>
          <p:nvPr/>
        </p:nvPicPr>
        <p:blipFill>
          <a:blip r:embed="rId3" cstate="print"/>
          <a:srcRect/>
          <a:stretch>
            <a:fillRect/>
          </a:stretch>
        </p:blipFill>
        <p:spPr bwMode="auto">
          <a:xfrm>
            <a:off x="5076056" y="4581128"/>
            <a:ext cx="1819275" cy="1619250"/>
          </a:xfrm>
          <a:prstGeom prst="rect">
            <a:avLst/>
          </a:prstGeom>
          <a:noFill/>
        </p:spPr>
      </p:pic>
      <p:pic>
        <p:nvPicPr>
          <p:cNvPr id="83970" name="Picture 2" descr="C:\Users\Administrator\AppData\Roaming\Tencent\Users\54424162\QQ\WinTemp\RichOle\[GV21KZ3@X1}]8JEZ}4Z(4I.png"/>
          <p:cNvPicPr>
            <a:picLocks noChangeAspect="1" noChangeArrowheads="1"/>
          </p:cNvPicPr>
          <p:nvPr/>
        </p:nvPicPr>
        <p:blipFill>
          <a:blip r:embed="rId4" cstate="print"/>
          <a:srcRect/>
          <a:stretch>
            <a:fillRect/>
          </a:stretch>
        </p:blipFill>
        <p:spPr bwMode="auto">
          <a:xfrm>
            <a:off x="6948264" y="4581128"/>
            <a:ext cx="1952625" cy="174307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zh-CN" dirty="0" smtClean="0"/>
              <a:t>JVM</a:t>
            </a:r>
            <a:r>
              <a:rPr lang="zh-CN" altLang="en-US" dirty="0" smtClean="0"/>
              <a:t>之监控工具</a:t>
            </a:r>
            <a:r>
              <a:rPr lang="en-US" altLang="zh-CN" dirty="0" smtClean="0"/>
              <a:t>--</a:t>
            </a:r>
            <a:r>
              <a:rPr lang="en-US" altLang="zh-CN" dirty="0" err="1" smtClean="0"/>
              <a:t>Jprofile</a:t>
            </a:r>
            <a:endParaRPr lang="zh-CN" altLang="en-US" dirty="0"/>
          </a:p>
        </p:txBody>
      </p:sp>
      <p:sp>
        <p:nvSpPr>
          <p:cNvPr id="3" name="矩形 2"/>
          <p:cNvSpPr/>
          <p:nvPr/>
        </p:nvSpPr>
        <p:spPr>
          <a:xfrm>
            <a:off x="251520" y="1124744"/>
            <a:ext cx="8640960" cy="1754326"/>
          </a:xfrm>
          <a:prstGeom prst="rect">
            <a:avLst/>
          </a:prstGeom>
        </p:spPr>
        <p:txBody>
          <a:bodyPr wrap="square">
            <a:spAutoFit/>
          </a:bodyPr>
          <a:lstStyle/>
          <a:p>
            <a:r>
              <a:rPr lang="en-US" altLang="zh-CN" dirty="0" err="1" smtClean="0"/>
              <a:t>Jprofile</a:t>
            </a:r>
            <a:r>
              <a:rPr lang="zh-CN" altLang="en-US" dirty="0" smtClean="0"/>
              <a:t>是一个功能强大且最好的</a:t>
            </a:r>
            <a:r>
              <a:rPr lang="en-US" altLang="zh-CN" dirty="0" smtClean="0"/>
              <a:t>JAVA</a:t>
            </a:r>
            <a:r>
              <a:rPr lang="zh-CN" altLang="en-US" dirty="0" smtClean="0"/>
              <a:t>剖析工具，专用于</a:t>
            </a:r>
            <a:r>
              <a:rPr lang="en-US" altLang="zh-CN" dirty="0" smtClean="0"/>
              <a:t>J2SE</a:t>
            </a:r>
            <a:r>
              <a:rPr lang="zh-CN" altLang="en-US" dirty="0" smtClean="0"/>
              <a:t>和</a:t>
            </a:r>
            <a:r>
              <a:rPr lang="en-US" altLang="zh-CN" dirty="0" smtClean="0"/>
              <a:t>JAVAEE</a:t>
            </a:r>
            <a:r>
              <a:rPr lang="zh-CN" altLang="en-US" dirty="0" smtClean="0"/>
              <a:t>应用程序监控分析</a:t>
            </a:r>
            <a:r>
              <a:rPr lang="en-US" altLang="zh-CN" dirty="0" smtClean="0"/>
              <a:t>.</a:t>
            </a:r>
          </a:p>
          <a:p>
            <a:r>
              <a:rPr lang="en-US" altLang="zh-CN" dirty="0" err="1" smtClean="0"/>
              <a:t>Jprofile</a:t>
            </a:r>
            <a:r>
              <a:rPr lang="zh-CN" altLang="en-US" dirty="0" smtClean="0"/>
              <a:t>支持监控多种不同厂商的</a:t>
            </a:r>
            <a:r>
              <a:rPr lang="en-US" altLang="zh-CN" dirty="0" smtClean="0"/>
              <a:t>JVM</a:t>
            </a:r>
            <a:r>
              <a:rPr lang="zh-CN" altLang="en-US" dirty="0" smtClean="0"/>
              <a:t>，并可与</a:t>
            </a:r>
            <a:r>
              <a:rPr lang="en-US" altLang="zh-CN" dirty="0" smtClean="0"/>
              <a:t>IDE</a:t>
            </a:r>
            <a:r>
              <a:rPr lang="zh-CN" altLang="en-US" dirty="0" smtClean="0"/>
              <a:t>等流行的应用服务器整合进行</a:t>
            </a:r>
            <a:r>
              <a:rPr lang="en-US" altLang="zh-CN" dirty="0" smtClean="0"/>
              <a:t>JVM</a:t>
            </a:r>
            <a:r>
              <a:rPr lang="zh-CN" altLang="en-US" dirty="0" smtClean="0"/>
              <a:t>监控、分析内存泄漏问题，找出系统的性能瓶颈。</a:t>
            </a:r>
          </a:p>
          <a:p>
            <a:r>
              <a:rPr lang="en-US" altLang="zh-CN" dirty="0" err="1" smtClean="0"/>
              <a:t>Jprofile</a:t>
            </a:r>
            <a:r>
              <a:rPr lang="zh-CN" altLang="en-US" dirty="0" smtClean="0"/>
              <a:t>既能监控本地的</a:t>
            </a:r>
            <a:r>
              <a:rPr lang="en-US" altLang="zh-CN" dirty="0" smtClean="0"/>
              <a:t>JAVA</a:t>
            </a:r>
            <a:r>
              <a:rPr lang="zh-CN" altLang="en-US" dirty="0" smtClean="0"/>
              <a:t>应用程序也能监控远程的</a:t>
            </a:r>
            <a:r>
              <a:rPr lang="en-US" altLang="zh-CN" dirty="0" smtClean="0"/>
              <a:t>JAVA</a:t>
            </a:r>
            <a:r>
              <a:rPr lang="zh-CN" altLang="en-US" dirty="0" smtClean="0"/>
              <a:t>程序。</a:t>
            </a:r>
          </a:p>
          <a:p>
            <a:r>
              <a:rPr lang="en-US" altLang="zh-CN" dirty="0" err="1" smtClean="0"/>
              <a:t>Jprofile</a:t>
            </a:r>
            <a:r>
              <a:rPr lang="zh-CN" altLang="en-US" dirty="0" smtClean="0"/>
              <a:t>需要商业授权才能使用，一般会提供试用版的</a:t>
            </a:r>
            <a:endParaRPr lang="zh-CN" altLang="en-US" dirty="0"/>
          </a:p>
        </p:txBody>
      </p:sp>
      <p:sp>
        <p:nvSpPr>
          <p:cNvPr id="4" name="矩形 3"/>
          <p:cNvSpPr/>
          <p:nvPr/>
        </p:nvSpPr>
        <p:spPr>
          <a:xfrm>
            <a:off x="323528" y="2996952"/>
            <a:ext cx="2640466" cy="369332"/>
          </a:xfrm>
          <a:prstGeom prst="rect">
            <a:avLst/>
          </a:prstGeom>
        </p:spPr>
        <p:txBody>
          <a:bodyPr wrap="none">
            <a:spAutoFit/>
          </a:bodyPr>
          <a:lstStyle/>
          <a:p>
            <a:r>
              <a:rPr lang="zh-CN" altLang="en-US" dirty="0" smtClean="0"/>
              <a:t>以下是</a:t>
            </a:r>
            <a:r>
              <a:rPr lang="en-US" altLang="zh-CN" b="1" dirty="0" err="1" smtClean="0"/>
              <a:t>Jprofile</a:t>
            </a:r>
            <a:r>
              <a:rPr lang="zh-CN" altLang="en-US" b="1" dirty="0" smtClean="0"/>
              <a:t>界面截图</a:t>
            </a:r>
            <a:endParaRPr lang="zh-CN" altLang="en-US" dirty="0"/>
          </a:p>
        </p:txBody>
      </p:sp>
      <p:pic>
        <p:nvPicPr>
          <p:cNvPr id="81921" name="Picture 1"/>
          <p:cNvPicPr>
            <a:picLocks noChangeAspect="1" noChangeArrowheads="1"/>
          </p:cNvPicPr>
          <p:nvPr/>
        </p:nvPicPr>
        <p:blipFill>
          <a:blip r:embed="rId3" cstate="print"/>
          <a:srcRect/>
          <a:stretch>
            <a:fillRect/>
          </a:stretch>
        </p:blipFill>
        <p:spPr bwMode="auto">
          <a:xfrm>
            <a:off x="251520" y="3501008"/>
            <a:ext cx="4182568" cy="2593479"/>
          </a:xfrm>
          <a:prstGeom prst="rect">
            <a:avLst/>
          </a:prstGeom>
          <a:noFill/>
          <a:ln w="9525">
            <a:noFill/>
            <a:miter lim="800000"/>
            <a:headEnd/>
            <a:tailEnd/>
          </a:ln>
        </p:spPr>
      </p:pic>
      <p:pic>
        <p:nvPicPr>
          <p:cNvPr id="81922" name="Picture 2"/>
          <p:cNvPicPr>
            <a:picLocks noChangeAspect="1" noChangeArrowheads="1"/>
          </p:cNvPicPr>
          <p:nvPr/>
        </p:nvPicPr>
        <p:blipFill>
          <a:blip r:embed="rId4" cstate="print"/>
          <a:srcRect/>
          <a:stretch>
            <a:fillRect/>
          </a:stretch>
        </p:blipFill>
        <p:spPr bwMode="auto">
          <a:xfrm>
            <a:off x="4572000" y="3501008"/>
            <a:ext cx="4299222" cy="2597597"/>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zh-CN" dirty="0" smtClean="0"/>
              <a:t>3</a:t>
            </a:r>
            <a:r>
              <a:rPr lang="zh-CN" altLang="en-US" dirty="0" smtClean="0"/>
              <a:t>、</a:t>
            </a:r>
            <a:r>
              <a:rPr lang="en-US" altLang="zh-CN" dirty="0" smtClean="0"/>
              <a:t>JVM</a:t>
            </a:r>
            <a:r>
              <a:rPr lang="zh-CN" altLang="en-US" dirty="0" smtClean="0"/>
              <a:t>实战</a:t>
            </a:r>
            <a:endParaRPr lang="zh-CN" altLang="en-US" dirty="0"/>
          </a:p>
        </p:txBody>
      </p:sp>
      <p:sp>
        <p:nvSpPr>
          <p:cNvPr id="3" name="矩形 2"/>
          <p:cNvSpPr/>
          <p:nvPr/>
        </p:nvSpPr>
        <p:spPr>
          <a:xfrm>
            <a:off x="323528" y="1196752"/>
            <a:ext cx="4572000" cy="2031325"/>
          </a:xfrm>
          <a:prstGeom prst="rect">
            <a:avLst/>
          </a:prstGeom>
        </p:spPr>
        <p:txBody>
          <a:bodyPr>
            <a:spAutoFit/>
          </a:bodyPr>
          <a:lstStyle/>
          <a:p>
            <a:r>
              <a:rPr lang="en-US" altLang="zh-CN" b="1" dirty="0" smtClean="0"/>
              <a:t>3.1</a:t>
            </a:r>
            <a:r>
              <a:rPr lang="zh-CN" altLang="en-US" b="1" dirty="0" smtClean="0"/>
              <a:t>、</a:t>
            </a:r>
            <a:r>
              <a:rPr lang="en-US" altLang="zh-CN" b="1" dirty="0" smtClean="0"/>
              <a:t>JVM</a:t>
            </a:r>
            <a:r>
              <a:rPr lang="zh-CN" altLang="en-US" b="1" dirty="0" smtClean="0"/>
              <a:t>垃圾回收</a:t>
            </a:r>
          </a:p>
          <a:p>
            <a:r>
              <a:rPr lang="en-US" altLang="zh-CN" dirty="0" smtClean="0"/>
              <a:t>1</a:t>
            </a:r>
            <a:r>
              <a:rPr lang="zh-CN" altLang="en-US" dirty="0" smtClean="0"/>
              <a:t>、垃圾回收概念</a:t>
            </a:r>
          </a:p>
          <a:p>
            <a:r>
              <a:rPr lang="en-US" altLang="zh-CN" dirty="0" smtClean="0"/>
              <a:t>2</a:t>
            </a:r>
            <a:r>
              <a:rPr lang="zh-CN" altLang="en-US" dirty="0" smtClean="0"/>
              <a:t>、垃圾收集算法</a:t>
            </a:r>
          </a:p>
          <a:p>
            <a:r>
              <a:rPr lang="en-US" altLang="zh-CN" dirty="0" smtClean="0"/>
              <a:t>3</a:t>
            </a:r>
            <a:r>
              <a:rPr lang="zh-CN" altLang="en-US" dirty="0" smtClean="0"/>
              <a:t>、垃圾收集器</a:t>
            </a:r>
          </a:p>
          <a:p>
            <a:r>
              <a:rPr lang="en-US" altLang="zh-CN" dirty="0" smtClean="0"/>
              <a:t>4</a:t>
            </a:r>
            <a:r>
              <a:rPr lang="zh-CN" altLang="en-US" dirty="0" smtClean="0"/>
              <a:t>、</a:t>
            </a:r>
            <a:r>
              <a:rPr lang="en-US" altLang="zh-CN" dirty="0" err="1" smtClean="0"/>
              <a:t>HotSpot</a:t>
            </a:r>
            <a:r>
              <a:rPr lang="zh-CN" altLang="en-US" dirty="0" smtClean="0"/>
              <a:t>垃圾回收机制</a:t>
            </a:r>
          </a:p>
          <a:p>
            <a:r>
              <a:rPr lang="en-US" altLang="zh-CN" b="1" dirty="0" smtClean="0"/>
              <a:t>3.2</a:t>
            </a:r>
            <a:r>
              <a:rPr lang="zh-CN" altLang="en-US" b="1" dirty="0" smtClean="0"/>
              <a:t>、</a:t>
            </a:r>
            <a:r>
              <a:rPr lang="en-US" altLang="zh-CN" b="1" dirty="0" smtClean="0"/>
              <a:t>JVM</a:t>
            </a:r>
            <a:r>
              <a:rPr lang="zh-CN" altLang="en-US" b="1" dirty="0" smtClean="0"/>
              <a:t>性能调优</a:t>
            </a:r>
          </a:p>
          <a:p>
            <a:r>
              <a:rPr lang="en-US" altLang="zh-CN" dirty="0" smtClean="0"/>
              <a:t>1</a:t>
            </a:r>
            <a:r>
              <a:rPr lang="zh-CN" altLang="en-US" dirty="0" smtClean="0"/>
              <a:t>、提高</a:t>
            </a:r>
            <a:r>
              <a:rPr lang="en-US" altLang="zh-CN" dirty="0" smtClean="0"/>
              <a:t>Eclipse</a:t>
            </a:r>
            <a:r>
              <a:rPr lang="zh-CN" altLang="en-US" dirty="0" smtClean="0"/>
              <a:t>的运行效率</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zh-CN" altLang="en-US" dirty="0" smtClean="0"/>
              <a:t>虚拟机发展历史</a:t>
            </a:r>
            <a:endParaRPr lang="zh-CN" altLang="en-US" dirty="0"/>
          </a:p>
        </p:txBody>
      </p:sp>
      <p:pic>
        <p:nvPicPr>
          <p:cNvPr id="129025" name="Picture 1" descr="C:\Users\Administrator\AppData\Roaming\Tencent\Users\54424162\QQ\WinTemp\RichOle\YH0%9)$4BI654_ST[WN1`3G.png"/>
          <p:cNvPicPr>
            <a:picLocks noChangeAspect="1" noChangeArrowheads="1"/>
          </p:cNvPicPr>
          <p:nvPr/>
        </p:nvPicPr>
        <p:blipFill>
          <a:blip r:embed="rId3" cstate="print"/>
          <a:srcRect/>
          <a:stretch>
            <a:fillRect/>
          </a:stretch>
        </p:blipFill>
        <p:spPr bwMode="auto">
          <a:xfrm>
            <a:off x="395536" y="1031802"/>
            <a:ext cx="8501069" cy="542153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zh-CN" dirty="0" smtClean="0"/>
              <a:t>3.1 JVM</a:t>
            </a:r>
            <a:r>
              <a:rPr lang="zh-CN" altLang="en-US" dirty="0" smtClean="0"/>
              <a:t>垃圾回收</a:t>
            </a:r>
            <a:r>
              <a:rPr lang="en-US" altLang="zh-CN" dirty="0" smtClean="0"/>
              <a:t>—</a:t>
            </a:r>
            <a:r>
              <a:rPr lang="zh-CN" altLang="en-US" dirty="0" smtClean="0"/>
              <a:t>垃圾回收概念</a:t>
            </a:r>
            <a:endParaRPr lang="zh-CN" altLang="en-US" dirty="0"/>
          </a:p>
        </p:txBody>
      </p:sp>
      <p:sp>
        <p:nvSpPr>
          <p:cNvPr id="3" name="矩形 2"/>
          <p:cNvSpPr/>
          <p:nvPr/>
        </p:nvSpPr>
        <p:spPr>
          <a:xfrm>
            <a:off x="251520" y="1124744"/>
            <a:ext cx="8640960" cy="4770537"/>
          </a:xfrm>
          <a:prstGeom prst="rect">
            <a:avLst/>
          </a:prstGeom>
        </p:spPr>
        <p:txBody>
          <a:bodyPr wrap="square">
            <a:spAutoFit/>
          </a:bodyPr>
          <a:lstStyle/>
          <a:p>
            <a:r>
              <a:rPr lang="en-US" altLang="zh-CN" sz="1600" b="1" dirty="0" smtClean="0"/>
              <a:t>1</a:t>
            </a:r>
            <a:r>
              <a:rPr lang="zh-CN" altLang="en-US" sz="1600" b="1" dirty="0" smtClean="0"/>
              <a:t>、什么是垃圾回收</a:t>
            </a:r>
          </a:p>
          <a:p>
            <a:r>
              <a:rPr lang="en-US" altLang="zh-CN" sz="1600" dirty="0" smtClean="0"/>
              <a:t>JVM</a:t>
            </a:r>
            <a:r>
              <a:rPr lang="zh-CN" altLang="en-US" sz="1600" dirty="0" smtClean="0"/>
              <a:t>中自动检测并移除不再使用的数据对象的这种机制称为：垃圾回收（</a:t>
            </a:r>
            <a:r>
              <a:rPr lang="en-US" altLang="zh-CN" sz="1600" dirty="0" smtClean="0"/>
              <a:t>Garbage Collection </a:t>
            </a:r>
            <a:r>
              <a:rPr lang="zh-CN" altLang="en-US" sz="1600" dirty="0" smtClean="0"/>
              <a:t>），简称</a:t>
            </a:r>
            <a:r>
              <a:rPr lang="en-US" altLang="zh-CN" sz="1600" dirty="0" smtClean="0"/>
              <a:t>GC</a:t>
            </a:r>
            <a:r>
              <a:rPr lang="zh-CN" altLang="en-US" sz="1600" dirty="0" smtClean="0"/>
              <a:t>。</a:t>
            </a:r>
            <a:endParaRPr lang="en-US" altLang="zh-CN" sz="1600" dirty="0" smtClean="0"/>
          </a:p>
          <a:p>
            <a:endParaRPr lang="zh-CN" altLang="en-US" sz="1600" dirty="0" smtClean="0"/>
          </a:p>
          <a:p>
            <a:r>
              <a:rPr lang="en-US" altLang="zh-CN" sz="1600" b="1" dirty="0" smtClean="0"/>
              <a:t>2</a:t>
            </a:r>
            <a:r>
              <a:rPr lang="zh-CN" altLang="en-US" sz="1600" b="1" dirty="0" smtClean="0"/>
              <a:t>、</a:t>
            </a:r>
            <a:r>
              <a:rPr lang="en-US" altLang="zh-CN" sz="1600" b="1" dirty="0" smtClean="0"/>
              <a:t>GC</a:t>
            </a:r>
            <a:r>
              <a:rPr lang="zh-CN" altLang="en-US" sz="1600" b="1" dirty="0" smtClean="0"/>
              <a:t>的基本原理</a:t>
            </a:r>
          </a:p>
          <a:p>
            <a:r>
              <a:rPr lang="en-US" altLang="zh-CN" sz="1600" dirty="0" smtClean="0"/>
              <a:t>JVM</a:t>
            </a:r>
            <a:r>
              <a:rPr lang="zh-CN" altLang="en-US" sz="1600" dirty="0" smtClean="0"/>
              <a:t>通过使用垃圾收集器及使用相应的垃圾回收算法将内存中不再被使用的对象进行回收。</a:t>
            </a:r>
            <a:endParaRPr lang="en-US" altLang="zh-CN" sz="1600" dirty="0" smtClean="0"/>
          </a:p>
          <a:p>
            <a:endParaRPr lang="zh-CN" altLang="en-US" sz="1600" dirty="0" smtClean="0"/>
          </a:p>
          <a:p>
            <a:r>
              <a:rPr lang="en-US" altLang="zh-CN" sz="1600" b="1" dirty="0" smtClean="0"/>
              <a:t>3</a:t>
            </a:r>
            <a:r>
              <a:rPr lang="zh-CN" altLang="en-US" sz="1600" b="1" dirty="0" smtClean="0"/>
              <a:t>、为什么要垃圾回收</a:t>
            </a:r>
          </a:p>
          <a:p>
            <a:r>
              <a:rPr lang="zh-CN" altLang="en-US" sz="1600" dirty="0" smtClean="0"/>
              <a:t>由于不同</a:t>
            </a:r>
            <a:r>
              <a:rPr lang="en-US" altLang="zh-CN" sz="1600" dirty="0" smtClean="0"/>
              <a:t>JAVA</a:t>
            </a:r>
            <a:r>
              <a:rPr lang="zh-CN" altLang="en-US" sz="1600" dirty="0" smtClean="0"/>
              <a:t>对象存活时间是不一定的，因此，在程序运行一段时间以后，如果不进行垃圾回收，整个程序会因内存耗尽导致整个程序崩溃。垃圾回收还会整理那些零散的内存碎片，碎片过多最直接的问题就是会导致无法分配大块的内存空间以及降低程序的运行效率，</a:t>
            </a:r>
            <a:endParaRPr lang="en-US" altLang="zh-CN" sz="1600" dirty="0" smtClean="0"/>
          </a:p>
          <a:p>
            <a:endParaRPr lang="zh-CN" altLang="en-US" sz="1600" dirty="0" smtClean="0"/>
          </a:p>
          <a:p>
            <a:r>
              <a:rPr lang="en-US" altLang="zh-CN" sz="1600" b="1" dirty="0" smtClean="0"/>
              <a:t>4</a:t>
            </a:r>
            <a:r>
              <a:rPr lang="zh-CN" altLang="en-US" sz="1600" b="1" dirty="0" smtClean="0"/>
              <a:t>、那些区域会被</a:t>
            </a:r>
            <a:r>
              <a:rPr lang="en-US" altLang="zh-CN" sz="1600" b="1" dirty="0" smtClean="0"/>
              <a:t>GC</a:t>
            </a:r>
          </a:p>
          <a:p>
            <a:r>
              <a:rPr lang="en-US" altLang="zh-CN" sz="1600" dirty="0" smtClean="0"/>
              <a:t>VM</a:t>
            </a:r>
            <a:r>
              <a:rPr lang="zh-CN" altLang="en-US" sz="1600" dirty="0" smtClean="0"/>
              <a:t>栈、本地方法栈以及程序计数器会随方法或线程的结束而自然被回收，所以这些区域不需要考虑回收问题。</a:t>
            </a:r>
          </a:p>
          <a:p>
            <a:r>
              <a:rPr lang="zh-CN" altLang="en-US" sz="1600" dirty="0" smtClean="0"/>
              <a:t>堆空间和持久代（方法区）是</a:t>
            </a:r>
            <a:r>
              <a:rPr lang="en-US" altLang="zh-CN" sz="1600" dirty="0" smtClean="0"/>
              <a:t>GC</a:t>
            </a:r>
            <a:r>
              <a:rPr lang="zh-CN" altLang="en-US" sz="1600" dirty="0" smtClean="0"/>
              <a:t>回收的重点区域，不同区域对象的收集叫法不一样</a:t>
            </a:r>
          </a:p>
          <a:p>
            <a:r>
              <a:rPr lang="zh-CN" altLang="en-US" sz="1600" dirty="0" smtClean="0"/>
              <a:t>（</a:t>
            </a:r>
            <a:r>
              <a:rPr lang="en-US" altLang="zh-CN" sz="1600" dirty="0" smtClean="0"/>
              <a:t>1</a:t>
            </a:r>
            <a:r>
              <a:rPr lang="zh-CN" altLang="en-US" sz="1600" dirty="0" smtClean="0"/>
              <a:t>）对年轻代的对象的收集称为</a:t>
            </a:r>
            <a:r>
              <a:rPr lang="en-US" altLang="zh-CN" sz="1600" dirty="0" smtClean="0"/>
              <a:t>minor GC</a:t>
            </a:r>
            <a:r>
              <a:rPr lang="zh-CN" altLang="en-US" sz="1600" dirty="0" smtClean="0"/>
              <a:t>，</a:t>
            </a:r>
          </a:p>
          <a:p>
            <a:r>
              <a:rPr lang="zh-CN" altLang="en-US" sz="1600" dirty="0" smtClean="0"/>
              <a:t>（</a:t>
            </a:r>
            <a:r>
              <a:rPr lang="en-US" altLang="zh-CN" sz="1600" dirty="0" smtClean="0"/>
              <a:t>2</a:t>
            </a:r>
            <a:r>
              <a:rPr lang="zh-CN" altLang="en-US" sz="1600" dirty="0" smtClean="0"/>
              <a:t>）对老年代的对象的收集称为</a:t>
            </a:r>
            <a:r>
              <a:rPr lang="en-US" altLang="zh-CN" sz="1600" dirty="0" smtClean="0"/>
              <a:t>Full GC</a:t>
            </a:r>
            <a:r>
              <a:rPr lang="zh-CN" altLang="en-US" sz="1600" dirty="0" smtClean="0"/>
              <a:t>。程序中主动调用</a:t>
            </a:r>
            <a:r>
              <a:rPr lang="en-US" altLang="zh-CN" sz="1600" dirty="0" err="1" smtClean="0"/>
              <a:t>System.gc</a:t>
            </a:r>
            <a:r>
              <a:rPr lang="en-US" altLang="zh-CN" sz="1600" dirty="0" smtClean="0"/>
              <a:t>()</a:t>
            </a:r>
            <a:r>
              <a:rPr lang="zh-CN" altLang="en-US" sz="1600" dirty="0" smtClean="0"/>
              <a:t>强制执行的</a:t>
            </a:r>
            <a:r>
              <a:rPr lang="en-US" altLang="zh-CN" sz="1600" dirty="0" smtClean="0"/>
              <a:t>GC</a:t>
            </a:r>
            <a:r>
              <a:rPr lang="zh-CN" altLang="en-US" sz="1600" dirty="0" smtClean="0"/>
              <a:t>为</a:t>
            </a:r>
            <a:r>
              <a:rPr lang="en-US" altLang="zh-CN" sz="1600" dirty="0" smtClean="0"/>
              <a:t>Full GC</a:t>
            </a:r>
            <a:r>
              <a:rPr lang="zh-CN" altLang="en-US" sz="1600" dirty="0" smtClean="0"/>
              <a:t>，</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zh-CN" dirty="0" smtClean="0"/>
              <a:t>3.1 JVM</a:t>
            </a:r>
            <a:r>
              <a:rPr lang="zh-CN" altLang="en-US" dirty="0" smtClean="0"/>
              <a:t>垃圾回收</a:t>
            </a:r>
            <a:r>
              <a:rPr lang="en-US" altLang="zh-CN" dirty="0" smtClean="0"/>
              <a:t>—</a:t>
            </a:r>
            <a:r>
              <a:rPr lang="zh-CN" altLang="en-US" dirty="0" smtClean="0"/>
              <a:t>垃圾收集算法</a:t>
            </a:r>
            <a:endParaRPr lang="zh-CN" altLang="en-US" dirty="0"/>
          </a:p>
        </p:txBody>
      </p:sp>
      <p:sp>
        <p:nvSpPr>
          <p:cNvPr id="4" name="矩形 3"/>
          <p:cNvSpPr/>
          <p:nvPr/>
        </p:nvSpPr>
        <p:spPr>
          <a:xfrm>
            <a:off x="251520" y="1124744"/>
            <a:ext cx="8424936" cy="2308324"/>
          </a:xfrm>
          <a:prstGeom prst="rect">
            <a:avLst/>
          </a:prstGeom>
        </p:spPr>
        <p:txBody>
          <a:bodyPr wrap="square">
            <a:spAutoFit/>
          </a:bodyPr>
          <a:lstStyle/>
          <a:p>
            <a:pPr>
              <a:buFont typeface="Wingdings" pitchFamily="2" charset="2"/>
              <a:buChar char="Ø"/>
            </a:pPr>
            <a:r>
              <a:rPr lang="zh-CN" altLang="en-US" b="1" dirty="0" smtClean="0"/>
              <a:t>标记</a:t>
            </a:r>
            <a:r>
              <a:rPr lang="en-US" altLang="zh-CN" b="1" dirty="0" smtClean="0"/>
              <a:t>-</a:t>
            </a:r>
            <a:r>
              <a:rPr lang="zh-CN" altLang="en-US" b="1" dirty="0" smtClean="0"/>
              <a:t>清除算法</a:t>
            </a:r>
          </a:p>
          <a:p>
            <a:r>
              <a:rPr lang="zh-CN" altLang="en-US" dirty="0" smtClean="0"/>
              <a:t>        是最基础的收集算法，如它的名字一样，算法分为“标记”和“清除”两个阶段：首先标记出所有需要回收的对象，在标记完成后统一回收掉所有被标记的对象，之所以说它是最基础的收集算法，是因为很多收集算法都是基于这种思路并对其缺点进行改进而的。它的主要缺点有两个：一个是效率问题，标记和清楚的效率都不高；另一个是空间问题，标记清除后会产生大量不连续的内存碎片，空间碎片太多可能导致，当程序在以后运行过程中需要分配较大对象是无法找到足够的连续内存而不得不提前触发一次垃圾收集动作。</a:t>
            </a:r>
            <a:endParaRPr lang="zh-CN" altLang="en-US" dirty="0"/>
          </a:p>
        </p:txBody>
      </p:sp>
      <p:pic>
        <p:nvPicPr>
          <p:cNvPr id="114689" name="Picture 1" descr="C:\Users\Administrator\AppData\Roaming\Tencent\Users\54424162\QQ\WinTemp\RichOle\V`OCN8D8JVPT}UN_P)M2T28.png"/>
          <p:cNvPicPr>
            <a:picLocks noChangeAspect="1" noChangeArrowheads="1"/>
          </p:cNvPicPr>
          <p:nvPr/>
        </p:nvPicPr>
        <p:blipFill>
          <a:blip r:embed="rId3" cstate="print"/>
          <a:srcRect/>
          <a:stretch>
            <a:fillRect/>
          </a:stretch>
        </p:blipFill>
        <p:spPr bwMode="auto">
          <a:xfrm>
            <a:off x="323528" y="3429000"/>
            <a:ext cx="7884368" cy="320233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zh-CN" dirty="0" smtClean="0"/>
              <a:t>3.1 JVM</a:t>
            </a:r>
            <a:r>
              <a:rPr lang="zh-CN" altLang="en-US" dirty="0" smtClean="0"/>
              <a:t>垃圾回收</a:t>
            </a:r>
            <a:r>
              <a:rPr lang="en-US" altLang="zh-CN" dirty="0" smtClean="0"/>
              <a:t>—</a:t>
            </a:r>
            <a:r>
              <a:rPr lang="zh-CN" altLang="en-US" dirty="0" smtClean="0"/>
              <a:t>垃圾收集算法</a:t>
            </a:r>
            <a:endParaRPr lang="zh-CN" altLang="en-US" dirty="0"/>
          </a:p>
        </p:txBody>
      </p:sp>
      <p:sp>
        <p:nvSpPr>
          <p:cNvPr id="3" name="矩形 2"/>
          <p:cNvSpPr/>
          <p:nvPr/>
        </p:nvSpPr>
        <p:spPr>
          <a:xfrm>
            <a:off x="323528" y="1124744"/>
            <a:ext cx="8568952" cy="2031325"/>
          </a:xfrm>
          <a:prstGeom prst="rect">
            <a:avLst/>
          </a:prstGeom>
        </p:spPr>
        <p:txBody>
          <a:bodyPr wrap="square">
            <a:spAutoFit/>
          </a:bodyPr>
          <a:lstStyle/>
          <a:p>
            <a:pPr>
              <a:buFont typeface="Wingdings" pitchFamily="2" charset="2"/>
              <a:buChar char="Ø"/>
            </a:pPr>
            <a:r>
              <a:rPr lang="zh-CN" altLang="en-US" b="1" dirty="0" smtClean="0"/>
              <a:t>复制算法</a:t>
            </a:r>
          </a:p>
          <a:p>
            <a:r>
              <a:rPr lang="zh-CN" altLang="en-US" dirty="0" smtClean="0"/>
              <a:t>        为了解决效率问题，一种称为“复制”的收集算法出现了，它将可用内存按容量划分为大小相等的两块，每次只使用其中的一块。当这一块的内存用完了，就将还存活着的对象复制到另外一块上面，然后再把已使用过的内存空间一次清理掉。这样使得每次都是对其中一块进行内存回收，内存分配时也就不用考虑内存碎片等复杂情况，只要移动堆顶指针，按顺序分配内存即可，实现简单，运行高效。只是这种算法内存会缩小为原来的一半，太浪费空间。</a:t>
            </a:r>
            <a:endParaRPr lang="zh-CN" altLang="en-US" dirty="0"/>
          </a:p>
        </p:txBody>
      </p:sp>
      <p:pic>
        <p:nvPicPr>
          <p:cNvPr id="112641" name="Picture 1" descr="C:\Users\Administrator\AppData\Roaming\Tencent\Users\54424162\QQ\WinTemp\RichOle\KRR}K0H}L)[QG(_{09_I(YV.png"/>
          <p:cNvPicPr>
            <a:picLocks noChangeAspect="1" noChangeArrowheads="1"/>
          </p:cNvPicPr>
          <p:nvPr/>
        </p:nvPicPr>
        <p:blipFill>
          <a:blip r:embed="rId3" cstate="print"/>
          <a:srcRect/>
          <a:stretch>
            <a:fillRect/>
          </a:stretch>
        </p:blipFill>
        <p:spPr bwMode="auto">
          <a:xfrm>
            <a:off x="323528" y="3140968"/>
            <a:ext cx="7416824" cy="3500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zh-CN" dirty="0" smtClean="0"/>
              <a:t>3.1 JVM</a:t>
            </a:r>
            <a:r>
              <a:rPr lang="zh-CN" altLang="en-US" dirty="0" smtClean="0"/>
              <a:t>垃圾回收</a:t>
            </a:r>
            <a:r>
              <a:rPr lang="en-US" altLang="zh-CN" dirty="0" smtClean="0"/>
              <a:t>—</a:t>
            </a:r>
            <a:r>
              <a:rPr lang="zh-CN" altLang="en-US" dirty="0" smtClean="0"/>
              <a:t>垃圾收集算法</a:t>
            </a:r>
            <a:endParaRPr lang="zh-CN" altLang="en-US" dirty="0"/>
          </a:p>
        </p:txBody>
      </p:sp>
      <p:sp>
        <p:nvSpPr>
          <p:cNvPr id="3" name="矩形 2"/>
          <p:cNvSpPr/>
          <p:nvPr/>
        </p:nvSpPr>
        <p:spPr>
          <a:xfrm>
            <a:off x="251520" y="1052736"/>
            <a:ext cx="8640960" cy="2031325"/>
          </a:xfrm>
          <a:prstGeom prst="rect">
            <a:avLst/>
          </a:prstGeom>
        </p:spPr>
        <p:txBody>
          <a:bodyPr wrap="square">
            <a:spAutoFit/>
          </a:bodyPr>
          <a:lstStyle/>
          <a:p>
            <a:pPr>
              <a:buFont typeface="Wingdings" pitchFamily="2" charset="2"/>
              <a:buChar char="Ø"/>
            </a:pPr>
            <a:r>
              <a:rPr lang="zh-CN" altLang="en-US" b="1" dirty="0" smtClean="0"/>
              <a:t>标记</a:t>
            </a:r>
            <a:r>
              <a:rPr lang="en-US" altLang="zh-CN" b="1" dirty="0" smtClean="0"/>
              <a:t>-</a:t>
            </a:r>
            <a:r>
              <a:rPr lang="zh-CN" altLang="en-US" b="1" dirty="0" smtClean="0"/>
              <a:t>整理算法</a:t>
            </a:r>
          </a:p>
          <a:p>
            <a:r>
              <a:rPr lang="zh-CN" altLang="en-US" dirty="0" smtClean="0"/>
              <a:t>        由于复制收集算法在对象存活率较高时就要执行较多的复制操作，效率将会变低，更关键的是，如果不想浪费</a:t>
            </a:r>
            <a:r>
              <a:rPr lang="en-US" altLang="zh-CN" dirty="0" smtClean="0"/>
              <a:t>50%</a:t>
            </a:r>
            <a:r>
              <a:rPr lang="zh-CN" altLang="en-US" dirty="0" smtClean="0"/>
              <a:t>的空间，就需要有额外的空间进行分配担保，以应对被使用的内存中所有对象都</a:t>
            </a:r>
            <a:r>
              <a:rPr lang="en-US" altLang="zh-CN" dirty="0" smtClean="0"/>
              <a:t>100%</a:t>
            </a:r>
            <a:r>
              <a:rPr lang="zh-CN" altLang="en-US" dirty="0" smtClean="0"/>
              <a:t>存活的极端情况，所以在老年代一般不能直接选用这种算法。根据老年代的特点，有人提出了另外一种“标记</a:t>
            </a:r>
            <a:r>
              <a:rPr lang="en-US" altLang="zh-CN" dirty="0" smtClean="0"/>
              <a:t>-</a:t>
            </a:r>
            <a:r>
              <a:rPr lang="zh-CN" altLang="en-US" dirty="0" smtClean="0"/>
              <a:t>整理”算法，标记过程仍然与“标记</a:t>
            </a:r>
            <a:r>
              <a:rPr lang="en-US" altLang="zh-CN" dirty="0" smtClean="0"/>
              <a:t>-</a:t>
            </a:r>
            <a:r>
              <a:rPr lang="zh-CN" altLang="en-US" dirty="0" smtClean="0"/>
              <a:t>清楚”算法一样，但后续步骤不是直接对可回收对象进行清理，而是让所有存活的对象都向一端移动，然后直接清理掉端边界以外的内存。</a:t>
            </a:r>
            <a:endParaRPr lang="zh-CN" altLang="en-US" dirty="0"/>
          </a:p>
        </p:txBody>
      </p:sp>
      <p:pic>
        <p:nvPicPr>
          <p:cNvPr id="110593" name="Picture 1" descr="C:\Users\Administrator\AppData\Roaming\Tencent\Users\54424162\QQ\WinTemp\RichOle\MDZZ(VBG0GK(HYH9QCH%T[L.png"/>
          <p:cNvPicPr>
            <a:picLocks noChangeAspect="1" noChangeArrowheads="1"/>
          </p:cNvPicPr>
          <p:nvPr/>
        </p:nvPicPr>
        <p:blipFill>
          <a:blip r:embed="rId3" cstate="print"/>
          <a:srcRect/>
          <a:stretch>
            <a:fillRect/>
          </a:stretch>
        </p:blipFill>
        <p:spPr bwMode="auto">
          <a:xfrm>
            <a:off x="251520" y="3140968"/>
            <a:ext cx="8136904" cy="338437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zh-CN" dirty="0" smtClean="0"/>
              <a:t>3.1 JVM</a:t>
            </a:r>
            <a:r>
              <a:rPr lang="zh-CN" altLang="en-US" dirty="0" smtClean="0"/>
              <a:t>垃圾回收</a:t>
            </a:r>
            <a:r>
              <a:rPr lang="en-US" altLang="zh-CN" dirty="0" smtClean="0"/>
              <a:t>—</a:t>
            </a:r>
            <a:r>
              <a:rPr lang="zh-CN" altLang="en-US" dirty="0" smtClean="0"/>
              <a:t>垃圾收集算法</a:t>
            </a:r>
            <a:endParaRPr lang="zh-CN" altLang="en-US" dirty="0"/>
          </a:p>
        </p:txBody>
      </p:sp>
      <p:sp>
        <p:nvSpPr>
          <p:cNvPr id="3" name="矩形 2"/>
          <p:cNvSpPr/>
          <p:nvPr/>
        </p:nvSpPr>
        <p:spPr>
          <a:xfrm>
            <a:off x="323528" y="1124744"/>
            <a:ext cx="8568952" cy="2308324"/>
          </a:xfrm>
          <a:prstGeom prst="rect">
            <a:avLst/>
          </a:prstGeom>
        </p:spPr>
        <p:txBody>
          <a:bodyPr wrap="square">
            <a:spAutoFit/>
          </a:bodyPr>
          <a:lstStyle/>
          <a:p>
            <a:pPr>
              <a:buFont typeface="Wingdings" pitchFamily="2" charset="2"/>
              <a:buChar char="Ø"/>
            </a:pPr>
            <a:r>
              <a:rPr lang="zh-CN" altLang="en-US" b="1" dirty="0" smtClean="0"/>
              <a:t>分代收集算法</a:t>
            </a:r>
          </a:p>
          <a:p>
            <a:r>
              <a:rPr lang="zh-CN" altLang="en-US" dirty="0" smtClean="0"/>
              <a:t>        当前商业虚拟机的垃圾收集都采用“分代收集”算法，这种算法并没有什么新的思想，只是根据对象的存活周期的不同将内存划分为几块。一般是把</a:t>
            </a:r>
            <a:r>
              <a:rPr lang="en-US" altLang="zh-CN" dirty="0" smtClean="0"/>
              <a:t>JAVA</a:t>
            </a:r>
            <a:r>
              <a:rPr lang="zh-CN" altLang="en-US" dirty="0" smtClean="0"/>
              <a:t>堆分为新生代和老年代，这样就可以根据各个年代的特点采用最适当的收集算法。在新生代中，每次垃圾收集时都发现在大批对象死去，只有少量存活，那就选用复制算法，只需要付出少量存活对象的复制成本就可以完成收集。而老年代中因为对象存活率高、没有额外空间对它进行分配担保，就必须使用“标记</a:t>
            </a:r>
            <a:r>
              <a:rPr lang="en-US" altLang="zh-CN" dirty="0" smtClean="0"/>
              <a:t>-</a:t>
            </a:r>
            <a:r>
              <a:rPr lang="zh-CN" altLang="en-US" dirty="0" smtClean="0"/>
              <a:t>清理”或“标记</a:t>
            </a:r>
            <a:r>
              <a:rPr lang="en-US" altLang="zh-CN" dirty="0" smtClean="0"/>
              <a:t>-</a:t>
            </a:r>
            <a:r>
              <a:rPr lang="zh-CN" altLang="en-US" dirty="0" smtClean="0"/>
              <a:t>整理”算法来进行回收</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zh-CN" dirty="0" smtClean="0"/>
              <a:t>3.1 JVM</a:t>
            </a:r>
            <a:r>
              <a:rPr lang="zh-CN" altLang="en-US" dirty="0" smtClean="0"/>
              <a:t>垃圾回收</a:t>
            </a:r>
            <a:r>
              <a:rPr lang="en-US" altLang="zh-CN" dirty="0" smtClean="0"/>
              <a:t>—</a:t>
            </a:r>
            <a:r>
              <a:rPr lang="zh-CN" altLang="en-US" dirty="0" smtClean="0"/>
              <a:t>垃圾收集器</a:t>
            </a:r>
            <a:endParaRPr lang="zh-CN" altLang="en-US" dirty="0"/>
          </a:p>
        </p:txBody>
      </p:sp>
      <p:sp>
        <p:nvSpPr>
          <p:cNvPr id="3" name="矩形 2"/>
          <p:cNvSpPr/>
          <p:nvPr/>
        </p:nvSpPr>
        <p:spPr>
          <a:xfrm>
            <a:off x="251520" y="1124744"/>
            <a:ext cx="8640960" cy="5632311"/>
          </a:xfrm>
          <a:prstGeom prst="rect">
            <a:avLst/>
          </a:prstGeom>
        </p:spPr>
        <p:txBody>
          <a:bodyPr wrap="square">
            <a:spAutoFit/>
          </a:bodyPr>
          <a:lstStyle/>
          <a:p>
            <a:r>
              <a:rPr lang="zh-CN" altLang="en-US" dirty="0" smtClean="0"/>
              <a:t>        如果说收集算法是内存回收的方法论，垃圾收集器就是内存回收的具体实现，不同的垃圾收集器有不同的内存回收算法（引用计数、标记</a:t>
            </a:r>
            <a:r>
              <a:rPr lang="en-US" altLang="zh-CN" dirty="0" smtClean="0"/>
              <a:t>-</a:t>
            </a:r>
            <a:r>
              <a:rPr lang="zh-CN" altLang="en-US" dirty="0" smtClean="0"/>
              <a:t>清除算法、复制算法、标记</a:t>
            </a:r>
            <a:r>
              <a:rPr lang="en-US" altLang="zh-CN" dirty="0" smtClean="0"/>
              <a:t>-</a:t>
            </a:r>
            <a:r>
              <a:rPr lang="zh-CN" altLang="en-US" dirty="0" smtClean="0"/>
              <a:t>整理算法等）。</a:t>
            </a:r>
            <a:r>
              <a:rPr lang="en-US" altLang="zh-CN" dirty="0" err="1" smtClean="0"/>
              <a:t>jvm</a:t>
            </a:r>
            <a:r>
              <a:rPr lang="zh-CN" altLang="en-US" dirty="0" smtClean="0"/>
              <a:t>规范中对垃圾收集器应该如何实现并没有任何规定，因此不同的厂商、不同版本的</a:t>
            </a:r>
            <a:r>
              <a:rPr lang="en-US" altLang="zh-CN" dirty="0" err="1" smtClean="0"/>
              <a:t>jvm</a:t>
            </a:r>
            <a:r>
              <a:rPr lang="zh-CN" altLang="en-US" dirty="0" smtClean="0"/>
              <a:t>所提供的垃圾收集器都可能会有很大的差别，并且一般都会提供参数供用户根据自己的应用特点和要求组合出各个年代所使用的收集器。</a:t>
            </a:r>
            <a:endParaRPr lang="en-US" altLang="zh-CN" dirty="0" smtClean="0"/>
          </a:p>
          <a:p>
            <a:endParaRPr lang="zh-CN" altLang="en-US" dirty="0" smtClean="0"/>
          </a:p>
          <a:p>
            <a:r>
              <a:rPr lang="zh-CN" altLang="en-US" dirty="0" smtClean="0"/>
              <a:t>目前主要有以下三种类型的收集器：</a:t>
            </a:r>
          </a:p>
          <a:p>
            <a:r>
              <a:rPr lang="en-US" altLang="zh-CN" b="1" dirty="0" smtClean="0"/>
              <a:t>1. </a:t>
            </a:r>
            <a:r>
              <a:rPr lang="zh-CN" altLang="en-US" b="1" dirty="0" smtClean="0"/>
              <a:t>串行收集器使用单线程处理所有垃圾回收工作，因为无需多线程交互，所以效率比较高。但是它在进行垃圾收集时，必须暂停其它所有的工作线程，直到它收集结束，这对很多应用都是难以接受的，并且也无法使用多处理器的优势，所以此收集器比较适合用在单处理器机器上。</a:t>
            </a:r>
          </a:p>
          <a:p>
            <a:r>
              <a:rPr lang="zh-CN" altLang="en-US" dirty="0" smtClean="0"/>
              <a:t>这类收集器有：</a:t>
            </a:r>
            <a:r>
              <a:rPr lang="en-US" altLang="zh-CN" dirty="0" smtClean="0"/>
              <a:t>Serial </a:t>
            </a:r>
            <a:r>
              <a:rPr lang="zh-CN" altLang="en-US" dirty="0" smtClean="0"/>
              <a:t>、</a:t>
            </a:r>
            <a:r>
              <a:rPr lang="en-US" altLang="zh-CN" dirty="0" smtClean="0"/>
              <a:t>Serial Old</a:t>
            </a:r>
            <a:r>
              <a:rPr lang="zh-CN" altLang="en-US" dirty="0" smtClean="0"/>
              <a:t>等</a:t>
            </a:r>
          </a:p>
          <a:p>
            <a:r>
              <a:rPr lang="en-US" altLang="zh-CN" b="1" dirty="0" smtClean="0"/>
              <a:t>2. </a:t>
            </a:r>
            <a:r>
              <a:rPr lang="zh-CN" altLang="en-US" b="1" dirty="0" smtClean="0"/>
              <a:t>并行收集器并行收集器可以使用多条线程进行垃圾收集。常用于对年轻代或老年代进行并行垃圾回收，能显著减少垃圾回收时间，一般会在多线程多处理器机器上使用。</a:t>
            </a:r>
          </a:p>
          <a:p>
            <a:r>
              <a:rPr lang="zh-CN" altLang="en-US" dirty="0" smtClean="0"/>
              <a:t>这类收集器有：</a:t>
            </a:r>
            <a:r>
              <a:rPr lang="en-US" altLang="zh-CN" dirty="0" err="1" smtClean="0"/>
              <a:t>ParNew</a:t>
            </a:r>
            <a:r>
              <a:rPr lang="zh-CN" altLang="en-US" dirty="0" smtClean="0"/>
              <a:t>，</a:t>
            </a:r>
            <a:r>
              <a:rPr lang="en-US" altLang="zh-CN" dirty="0" smtClean="0"/>
              <a:t>Parallel Scavenge</a:t>
            </a:r>
            <a:r>
              <a:rPr lang="zh-CN" altLang="en-US" dirty="0" smtClean="0"/>
              <a:t>，</a:t>
            </a:r>
            <a:r>
              <a:rPr lang="en-US" altLang="zh-CN" dirty="0" smtClean="0"/>
              <a:t>Parallel Old</a:t>
            </a:r>
            <a:r>
              <a:rPr lang="zh-CN" altLang="en-US" dirty="0" smtClean="0"/>
              <a:t>等</a:t>
            </a:r>
            <a:endParaRPr lang="en-US" altLang="zh-CN" dirty="0" smtClean="0"/>
          </a:p>
          <a:p>
            <a:r>
              <a:rPr lang="en-US" altLang="zh-CN" b="1" dirty="0" smtClean="0"/>
              <a:t>3. </a:t>
            </a:r>
            <a:r>
              <a:rPr lang="zh-CN" altLang="en-US" b="1" dirty="0" smtClean="0"/>
              <a:t>并发收集器并发收集器主要以保证大部分工作都并发进行（应用不停止），垃圾回收只暂停很少的时间，可以提高服务的响应速度，减少系统停顿的时间，以给用户带来较好的体验，此收集器适合对响应时间要求比较高的中、大规模应用。这类收集器有：</a:t>
            </a:r>
            <a:r>
              <a:rPr lang="en-US" altLang="zh-CN" b="1" dirty="0" smtClean="0"/>
              <a:t>CMS</a:t>
            </a:r>
            <a:r>
              <a:rPr lang="zh-CN" altLang="en-US" b="1" dirty="0" smtClean="0"/>
              <a:t>等。</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normAutofit fontScale="90000"/>
          </a:bodyPr>
          <a:lstStyle/>
          <a:p>
            <a:pPr lvl="0"/>
            <a:r>
              <a:rPr lang="en-US" altLang="zh-CN" dirty="0" smtClean="0"/>
              <a:t>3.1 JVM</a:t>
            </a:r>
            <a:r>
              <a:rPr lang="zh-CN" altLang="en-US" dirty="0" smtClean="0"/>
              <a:t>垃圾回收</a:t>
            </a:r>
            <a:r>
              <a:rPr lang="en-US" altLang="zh-CN" dirty="0" smtClean="0"/>
              <a:t>Sun </a:t>
            </a:r>
            <a:r>
              <a:rPr lang="en-US" altLang="zh-CN" dirty="0" err="1" smtClean="0"/>
              <a:t>HotSpot</a:t>
            </a:r>
            <a:r>
              <a:rPr lang="zh-CN" altLang="en-US" dirty="0" smtClean="0"/>
              <a:t>垃圾回收机制</a:t>
            </a:r>
            <a:endParaRPr lang="zh-CN" altLang="en-US" dirty="0"/>
          </a:p>
        </p:txBody>
      </p:sp>
      <p:sp>
        <p:nvSpPr>
          <p:cNvPr id="3" name="矩形 2"/>
          <p:cNvSpPr/>
          <p:nvPr/>
        </p:nvSpPr>
        <p:spPr>
          <a:xfrm>
            <a:off x="251520" y="3356992"/>
            <a:ext cx="8640960" cy="3293209"/>
          </a:xfrm>
          <a:prstGeom prst="rect">
            <a:avLst/>
          </a:prstGeom>
        </p:spPr>
        <p:txBody>
          <a:bodyPr wrap="square">
            <a:spAutoFit/>
          </a:bodyPr>
          <a:lstStyle/>
          <a:p>
            <a:r>
              <a:rPr lang="en-US" altLang="zh-CN" sz="1600" b="1" dirty="0" smtClean="0"/>
              <a:t>1</a:t>
            </a:r>
            <a:r>
              <a:rPr lang="zh-CN" altLang="en-US" sz="1600" b="1" dirty="0" smtClean="0"/>
              <a:t>、伊甸园区：</a:t>
            </a:r>
          </a:p>
          <a:p>
            <a:r>
              <a:rPr lang="zh-CN" altLang="en-US" sz="1600" dirty="0" smtClean="0"/>
              <a:t>        启动</a:t>
            </a:r>
            <a:r>
              <a:rPr lang="en-US" altLang="zh-CN" sz="1600" dirty="0" smtClean="0"/>
              <a:t>JAVA</a:t>
            </a:r>
            <a:r>
              <a:rPr lang="zh-CN" altLang="en-US" sz="1600" dirty="0" smtClean="0"/>
              <a:t>程序时，</a:t>
            </a:r>
            <a:r>
              <a:rPr lang="en-US" altLang="zh-CN" sz="1600" dirty="0" smtClean="0"/>
              <a:t>JVM</a:t>
            </a:r>
            <a:r>
              <a:rPr lang="zh-CN" altLang="en-US" sz="1600" dirty="0" smtClean="0"/>
              <a:t>随之启动，并将</a:t>
            </a:r>
            <a:r>
              <a:rPr lang="en-US" altLang="zh-CN" sz="1600" dirty="0" smtClean="0"/>
              <a:t>JDK</a:t>
            </a:r>
            <a:r>
              <a:rPr lang="zh-CN" altLang="en-US" sz="1600" dirty="0" smtClean="0"/>
              <a:t>的类和接口以及</a:t>
            </a:r>
            <a:r>
              <a:rPr lang="en-US" altLang="zh-CN" sz="1600" dirty="0" smtClean="0"/>
              <a:t>JAVA</a:t>
            </a:r>
            <a:r>
              <a:rPr lang="zh-CN" altLang="en-US" sz="1600" dirty="0" smtClean="0"/>
              <a:t>程序运行时需要的类和接口及编译后的</a:t>
            </a:r>
            <a:r>
              <a:rPr lang="en-US" altLang="zh-CN" sz="1600" dirty="0" smtClean="0"/>
              <a:t>Class</a:t>
            </a:r>
            <a:r>
              <a:rPr lang="zh-CN" altLang="en-US" sz="1600" dirty="0" smtClean="0"/>
              <a:t>文件或</a:t>
            </a:r>
            <a:r>
              <a:rPr lang="en-US" altLang="zh-CN" sz="1600" dirty="0" smtClean="0"/>
              <a:t>JAR</a:t>
            </a:r>
            <a:r>
              <a:rPr lang="zh-CN" altLang="en-US" sz="1600" dirty="0" smtClean="0"/>
              <a:t>包中的</a:t>
            </a:r>
            <a:r>
              <a:rPr lang="en-US" altLang="zh-CN" sz="1600" dirty="0" smtClean="0"/>
              <a:t>Class</a:t>
            </a:r>
            <a:r>
              <a:rPr lang="zh-CN" altLang="en-US" sz="1600" dirty="0" smtClean="0"/>
              <a:t>文件装载到</a:t>
            </a:r>
            <a:r>
              <a:rPr lang="en-US" altLang="zh-CN" sz="1600" dirty="0" smtClean="0"/>
              <a:t>JVM</a:t>
            </a:r>
            <a:r>
              <a:rPr lang="zh-CN" altLang="en-US" sz="1600" dirty="0" smtClean="0"/>
              <a:t>的方法区，在伊甸园中创建</a:t>
            </a:r>
            <a:r>
              <a:rPr lang="en-US" altLang="zh-CN" sz="1600" dirty="0" smtClean="0"/>
              <a:t>JVM</a:t>
            </a:r>
            <a:r>
              <a:rPr lang="zh-CN" altLang="en-US" sz="1600" dirty="0" smtClean="0"/>
              <a:t>、程序运行时必须的</a:t>
            </a:r>
            <a:r>
              <a:rPr lang="en-US" altLang="zh-CN" sz="1600" dirty="0" smtClean="0"/>
              <a:t>JAVA</a:t>
            </a:r>
            <a:r>
              <a:rPr lang="zh-CN" altLang="en-US" sz="1600" dirty="0" smtClean="0"/>
              <a:t>对象，当伊甸园的空间不足以用来创建新</a:t>
            </a:r>
            <a:r>
              <a:rPr lang="en-US" altLang="zh-CN" sz="1600" dirty="0" smtClean="0"/>
              <a:t>JAVA</a:t>
            </a:r>
            <a:r>
              <a:rPr lang="zh-CN" altLang="en-US" sz="1600" dirty="0" smtClean="0"/>
              <a:t>对象的时候，</a:t>
            </a:r>
            <a:r>
              <a:rPr lang="en-US" altLang="zh-CN" sz="1600" dirty="0" smtClean="0"/>
              <a:t>JVM</a:t>
            </a:r>
            <a:r>
              <a:rPr lang="zh-CN" altLang="en-US" sz="1600" dirty="0" smtClean="0"/>
              <a:t>的垃圾回收器执行对伊甸园区的垃圾回收工作，销毁那些不再被其他对象引用的</a:t>
            </a:r>
            <a:r>
              <a:rPr lang="en-US" altLang="zh-CN" sz="1600" dirty="0" smtClean="0"/>
              <a:t>JAVA</a:t>
            </a:r>
            <a:r>
              <a:rPr lang="zh-CN" altLang="en-US" sz="1600" dirty="0" smtClean="0"/>
              <a:t>对象，并将那些被其他对象所引用的</a:t>
            </a:r>
            <a:r>
              <a:rPr lang="en-US" altLang="zh-CN" sz="1600" dirty="0" smtClean="0"/>
              <a:t>JAVA</a:t>
            </a:r>
            <a:r>
              <a:rPr lang="zh-CN" altLang="en-US" sz="1600" dirty="0" smtClean="0"/>
              <a:t>对象移动到幸存者</a:t>
            </a:r>
            <a:r>
              <a:rPr lang="en-US" altLang="zh-CN" sz="1600" dirty="0" smtClean="0"/>
              <a:t>0</a:t>
            </a:r>
            <a:r>
              <a:rPr lang="zh-CN" altLang="en-US" sz="1600" dirty="0" smtClean="0"/>
              <a:t>区。</a:t>
            </a:r>
          </a:p>
          <a:p>
            <a:r>
              <a:rPr lang="en-US" altLang="zh-CN" sz="1600" b="1" dirty="0" smtClean="0"/>
              <a:t>2</a:t>
            </a:r>
            <a:r>
              <a:rPr lang="zh-CN" altLang="en-US" sz="1600" b="1" dirty="0" smtClean="0"/>
              <a:t>、幸存者</a:t>
            </a:r>
            <a:r>
              <a:rPr lang="en-US" altLang="zh-CN" sz="1600" b="1" dirty="0" smtClean="0"/>
              <a:t>0</a:t>
            </a:r>
            <a:r>
              <a:rPr lang="zh-CN" altLang="en-US" sz="1600" b="1" dirty="0" smtClean="0"/>
              <a:t>区和幸存者</a:t>
            </a:r>
            <a:r>
              <a:rPr lang="en-US" altLang="zh-CN" sz="1600" b="1" dirty="0" smtClean="0"/>
              <a:t>1</a:t>
            </a:r>
            <a:r>
              <a:rPr lang="zh-CN" altLang="en-US" sz="1600" b="1" dirty="0" smtClean="0"/>
              <a:t>区</a:t>
            </a:r>
          </a:p>
          <a:p>
            <a:r>
              <a:rPr lang="zh-CN" altLang="en-US" sz="1600" dirty="0" smtClean="0"/>
              <a:t>        如果幸存者</a:t>
            </a:r>
            <a:r>
              <a:rPr lang="en-US" altLang="zh-CN" sz="1600" dirty="0" smtClean="0"/>
              <a:t>0</a:t>
            </a:r>
            <a:r>
              <a:rPr lang="zh-CN" altLang="en-US" sz="1600" dirty="0" smtClean="0"/>
              <a:t>区有足够空间存放则直接放到幸存者</a:t>
            </a:r>
            <a:r>
              <a:rPr lang="en-US" altLang="zh-CN" sz="1600" dirty="0" smtClean="0"/>
              <a:t>0</a:t>
            </a:r>
            <a:r>
              <a:rPr lang="zh-CN" altLang="en-US" sz="1600" dirty="0" smtClean="0"/>
              <a:t>区；如果幸存者</a:t>
            </a:r>
            <a:r>
              <a:rPr lang="en-US" altLang="zh-CN" sz="1600" dirty="0" smtClean="0"/>
              <a:t>0</a:t>
            </a:r>
            <a:r>
              <a:rPr lang="zh-CN" altLang="en-US" sz="1600" dirty="0" smtClean="0"/>
              <a:t>区没有足够空间存放，则</a:t>
            </a:r>
            <a:r>
              <a:rPr lang="en-US" altLang="zh-CN" sz="1600" dirty="0" smtClean="0"/>
              <a:t>JVM</a:t>
            </a:r>
            <a:r>
              <a:rPr lang="zh-CN" altLang="en-US" sz="1600" dirty="0" smtClean="0"/>
              <a:t>的垃圾回收器执行对幸存者</a:t>
            </a:r>
            <a:r>
              <a:rPr lang="en-US" altLang="zh-CN" sz="1600" dirty="0" smtClean="0"/>
              <a:t>0</a:t>
            </a:r>
            <a:r>
              <a:rPr lang="zh-CN" altLang="en-US" sz="1600" dirty="0" smtClean="0"/>
              <a:t>区的垃圾回收工作，销毁那些不再被其他对象引用的</a:t>
            </a:r>
            <a:r>
              <a:rPr lang="en-US" altLang="zh-CN" sz="1600" dirty="0" smtClean="0"/>
              <a:t>JAVA</a:t>
            </a:r>
            <a:r>
              <a:rPr lang="zh-CN" altLang="en-US" sz="1600" dirty="0" smtClean="0"/>
              <a:t>对象，并将那些被其他对象所引用的</a:t>
            </a:r>
            <a:r>
              <a:rPr lang="en-US" altLang="zh-CN" sz="1600" dirty="0" smtClean="0"/>
              <a:t>JAVA</a:t>
            </a:r>
            <a:r>
              <a:rPr lang="zh-CN" altLang="en-US" sz="1600" dirty="0" smtClean="0"/>
              <a:t>对象移动到幸存者</a:t>
            </a:r>
            <a:r>
              <a:rPr lang="en-US" altLang="zh-CN" sz="1600" dirty="0" smtClean="0"/>
              <a:t>1</a:t>
            </a:r>
            <a:r>
              <a:rPr lang="zh-CN" altLang="en-US" sz="1600" dirty="0" smtClean="0"/>
              <a:t>区。如果幸存者</a:t>
            </a:r>
            <a:r>
              <a:rPr lang="en-US" altLang="zh-CN" sz="1600" dirty="0" smtClean="0"/>
              <a:t>1</a:t>
            </a:r>
            <a:r>
              <a:rPr lang="zh-CN" altLang="en-US" sz="1600" dirty="0" smtClean="0"/>
              <a:t>区有足够空间存放则直接放到幸存者</a:t>
            </a:r>
            <a:r>
              <a:rPr lang="en-US" altLang="zh-CN" sz="1600" dirty="0" smtClean="0"/>
              <a:t>1</a:t>
            </a:r>
            <a:r>
              <a:rPr lang="zh-CN" altLang="en-US" sz="1600" dirty="0" smtClean="0"/>
              <a:t>区；如果幸存者</a:t>
            </a:r>
            <a:r>
              <a:rPr lang="en-US" altLang="zh-CN" sz="1600" dirty="0" smtClean="0"/>
              <a:t>1</a:t>
            </a:r>
            <a:r>
              <a:rPr lang="zh-CN" altLang="en-US" sz="1600" dirty="0" smtClean="0"/>
              <a:t>区没有足够空间存放，则</a:t>
            </a:r>
            <a:r>
              <a:rPr lang="en-US" altLang="zh-CN" sz="1600" dirty="0" smtClean="0"/>
              <a:t>JVM</a:t>
            </a:r>
            <a:r>
              <a:rPr lang="zh-CN" altLang="en-US" sz="1600" dirty="0" smtClean="0"/>
              <a:t>的垃圾回收器执行对幸存者</a:t>
            </a:r>
            <a:r>
              <a:rPr lang="en-US" altLang="zh-CN" sz="1600" dirty="0" smtClean="0"/>
              <a:t>1</a:t>
            </a:r>
            <a:r>
              <a:rPr lang="zh-CN" altLang="en-US" sz="1600" dirty="0" smtClean="0"/>
              <a:t>区的垃圾回收工作，销毁那些不再被其他对象引用的</a:t>
            </a:r>
            <a:r>
              <a:rPr lang="en-US" altLang="zh-CN" sz="1600" dirty="0" smtClean="0"/>
              <a:t>JAVA</a:t>
            </a:r>
            <a:r>
              <a:rPr lang="zh-CN" altLang="en-US" sz="1600" dirty="0" smtClean="0"/>
              <a:t>对象，并将那些被其他对象所引用的</a:t>
            </a:r>
            <a:r>
              <a:rPr lang="en-US" altLang="zh-CN" sz="1600" dirty="0" smtClean="0"/>
              <a:t>JAVA</a:t>
            </a:r>
            <a:r>
              <a:rPr lang="zh-CN" altLang="en-US" sz="1600" dirty="0" smtClean="0"/>
              <a:t>对象移动到年老区。</a:t>
            </a:r>
            <a:endParaRPr lang="zh-CN" altLang="en-US" sz="1600" dirty="0"/>
          </a:p>
        </p:txBody>
      </p:sp>
      <p:pic>
        <p:nvPicPr>
          <p:cNvPr id="104449" name="Picture 1" descr="C:\Users\Administrator\AppData\Roaming\Tencent\Users\54424162\QQ\WinTemp\RichOle\RXNP9O6JVJ)(3Q6C@Z%7(B2.png"/>
          <p:cNvPicPr>
            <a:picLocks noChangeAspect="1" noChangeArrowheads="1"/>
          </p:cNvPicPr>
          <p:nvPr/>
        </p:nvPicPr>
        <p:blipFill>
          <a:blip r:embed="rId3" cstate="print"/>
          <a:srcRect/>
          <a:stretch>
            <a:fillRect/>
          </a:stretch>
        </p:blipFill>
        <p:spPr bwMode="auto">
          <a:xfrm>
            <a:off x="467544" y="1124744"/>
            <a:ext cx="8162925" cy="170497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normAutofit fontScale="90000"/>
          </a:bodyPr>
          <a:lstStyle/>
          <a:p>
            <a:pPr lvl="0"/>
            <a:r>
              <a:rPr lang="en-US" altLang="zh-CN" dirty="0" smtClean="0"/>
              <a:t>3.1 JVM</a:t>
            </a:r>
            <a:r>
              <a:rPr lang="zh-CN" altLang="en-US" dirty="0" smtClean="0"/>
              <a:t>垃圾回收</a:t>
            </a:r>
            <a:r>
              <a:rPr lang="en-US" altLang="zh-CN" dirty="0" smtClean="0"/>
              <a:t>Sun </a:t>
            </a:r>
            <a:r>
              <a:rPr lang="en-US" altLang="zh-CN" dirty="0" err="1" smtClean="0"/>
              <a:t>HotSpot</a:t>
            </a:r>
            <a:r>
              <a:rPr lang="zh-CN" altLang="en-US" dirty="0" smtClean="0"/>
              <a:t>垃圾回收机制</a:t>
            </a:r>
            <a:endParaRPr lang="zh-CN" altLang="en-US" dirty="0"/>
          </a:p>
        </p:txBody>
      </p:sp>
      <p:pic>
        <p:nvPicPr>
          <p:cNvPr id="102401" name="Picture 1" descr="C:\Users\Administrator\AppData\Roaming\Tencent\Users\54424162\QQ\WinTemp\RichOle\RXNP9O6JVJ)(3Q6C@Z%7(B2.png"/>
          <p:cNvPicPr>
            <a:picLocks noChangeAspect="1" noChangeArrowheads="1"/>
          </p:cNvPicPr>
          <p:nvPr/>
        </p:nvPicPr>
        <p:blipFill>
          <a:blip r:embed="rId3" cstate="print"/>
          <a:srcRect/>
          <a:stretch>
            <a:fillRect/>
          </a:stretch>
        </p:blipFill>
        <p:spPr bwMode="auto">
          <a:xfrm>
            <a:off x="467544" y="1052736"/>
            <a:ext cx="8162925" cy="1704975"/>
          </a:xfrm>
          <a:prstGeom prst="rect">
            <a:avLst/>
          </a:prstGeom>
          <a:noFill/>
        </p:spPr>
      </p:pic>
      <p:sp>
        <p:nvSpPr>
          <p:cNvPr id="4" name="矩形 3"/>
          <p:cNvSpPr/>
          <p:nvPr/>
        </p:nvSpPr>
        <p:spPr>
          <a:xfrm>
            <a:off x="323528" y="2826127"/>
            <a:ext cx="8640960" cy="4031873"/>
          </a:xfrm>
          <a:prstGeom prst="rect">
            <a:avLst/>
          </a:prstGeom>
        </p:spPr>
        <p:txBody>
          <a:bodyPr wrap="square">
            <a:spAutoFit/>
          </a:bodyPr>
          <a:lstStyle/>
          <a:p>
            <a:r>
              <a:rPr lang="en-US" altLang="zh-CN" sz="1600" b="1" dirty="0" smtClean="0"/>
              <a:t>3</a:t>
            </a:r>
            <a:r>
              <a:rPr lang="zh-CN" altLang="en-US" sz="1600" b="1" dirty="0" smtClean="0"/>
              <a:t>、老年代</a:t>
            </a:r>
          </a:p>
          <a:p>
            <a:r>
              <a:rPr lang="zh-CN" altLang="en-US" sz="1600" dirty="0" smtClean="0"/>
              <a:t>        如果年老区有足够空间存放则直接放到年老区；如果年老区没有足够空间存放，则</a:t>
            </a:r>
            <a:r>
              <a:rPr lang="en-US" altLang="zh-CN" sz="1600" dirty="0" smtClean="0"/>
              <a:t>JVM</a:t>
            </a:r>
            <a:r>
              <a:rPr lang="zh-CN" altLang="en-US" sz="1600" dirty="0" smtClean="0"/>
              <a:t>的垃圾回收器执行对年老区的垃圾回收工作，销毁那些不再被其他对象引用的</a:t>
            </a:r>
            <a:r>
              <a:rPr lang="en-US" altLang="zh-CN" sz="1600" dirty="0" smtClean="0"/>
              <a:t>JAVA</a:t>
            </a:r>
            <a:r>
              <a:rPr lang="zh-CN" altLang="en-US" sz="1600" dirty="0" smtClean="0"/>
              <a:t>对象，并保留那些被其他对象所引用的</a:t>
            </a:r>
            <a:r>
              <a:rPr lang="en-US" altLang="zh-CN" sz="1600" dirty="0" smtClean="0"/>
              <a:t>JAVA</a:t>
            </a:r>
            <a:r>
              <a:rPr lang="zh-CN" altLang="en-US" sz="1600" dirty="0" smtClean="0"/>
              <a:t>对象。如果到最后年老区，幸存者</a:t>
            </a:r>
            <a:r>
              <a:rPr lang="en-US" altLang="zh-CN" sz="1600" dirty="0" smtClean="0"/>
              <a:t>1</a:t>
            </a:r>
            <a:r>
              <a:rPr lang="zh-CN" altLang="en-US" sz="1600" dirty="0" smtClean="0"/>
              <a:t>区，幸存者</a:t>
            </a:r>
            <a:r>
              <a:rPr lang="en-US" altLang="zh-CN" sz="1600" dirty="0" smtClean="0"/>
              <a:t>0</a:t>
            </a:r>
            <a:r>
              <a:rPr lang="zh-CN" altLang="en-US" sz="1600" dirty="0" smtClean="0"/>
              <a:t>区和伊甸园区都没有空间的话，则</a:t>
            </a:r>
            <a:r>
              <a:rPr lang="en-US" altLang="zh-CN" sz="1600" dirty="0" smtClean="0"/>
              <a:t>JVM</a:t>
            </a:r>
            <a:r>
              <a:rPr lang="zh-CN" altLang="en-US" sz="1600" dirty="0" smtClean="0"/>
              <a:t>会报告：“</a:t>
            </a:r>
            <a:r>
              <a:rPr lang="en-US" altLang="zh-CN" sz="1600" dirty="0" smtClean="0"/>
              <a:t>JVM</a:t>
            </a:r>
            <a:r>
              <a:rPr lang="zh-CN" altLang="en-US" sz="1600" dirty="0" smtClean="0"/>
              <a:t>堆空间溢出（</a:t>
            </a:r>
            <a:r>
              <a:rPr lang="en-US" altLang="zh-CN" sz="1600" b="1" dirty="0" err="1" smtClean="0"/>
              <a:t>java.lang.OutOfMemoryError</a:t>
            </a:r>
            <a:r>
              <a:rPr lang="en-US" altLang="zh-CN" sz="1600" b="1" dirty="0" smtClean="0"/>
              <a:t>: </a:t>
            </a:r>
            <a:r>
              <a:rPr lang="en-US" altLang="zh-CN" sz="1600" b="1" dirty="0" err="1" smtClean="0"/>
              <a:t>javaheapspace</a:t>
            </a:r>
            <a:r>
              <a:rPr lang="zh-CN" altLang="en-US" sz="1600" b="1" dirty="0" smtClean="0"/>
              <a:t>）”，也即是在堆空间没有空间来创建对象。</a:t>
            </a:r>
            <a:endParaRPr lang="en-US" altLang="zh-CN" sz="1600" b="1" dirty="0" smtClean="0"/>
          </a:p>
          <a:p>
            <a:endParaRPr lang="zh-CN" altLang="en-US" sz="1600" b="1" dirty="0" smtClean="0"/>
          </a:p>
          <a:p>
            <a:r>
              <a:rPr lang="en-US" altLang="zh-CN" sz="1600" b="1" dirty="0" smtClean="0"/>
              <a:t>4</a:t>
            </a:r>
            <a:r>
              <a:rPr lang="zh-CN" altLang="en-US" sz="1600" b="1" dirty="0" smtClean="0"/>
              <a:t>、持久代（方法区）</a:t>
            </a:r>
          </a:p>
          <a:p>
            <a:r>
              <a:rPr lang="en-US" altLang="zh-CN" sz="1600" dirty="0" smtClean="0"/>
              <a:t>JVM</a:t>
            </a:r>
            <a:r>
              <a:rPr lang="zh-CN" altLang="en-US" sz="1600" dirty="0" smtClean="0"/>
              <a:t>的规范中没有规定必须实现永久代的垃圾收集。也就是说，不一定必须实现。而且永久代的垃圾回收“性价比”很低，新生代进行一次</a:t>
            </a:r>
            <a:r>
              <a:rPr lang="en-US" altLang="zh-CN" sz="1600" dirty="0" err="1" smtClean="0"/>
              <a:t>gc</a:t>
            </a:r>
            <a:r>
              <a:rPr lang="zh-CN" altLang="en-US" sz="1600" dirty="0" smtClean="0"/>
              <a:t>，一般可以回收</a:t>
            </a:r>
            <a:r>
              <a:rPr lang="en-US" altLang="zh-CN" sz="1600" dirty="0" smtClean="0"/>
              <a:t>70%-95%</a:t>
            </a:r>
            <a:r>
              <a:rPr lang="zh-CN" altLang="en-US" sz="1600" dirty="0" smtClean="0"/>
              <a:t>，但是永久代远低于此。永久代的垃圾收集主要分两个部分：废弃常量和无用的类。</a:t>
            </a:r>
          </a:p>
          <a:p>
            <a:r>
              <a:rPr lang="zh-CN" altLang="en-US" sz="1600" dirty="0" smtClean="0"/>
              <a:t>如果一个应用装载的</a:t>
            </a:r>
            <a:r>
              <a:rPr lang="en-US" altLang="zh-CN" sz="1600" dirty="0" smtClean="0"/>
              <a:t>class</a:t>
            </a:r>
            <a:r>
              <a:rPr lang="zh-CN" altLang="en-US" sz="1600" dirty="0" smtClean="0"/>
              <a:t>类比较多，永久代分配内存小的话，也会出现“永久存储区溢出（</a:t>
            </a:r>
            <a:r>
              <a:rPr lang="en-US" altLang="zh-CN" sz="1600" b="1" dirty="0" err="1" smtClean="0"/>
              <a:t>java.lang.OutOfMemoryError</a:t>
            </a:r>
            <a:r>
              <a:rPr lang="en-US" altLang="zh-CN" sz="1600" b="1" dirty="0" smtClean="0"/>
              <a:t>: java Permanent Space</a:t>
            </a:r>
            <a:r>
              <a:rPr lang="zh-CN" altLang="en-US" sz="1600" b="1" dirty="0" smtClean="0"/>
              <a:t>）”。</a:t>
            </a:r>
            <a:endParaRPr lang="en-US" altLang="zh-CN" sz="1600" b="1" dirty="0" smtClean="0"/>
          </a:p>
          <a:p>
            <a:endParaRPr lang="zh-CN" altLang="en-US" sz="1600" b="1" dirty="0" smtClean="0"/>
          </a:p>
          <a:p>
            <a:r>
              <a:rPr lang="zh-CN" altLang="en-US" sz="1600" dirty="0" smtClean="0"/>
              <a:t>这就是</a:t>
            </a:r>
            <a:r>
              <a:rPr lang="en-US" altLang="zh-CN" sz="1600" dirty="0" smtClean="0"/>
              <a:t>JVM</a:t>
            </a:r>
            <a:r>
              <a:rPr lang="zh-CN" altLang="en-US" sz="1600" dirty="0" smtClean="0"/>
              <a:t>的内存分区管理及垃圾回收机制，一般情况下，相比不分区来说，垃圾回收的速度要快很多，因为在没有必要的时候不用扫描整片内存而节省了大量时间。</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zh-CN" dirty="0" smtClean="0"/>
              <a:t>JVM</a:t>
            </a:r>
            <a:r>
              <a:rPr lang="zh-CN" altLang="en-US" dirty="0" smtClean="0"/>
              <a:t>性能调优</a:t>
            </a:r>
            <a:endParaRPr lang="zh-CN" altLang="en-US" dirty="0"/>
          </a:p>
        </p:txBody>
      </p:sp>
      <p:sp>
        <p:nvSpPr>
          <p:cNvPr id="3" name="矩形 2"/>
          <p:cNvSpPr/>
          <p:nvPr/>
        </p:nvSpPr>
        <p:spPr>
          <a:xfrm>
            <a:off x="251520" y="1412776"/>
            <a:ext cx="8640960" cy="4801314"/>
          </a:xfrm>
          <a:prstGeom prst="rect">
            <a:avLst/>
          </a:prstGeom>
        </p:spPr>
        <p:txBody>
          <a:bodyPr wrap="square">
            <a:spAutoFit/>
          </a:bodyPr>
          <a:lstStyle/>
          <a:p>
            <a:r>
              <a:rPr lang="en-US" altLang="zh-CN" b="1" dirty="0" smtClean="0"/>
              <a:t>1</a:t>
            </a:r>
            <a:r>
              <a:rPr lang="zh-CN" altLang="en-US" b="1" dirty="0" smtClean="0"/>
              <a:t>、为什么要对</a:t>
            </a:r>
            <a:r>
              <a:rPr lang="en-US" altLang="zh-CN" b="1" dirty="0" smtClean="0"/>
              <a:t>JVM</a:t>
            </a:r>
            <a:r>
              <a:rPr lang="zh-CN" altLang="en-US" b="1" dirty="0" smtClean="0"/>
              <a:t>调优</a:t>
            </a:r>
          </a:p>
          <a:p>
            <a:r>
              <a:rPr lang="zh-CN" altLang="en-US" dirty="0" smtClean="0"/>
              <a:t>        所有运行在</a:t>
            </a:r>
            <a:r>
              <a:rPr lang="en-US" altLang="zh-CN" dirty="0" smtClean="0"/>
              <a:t>JVM</a:t>
            </a:r>
            <a:r>
              <a:rPr lang="zh-CN" altLang="en-US" dirty="0" smtClean="0"/>
              <a:t>上的程序都会进行内存分配以及垃圾回收，在这个过程中设置合理的内存大小及垃圾回收算法能显著提高应用的响应速度及运行效率，相反不合理的</a:t>
            </a:r>
            <a:r>
              <a:rPr lang="en-US" altLang="zh-CN" dirty="0" smtClean="0"/>
              <a:t>JVM</a:t>
            </a:r>
            <a:r>
              <a:rPr lang="zh-CN" altLang="en-US" dirty="0" smtClean="0"/>
              <a:t>参数设置会造成应用程序响应不稳定并导致整个应用程序挂掉。</a:t>
            </a:r>
            <a:endParaRPr lang="en-US" altLang="zh-CN" dirty="0" smtClean="0"/>
          </a:p>
          <a:p>
            <a:endParaRPr lang="zh-CN" altLang="en-US" dirty="0" smtClean="0"/>
          </a:p>
          <a:p>
            <a:r>
              <a:rPr lang="en-US" altLang="zh-CN" b="1" dirty="0" smtClean="0"/>
              <a:t>2</a:t>
            </a:r>
            <a:r>
              <a:rPr lang="zh-CN" altLang="en-US" b="1" dirty="0" smtClean="0"/>
              <a:t>、如何进行</a:t>
            </a:r>
            <a:r>
              <a:rPr lang="en-US" altLang="zh-CN" b="1" dirty="0" smtClean="0"/>
              <a:t>JVM</a:t>
            </a:r>
            <a:r>
              <a:rPr lang="zh-CN" altLang="en-US" b="1" dirty="0" smtClean="0"/>
              <a:t>调优</a:t>
            </a:r>
          </a:p>
          <a:p>
            <a:r>
              <a:rPr lang="zh-CN" altLang="en-US" dirty="0" smtClean="0"/>
              <a:t>        不同类型应用程序的</a:t>
            </a:r>
            <a:r>
              <a:rPr lang="en-US" altLang="zh-CN" dirty="0" smtClean="0"/>
              <a:t>JVM</a:t>
            </a:r>
            <a:r>
              <a:rPr lang="zh-CN" altLang="en-US" dirty="0" smtClean="0"/>
              <a:t>参数设置都不一样，如何设置最优的</a:t>
            </a:r>
            <a:r>
              <a:rPr lang="en-US" altLang="zh-CN" dirty="0" smtClean="0"/>
              <a:t>JVM</a:t>
            </a:r>
            <a:r>
              <a:rPr lang="zh-CN" altLang="en-US" dirty="0" smtClean="0"/>
              <a:t>参数不仅需要对</a:t>
            </a:r>
            <a:r>
              <a:rPr lang="en-US" altLang="zh-CN" dirty="0" smtClean="0"/>
              <a:t>GC</a:t>
            </a:r>
            <a:r>
              <a:rPr lang="zh-CN" altLang="en-US" dirty="0" smtClean="0"/>
              <a:t>机制有一定的了解，而且还要反复的试验才能得出最合适的</a:t>
            </a:r>
            <a:r>
              <a:rPr lang="en-US" altLang="zh-CN" dirty="0" smtClean="0"/>
              <a:t>JVM</a:t>
            </a:r>
            <a:r>
              <a:rPr lang="zh-CN" altLang="en-US" dirty="0" smtClean="0"/>
              <a:t>参数值。</a:t>
            </a:r>
          </a:p>
          <a:p>
            <a:r>
              <a:rPr lang="zh-CN" altLang="en-US" dirty="0" smtClean="0"/>
              <a:t>        例如某些系统要求运行稳定、并且响应速度高，这类应用就需要通过调整其</a:t>
            </a:r>
            <a:r>
              <a:rPr lang="en-US" altLang="zh-CN" dirty="0" smtClean="0"/>
              <a:t>JVM</a:t>
            </a:r>
            <a:r>
              <a:rPr lang="zh-CN" altLang="en-US" dirty="0" smtClean="0"/>
              <a:t>参数来减少内存大小调整及垃圾回收所占用的时间，以尽量的提高响应速度。</a:t>
            </a:r>
          </a:p>
          <a:p>
            <a:r>
              <a:rPr lang="zh-CN" altLang="en-US" dirty="0" smtClean="0"/>
              <a:t>报表类及容易产生大对象对响应速度要求不是很高的系统，可以把堆空间设置较大些</a:t>
            </a:r>
            <a:endParaRPr lang="en-US" altLang="zh-CN" dirty="0" smtClean="0"/>
          </a:p>
          <a:p>
            <a:endParaRPr lang="zh-CN" altLang="en-US" dirty="0" smtClean="0"/>
          </a:p>
          <a:p>
            <a:r>
              <a:rPr lang="zh-CN" altLang="en-US" dirty="0" smtClean="0"/>
              <a:t>        除了了解</a:t>
            </a:r>
            <a:r>
              <a:rPr lang="en-US" altLang="zh-CN" dirty="0" smtClean="0"/>
              <a:t>GC</a:t>
            </a:r>
            <a:r>
              <a:rPr lang="zh-CN" altLang="en-US" dirty="0" smtClean="0"/>
              <a:t>的机制外等一些基本调优方法外，往往还需要借助一些监控工具来帮助我们进行</a:t>
            </a:r>
            <a:r>
              <a:rPr lang="en-US" altLang="zh-CN" dirty="0" smtClean="0"/>
              <a:t>JVM</a:t>
            </a:r>
            <a:r>
              <a:rPr lang="zh-CN" altLang="en-US" dirty="0" smtClean="0"/>
              <a:t>参数调优，例：</a:t>
            </a:r>
            <a:r>
              <a:rPr lang="en-US" altLang="zh-CN" b="1" dirty="0" err="1" smtClean="0"/>
              <a:t>Jprofiler</a:t>
            </a:r>
            <a:r>
              <a:rPr lang="en-US" altLang="zh-CN" b="1" dirty="0" smtClean="0"/>
              <a:t> </a:t>
            </a:r>
            <a:r>
              <a:rPr lang="zh-CN" altLang="en-US" b="1" dirty="0" smtClean="0"/>
              <a:t>、</a:t>
            </a:r>
            <a:r>
              <a:rPr lang="en-US" altLang="zh-CN" b="1" dirty="0" err="1" smtClean="0"/>
              <a:t>VisualVM</a:t>
            </a:r>
            <a:r>
              <a:rPr lang="zh-CN" altLang="en-US" b="1" dirty="0" smtClean="0"/>
              <a:t>、</a:t>
            </a:r>
            <a:r>
              <a:rPr lang="en-US" altLang="zh-CN" b="1" dirty="0" err="1" smtClean="0"/>
              <a:t>Jconsole</a:t>
            </a:r>
            <a:r>
              <a:rPr lang="zh-CN" altLang="en-US" b="1" dirty="0" smtClean="0"/>
              <a:t>等，我们通过这些工具可以监控</a:t>
            </a:r>
            <a:r>
              <a:rPr lang="en-US" altLang="zh-CN" b="1" dirty="0" smtClean="0"/>
              <a:t>JVM</a:t>
            </a:r>
            <a:r>
              <a:rPr lang="zh-CN" altLang="en-US" b="1" dirty="0" smtClean="0"/>
              <a:t>运行时内存分配情况，线程状态、数量，堆空间类、对象数量类型信息等，此外还可以借助分析垃圾回收日志对</a:t>
            </a:r>
            <a:r>
              <a:rPr lang="en-US" altLang="zh-CN" b="1" dirty="0" smtClean="0"/>
              <a:t>JVM</a:t>
            </a:r>
            <a:r>
              <a:rPr lang="zh-CN" altLang="en-US" b="1" dirty="0" smtClean="0"/>
              <a:t>进行优化。</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normAutofit fontScale="90000"/>
          </a:bodyPr>
          <a:lstStyle/>
          <a:p>
            <a:pPr lvl="0"/>
            <a:r>
              <a:rPr lang="en-US" altLang="zh-CN" dirty="0" smtClean="0"/>
              <a:t>JVM</a:t>
            </a:r>
            <a:r>
              <a:rPr lang="zh-CN" altLang="en-US" dirty="0" smtClean="0"/>
              <a:t>性能调优</a:t>
            </a:r>
            <a:r>
              <a:rPr lang="en-US" altLang="zh-CN" dirty="0" smtClean="0"/>
              <a:t>-</a:t>
            </a:r>
            <a:r>
              <a:rPr lang="zh-CN" altLang="en-US" dirty="0" smtClean="0"/>
              <a:t>提高</a:t>
            </a:r>
            <a:r>
              <a:rPr lang="en-US" altLang="zh-CN" dirty="0" smtClean="0"/>
              <a:t>Eclipse</a:t>
            </a:r>
            <a:r>
              <a:rPr lang="zh-CN" altLang="en-US" dirty="0" smtClean="0"/>
              <a:t>运行效率</a:t>
            </a:r>
            <a:endParaRPr lang="zh-CN" altLang="en-US" dirty="0"/>
          </a:p>
        </p:txBody>
      </p:sp>
      <p:sp>
        <p:nvSpPr>
          <p:cNvPr id="3" name="矩形 2"/>
          <p:cNvSpPr/>
          <p:nvPr/>
        </p:nvSpPr>
        <p:spPr>
          <a:xfrm>
            <a:off x="251520" y="980728"/>
            <a:ext cx="8568952" cy="2062103"/>
          </a:xfrm>
          <a:prstGeom prst="rect">
            <a:avLst/>
          </a:prstGeom>
        </p:spPr>
        <p:txBody>
          <a:bodyPr wrap="square">
            <a:spAutoFit/>
          </a:bodyPr>
          <a:lstStyle/>
          <a:p>
            <a:r>
              <a:rPr lang="en-US" altLang="zh-CN" sz="1600" dirty="0" smtClean="0"/>
              <a:t>Eclipse</a:t>
            </a:r>
            <a:r>
              <a:rPr lang="zh-CN" altLang="en-US" sz="1600" dirty="0" smtClean="0"/>
              <a:t>是我们开发人员每天都要使用的重要开发工具之一，</a:t>
            </a:r>
            <a:r>
              <a:rPr lang="en-US" altLang="zh-CN" sz="1600" dirty="0" smtClean="0"/>
              <a:t>Eclipse</a:t>
            </a:r>
            <a:r>
              <a:rPr lang="zh-CN" altLang="en-US" sz="1600" dirty="0" smtClean="0"/>
              <a:t>的运行效率如何直接影响到你的工作效率，恰巧</a:t>
            </a:r>
            <a:r>
              <a:rPr lang="en-US" altLang="zh-CN" sz="1600" dirty="0" smtClean="0"/>
              <a:t>Eclipse</a:t>
            </a:r>
            <a:r>
              <a:rPr lang="zh-CN" altLang="en-US" sz="1600" dirty="0" smtClean="0"/>
              <a:t>就是用</a:t>
            </a:r>
            <a:r>
              <a:rPr lang="en-US" altLang="zh-CN" sz="1600" dirty="0" smtClean="0"/>
              <a:t>Java</a:t>
            </a:r>
            <a:r>
              <a:rPr lang="zh-CN" altLang="en-US" sz="1600" dirty="0" smtClean="0"/>
              <a:t>开发，因此今天就以</a:t>
            </a:r>
            <a:r>
              <a:rPr lang="en-US" altLang="zh-CN" sz="1600" dirty="0" smtClean="0"/>
              <a:t>Eclipse</a:t>
            </a:r>
            <a:r>
              <a:rPr lang="zh-CN" altLang="en-US" sz="1600" dirty="0" smtClean="0"/>
              <a:t>为例，给大家分享一下如何优化</a:t>
            </a:r>
            <a:r>
              <a:rPr lang="en-US" altLang="zh-CN" sz="1600" dirty="0" smtClean="0"/>
              <a:t>Eclipse</a:t>
            </a:r>
            <a:r>
              <a:rPr lang="zh-CN" altLang="en-US" sz="1600" dirty="0" smtClean="0"/>
              <a:t>，让其运行的更稳定更高效。</a:t>
            </a:r>
            <a:endParaRPr lang="en-US" altLang="zh-CN" sz="1600" dirty="0" smtClean="0"/>
          </a:p>
          <a:p>
            <a:endParaRPr lang="zh-CN" altLang="en-US" sz="1600" dirty="0" smtClean="0"/>
          </a:p>
          <a:p>
            <a:r>
              <a:rPr lang="zh-CN" altLang="en-US" sz="1600" dirty="0" smtClean="0"/>
              <a:t>优化总体思路是调整堆、非堆内存大小并对其垃圾回收日志进行分析，通过分析日志可以找到</a:t>
            </a:r>
            <a:r>
              <a:rPr lang="en-US" altLang="zh-CN" sz="1600" dirty="0" smtClean="0"/>
              <a:t>Eclipse</a:t>
            </a:r>
            <a:r>
              <a:rPr lang="zh-CN" altLang="en-US" sz="1600" dirty="0" smtClean="0"/>
              <a:t>的性能瓶颈及优化方法，以此来逐步的提高</a:t>
            </a:r>
            <a:r>
              <a:rPr lang="en-US" altLang="zh-CN" sz="1600" dirty="0" smtClean="0"/>
              <a:t>eclipse</a:t>
            </a:r>
            <a:r>
              <a:rPr lang="zh-CN" altLang="en-US" sz="1600" dirty="0" smtClean="0"/>
              <a:t>运行效率（在此就不在进行测试使用不同垃圾收集器的优化方法）。</a:t>
            </a:r>
          </a:p>
          <a:p>
            <a:r>
              <a:rPr lang="zh-CN" altLang="en-US" sz="1600" dirty="0" smtClean="0"/>
              <a:t>优化步骤如下：</a:t>
            </a:r>
            <a:endParaRPr lang="zh-CN" altLang="en-US" sz="1600" dirty="0"/>
          </a:p>
        </p:txBody>
      </p:sp>
      <p:sp>
        <p:nvSpPr>
          <p:cNvPr id="4" name="矩形 3"/>
          <p:cNvSpPr/>
          <p:nvPr/>
        </p:nvSpPr>
        <p:spPr>
          <a:xfrm>
            <a:off x="251520" y="2996952"/>
            <a:ext cx="8640960" cy="3785652"/>
          </a:xfrm>
          <a:prstGeom prst="rect">
            <a:avLst/>
          </a:prstGeom>
        </p:spPr>
        <p:txBody>
          <a:bodyPr wrap="square">
            <a:spAutoFit/>
          </a:bodyPr>
          <a:lstStyle/>
          <a:p>
            <a:r>
              <a:rPr lang="zh-CN" altLang="en-US" sz="1600" b="1" dirty="0" smtClean="0"/>
              <a:t>一、开启打印</a:t>
            </a:r>
            <a:r>
              <a:rPr lang="en-US" altLang="zh-CN" sz="1600" b="1" dirty="0" smtClean="0"/>
              <a:t>JVM</a:t>
            </a:r>
            <a:r>
              <a:rPr lang="zh-CN" altLang="en-US" sz="1600" b="1" dirty="0" smtClean="0"/>
              <a:t>垃圾回收日志，并设置初始</a:t>
            </a:r>
            <a:r>
              <a:rPr lang="en-US" altLang="zh-CN" sz="1600" b="1" dirty="0" smtClean="0"/>
              <a:t>JVM</a:t>
            </a:r>
            <a:r>
              <a:rPr lang="zh-CN" altLang="en-US" sz="1600" b="1" dirty="0" smtClean="0"/>
              <a:t>内存大小</a:t>
            </a:r>
            <a:endParaRPr lang="en-US" altLang="zh-CN" sz="1600" b="1" dirty="0" smtClean="0"/>
          </a:p>
          <a:p>
            <a:endParaRPr lang="zh-CN" altLang="en-US" sz="1600" b="1" dirty="0" smtClean="0"/>
          </a:p>
          <a:p>
            <a:r>
              <a:rPr lang="en-US" altLang="zh-CN" sz="1600" b="1" dirty="0" smtClean="0"/>
              <a:t>1</a:t>
            </a:r>
            <a:r>
              <a:rPr lang="zh-CN" altLang="en-US" sz="1600" b="1" dirty="0" smtClean="0"/>
              <a:t>、在</a:t>
            </a:r>
            <a:r>
              <a:rPr lang="en-US" altLang="zh-CN" sz="1600" b="1" dirty="0" smtClean="0"/>
              <a:t>eclipse</a:t>
            </a:r>
            <a:r>
              <a:rPr lang="zh-CN" altLang="en-US" sz="1600" b="1" dirty="0" smtClean="0"/>
              <a:t>根目录下的</a:t>
            </a:r>
            <a:r>
              <a:rPr lang="en-US" altLang="zh-CN" sz="1600" b="1" dirty="0" err="1" smtClean="0"/>
              <a:t>eclipse.ini</a:t>
            </a:r>
            <a:r>
              <a:rPr lang="zh-CN" altLang="en-US" sz="1600" b="1" dirty="0" smtClean="0"/>
              <a:t>配置文件中添加以下参数：</a:t>
            </a:r>
          </a:p>
          <a:p>
            <a:r>
              <a:rPr lang="en-US" altLang="zh-CN" sz="1600" dirty="0" smtClean="0"/>
              <a:t>-</a:t>
            </a:r>
            <a:r>
              <a:rPr lang="en-US" altLang="zh-CN" sz="1600" dirty="0" err="1" smtClean="0"/>
              <a:t>verbose:gc</a:t>
            </a:r>
            <a:r>
              <a:rPr lang="en-US" altLang="zh-CN" sz="1600" dirty="0" smtClean="0"/>
              <a:t> </a:t>
            </a:r>
            <a:r>
              <a:rPr lang="zh-CN" altLang="en-US" sz="1600" dirty="0" smtClean="0"/>
              <a:t>（开启打印垃圾回收日志）</a:t>
            </a:r>
          </a:p>
          <a:p>
            <a:r>
              <a:rPr lang="en-US" altLang="zh-CN" sz="1600" dirty="0" smtClean="0"/>
              <a:t>-</a:t>
            </a:r>
            <a:r>
              <a:rPr lang="en-US" altLang="zh-CN" sz="1600" dirty="0" err="1" smtClean="0"/>
              <a:t>Xloggc:eclipse_gc.log</a:t>
            </a:r>
            <a:r>
              <a:rPr lang="en-US" altLang="zh-CN" sz="1600" dirty="0" smtClean="0"/>
              <a:t> </a:t>
            </a:r>
            <a:r>
              <a:rPr lang="zh-CN" altLang="en-US" sz="1600" dirty="0" smtClean="0"/>
              <a:t>（设置垃圾回收日志打印的文件，文件名称可以自定义）</a:t>
            </a:r>
          </a:p>
          <a:p>
            <a:r>
              <a:rPr lang="en-US" altLang="zh-CN" sz="1600" dirty="0" smtClean="0"/>
              <a:t>-</a:t>
            </a:r>
            <a:r>
              <a:rPr lang="en-US" altLang="zh-CN" sz="1600" dirty="0" err="1" smtClean="0"/>
              <a:t>XX:+PrintGCTimeStamps</a:t>
            </a:r>
            <a:r>
              <a:rPr lang="en-US" altLang="zh-CN" sz="1600" dirty="0" smtClean="0"/>
              <a:t> </a:t>
            </a:r>
            <a:r>
              <a:rPr lang="zh-CN" altLang="en-US" sz="1600" dirty="0" smtClean="0"/>
              <a:t>（打印垃圾回收时间信息时的时间格式）</a:t>
            </a:r>
          </a:p>
          <a:p>
            <a:r>
              <a:rPr lang="en-US" altLang="zh-CN" sz="1600" dirty="0" smtClean="0"/>
              <a:t>-</a:t>
            </a:r>
            <a:r>
              <a:rPr lang="en-US" altLang="zh-CN" sz="1600" dirty="0" err="1" smtClean="0"/>
              <a:t>XX:+PrintGCDetails</a:t>
            </a:r>
            <a:r>
              <a:rPr lang="en-US" altLang="zh-CN" sz="1600" dirty="0" smtClean="0"/>
              <a:t> </a:t>
            </a:r>
            <a:r>
              <a:rPr lang="zh-CN" altLang="en-US" sz="1600" dirty="0" smtClean="0"/>
              <a:t>（打印垃圾回收详情）</a:t>
            </a:r>
          </a:p>
          <a:p>
            <a:r>
              <a:rPr lang="zh-CN" altLang="en-US" sz="1600" dirty="0" smtClean="0"/>
              <a:t>添加完以上参数后当启动</a:t>
            </a:r>
            <a:r>
              <a:rPr lang="en-US" altLang="zh-CN" sz="1600" dirty="0" smtClean="0"/>
              <a:t>Eclipse</a:t>
            </a:r>
            <a:r>
              <a:rPr lang="zh-CN" altLang="en-US" sz="1600" dirty="0" smtClean="0"/>
              <a:t>后就能在</a:t>
            </a:r>
            <a:r>
              <a:rPr lang="en-US" altLang="zh-CN" sz="1600" dirty="0" smtClean="0"/>
              <a:t>Eclipse</a:t>
            </a:r>
            <a:r>
              <a:rPr lang="zh-CN" altLang="en-US" sz="1600" dirty="0" smtClean="0"/>
              <a:t>根目录看到一个</a:t>
            </a:r>
            <a:r>
              <a:rPr lang="en-US" altLang="zh-CN" sz="1600" dirty="0" err="1" smtClean="0"/>
              <a:t>eclipse_gc.log</a:t>
            </a:r>
            <a:r>
              <a:rPr lang="zh-CN" altLang="en-US" sz="1600" dirty="0" smtClean="0"/>
              <a:t>的</a:t>
            </a:r>
            <a:r>
              <a:rPr lang="en-US" altLang="zh-CN" sz="1600" dirty="0" err="1" smtClean="0"/>
              <a:t>gc</a:t>
            </a:r>
            <a:r>
              <a:rPr lang="zh-CN" altLang="en-US" sz="1600" dirty="0" smtClean="0"/>
              <a:t>日志文件</a:t>
            </a:r>
          </a:p>
          <a:p>
            <a:r>
              <a:rPr lang="en-US" altLang="zh-CN" sz="1600" b="1" dirty="0" smtClean="0"/>
              <a:t>2</a:t>
            </a:r>
            <a:r>
              <a:rPr lang="zh-CN" altLang="en-US" sz="1600" b="1" dirty="0" smtClean="0"/>
              <a:t>、设置</a:t>
            </a:r>
            <a:r>
              <a:rPr lang="en-US" altLang="zh-CN" sz="1600" b="1" dirty="0" smtClean="0"/>
              <a:t>eclipse</a:t>
            </a:r>
            <a:r>
              <a:rPr lang="zh-CN" altLang="en-US" sz="1600" b="1" dirty="0" smtClean="0"/>
              <a:t>初始堆、非堆内存大小以及年轻代</a:t>
            </a:r>
          </a:p>
          <a:p>
            <a:r>
              <a:rPr lang="en-US" altLang="zh-CN" sz="1600" dirty="0" smtClean="0"/>
              <a:t>-Xms50m –Xmx200m -</a:t>
            </a:r>
            <a:r>
              <a:rPr lang="en-US" altLang="zh-CN" sz="1600" dirty="0" err="1" smtClean="0"/>
              <a:t>XX:PermSize</a:t>
            </a:r>
            <a:r>
              <a:rPr lang="en-US" altLang="zh-CN" sz="1600" dirty="0" smtClean="0"/>
              <a:t>=30m -</a:t>
            </a:r>
            <a:r>
              <a:rPr lang="en-US" altLang="zh-CN" sz="1600" dirty="0" err="1" smtClean="0"/>
              <a:t>XX:MaxPermSize</a:t>
            </a:r>
            <a:r>
              <a:rPr lang="en-US" altLang="zh-CN" sz="1600" dirty="0" smtClean="0"/>
              <a:t>=60m</a:t>
            </a:r>
          </a:p>
          <a:p>
            <a:r>
              <a:rPr lang="en-US" altLang="zh-CN" sz="1600" b="1" dirty="0" smtClean="0"/>
              <a:t>3</a:t>
            </a:r>
            <a:r>
              <a:rPr lang="zh-CN" altLang="en-US" sz="1600" b="1" dirty="0" smtClean="0"/>
              <a:t>、添加</a:t>
            </a:r>
            <a:r>
              <a:rPr lang="en-US" altLang="zh-CN" sz="1600" b="1" dirty="0" smtClean="0"/>
              <a:t>JVM</a:t>
            </a:r>
            <a:r>
              <a:rPr lang="zh-CN" altLang="en-US" sz="1600" b="1" dirty="0" smtClean="0"/>
              <a:t>监控参数</a:t>
            </a:r>
          </a:p>
          <a:p>
            <a:r>
              <a:rPr lang="en-US" altLang="zh-CN" sz="1600" dirty="0" smtClean="0"/>
              <a:t>-</a:t>
            </a:r>
            <a:r>
              <a:rPr lang="en-US" altLang="zh-CN" sz="1600" dirty="0" err="1" smtClean="0"/>
              <a:t>Djava.rmi.server.hostname</a:t>
            </a:r>
            <a:r>
              <a:rPr lang="en-US" altLang="zh-CN" sz="1600" dirty="0" smtClean="0"/>
              <a:t>=127.0.0.1 </a:t>
            </a:r>
          </a:p>
          <a:p>
            <a:r>
              <a:rPr lang="en-US" altLang="zh-CN" sz="1600" dirty="0" smtClean="0"/>
              <a:t>-</a:t>
            </a:r>
            <a:r>
              <a:rPr lang="en-US" altLang="zh-CN" sz="1600" dirty="0" err="1" smtClean="0"/>
              <a:t>Dcom.sun.management.jmxremote.port</a:t>
            </a:r>
            <a:r>
              <a:rPr lang="en-US" altLang="zh-CN" sz="1600" dirty="0" smtClean="0"/>
              <a:t>=6688 </a:t>
            </a:r>
          </a:p>
          <a:p>
            <a:r>
              <a:rPr lang="en-US" altLang="zh-CN" sz="1600" dirty="0" smtClean="0"/>
              <a:t>-</a:t>
            </a:r>
            <a:r>
              <a:rPr lang="en-US" altLang="zh-CN" sz="1600" dirty="0" err="1" smtClean="0"/>
              <a:t>Dcom.sun.management.jmxremote.ssl</a:t>
            </a:r>
            <a:r>
              <a:rPr lang="en-US" altLang="zh-CN" sz="1600" dirty="0" smtClean="0"/>
              <a:t>=false</a:t>
            </a:r>
          </a:p>
          <a:p>
            <a:r>
              <a:rPr lang="en-US" altLang="zh-CN" sz="1600" dirty="0" smtClean="0"/>
              <a:t>-</a:t>
            </a:r>
            <a:r>
              <a:rPr lang="en-US" altLang="zh-CN" sz="1600" dirty="0" err="1" smtClean="0"/>
              <a:t>Dcom.sun.management.jmxremote.authenticate</a:t>
            </a:r>
            <a:r>
              <a:rPr lang="en-US" altLang="zh-CN" sz="1600" dirty="0" smtClean="0"/>
              <a:t>=false</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en-US" dirty="0" err="1" smtClean="0"/>
              <a:t>Jvm</a:t>
            </a:r>
            <a:r>
              <a:rPr lang="zh-CN" altLang="en-US" dirty="0" smtClean="0"/>
              <a:t>基础知识及内存设置、监控</a:t>
            </a:r>
            <a:endParaRPr lang="zh-CN" altLang="en-US" dirty="0"/>
          </a:p>
        </p:txBody>
      </p:sp>
      <p:sp>
        <p:nvSpPr>
          <p:cNvPr id="3" name="矩形 2"/>
          <p:cNvSpPr/>
          <p:nvPr/>
        </p:nvSpPr>
        <p:spPr>
          <a:xfrm>
            <a:off x="395536" y="1268760"/>
            <a:ext cx="4572000" cy="4247317"/>
          </a:xfrm>
          <a:prstGeom prst="rect">
            <a:avLst/>
          </a:prstGeom>
        </p:spPr>
        <p:txBody>
          <a:bodyPr>
            <a:spAutoFit/>
          </a:bodyPr>
          <a:lstStyle/>
          <a:p>
            <a:r>
              <a:rPr lang="en-US" altLang="zh-CN" b="1" dirty="0" smtClean="0">
                <a:solidFill>
                  <a:srgbClr val="FF0000"/>
                </a:solidFill>
              </a:rPr>
              <a:t>2.1</a:t>
            </a:r>
            <a:r>
              <a:rPr lang="zh-CN" altLang="en-US" b="1" dirty="0" smtClean="0">
                <a:solidFill>
                  <a:srgbClr val="FF0000"/>
                </a:solidFill>
              </a:rPr>
              <a:t>、</a:t>
            </a:r>
            <a:r>
              <a:rPr lang="en-US" altLang="zh-CN" b="1" dirty="0" smtClean="0">
                <a:solidFill>
                  <a:srgbClr val="FF0000"/>
                </a:solidFill>
              </a:rPr>
              <a:t>JVM</a:t>
            </a:r>
            <a:r>
              <a:rPr lang="zh-CN" altLang="en-US" b="1" dirty="0" smtClean="0">
                <a:solidFill>
                  <a:srgbClr val="FF0000"/>
                </a:solidFill>
              </a:rPr>
              <a:t>相关概念</a:t>
            </a:r>
          </a:p>
          <a:p>
            <a:r>
              <a:rPr lang="en-US" altLang="zh-CN" dirty="0" smtClean="0">
                <a:solidFill>
                  <a:srgbClr val="FF0000"/>
                </a:solidFill>
              </a:rPr>
              <a:t>1</a:t>
            </a:r>
            <a:r>
              <a:rPr lang="zh-CN" altLang="en-US" dirty="0" smtClean="0">
                <a:solidFill>
                  <a:srgbClr val="FF0000"/>
                </a:solidFill>
              </a:rPr>
              <a:t>、什么是</a:t>
            </a:r>
            <a:r>
              <a:rPr lang="en-US" altLang="zh-CN" dirty="0" smtClean="0">
                <a:solidFill>
                  <a:srgbClr val="FF0000"/>
                </a:solidFill>
              </a:rPr>
              <a:t>JVM</a:t>
            </a:r>
          </a:p>
          <a:p>
            <a:r>
              <a:rPr lang="en-US" altLang="zh-CN" dirty="0" smtClean="0">
                <a:solidFill>
                  <a:srgbClr val="FF0000"/>
                </a:solidFill>
              </a:rPr>
              <a:t>2</a:t>
            </a:r>
            <a:r>
              <a:rPr lang="zh-CN" altLang="en-US" dirty="0" smtClean="0">
                <a:solidFill>
                  <a:srgbClr val="FF0000"/>
                </a:solidFill>
              </a:rPr>
              <a:t>、</a:t>
            </a:r>
            <a:r>
              <a:rPr lang="en-US" altLang="zh-CN" dirty="0" smtClean="0">
                <a:solidFill>
                  <a:srgbClr val="FF0000"/>
                </a:solidFill>
              </a:rPr>
              <a:t>JVM</a:t>
            </a:r>
            <a:r>
              <a:rPr lang="zh-CN" altLang="en-US" dirty="0" smtClean="0">
                <a:solidFill>
                  <a:srgbClr val="FF0000"/>
                </a:solidFill>
              </a:rPr>
              <a:t>能运行哪些编程语言</a:t>
            </a:r>
          </a:p>
          <a:p>
            <a:r>
              <a:rPr lang="en-US" altLang="zh-CN" dirty="0" smtClean="0">
                <a:solidFill>
                  <a:srgbClr val="FF0000"/>
                </a:solidFill>
              </a:rPr>
              <a:t>3</a:t>
            </a:r>
            <a:r>
              <a:rPr lang="zh-CN" altLang="en-US" dirty="0" smtClean="0">
                <a:solidFill>
                  <a:srgbClr val="FF0000"/>
                </a:solidFill>
              </a:rPr>
              <a:t>、</a:t>
            </a:r>
            <a:r>
              <a:rPr lang="en-US" altLang="zh-CN" dirty="0" smtClean="0">
                <a:solidFill>
                  <a:srgbClr val="FF0000"/>
                </a:solidFill>
              </a:rPr>
              <a:t>JVM</a:t>
            </a:r>
            <a:r>
              <a:rPr lang="zh-CN" altLang="en-US" dirty="0" smtClean="0">
                <a:solidFill>
                  <a:srgbClr val="FF0000"/>
                </a:solidFill>
              </a:rPr>
              <a:t>运行流程</a:t>
            </a:r>
          </a:p>
          <a:p>
            <a:r>
              <a:rPr lang="en-US" altLang="zh-CN" dirty="0" smtClean="0">
                <a:solidFill>
                  <a:srgbClr val="FF0000"/>
                </a:solidFill>
              </a:rPr>
              <a:t>4</a:t>
            </a:r>
            <a:r>
              <a:rPr lang="zh-CN" altLang="en-US" dirty="0" smtClean="0">
                <a:solidFill>
                  <a:srgbClr val="FF0000"/>
                </a:solidFill>
              </a:rPr>
              <a:t>、</a:t>
            </a:r>
            <a:r>
              <a:rPr lang="en-US" altLang="zh-CN" dirty="0" smtClean="0">
                <a:solidFill>
                  <a:srgbClr val="FF0000"/>
                </a:solidFill>
              </a:rPr>
              <a:t>JVM</a:t>
            </a:r>
            <a:r>
              <a:rPr lang="zh-CN" altLang="en-US" dirty="0" smtClean="0">
                <a:solidFill>
                  <a:srgbClr val="FF0000"/>
                </a:solidFill>
              </a:rPr>
              <a:t>生命周期</a:t>
            </a:r>
          </a:p>
          <a:p>
            <a:r>
              <a:rPr lang="en-US" altLang="zh-CN" dirty="0" smtClean="0">
                <a:solidFill>
                  <a:srgbClr val="FF0000"/>
                </a:solidFill>
              </a:rPr>
              <a:t>5</a:t>
            </a:r>
            <a:r>
              <a:rPr lang="zh-CN" altLang="en-US" dirty="0" smtClean="0">
                <a:solidFill>
                  <a:srgbClr val="FF0000"/>
                </a:solidFill>
              </a:rPr>
              <a:t>、三大流行的</a:t>
            </a:r>
            <a:r>
              <a:rPr lang="en-US" altLang="zh-CN" dirty="0" smtClean="0">
                <a:solidFill>
                  <a:srgbClr val="FF0000"/>
                </a:solidFill>
              </a:rPr>
              <a:t>JVM</a:t>
            </a:r>
          </a:p>
          <a:p>
            <a:r>
              <a:rPr lang="en-US" altLang="zh-CN" b="1" dirty="0" smtClean="0"/>
              <a:t>2.2</a:t>
            </a:r>
            <a:r>
              <a:rPr lang="zh-CN" altLang="en-US" b="1" dirty="0" smtClean="0"/>
              <a:t>、</a:t>
            </a:r>
            <a:r>
              <a:rPr lang="en-US" altLang="zh-CN" b="1" dirty="0" smtClean="0"/>
              <a:t>JVM</a:t>
            </a:r>
            <a:r>
              <a:rPr lang="zh-CN" altLang="en-US" b="1" dirty="0" smtClean="0"/>
              <a:t>体系结构</a:t>
            </a:r>
          </a:p>
          <a:p>
            <a:r>
              <a:rPr lang="en-US" altLang="zh-CN" dirty="0" smtClean="0"/>
              <a:t>1</a:t>
            </a:r>
            <a:r>
              <a:rPr lang="zh-CN" altLang="en-US" dirty="0" smtClean="0"/>
              <a:t>、类加载器</a:t>
            </a:r>
          </a:p>
          <a:p>
            <a:r>
              <a:rPr lang="en-US" altLang="zh-CN" dirty="0" smtClean="0"/>
              <a:t>2</a:t>
            </a:r>
            <a:r>
              <a:rPr lang="zh-CN" altLang="en-US" dirty="0" smtClean="0"/>
              <a:t>、执行引擎</a:t>
            </a:r>
          </a:p>
          <a:p>
            <a:r>
              <a:rPr lang="en-US" altLang="zh-CN" dirty="0" smtClean="0"/>
              <a:t>3</a:t>
            </a:r>
            <a:r>
              <a:rPr lang="zh-CN" altLang="en-US" dirty="0" smtClean="0"/>
              <a:t>、运行时数据区</a:t>
            </a:r>
          </a:p>
          <a:p>
            <a:r>
              <a:rPr lang="en-US" altLang="zh-CN" dirty="0" smtClean="0"/>
              <a:t>4</a:t>
            </a:r>
            <a:r>
              <a:rPr lang="zh-CN" altLang="en-US" dirty="0" smtClean="0"/>
              <a:t>、本地库接口</a:t>
            </a:r>
          </a:p>
          <a:p>
            <a:r>
              <a:rPr lang="en-US" altLang="zh-CN" b="1" dirty="0" smtClean="0"/>
              <a:t>2.3</a:t>
            </a:r>
            <a:r>
              <a:rPr lang="zh-CN" altLang="en-US" b="1" dirty="0" smtClean="0"/>
              <a:t>、</a:t>
            </a:r>
            <a:r>
              <a:rPr lang="en-US" altLang="zh-CN" b="1" dirty="0" smtClean="0"/>
              <a:t>JVM</a:t>
            </a:r>
            <a:r>
              <a:rPr lang="zh-CN" altLang="en-US" b="1" dirty="0" smtClean="0"/>
              <a:t>内存参数调整及监控</a:t>
            </a:r>
          </a:p>
          <a:p>
            <a:r>
              <a:rPr lang="en-US" altLang="zh-CN" dirty="0" smtClean="0"/>
              <a:t>1</a:t>
            </a:r>
            <a:r>
              <a:rPr lang="zh-CN" altLang="en-US" dirty="0" smtClean="0"/>
              <a:t>、</a:t>
            </a:r>
            <a:r>
              <a:rPr lang="en-US" altLang="zh-CN" dirty="0" smtClean="0"/>
              <a:t>JVM</a:t>
            </a:r>
            <a:r>
              <a:rPr lang="zh-CN" altLang="en-US" dirty="0" smtClean="0"/>
              <a:t>之内存调整</a:t>
            </a:r>
          </a:p>
          <a:p>
            <a:r>
              <a:rPr lang="en-US" altLang="zh-CN" dirty="0" smtClean="0"/>
              <a:t>2</a:t>
            </a:r>
            <a:r>
              <a:rPr lang="zh-CN" altLang="en-US" dirty="0" smtClean="0"/>
              <a:t>、</a:t>
            </a:r>
            <a:r>
              <a:rPr lang="en-US" altLang="zh-CN" dirty="0" smtClean="0"/>
              <a:t>JVM</a:t>
            </a:r>
            <a:r>
              <a:rPr lang="zh-CN" altLang="en-US" dirty="0" smtClean="0"/>
              <a:t>监控工具之</a:t>
            </a:r>
            <a:r>
              <a:rPr lang="en-US" altLang="zh-CN" dirty="0" err="1" smtClean="0"/>
              <a:t>Jconsole</a:t>
            </a:r>
            <a:endParaRPr lang="en-US" altLang="zh-CN" dirty="0" smtClean="0"/>
          </a:p>
          <a:p>
            <a:r>
              <a:rPr lang="en-US" altLang="zh-CN" dirty="0" smtClean="0"/>
              <a:t>3</a:t>
            </a:r>
            <a:r>
              <a:rPr lang="zh-CN" altLang="en-US" dirty="0" smtClean="0"/>
              <a:t>、</a:t>
            </a:r>
            <a:r>
              <a:rPr lang="en-US" altLang="zh-CN" dirty="0" smtClean="0"/>
              <a:t>JVM</a:t>
            </a:r>
            <a:r>
              <a:rPr lang="zh-CN" altLang="en-US" dirty="0" smtClean="0"/>
              <a:t>监控工具之</a:t>
            </a:r>
            <a:r>
              <a:rPr lang="en-US" altLang="zh-CN" dirty="0" err="1" smtClean="0"/>
              <a:t>JProfile</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normAutofit fontScale="90000"/>
          </a:bodyPr>
          <a:lstStyle/>
          <a:p>
            <a:pPr lvl="0"/>
            <a:r>
              <a:rPr lang="en-US" altLang="zh-CN" dirty="0" smtClean="0"/>
              <a:t>JVM</a:t>
            </a:r>
            <a:r>
              <a:rPr lang="zh-CN" altLang="en-US" dirty="0" smtClean="0"/>
              <a:t>性能调优</a:t>
            </a:r>
            <a:r>
              <a:rPr lang="en-US" altLang="zh-CN" dirty="0" smtClean="0"/>
              <a:t>-</a:t>
            </a:r>
            <a:r>
              <a:rPr lang="zh-CN" altLang="en-US" dirty="0" smtClean="0"/>
              <a:t>提高</a:t>
            </a:r>
            <a:r>
              <a:rPr lang="en-US" altLang="zh-CN" dirty="0" smtClean="0"/>
              <a:t>Eclipse</a:t>
            </a:r>
            <a:r>
              <a:rPr lang="zh-CN" altLang="en-US" dirty="0" smtClean="0"/>
              <a:t>运行效率</a:t>
            </a:r>
            <a:endParaRPr lang="zh-CN" altLang="en-US" dirty="0"/>
          </a:p>
        </p:txBody>
      </p:sp>
      <p:sp>
        <p:nvSpPr>
          <p:cNvPr id="3" name="矩形 2"/>
          <p:cNvSpPr/>
          <p:nvPr/>
        </p:nvSpPr>
        <p:spPr>
          <a:xfrm>
            <a:off x="251520" y="980728"/>
            <a:ext cx="8640960" cy="369332"/>
          </a:xfrm>
          <a:prstGeom prst="rect">
            <a:avLst/>
          </a:prstGeom>
        </p:spPr>
        <p:txBody>
          <a:bodyPr wrap="square">
            <a:spAutoFit/>
          </a:bodyPr>
          <a:lstStyle/>
          <a:p>
            <a:r>
              <a:rPr lang="zh-CN" altLang="en-US" dirty="0" smtClean="0"/>
              <a:t>二、启动</a:t>
            </a:r>
            <a:r>
              <a:rPr lang="en-US" altLang="zh-CN" dirty="0" smtClean="0"/>
              <a:t>Eclipse</a:t>
            </a:r>
            <a:r>
              <a:rPr lang="zh-CN" altLang="en-US" dirty="0" smtClean="0"/>
              <a:t>，分析</a:t>
            </a:r>
            <a:r>
              <a:rPr lang="en-US" altLang="zh-CN" dirty="0" err="1" smtClean="0"/>
              <a:t>eclipse_gc.log</a:t>
            </a:r>
            <a:r>
              <a:rPr lang="zh-CN" altLang="en-US" dirty="0" smtClean="0"/>
              <a:t>中的</a:t>
            </a:r>
            <a:r>
              <a:rPr lang="en-US" altLang="zh-CN" dirty="0" err="1" smtClean="0"/>
              <a:t>gc</a:t>
            </a:r>
            <a:r>
              <a:rPr lang="zh-CN" altLang="en-US" dirty="0" smtClean="0"/>
              <a:t>日志</a:t>
            </a:r>
            <a:endParaRPr lang="zh-CN" altLang="en-US" dirty="0"/>
          </a:p>
        </p:txBody>
      </p:sp>
      <p:sp>
        <p:nvSpPr>
          <p:cNvPr id="4" name="矩形 3"/>
          <p:cNvSpPr/>
          <p:nvPr/>
        </p:nvSpPr>
        <p:spPr>
          <a:xfrm>
            <a:off x="251520" y="1268760"/>
            <a:ext cx="8640960" cy="2308324"/>
          </a:xfrm>
          <a:prstGeom prst="rect">
            <a:avLst/>
          </a:prstGeom>
        </p:spPr>
        <p:txBody>
          <a:bodyPr wrap="square">
            <a:spAutoFit/>
          </a:bodyPr>
          <a:lstStyle/>
          <a:p>
            <a:r>
              <a:rPr lang="zh-CN" altLang="en-US" sz="1600" dirty="0" smtClean="0"/>
              <a:t>        从日志中看</a:t>
            </a:r>
            <a:r>
              <a:rPr lang="en-US" altLang="zh-CN" sz="1600" dirty="0" smtClean="0"/>
              <a:t>Eclipse</a:t>
            </a:r>
            <a:r>
              <a:rPr lang="zh-CN" altLang="en-US" sz="1600" dirty="0" smtClean="0"/>
              <a:t>启动总花了</a:t>
            </a:r>
            <a:r>
              <a:rPr lang="en-US" altLang="zh-CN" sz="1600" dirty="0" smtClean="0"/>
              <a:t>16</a:t>
            </a:r>
            <a:r>
              <a:rPr lang="zh-CN" altLang="en-US" sz="1600" dirty="0" smtClean="0"/>
              <a:t>秒左右，从第一条</a:t>
            </a:r>
            <a:r>
              <a:rPr lang="en-US" altLang="zh-CN" sz="1600" dirty="0" smtClean="0"/>
              <a:t>GC</a:t>
            </a:r>
            <a:r>
              <a:rPr lang="zh-CN" altLang="en-US" sz="1600" dirty="0" smtClean="0"/>
              <a:t>日志看到</a:t>
            </a:r>
            <a:r>
              <a:rPr lang="en-US" altLang="zh-CN" sz="1600" dirty="0" smtClean="0"/>
              <a:t>JVM</a:t>
            </a:r>
            <a:r>
              <a:rPr lang="zh-CN" altLang="en-US" sz="1600" dirty="0" smtClean="0"/>
              <a:t>从</a:t>
            </a:r>
            <a:r>
              <a:rPr lang="en-US" altLang="zh-CN" sz="1600" dirty="0" smtClean="0"/>
              <a:t>0.532</a:t>
            </a:r>
            <a:r>
              <a:rPr lang="zh-CN" altLang="en-US" sz="1600" dirty="0" smtClean="0"/>
              <a:t>秒开始就进行了</a:t>
            </a:r>
            <a:r>
              <a:rPr lang="en-US" altLang="zh-CN" sz="1600" dirty="0" smtClean="0"/>
              <a:t>GC</a:t>
            </a:r>
            <a:r>
              <a:rPr lang="zh-CN" altLang="en-US" sz="1600" dirty="0" smtClean="0"/>
              <a:t>，年轻代占用大小从</a:t>
            </a:r>
            <a:r>
              <a:rPr lang="en-US" altLang="zh-CN" sz="1600" dirty="0" smtClean="0"/>
              <a:t>3114k</a:t>
            </a:r>
            <a:r>
              <a:rPr lang="zh-CN" altLang="en-US" sz="1600" dirty="0" smtClean="0"/>
              <a:t>变为</a:t>
            </a:r>
            <a:r>
              <a:rPr lang="en-US" altLang="zh-CN" sz="1600" dirty="0" smtClean="0"/>
              <a:t>384k</a:t>
            </a:r>
            <a:r>
              <a:rPr lang="zh-CN" altLang="en-US" sz="1600" dirty="0" smtClean="0"/>
              <a:t>，</a:t>
            </a:r>
            <a:r>
              <a:rPr lang="en-US" altLang="zh-CN" sz="1600" dirty="0" smtClean="0"/>
              <a:t>GC</a:t>
            </a:r>
            <a:r>
              <a:rPr lang="zh-CN" altLang="en-US" sz="1600" dirty="0" smtClean="0"/>
              <a:t>回收掉了</a:t>
            </a:r>
            <a:r>
              <a:rPr lang="en-US" altLang="zh-CN" sz="1600" dirty="0" smtClean="0"/>
              <a:t>3114-384=2730K</a:t>
            </a:r>
            <a:r>
              <a:rPr lang="zh-CN" altLang="en-US" sz="1600" dirty="0" smtClean="0"/>
              <a:t>，年轻代当前容量为</a:t>
            </a:r>
            <a:r>
              <a:rPr lang="en-US" altLang="zh-CN" sz="1600" dirty="0" smtClean="0"/>
              <a:t>3520K</a:t>
            </a:r>
            <a:r>
              <a:rPr lang="zh-CN" altLang="en-US" sz="1600" dirty="0" smtClean="0"/>
              <a:t>，年轻代</a:t>
            </a:r>
            <a:r>
              <a:rPr lang="en-US" altLang="zh-CN" sz="1600" dirty="0" smtClean="0"/>
              <a:t>GC</a:t>
            </a:r>
            <a:r>
              <a:rPr lang="zh-CN" altLang="en-US" sz="1600" dirty="0" smtClean="0"/>
              <a:t>回收</a:t>
            </a:r>
            <a:r>
              <a:rPr lang="en-US" altLang="zh-CN" sz="1600" dirty="0" smtClean="0"/>
              <a:t>JVM</a:t>
            </a:r>
            <a:r>
              <a:rPr lang="zh-CN" altLang="en-US" sz="1600" dirty="0" smtClean="0"/>
              <a:t>暂停了</a:t>
            </a:r>
            <a:r>
              <a:rPr lang="en-US" altLang="zh-CN" sz="1600" dirty="0" smtClean="0"/>
              <a:t>0.0059593</a:t>
            </a:r>
            <a:r>
              <a:rPr lang="zh-CN" altLang="en-US" sz="1600" dirty="0" smtClean="0"/>
              <a:t>秒，整个堆空间占大小从</a:t>
            </a:r>
            <a:r>
              <a:rPr lang="en-US" altLang="zh-CN" sz="1600" dirty="0" smtClean="0"/>
              <a:t>3114</a:t>
            </a:r>
            <a:r>
              <a:rPr lang="zh-CN" altLang="en-US" sz="1600" dirty="0" smtClean="0"/>
              <a:t>变为</a:t>
            </a:r>
            <a:r>
              <a:rPr lang="en-US" altLang="zh-CN" sz="1600" dirty="0" smtClean="0"/>
              <a:t>930K</a:t>
            </a:r>
            <a:r>
              <a:rPr lang="zh-CN" altLang="en-US" sz="1600" dirty="0" smtClean="0"/>
              <a:t>，堆空间当前大小为</a:t>
            </a:r>
            <a:r>
              <a:rPr lang="en-US" altLang="zh-CN" sz="1600" dirty="0" smtClean="0"/>
              <a:t>50816K</a:t>
            </a:r>
            <a:r>
              <a:rPr lang="zh-CN" altLang="en-US" sz="1600" dirty="0" smtClean="0"/>
              <a:t>。</a:t>
            </a:r>
            <a:r>
              <a:rPr lang="en-US" altLang="zh-CN" sz="1600" dirty="0" smtClean="0"/>
              <a:t>GC</a:t>
            </a:r>
            <a:r>
              <a:rPr lang="zh-CN" altLang="en-US" sz="1600" dirty="0" smtClean="0"/>
              <a:t>过程中</a:t>
            </a:r>
            <a:r>
              <a:rPr lang="en-US" altLang="zh-CN" sz="1600" dirty="0" err="1" smtClean="0"/>
              <a:t>jvm</a:t>
            </a:r>
            <a:r>
              <a:rPr lang="zh-CN" altLang="en-US" sz="1600" dirty="0" smtClean="0"/>
              <a:t>暂停处理的总时间为</a:t>
            </a:r>
            <a:r>
              <a:rPr lang="en-US" altLang="zh-CN" sz="1600" dirty="0" smtClean="0"/>
              <a:t>0.0071071</a:t>
            </a:r>
            <a:r>
              <a:rPr lang="zh-CN" altLang="en-US" sz="1600" dirty="0" smtClean="0"/>
              <a:t>。从整个垃圾回收过程来看</a:t>
            </a:r>
            <a:r>
              <a:rPr lang="en-US" altLang="zh-CN" sz="1600" dirty="0" smtClean="0"/>
              <a:t>16</a:t>
            </a:r>
            <a:r>
              <a:rPr lang="zh-CN" altLang="en-US" sz="1600" dirty="0" smtClean="0"/>
              <a:t>秒的启动时间垃圾回收频率达到了</a:t>
            </a:r>
            <a:r>
              <a:rPr lang="en-US" altLang="zh-CN" sz="1600" dirty="0" smtClean="0"/>
              <a:t>34</a:t>
            </a:r>
            <a:r>
              <a:rPr lang="zh-CN" altLang="en-US" sz="1600" dirty="0" smtClean="0"/>
              <a:t>次，</a:t>
            </a:r>
            <a:r>
              <a:rPr lang="en-US" altLang="zh-CN" sz="1600" dirty="0" err="1" smtClean="0"/>
              <a:t>gc</a:t>
            </a:r>
            <a:r>
              <a:rPr lang="zh-CN" altLang="en-US" sz="1600" dirty="0" smtClean="0"/>
              <a:t>类类型的回收比较频繁，</a:t>
            </a:r>
            <a:r>
              <a:rPr lang="en-US" altLang="zh-CN" sz="1600" dirty="0" smtClean="0"/>
              <a:t>Full GC</a:t>
            </a:r>
            <a:r>
              <a:rPr lang="zh-CN" altLang="en-US" sz="1600" dirty="0" smtClean="0"/>
              <a:t>就发生了一次，从这可知我们要增大年轻代内存以减少</a:t>
            </a:r>
            <a:r>
              <a:rPr lang="en-US" altLang="zh-CN" sz="1600" dirty="0" smtClean="0"/>
              <a:t>GC</a:t>
            </a:r>
            <a:r>
              <a:rPr lang="zh-CN" altLang="en-US" sz="1600" dirty="0" smtClean="0"/>
              <a:t>频率。</a:t>
            </a:r>
            <a:endParaRPr lang="en-US" altLang="zh-CN" sz="1600" dirty="0" smtClean="0"/>
          </a:p>
          <a:p>
            <a:r>
              <a:rPr lang="en-US" altLang="zh-CN" sz="1600" b="1" dirty="0" smtClean="0"/>
              <a:t>        </a:t>
            </a:r>
            <a:r>
              <a:rPr lang="zh-CN" altLang="en-US" sz="1600" b="1" dirty="0" smtClean="0"/>
              <a:t>很多情况下大部分</a:t>
            </a:r>
            <a:r>
              <a:rPr lang="en-US" altLang="zh-CN" sz="1600" b="1" dirty="0" err="1" smtClean="0"/>
              <a:t>Jvm</a:t>
            </a:r>
            <a:r>
              <a:rPr lang="zh-CN" altLang="en-US" sz="1600" b="1" dirty="0" smtClean="0"/>
              <a:t>都是使用串行收集器、并行收集器，当</a:t>
            </a:r>
            <a:r>
              <a:rPr lang="en-US" altLang="zh-CN" sz="1600" b="1" dirty="0" smtClean="0"/>
              <a:t>JVM</a:t>
            </a:r>
            <a:r>
              <a:rPr lang="zh-CN" altLang="en-US" sz="1600" b="1" dirty="0" smtClean="0"/>
              <a:t>在进行垃圾回收时都会暂挂当前应用程序线程去进行垃圾回收，而垃圾回收会消耗时间及系统资源，因此我们要尽量减少频繁的</a:t>
            </a:r>
            <a:r>
              <a:rPr lang="en-US" altLang="zh-CN" sz="1600" b="1" dirty="0" smtClean="0"/>
              <a:t>GC</a:t>
            </a:r>
            <a:r>
              <a:rPr lang="zh-CN" altLang="en-US" sz="1600" b="1" dirty="0" smtClean="0"/>
              <a:t>及</a:t>
            </a:r>
            <a:r>
              <a:rPr lang="en-US" altLang="zh-CN" sz="1600" b="1" dirty="0" smtClean="0"/>
              <a:t>GC</a:t>
            </a:r>
            <a:r>
              <a:rPr lang="zh-CN" altLang="en-US" sz="1600" b="1" dirty="0" smtClean="0"/>
              <a:t>时所花费的时间。</a:t>
            </a:r>
            <a:endParaRPr lang="zh-CN" altLang="en-US" sz="1600" b="1" dirty="0"/>
          </a:p>
        </p:txBody>
      </p:sp>
      <p:sp>
        <p:nvSpPr>
          <p:cNvPr id="6" name="矩形 5"/>
          <p:cNvSpPr/>
          <p:nvPr/>
        </p:nvSpPr>
        <p:spPr>
          <a:xfrm>
            <a:off x="323528" y="3501008"/>
            <a:ext cx="8640960" cy="3293209"/>
          </a:xfrm>
          <a:prstGeom prst="rect">
            <a:avLst/>
          </a:prstGeom>
        </p:spPr>
        <p:txBody>
          <a:bodyPr wrap="square">
            <a:spAutoFit/>
          </a:bodyPr>
          <a:lstStyle/>
          <a:p>
            <a:r>
              <a:rPr lang="en-US" altLang="zh-CN" sz="1600" b="1" dirty="0" smtClean="0"/>
              <a:t>GC</a:t>
            </a:r>
            <a:r>
              <a:rPr lang="zh-CN" altLang="en-US" sz="1600" b="1" dirty="0" smtClean="0"/>
              <a:t>日志说明：</a:t>
            </a:r>
          </a:p>
          <a:p>
            <a:r>
              <a:rPr lang="en-US" altLang="zh-CN" sz="1600" dirty="0" smtClean="0"/>
              <a:t>GC</a:t>
            </a:r>
            <a:r>
              <a:rPr lang="zh-CN" altLang="en-US" sz="1600" dirty="0" smtClean="0"/>
              <a:t>打印时间</a:t>
            </a:r>
            <a:r>
              <a:rPr lang="en-US" altLang="zh-CN" sz="1600" dirty="0" smtClean="0"/>
              <a:t>: [</a:t>
            </a:r>
            <a:r>
              <a:rPr lang="zh-CN" altLang="en-US" sz="1600" dirty="0" smtClean="0"/>
              <a:t>垃圾回收类型回收时间</a:t>
            </a:r>
            <a:r>
              <a:rPr lang="en-US" altLang="zh-CN" sz="1600" dirty="0" smtClean="0"/>
              <a:t>: [</a:t>
            </a:r>
            <a:r>
              <a:rPr lang="zh-CN" altLang="en-US" sz="1600" dirty="0" smtClean="0"/>
              <a:t>收集器名称</a:t>
            </a:r>
            <a:r>
              <a:rPr lang="en-US" altLang="zh-CN" sz="1600" dirty="0" smtClean="0"/>
              <a:t>: </a:t>
            </a:r>
            <a:r>
              <a:rPr lang="zh-CN" altLang="en-US" sz="1600" dirty="0" smtClean="0"/>
              <a:t>年轻代回收前占用大小</a:t>
            </a:r>
            <a:r>
              <a:rPr lang="en-US" altLang="zh-CN" sz="1600" dirty="0" smtClean="0"/>
              <a:t>-&gt;</a:t>
            </a:r>
            <a:r>
              <a:rPr lang="zh-CN" altLang="en-US" sz="1600" dirty="0" smtClean="0"/>
              <a:t>年轻代回收后占用大小</a:t>
            </a:r>
            <a:r>
              <a:rPr lang="en-US" altLang="zh-CN" sz="1600" dirty="0" smtClean="0"/>
              <a:t>(</a:t>
            </a:r>
            <a:r>
              <a:rPr lang="zh-CN" altLang="en-US" sz="1600" dirty="0" smtClean="0"/>
              <a:t>年轻代当前容量</a:t>
            </a:r>
            <a:r>
              <a:rPr lang="en-US" altLang="zh-CN" sz="1600" dirty="0" smtClean="0"/>
              <a:t>),</a:t>
            </a:r>
            <a:r>
              <a:rPr lang="zh-CN" altLang="en-US" sz="1600" dirty="0" smtClean="0"/>
              <a:t>年轻代局部</a:t>
            </a:r>
            <a:r>
              <a:rPr lang="en-US" altLang="zh-CN" sz="1600" dirty="0" smtClean="0"/>
              <a:t>GC</a:t>
            </a:r>
            <a:r>
              <a:rPr lang="zh-CN" altLang="en-US" sz="1600" dirty="0" smtClean="0"/>
              <a:t>时</a:t>
            </a:r>
            <a:r>
              <a:rPr lang="en-US" altLang="zh-CN" sz="1600" dirty="0" smtClean="0"/>
              <a:t>JVM</a:t>
            </a:r>
            <a:r>
              <a:rPr lang="zh-CN" altLang="en-US" sz="1600" dirty="0" smtClean="0"/>
              <a:t>暂停处理的时间</a:t>
            </a:r>
            <a:r>
              <a:rPr lang="en-US" altLang="zh-CN" sz="1600" dirty="0" smtClean="0"/>
              <a:t>] </a:t>
            </a:r>
            <a:r>
              <a:rPr lang="zh-CN" altLang="en-US" sz="1600" dirty="0" smtClean="0"/>
              <a:t>堆空间</a:t>
            </a:r>
            <a:r>
              <a:rPr lang="en-US" altLang="zh-CN" sz="1600" dirty="0" smtClean="0"/>
              <a:t>GC</a:t>
            </a:r>
            <a:r>
              <a:rPr lang="zh-CN" altLang="en-US" sz="1600" dirty="0" smtClean="0"/>
              <a:t>前占用的空间</a:t>
            </a:r>
            <a:r>
              <a:rPr lang="en-US" altLang="zh-CN" sz="1600" dirty="0" smtClean="0"/>
              <a:t>-&gt;</a:t>
            </a:r>
            <a:r>
              <a:rPr lang="zh-CN" altLang="en-US" sz="1600" dirty="0" smtClean="0"/>
              <a:t>堆空间</a:t>
            </a:r>
            <a:r>
              <a:rPr lang="en-US" altLang="zh-CN" sz="1600" dirty="0" smtClean="0"/>
              <a:t>GC</a:t>
            </a:r>
            <a:r>
              <a:rPr lang="zh-CN" altLang="en-US" sz="1600" dirty="0" smtClean="0"/>
              <a:t>后占用的空间</a:t>
            </a:r>
            <a:r>
              <a:rPr lang="en-US" altLang="zh-CN" sz="1600" dirty="0" smtClean="0"/>
              <a:t>(</a:t>
            </a:r>
            <a:r>
              <a:rPr lang="zh-CN" altLang="en-US" sz="1600" dirty="0" smtClean="0"/>
              <a:t>堆空间当前容量</a:t>
            </a:r>
            <a:r>
              <a:rPr lang="en-US" altLang="zh-CN" sz="1600" dirty="0" smtClean="0"/>
              <a:t>),GC</a:t>
            </a:r>
            <a:r>
              <a:rPr lang="zh-CN" altLang="en-US" sz="1600" dirty="0" smtClean="0"/>
              <a:t>过程中</a:t>
            </a:r>
            <a:r>
              <a:rPr lang="en-US" altLang="zh-CN" sz="1600" dirty="0" smtClean="0"/>
              <a:t>JVM</a:t>
            </a:r>
            <a:r>
              <a:rPr lang="zh-CN" altLang="en-US" sz="1600" dirty="0" smtClean="0"/>
              <a:t>暂停处理的时间</a:t>
            </a:r>
            <a:r>
              <a:rPr lang="en-US" altLang="zh-CN" sz="1600" dirty="0" smtClean="0"/>
              <a:t>]</a:t>
            </a:r>
            <a:r>
              <a:rPr lang="zh-CN" altLang="en-US" sz="1600" dirty="0" smtClean="0"/>
              <a:t>。</a:t>
            </a:r>
          </a:p>
          <a:p>
            <a:r>
              <a:rPr lang="zh-CN" altLang="en-US" sz="1600" b="1" dirty="0" smtClean="0"/>
              <a:t>垃圾回收类型：分为</a:t>
            </a:r>
            <a:r>
              <a:rPr lang="en-US" altLang="zh-CN" sz="1600" b="1" dirty="0" smtClean="0"/>
              <a:t>GC</a:t>
            </a:r>
            <a:r>
              <a:rPr lang="zh-CN" altLang="en-US" sz="1600" b="1" dirty="0" smtClean="0"/>
              <a:t>和</a:t>
            </a:r>
            <a:r>
              <a:rPr lang="en-US" altLang="zh-CN" sz="1600" b="1" dirty="0" smtClean="0"/>
              <a:t>Full GC. </a:t>
            </a:r>
          </a:p>
          <a:p>
            <a:r>
              <a:rPr lang="en-US" altLang="zh-CN" sz="1600" dirty="0" smtClean="0"/>
              <a:t>GC</a:t>
            </a:r>
            <a:r>
              <a:rPr lang="zh-CN" altLang="en-US" sz="1600" dirty="0" smtClean="0"/>
              <a:t>一般为堆空间某个区发生了垃圾回收，</a:t>
            </a:r>
            <a:endParaRPr lang="en-US" altLang="zh-CN" sz="1600" dirty="0" smtClean="0"/>
          </a:p>
          <a:p>
            <a:r>
              <a:rPr lang="en-US" altLang="zh-CN" sz="1600" dirty="0" smtClean="0"/>
              <a:t>Full GC</a:t>
            </a:r>
            <a:r>
              <a:rPr lang="zh-CN" altLang="en-US" sz="1600" dirty="0" smtClean="0"/>
              <a:t>基本都是整个堆空间及持久代发生了垃圾回收，通常优化的目标之一是尽量减少</a:t>
            </a:r>
            <a:r>
              <a:rPr lang="en-US" altLang="zh-CN" sz="1600" dirty="0" smtClean="0"/>
              <a:t>GC</a:t>
            </a:r>
            <a:r>
              <a:rPr lang="zh-CN" altLang="en-US" sz="1600" dirty="0" smtClean="0"/>
              <a:t>和</a:t>
            </a:r>
            <a:r>
              <a:rPr lang="en-US" altLang="zh-CN" sz="1600" dirty="0" smtClean="0"/>
              <a:t>Full GC</a:t>
            </a:r>
            <a:r>
              <a:rPr lang="zh-CN" altLang="en-US" sz="1600" dirty="0" smtClean="0"/>
              <a:t>的频率。</a:t>
            </a:r>
          </a:p>
          <a:p>
            <a:r>
              <a:rPr lang="zh-CN" altLang="en-US" sz="1600" b="1" dirty="0" smtClean="0"/>
              <a:t>收集器名称：</a:t>
            </a:r>
            <a:r>
              <a:rPr lang="zh-CN" altLang="en-US" sz="1600" dirty="0" smtClean="0"/>
              <a:t>一般都为收集器的简称或别名，通过收集器名称基本都能判断出那个区发生了</a:t>
            </a:r>
            <a:r>
              <a:rPr lang="en-US" altLang="zh-CN" sz="1600" dirty="0" smtClean="0"/>
              <a:t>GC</a:t>
            </a:r>
            <a:r>
              <a:rPr lang="zh-CN" altLang="en-US" sz="1600" dirty="0" smtClean="0"/>
              <a:t>。</a:t>
            </a:r>
          </a:p>
          <a:p>
            <a:r>
              <a:rPr lang="en-US" altLang="zh-CN" sz="1600" dirty="0" err="1" smtClean="0"/>
              <a:t>DefNew</a:t>
            </a:r>
            <a:r>
              <a:rPr lang="zh-CN" altLang="en-US" sz="1600" dirty="0" smtClean="0"/>
              <a:t>：年轻代（新生代）发生了</a:t>
            </a:r>
            <a:r>
              <a:rPr lang="en-US" altLang="zh-CN" sz="1600" dirty="0" smtClean="0"/>
              <a:t>GC </a:t>
            </a:r>
            <a:r>
              <a:rPr lang="zh-CN" altLang="en-US" sz="1600" dirty="0" smtClean="0"/>
              <a:t>（若为</a:t>
            </a:r>
            <a:r>
              <a:rPr lang="en-US" altLang="zh-CN" sz="1600" dirty="0" err="1" smtClean="0"/>
              <a:t>DefNew</a:t>
            </a:r>
            <a:r>
              <a:rPr lang="zh-CN" altLang="en-US" sz="1600" dirty="0" smtClean="0"/>
              <a:t>可知当前</a:t>
            </a:r>
            <a:r>
              <a:rPr lang="en-US" altLang="zh-CN" sz="1600" dirty="0" smtClean="0"/>
              <a:t>JVM</a:t>
            </a:r>
            <a:r>
              <a:rPr lang="zh-CN" altLang="en-US" sz="1600" dirty="0" smtClean="0"/>
              <a:t>年轻代使用的串行收集器）</a:t>
            </a:r>
          </a:p>
          <a:p>
            <a:r>
              <a:rPr lang="en-US" altLang="zh-CN" sz="1600" dirty="0" err="1" smtClean="0"/>
              <a:t>ParNew</a:t>
            </a:r>
            <a:r>
              <a:rPr lang="zh-CN" altLang="en-US" sz="1600" dirty="0" smtClean="0"/>
              <a:t>：年轻代（新生代）发生了</a:t>
            </a:r>
            <a:r>
              <a:rPr lang="en-US" altLang="zh-CN" sz="1600" dirty="0" smtClean="0"/>
              <a:t>GC </a:t>
            </a:r>
            <a:r>
              <a:rPr lang="zh-CN" altLang="en-US" sz="1600" dirty="0" smtClean="0"/>
              <a:t>（若为</a:t>
            </a:r>
            <a:r>
              <a:rPr lang="en-US" altLang="zh-CN" sz="1600" dirty="0" err="1" smtClean="0"/>
              <a:t>ParNew</a:t>
            </a:r>
            <a:r>
              <a:rPr lang="zh-CN" altLang="en-US" sz="1600" dirty="0" smtClean="0"/>
              <a:t>可知当前</a:t>
            </a:r>
            <a:r>
              <a:rPr lang="en-US" altLang="zh-CN" sz="1600" dirty="0" smtClean="0"/>
              <a:t>JVM</a:t>
            </a:r>
            <a:r>
              <a:rPr lang="zh-CN" altLang="en-US" sz="1600" dirty="0" smtClean="0"/>
              <a:t>年轻代使用了并行收集器）</a:t>
            </a:r>
          </a:p>
          <a:p>
            <a:r>
              <a:rPr lang="en-US" altLang="zh-CN" sz="1600" dirty="0" smtClean="0"/>
              <a:t>Tenured</a:t>
            </a:r>
            <a:r>
              <a:rPr lang="zh-CN" altLang="en-US" sz="1600" dirty="0" smtClean="0"/>
              <a:t>：老年代发生了</a:t>
            </a:r>
            <a:r>
              <a:rPr lang="en-US" altLang="zh-CN" sz="1600" dirty="0" smtClean="0"/>
              <a:t>GC</a:t>
            </a:r>
          </a:p>
          <a:p>
            <a:r>
              <a:rPr lang="en-US" altLang="zh-CN" sz="1600" dirty="0" smtClean="0"/>
              <a:t>Perm</a:t>
            </a:r>
            <a:r>
              <a:rPr lang="zh-CN" altLang="en-US" sz="1600" dirty="0" smtClean="0"/>
              <a:t>：持久代发生了</a:t>
            </a:r>
            <a:r>
              <a:rPr lang="en-US" altLang="zh-CN" sz="1600" dirty="0" smtClean="0"/>
              <a:t>GC</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normAutofit fontScale="90000"/>
          </a:bodyPr>
          <a:lstStyle/>
          <a:p>
            <a:pPr lvl="0"/>
            <a:r>
              <a:rPr lang="en-US" altLang="zh-CN" dirty="0" smtClean="0"/>
              <a:t>JVM</a:t>
            </a:r>
            <a:r>
              <a:rPr lang="zh-CN" altLang="en-US" dirty="0" smtClean="0"/>
              <a:t>性能调优</a:t>
            </a:r>
            <a:r>
              <a:rPr lang="en-US" altLang="zh-CN" dirty="0" smtClean="0"/>
              <a:t>-</a:t>
            </a:r>
            <a:r>
              <a:rPr lang="zh-CN" altLang="en-US" dirty="0" smtClean="0"/>
              <a:t>提高</a:t>
            </a:r>
            <a:r>
              <a:rPr lang="en-US" altLang="zh-CN" dirty="0" smtClean="0"/>
              <a:t>Eclipse</a:t>
            </a:r>
            <a:r>
              <a:rPr lang="zh-CN" altLang="en-US" dirty="0" smtClean="0"/>
              <a:t>运行效率</a:t>
            </a:r>
            <a:endParaRPr lang="zh-CN" altLang="en-US" dirty="0"/>
          </a:p>
        </p:txBody>
      </p:sp>
      <p:sp>
        <p:nvSpPr>
          <p:cNvPr id="3" name="矩形 2"/>
          <p:cNvSpPr/>
          <p:nvPr/>
        </p:nvSpPr>
        <p:spPr>
          <a:xfrm>
            <a:off x="251520" y="1052736"/>
            <a:ext cx="8640960" cy="1477328"/>
          </a:xfrm>
          <a:prstGeom prst="rect">
            <a:avLst/>
          </a:prstGeom>
        </p:spPr>
        <p:txBody>
          <a:bodyPr wrap="square">
            <a:spAutoFit/>
          </a:bodyPr>
          <a:lstStyle/>
          <a:p>
            <a:r>
              <a:rPr lang="zh-CN" altLang="en-US" b="1" dirty="0" smtClean="0"/>
              <a:t>三、调整年轻代大小，再进行</a:t>
            </a:r>
            <a:r>
              <a:rPr lang="en-US" altLang="zh-CN" b="1" dirty="0" smtClean="0"/>
              <a:t>GC</a:t>
            </a:r>
            <a:r>
              <a:rPr lang="zh-CN" altLang="en-US" b="1" dirty="0" smtClean="0"/>
              <a:t>日志分析</a:t>
            </a:r>
          </a:p>
          <a:p>
            <a:r>
              <a:rPr lang="zh-CN" altLang="en-US" dirty="0" smtClean="0"/>
              <a:t>        通过上面的</a:t>
            </a:r>
            <a:r>
              <a:rPr lang="en-US" altLang="zh-CN" dirty="0" smtClean="0"/>
              <a:t>GC</a:t>
            </a:r>
            <a:r>
              <a:rPr lang="zh-CN" altLang="en-US" dirty="0" smtClean="0"/>
              <a:t>日志分析我们知道年轻代的</a:t>
            </a:r>
            <a:r>
              <a:rPr lang="en-US" altLang="zh-CN" dirty="0" smtClean="0"/>
              <a:t>GC</a:t>
            </a:r>
            <a:r>
              <a:rPr lang="zh-CN" altLang="en-US" dirty="0" smtClean="0"/>
              <a:t>频率较高，因此我们需要调整年轻代大小减小其</a:t>
            </a:r>
            <a:r>
              <a:rPr lang="en-US" altLang="zh-CN" dirty="0" smtClean="0"/>
              <a:t>GC</a:t>
            </a:r>
            <a:r>
              <a:rPr lang="zh-CN" altLang="en-US" dirty="0" smtClean="0"/>
              <a:t>频率。</a:t>
            </a:r>
          </a:p>
          <a:p>
            <a:r>
              <a:rPr lang="zh-CN" altLang="en-US" dirty="0" smtClean="0"/>
              <a:t>调整参数如下：</a:t>
            </a:r>
            <a:endParaRPr lang="en-US" altLang="zh-CN" dirty="0" smtClean="0"/>
          </a:p>
          <a:p>
            <a:r>
              <a:rPr lang="en-US" altLang="zh-CN" dirty="0" smtClean="0"/>
              <a:t>-Xms100m -Xmn50m -Xmx200m -</a:t>
            </a:r>
            <a:r>
              <a:rPr lang="en-US" altLang="zh-CN" dirty="0" err="1" smtClean="0"/>
              <a:t>XX:PermSize</a:t>
            </a:r>
            <a:r>
              <a:rPr lang="en-US" altLang="zh-CN" dirty="0" smtClean="0"/>
              <a:t>=30m -</a:t>
            </a:r>
            <a:r>
              <a:rPr lang="en-US" altLang="zh-CN" dirty="0" err="1" smtClean="0"/>
              <a:t>XX:MaxPermSize</a:t>
            </a:r>
            <a:r>
              <a:rPr lang="en-US" altLang="zh-CN" dirty="0" smtClean="0"/>
              <a:t>=60m</a:t>
            </a:r>
            <a:endParaRPr lang="zh-CN" altLang="en-US" dirty="0"/>
          </a:p>
        </p:txBody>
      </p:sp>
      <p:sp>
        <p:nvSpPr>
          <p:cNvPr id="4" name="矩形 3"/>
          <p:cNvSpPr/>
          <p:nvPr/>
        </p:nvSpPr>
        <p:spPr>
          <a:xfrm>
            <a:off x="323528" y="2708920"/>
            <a:ext cx="8640960" cy="3970318"/>
          </a:xfrm>
          <a:prstGeom prst="rect">
            <a:avLst/>
          </a:prstGeom>
        </p:spPr>
        <p:txBody>
          <a:bodyPr wrap="square">
            <a:spAutoFit/>
          </a:bodyPr>
          <a:lstStyle/>
          <a:p>
            <a:r>
              <a:rPr lang="zh-CN" altLang="en-US" dirty="0" smtClean="0"/>
              <a:t>        堆空间初始化大小调整为</a:t>
            </a:r>
            <a:r>
              <a:rPr lang="en-US" altLang="zh-CN" dirty="0" smtClean="0"/>
              <a:t>100m</a:t>
            </a:r>
            <a:r>
              <a:rPr lang="zh-CN" altLang="en-US" dirty="0" smtClean="0"/>
              <a:t>，并添加</a:t>
            </a:r>
            <a:r>
              <a:rPr lang="en-US" altLang="zh-CN" dirty="0" smtClean="0"/>
              <a:t>-Xmn50m </a:t>
            </a:r>
            <a:r>
              <a:rPr lang="zh-CN" altLang="en-US" dirty="0" smtClean="0"/>
              <a:t>参数设置年轻代大小为</a:t>
            </a:r>
            <a:r>
              <a:rPr lang="en-US" altLang="zh-CN" dirty="0" smtClean="0"/>
              <a:t>50M</a:t>
            </a:r>
            <a:r>
              <a:rPr lang="zh-CN" altLang="en-US" dirty="0" smtClean="0"/>
              <a:t>，修改参数完后，重新启动</a:t>
            </a:r>
            <a:r>
              <a:rPr lang="en-US" altLang="zh-CN" dirty="0" smtClean="0"/>
              <a:t>Eclipse</a:t>
            </a:r>
            <a:r>
              <a:rPr lang="zh-CN" altLang="en-US" dirty="0" smtClean="0"/>
              <a:t>后再对</a:t>
            </a:r>
            <a:r>
              <a:rPr lang="en-US" altLang="zh-CN" dirty="0" smtClean="0"/>
              <a:t>GC</a:t>
            </a:r>
            <a:r>
              <a:rPr lang="zh-CN" altLang="en-US" dirty="0" smtClean="0"/>
              <a:t>日志进行分析。通过分析右侧的</a:t>
            </a:r>
            <a:r>
              <a:rPr lang="en-US" altLang="zh-CN" dirty="0" smtClean="0"/>
              <a:t>GC</a:t>
            </a:r>
            <a:r>
              <a:rPr lang="zh-CN" altLang="en-US" dirty="0" smtClean="0"/>
              <a:t>日志文件发现启动时间并没有明显的改善并达到了</a:t>
            </a:r>
            <a:r>
              <a:rPr lang="en-US" altLang="zh-CN" dirty="0" smtClean="0"/>
              <a:t>17s</a:t>
            </a:r>
            <a:r>
              <a:rPr lang="zh-CN" altLang="en-US" dirty="0" smtClean="0"/>
              <a:t>，虽然年轻代的</a:t>
            </a:r>
            <a:r>
              <a:rPr lang="en-US" altLang="zh-CN" dirty="0" smtClean="0"/>
              <a:t>GC</a:t>
            </a:r>
            <a:r>
              <a:rPr lang="zh-CN" altLang="en-US" dirty="0" smtClean="0"/>
              <a:t>频率少了，但是有大量的</a:t>
            </a:r>
            <a:r>
              <a:rPr lang="en-US" altLang="zh-CN" dirty="0" smtClean="0"/>
              <a:t>Full GC</a:t>
            </a:r>
            <a:r>
              <a:rPr lang="zh-CN" altLang="en-US" dirty="0" smtClean="0"/>
              <a:t>，说明重新设置后的参数能显著减少年轻代</a:t>
            </a:r>
            <a:r>
              <a:rPr lang="en-US" altLang="zh-CN" dirty="0" smtClean="0"/>
              <a:t>GC</a:t>
            </a:r>
            <a:r>
              <a:rPr lang="zh-CN" altLang="en-US" dirty="0" smtClean="0"/>
              <a:t>频率，但导致了整个堆空间进行了垃圾回收。</a:t>
            </a:r>
          </a:p>
          <a:p>
            <a:r>
              <a:rPr lang="zh-CN" altLang="en-US" b="1" dirty="0" smtClean="0"/>
              <a:t>那为什么会有大量的</a:t>
            </a:r>
            <a:r>
              <a:rPr lang="en-US" altLang="zh-CN" b="1" dirty="0" smtClean="0"/>
              <a:t>Full GC</a:t>
            </a:r>
            <a:r>
              <a:rPr lang="zh-CN" altLang="en-US" b="1" dirty="0" smtClean="0"/>
              <a:t>呢？</a:t>
            </a:r>
          </a:p>
          <a:p>
            <a:r>
              <a:rPr lang="zh-CN" altLang="en-US" dirty="0" smtClean="0"/>
              <a:t>        年轻代</a:t>
            </a:r>
            <a:r>
              <a:rPr lang="en-US" altLang="zh-CN" dirty="0" smtClean="0"/>
              <a:t>GC</a:t>
            </a:r>
            <a:r>
              <a:rPr lang="zh-CN" altLang="en-US" dirty="0" smtClean="0"/>
              <a:t>频率减小，对象就容易进入幸存区，进而也会容易进入老年区，</a:t>
            </a:r>
            <a:r>
              <a:rPr lang="en-US" altLang="zh-CN" dirty="0" smtClean="0"/>
              <a:t>GC</a:t>
            </a:r>
            <a:r>
              <a:rPr lang="zh-CN" altLang="en-US" dirty="0" smtClean="0"/>
              <a:t>频率低对象存活时间长，当年轻代、老年代所有的空间都无法分配空间时就会触发</a:t>
            </a:r>
            <a:r>
              <a:rPr lang="en-US" altLang="zh-CN" dirty="0" smtClean="0"/>
              <a:t>Full GC</a:t>
            </a:r>
            <a:r>
              <a:rPr lang="zh-CN" altLang="en-US" dirty="0" smtClean="0"/>
              <a:t>，</a:t>
            </a:r>
            <a:r>
              <a:rPr lang="en-US" altLang="zh-CN" dirty="0" smtClean="0"/>
              <a:t>Full GC</a:t>
            </a:r>
            <a:r>
              <a:rPr lang="zh-CN" altLang="en-US" dirty="0" smtClean="0"/>
              <a:t>时整个堆空间及持久代都会进行垃圾回收，</a:t>
            </a:r>
            <a:r>
              <a:rPr lang="en-US" altLang="zh-CN" dirty="0" smtClean="0"/>
              <a:t>Full GC</a:t>
            </a:r>
            <a:r>
              <a:rPr lang="zh-CN" altLang="en-US" dirty="0" smtClean="0"/>
              <a:t>也需要消耗更多的时间，因此</a:t>
            </a:r>
            <a:r>
              <a:rPr lang="en-US" altLang="zh-CN" dirty="0" smtClean="0"/>
              <a:t>Eclipse</a:t>
            </a:r>
            <a:r>
              <a:rPr lang="zh-CN" altLang="en-US" dirty="0" smtClean="0"/>
              <a:t>启动时间不会显著的改善并且时间还比之前的长。</a:t>
            </a:r>
            <a:endParaRPr lang="en-US" altLang="zh-CN" dirty="0" smtClean="0"/>
          </a:p>
          <a:p>
            <a:endParaRPr lang="zh-CN" altLang="en-US" dirty="0" smtClean="0"/>
          </a:p>
          <a:p>
            <a:r>
              <a:rPr lang="zh-CN" altLang="en-US" dirty="0" smtClean="0"/>
              <a:t>        </a:t>
            </a:r>
            <a:r>
              <a:rPr lang="zh-CN" altLang="en-US" dirty="0" smtClean="0">
                <a:solidFill>
                  <a:srgbClr val="FF0000"/>
                </a:solidFill>
              </a:rPr>
              <a:t>发生</a:t>
            </a:r>
            <a:r>
              <a:rPr lang="en-US" altLang="zh-CN" dirty="0" smtClean="0">
                <a:solidFill>
                  <a:srgbClr val="FF0000"/>
                </a:solidFill>
              </a:rPr>
              <a:t>Full GC</a:t>
            </a:r>
            <a:r>
              <a:rPr lang="zh-CN" altLang="en-US" dirty="0" smtClean="0">
                <a:solidFill>
                  <a:srgbClr val="FF0000"/>
                </a:solidFill>
              </a:rPr>
              <a:t>一般是整个堆空间的内存不够使用时才会触发，而</a:t>
            </a:r>
            <a:r>
              <a:rPr lang="en-US" altLang="zh-CN" dirty="0" smtClean="0">
                <a:solidFill>
                  <a:srgbClr val="FF0000"/>
                </a:solidFill>
              </a:rPr>
              <a:t>Full GC</a:t>
            </a:r>
            <a:r>
              <a:rPr lang="zh-CN" altLang="en-US" dirty="0" smtClean="0">
                <a:solidFill>
                  <a:srgbClr val="FF0000"/>
                </a:solidFill>
              </a:rPr>
              <a:t>时老年代和持久代都进行了垃圾回收，因此我们还需要调整整个堆空间及持久代的大小来减少</a:t>
            </a:r>
            <a:r>
              <a:rPr lang="en-US" altLang="zh-CN" dirty="0" smtClean="0">
                <a:solidFill>
                  <a:srgbClr val="FF0000"/>
                </a:solidFill>
              </a:rPr>
              <a:t>Full GC</a:t>
            </a:r>
            <a:r>
              <a:rPr lang="zh-CN" altLang="en-US" dirty="0" smtClean="0">
                <a:solidFill>
                  <a:srgbClr val="FF0000"/>
                </a:solidFill>
              </a:rPr>
              <a:t>的频率</a:t>
            </a:r>
            <a:endParaRPr lang="zh-CN" altLang="en-US"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normAutofit fontScale="90000"/>
          </a:bodyPr>
          <a:lstStyle/>
          <a:p>
            <a:pPr lvl="0"/>
            <a:r>
              <a:rPr lang="en-US" altLang="zh-CN" dirty="0" smtClean="0"/>
              <a:t>JVM</a:t>
            </a:r>
            <a:r>
              <a:rPr lang="zh-CN" altLang="en-US" dirty="0" smtClean="0"/>
              <a:t>性能调优</a:t>
            </a:r>
            <a:r>
              <a:rPr lang="en-US" altLang="zh-CN" dirty="0" smtClean="0"/>
              <a:t>-</a:t>
            </a:r>
            <a:r>
              <a:rPr lang="zh-CN" altLang="en-US" dirty="0" smtClean="0"/>
              <a:t>提高</a:t>
            </a:r>
            <a:r>
              <a:rPr lang="en-US" altLang="zh-CN" dirty="0" smtClean="0"/>
              <a:t>Eclipse</a:t>
            </a:r>
            <a:r>
              <a:rPr lang="zh-CN" altLang="en-US" dirty="0" smtClean="0"/>
              <a:t>运行效率</a:t>
            </a:r>
            <a:endParaRPr lang="zh-CN" altLang="en-US" dirty="0"/>
          </a:p>
        </p:txBody>
      </p:sp>
      <p:sp>
        <p:nvSpPr>
          <p:cNvPr id="3" name="矩形 2"/>
          <p:cNvSpPr/>
          <p:nvPr/>
        </p:nvSpPr>
        <p:spPr>
          <a:xfrm>
            <a:off x="251520" y="1124744"/>
            <a:ext cx="8640960" cy="923330"/>
          </a:xfrm>
          <a:prstGeom prst="rect">
            <a:avLst/>
          </a:prstGeom>
        </p:spPr>
        <p:txBody>
          <a:bodyPr wrap="square">
            <a:spAutoFit/>
          </a:bodyPr>
          <a:lstStyle/>
          <a:p>
            <a:r>
              <a:rPr lang="zh-CN" altLang="en-US" b="1" dirty="0" smtClean="0"/>
              <a:t>四、再次调整堆空间大小，进行</a:t>
            </a:r>
            <a:r>
              <a:rPr lang="en-US" altLang="zh-CN" b="1" dirty="0" smtClean="0"/>
              <a:t>GC</a:t>
            </a:r>
            <a:r>
              <a:rPr lang="zh-CN" altLang="en-US" b="1" dirty="0" smtClean="0"/>
              <a:t>日志分析</a:t>
            </a:r>
          </a:p>
          <a:p>
            <a:r>
              <a:rPr lang="zh-CN" altLang="en-US" dirty="0" smtClean="0"/>
              <a:t>        调整参数如下：</a:t>
            </a:r>
            <a:endParaRPr lang="en-US" altLang="zh-CN" dirty="0" smtClean="0"/>
          </a:p>
          <a:p>
            <a:r>
              <a:rPr lang="en-US" altLang="zh-CN" dirty="0" smtClean="0"/>
              <a:t>-Xms200m –Xmn100m –Xmx400m -</a:t>
            </a:r>
            <a:r>
              <a:rPr lang="en-US" altLang="zh-CN" dirty="0" err="1" smtClean="0"/>
              <a:t>XX:PermSize</a:t>
            </a:r>
            <a:r>
              <a:rPr lang="en-US" altLang="zh-CN" dirty="0" smtClean="0"/>
              <a:t>=60m -</a:t>
            </a:r>
            <a:r>
              <a:rPr lang="en-US" altLang="zh-CN" dirty="0" err="1" smtClean="0"/>
              <a:t>XX:MaxPermSize</a:t>
            </a:r>
            <a:r>
              <a:rPr lang="en-US" altLang="zh-CN" dirty="0" smtClean="0"/>
              <a:t>=80m</a:t>
            </a:r>
            <a:endParaRPr lang="zh-CN" altLang="en-US" dirty="0"/>
          </a:p>
        </p:txBody>
      </p:sp>
      <p:sp>
        <p:nvSpPr>
          <p:cNvPr id="4" name="矩形 3"/>
          <p:cNvSpPr/>
          <p:nvPr/>
        </p:nvSpPr>
        <p:spPr>
          <a:xfrm>
            <a:off x="251520" y="2348880"/>
            <a:ext cx="8640960" cy="3416320"/>
          </a:xfrm>
          <a:prstGeom prst="rect">
            <a:avLst/>
          </a:prstGeom>
        </p:spPr>
        <p:txBody>
          <a:bodyPr wrap="square">
            <a:spAutoFit/>
          </a:bodyPr>
          <a:lstStyle/>
          <a:p>
            <a:r>
              <a:rPr lang="zh-CN" altLang="en-US" dirty="0" smtClean="0"/>
              <a:t>        堆空间初始化大小调整为</a:t>
            </a:r>
            <a:r>
              <a:rPr lang="en-US" altLang="zh-CN" dirty="0" smtClean="0"/>
              <a:t>200m</a:t>
            </a:r>
            <a:r>
              <a:rPr lang="zh-CN" altLang="en-US" dirty="0" smtClean="0"/>
              <a:t>，年轻代调整为</a:t>
            </a:r>
            <a:r>
              <a:rPr lang="en-US" altLang="zh-CN" dirty="0" smtClean="0"/>
              <a:t>100m </a:t>
            </a:r>
            <a:r>
              <a:rPr lang="zh-CN" altLang="en-US" dirty="0" smtClean="0"/>
              <a:t>堆空间最大值为</a:t>
            </a:r>
            <a:r>
              <a:rPr lang="en-US" altLang="zh-CN" dirty="0" smtClean="0"/>
              <a:t>400M</a:t>
            </a:r>
            <a:r>
              <a:rPr lang="zh-CN" altLang="en-US" dirty="0" smtClean="0"/>
              <a:t>，持久代初始大小及最大值分别调整为</a:t>
            </a:r>
            <a:r>
              <a:rPr lang="en-US" altLang="zh-CN" dirty="0" smtClean="0"/>
              <a:t>60m</a:t>
            </a:r>
            <a:r>
              <a:rPr lang="zh-CN" altLang="en-US" dirty="0" smtClean="0"/>
              <a:t>和</a:t>
            </a:r>
            <a:r>
              <a:rPr lang="en-US" altLang="zh-CN" dirty="0" smtClean="0"/>
              <a:t>80m.</a:t>
            </a:r>
          </a:p>
          <a:p>
            <a:r>
              <a:rPr lang="zh-CN" altLang="en-US" dirty="0" smtClean="0"/>
              <a:t>        修改参数后，重新启动</a:t>
            </a:r>
            <a:r>
              <a:rPr lang="en-US" altLang="zh-CN" dirty="0" smtClean="0"/>
              <a:t>Eclipse</a:t>
            </a:r>
            <a:r>
              <a:rPr lang="zh-CN" altLang="en-US" dirty="0" smtClean="0"/>
              <a:t>再对</a:t>
            </a:r>
            <a:r>
              <a:rPr lang="en-US" altLang="zh-CN" dirty="0" smtClean="0"/>
              <a:t>GC</a:t>
            </a:r>
            <a:r>
              <a:rPr lang="zh-CN" altLang="en-US" dirty="0" smtClean="0"/>
              <a:t>日志进行分析。通过分析右侧的</a:t>
            </a:r>
            <a:r>
              <a:rPr lang="en-US" altLang="zh-CN" dirty="0" smtClean="0"/>
              <a:t>GC</a:t>
            </a:r>
            <a:r>
              <a:rPr lang="zh-CN" altLang="en-US" dirty="0" smtClean="0"/>
              <a:t>日志文件发现启动时间为</a:t>
            </a:r>
            <a:r>
              <a:rPr lang="en-US" altLang="zh-CN" dirty="0" smtClean="0"/>
              <a:t>15s</a:t>
            </a:r>
            <a:r>
              <a:rPr lang="zh-CN" altLang="en-US" dirty="0" smtClean="0"/>
              <a:t>，只有年轻代发生了</a:t>
            </a:r>
            <a:r>
              <a:rPr lang="en-US" altLang="zh-CN" dirty="0" smtClean="0"/>
              <a:t>GC</a:t>
            </a:r>
            <a:r>
              <a:rPr lang="zh-CN" altLang="en-US" dirty="0" smtClean="0"/>
              <a:t>，没有出现过</a:t>
            </a:r>
            <a:r>
              <a:rPr lang="en-US" altLang="zh-CN" dirty="0" smtClean="0"/>
              <a:t>Full GC </a:t>
            </a:r>
            <a:r>
              <a:rPr lang="zh-CN" altLang="en-US" dirty="0" smtClean="0"/>
              <a:t>，说明目前的参数已经有了初步的效果，但还不是很理想，还需要我们继续调整相关参数以达到最优的效果。</a:t>
            </a:r>
          </a:p>
          <a:p>
            <a:r>
              <a:rPr lang="zh-CN" altLang="en-US" dirty="0" smtClean="0"/>
              <a:t>        由于时间有限就不在做更细的调优说明。</a:t>
            </a:r>
          </a:p>
          <a:p>
            <a:r>
              <a:rPr lang="en-US" altLang="zh-CN" b="1" dirty="0" smtClean="0"/>
              <a:t>JVM</a:t>
            </a:r>
            <a:r>
              <a:rPr lang="zh-CN" altLang="en-US" b="1" dirty="0" smtClean="0"/>
              <a:t>调优总结：</a:t>
            </a:r>
          </a:p>
          <a:p>
            <a:r>
              <a:rPr lang="zh-CN" altLang="en-US" dirty="0" smtClean="0"/>
              <a:t>        总体的调优方法通过以上几步基本都能比较清晰的了解如何进行</a:t>
            </a:r>
            <a:r>
              <a:rPr lang="en-US" altLang="zh-CN" dirty="0" smtClean="0"/>
              <a:t>JVM</a:t>
            </a:r>
            <a:r>
              <a:rPr lang="zh-CN" altLang="en-US" dirty="0" smtClean="0"/>
              <a:t>调优。不同厂商的</a:t>
            </a:r>
            <a:r>
              <a:rPr lang="en-US" altLang="zh-CN" dirty="0" smtClean="0"/>
              <a:t>JVM</a:t>
            </a:r>
            <a:r>
              <a:rPr lang="zh-CN" altLang="en-US" dirty="0" smtClean="0"/>
              <a:t>参数可能都会有所差异，还需因实际情况来对待。</a:t>
            </a:r>
          </a:p>
          <a:p>
            <a:r>
              <a:rPr lang="en-US" altLang="zh-CN" dirty="0" smtClean="0"/>
              <a:t>       JVM</a:t>
            </a:r>
            <a:r>
              <a:rPr lang="zh-CN" altLang="en-US" dirty="0" smtClean="0"/>
              <a:t>性能调优是个渐进的过程，不能太极端或者激进的方法进行操作，特别是生产环境，需要不停的调整参数并对其进行监控分析以确保设置为最优的</a:t>
            </a:r>
            <a:r>
              <a:rPr lang="en-US" altLang="zh-CN" dirty="0" smtClean="0"/>
              <a:t>JVM</a:t>
            </a:r>
            <a:r>
              <a:rPr lang="zh-CN" altLang="en-US" dirty="0" smtClean="0"/>
              <a:t>参数。</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idx="1"/>
          </p:nvPr>
        </p:nvSpPr>
        <p:spPr/>
        <p:txBody>
          <a:bodyPr/>
          <a:lstStyle/>
          <a:p>
            <a:pPr>
              <a:lnSpc>
                <a:spcPct val="200000"/>
              </a:lnSpc>
              <a:buFont typeface="Wingdings" pitchFamily="2" charset="2"/>
              <a:buNone/>
              <a:defRPr/>
            </a:pPr>
            <a:r>
              <a:rPr lang="en-US" altLang="zh-CN" dirty="0" smtClean="0"/>
              <a:t>    </a:t>
            </a:r>
          </a:p>
        </p:txBody>
      </p:sp>
      <p:sp>
        <p:nvSpPr>
          <p:cNvPr id="1229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7"/>
          <p:cNvSpPr txBox="1">
            <a:spLocks noChangeArrowheads="1"/>
          </p:cNvSpPr>
          <p:nvPr/>
        </p:nvSpPr>
        <p:spPr bwMode="auto">
          <a:xfrm>
            <a:off x="362744" y="908720"/>
            <a:ext cx="8418512" cy="532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0" fontAlgn="base" latinLnBrk="0" hangingPunct="0">
              <a:lnSpc>
                <a:spcPct val="200000"/>
              </a:lnSpc>
              <a:spcBef>
                <a:spcPct val="20000"/>
              </a:spcBef>
              <a:spcAft>
                <a:spcPct val="0"/>
              </a:spcAft>
              <a:buClr>
                <a:srgbClr val="FF0000"/>
              </a:buClr>
              <a:buSzTx/>
              <a:tabLst/>
              <a:defRPr/>
            </a:pPr>
            <a:endParaRPr lang="en-US" altLang="zh-CN" sz="3600" b="1" i="1" kern="0" dirty="0" smtClean="0">
              <a:solidFill>
                <a:srgbClr val="FF0000"/>
              </a:solidFill>
              <a:latin typeface="Verdana" pitchFamily="34" charset="0"/>
              <a:ea typeface="微软雅黑" pitchFamily="34" charset="-122"/>
            </a:endParaRPr>
          </a:p>
          <a:p>
            <a:pPr marL="342900" marR="0" lvl="0" indent="-342900" algn="ctr" defTabSz="914400" rtl="0" eaLnBrk="0" fontAlgn="base" latinLnBrk="0" hangingPunct="0">
              <a:lnSpc>
                <a:spcPct val="200000"/>
              </a:lnSpc>
              <a:spcBef>
                <a:spcPct val="20000"/>
              </a:spcBef>
              <a:spcAft>
                <a:spcPct val="0"/>
              </a:spcAft>
              <a:buClr>
                <a:srgbClr val="FF0000"/>
              </a:buClr>
              <a:buSzTx/>
              <a:tabLst/>
              <a:defRPr/>
            </a:pPr>
            <a:r>
              <a:rPr lang="en-US" altLang="zh-CN" sz="6000" b="1" i="1" kern="0" dirty="0" smtClean="0">
                <a:solidFill>
                  <a:srgbClr val="FF0000"/>
                </a:solidFill>
                <a:latin typeface="Verdana" pitchFamily="34" charset="0"/>
                <a:ea typeface="微软雅黑" pitchFamily="34" charset="-122"/>
              </a:rPr>
              <a:t>Over All</a:t>
            </a:r>
            <a:endParaRPr kumimoji="0" lang="en-US" altLang="zh-CN" sz="6000" b="1" i="1" u="none" strike="noStrike" kern="0" cap="none" spc="0" normalizeH="0" baseline="0" noProof="0" dirty="0" smtClean="0">
              <a:ln>
                <a:noFill/>
              </a:ln>
              <a:solidFill>
                <a:srgbClr val="FF0000"/>
              </a:solidFill>
              <a:effectLst/>
              <a:uLnTx/>
              <a:uFillTx/>
              <a:latin typeface="Verdana" pitchFamily="34" charset="0"/>
              <a:ea typeface="微软雅黑" pitchFamily="34" charset="-122"/>
              <a:cs typeface="+mn-cs"/>
            </a:endParaRPr>
          </a:p>
          <a:p>
            <a:pPr marL="342900" marR="0" lvl="0" indent="-342900" algn="l" defTabSz="914400" rtl="0" eaLnBrk="0" fontAlgn="base" latinLnBrk="0" hangingPunct="0">
              <a:lnSpc>
                <a:spcPct val="200000"/>
              </a:lnSpc>
              <a:spcBef>
                <a:spcPct val="20000"/>
              </a:spcBef>
              <a:spcAft>
                <a:spcPct val="0"/>
              </a:spcAft>
              <a:buClr>
                <a:srgbClr val="FF0000"/>
              </a:buClr>
              <a:buSzTx/>
              <a:buFont typeface="Wingdings" pitchFamily="2" charset="2"/>
              <a:buNone/>
              <a:tabLst/>
              <a:defRPr/>
            </a:pPr>
            <a:r>
              <a:rPr kumimoji="0" lang="en-US" altLang="zh-CN" sz="2400" b="0" i="0" u="none" strike="noStrike" kern="0" cap="none" spc="0" normalizeH="0" baseline="0" noProof="0" dirty="0" smtClean="0">
                <a:ln>
                  <a:noFill/>
                </a:ln>
                <a:solidFill>
                  <a:schemeClr val="tx1"/>
                </a:solidFill>
                <a:effectLst/>
                <a:uLnTx/>
                <a:uFillTx/>
                <a:latin typeface="Verdana" pitchFamily="34" charset="0"/>
                <a:ea typeface="微软雅黑" pitchFamily="34" charset="-122"/>
                <a:cs typeface="+mn-cs"/>
              </a:rPr>
              <a:t>        </a:t>
            </a:r>
            <a:endParaRPr kumimoji="0" lang="en-US" altLang="zh-CN" sz="2000" b="0" i="0" u="none" strike="noStrike" kern="0" cap="none" spc="0" normalizeH="0" baseline="0" noProof="0" dirty="0" smtClean="0">
              <a:ln>
                <a:noFill/>
              </a:ln>
              <a:solidFill>
                <a:schemeClr val="tx1"/>
              </a:solidFill>
              <a:effectLst/>
              <a:uLnTx/>
              <a:uFillTx/>
              <a:latin typeface="Verdana" pitchFamily="34" charset="0"/>
              <a:ea typeface="微软雅黑" pitchFamily="34" charset="-122"/>
              <a:cs typeface="+mn-cs"/>
            </a:endParaRPr>
          </a:p>
          <a:p>
            <a:pPr marL="342900" marR="0" lvl="0" indent="-342900" algn="l" defTabSz="914400" rtl="0" eaLnBrk="0" fontAlgn="base" latinLnBrk="0" hangingPunct="0">
              <a:lnSpc>
                <a:spcPct val="200000"/>
              </a:lnSpc>
              <a:spcBef>
                <a:spcPct val="20000"/>
              </a:spcBef>
              <a:spcAft>
                <a:spcPct val="0"/>
              </a:spcAft>
              <a:buClr>
                <a:srgbClr val="FF0000"/>
              </a:buClr>
              <a:buSzTx/>
              <a:buFont typeface="Wingdings" pitchFamily="2" charset="2"/>
              <a:buNone/>
              <a:tabLst/>
              <a:defRPr/>
            </a:pPr>
            <a:r>
              <a:rPr kumimoji="0" lang="en-US" altLang="zh-CN" sz="2000" b="0" i="0" u="none" strike="noStrike" kern="0" cap="none" spc="0" normalizeH="0" baseline="0" noProof="0" dirty="0" smtClean="0">
                <a:ln>
                  <a:noFill/>
                </a:ln>
                <a:solidFill>
                  <a:schemeClr val="tx1"/>
                </a:solidFill>
                <a:effectLst/>
                <a:uLnTx/>
                <a:uFillTx/>
                <a:latin typeface="Verdana" pitchFamily="34" charset="0"/>
                <a:ea typeface="微软雅黑" pitchFamily="34" charset="-122"/>
                <a:cs typeface="+mn-cs"/>
              </a:rPr>
              <a:t>    </a:t>
            </a:r>
          </a:p>
          <a:p>
            <a:pPr marL="342900" marR="0" lvl="0" indent="-342900" algn="l" defTabSz="914400" rtl="0" eaLnBrk="0" fontAlgn="base" latinLnBrk="0" hangingPunct="0">
              <a:lnSpc>
                <a:spcPct val="200000"/>
              </a:lnSpc>
              <a:spcBef>
                <a:spcPct val="20000"/>
              </a:spcBef>
              <a:spcAft>
                <a:spcPct val="0"/>
              </a:spcAft>
              <a:buClr>
                <a:srgbClr val="FF0000"/>
              </a:buClr>
              <a:buSzTx/>
              <a:buFont typeface="Wingdings" pitchFamily="2" charset="2"/>
              <a:buNone/>
              <a:tabLst/>
              <a:defRPr/>
            </a:pPr>
            <a:endParaRPr kumimoji="0" lang="en-US" altLang="zh-CN" sz="2000" b="0" i="0" u="none" strike="noStrike" kern="0" cap="none" spc="0" normalizeH="0" baseline="0" noProof="0" dirty="0" smtClean="0">
              <a:ln>
                <a:noFill/>
              </a:ln>
              <a:solidFill>
                <a:schemeClr val="tx1"/>
              </a:solidFill>
              <a:effectLst/>
              <a:uLnTx/>
              <a:uFillTx/>
              <a:latin typeface="Verdana" pitchFamily="34" charset="0"/>
              <a:ea typeface="微软雅黑"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zh-CN" altLang="en-US" dirty="0" smtClean="0"/>
              <a:t>什么是</a:t>
            </a:r>
            <a:r>
              <a:rPr lang="en-US" altLang="zh-CN" dirty="0" smtClean="0"/>
              <a:t>JAVA</a:t>
            </a:r>
            <a:r>
              <a:rPr lang="zh-CN" altLang="en-US" dirty="0" smtClean="0"/>
              <a:t>虚拟机</a:t>
            </a:r>
            <a:endParaRPr lang="zh-CN" altLang="en-US" dirty="0"/>
          </a:p>
        </p:txBody>
      </p:sp>
      <p:sp>
        <p:nvSpPr>
          <p:cNvPr id="4" name="矩形 3"/>
          <p:cNvSpPr/>
          <p:nvPr/>
        </p:nvSpPr>
        <p:spPr>
          <a:xfrm>
            <a:off x="323528" y="1340768"/>
            <a:ext cx="8568952" cy="1477328"/>
          </a:xfrm>
          <a:prstGeom prst="rect">
            <a:avLst/>
          </a:prstGeom>
        </p:spPr>
        <p:txBody>
          <a:bodyPr wrap="square">
            <a:spAutoFit/>
          </a:bodyPr>
          <a:lstStyle/>
          <a:p>
            <a:r>
              <a:rPr lang="en-US" altLang="zh-CN" dirty="0" smtClean="0"/>
              <a:t>JVM</a:t>
            </a:r>
            <a:r>
              <a:rPr lang="zh-CN" altLang="en-US" dirty="0" smtClean="0"/>
              <a:t>是</a:t>
            </a:r>
            <a:r>
              <a:rPr lang="en-US" altLang="zh-CN" dirty="0" smtClean="0"/>
              <a:t>JAVA</a:t>
            </a:r>
            <a:r>
              <a:rPr lang="zh-CN" altLang="en-US" dirty="0" smtClean="0"/>
              <a:t>虚拟机（</a:t>
            </a:r>
            <a:r>
              <a:rPr lang="en-US" altLang="zh-CN" dirty="0" smtClean="0"/>
              <a:t>JAVA Virtual Machine</a:t>
            </a:r>
            <a:r>
              <a:rPr lang="zh-CN" altLang="en-US" dirty="0" smtClean="0"/>
              <a:t>）的缩写，是一个虚构出来的计算机，是通过在实际的计算机上仿真模拟各种计算机功能来实现的。</a:t>
            </a:r>
            <a:r>
              <a:rPr lang="en-US" altLang="zh-CN" dirty="0" smtClean="0"/>
              <a:t>JAVA</a:t>
            </a:r>
            <a:r>
              <a:rPr lang="zh-CN" altLang="en-US" dirty="0" smtClean="0"/>
              <a:t>虚拟机有自己完善的虚拟硬件架构，如处理器、堆栈、寄存器等，还具有相应的指令系统。</a:t>
            </a:r>
            <a:r>
              <a:rPr lang="en-US" altLang="zh-CN" dirty="0" smtClean="0"/>
              <a:t>JVM</a:t>
            </a:r>
            <a:r>
              <a:rPr lang="zh-CN" altLang="en-US" dirty="0" smtClean="0"/>
              <a:t>屏蔽了与具体操作系统平台相关的信息</a:t>
            </a:r>
            <a:r>
              <a:rPr lang="en-US" altLang="zh-CN" dirty="0" smtClean="0"/>
              <a:t>,</a:t>
            </a:r>
            <a:r>
              <a:rPr lang="zh-CN" altLang="en-US" dirty="0" smtClean="0"/>
              <a:t>使得</a:t>
            </a:r>
            <a:r>
              <a:rPr lang="en-US" altLang="zh-CN" dirty="0" smtClean="0"/>
              <a:t>JAVA</a:t>
            </a:r>
            <a:r>
              <a:rPr lang="zh-CN" altLang="en-US" dirty="0" smtClean="0"/>
              <a:t>程序只需生成在</a:t>
            </a:r>
            <a:r>
              <a:rPr lang="en-US" altLang="zh-CN" dirty="0" smtClean="0"/>
              <a:t>JAVA</a:t>
            </a:r>
            <a:r>
              <a:rPr lang="zh-CN" altLang="en-US" dirty="0" smtClean="0"/>
              <a:t>虚拟机上运行的目标代码</a:t>
            </a:r>
            <a:r>
              <a:rPr lang="en-US" altLang="zh-CN" dirty="0" smtClean="0"/>
              <a:t>(</a:t>
            </a:r>
            <a:r>
              <a:rPr lang="zh-CN" altLang="en-US" dirty="0" smtClean="0"/>
              <a:t>字节码</a:t>
            </a:r>
            <a:r>
              <a:rPr lang="en-US" altLang="zh-CN" dirty="0" smtClean="0"/>
              <a:t>),</a:t>
            </a:r>
            <a:r>
              <a:rPr lang="zh-CN" altLang="en-US" dirty="0" smtClean="0"/>
              <a:t>就可以在多种平台上不加修改地运行</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zh-CN" dirty="0" smtClean="0"/>
              <a:t>JVM</a:t>
            </a:r>
            <a:r>
              <a:rPr lang="zh-CN" altLang="en-US" dirty="0" smtClean="0"/>
              <a:t>能运行哪些编程语言</a:t>
            </a:r>
            <a:endParaRPr lang="zh-CN" altLang="en-US" dirty="0"/>
          </a:p>
        </p:txBody>
      </p:sp>
      <p:sp>
        <p:nvSpPr>
          <p:cNvPr id="3" name="矩形 2"/>
          <p:cNvSpPr/>
          <p:nvPr/>
        </p:nvSpPr>
        <p:spPr>
          <a:xfrm>
            <a:off x="4067944" y="2420888"/>
            <a:ext cx="4572000" cy="1754326"/>
          </a:xfrm>
          <a:prstGeom prst="rect">
            <a:avLst/>
          </a:prstGeom>
        </p:spPr>
        <p:txBody>
          <a:bodyPr>
            <a:spAutoFit/>
          </a:bodyPr>
          <a:lstStyle/>
          <a:p>
            <a:r>
              <a:rPr lang="en-US" altLang="zh-CN" b="1" dirty="0" smtClean="0"/>
              <a:t>JVM</a:t>
            </a:r>
            <a:r>
              <a:rPr lang="zh-CN" altLang="en-US" b="1" dirty="0" smtClean="0"/>
              <a:t>可以运行任何能编译成符合</a:t>
            </a:r>
            <a:r>
              <a:rPr lang="en-US" altLang="zh-CN" b="1" dirty="0" smtClean="0"/>
              <a:t>JVM</a:t>
            </a:r>
            <a:r>
              <a:rPr lang="zh-CN" altLang="en-US" b="1" dirty="0" smtClean="0"/>
              <a:t>字节码规范的字节码。</a:t>
            </a:r>
            <a:r>
              <a:rPr lang="en-US" altLang="zh-CN" b="1" dirty="0" smtClean="0"/>
              <a:t>JAVA </a:t>
            </a:r>
            <a:r>
              <a:rPr lang="zh-CN" altLang="en-US" b="1" dirty="0" smtClean="0"/>
              <a:t>和其他</a:t>
            </a:r>
            <a:r>
              <a:rPr lang="en-US" altLang="zh-CN" b="1" dirty="0" smtClean="0"/>
              <a:t>JVM</a:t>
            </a:r>
            <a:r>
              <a:rPr lang="zh-CN" altLang="en-US" b="1" dirty="0" smtClean="0"/>
              <a:t>语言都是要经过编译成字节码之后运行的。一次编写，到处运行。经过多年的发展</a:t>
            </a:r>
            <a:r>
              <a:rPr lang="en-US" altLang="zh-CN" b="1" dirty="0" smtClean="0"/>
              <a:t>JVM</a:t>
            </a:r>
            <a:r>
              <a:rPr lang="zh-CN" altLang="en-US" b="1" dirty="0" smtClean="0"/>
              <a:t>已经成为一个多元化的平台，越来越多的语言可以运行在</a:t>
            </a:r>
            <a:r>
              <a:rPr lang="en-US" altLang="zh-CN" b="1" dirty="0" smtClean="0"/>
              <a:t>JVM</a:t>
            </a:r>
            <a:r>
              <a:rPr lang="zh-CN" altLang="en-US" b="1" dirty="0" smtClean="0"/>
              <a:t>上。</a:t>
            </a:r>
            <a:endParaRPr lang="zh-CN" altLang="en-US" dirty="0"/>
          </a:p>
        </p:txBody>
      </p:sp>
      <p:pic>
        <p:nvPicPr>
          <p:cNvPr id="4" name="Picture 2"/>
          <p:cNvPicPr>
            <a:picLocks noChangeAspect="1" noChangeArrowheads="1"/>
          </p:cNvPicPr>
          <p:nvPr/>
        </p:nvPicPr>
        <p:blipFill>
          <a:blip r:embed="rId3" cstate="print"/>
          <a:srcRect/>
          <a:stretch>
            <a:fillRect/>
          </a:stretch>
        </p:blipFill>
        <p:spPr bwMode="auto">
          <a:xfrm>
            <a:off x="539552" y="2132856"/>
            <a:ext cx="3305175" cy="239077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zh-CN" dirty="0" smtClean="0"/>
              <a:t>JVM</a:t>
            </a:r>
            <a:r>
              <a:rPr lang="zh-CN" altLang="en-US" dirty="0" smtClean="0"/>
              <a:t>运行流程</a:t>
            </a:r>
            <a:endParaRPr lang="zh-CN" altLang="en-US" dirty="0"/>
          </a:p>
        </p:txBody>
      </p:sp>
      <p:pic>
        <p:nvPicPr>
          <p:cNvPr id="25601" name="Picture 1" descr="C:\Users\Administrator\AppData\Roaming\Tencent\Users\54424162\QQ\WinTemp\RichOle\0TCE[R1S6SSAA$7@8906[A9.png"/>
          <p:cNvPicPr>
            <a:picLocks noChangeAspect="1" noChangeArrowheads="1"/>
          </p:cNvPicPr>
          <p:nvPr/>
        </p:nvPicPr>
        <p:blipFill>
          <a:blip r:embed="rId3" cstate="print"/>
          <a:srcRect/>
          <a:stretch>
            <a:fillRect/>
          </a:stretch>
        </p:blipFill>
        <p:spPr bwMode="auto">
          <a:xfrm>
            <a:off x="971600" y="1196752"/>
            <a:ext cx="6972300" cy="497205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zh-CN" dirty="0" smtClean="0"/>
              <a:t>JVM</a:t>
            </a:r>
            <a:r>
              <a:rPr lang="zh-CN" altLang="en-US" dirty="0" smtClean="0"/>
              <a:t>的生命周期</a:t>
            </a:r>
            <a:endParaRPr lang="zh-CN" altLang="en-US" dirty="0"/>
          </a:p>
        </p:txBody>
      </p:sp>
      <p:sp>
        <p:nvSpPr>
          <p:cNvPr id="3" name="矩形 2"/>
          <p:cNvSpPr/>
          <p:nvPr/>
        </p:nvSpPr>
        <p:spPr>
          <a:xfrm>
            <a:off x="323528" y="1196752"/>
            <a:ext cx="8496944" cy="3416320"/>
          </a:xfrm>
          <a:prstGeom prst="rect">
            <a:avLst/>
          </a:prstGeom>
        </p:spPr>
        <p:txBody>
          <a:bodyPr wrap="square">
            <a:spAutoFit/>
          </a:bodyPr>
          <a:lstStyle/>
          <a:p>
            <a:r>
              <a:rPr lang="zh-CN" altLang="en-US" dirty="0" smtClean="0"/>
              <a:t>（</a:t>
            </a:r>
            <a:r>
              <a:rPr lang="en-US" altLang="zh-CN" dirty="0" smtClean="0"/>
              <a:t>1</a:t>
            </a:r>
            <a:r>
              <a:rPr lang="zh-CN" altLang="en-US" dirty="0" smtClean="0"/>
              <a:t>）</a:t>
            </a:r>
            <a:r>
              <a:rPr lang="en-US" altLang="zh-CN" dirty="0" smtClean="0"/>
              <a:t>JVM</a:t>
            </a:r>
            <a:r>
              <a:rPr lang="zh-CN" altLang="en-US" dirty="0" smtClean="0"/>
              <a:t>实例的诞生</a:t>
            </a:r>
          </a:p>
          <a:p>
            <a:r>
              <a:rPr lang="zh-CN" altLang="en-US" dirty="0" smtClean="0"/>
              <a:t>当启动一个</a:t>
            </a:r>
            <a:r>
              <a:rPr lang="en-US" altLang="zh-CN" dirty="0" smtClean="0"/>
              <a:t>JAVA</a:t>
            </a:r>
            <a:r>
              <a:rPr lang="zh-CN" altLang="en-US" dirty="0" smtClean="0"/>
              <a:t>程序时，一个</a:t>
            </a:r>
            <a:r>
              <a:rPr lang="en-US" altLang="zh-CN" dirty="0" smtClean="0"/>
              <a:t>JVM</a:t>
            </a:r>
            <a:r>
              <a:rPr lang="zh-CN" altLang="en-US" dirty="0" smtClean="0"/>
              <a:t>实例就产生了，任何一个拥有</a:t>
            </a:r>
            <a:r>
              <a:rPr lang="en-US" altLang="zh-CN" dirty="0" smtClean="0"/>
              <a:t>public static void main(String[] </a:t>
            </a:r>
            <a:r>
              <a:rPr lang="en-US" altLang="zh-CN" dirty="0" err="1" smtClean="0"/>
              <a:t>args</a:t>
            </a:r>
            <a:r>
              <a:rPr lang="en-US" altLang="zh-CN" dirty="0" smtClean="0"/>
              <a:t>)</a:t>
            </a:r>
            <a:r>
              <a:rPr lang="zh-CN" altLang="en-US" dirty="0" smtClean="0"/>
              <a:t>函数的</a:t>
            </a:r>
            <a:r>
              <a:rPr lang="en-US" altLang="zh-CN" dirty="0" smtClean="0"/>
              <a:t>class</a:t>
            </a:r>
            <a:r>
              <a:rPr lang="zh-CN" altLang="en-US" dirty="0" smtClean="0"/>
              <a:t>都可以作为</a:t>
            </a:r>
            <a:r>
              <a:rPr lang="en-US" altLang="zh-CN" dirty="0" smtClean="0"/>
              <a:t>JVM</a:t>
            </a:r>
            <a:r>
              <a:rPr lang="zh-CN" altLang="en-US" dirty="0" smtClean="0"/>
              <a:t>实例运行的起点</a:t>
            </a:r>
            <a:endParaRPr lang="en-US" altLang="zh-CN" dirty="0" smtClean="0"/>
          </a:p>
          <a:p>
            <a:endParaRPr lang="zh-CN" altLang="en-US" dirty="0" smtClean="0"/>
          </a:p>
          <a:p>
            <a:r>
              <a:rPr lang="zh-CN" altLang="en-US" dirty="0" smtClean="0"/>
              <a:t>（</a:t>
            </a:r>
            <a:r>
              <a:rPr lang="en-US" altLang="zh-CN" dirty="0" smtClean="0"/>
              <a:t>2</a:t>
            </a:r>
            <a:r>
              <a:rPr lang="zh-CN" altLang="en-US" dirty="0" smtClean="0"/>
              <a:t>）</a:t>
            </a:r>
            <a:r>
              <a:rPr lang="en-US" altLang="zh-CN" dirty="0" smtClean="0"/>
              <a:t>JVM</a:t>
            </a:r>
            <a:r>
              <a:rPr lang="zh-CN" altLang="en-US" dirty="0" smtClean="0"/>
              <a:t>实例的运行</a:t>
            </a:r>
          </a:p>
          <a:p>
            <a:r>
              <a:rPr lang="en-US" altLang="zh-CN" dirty="0" smtClean="0"/>
              <a:t>main()</a:t>
            </a:r>
            <a:r>
              <a:rPr lang="zh-CN" altLang="en-US" dirty="0" smtClean="0"/>
              <a:t>作为该程序初始线程的起点，任何其他线程均由该线程启动。</a:t>
            </a:r>
            <a:r>
              <a:rPr lang="en-US" altLang="zh-CN" dirty="0" smtClean="0"/>
              <a:t>JVM</a:t>
            </a:r>
            <a:r>
              <a:rPr lang="zh-CN" altLang="en-US" dirty="0" smtClean="0"/>
              <a:t>内部有两种线程：守护线程和非守护线程，</a:t>
            </a:r>
            <a:r>
              <a:rPr lang="en-US" altLang="zh-CN" dirty="0" smtClean="0"/>
              <a:t>main()</a:t>
            </a:r>
            <a:r>
              <a:rPr lang="zh-CN" altLang="en-US" dirty="0" smtClean="0"/>
              <a:t>属于非守护线程，守护线程通常由</a:t>
            </a:r>
            <a:r>
              <a:rPr lang="en-US" altLang="zh-CN" dirty="0" smtClean="0"/>
              <a:t>JVM</a:t>
            </a:r>
            <a:r>
              <a:rPr lang="zh-CN" altLang="en-US" dirty="0" smtClean="0"/>
              <a:t>自己使用，</a:t>
            </a:r>
            <a:r>
              <a:rPr lang="en-US" altLang="zh-CN" dirty="0" smtClean="0"/>
              <a:t>JAVA</a:t>
            </a:r>
            <a:r>
              <a:rPr lang="zh-CN" altLang="en-US" dirty="0" smtClean="0"/>
              <a:t>程序也可以标明自己创建的线程是守护线程。</a:t>
            </a:r>
            <a:endParaRPr lang="en-US" altLang="zh-CN" dirty="0" smtClean="0"/>
          </a:p>
          <a:p>
            <a:endParaRPr lang="zh-CN" altLang="en-US" dirty="0" smtClean="0"/>
          </a:p>
          <a:p>
            <a:r>
              <a:rPr lang="zh-CN" altLang="en-US" dirty="0" smtClean="0"/>
              <a:t>（</a:t>
            </a:r>
            <a:r>
              <a:rPr lang="en-US" altLang="zh-CN" dirty="0" smtClean="0"/>
              <a:t>3</a:t>
            </a:r>
            <a:r>
              <a:rPr lang="zh-CN" altLang="en-US" dirty="0" smtClean="0"/>
              <a:t>）</a:t>
            </a:r>
            <a:r>
              <a:rPr lang="en-US" altLang="zh-CN" dirty="0" smtClean="0"/>
              <a:t>JVM</a:t>
            </a:r>
            <a:r>
              <a:rPr lang="zh-CN" altLang="en-US" dirty="0" smtClean="0"/>
              <a:t>实例的消亡</a:t>
            </a:r>
          </a:p>
          <a:p>
            <a:r>
              <a:rPr lang="zh-CN" altLang="en-US" dirty="0" smtClean="0"/>
              <a:t>当程序中的所有非守护线程都终止时，</a:t>
            </a:r>
            <a:r>
              <a:rPr lang="en-US" altLang="zh-CN" dirty="0" smtClean="0"/>
              <a:t>JVM</a:t>
            </a:r>
            <a:r>
              <a:rPr lang="zh-CN" altLang="en-US" dirty="0" smtClean="0"/>
              <a:t>才退出；若安全管理器允许，程序也可以使用</a:t>
            </a:r>
            <a:r>
              <a:rPr lang="en-US" altLang="zh-CN" dirty="0" smtClean="0"/>
              <a:t>Runtime</a:t>
            </a:r>
            <a:r>
              <a:rPr lang="zh-CN" altLang="en-US" dirty="0" smtClean="0"/>
              <a:t>类或者</a:t>
            </a:r>
            <a:r>
              <a:rPr lang="en-US" altLang="zh-CN" dirty="0" err="1" smtClean="0"/>
              <a:t>System.exit</a:t>
            </a:r>
            <a:r>
              <a:rPr lang="en-US" altLang="zh-CN" dirty="0" smtClean="0"/>
              <a:t>()</a:t>
            </a:r>
            <a:r>
              <a:rPr lang="zh-CN" altLang="en-US" dirty="0" smtClean="0"/>
              <a:t>来退出。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lvl="0"/>
            <a:r>
              <a:rPr lang="en-US" altLang="zh-CN" dirty="0" smtClean="0"/>
              <a:t>JVM</a:t>
            </a:r>
            <a:r>
              <a:rPr lang="zh-CN" altLang="en-US" dirty="0" smtClean="0"/>
              <a:t>、</a:t>
            </a:r>
            <a:r>
              <a:rPr lang="en-US" altLang="zh-CN" dirty="0" smtClean="0"/>
              <a:t>JRE </a:t>
            </a:r>
            <a:r>
              <a:rPr lang="zh-CN" altLang="en-US" dirty="0" smtClean="0"/>
              <a:t>、</a:t>
            </a:r>
            <a:r>
              <a:rPr lang="en-US" altLang="zh-CN" dirty="0" smtClean="0"/>
              <a:t>JDK</a:t>
            </a:r>
            <a:r>
              <a:rPr lang="zh-CN" altLang="en-US" dirty="0" smtClean="0"/>
              <a:t>的区别</a:t>
            </a:r>
            <a:endParaRPr lang="zh-CN" altLang="en-US" dirty="0"/>
          </a:p>
        </p:txBody>
      </p:sp>
      <p:sp>
        <p:nvSpPr>
          <p:cNvPr id="3" name="矩形 2"/>
          <p:cNvSpPr/>
          <p:nvPr/>
        </p:nvSpPr>
        <p:spPr>
          <a:xfrm>
            <a:off x="323528" y="1124744"/>
            <a:ext cx="8568952" cy="2308324"/>
          </a:xfrm>
          <a:prstGeom prst="rect">
            <a:avLst/>
          </a:prstGeom>
        </p:spPr>
        <p:txBody>
          <a:bodyPr wrap="square">
            <a:spAutoFit/>
          </a:bodyPr>
          <a:lstStyle/>
          <a:p>
            <a:pPr>
              <a:buFont typeface="Wingdings" pitchFamily="2" charset="2"/>
              <a:buChar char="Ø"/>
            </a:pPr>
            <a:r>
              <a:rPr lang="en-US" altLang="zh-CN" dirty="0" smtClean="0"/>
              <a:t></a:t>
            </a:r>
            <a:r>
              <a:rPr lang="en-US" altLang="zh-CN" b="1" dirty="0" smtClean="0"/>
              <a:t>JVM</a:t>
            </a:r>
            <a:r>
              <a:rPr lang="zh-CN" altLang="en-US" b="1" dirty="0" smtClean="0"/>
              <a:t>：</a:t>
            </a:r>
            <a:r>
              <a:rPr lang="en-US" altLang="zh-CN" b="1" dirty="0" smtClean="0"/>
              <a:t>JAVA</a:t>
            </a:r>
            <a:r>
              <a:rPr lang="zh-CN" altLang="en-US" b="1" dirty="0" smtClean="0"/>
              <a:t>虚拟机所有的</a:t>
            </a:r>
            <a:r>
              <a:rPr lang="en-US" altLang="zh-CN" b="1" dirty="0" smtClean="0"/>
              <a:t>JAVA</a:t>
            </a:r>
            <a:r>
              <a:rPr lang="zh-CN" altLang="en-US" b="1" dirty="0" smtClean="0"/>
              <a:t>程序都是运行在</a:t>
            </a:r>
            <a:r>
              <a:rPr lang="en-US" altLang="zh-CN" b="1" dirty="0" smtClean="0"/>
              <a:t>JVM</a:t>
            </a:r>
            <a:r>
              <a:rPr lang="zh-CN" altLang="en-US" b="1" dirty="0" smtClean="0"/>
              <a:t>上，</a:t>
            </a:r>
            <a:r>
              <a:rPr lang="en-US" altLang="zh-CN" b="1" dirty="0" smtClean="0"/>
              <a:t>JVM</a:t>
            </a:r>
            <a:r>
              <a:rPr lang="zh-CN" altLang="en-US" b="1" dirty="0" smtClean="0"/>
              <a:t>是</a:t>
            </a:r>
            <a:r>
              <a:rPr lang="en-US" altLang="zh-CN" b="1" dirty="0" smtClean="0"/>
              <a:t>JRE</a:t>
            </a:r>
            <a:r>
              <a:rPr lang="zh-CN" altLang="en-US" b="1" dirty="0" smtClean="0"/>
              <a:t>的一部分</a:t>
            </a:r>
            <a:endParaRPr lang="en-US" altLang="zh-CN" b="1" dirty="0" smtClean="0"/>
          </a:p>
          <a:p>
            <a:endParaRPr lang="zh-CN" altLang="en-US" b="1" dirty="0" smtClean="0"/>
          </a:p>
          <a:p>
            <a:pPr>
              <a:buFont typeface="Wingdings" pitchFamily="2" charset="2"/>
              <a:buChar char="Ø"/>
            </a:pPr>
            <a:r>
              <a:rPr lang="en-US" altLang="zh-CN" dirty="0" smtClean="0"/>
              <a:t></a:t>
            </a:r>
            <a:r>
              <a:rPr lang="en-US" altLang="zh-CN" b="1" dirty="0" smtClean="0"/>
              <a:t>JRE</a:t>
            </a:r>
            <a:r>
              <a:rPr lang="zh-CN" altLang="en-US" b="1" dirty="0" smtClean="0"/>
              <a:t>：</a:t>
            </a:r>
            <a:r>
              <a:rPr lang="en-US" altLang="zh-CN" b="1" dirty="0" smtClean="0"/>
              <a:t>JAVA Runtime Environment(JAVA</a:t>
            </a:r>
            <a:r>
              <a:rPr lang="zh-CN" altLang="en-US" b="1" dirty="0" smtClean="0"/>
              <a:t>运行环境</a:t>
            </a:r>
            <a:r>
              <a:rPr lang="en-US" altLang="zh-CN" b="1" dirty="0" smtClean="0"/>
              <a:t>)JRE</a:t>
            </a:r>
            <a:r>
              <a:rPr lang="zh-CN" altLang="en-US" b="1" dirty="0" smtClean="0"/>
              <a:t>主要用于执行</a:t>
            </a:r>
            <a:r>
              <a:rPr lang="en-US" altLang="zh-CN" b="1" dirty="0" smtClean="0"/>
              <a:t>JAVA</a:t>
            </a:r>
            <a:r>
              <a:rPr lang="zh-CN" altLang="en-US" b="1" dirty="0" smtClean="0"/>
              <a:t>程序，</a:t>
            </a:r>
            <a:r>
              <a:rPr lang="en-US" altLang="zh-CN" b="1" dirty="0" smtClean="0"/>
              <a:t>JRE</a:t>
            </a:r>
            <a:r>
              <a:rPr lang="zh-CN" altLang="en-US" b="1" dirty="0" smtClean="0"/>
              <a:t>除了包含</a:t>
            </a:r>
            <a:r>
              <a:rPr lang="en-US" altLang="zh-CN" b="1" dirty="0" smtClean="0"/>
              <a:t>JVM</a:t>
            </a:r>
            <a:r>
              <a:rPr lang="zh-CN" altLang="en-US" b="1" dirty="0" smtClean="0"/>
              <a:t>外还包含一些基础的</a:t>
            </a:r>
            <a:r>
              <a:rPr lang="en-US" altLang="zh-CN" b="1" dirty="0" smtClean="0"/>
              <a:t>JAVA API,JRE</a:t>
            </a:r>
            <a:r>
              <a:rPr lang="zh-CN" altLang="en-US" b="1" dirty="0" smtClean="0"/>
              <a:t>是</a:t>
            </a:r>
            <a:r>
              <a:rPr lang="en-US" altLang="zh-CN" b="1" dirty="0" smtClean="0"/>
              <a:t>JDK</a:t>
            </a:r>
            <a:r>
              <a:rPr lang="zh-CN" altLang="en-US" b="1" dirty="0" smtClean="0"/>
              <a:t>的一部份。</a:t>
            </a:r>
            <a:endParaRPr lang="en-US" altLang="zh-CN" b="1" dirty="0" smtClean="0"/>
          </a:p>
          <a:p>
            <a:endParaRPr lang="zh-CN" altLang="en-US" b="1" dirty="0" smtClean="0"/>
          </a:p>
          <a:p>
            <a:pPr>
              <a:buFont typeface="Wingdings" pitchFamily="2" charset="2"/>
              <a:buChar char="Ø"/>
            </a:pPr>
            <a:r>
              <a:rPr lang="en-US" altLang="zh-CN" dirty="0" smtClean="0"/>
              <a:t></a:t>
            </a:r>
            <a:r>
              <a:rPr lang="en-US" altLang="zh-CN" b="1" dirty="0" smtClean="0"/>
              <a:t>JDK</a:t>
            </a:r>
            <a:r>
              <a:rPr lang="zh-CN" altLang="en-US" b="1" dirty="0" smtClean="0"/>
              <a:t>：</a:t>
            </a:r>
            <a:r>
              <a:rPr lang="en-US" altLang="zh-CN" b="1" dirty="0" smtClean="0"/>
              <a:t>JAVA Development Kit(JAVA</a:t>
            </a:r>
            <a:r>
              <a:rPr lang="zh-CN" altLang="en-US" b="1" dirty="0" smtClean="0"/>
              <a:t>开发工具包</a:t>
            </a:r>
            <a:r>
              <a:rPr lang="en-US" altLang="zh-CN" b="1" dirty="0" smtClean="0"/>
              <a:t>)JDK</a:t>
            </a:r>
            <a:r>
              <a:rPr lang="zh-CN" altLang="en-US" b="1" dirty="0" smtClean="0"/>
              <a:t>提供了</a:t>
            </a:r>
            <a:r>
              <a:rPr lang="en-US" altLang="zh-CN" b="1" dirty="0" smtClean="0"/>
              <a:t>JAVA</a:t>
            </a:r>
            <a:r>
              <a:rPr lang="zh-CN" altLang="en-US" b="1" dirty="0" smtClean="0"/>
              <a:t>的开发环境和运行环境（</a:t>
            </a:r>
            <a:r>
              <a:rPr lang="en-US" altLang="zh-CN" b="1" dirty="0" smtClean="0"/>
              <a:t>JRE</a:t>
            </a:r>
            <a:r>
              <a:rPr lang="zh-CN" altLang="en-US" b="1" dirty="0" smtClean="0"/>
              <a:t>），开发环境主要包含了一些开发工具，例如常用的</a:t>
            </a:r>
            <a:r>
              <a:rPr lang="en-US" altLang="zh-CN" b="1" dirty="0" err="1" smtClean="0"/>
              <a:t>JAVAc</a:t>
            </a:r>
            <a:r>
              <a:rPr lang="zh-CN" altLang="en-US" b="1" dirty="0" smtClean="0"/>
              <a:t>编译工具、</a:t>
            </a:r>
            <a:r>
              <a:rPr lang="en-US" altLang="zh-CN" b="1" dirty="0" smtClean="0"/>
              <a:t>jar</a:t>
            </a:r>
            <a:r>
              <a:rPr lang="zh-CN" altLang="en-US" b="1" dirty="0" smtClean="0"/>
              <a:t>打包执行程序、还有一些</a:t>
            </a:r>
            <a:r>
              <a:rPr lang="en-US" altLang="zh-CN" b="1" dirty="0" smtClean="0"/>
              <a:t>JVM</a:t>
            </a:r>
            <a:r>
              <a:rPr lang="zh-CN" altLang="en-US" b="1" dirty="0" smtClean="0"/>
              <a:t>监控工具等等</a:t>
            </a:r>
          </a:p>
        </p:txBody>
      </p:sp>
      <p:pic>
        <p:nvPicPr>
          <p:cNvPr id="5121" name="Picture 1" descr="C:\Users\Administrator\AppData\Roaming\Tencent\Users\54424162\QQ\WinTemp\RichOle\_}HYKFSO1[3Q]63~BWV4DBX.png"/>
          <p:cNvPicPr>
            <a:picLocks noChangeAspect="1" noChangeArrowheads="1"/>
          </p:cNvPicPr>
          <p:nvPr/>
        </p:nvPicPr>
        <p:blipFill>
          <a:blip r:embed="rId3" cstate="print"/>
          <a:srcRect/>
          <a:stretch>
            <a:fillRect/>
          </a:stretch>
        </p:blipFill>
        <p:spPr bwMode="auto">
          <a:xfrm>
            <a:off x="1259632" y="3717032"/>
            <a:ext cx="6115050" cy="252412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海康威视PPT模板-2011（微软雅黑+Vedana） - 副本">
  <a:themeElements>
    <a:clrScheme name="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0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16495</TotalTime>
  <Words>7055</Words>
  <Application>Microsoft Office PowerPoint</Application>
  <PresentationFormat>全屏显示(4:3)</PresentationFormat>
  <Paragraphs>440</Paragraphs>
  <Slides>43</Slides>
  <Notes>43</Notes>
  <HiddenSlides>0</HiddenSlides>
  <MMClips>0</MMClips>
  <ScaleCrop>false</ScaleCrop>
  <HeadingPairs>
    <vt:vector size="4" baseType="variant">
      <vt:variant>
        <vt:lpstr>主题</vt:lpstr>
      </vt:variant>
      <vt:variant>
        <vt:i4>2</vt:i4>
      </vt:variant>
      <vt:variant>
        <vt:lpstr>幻灯片标题</vt:lpstr>
      </vt:variant>
      <vt:variant>
        <vt:i4>43</vt:i4>
      </vt:variant>
    </vt:vector>
  </HeadingPairs>
  <TitlesOfParts>
    <vt:vector size="45" baseType="lpstr">
      <vt:lpstr>海康威视PPT模板-2011（微软雅黑+Vedana） - 副本</vt:lpstr>
      <vt:lpstr>波形</vt:lpstr>
      <vt:lpstr>Java虚拟机学习与分享</vt:lpstr>
      <vt:lpstr>虚拟机发展历史</vt:lpstr>
      <vt:lpstr>虚拟机发展历史</vt:lpstr>
      <vt:lpstr>Jvm基础知识及内存设置、监控</vt:lpstr>
      <vt:lpstr>什么是JAVA虚拟机</vt:lpstr>
      <vt:lpstr>JVM能运行哪些编程语言</vt:lpstr>
      <vt:lpstr>JVM运行流程</vt:lpstr>
      <vt:lpstr>JVM的生命周期</vt:lpstr>
      <vt:lpstr>JVM、JRE 、JDK的区别</vt:lpstr>
      <vt:lpstr>三大流行JVM</vt:lpstr>
      <vt:lpstr>Jvm基础知识及内存设置、监控</vt:lpstr>
      <vt:lpstr>JVM体系结构</vt:lpstr>
      <vt:lpstr>JVM体系结构之类加载器</vt:lpstr>
      <vt:lpstr>JVM体系结构之类加载器</vt:lpstr>
      <vt:lpstr>JVM体系结构之类加载器</vt:lpstr>
      <vt:lpstr>类加载器之类加载过程</vt:lpstr>
      <vt:lpstr>JVM体系结构</vt:lpstr>
      <vt:lpstr>JVM体系结构-运行时区域Runtime data area</vt:lpstr>
      <vt:lpstr>JVM运行时数据区之栈区、程序记数器</vt:lpstr>
      <vt:lpstr>JVM运行时数据区之方法区</vt:lpstr>
      <vt:lpstr>JVM运行时数据区-方法区&gt;常量池</vt:lpstr>
      <vt:lpstr>JVM运行时数据区之堆空间（Heap）</vt:lpstr>
      <vt:lpstr>JVM运行时数据区之堆空间（Heap）</vt:lpstr>
      <vt:lpstr>JVM运行时数据区之堆空间（Heap）</vt:lpstr>
      <vt:lpstr>Jvm基础知识及内存设置、监控</vt:lpstr>
      <vt:lpstr>JVM之内存调整</vt:lpstr>
      <vt:lpstr>JVM之监控工具--Jconsole</vt:lpstr>
      <vt:lpstr>JVM之监控工具--Jprofile</vt:lpstr>
      <vt:lpstr>3、JVM实战</vt:lpstr>
      <vt:lpstr>3.1 JVM垃圾回收—垃圾回收概念</vt:lpstr>
      <vt:lpstr>3.1 JVM垃圾回收—垃圾收集算法</vt:lpstr>
      <vt:lpstr>3.1 JVM垃圾回收—垃圾收集算法</vt:lpstr>
      <vt:lpstr>3.1 JVM垃圾回收—垃圾收集算法</vt:lpstr>
      <vt:lpstr>3.1 JVM垃圾回收—垃圾收集算法</vt:lpstr>
      <vt:lpstr>3.1 JVM垃圾回收—垃圾收集器</vt:lpstr>
      <vt:lpstr>3.1 JVM垃圾回收Sun HotSpot垃圾回收机制</vt:lpstr>
      <vt:lpstr>3.1 JVM垃圾回收Sun HotSpot垃圾回收机制</vt:lpstr>
      <vt:lpstr>JVM性能调优</vt:lpstr>
      <vt:lpstr>JVM性能调优-提高Eclipse运行效率</vt:lpstr>
      <vt:lpstr>JVM性能调优-提高Eclipse运行效率</vt:lpstr>
      <vt:lpstr>JVM性能调优-提高Eclipse运行效率</vt:lpstr>
      <vt:lpstr>JVM性能调优-提高Eclipse运行效率</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dc:title>
  <dc:creator>Lemon</dc:creator>
  <cp:lastModifiedBy>AutoBVT</cp:lastModifiedBy>
  <cp:revision>1301</cp:revision>
  <dcterms:created xsi:type="dcterms:W3CDTF">2011-06-21T05:56:04Z</dcterms:created>
  <dcterms:modified xsi:type="dcterms:W3CDTF">2018-01-15T07:51:56Z</dcterms:modified>
</cp:coreProperties>
</file>