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61" r:id="rId3"/>
    <p:sldId id="260" r:id="rId4"/>
    <p:sldId id="262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9371" autoAdjust="0"/>
  </p:normalViewPr>
  <p:slideViewPr>
    <p:cSldViewPr>
      <p:cViewPr varScale="1">
        <p:scale>
          <a:sx n="79" d="100"/>
          <a:sy n="79" d="100"/>
        </p:scale>
        <p:origin x="1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4BCC-A8DE-4B25-B0F1-E80C56618D1A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F03E8-46D6-4EEC-AF23-643FF01DF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4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Prof. Dr. Max Mustermann | Musterfakultät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924440-A3FC-435F-9C19-50A8DD9EBD7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4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eine</a:t>
            </a:r>
            <a:r>
              <a:rPr lang="de-DE" baseline="0" dirty="0" smtClean="0"/>
              <a:t> ADA-FS Instanz pro Job oder mehrere/unterschiedliche denkbar, z.B.:</a:t>
            </a:r>
            <a:br>
              <a:rPr lang="de-DE" baseline="0" dirty="0" smtClean="0"/>
            </a:br>
            <a:r>
              <a:rPr lang="de-DE" baseline="0" dirty="0" smtClean="0"/>
              <a:t>- </a:t>
            </a:r>
            <a:r>
              <a:rPr lang="de-DE" baseline="0" dirty="0" smtClean="0"/>
              <a:t>Unterschiedlicher </a:t>
            </a:r>
            <a:r>
              <a:rPr lang="de-DE" baseline="0" dirty="0" smtClean="0"/>
              <a:t>Leistungsqualität (NVRAM und SSD)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- Unterschiedliche </a:t>
            </a:r>
            <a:r>
              <a:rPr lang="de-DE" baseline="0" dirty="0" smtClean="0"/>
              <a:t>„Lebensdauer“ über </a:t>
            </a:r>
            <a:r>
              <a:rPr lang="de-DE" baseline="0" dirty="0" err="1" smtClean="0"/>
              <a:t>Jobende</a:t>
            </a:r>
            <a:r>
              <a:rPr lang="de-DE" baseline="0" dirty="0" smtClean="0"/>
              <a:t> hinaus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BeeOND</a:t>
            </a:r>
            <a:r>
              <a:rPr lang="de-DE" baseline="0" dirty="0" smtClean="0"/>
              <a:t>: von </a:t>
            </a:r>
            <a:r>
              <a:rPr lang="de-DE" baseline="0" dirty="0" err="1" smtClean="0"/>
              <a:t>BeeGFS</a:t>
            </a:r>
            <a:r>
              <a:rPr lang="de-DE" baseline="0" dirty="0" smtClean="0"/>
              <a:t> ein ad-hoc </a:t>
            </a:r>
            <a:r>
              <a:rPr lang="de-DE" baseline="0" dirty="0" err="1" smtClean="0"/>
              <a:t>filesystem</a:t>
            </a:r>
            <a:r>
              <a:rPr lang="de-DE" baseline="0" dirty="0" smtClean="0"/>
              <a:t>, ganz neu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Workspaces</a:t>
            </a:r>
            <a:r>
              <a:rPr lang="de-DE" baseline="0" dirty="0" smtClean="0"/>
              <a:t> = logische Einheiten von I/O-Daten des Jobs/Nutzers, kleines Tool/Script von HLRS/NEC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F03E8-46D6-4EEC-AF23-643FF01DF0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Details im Ad-Hoc</a:t>
            </a:r>
            <a:r>
              <a:rPr lang="de-DE" baseline="0" dirty="0" smtClean="0"/>
              <a:t> FS gerade NICHT verstecken, wie das im klassischen FS gemacht wird.</a:t>
            </a:r>
          </a:p>
          <a:p>
            <a:r>
              <a:rPr lang="de-DE" baseline="0" dirty="0" smtClean="0"/>
              <a:t>Also gibt unterschiedliche </a:t>
            </a:r>
            <a:r>
              <a:rPr lang="de-DE" baseline="0" dirty="0" err="1" smtClean="0"/>
              <a:t>QoS</a:t>
            </a:r>
            <a:r>
              <a:rPr lang="de-DE" baseline="0" dirty="0" smtClean="0"/>
              <a:t>-Eigenschaften innerhalb eines ad-hoc FS und ist das bekannt und soll das gesteuert/kontrolliert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F03E8-46D6-4EEC-AF23-643FF01DF0F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95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F03E8-46D6-4EEC-AF23-643FF01DF0F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48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</a:t>
            </a:r>
            <a:r>
              <a:rPr lang="de-DE" baseline="0" dirty="0" smtClean="0"/>
              <a:t> welchen zeitlichen Bereich agiert ADA-FS – auch im schwarzen Bereich?</a:t>
            </a:r>
          </a:p>
          <a:p>
            <a:r>
              <a:rPr lang="de-DE" baseline="0" dirty="0" smtClean="0"/>
              <a:t>Standardmäßig kann Prolog und Epilog benutzt werden, aber das würde zu einer deutlichen Verlängerung dieser führen – üblich heute im Sekundenbereich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F03E8-46D6-4EEC-AF23-643FF01DF0F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05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Hinzufügen einer Reservierung am Anfang/Ende eines </a:t>
            </a:r>
            <a:r>
              <a:rPr lang="de-DE" dirty="0" err="1" smtClean="0"/>
              <a:t>payload</a:t>
            </a:r>
            <a:r>
              <a:rPr lang="de-DE" dirty="0" smtClean="0"/>
              <a:t> Jobs, um ADA-FS Data </a:t>
            </a:r>
            <a:r>
              <a:rPr lang="de-DE" dirty="0" err="1" smtClean="0"/>
              <a:t>staging</a:t>
            </a:r>
            <a:r>
              <a:rPr lang="de-DE" dirty="0" smtClean="0"/>
              <a:t> zu machen</a:t>
            </a:r>
          </a:p>
          <a:p>
            <a:r>
              <a:rPr lang="de-DE" dirty="0" smtClean="0"/>
              <a:t>Untersuchen,</a:t>
            </a:r>
            <a:r>
              <a:rPr lang="de-DE" baseline="0" dirty="0" smtClean="0"/>
              <a:t> welche Option besser ist: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Zusätzliche Zeit einbauen wie im Bild </a:t>
            </a:r>
            <a:r>
              <a:rPr lang="de-DE" baseline="0" dirty="0" smtClean="0">
                <a:sym typeface="Wingdings" panose="05000000000000000000" pitchFamily="2" charset="2"/>
              </a:rPr>
              <a:t> Antwortzeit verlängert sich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Passenden Mix an Jobs, so dass nachfolgender Job primär </a:t>
            </a:r>
            <a:r>
              <a:rPr lang="de-DE" baseline="0" dirty="0" err="1" smtClean="0">
                <a:sym typeface="Wingdings" panose="05000000000000000000" pitchFamily="2" charset="2"/>
              </a:rPr>
              <a:t>compute-lastig</a:t>
            </a:r>
            <a:r>
              <a:rPr lang="de-DE" baseline="0" dirty="0" smtClean="0">
                <a:sym typeface="Wingdings" panose="05000000000000000000" pitchFamily="2" charset="2"/>
              </a:rPr>
              <a:t> ist und ADA-FS nicht braucht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Klassischer Ansatz ohne ADA-FS, braucht dann mehr 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F03E8-46D6-4EEC-AF23-643FF01DF0F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08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0" b="13744"/>
          <a:stretch/>
        </p:blipFill>
        <p:spPr>
          <a:xfrm>
            <a:off x="36512" y="3645024"/>
            <a:ext cx="9144000" cy="3032125"/>
          </a:xfrm>
          <a:prstGeom prst="rect">
            <a:avLst/>
          </a:prstGeom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smtClean="0">
                <a:solidFill>
                  <a:srgbClr val="000000"/>
                </a:solidFill>
              </a:rPr>
              <a:t>KIT – Universität des Landes Baden-Württemberg und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smtClean="0">
                <a:solidFill>
                  <a:srgbClr val="000000"/>
                </a:solidFill>
              </a:rPr>
              <a:t>nationales Forschungszentrum in der Helmholtz-Gemeinschaft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smtClean="0">
                <a:solidFill>
                  <a:srgbClr val="FFFFFF"/>
                </a:solidFill>
              </a:rPr>
              <a:t>Steinbuch Centre for  Computing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smtClean="0">
                <a:solidFill>
                  <a:srgbClr val="FFFFFF"/>
                </a:solidFill>
              </a:rPr>
              <a:t>www.kit.edu</a:t>
            </a:r>
          </a:p>
        </p:txBody>
      </p:sp>
      <p:pic>
        <p:nvPicPr>
          <p:cNvPr id="9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999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10175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S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900" smtClean="0">
                <a:solidFill>
                  <a:srgbClr val="000000"/>
                </a:solidFill>
              </a:rPr>
              <a:t>Steinbuch Centre for Computing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6453188"/>
            <a:ext cx="6889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63771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6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BB50C3E5-7BD0-4BD8-A022-AB94D8F2B937}" type="slidenum">
              <a:rPr lang="de-DE" sz="900" b="1" smtClean="0">
                <a:solidFill>
                  <a:srgbClr val="000000"/>
                </a:solidFill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‹Nr.›</a:t>
            </a:fld>
            <a:endParaRPr lang="de-DE" sz="900" b="1" smtClean="0">
              <a:solidFill>
                <a:srgbClr val="000000"/>
              </a:solidFill>
            </a:endParaRP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900" dirty="0" smtClean="0">
                <a:solidFill>
                  <a:srgbClr val="000000"/>
                </a:solidFill>
              </a:rPr>
              <a:t>08.02.2016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1691680" y="6453188"/>
            <a:ext cx="4176464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dirty="0" smtClean="0">
                <a:solidFill>
                  <a:srgbClr val="000000"/>
                </a:solidFill>
              </a:rPr>
              <a:t>ADA-FS Kick-Off, 8.-9.2.2016,</a:t>
            </a:r>
            <a:r>
              <a:rPr lang="de-DE" sz="900" baseline="0" dirty="0" smtClean="0">
                <a:solidFill>
                  <a:srgbClr val="000000"/>
                </a:solidFill>
              </a:rPr>
              <a:t> Dresden</a:t>
            </a:r>
            <a:endParaRPr lang="de-DE" sz="900" dirty="0">
              <a:solidFill>
                <a:srgbClr val="000000"/>
              </a:solidFill>
            </a:endParaRPr>
          </a:p>
        </p:txBody>
      </p:sp>
      <p:pic>
        <p:nvPicPr>
          <p:cNvPr id="9" name="Picture 9" descr="KITlogo_4c_frutige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7625" y="333375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900" smtClean="0">
                <a:solidFill>
                  <a:srgbClr val="000000"/>
                </a:solidFill>
              </a:rPr>
              <a:t>Steinbuch Centre for Computing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6453188"/>
            <a:ext cx="6889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9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ransition>
    <p:strips dir="rd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18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18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1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1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1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1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3-540-45307-5_6" TargetMode="External"/><Relationship Id="rId2" Type="http://schemas.openxmlformats.org/officeDocument/2006/relationships/hyperlink" Target="http://dx.doi.org/10.1007/3-540-44444-0_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5220/0004956401860192" TargetMode="External"/><Relationship Id="rId5" Type="http://schemas.openxmlformats.org/officeDocument/2006/relationships/hyperlink" Target="http://dx.doi.org/10.1016/j.future.2012.09.001" TargetMode="External"/><Relationship Id="rId4" Type="http://schemas.openxmlformats.org/officeDocument/2006/relationships/hyperlink" Target="http://dx.doi.org/10.1007/10968987_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95288" y="1511622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</a:rPr>
              <a:t>ADA-FS: KIT &amp; WP2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I/O estimation and </a:t>
            </a:r>
            <a:r>
              <a:rPr lang="en-US" b="1" dirty="0" smtClean="0">
                <a:solidFill>
                  <a:srgbClr val="000000"/>
                </a:solidFill>
              </a:rPr>
              <a:t>scheduling</a:t>
            </a:r>
            <a:r>
              <a:rPr lang="en-US" b="1" dirty="0">
                <a:solidFill>
                  <a:srgbClr val="000000"/>
                </a:solidFill>
              </a:rPr>
              <a:t>, Integration with batch job scheduler, Optimization of data </a:t>
            </a:r>
            <a:r>
              <a:rPr lang="en-US" b="1" dirty="0" smtClean="0">
                <a:solidFill>
                  <a:srgbClr val="000000"/>
                </a:solidFill>
              </a:rPr>
              <a:t>placement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288" y="2406650"/>
            <a:ext cx="2996718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600" b="1" dirty="0" smtClean="0"/>
              <a:t>Mehmet Soysal, Achim Streit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8267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2.1 (Month 1-6): </a:t>
            </a:r>
            <a:br>
              <a:rPr lang="en-GB" dirty="0" smtClean="0"/>
            </a:br>
            <a:r>
              <a:rPr lang="en-GB" dirty="0" smtClean="0"/>
              <a:t>Static and Dynamic Information Gathering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Interfaces and connectors to components of WP1 and WP3 to obtain basic information for the I/O planner to execute its task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Demands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for data transfers (in/outbound of the ad-hoc FS), e.g. volume, placement, if/when during job runtime,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Static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b="1" dirty="0" smtClean="0">
                <a:solidFill>
                  <a:schemeClr val="accent1"/>
                </a:solidFill>
              </a:rPr>
              <a:t>information</a:t>
            </a:r>
            <a:r>
              <a:rPr lang="en-GB" dirty="0" smtClean="0"/>
              <a:t> about the </a:t>
            </a:r>
            <a:r>
              <a:rPr lang="en-GB" dirty="0" err="1" smtClean="0"/>
              <a:t>Exascale</a:t>
            </a:r>
            <a:r>
              <a:rPr lang="en-GB" dirty="0" smtClean="0"/>
              <a:t> system, e.g. </a:t>
            </a:r>
          </a:p>
          <a:p>
            <a:pPr lvl="2"/>
            <a:r>
              <a:rPr lang="en-US" dirty="0" smtClean="0"/>
              <a:t>Bandwidth/latency </a:t>
            </a:r>
            <a:r>
              <a:rPr lang="en-US" dirty="0"/>
              <a:t>inside the HPC system (memory, SSDs, NVRAM, RAM, etc</a:t>
            </a:r>
            <a:r>
              <a:rPr lang="en-US" dirty="0" smtClean="0"/>
              <a:t>.)</a:t>
            </a:r>
          </a:p>
          <a:p>
            <a:pPr lvl="2"/>
            <a:r>
              <a:rPr lang="en-US" dirty="0" smtClean="0"/>
              <a:t>Bandwidth/latency from </a:t>
            </a:r>
            <a:r>
              <a:rPr lang="en-US" dirty="0"/>
              <a:t>the nodes to the storage system (depending on how the storage system is connected to the </a:t>
            </a:r>
            <a:r>
              <a:rPr lang="en-US" dirty="0" smtClean="0"/>
              <a:t>HPC system</a:t>
            </a:r>
            <a:r>
              <a:rPr lang="en-US" dirty="0"/>
              <a:t>, this might not be uniform for all nodes</a:t>
            </a:r>
            <a:r>
              <a:rPr lang="en-US" dirty="0" smtClean="0"/>
              <a:t>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Dynamic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information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about the usage </a:t>
            </a:r>
            <a:r>
              <a:rPr lang="en-US" dirty="0" smtClean="0"/>
              <a:t>of all </a:t>
            </a:r>
            <a:r>
              <a:rPr lang="en-US" dirty="0"/>
              <a:t>memory/storage in the HPC system must be retrieved from discovery and usage tracking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Retrieve information from the RMS/scheduler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 given job j the </a:t>
            </a:r>
            <a:r>
              <a:rPr lang="en-US" b="1" dirty="0">
                <a:solidFill>
                  <a:schemeClr val="accent1"/>
                </a:solidFill>
              </a:rPr>
              <a:t>planned </a:t>
            </a:r>
            <a:r>
              <a:rPr lang="en-US" b="1" dirty="0" smtClean="0">
                <a:solidFill>
                  <a:schemeClr val="accent1"/>
                </a:solidFill>
              </a:rPr>
              <a:t>and guaranteed </a:t>
            </a:r>
            <a:r>
              <a:rPr lang="en-US" b="1" dirty="0">
                <a:solidFill>
                  <a:schemeClr val="accent1"/>
                </a:solidFill>
              </a:rPr>
              <a:t>start time </a:t>
            </a:r>
            <a:r>
              <a:rPr lang="en-US" dirty="0" smtClean="0"/>
              <a:t>+ the </a:t>
            </a:r>
            <a:r>
              <a:rPr lang="en-US" b="1" dirty="0">
                <a:solidFill>
                  <a:schemeClr val="accent1"/>
                </a:solidFill>
              </a:rPr>
              <a:t>list of nodes that will be allocated </a:t>
            </a:r>
            <a:r>
              <a:rPr lang="en-US" dirty="0"/>
              <a:t>to this </a:t>
            </a:r>
            <a:r>
              <a:rPr lang="en-US" dirty="0" smtClean="0"/>
              <a:t>job</a:t>
            </a:r>
          </a:p>
          <a:p>
            <a:pPr lvl="1"/>
            <a:r>
              <a:rPr lang="en-GB" dirty="0" smtClean="0"/>
              <a:t>Initially for SLURM as RMS and MOAB as scheduler on 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361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2.2 (Month 7-16): </a:t>
            </a:r>
            <a:br>
              <a:rPr lang="en-GB" dirty="0" smtClean="0"/>
            </a:br>
            <a:r>
              <a:rPr lang="en-GB" dirty="0" smtClean="0"/>
              <a:t>Estimator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Works on behalf of the I/O Planner (see Task 2.3)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Retrieves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(with the connectors from Task 2.1) as much static and dynamic information as possible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Calculates: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much time is needed to set-up the ad-hoc </a:t>
            </a:r>
            <a:r>
              <a:rPr lang="en-US" dirty="0" smtClean="0"/>
              <a:t>file system </a:t>
            </a:r>
            <a:r>
              <a:rPr lang="en-US" dirty="0"/>
              <a:t>on a given set of </a:t>
            </a:r>
            <a:r>
              <a:rPr lang="en-US" dirty="0" smtClean="0"/>
              <a:t>nodes?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much time is needed for all data transfers between the </a:t>
            </a:r>
            <a:r>
              <a:rPr lang="en-US" dirty="0" smtClean="0"/>
              <a:t>storage system </a:t>
            </a:r>
            <a:r>
              <a:rPr lang="en-US" dirty="0"/>
              <a:t>and the ad-hoc </a:t>
            </a:r>
            <a:r>
              <a:rPr lang="en-US" dirty="0" smtClean="0"/>
              <a:t>file system?</a:t>
            </a:r>
          </a:p>
          <a:p>
            <a:pPr lvl="2"/>
            <a:r>
              <a:rPr lang="en-US" dirty="0"/>
              <a:t>Amount of data</a:t>
            </a:r>
          </a:p>
          <a:p>
            <a:pPr lvl="2"/>
            <a:r>
              <a:rPr lang="en-US" dirty="0"/>
              <a:t>Amount of files</a:t>
            </a:r>
          </a:p>
          <a:p>
            <a:pPr lvl="2"/>
            <a:r>
              <a:rPr lang="en-US" dirty="0"/>
              <a:t>Available Bandwidth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92954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2.3 (Month 17-36): </a:t>
            </a:r>
            <a:br>
              <a:rPr lang="en-GB" dirty="0" smtClean="0"/>
            </a:br>
            <a:r>
              <a:rPr lang="en-GB" dirty="0" smtClean="0"/>
              <a:t>I/O Scheduler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Starts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the Estimator (Task 2.2) to get the time information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Computes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timetable </a:t>
            </a:r>
            <a:r>
              <a:rPr lang="en-US" dirty="0"/>
              <a:t>with the planned set-up times and data transfers</a:t>
            </a:r>
            <a:endParaRPr lang="en-GB" dirty="0" smtClean="0"/>
          </a:p>
          <a:p>
            <a:r>
              <a:rPr lang="en-GB" b="1" dirty="0" smtClean="0">
                <a:solidFill>
                  <a:schemeClr val="accent1"/>
                </a:solidFill>
              </a:rPr>
              <a:t>Hands-over </a:t>
            </a:r>
            <a:r>
              <a:rPr lang="en-GB" dirty="0" smtClean="0"/>
              <a:t>the timetable to the Data Transfer Executor (see Task 1.2) for execution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Provides</a:t>
            </a:r>
            <a:r>
              <a:rPr lang="en-GB" dirty="0" smtClean="0"/>
              <a:t> hints for the placement of files or blocks in the ad-hoc file system (see Task 2.4)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Collaboration with Task 3.2 and 3.3</a:t>
            </a:r>
          </a:p>
          <a:p>
            <a:pPr lvl="1"/>
            <a:r>
              <a:rPr lang="en-GB" dirty="0" smtClean="0"/>
              <a:t>Monitoring of the execution of the timetable provides information for the I/O scheduler about errors or malfunctions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re-plan!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I/O scheduler works </a:t>
            </a:r>
            <a:r>
              <a:rPr lang="en-GB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at/before the start </a:t>
            </a:r>
            <a:r>
              <a:rPr lang="en-GB" dirty="0" smtClean="0">
                <a:sym typeface="Wingdings" panose="05000000000000000000" pitchFamily="2" charset="2"/>
              </a:rPr>
              <a:t>+ </a:t>
            </a:r>
            <a:r>
              <a:rPr lang="en-GB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before and after termination </a:t>
            </a:r>
            <a:r>
              <a:rPr lang="en-GB" dirty="0" smtClean="0">
                <a:sym typeface="Wingdings" panose="05000000000000000000" pitchFamily="2" charset="2"/>
              </a:rPr>
              <a:t>of jobs  handles input and output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909896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2.4 </a:t>
            </a:r>
            <a:r>
              <a:rPr lang="en-GB" smtClean="0"/>
              <a:t>(Month 31-36, “led</a:t>
            </a:r>
            <a:r>
              <a:rPr lang="en-GB" dirty="0" smtClean="0"/>
              <a:t>” by TUD): </a:t>
            </a:r>
            <a:br>
              <a:rPr lang="en-GB" dirty="0" smtClean="0"/>
            </a:br>
            <a:r>
              <a:rPr lang="en-GB" dirty="0" smtClean="0"/>
              <a:t>Optimized Data Placement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Computes</a:t>
            </a:r>
            <a:r>
              <a:rPr lang="en-GB" dirty="0" smtClean="0"/>
              <a:t> hints for the placement of files or blocks in the ad-hoc file system</a:t>
            </a:r>
          </a:p>
          <a:p>
            <a:pPr lvl="1"/>
            <a:r>
              <a:rPr lang="en-GB" dirty="0" smtClean="0"/>
              <a:t>Checks resource limitations/restrictions</a:t>
            </a:r>
          </a:p>
          <a:p>
            <a:pPr lvl="1"/>
            <a:r>
              <a:rPr lang="en-GB" dirty="0" smtClean="0"/>
              <a:t>To be used by the Data Transfer Executor (Task 1.2)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Takes </a:t>
            </a:r>
            <a:r>
              <a:rPr lang="en-GB" dirty="0" smtClean="0"/>
              <a:t>additional information from Tasks 3.1 and 3.2 </a:t>
            </a:r>
            <a:endParaRPr lang="en-GB" dirty="0"/>
          </a:p>
          <a:p>
            <a:r>
              <a:rPr lang="en-GB" b="1" dirty="0" smtClean="0">
                <a:solidFill>
                  <a:schemeClr val="accent1"/>
                </a:solidFill>
              </a:rPr>
              <a:t>Optimize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placement of files in the ad-hoc file system during stage-in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Goal:</a:t>
            </a:r>
            <a:r>
              <a:rPr lang="en-GB" dirty="0" smtClean="0"/>
              <a:t> Input request from an application will be served by the same compute node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Result:</a:t>
            </a:r>
            <a:r>
              <a:rPr lang="en-GB" dirty="0" smtClean="0"/>
              <a:t> substantially reduced data transfers between nodes within the ad-hoc file system </a:t>
            </a:r>
            <a:r>
              <a:rPr lang="en-GB" dirty="0" smtClean="0">
                <a:sym typeface="Wingdings" panose="05000000000000000000" pitchFamily="2" charset="2"/>
              </a:rPr>
              <a:t> reduced latency and increase of effective I/O bandwidth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808210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Form 3"/>
          <p:cNvSpPr/>
          <p:nvPr/>
        </p:nvSpPr>
        <p:spPr>
          <a:xfrm rot="10800000" flipH="1">
            <a:off x="2771800" y="1258888"/>
            <a:ext cx="3312368" cy="1354711"/>
          </a:xfrm>
          <a:prstGeom prst="corner">
            <a:avLst>
              <a:gd name="adj1" fmla="val 50000"/>
              <a:gd name="adj2" fmla="val 129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CustomShape 1"/>
          <p:cNvSpPr/>
          <p:nvPr/>
        </p:nvSpPr>
        <p:spPr>
          <a:xfrm>
            <a:off x="4572000" y="1279980"/>
            <a:ext cx="1462680" cy="639900"/>
          </a:xfrm>
          <a:prstGeom prst="rect">
            <a:avLst/>
          </a:prstGeom>
          <a:solidFill>
            <a:srgbClr val="CCFFFF">
              <a:alpha val="59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2"/>
          <p:cNvSpPr/>
          <p:nvPr/>
        </p:nvSpPr>
        <p:spPr>
          <a:xfrm>
            <a:off x="2834640" y="1279980"/>
            <a:ext cx="1645560" cy="1279800"/>
          </a:xfrm>
          <a:prstGeom prst="rect">
            <a:avLst/>
          </a:prstGeom>
          <a:solidFill>
            <a:srgbClr val="CCFFFF">
              <a:alpha val="59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3"/>
          <p:cNvSpPr/>
          <p:nvPr/>
        </p:nvSpPr>
        <p:spPr>
          <a:xfrm>
            <a:off x="390960" y="29052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</a:t>
            </a:r>
            <a:r>
              <a:rPr lang="de-DE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Staging</a:t>
            </a:r>
            <a:r>
              <a:rPr lang="de-DE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de-DE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de-DE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ultiple ad-hoc FS per Job </a:t>
            </a:r>
            <a:endParaRPr dirty="0"/>
          </a:p>
        </p:txBody>
      </p:sp>
      <p:pic>
        <p:nvPicPr>
          <p:cNvPr id="362" name="Grafik 361"/>
          <p:cNvPicPr/>
          <p:nvPr/>
        </p:nvPicPr>
        <p:blipFill>
          <a:blip r:embed="rId3"/>
          <a:stretch/>
        </p:blipFill>
        <p:spPr>
          <a:xfrm>
            <a:off x="2977200" y="132516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63" name="Grafik 362"/>
          <p:cNvPicPr/>
          <p:nvPr/>
        </p:nvPicPr>
        <p:blipFill>
          <a:blip r:embed="rId3"/>
          <a:stretch/>
        </p:blipFill>
        <p:spPr>
          <a:xfrm>
            <a:off x="3800160" y="132516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64" name="Grafik 363"/>
          <p:cNvPicPr/>
          <p:nvPr/>
        </p:nvPicPr>
        <p:blipFill>
          <a:blip r:embed="rId3"/>
          <a:stretch/>
        </p:blipFill>
        <p:spPr>
          <a:xfrm>
            <a:off x="4623120" y="132516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65" name="Grafik 364"/>
          <p:cNvPicPr/>
          <p:nvPr/>
        </p:nvPicPr>
        <p:blipFill>
          <a:blip r:embed="rId3"/>
          <a:stretch/>
        </p:blipFill>
        <p:spPr>
          <a:xfrm>
            <a:off x="5486400" y="132516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66" name="Grafik 365"/>
          <p:cNvPicPr/>
          <p:nvPr/>
        </p:nvPicPr>
        <p:blipFill>
          <a:blip r:embed="rId3"/>
          <a:stretch/>
        </p:blipFill>
        <p:spPr>
          <a:xfrm>
            <a:off x="2977200" y="204552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67" name="Grafik 366"/>
          <p:cNvPicPr/>
          <p:nvPr/>
        </p:nvPicPr>
        <p:blipFill>
          <a:blip r:embed="rId3"/>
          <a:stretch/>
        </p:blipFill>
        <p:spPr>
          <a:xfrm>
            <a:off x="3800160" y="204552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68" name="Grafik 367"/>
          <p:cNvPicPr/>
          <p:nvPr/>
        </p:nvPicPr>
        <p:blipFill>
          <a:blip r:embed="rId3"/>
          <a:stretch/>
        </p:blipFill>
        <p:spPr>
          <a:xfrm>
            <a:off x="4623120" y="204552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69" name="Grafik 368"/>
          <p:cNvPicPr/>
          <p:nvPr/>
        </p:nvPicPr>
        <p:blipFill>
          <a:blip r:embed="rId3"/>
          <a:stretch/>
        </p:blipFill>
        <p:spPr>
          <a:xfrm>
            <a:off x="5486400" y="204552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70" name="Grafik 369"/>
          <p:cNvPicPr/>
          <p:nvPr/>
        </p:nvPicPr>
        <p:blipFill>
          <a:blip r:embed="rId3"/>
          <a:stretch/>
        </p:blipFill>
        <p:spPr>
          <a:xfrm>
            <a:off x="2977200" y="272952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71" name="Grafik 370"/>
          <p:cNvPicPr/>
          <p:nvPr/>
        </p:nvPicPr>
        <p:blipFill>
          <a:blip r:embed="rId3"/>
          <a:stretch/>
        </p:blipFill>
        <p:spPr>
          <a:xfrm>
            <a:off x="3800160" y="272952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72" name="Grafik 371"/>
          <p:cNvPicPr/>
          <p:nvPr/>
        </p:nvPicPr>
        <p:blipFill>
          <a:blip r:embed="rId3"/>
          <a:stretch/>
        </p:blipFill>
        <p:spPr>
          <a:xfrm>
            <a:off x="4623120" y="272952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73" name="Grafik 372"/>
          <p:cNvPicPr/>
          <p:nvPr/>
        </p:nvPicPr>
        <p:blipFill>
          <a:blip r:embed="rId3"/>
          <a:stretch/>
        </p:blipFill>
        <p:spPr>
          <a:xfrm>
            <a:off x="5486400" y="272952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74" name="Grafik 373"/>
          <p:cNvPicPr/>
          <p:nvPr/>
        </p:nvPicPr>
        <p:blipFill>
          <a:blip r:embed="rId3"/>
          <a:stretch/>
        </p:blipFill>
        <p:spPr>
          <a:xfrm>
            <a:off x="2977200" y="359388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75" name="Grafik 374"/>
          <p:cNvPicPr/>
          <p:nvPr/>
        </p:nvPicPr>
        <p:blipFill>
          <a:blip r:embed="rId3"/>
          <a:stretch/>
        </p:blipFill>
        <p:spPr>
          <a:xfrm>
            <a:off x="3800160" y="359388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76" name="Grafik 375"/>
          <p:cNvPicPr/>
          <p:nvPr/>
        </p:nvPicPr>
        <p:blipFill>
          <a:blip r:embed="rId3"/>
          <a:stretch/>
        </p:blipFill>
        <p:spPr>
          <a:xfrm>
            <a:off x="4623120" y="359388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77" name="Grafik 376"/>
          <p:cNvPicPr/>
          <p:nvPr/>
        </p:nvPicPr>
        <p:blipFill>
          <a:blip r:embed="rId3"/>
          <a:stretch/>
        </p:blipFill>
        <p:spPr>
          <a:xfrm>
            <a:off x="5486400" y="359388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78" name="Grafik 377"/>
          <p:cNvPicPr/>
          <p:nvPr/>
        </p:nvPicPr>
        <p:blipFill>
          <a:blip r:embed="rId3"/>
          <a:stretch/>
        </p:blipFill>
        <p:spPr>
          <a:xfrm>
            <a:off x="2977200" y="445788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79" name="Grafik 378"/>
          <p:cNvPicPr/>
          <p:nvPr/>
        </p:nvPicPr>
        <p:blipFill>
          <a:blip r:embed="rId3"/>
          <a:stretch/>
        </p:blipFill>
        <p:spPr>
          <a:xfrm>
            <a:off x="3800160" y="445788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80" name="Grafik 379"/>
          <p:cNvPicPr/>
          <p:nvPr/>
        </p:nvPicPr>
        <p:blipFill>
          <a:blip r:embed="rId3"/>
          <a:stretch/>
        </p:blipFill>
        <p:spPr>
          <a:xfrm>
            <a:off x="4623120" y="4457880"/>
            <a:ext cx="497160" cy="503280"/>
          </a:xfrm>
          <a:prstGeom prst="rect">
            <a:avLst/>
          </a:prstGeom>
          <a:ln>
            <a:noFill/>
          </a:ln>
        </p:spPr>
      </p:pic>
      <p:pic>
        <p:nvPicPr>
          <p:cNvPr id="381" name="Grafik 380"/>
          <p:cNvPicPr/>
          <p:nvPr/>
        </p:nvPicPr>
        <p:blipFill>
          <a:blip r:embed="rId3"/>
          <a:stretch/>
        </p:blipFill>
        <p:spPr>
          <a:xfrm>
            <a:off x="5486400" y="4457880"/>
            <a:ext cx="497160" cy="503280"/>
          </a:xfrm>
          <a:prstGeom prst="rect">
            <a:avLst/>
          </a:prstGeom>
          <a:ln>
            <a:noFill/>
          </a:ln>
        </p:spPr>
      </p:pic>
      <p:sp>
        <p:nvSpPr>
          <p:cNvPr id="382" name="Line 4"/>
          <p:cNvSpPr/>
          <p:nvPr/>
        </p:nvSpPr>
        <p:spPr>
          <a:xfrm>
            <a:off x="2560320" y="3383280"/>
            <a:ext cx="420624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Line 5"/>
          <p:cNvSpPr/>
          <p:nvPr/>
        </p:nvSpPr>
        <p:spPr>
          <a:xfrm>
            <a:off x="2468880" y="4297680"/>
            <a:ext cx="42976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6"/>
          <p:cNvSpPr/>
          <p:nvPr/>
        </p:nvSpPr>
        <p:spPr>
          <a:xfrm>
            <a:off x="6725880" y="1920240"/>
            <a:ext cx="17776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Compute Node </a:t>
            </a:r>
            <a:endParaRPr/>
          </a:p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Local Storage</a:t>
            </a:r>
            <a:endParaRPr/>
          </a:p>
        </p:txBody>
      </p:sp>
      <p:sp>
        <p:nvSpPr>
          <p:cNvPr id="385" name="CustomShape 7"/>
          <p:cNvSpPr/>
          <p:nvPr/>
        </p:nvSpPr>
        <p:spPr>
          <a:xfrm>
            <a:off x="6766560" y="4389120"/>
            <a:ext cx="1296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Site Global</a:t>
            </a:r>
            <a:endParaRPr/>
          </a:p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Storage</a:t>
            </a:r>
            <a:endParaRPr/>
          </a:p>
        </p:txBody>
      </p:sp>
      <p:sp>
        <p:nvSpPr>
          <p:cNvPr id="386" name="CustomShape 8"/>
          <p:cNvSpPr/>
          <p:nvPr/>
        </p:nvSpPr>
        <p:spPr>
          <a:xfrm>
            <a:off x="352800" y="2011680"/>
            <a:ext cx="12184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ADA-FS</a:t>
            </a:r>
            <a:endParaRPr dirty="0"/>
          </a:p>
          <a:p>
            <a:r>
              <a:rPr lang="de-DE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BeeOND</a:t>
            </a:r>
            <a:endParaRPr dirty="0"/>
          </a:p>
        </p:txBody>
      </p:sp>
      <p:sp>
        <p:nvSpPr>
          <p:cNvPr id="387" name="CustomShape 9"/>
          <p:cNvSpPr/>
          <p:nvPr/>
        </p:nvSpPr>
        <p:spPr>
          <a:xfrm>
            <a:off x="326880" y="3474720"/>
            <a:ext cx="15015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Lustre/GPFS</a:t>
            </a:r>
            <a:endParaRPr/>
          </a:p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BeeGFS</a:t>
            </a:r>
            <a:endParaRPr/>
          </a:p>
        </p:txBody>
      </p:sp>
      <p:sp>
        <p:nvSpPr>
          <p:cNvPr id="388" name="CustomShape 10"/>
          <p:cNvSpPr/>
          <p:nvPr/>
        </p:nvSpPr>
        <p:spPr>
          <a:xfrm>
            <a:off x="299160" y="4480560"/>
            <a:ext cx="15976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NFS/NETAPP</a:t>
            </a:r>
            <a:endParaRPr/>
          </a:p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EMC/JBOD</a:t>
            </a:r>
            <a:endParaRPr/>
          </a:p>
        </p:txBody>
      </p:sp>
      <p:sp>
        <p:nvSpPr>
          <p:cNvPr id="389" name="CustomShape 11"/>
          <p:cNvSpPr/>
          <p:nvPr/>
        </p:nvSpPr>
        <p:spPr>
          <a:xfrm>
            <a:off x="6766560" y="3512520"/>
            <a:ext cx="18018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Cluster  Gobal</a:t>
            </a:r>
            <a:endParaRPr/>
          </a:p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Parallel Storage</a:t>
            </a:r>
            <a:endParaRPr/>
          </a:p>
        </p:txBody>
      </p:sp>
      <p:sp>
        <p:nvSpPr>
          <p:cNvPr id="390" name="CustomShape 12"/>
          <p:cNvSpPr/>
          <p:nvPr/>
        </p:nvSpPr>
        <p:spPr>
          <a:xfrm flipH="1">
            <a:off x="2377440" y="1585080"/>
            <a:ext cx="7920" cy="316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3"/>
          <p:cNvSpPr/>
          <p:nvPr/>
        </p:nvSpPr>
        <p:spPr>
          <a:xfrm rot="16200000">
            <a:off x="235890" y="2986290"/>
            <a:ext cx="36682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Management </a:t>
            </a:r>
            <a:r>
              <a:rPr lang="de-DE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workspaces</a:t>
            </a:r>
            <a:r>
              <a:rPr lang="de-DE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748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90960" y="29052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</a:t>
            </a:r>
            <a:r>
              <a:rPr lang="de-DE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Staging</a:t>
            </a:r>
            <a:r>
              <a:rPr lang="de-DE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de-DE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Questions</a:t>
            </a:r>
            <a:r>
              <a:rPr lang="de-DE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dirty="0"/>
          </a:p>
        </p:txBody>
      </p:sp>
      <p:sp>
        <p:nvSpPr>
          <p:cNvPr id="393" name="CustomShape 2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>
              <a:lnSpc>
                <a:spcPct val="100000"/>
              </a:lnSpc>
              <a:buBlip>
                <a:blip r:embed="rId3"/>
              </a:buBlip>
            </a:pP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maybe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place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into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logical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units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workspace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?</a:t>
            </a:r>
            <a:endParaRPr dirty="0"/>
          </a:p>
          <a:p>
            <a:pPr marL="216000" indent="-216000">
              <a:lnSpc>
                <a:spcPct val="100000"/>
              </a:lnSpc>
              <a:buBlip>
                <a:blip r:embed="rId3"/>
              </a:buBlip>
            </a:pP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only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needed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certain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tasks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all ?</a:t>
            </a:r>
            <a:endParaRPr dirty="0"/>
          </a:p>
          <a:p>
            <a:pPr marL="216000" indent="-216000">
              <a:lnSpc>
                <a:spcPct val="100000"/>
              </a:lnSpc>
              <a:buBlip>
                <a:blip r:embed="rId3"/>
              </a:buBlip>
            </a:pPr>
            <a:r>
              <a:rPr lang="de-DE" sz="20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Ad-Hoc FS </a:t>
            </a:r>
            <a:r>
              <a:rPr lang="de-DE" sz="2000" b="1" strike="noStrike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spread</a:t>
            </a:r>
            <a:r>
              <a:rPr lang="de-DE" sz="20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across</a:t>
            </a:r>
            <a:r>
              <a:rPr lang="de-DE" sz="20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non </a:t>
            </a:r>
            <a:r>
              <a:rPr lang="de-DE" sz="2000" b="1" strike="noStrike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uniformed</a:t>
            </a:r>
            <a:r>
              <a:rPr lang="de-DE" sz="20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r>
              <a:rPr lang="de-DE" sz="20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</a:t>
            </a:r>
            <a:r>
              <a:rPr lang="de-DE" sz="20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storage</a:t>
            </a:r>
            <a:r>
              <a:rPr lang="de-DE" sz="20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?</a:t>
            </a:r>
            <a:endParaRPr b="1" dirty="0">
              <a:solidFill>
                <a:schemeClr val="accent1"/>
              </a:solidFill>
            </a:endParaRPr>
          </a:p>
          <a:p>
            <a:pPr marL="216000" indent="-216000">
              <a:lnSpc>
                <a:spcPct val="100000"/>
              </a:lnSpc>
              <a:buBlip>
                <a:blip r:embed="rId3"/>
              </a:buBlip>
            </a:pPr>
            <a:endParaRPr dirty="0"/>
          </a:p>
        </p:txBody>
      </p:sp>
      <p:sp>
        <p:nvSpPr>
          <p:cNvPr id="394" name="CustomShape 3"/>
          <p:cNvSpPr/>
          <p:nvPr/>
        </p:nvSpPr>
        <p:spPr>
          <a:xfrm>
            <a:off x="2448000" y="2376000"/>
            <a:ext cx="3815280" cy="3383280"/>
          </a:xfrm>
          <a:prstGeom prst="flowChartExtra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4"/>
          <p:cNvSpPr/>
          <p:nvPr/>
        </p:nvSpPr>
        <p:spPr>
          <a:xfrm>
            <a:off x="2952000" y="4896000"/>
            <a:ext cx="28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5"/>
          <p:cNvSpPr/>
          <p:nvPr/>
        </p:nvSpPr>
        <p:spPr>
          <a:xfrm>
            <a:off x="3384000" y="4104000"/>
            <a:ext cx="194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6"/>
          <p:cNvSpPr/>
          <p:nvPr/>
        </p:nvSpPr>
        <p:spPr>
          <a:xfrm>
            <a:off x="4005360" y="5125680"/>
            <a:ext cx="782664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HDD</a:t>
            </a:r>
            <a:endParaRPr dirty="0"/>
          </a:p>
        </p:txBody>
      </p:sp>
      <p:sp>
        <p:nvSpPr>
          <p:cNvPr id="398" name="CustomShape 7"/>
          <p:cNvSpPr/>
          <p:nvPr/>
        </p:nvSpPr>
        <p:spPr>
          <a:xfrm>
            <a:off x="3996000" y="4464000"/>
            <a:ext cx="864032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SSD</a:t>
            </a:r>
            <a:endParaRPr dirty="0"/>
          </a:p>
        </p:txBody>
      </p:sp>
      <p:sp>
        <p:nvSpPr>
          <p:cNvPr id="399" name="CustomShape 8"/>
          <p:cNvSpPr/>
          <p:nvPr/>
        </p:nvSpPr>
        <p:spPr>
          <a:xfrm>
            <a:off x="3888000" y="3744000"/>
            <a:ext cx="1188056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NVRam</a:t>
            </a:r>
            <a:endParaRPr dirty="0"/>
          </a:p>
        </p:txBody>
      </p:sp>
      <p:sp>
        <p:nvSpPr>
          <p:cNvPr id="400" name="Line 9"/>
          <p:cNvSpPr/>
          <p:nvPr/>
        </p:nvSpPr>
        <p:spPr>
          <a:xfrm>
            <a:off x="3744000" y="3456000"/>
            <a:ext cx="12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10"/>
          <p:cNvSpPr/>
          <p:nvPr/>
        </p:nvSpPr>
        <p:spPr>
          <a:xfrm>
            <a:off x="3991680" y="3096000"/>
            <a:ext cx="796344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RAM</a:t>
            </a:r>
            <a:endParaRPr dirty="0"/>
          </a:p>
        </p:txBody>
      </p:sp>
      <p:sp>
        <p:nvSpPr>
          <p:cNvPr id="402" name="Line 11"/>
          <p:cNvSpPr/>
          <p:nvPr/>
        </p:nvSpPr>
        <p:spPr>
          <a:xfrm>
            <a:off x="2088000" y="2376000"/>
            <a:ext cx="0" cy="33840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12"/>
          <p:cNvSpPr/>
          <p:nvPr/>
        </p:nvSpPr>
        <p:spPr>
          <a:xfrm rot="16200000">
            <a:off x="896040" y="3928680"/>
            <a:ext cx="18655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Price and Speed</a:t>
            </a:r>
            <a:endParaRPr/>
          </a:p>
        </p:txBody>
      </p:sp>
      <p:sp>
        <p:nvSpPr>
          <p:cNvPr id="404" name="Line 13"/>
          <p:cNvSpPr/>
          <p:nvPr/>
        </p:nvSpPr>
        <p:spPr>
          <a:xfrm flipV="1">
            <a:off x="6480000" y="2376000"/>
            <a:ext cx="0" cy="33120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14"/>
          <p:cNvSpPr/>
          <p:nvPr/>
        </p:nvSpPr>
        <p:spPr>
          <a:xfrm rot="16200000">
            <a:off x="6485040" y="3691440"/>
            <a:ext cx="6235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8952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90960" y="29052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 Progress / Data Staging (Moab)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544680" y="1391040"/>
            <a:ext cx="1435032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Job </a:t>
            </a:r>
            <a:r>
              <a:rPr lang="de-DE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submit</a:t>
            </a:r>
            <a:endParaRPr dirty="0"/>
          </a:p>
        </p:txBody>
      </p:sp>
      <p:sp>
        <p:nvSpPr>
          <p:cNvPr id="408" name="CustomShape 3"/>
          <p:cNvSpPr/>
          <p:nvPr/>
        </p:nvSpPr>
        <p:spPr>
          <a:xfrm>
            <a:off x="506520" y="2854080"/>
            <a:ext cx="15452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Submitfilter</a:t>
            </a:r>
            <a:endParaRPr dirty="0"/>
          </a:p>
        </p:txBody>
      </p:sp>
      <p:sp>
        <p:nvSpPr>
          <p:cNvPr id="410" name="CustomShape 5"/>
          <p:cNvSpPr/>
          <p:nvPr/>
        </p:nvSpPr>
        <p:spPr>
          <a:xfrm>
            <a:off x="4206240" y="1554480"/>
            <a:ext cx="3108600" cy="456840"/>
          </a:xfrm>
          <a:prstGeom prst="rect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Stage-in Job</a:t>
            </a:r>
            <a:endParaRPr/>
          </a:p>
        </p:txBody>
      </p:sp>
      <p:sp>
        <p:nvSpPr>
          <p:cNvPr id="411" name="CustomShape 6"/>
          <p:cNvSpPr/>
          <p:nvPr/>
        </p:nvSpPr>
        <p:spPr>
          <a:xfrm>
            <a:off x="4206240" y="2778480"/>
            <a:ext cx="3108600" cy="456840"/>
          </a:xfrm>
          <a:prstGeom prst="rect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Job</a:t>
            </a:r>
            <a:endParaRPr/>
          </a:p>
        </p:txBody>
      </p:sp>
      <p:sp>
        <p:nvSpPr>
          <p:cNvPr id="412" name="CustomShape 7"/>
          <p:cNvSpPr/>
          <p:nvPr/>
        </p:nvSpPr>
        <p:spPr>
          <a:xfrm>
            <a:off x="4206240" y="4074480"/>
            <a:ext cx="3108600" cy="456840"/>
          </a:xfrm>
          <a:prstGeom prst="rect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Stage-out Job</a:t>
            </a:r>
            <a:endParaRPr/>
          </a:p>
        </p:txBody>
      </p:sp>
      <p:sp>
        <p:nvSpPr>
          <p:cNvPr id="416" name="CustomShape 11"/>
          <p:cNvSpPr/>
          <p:nvPr/>
        </p:nvSpPr>
        <p:spPr>
          <a:xfrm>
            <a:off x="5760720" y="2011680"/>
            <a:ext cx="360" cy="7668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2"/>
          <p:cNvSpPr/>
          <p:nvPr/>
        </p:nvSpPr>
        <p:spPr>
          <a:xfrm>
            <a:off x="5760720" y="3235680"/>
            <a:ext cx="360" cy="8388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3"/>
          <p:cNvSpPr/>
          <p:nvPr/>
        </p:nvSpPr>
        <p:spPr>
          <a:xfrm>
            <a:off x="2376000" y="2822040"/>
            <a:ext cx="7558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Split</a:t>
            </a:r>
            <a:endParaRPr dirty="0"/>
          </a:p>
        </p:txBody>
      </p:sp>
      <p:cxnSp>
        <p:nvCxnSpPr>
          <p:cNvPr id="3" name="Gerade Verbindung mit Pfeil 2"/>
          <p:cNvCxnSpPr>
            <a:stCxn id="407" idx="2"/>
            <a:endCxn id="408" idx="0"/>
          </p:cNvCxnSpPr>
          <p:nvPr/>
        </p:nvCxnSpPr>
        <p:spPr>
          <a:xfrm>
            <a:off x="1262196" y="1737000"/>
            <a:ext cx="16924" cy="1117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08" idx="3"/>
            <a:endCxn id="418" idx="1"/>
          </p:cNvCxnSpPr>
          <p:nvPr/>
        </p:nvCxnSpPr>
        <p:spPr>
          <a:xfrm flipV="1">
            <a:off x="2051720" y="2995020"/>
            <a:ext cx="324280" cy="32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418" idx="3"/>
            <a:endCxn id="411" idx="1"/>
          </p:cNvCxnSpPr>
          <p:nvPr/>
        </p:nvCxnSpPr>
        <p:spPr>
          <a:xfrm>
            <a:off x="3131840" y="2995020"/>
            <a:ext cx="1074400" cy="11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winkelte Verbindung 8"/>
          <p:cNvCxnSpPr>
            <a:stCxn id="418" idx="3"/>
            <a:endCxn id="410" idx="1"/>
          </p:cNvCxnSpPr>
          <p:nvPr/>
        </p:nvCxnSpPr>
        <p:spPr>
          <a:xfrm flipV="1">
            <a:off x="3131840" y="1782900"/>
            <a:ext cx="1074400" cy="121212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418" idx="3"/>
            <a:endCxn id="412" idx="1"/>
          </p:cNvCxnSpPr>
          <p:nvPr/>
        </p:nvCxnSpPr>
        <p:spPr>
          <a:xfrm>
            <a:off x="3131840" y="2995020"/>
            <a:ext cx="1074400" cy="13078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596336" y="220429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 DAG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44680" y="4797152"/>
            <a:ext cx="8438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Neues Feature von MOAB (ab ca. 1 Jahr, v8.x)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Vererben von Knotenpartitionen an nachfolgende Jobs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smtClean="0">
                <a:sym typeface="Wingdings" panose="05000000000000000000" pitchFamily="2" charset="2"/>
              </a:rPr>
              <a:t> ermöglicht ein vorheriges Data </a:t>
            </a:r>
            <a:r>
              <a:rPr lang="de-DE" dirty="0" err="1" smtClean="0">
                <a:sym typeface="Wingdings" panose="05000000000000000000" pitchFamily="2" charset="2"/>
              </a:rPr>
              <a:t>Staging</a:t>
            </a:r>
            <a:r>
              <a:rPr lang="de-DE" dirty="0" smtClean="0">
                <a:sym typeface="Wingdings" panose="05000000000000000000" pitchFamily="2" charset="2"/>
              </a:rPr>
              <a:t> für eigentlichen </a:t>
            </a:r>
            <a:r>
              <a:rPr lang="de-DE" dirty="0" err="1" smtClean="0">
                <a:sym typeface="Wingdings" panose="05000000000000000000" pitchFamily="2" charset="2"/>
              </a:rPr>
              <a:t>Compute</a:t>
            </a:r>
            <a:r>
              <a:rPr lang="de-DE" dirty="0" smtClean="0">
                <a:sym typeface="Wingdings" panose="05000000000000000000" pitchFamily="2" charset="2"/>
              </a:rPr>
              <a:t> Job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sym typeface="Wingdings" panose="05000000000000000000" pitchFamily="2" charset="2"/>
              </a:rPr>
              <a:t>SLURM hat sog. </a:t>
            </a:r>
            <a:r>
              <a:rPr lang="de-DE" dirty="0" err="1" smtClean="0">
                <a:sym typeface="Wingdings" panose="05000000000000000000" pitchFamily="2" charset="2"/>
              </a:rPr>
              <a:t>BurstBuffer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412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390960" y="29052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 Progress / Data Staging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6264000" y="2821680"/>
            <a:ext cx="1583280" cy="791280"/>
          </a:xfrm>
          <a:prstGeom prst="rect">
            <a:avLst/>
          </a:prstGeom>
          <a:solidFill>
            <a:srgbClr val="99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3"/>
          <p:cNvSpPr/>
          <p:nvPr/>
        </p:nvSpPr>
        <p:spPr>
          <a:xfrm>
            <a:off x="4680000" y="2821680"/>
            <a:ext cx="1583280" cy="791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4"/>
          <p:cNvSpPr/>
          <p:nvPr/>
        </p:nvSpPr>
        <p:spPr>
          <a:xfrm>
            <a:off x="3240000" y="2821680"/>
            <a:ext cx="1439280" cy="79128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Line 5"/>
          <p:cNvSpPr/>
          <p:nvPr/>
        </p:nvSpPr>
        <p:spPr>
          <a:xfrm>
            <a:off x="6264000" y="2605680"/>
            <a:ext cx="0" cy="1152000"/>
          </a:xfrm>
          <a:prstGeom prst="line">
            <a:avLst/>
          </a:prstGeom>
          <a:ln w="36000" cap="rnd">
            <a:solidFill>
              <a:srgbClr val="FF3333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Line 6"/>
          <p:cNvSpPr/>
          <p:nvPr/>
        </p:nvSpPr>
        <p:spPr>
          <a:xfrm>
            <a:off x="3240000" y="2605680"/>
            <a:ext cx="0" cy="1152000"/>
          </a:xfrm>
          <a:prstGeom prst="line">
            <a:avLst/>
          </a:prstGeom>
          <a:ln w="36000" cap="rnd">
            <a:solidFill>
              <a:srgbClr val="FF3333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Line 7"/>
          <p:cNvSpPr/>
          <p:nvPr/>
        </p:nvSpPr>
        <p:spPr>
          <a:xfrm>
            <a:off x="3384000" y="1957680"/>
            <a:ext cx="43200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8"/>
          <p:cNvSpPr/>
          <p:nvPr/>
        </p:nvSpPr>
        <p:spPr>
          <a:xfrm>
            <a:off x="5328000" y="195768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9"/>
          <p:cNvSpPr/>
          <p:nvPr/>
        </p:nvSpPr>
        <p:spPr>
          <a:xfrm flipH="1">
            <a:off x="7056000" y="1957680"/>
            <a:ext cx="64800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10"/>
          <p:cNvSpPr/>
          <p:nvPr/>
        </p:nvSpPr>
        <p:spPr>
          <a:xfrm>
            <a:off x="4896000" y="1597680"/>
            <a:ext cx="11161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Userjob</a:t>
            </a:r>
            <a:endParaRPr dirty="0"/>
          </a:p>
        </p:txBody>
      </p:sp>
      <p:sp>
        <p:nvSpPr>
          <p:cNvPr id="433" name="CustomShape 11"/>
          <p:cNvSpPr/>
          <p:nvPr/>
        </p:nvSpPr>
        <p:spPr>
          <a:xfrm>
            <a:off x="2232000" y="1611360"/>
            <a:ext cx="26640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Prolog </a:t>
            </a:r>
            <a:r>
              <a:rPr lang="de-DE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</a:t>
            </a:r>
            <a:r>
              <a:rPr lang="de-DE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Scheduler/RM</a:t>
            </a:r>
            <a:endParaRPr dirty="0"/>
          </a:p>
        </p:txBody>
      </p:sp>
      <p:sp>
        <p:nvSpPr>
          <p:cNvPr id="434" name="CustomShape 12"/>
          <p:cNvSpPr/>
          <p:nvPr/>
        </p:nvSpPr>
        <p:spPr>
          <a:xfrm>
            <a:off x="6624000" y="1584000"/>
            <a:ext cx="2412496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Epilog Scheduler/RM</a:t>
            </a:r>
            <a:endParaRPr dirty="0"/>
          </a:p>
        </p:txBody>
      </p:sp>
      <p:sp>
        <p:nvSpPr>
          <p:cNvPr id="435" name="Line 13"/>
          <p:cNvSpPr/>
          <p:nvPr/>
        </p:nvSpPr>
        <p:spPr>
          <a:xfrm flipV="1">
            <a:off x="3888000" y="3685680"/>
            <a:ext cx="0" cy="418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Line 14"/>
          <p:cNvSpPr/>
          <p:nvPr/>
        </p:nvSpPr>
        <p:spPr>
          <a:xfrm flipV="1">
            <a:off x="5472000" y="3613680"/>
            <a:ext cx="0" cy="1426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15"/>
          <p:cNvSpPr/>
          <p:nvPr/>
        </p:nvSpPr>
        <p:spPr>
          <a:xfrm flipH="1" flipV="1">
            <a:off x="6912000" y="3613680"/>
            <a:ext cx="432000" cy="490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6"/>
          <p:cNvSpPr/>
          <p:nvPr/>
        </p:nvSpPr>
        <p:spPr>
          <a:xfrm>
            <a:off x="2880000" y="4176000"/>
            <a:ext cx="25920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nodes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are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</a:t>
            </a:r>
            <a:endParaRPr dirty="0"/>
          </a:p>
        </p:txBody>
      </p:sp>
      <p:sp>
        <p:nvSpPr>
          <p:cNvPr id="439" name="CustomShape 17"/>
          <p:cNvSpPr/>
          <p:nvPr/>
        </p:nvSpPr>
        <p:spPr>
          <a:xfrm>
            <a:off x="3830760" y="5040000"/>
            <a:ext cx="32252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Staging</a:t>
            </a:r>
            <a:endParaRPr dirty="0"/>
          </a:p>
          <a:p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Wallclock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Limits</a:t>
            </a:r>
            <a:endParaRPr dirty="0"/>
          </a:p>
        </p:txBody>
      </p:sp>
      <p:sp>
        <p:nvSpPr>
          <p:cNvPr id="440" name="CustomShape 18"/>
          <p:cNvSpPr/>
          <p:nvPr/>
        </p:nvSpPr>
        <p:spPr>
          <a:xfrm>
            <a:off x="5610960" y="4176000"/>
            <a:ext cx="3425536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Timelimit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copy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back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jobdata</a:t>
            </a:r>
            <a:endParaRPr dirty="0"/>
          </a:p>
        </p:txBody>
      </p:sp>
      <p:sp>
        <p:nvSpPr>
          <p:cNvPr id="441" name="CustomShape 19"/>
          <p:cNvSpPr/>
          <p:nvPr/>
        </p:nvSpPr>
        <p:spPr>
          <a:xfrm>
            <a:off x="1800000" y="2821680"/>
            <a:ext cx="1439280" cy="79128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Line 20"/>
          <p:cNvSpPr/>
          <p:nvPr/>
        </p:nvSpPr>
        <p:spPr>
          <a:xfrm>
            <a:off x="4680000" y="2605680"/>
            <a:ext cx="0" cy="1152000"/>
          </a:xfrm>
          <a:prstGeom prst="line">
            <a:avLst/>
          </a:prstGeom>
          <a:ln w="36000" cap="rnd">
            <a:solidFill>
              <a:srgbClr val="FF3333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Line 21"/>
          <p:cNvSpPr/>
          <p:nvPr/>
        </p:nvSpPr>
        <p:spPr>
          <a:xfrm>
            <a:off x="1584000" y="2232000"/>
            <a:ext cx="792000" cy="5896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22"/>
          <p:cNvSpPr/>
          <p:nvPr/>
        </p:nvSpPr>
        <p:spPr>
          <a:xfrm>
            <a:off x="144000" y="1935720"/>
            <a:ext cx="3373824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Reservation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</a:t>
            </a:r>
            <a:endParaRPr lang="de-DE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actual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„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payload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job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starts</a:t>
            </a:r>
            <a:endParaRPr dirty="0"/>
          </a:p>
        </p:txBody>
      </p:sp>
      <p:sp>
        <p:nvSpPr>
          <p:cNvPr id="445" name="CustomShape 23"/>
          <p:cNvSpPr/>
          <p:nvPr/>
        </p:nvSpPr>
        <p:spPr>
          <a:xfrm>
            <a:off x="288000" y="4680000"/>
            <a:ext cx="28652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all nodes are free</a:t>
            </a:r>
            <a:endParaRPr/>
          </a:p>
          <a:p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Could disturb running jobs</a:t>
            </a:r>
            <a:endParaRPr/>
          </a:p>
        </p:txBody>
      </p:sp>
      <p:sp>
        <p:nvSpPr>
          <p:cNvPr id="446" name="Line 24"/>
          <p:cNvSpPr/>
          <p:nvPr/>
        </p:nvSpPr>
        <p:spPr>
          <a:xfrm flipV="1">
            <a:off x="1512000" y="3613680"/>
            <a:ext cx="720000" cy="1066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086919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1512000" y="1584000"/>
            <a:ext cx="6335280" cy="35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2"/>
          <p:cNvSpPr/>
          <p:nvPr/>
        </p:nvSpPr>
        <p:spPr>
          <a:xfrm>
            <a:off x="1512000" y="1944000"/>
            <a:ext cx="3959280" cy="359280"/>
          </a:xfrm>
          <a:prstGeom prst="rect">
            <a:avLst/>
          </a:prstGeom>
          <a:solidFill>
            <a:srgbClr val="99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3"/>
          <p:cNvSpPr/>
          <p:nvPr/>
        </p:nvSpPr>
        <p:spPr>
          <a:xfrm>
            <a:off x="1512000" y="2304000"/>
            <a:ext cx="2663280" cy="35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4"/>
          <p:cNvSpPr/>
          <p:nvPr/>
        </p:nvSpPr>
        <p:spPr>
          <a:xfrm>
            <a:off x="1512000" y="2664000"/>
            <a:ext cx="3311280" cy="719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5"/>
          <p:cNvSpPr/>
          <p:nvPr/>
        </p:nvSpPr>
        <p:spPr>
          <a:xfrm>
            <a:off x="1512000" y="3384000"/>
            <a:ext cx="4751280" cy="35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6"/>
          <p:cNvSpPr/>
          <p:nvPr/>
        </p:nvSpPr>
        <p:spPr>
          <a:xfrm>
            <a:off x="1512000" y="3744000"/>
            <a:ext cx="4319280" cy="71928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7"/>
          <p:cNvSpPr/>
          <p:nvPr/>
        </p:nvSpPr>
        <p:spPr>
          <a:xfrm>
            <a:off x="1512000" y="4464000"/>
            <a:ext cx="5327280" cy="35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8"/>
          <p:cNvSpPr/>
          <p:nvPr/>
        </p:nvSpPr>
        <p:spPr>
          <a:xfrm>
            <a:off x="6264000" y="1944000"/>
            <a:ext cx="1583280" cy="2519280"/>
          </a:xfrm>
          <a:prstGeom prst="rect">
            <a:avLst/>
          </a:pr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9"/>
          <p:cNvSpPr/>
          <p:nvPr/>
        </p:nvSpPr>
        <p:spPr>
          <a:xfrm rot="16200000">
            <a:off x="169560" y="2808000"/>
            <a:ext cx="8384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Nodes</a:t>
            </a:r>
            <a:endParaRPr/>
          </a:p>
          <a:p>
            <a:endParaRPr/>
          </a:p>
        </p:txBody>
      </p:sp>
      <p:sp>
        <p:nvSpPr>
          <p:cNvPr id="456" name="CustomShape 10"/>
          <p:cNvSpPr/>
          <p:nvPr/>
        </p:nvSpPr>
        <p:spPr>
          <a:xfrm>
            <a:off x="1512000" y="1597680"/>
            <a:ext cx="971768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</a:t>
            </a:r>
            <a:endParaRPr dirty="0"/>
          </a:p>
        </p:txBody>
      </p:sp>
      <p:sp>
        <p:nvSpPr>
          <p:cNvPr id="457" name="CustomShape 11"/>
          <p:cNvSpPr/>
          <p:nvPr/>
        </p:nvSpPr>
        <p:spPr>
          <a:xfrm>
            <a:off x="1512000" y="4477680"/>
            <a:ext cx="1043776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</a:t>
            </a:r>
            <a:endParaRPr dirty="0"/>
          </a:p>
        </p:txBody>
      </p:sp>
      <p:sp>
        <p:nvSpPr>
          <p:cNvPr id="458" name="Line 12"/>
          <p:cNvSpPr/>
          <p:nvPr/>
        </p:nvSpPr>
        <p:spPr>
          <a:xfrm flipV="1">
            <a:off x="2448000" y="3528000"/>
            <a:ext cx="720000" cy="180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13"/>
          <p:cNvSpPr/>
          <p:nvPr/>
        </p:nvSpPr>
        <p:spPr>
          <a:xfrm>
            <a:off x="1440000" y="5328000"/>
            <a:ext cx="1853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Allocated by Job</a:t>
            </a:r>
            <a:endParaRPr/>
          </a:p>
        </p:txBody>
      </p:sp>
      <p:sp>
        <p:nvSpPr>
          <p:cNvPr id="460" name="Line 14"/>
          <p:cNvSpPr/>
          <p:nvPr/>
        </p:nvSpPr>
        <p:spPr>
          <a:xfrm flipH="1" flipV="1">
            <a:off x="7344000" y="3240000"/>
            <a:ext cx="360000" cy="223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15"/>
          <p:cNvSpPr/>
          <p:nvPr/>
        </p:nvSpPr>
        <p:spPr>
          <a:xfrm>
            <a:off x="6840000" y="5472000"/>
            <a:ext cx="21200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Future Reservation</a:t>
            </a:r>
            <a:endParaRPr dirty="0"/>
          </a:p>
          <a:p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Job X</a:t>
            </a:r>
            <a:endParaRPr dirty="0"/>
          </a:p>
        </p:txBody>
      </p:sp>
      <p:sp>
        <p:nvSpPr>
          <p:cNvPr id="462" name="CustomShape 16"/>
          <p:cNvSpPr/>
          <p:nvPr/>
        </p:nvSpPr>
        <p:spPr>
          <a:xfrm>
            <a:off x="5035680" y="5485680"/>
            <a:ext cx="1480536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Free </a:t>
            </a:r>
            <a:r>
              <a:rPr lang="de-DE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Nodes</a:t>
            </a:r>
          </a:p>
          <a:p>
            <a:r>
              <a:rPr lang="de-DE" b="1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lang="de-DE" b="1" spc="-1" dirty="0" err="1" smtClean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seable</a:t>
            </a:r>
            <a:r>
              <a:rPr lang="de-DE" b="1" spc="-1" dirty="0" smtClean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b="1" spc="-1" dirty="0" err="1" smtClean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r>
              <a:rPr lang="de-DE" b="1" spc="-1" dirty="0" smtClean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ADA-FS </a:t>
            </a:r>
            <a:r>
              <a:rPr lang="de-DE" b="1" spc="-1" dirty="0" err="1" smtClean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</a:t>
            </a:r>
            <a:r>
              <a:rPr lang="de-DE" b="1" spc="-1" dirty="0" smtClean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63" name="Line 17"/>
          <p:cNvSpPr/>
          <p:nvPr/>
        </p:nvSpPr>
        <p:spPr>
          <a:xfrm flipV="1">
            <a:off x="5688000" y="4248000"/>
            <a:ext cx="360000" cy="12376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Line 18"/>
          <p:cNvSpPr/>
          <p:nvPr/>
        </p:nvSpPr>
        <p:spPr>
          <a:xfrm flipV="1">
            <a:off x="5688000" y="2808000"/>
            <a:ext cx="0" cy="26776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Line 19"/>
          <p:cNvSpPr/>
          <p:nvPr/>
        </p:nvSpPr>
        <p:spPr>
          <a:xfrm>
            <a:off x="4680000" y="1224000"/>
            <a:ext cx="0" cy="4248000"/>
          </a:xfrm>
          <a:prstGeom prst="line">
            <a:avLst/>
          </a:prstGeom>
          <a:ln w="72000" cap="rnd">
            <a:solidFill>
              <a:srgbClr val="FF333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20"/>
          <p:cNvSpPr/>
          <p:nvPr/>
        </p:nvSpPr>
        <p:spPr>
          <a:xfrm>
            <a:off x="1728000" y="877680"/>
            <a:ext cx="26564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 Iteration/Time</a:t>
            </a:r>
            <a:endParaRPr/>
          </a:p>
        </p:txBody>
      </p:sp>
      <p:sp>
        <p:nvSpPr>
          <p:cNvPr id="467" name="Line 21"/>
          <p:cNvSpPr/>
          <p:nvPr/>
        </p:nvSpPr>
        <p:spPr>
          <a:xfrm>
            <a:off x="3456000" y="1224000"/>
            <a:ext cx="1224000" cy="14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2"/>
          <p:cNvSpPr/>
          <p:nvPr/>
        </p:nvSpPr>
        <p:spPr>
          <a:xfrm>
            <a:off x="386640" y="29232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 ressource allocation</a:t>
            </a:r>
            <a:endParaRPr/>
          </a:p>
        </p:txBody>
      </p:sp>
      <p:sp>
        <p:nvSpPr>
          <p:cNvPr id="24" name="Line 14"/>
          <p:cNvSpPr/>
          <p:nvPr/>
        </p:nvSpPr>
        <p:spPr>
          <a:xfrm flipH="1">
            <a:off x="6066720" y="1223280"/>
            <a:ext cx="513951" cy="2349736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15"/>
          <p:cNvSpPr/>
          <p:nvPr/>
        </p:nvSpPr>
        <p:spPr>
          <a:xfrm>
            <a:off x="5481220" y="380880"/>
            <a:ext cx="22227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</a:t>
            </a:r>
            <a:r>
              <a:rPr lang="de-DE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later</a:t>
            </a:r>
            <a:r>
              <a:rPr lang="de-DE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lang="de-DE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de-DE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already</a:t>
            </a:r>
            <a:r>
              <a:rPr lang="de-DE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established</a:t>
            </a:r>
            <a:r>
              <a:rPr lang="de-DE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ADA-FS </a:t>
            </a:r>
            <a:r>
              <a:rPr lang="de-DE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before</a:t>
            </a:r>
            <a:r>
              <a:rPr lang="de-DE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 </a:t>
            </a:r>
            <a:r>
              <a:rPr lang="de-DE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675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1512000" y="1584000"/>
            <a:ext cx="6335280" cy="35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2"/>
          <p:cNvSpPr/>
          <p:nvPr/>
        </p:nvSpPr>
        <p:spPr>
          <a:xfrm>
            <a:off x="1512000" y="1944000"/>
            <a:ext cx="3959280" cy="359280"/>
          </a:xfrm>
          <a:prstGeom prst="rect">
            <a:avLst/>
          </a:prstGeom>
          <a:solidFill>
            <a:srgbClr val="99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3"/>
          <p:cNvSpPr/>
          <p:nvPr/>
        </p:nvSpPr>
        <p:spPr>
          <a:xfrm>
            <a:off x="1512000" y="2304000"/>
            <a:ext cx="2663280" cy="35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4"/>
          <p:cNvSpPr/>
          <p:nvPr/>
        </p:nvSpPr>
        <p:spPr>
          <a:xfrm>
            <a:off x="1512000" y="2664000"/>
            <a:ext cx="3311280" cy="719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5"/>
          <p:cNvSpPr/>
          <p:nvPr/>
        </p:nvSpPr>
        <p:spPr>
          <a:xfrm>
            <a:off x="1512000" y="3384000"/>
            <a:ext cx="4751280" cy="35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6"/>
          <p:cNvSpPr/>
          <p:nvPr/>
        </p:nvSpPr>
        <p:spPr>
          <a:xfrm>
            <a:off x="1512000" y="3744000"/>
            <a:ext cx="4319280" cy="71928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7"/>
          <p:cNvSpPr/>
          <p:nvPr/>
        </p:nvSpPr>
        <p:spPr>
          <a:xfrm>
            <a:off x="1512000" y="4464000"/>
            <a:ext cx="5327280" cy="35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8"/>
          <p:cNvSpPr/>
          <p:nvPr/>
        </p:nvSpPr>
        <p:spPr>
          <a:xfrm>
            <a:off x="6264000" y="1944000"/>
            <a:ext cx="1583280" cy="2519280"/>
          </a:xfrm>
          <a:prstGeom prst="rect">
            <a:avLst/>
          </a:pr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9"/>
          <p:cNvSpPr/>
          <p:nvPr/>
        </p:nvSpPr>
        <p:spPr>
          <a:xfrm rot="16200000">
            <a:off x="169560" y="2808000"/>
            <a:ext cx="8384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Nodes</a:t>
            </a:r>
            <a:endParaRPr/>
          </a:p>
          <a:p>
            <a:endParaRPr/>
          </a:p>
        </p:txBody>
      </p:sp>
      <p:sp>
        <p:nvSpPr>
          <p:cNvPr id="478" name="CustomShape 10"/>
          <p:cNvSpPr/>
          <p:nvPr/>
        </p:nvSpPr>
        <p:spPr>
          <a:xfrm>
            <a:off x="1512000" y="1597680"/>
            <a:ext cx="1043776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</a:t>
            </a:r>
            <a:endParaRPr dirty="0"/>
          </a:p>
        </p:txBody>
      </p:sp>
      <p:sp>
        <p:nvSpPr>
          <p:cNvPr id="479" name="CustomShape 11"/>
          <p:cNvSpPr/>
          <p:nvPr/>
        </p:nvSpPr>
        <p:spPr>
          <a:xfrm>
            <a:off x="1512000" y="4477680"/>
            <a:ext cx="1043776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r>
              <a:rPr lang="de-DE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</a:t>
            </a:r>
            <a:endParaRPr dirty="0"/>
          </a:p>
        </p:txBody>
      </p:sp>
      <p:sp>
        <p:nvSpPr>
          <p:cNvPr id="480" name="Line 12"/>
          <p:cNvSpPr/>
          <p:nvPr/>
        </p:nvSpPr>
        <p:spPr>
          <a:xfrm>
            <a:off x="4680000" y="1224000"/>
            <a:ext cx="0" cy="4248000"/>
          </a:xfrm>
          <a:prstGeom prst="line">
            <a:avLst/>
          </a:prstGeom>
          <a:ln w="72000" cap="rnd">
            <a:solidFill>
              <a:srgbClr val="FF333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13"/>
          <p:cNvSpPr/>
          <p:nvPr/>
        </p:nvSpPr>
        <p:spPr>
          <a:xfrm>
            <a:off x="386640" y="29232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 ressource allocation</a:t>
            </a:r>
            <a:endParaRPr/>
          </a:p>
        </p:txBody>
      </p:sp>
      <p:sp>
        <p:nvSpPr>
          <p:cNvPr id="482" name="CustomShape 14"/>
          <p:cNvSpPr/>
          <p:nvPr/>
        </p:nvSpPr>
        <p:spPr>
          <a:xfrm>
            <a:off x="4680000" y="1944000"/>
            <a:ext cx="4006440" cy="2519640"/>
          </a:xfrm>
          <a:prstGeom prst="rect">
            <a:avLst/>
          </a:prstGeom>
          <a:solidFill>
            <a:srgbClr val="FFCC99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Line 15"/>
          <p:cNvSpPr/>
          <p:nvPr/>
        </p:nvSpPr>
        <p:spPr>
          <a:xfrm flipH="1">
            <a:off x="5760720" y="4206240"/>
            <a:ext cx="365760" cy="13716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6"/>
          <p:cNvSpPr/>
          <p:nvPr/>
        </p:nvSpPr>
        <p:spPr>
          <a:xfrm>
            <a:off x="4206240" y="5577840"/>
            <a:ext cx="3360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Create overlapping reservation </a:t>
            </a:r>
            <a:endParaRPr/>
          </a:p>
          <a:p>
            <a:r>
              <a:rPr lang="de-DE" sz="1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Inherit for data staging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838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Mehmet Soysal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701800" algn="l"/>
              </a:tabLst>
            </a:pPr>
            <a:r>
              <a:rPr lang="de-DE" dirty="0" smtClean="0"/>
              <a:t>2009</a:t>
            </a:r>
            <a:r>
              <a:rPr lang="de-DE" dirty="0"/>
              <a:t>	Dipl.-</a:t>
            </a:r>
            <a:r>
              <a:rPr lang="de-DE" dirty="0" err="1"/>
              <a:t>Inform</a:t>
            </a:r>
            <a:r>
              <a:rPr lang="de-DE" dirty="0"/>
              <a:t>., Universität Karlsruhe</a:t>
            </a:r>
          </a:p>
          <a:p>
            <a:pPr>
              <a:tabLst>
                <a:tab pos="1701800" algn="l"/>
              </a:tabLst>
            </a:pPr>
            <a:endParaRPr lang="de-DE" dirty="0"/>
          </a:p>
          <a:p>
            <a:pPr>
              <a:tabLst>
                <a:tab pos="1701800" algn="l"/>
              </a:tabLst>
            </a:pPr>
            <a:r>
              <a:rPr lang="de-DE" dirty="0"/>
              <a:t>2009	Entwickler </a:t>
            </a:r>
            <a:r>
              <a:rPr lang="de-DE" dirty="0" err="1"/>
              <a:t>Netpioneer</a:t>
            </a:r>
            <a:r>
              <a:rPr lang="de-DE" dirty="0"/>
              <a:t> Karlsruhe</a:t>
            </a:r>
          </a:p>
          <a:p>
            <a:pPr>
              <a:tabLst>
                <a:tab pos="1701800" algn="l"/>
              </a:tabLst>
            </a:pPr>
            <a:endParaRPr lang="de-DE" dirty="0"/>
          </a:p>
          <a:p>
            <a:pPr>
              <a:tabLst>
                <a:tab pos="1701800" algn="l"/>
              </a:tabLst>
            </a:pPr>
            <a:r>
              <a:rPr lang="de-DE" dirty="0"/>
              <a:t>2009	KIT, </a:t>
            </a:r>
            <a:r>
              <a:rPr lang="de-DE" dirty="0" err="1"/>
              <a:t>bwGRID</a:t>
            </a:r>
            <a:endParaRPr lang="de-DE" dirty="0"/>
          </a:p>
          <a:p>
            <a:pPr>
              <a:tabLst>
                <a:tab pos="1701800" algn="l"/>
              </a:tabLst>
            </a:pPr>
            <a:r>
              <a:rPr lang="de-DE" dirty="0"/>
              <a:t>2013-2016	</a:t>
            </a:r>
            <a:r>
              <a:rPr lang="de-DE" dirty="0" err="1"/>
              <a:t>bwHPC</a:t>
            </a:r>
            <a:r>
              <a:rPr lang="de-DE" dirty="0"/>
              <a:t> Head </a:t>
            </a:r>
            <a:r>
              <a:rPr lang="de-DE" dirty="0" err="1"/>
              <a:t>of</a:t>
            </a:r>
            <a:r>
              <a:rPr lang="de-DE" dirty="0"/>
              <a:t> Technical Advisory Board</a:t>
            </a:r>
          </a:p>
          <a:p>
            <a:pPr>
              <a:tabLst>
                <a:tab pos="1701800" algn="l"/>
              </a:tabLst>
            </a:pPr>
            <a:endParaRPr lang="de-DE" dirty="0"/>
          </a:p>
          <a:p>
            <a:pPr>
              <a:tabLst>
                <a:tab pos="1701800" algn="l"/>
              </a:tabLst>
            </a:pP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Ressourcemanagement</a:t>
            </a:r>
            <a:endParaRPr lang="de-DE" dirty="0"/>
          </a:p>
          <a:p>
            <a:pPr>
              <a:tabLst>
                <a:tab pos="1701800" algn="l"/>
              </a:tabLst>
            </a:pPr>
            <a:r>
              <a:rPr lang="de-DE" dirty="0" err="1"/>
              <a:t>within</a:t>
            </a:r>
            <a:r>
              <a:rPr lang="de-DE" dirty="0"/>
              <a:t> HPC Systems.</a:t>
            </a:r>
          </a:p>
        </p:txBody>
      </p:sp>
      <p:pic>
        <p:nvPicPr>
          <p:cNvPr id="4" name="Grafik 3"/>
          <p:cNvPicPr/>
          <p:nvPr/>
        </p:nvPicPr>
        <p:blipFill rotWithShape="1">
          <a:blip r:embed="rId2"/>
          <a:srcRect t="11773"/>
          <a:stretch/>
        </p:blipFill>
        <p:spPr>
          <a:xfrm>
            <a:off x="7020272" y="1198562"/>
            <a:ext cx="1728441" cy="15823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324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390960" y="29052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Staging </a:t>
            </a:r>
            <a:endParaRPr/>
          </a:p>
        </p:txBody>
      </p:sp>
      <p:sp>
        <p:nvSpPr>
          <p:cNvPr id="486" name="CustomShape 2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Estimitation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I/O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staging</a:t>
            </a:r>
            <a:endParaRPr dirty="0"/>
          </a:p>
          <a:p>
            <a:pPr marL="432000" lvl="1" indent="-216000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Amount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</a:t>
            </a:r>
            <a:endParaRPr dirty="0"/>
          </a:p>
          <a:p>
            <a:pPr marL="432000" lvl="1" indent="-216000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Amount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</a:t>
            </a:r>
            <a:endParaRPr dirty="0"/>
          </a:p>
          <a:p>
            <a:pPr marL="432000" lvl="1" indent="-216000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Bandwidth</a:t>
            </a: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de-DE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dynamic</a:t>
            </a: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</a:t>
            </a: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dirty="0"/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maybe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place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into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logical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units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workspace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easier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handling</a:t>
            </a: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</a:p>
          <a:p>
            <a:pPr marL="673200" lvl="1" indent="-216000">
              <a:buBlip>
                <a:blip r:embed="rId2"/>
              </a:buBlip>
            </a:pP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Including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quota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workspaces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not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enforcing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</a:t>
            </a:r>
            <a:endParaRPr lang="de-DE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6000">
              <a:buBlip>
                <a:blip r:embed="rId2"/>
              </a:buBlip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GPFS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able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LUSTRE not</a:t>
            </a:r>
            <a:endParaRPr dirty="0"/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Task 1.3 –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adhoc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FS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within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Job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Beeond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459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390960" y="29052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Diverse </a:t>
            </a:r>
            <a:r>
              <a:rPr lang="de-DE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dirty="0"/>
          </a:p>
        </p:txBody>
      </p:sp>
      <p:sp>
        <p:nvSpPr>
          <p:cNvPr id="488" name="CustomShape 2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Only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ADA-FS per Job ?</a:t>
            </a:r>
            <a:endParaRPr dirty="0"/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Nodes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needed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ADA-FS ?</a:t>
            </a:r>
            <a:endParaRPr dirty="0"/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Nodes de-/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attachable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on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fly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</a:p>
          <a:p>
            <a:pPr marL="673200" lvl="1" indent="-216000">
              <a:buBlip>
                <a:blip r:embed="rId2"/>
              </a:buBlip>
            </a:pPr>
            <a:r>
              <a:rPr lang="de-DE" dirty="0" smtClean="0"/>
              <a:t>Szenario bei zwei aneinander-stoßenden ADA-FS </a:t>
            </a:r>
            <a:r>
              <a:rPr lang="de-DE" dirty="0" err="1" smtClean="0"/>
              <a:t>jobs</a:t>
            </a:r>
            <a:endParaRPr dirty="0"/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Space </a:t>
            </a: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</a:p>
          <a:p>
            <a:pPr marL="673200" lvl="1" indent="-216000">
              <a:buBlip>
                <a:blip r:embed="rId2"/>
              </a:buBlip>
            </a:pP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ADA-FS ?</a:t>
            </a:r>
            <a:endParaRPr dirty="0"/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Support </a:t>
            </a:r>
            <a:r>
              <a:rPr lang="de-DE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Caching/</a:t>
            </a:r>
            <a:r>
              <a:rPr lang="de-DE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Bursting</a:t>
            </a: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 </a:t>
            </a: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</a:p>
          <a:p>
            <a:pPr marL="673200" lvl="1" indent="-216000">
              <a:buBlip>
                <a:blip r:embed="rId2"/>
              </a:buBlip>
            </a:pPr>
            <a:r>
              <a:rPr lang="de-DE" dirty="0" smtClean="0"/>
              <a:t>Cache/Burst </a:t>
            </a:r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additionally</a:t>
            </a:r>
            <a:r>
              <a:rPr lang="de-DE" dirty="0" smtClean="0"/>
              <a:t> </a:t>
            </a:r>
            <a:r>
              <a:rPr lang="de-DE" dirty="0" err="1" smtClean="0"/>
              <a:t>attached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HPC </a:t>
            </a:r>
            <a:r>
              <a:rPr lang="de-DE" dirty="0" err="1" smtClean="0"/>
              <a:t>system</a:t>
            </a:r>
            <a:endParaRPr dirty="0"/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de-DE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Heterogeneous</a:t>
            </a:r>
            <a:r>
              <a:rPr lang="de-D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Storages </a:t>
            </a: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</a:p>
          <a:p>
            <a:pPr marL="673200" lvl="1" indent="-216000">
              <a:buBlip>
                <a:blip r:embed="rId2"/>
              </a:buBlip>
            </a:pP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Siehe vorherige Folien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164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Achim Streit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701800" algn="l"/>
                <a:tab pos="1797050" algn="l"/>
              </a:tabLst>
            </a:pPr>
            <a:r>
              <a:rPr lang="en-GB" dirty="0" smtClean="0"/>
              <a:t>1999	Dipl.-Inform., U-Dortmund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i="1" dirty="0" smtClean="0"/>
              <a:t>“Evaluation of Scheduling Strategies in </a:t>
            </a:r>
            <a:br>
              <a:rPr lang="en-GB" i="1" dirty="0" smtClean="0"/>
            </a:br>
            <a:r>
              <a:rPr lang="en-GB" i="1" dirty="0" smtClean="0"/>
              <a:t>	</a:t>
            </a:r>
            <a:r>
              <a:rPr lang="en-GB" i="1" dirty="0" err="1" smtClean="0"/>
              <a:t>Metacomputing</a:t>
            </a:r>
            <a:r>
              <a:rPr lang="en-GB" i="1" dirty="0" smtClean="0"/>
              <a:t>” (U. </a:t>
            </a:r>
            <a:r>
              <a:rPr lang="en-GB" i="1" dirty="0" err="1" smtClean="0"/>
              <a:t>Schwiegelshohn</a:t>
            </a:r>
            <a:r>
              <a:rPr lang="en-GB" i="1" dirty="0" smtClean="0"/>
              <a:t>)</a:t>
            </a:r>
          </a:p>
          <a:p>
            <a:pPr>
              <a:tabLst>
                <a:tab pos="1701800" algn="l"/>
                <a:tab pos="1797050" algn="l"/>
              </a:tabLst>
            </a:pPr>
            <a:r>
              <a:rPr lang="en-GB" dirty="0" smtClean="0"/>
              <a:t>2003	</a:t>
            </a:r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err="1" smtClean="0"/>
              <a:t>rer</a:t>
            </a:r>
            <a:r>
              <a:rPr lang="en-GB" dirty="0" smtClean="0"/>
              <a:t>. nat., U-Paderborn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i="1" dirty="0" smtClean="0"/>
              <a:t>“Self Tuning Job Scheduling Strategies for the </a:t>
            </a:r>
            <a:br>
              <a:rPr lang="en-GB" i="1" dirty="0" smtClean="0"/>
            </a:br>
            <a:r>
              <a:rPr lang="en-GB" i="1" dirty="0" smtClean="0"/>
              <a:t>	Resource Management of HPC Systems and </a:t>
            </a:r>
            <a:br>
              <a:rPr lang="en-GB" i="1" dirty="0" smtClean="0"/>
            </a:br>
            <a:r>
              <a:rPr lang="en-GB" i="1" dirty="0" smtClean="0"/>
              <a:t>	Computational Grids” (B. </a:t>
            </a:r>
            <a:r>
              <a:rPr lang="en-GB" i="1" dirty="0" err="1" smtClean="0"/>
              <a:t>Monien</a:t>
            </a:r>
            <a:r>
              <a:rPr lang="en-GB" i="1" dirty="0" smtClean="0"/>
              <a:t>)</a:t>
            </a:r>
          </a:p>
          <a:p>
            <a:pPr>
              <a:tabLst>
                <a:tab pos="1701800" algn="l"/>
                <a:tab pos="1797050" algn="l"/>
              </a:tabLst>
            </a:pPr>
            <a:endParaRPr lang="en-GB" dirty="0" smtClean="0"/>
          </a:p>
          <a:p>
            <a:pPr>
              <a:tabLst>
                <a:tab pos="1701800" algn="l"/>
                <a:tab pos="1797050" algn="l"/>
              </a:tabLst>
            </a:pPr>
            <a:r>
              <a:rPr lang="en-GB" dirty="0" smtClean="0"/>
              <a:t>1999-2004	PC², U-Paderborn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i="1" dirty="0" smtClean="0"/>
              <a:t>UNICORE Plus BMBF-Project, PhD</a:t>
            </a:r>
          </a:p>
          <a:p>
            <a:pPr>
              <a:tabLst>
                <a:tab pos="1701800" algn="l"/>
                <a:tab pos="1797050" algn="l"/>
              </a:tabLst>
            </a:pPr>
            <a:r>
              <a:rPr lang="en-GB" dirty="0" smtClean="0"/>
              <a:t>2005-2010	ZAM/JSC, FZJ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i="1" dirty="0" smtClean="0"/>
              <a:t>Many Grid projects (national and EU), UNICORE</a:t>
            </a:r>
          </a:p>
          <a:p>
            <a:pPr>
              <a:tabLst>
                <a:tab pos="1701800" algn="l"/>
                <a:tab pos="1797050" algn="l"/>
              </a:tabLst>
            </a:pPr>
            <a:r>
              <a:rPr lang="en-GB" dirty="0" smtClean="0"/>
              <a:t>2010-	SCC, KIT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i="1" dirty="0" smtClean="0"/>
              <a:t>Enabling CSE/DIS, data management, 	scheduling/resource management/brokering</a:t>
            </a:r>
          </a:p>
          <a:p>
            <a:pPr>
              <a:tabLst>
                <a:tab pos="1701800" algn="l"/>
                <a:tab pos="1797050" algn="l"/>
              </a:tabLst>
            </a:pPr>
            <a:endParaRPr lang="en-GB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619" y="1198563"/>
            <a:ext cx="1155094" cy="16200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89054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Experience/</a:t>
            </a:r>
            <a:r>
              <a:rPr lang="de-DE" dirty="0" err="1" smtClean="0"/>
              <a:t>preliminary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V. </a:t>
            </a:r>
            <a:r>
              <a:rPr lang="en-US" dirty="0" err="1"/>
              <a:t>Hamscher</a:t>
            </a:r>
            <a:r>
              <a:rPr lang="en-US" dirty="0"/>
              <a:t>, U. </a:t>
            </a:r>
            <a:r>
              <a:rPr lang="en-US" dirty="0" err="1"/>
              <a:t>Schwiegelshohn</a:t>
            </a:r>
            <a:r>
              <a:rPr lang="en-US" dirty="0"/>
              <a:t>, A. Streit, R. </a:t>
            </a:r>
            <a:r>
              <a:rPr lang="en-US" dirty="0" err="1"/>
              <a:t>Yahyapour</a:t>
            </a:r>
            <a:r>
              <a:rPr lang="en-US" dirty="0"/>
              <a:t>: </a:t>
            </a:r>
            <a:r>
              <a:rPr lang="en-US" b="1" dirty="0"/>
              <a:t>Evaluation of Job-Scheduling </a:t>
            </a:r>
            <a:r>
              <a:rPr lang="en-US" b="1" dirty="0" smtClean="0"/>
              <a:t>Strategies </a:t>
            </a:r>
            <a:r>
              <a:rPr lang="en-US" b="1" dirty="0"/>
              <a:t>for Grid </a:t>
            </a:r>
            <a:r>
              <a:rPr lang="en-US" b="1" dirty="0" smtClean="0"/>
              <a:t>Computing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HiPC</a:t>
            </a:r>
            <a:r>
              <a:rPr lang="en-US" dirty="0" smtClean="0"/>
              <a:t> 2000, DOI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10.1007/3-540-44444-0_18</a:t>
            </a:r>
            <a:endParaRPr lang="en-US" dirty="0" smtClean="0"/>
          </a:p>
          <a:p>
            <a:r>
              <a:rPr lang="en-US" dirty="0"/>
              <a:t>A. Streit: </a:t>
            </a:r>
            <a:r>
              <a:rPr lang="en-US" b="1" dirty="0"/>
              <a:t>A Self-Tuning Job Scheduler Family with Dynamic Policy Switching</a:t>
            </a:r>
            <a:r>
              <a:rPr lang="en-US" dirty="0" smtClean="0"/>
              <a:t>. JSSPP 2002, DOI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10.1007/3-540-45307-5_6</a:t>
            </a:r>
            <a:endParaRPr lang="en-US" dirty="0" smtClean="0"/>
          </a:p>
          <a:p>
            <a:r>
              <a:rPr lang="de-DE" dirty="0"/>
              <a:t>M. </a:t>
            </a:r>
            <a:r>
              <a:rPr lang="de-DE" dirty="0" err="1"/>
              <a:t>Hovestadt</a:t>
            </a:r>
            <a:r>
              <a:rPr lang="de-DE" dirty="0"/>
              <a:t>, O. </a:t>
            </a:r>
            <a:r>
              <a:rPr lang="de-DE" dirty="0" err="1"/>
              <a:t>Kao</a:t>
            </a:r>
            <a:r>
              <a:rPr lang="de-DE" dirty="0"/>
              <a:t>, A. </a:t>
            </a:r>
            <a:r>
              <a:rPr lang="de-DE" dirty="0" smtClean="0"/>
              <a:t>Keller, A</a:t>
            </a:r>
            <a:r>
              <a:rPr lang="de-DE" dirty="0"/>
              <a:t>. Streit: </a:t>
            </a:r>
            <a:r>
              <a:rPr lang="de-DE" b="1" dirty="0" err="1"/>
              <a:t>Scheduling</a:t>
            </a:r>
            <a:r>
              <a:rPr lang="de-DE" b="1" dirty="0"/>
              <a:t> in HPC </a:t>
            </a:r>
            <a:r>
              <a:rPr lang="de-DE" b="1" dirty="0" err="1"/>
              <a:t>Resource</a:t>
            </a:r>
            <a:r>
              <a:rPr lang="de-DE" b="1" dirty="0"/>
              <a:t> </a:t>
            </a:r>
            <a:r>
              <a:rPr lang="de-DE" b="1" dirty="0" smtClean="0"/>
              <a:t>Management Systems</a:t>
            </a:r>
            <a:r>
              <a:rPr lang="de-DE" b="1" dirty="0"/>
              <a:t>: Queuing vs. </a:t>
            </a:r>
            <a:r>
              <a:rPr lang="de-DE" b="1" dirty="0" err="1" smtClean="0"/>
              <a:t>Planning</a:t>
            </a:r>
            <a:r>
              <a:rPr lang="de-DE" dirty="0" smtClean="0"/>
              <a:t>. JSSPP 2003, DOI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10.1007/10968987_1</a:t>
            </a:r>
            <a:endParaRPr lang="de-DE" dirty="0" smtClean="0"/>
          </a:p>
          <a:p>
            <a:r>
              <a:rPr lang="de-DE" dirty="0" smtClean="0"/>
              <a:t>L. </a:t>
            </a:r>
            <a:r>
              <a:rPr lang="de-DE" dirty="0"/>
              <a:t>Wang, </a:t>
            </a:r>
            <a:r>
              <a:rPr lang="de-DE" dirty="0" smtClean="0"/>
              <a:t>J. </a:t>
            </a:r>
            <a:r>
              <a:rPr lang="de-DE" dirty="0"/>
              <a:t>Tao, </a:t>
            </a:r>
            <a:r>
              <a:rPr lang="de-DE" dirty="0" smtClean="0"/>
              <a:t>R. </a:t>
            </a:r>
            <a:r>
              <a:rPr lang="de-DE" dirty="0"/>
              <a:t>Ranjan, </a:t>
            </a:r>
            <a:r>
              <a:rPr lang="de-DE" dirty="0" smtClean="0"/>
              <a:t>H. </a:t>
            </a:r>
            <a:r>
              <a:rPr lang="de-DE" dirty="0"/>
              <a:t>Marten, </a:t>
            </a:r>
            <a:r>
              <a:rPr lang="de-DE" dirty="0" smtClean="0"/>
              <a:t>A. </a:t>
            </a:r>
            <a:r>
              <a:rPr lang="de-DE" dirty="0"/>
              <a:t>Streit, </a:t>
            </a:r>
            <a:r>
              <a:rPr lang="de-DE" dirty="0" smtClean="0"/>
              <a:t>J. </a:t>
            </a:r>
            <a:r>
              <a:rPr lang="de-DE" dirty="0"/>
              <a:t>Chen, </a:t>
            </a:r>
            <a:r>
              <a:rPr lang="de-DE" dirty="0" smtClean="0"/>
              <a:t>D. Chen: </a:t>
            </a:r>
            <a:br>
              <a:rPr lang="de-DE" dirty="0" smtClean="0"/>
            </a:br>
            <a:r>
              <a:rPr lang="de-DE" b="1" dirty="0" smtClean="0"/>
              <a:t>G-Hadoop</a:t>
            </a:r>
            <a:r>
              <a:rPr lang="de-DE" b="1" dirty="0"/>
              <a:t>: MapReduce </a:t>
            </a:r>
            <a:r>
              <a:rPr lang="de-DE" b="1" dirty="0" err="1"/>
              <a:t>across</a:t>
            </a:r>
            <a:r>
              <a:rPr lang="de-DE" b="1" dirty="0"/>
              <a:t> </a:t>
            </a:r>
            <a:r>
              <a:rPr lang="de-DE" b="1" dirty="0" err="1"/>
              <a:t>distributed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centers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-intensive </a:t>
            </a:r>
            <a:r>
              <a:rPr lang="de-DE" b="1" dirty="0" err="1" smtClean="0"/>
              <a:t>computing</a:t>
            </a:r>
            <a:r>
              <a:rPr lang="de-DE" dirty="0"/>
              <a:t>, FGCS 29(3) 2013, DOI: </a:t>
            </a:r>
            <a:r>
              <a:rPr lang="de-DE" dirty="0">
                <a:hlinkClick r:id="rId5"/>
              </a:rPr>
              <a:t>10.1016/j.future.2012.09.001</a:t>
            </a:r>
            <a:endParaRPr lang="de-DE" dirty="0"/>
          </a:p>
          <a:p>
            <a:r>
              <a:rPr lang="de-DE" dirty="0" smtClean="0"/>
              <a:t>F</a:t>
            </a:r>
            <a:r>
              <a:rPr lang="de-DE" dirty="0"/>
              <a:t>. </a:t>
            </a:r>
            <a:r>
              <a:rPr lang="de-DE" dirty="0" err="1"/>
              <a:t>Jrad</a:t>
            </a:r>
            <a:r>
              <a:rPr lang="de-DE" dirty="0"/>
              <a:t>, J. Tao, I. </a:t>
            </a:r>
            <a:r>
              <a:rPr lang="de-DE" dirty="0" err="1"/>
              <a:t>Brandic</a:t>
            </a:r>
            <a:r>
              <a:rPr lang="de-DE" dirty="0"/>
              <a:t>, A. Streit: </a:t>
            </a:r>
            <a:r>
              <a:rPr lang="de-DE" b="1" dirty="0"/>
              <a:t>Multi-dimensional </a:t>
            </a:r>
            <a:r>
              <a:rPr lang="de-DE" b="1" dirty="0" err="1"/>
              <a:t>Resource</a:t>
            </a:r>
            <a:r>
              <a:rPr lang="de-DE" b="1" dirty="0"/>
              <a:t> </a:t>
            </a:r>
            <a:r>
              <a:rPr lang="de-DE" b="1" dirty="0" err="1"/>
              <a:t>Allocation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smtClean="0"/>
              <a:t>Data-intensive Large-</a:t>
            </a:r>
            <a:r>
              <a:rPr lang="de-DE" b="1" dirty="0" err="1" smtClean="0"/>
              <a:t>scale</a:t>
            </a:r>
            <a:r>
              <a:rPr lang="de-DE" b="1" dirty="0" smtClean="0"/>
              <a:t> </a:t>
            </a:r>
            <a:r>
              <a:rPr lang="de-DE" b="1" dirty="0"/>
              <a:t>Cloud </a:t>
            </a:r>
            <a:r>
              <a:rPr lang="de-DE" b="1" dirty="0" err="1" smtClean="0"/>
              <a:t>Applications</a:t>
            </a:r>
            <a:r>
              <a:rPr lang="de-DE" dirty="0" smtClean="0"/>
              <a:t>. </a:t>
            </a:r>
            <a:r>
              <a:rPr lang="de-DE" dirty="0"/>
              <a:t>CLOSER 2014, DOI: </a:t>
            </a:r>
            <a:r>
              <a:rPr lang="de-DE" dirty="0" smtClean="0">
                <a:hlinkClick r:id="rId6"/>
              </a:rPr>
              <a:t>10.5220/0004971906910702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416147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From</a:t>
            </a:r>
            <a:r>
              <a:rPr lang="de-DE" dirty="0" smtClean="0"/>
              <a:t> 27.1.2015</a:t>
            </a:r>
            <a:endParaRPr lang="de-DE" dirty="0"/>
          </a:p>
        </p:txBody>
      </p:sp>
      <p:pic>
        <p:nvPicPr>
          <p:cNvPr id="153" name="Grafik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6" y="797560"/>
            <a:ext cx="8284028" cy="5496560"/>
          </a:xfrm>
          <a:prstGeom prst="rect">
            <a:avLst/>
          </a:prstGeom>
        </p:spPr>
      </p:pic>
      <p:sp>
        <p:nvSpPr>
          <p:cNvPr id="154" name="Freihandform 153"/>
          <p:cNvSpPr/>
          <p:nvPr/>
        </p:nvSpPr>
        <p:spPr>
          <a:xfrm>
            <a:off x="1437640" y="1690971"/>
            <a:ext cx="5262880" cy="3993549"/>
          </a:xfrm>
          <a:custGeom>
            <a:avLst/>
            <a:gdLst>
              <a:gd name="connsiteX0" fmla="*/ 3947160 w 5262880"/>
              <a:gd name="connsiteY0" fmla="*/ 10289 h 3998089"/>
              <a:gd name="connsiteX1" fmla="*/ 3921760 w 5262880"/>
              <a:gd name="connsiteY1" fmla="*/ 5209 h 3998089"/>
              <a:gd name="connsiteX2" fmla="*/ 2992120 w 5262880"/>
              <a:gd name="connsiteY2" fmla="*/ 5209 h 3998089"/>
              <a:gd name="connsiteX3" fmla="*/ 2799080 w 5262880"/>
              <a:gd name="connsiteY3" fmla="*/ 10289 h 3998089"/>
              <a:gd name="connsiteX4" fmla="*/ 2697480 w 5262880"/>
              <a:gd name="connsiteY4" fmla="*/ 15369 h 3998089"/>
              <a:gd name="connsiteX5" fmla="*/ 2473960 w 5262880"/>
              <a:gd name="connsiteY5" fmla="*/ 20449 h 3998089"/>
              <a:gd name="connsiteX6" fmla="*/ 2296160 w 5262880"/>
              <a:gd name="connsiteY6" fmla="*/ 25529 h 3998089"/>
              <a:gd name="connsiteX7" fmla="*/ 2209800 w 5262880"/>
              <a:gd name="connsiteY7" fmla="*/ 30609 h 3998089"/>
              <a:gd name="connsiteX8" fmla="*/ 2113280 w 5262880"/>
              <a:gd name="connsiteY8" fmla="*/ 35689 h 3998089"/>
              <a:gd name="connsiteX9" fmla="*/ 2067560 w 5262880"/>
              <a:gd name="connsiteY9" fmla="*/ 40769 h 3998089"/>
              <a:gd name="connsiteX10" fmla="*/ 2032000 w 5262880"/>
              <a:gd name="connsiteY10" fmla="*/ 50929 h 3998089"/>
              <a:gd name="connsiteX11" fmla="*/ 1930400 w 5262880"/>
              <a:gd name="connsiteY11" fmla="*/ 56009 h 3998089"/>
              <a:gd name="connsiteX12" fmla="*/ 1884680 w 5262880"/>
              <a:gd name="connsiteY12" fmla="*/ 61089 h 3998089"/>
              <a:gd name="connsiteX13" fmla="*/ 1838960 w 5262880"/>
              <a:gd name="connsiteY13" fmla="*/ 71249 h 3998089"/>
              <a:gd name="connsiteX14" fmla="*/ 1757680 w 5262880"/>
              <a:gd name="connsiteY14" fmla="*/ 81409 h 3998089"/>
              <a:gd name="connsiteX15" fmla="*/ 1737360 w 5262880"/>
              <a:gd name="connsiteY15" fmla="*/ 86489 h 3998089"/>
              <a:gd name="connsiteX16" fmla="*/ 1706880 w 5262880"/>
              <a:gd name="connsiteY16" fmla="*/ 96649 h 3998089"/>
              <a:gd name="connsiteX17" fmla="*/ 1671320 w 5262880"/>
              <a:gd name="connsiteY17" fmla="*/ 101729 h 3998089"/>
              <a:gd name="connsiteX18" fmla="*/ 1605280 w 5262880"/>
              <a:gd name="connsiteY18" fmla="*/ 111889 h 3998089"/>
              <a:gd name="connsiteX19" fmla="*/ 1590040 w 5262880"/>
              <a:gd name="connsiteY19" fmla="*/ 116969 h 3998089"/>
              <a:gd name="connsiteX20" fmla="*/ 1559560 w 5262880"/>
              <a:gd name="connsiteY20" fmla="*/ 122049 h 3998089"/>
              <a:gd name="connsiteX21" fmla="*/ 1493520 w 5262880"/>
              <a:gd name="connsiteY21" fmla="*/ 142369 h 3998089"/>
              <a:gd name="connsiteX22" fmla="*/ 1452880 w 5262880"/>
              <a:gd name="connsiteY22" fmla="*/ 157609 h 3998089"/>
              <a:gd name="connsiteX23" fmla="*/ 1427480 w 5262880"/>
              <a:gd name="connsiteY23" fmla="*/ 167769 h 3998089"/>
              <a:gd name="connsiteX24" fmla="*/ 1407160 w 5262880"/>
              <a:gd name="connsiteY24" fmla="*/ 172849 h 3998089"/>
              <a:gd name="connsiteX25" fmla="*/ 1371600 w 5262880"/>
              <a:gd name="connsiteY25" fmla="*/ 188089 h 3998089"/>
              <a:gd name="connsiteX26" fmla="*/ 1351280 w 5262880"/>
              <a:gd name="connsiteY26" fmla="*/ 193169 h 3998089"/>
              <a:gd name="connsiteX27" fmla="*/ 1325880 w 5262880"/>
              <a:gd name="connsiteY27" fmla="*/ 198249 h 3998089"/>
              <a:gd name="connsiteX28" fmla="*/ 1275080 w 5262880"/>
              <a:gd name="connsiteY28" fmla="*/ 218569 h 3998089"/>
              <a:gd name="connsiteX29" fmla="*/ 1259840 w 5262880"/>
              <a:gd name="connsiteY29" fmla="*/ 223649 h 3998089"/>
              <a:gd name="connsiteX30" fmla="*/ 1239520 w 5262880"/>
              <a:gd name="connsiteY30" fmla="*/ 233809 h 3998089"/>
              <a:gd name="connsiteX31" fmla="*/ 1188720 w 5262880"/>
              <a:gd name="connsiteY31" fmla="*/ 249049 h 3998089"/>
              <a:gd name="connsiteX32" fmla="*/ 1158240 w 5262880"/>
              <a:gd name="connsiteY32" fmla="*/ 269369 h 3998089"/>
              <a:gd name="connsiteX33" fmla="*/ 1143000 w 5262880"/>
              <a:gd name="connsiteY33" fmla="*/ 274449 h 3998089"/>
              <a:gd name="connsiteX34" fmla="*/ 1122680 w 5262880"/>
              <a:gd name="connsiteY34" fmla="*/ 284609 h 3998089"/>
              <a:gd name="connsiteX35" fmla="*/ 1092200 w 5262880"/>
              <a:gd name="connsiteY35" fmla="*/ 294769 h 3998089"/>
              <a:gd name="connsiteX36" fmla="*/ 1046480 w 5262880"/>
              <a:gd name="connsiteY36" fmla="*/ 315089 h 3998089"/>
              <a:gd name="connsiteX37" fmla="*/ 1026160 w 5262880"/>
              <a:gd name="connsiteY37" fmla="*/ 320169 h 3998089"/>
              <a:gd name="connsiteX38" fmla="*/ 1005840 w 5262880"/>
              <a:gd name="connsiteY38" fmla="*/ 330329 h 3998089"/>
              <a:gd name="connsiteX39" fmla="*/ 990600 w 5262880"/>
              <a:gd name="connsiteY39" fmla="*/ 335409 h 3998089"/>
              <a:gd name="connsiteX40" fmla="*/ 955040 w 5262880"/>
              <a:gd name="connsiteY40" fmla="*/ 360809 h 3998089"/>
              <a:gd name="connsiteX41" fmla="*/ 939800 w 5262880"/>
              <a:gd name="connsiteY41" fmla="*/ 365889 h 3998089"/>
              <a:gd name="connsiteX42" fmla="*/ 909320 w 5262880"/>
              <a:gd name="connsiteY42" fmla="*/ 381129 h 3998089"/>
              <a:gd name="connsiteX43" fmla="*/ 894080 w 5262880"/>
              <a:gd name="connsiteY43" fmla="*/ 396369 h 3998089"/>
              <a:gd name="connsiteX44" fmla="*/ 873760 w 5262880"/>
              <a:gd name="connsiteY44" fmla="*/ 401449 h 3998089"/>
              <a:gd name="connsiteX45" fmla="*/ 848360 w 5262880"/>
              <a:gd name="connsiteY45" fmla="*/ 416689 h 3998089"/>
              <a:gd name="connsiteX46" fmla="*/ 812800 w 5262880"/>
              <a:gd name="connsiteY46" fmla="*/ 437009 h 3998089"/>
              <a:gd name="connsiteX47" fmla="*/ 797560 w 5262880"/>
              <a:gd name="connsiteY47" fmla="*/ 447169 h 3998089"/>
              <a:gd name="connsiteX48" fmla="*/ 777240 w 5262880"/>
              <a:gd name="connsiteY48" fmla="*/ 462409 h 3998089"/>
              <a:gd name="connsiteX49" fmla="*/ 756920 w 5262880"/>
              <a:gd name="connsiteY49" fmla="*/ 467489 h 3998089"/>
              <a:gd name="connsiteX50" fmla="*/ 741680 w 5262880"/>
              <a:gd name="connsiteY50" fmla="*/ 477649 h 3998089"/>
              <a:gd name="connsiteX51" fmla="*/ 721360 w 5262880"/>
              <a:gd name="connsiteY51" fmla="*/ 492889 h 3998089"/>
              <a:gd name="connsiteX52" fmla="*/ 706120 w 5262880"/>
              <a:gd name="connsiteY52" fmla="*/ 497969 h 3998089"/>
              <a:gd name="connsiteX53" fmla="*/ 680720 w 5262880"/>
              <a:gd name="connsiteY53" fmla="*/ 513209 h 3998089"/>
              <a:gd name="connsiteX54" fmla="*/ 665480 w 5262880"/>
              <a:gd name="connsiteY54" fmla="*/ 518289 h 3998089"/>
              <a:gd name="connsiteX55" fmla="*/ 629920 w 5262880"/>
              <a:gd name="connsiteY55" fmla="*/ 538609 h 3998089"/>
              <a:gd name="connsiteX56" fmla="*/ 614680 w 5262880"/>
              <a:gd name="connsiteY56" fmla="*/ 543689 h 3998089"/>
              <a:gd name="connsiteX57" fmla="*/ 599440 w 5262880"/>
              <a:gd name="connsiteY57" fmla="*/ 553849 h 3998089"/>
              <a:gd name="connsiteX58" fmla="*/ 579120 w 5262880"/>
              <a:gd name="connsiteY58" fmla="*/ 564009 h 3998089"/>
              <a:gd name="connsiteX59" fmla="*/ 553720 w 5262880"/>
              <a:gd name="connsiteY59" fmla="*/ 579249 h 3998089"/>
              <a:gd name="connsiteX60" fmla="*/ 543560 w 5262880"/>
              <a:gd name="connsiteY60" fmla="*/ 594489 h 3998089"/>
              <a:gd name="connsiteX61" fmla="*/ 523240 w 5262880"/>
              <a:gd name="connsiteY61" fmla="*/ 619889 h 3998089"/>
              <a:gd name="connsiteX62" fmla="*/ 508000 w 5262880"/>
              <a:gd name="connsiteY62" fmla="*/ 645289 h 3998089"/>
              <a:gd name="connsiteX63" fmla="*/ 487680 w 5262880"/>
              <a:gd name="connsiteY63" fmla="*/ 685929 h 3998089"/>
              <a:gd name="connsiteX64" fmla="*/ 482600 w 5262880"/>
              <a:gd name="connsiteY64" fmla="*/ 701169 h 3998089"/>
              <a:gd name="connsiteX65" fmla="*/ 457200 w 5262880"/>
              <a:gd name="connsiteY65" fmla="*/ 751969 h 3998089"/>
              <a:gd name="connsiteX66" fmla="*/ 447040 w 5262880"/>
              <a:gd name="connsiteY66" fmla="*/ 767209 h 3998089"/>
              <a:gd name="connsiteX67" fmla="*/ 416560 w 5262880"/>
              <a:gd name="connsiteY67" fmla="*/ 823089 h 3998089"/>
              <a:gd name="connsiteX68" fmla="*/ 401320 w 5262880"/>
              <a:gd name="connsiteY68" fmla="*/ 858649 h 3998089"/>
              <a:gd name="connsiteX69" fmla="*/ 396240 w 5262880"/>
              <a:gd name="connsiteY69" fmla="*/ 873889 h 3998089"/>
              <a:gd name="connsiteX70" fmla="*/ 381000 w 5262880"/>
              <a:gd name="connsiteY70" fmla="*/ 899289 h 3998089"/>
              <a:gd name="connsiteX71" fmla="*/ 365760 w 5262880"/>
              <a:gd name="connsiteY71" fmla="*/ 929769 h 3998089"/>
              <a:gd name="connsiteX72" fmla="*/ 355600 w 5262880"/>
              <a:gd name="connsiteY72" fmla="*/ 965329 h 3998089"/>
              <a:gd name="connsiteX73" fmla="*/ 345440 w 5262880"/>
              <a:gd name="connsiteY73" fmla="*/ 1000889 h 3998089"/>
              <a:gd name="connsiteX74" fmla="*/ 335280 w 5262880"/>
              <a:gd name="connsiteY74" fmla="*/ 1021209 h 3998089"/>
              <a:gd name="connsiteX75" fmla="*/ 330200 w 5262880"/>
              <a:gd name="connsiteY75" fmla="*/ 1036449 h 3998089"/>
              <a:gd name="connsiteX76" fmla="*/ 314960 w 5262880"/>
              <a:gd name="connsiteY76" fmla="*/ 1066929 h 3998089"/>
              <a:gd name="connsiteX77" fmla="*/ 304800 w 5262880"/>
              <a:gd name="connsiteY77" fmla="*/ 1107569 h 3998089"/>
              <a:gd name="connsiteX78" fmla="*/ 294640 w 5262880"/>
              <a:gd name="connsiteY78" fmla="*/ 1132969 h 3998089"/>
              <a:gd name="connsiteX79" fmla="*/ 284480 w 5262880"/>
              <a:gd name="connsiteY79" fmla="*/ 1153289 h 3998089"/>
              <a:gd name="connsiteX80" fmla="*/ 264160 w 5262880"/>
              <a:gd name="connsiteY80" fmla="*/ 1234569 h 3998089"/>
              <a:gd name="connsiteX81" fmla="*/ 254000 w 5262880"/>
              <a:gd name="connsiteY81" fmla="*/ 1270129 h 3998089"/>
              <a:gd name="connsiteX82" fmla="*/ 238760 w 5262880"/>
              <a:gd name="connsiteY82" fmla="*/ 1310769 h 3998089"/>
              <a:gd name="connsiteX83" fmla="*/ 223520 w 5262880"/>
              <a:gd name="connsiteY83" fmla="*/ 1356489 h 3998089"/>
              <a:gd name="connsiteX84" fmla="*/ 213360 w 5262880"/>
              <a:gd name="connsiteY84" fmla="*/ 1381889 h 3998089"/>
              <a:gd name="connsiteX85" fmla="*/ 208280 w 5262880"/>
              <a:gd name="connsiteY85" fmla="*/ 1407289 h 3998089"/>
              <a:gd name="connsiteX86" fmla="*/ 198120 w 5262880"/>
              <a:gd name="connsiteY86" fmla="*/ 1432689 h 3998089"/>
              <a:gd name="connsiteX87" fmla="*/ 193040 w 5262880"/>
              <a:gd name="connsiteY87" fmla="*/ 1453009 h 3998089"/>
              <a:gd name="connsiteX88" fmla="*/ 182880 w 5262880"/>
              <a:gd name="connsiteY88" fmla="*/ 1478409 h 3998089"/>
              <a:gd name="connsiteX89" fmla="*/ 177800 w 5262880"/>
              <a:gd name="connsiteY89" fmla="*/ 1498729 h 3998089"/>
              <a:gd name="connsiteX90" fmla="*/ 162560 w 5262880"/>
              <a:gd name="connsiteY90" fmla="*/ 1534289 h 3998089"/>
              <a:gd name="connsiteX91" fmla="*/ 147320 w 5262880"/>
              <a:gd name="connsiteY91" fmla="*/ 1585089 h 3998089"/>
              <a:gd name="connsiteX92" fmla="*/ 127000 w 5262880"/>
              <a:gd name="connsiteY92" fmla="*/ 1635889 h 3998089"/>
              <a:gd name="connsiteX93" fmla="*/ 121920 w 5262880"/>
              <a:gd name="connsiteY93" fmla="*/ 1656209 h 3998089"/>
              <a:gd name="connsiteX94" fmla="*/ 106680 w 5262880"/>
              <a:gd name="connsiteY94" fmla="*/ 1701929 h 3998089"/>
              <a:gd name="connsiteX95" fmla="*/ 91440 w 5262880"/>
              <a:gd name="connsiteY95" fmla="*/ 1767969 h 3998089"/>
              <a:gd name="connsiteX96" fmla="*/ 86360 w 5262880"/>
              <a:gd name="connsiteY96" fmla="*/ 1788289 h 3998089"/>
              <a:gd name="connsiteX97" fmla="*/ 71120 w 5262880"/>
              <a:gd name="connsiteY97" fmla="*/ 1869569 h 3998089"/>
              <a:gd name="connsiteX98" fmla="*/ 66040 w 5262880"/>
              <a:gd name="connsiteY98" fmla="*/ 1894969 h 3998089"/>
              <a:gd name="connsiteX99" fmla="*/ 55880 w 5262880"/>
              <a:gd name="connsiteY99" fmla="*/ 1925449 h 3998089"/>
              <a:gd name="connsiteX100" fmla="*/ 40640 w 5262880"/>
              <a:gd name="connsiteY100" fmla="*/ 1966089 h 3998089"/>
              <a:gd name="connsiteX101" fmla="*/ 35560 w 5262880"/>
              <a:gd name="connsiteY101" fmla="*/ 2001649 h 3998089"/>
              <a:gd name="connsiteX102" fmla="*/ 25400 w 5262880"/>
              <a:gd name="connsiteY102" fmla="*/ 2042289 h 3998089"/>
              <a:gd name="connsiteX103" fmla="*/ 20320 w 5262880"/>
              <a:gd name="connsiteY103" fmla="*/ 2072769 h 3998089"/>
              <a:gd name="connsiteX104" fmla="*/ 10160 w 5262880"/>
              <a:gd name="connsiteY104" fmla="*/ 2123569 h 3998089"/>
              <a:gd name="connsiteX105" fmla="*/ 0 w 5262880"/>
              <a:gd name="connsiteY105" fmla="*/ 2220089 h 3998089"/>
              <a:gd name="connsiteX106" fmla="*/ 5080 w 5262880"/>
              <a:gd name="connsiteY106" fmla="*/ 2499489 h 3998089"/>
              <a:gd name="connsiteX107" fmla="*/ 15240 w 5262880"/>
              <a:gd name="connsiteY107" fmla="*/ 2768729 h 3998089"/>
              <a:gd name="connsiteX108" fmla="*/ 25400 w 5262880"/>
              <a:gd name="connsiteY108" fmla="*/ 2844929 h 3998089"/>
              <a:gd name="connsiteX109" fmla="*/ 30480 w 5262880"/>
              <a:gd name="connsiteY109" fmla="*/ 2870329 h 3998089"/>
              <a:gd name="connsiteX110" fmla="*/ 40640 w 5262880"/>
              <a:gd name="connsiteY110" fmla="*/ 2971929 h 3998089"/>
              <a:gd name="connsiteX111" fmla="*/ 55880 w 5262880"/>
              <a:gd name="connsiteY111" fmla="*/ 3022729 h 3998089"/>
              <a:gd name="connsiteX112" fmla="*/ 60960 w 5262880"/>
              <a:gd name="connsiteY112" fmla="*/ 3048129 h 3998089"/>
              <a:gd name="connsiteX113" fmla="*/ 86360 w 5262880"/>
              <a:gd name="connsiteY113" fmla="*/ 3175129 h 3998089"/>
              <a:gd name="connsiteX114" fmla="*/ 101600 w 5262880"/>
              <a:gd name="connsiteY114" fmla="*/ 3200529 h 3998089"/>
              <a:gd name="connsiteX115" fmla="*/ 116840 w 5262880"/>
              <a:gd name="connsiteY115" fmla="*/ 3276729 h 3998089"/>
              <a:gd name="connsiteX116" fmla="*/ 147320 w 5262880"/>
              <a:gd name="connsiteY116" fmla="*/ 3332609 h 3998089"/>
              <a:gd name="connsiteX117" fmla="*/ 167640 w 5262880"/>
              <a:gd name="connsiteY117" fmla="*/ 3363089 h 3998089"/>
              <a:gd name="connsiteX118" fmla="*/ 182880 w 5262880"/>
              <a:gd name="connsiteY118" fmla="*/ 3393569 h 3998089"/>
              <a:gd name="connsiteX119" fmla="*/ 198120 w 5262880"/>
              <a:gd name="connsiteY119" fmla="*/ 3429129 h 3998089"/>
              <a:gd name="connsiteX120" fmla="*/ 218440 w 5262880"/>
              <a:gd name="connsiteY120" fmla="*/ 3459609 h 3998089"/>
              <a:gd name="connsiteX121" fmla="*/ 223520 w 5262880"/>
              <a:gd name="connsiteY121" fmla="*/ 3474849 h 3998089"/>
              <a:gd name="connsiteX122" fmla="*/ 254000 w 5262880"/>
              <a:gd name="connsiteY122" fmla="*/ 3500249 h 3998089"/>
              <a:gd name="connsiteX123" fmla="*/ 279400 w 5262880"/>
              <a:gd name="connsiteY123" fmla="*/ 3525649 h 3998089"/>
              <a:gd name="connsiteX124" fmla="*/ 314960 w 5262880"/>
              <a:gd name="connsiteY124" fmla="*/ 3551049 h 3998089"/>
              <a:gd name="connsiteX125" fmla="*/ 335280 w 5262880"/>
              <a:gd name="connsiteY125" fmla="*/ 3566289 h 3998089"/>
              <a:gd name="connsiteX126" fmla="*/ 375920 w 5262880"/>
              <a:gd name="connsiteY126" fmla="*/ 3586609 h 3998089"/>
              <a:gd name="connsiteX127" fmla="*/ 477520 w 5262880"/>
              <a:gd name="connsiteY127" fmla="*/ 3622169 h 3998089"/>
              <a:gd name="connsiteX128" fmla="*/ 502920 w 5262880"/>
              <a:gd name="connsiteY128" fmla="*/ 3627249 h 3998089"/>
              <a:gd name="connsiteX129" fmla="*/ 568960 w 5262880"/>
              <a:gd name="connsiteY129" fmla="*/ 3647569 h 3998089"/>
              <a:gd name="connsiteX130" fmla="*/ 594360 w 5262880"/>
              <a:gd name="connsiteY130" fmla="*/ 3652649 h 3998089"/>
              <a:gd name="connsiteX131" fmla="*/ 650240 w 5262880"/>
              <a:gd name="connsiteY131" fmla="*/ 3672969 h 3998089"/>
              <a:gd name="connsiteX132" fmla="*/ 680720 w 5262880"/>
              <a:gd name="connsiteY132" fmla="*/ 3688209 h 3998089"/>
              <a:gd name="connsiteX133" fmla="*/ 711200 w 5262880"/>
              <a:gd name="connsiteY133" fmla="*/ 3693289 h 3998089"/>
              <a:gd name="connsiteX134" fmla="*/ 756920 w 5262880"/>
              <a:gd name="connsiteY134" fmla="*/ 3703449 h 3998089"/>
              <a:gd name="connsiteX135" fmla="*/ 873760 w 5262880"/>
              <a:gd name="connsiteY135" fmla="*/ 3723769 h 3998089"/>
              <a:gd name="connsiteX136" fmla="*/ 1356360 w 5262880"/>
              <a:gd name="connsiteY136" fmla="*/ 3739009 h 3998089"/>
              <a:gd name="connsiteX137" fmla="*/ 1442720 w 5262880"/>
              <a:gd name="connsiteY137" fmla="*/ 3749169 h 3998089"/>
              <a:gd name="connsiteX138" fmla="*/ 1483360 w 5262880"/>
              <a:gd name="connsiteY138" fmla="*/ 3759329 h 3998089"/>
              <a:gd name="connsiteX139" fmla="*/ 1529080 w 5262880"/>
              <a:gd name="connsiteY139" fmla="*/ 3764409 h 3998089"/>
              <a:gd name="connsiteX140" fmla="*/ 1595120 w 5262880"/>
              <a:gd name="connsiteY140" fmla="*/ 3774569 h 3998089"/>
              <a:gd name="connsiteX141" fmla="*/ 1615440 w 5262880"/>
              <a:gd name="connsiteY141" fmla="*/ 3779649 h 3998089"/>
              <a:gd name="connsiteX142" fmla="*/ 1661160 w 5262880"/>
              <a:gd name="connsiteY142" fmla="*/ 3789809 h 3998089"/>
              <a:gd name="connsiteX143" fmla="*/ 1686560 w 5262880"/>
              <a:gd name="connsiteY143" fmla="*/ 3799969 h 3998089"/>
              <a:gd name="connsiteX144" fmla="*/ 1722120 w 5262880"/>
              <a:gd name="connsiteY144" fmla="*/ 3805049 h 3998089"/>
              <a:gd name="connsiteX145" fmla="*/ 1813560 w 5262880"/>
              <a:gd name="connsiteY145" fmla="*/ 3825369 h 3998089"/>
              <a:gd name="connsiteX146" fmla="*/ 1874520 w 5262880"/>
              <a:gd name="connsiteY146" fmla="*/ 3840609 h 3998089"/>
              <a:gd name="connsiteX147" fmla="*/ 1925320 w 5262880"/>
              <a:gd name="connsiteY147" fmla="*/ 3845689 h 3998089"/>
              <a:gd name="connsiteX148" fmla="*/ 2047240 w 5262880"/>
              <a:gd name="connsiteY148" fmla="*/ 3855849 h 3998089"/>
              <a:gd name="connsiteX149" fmla="*/ 2164080 w 5262880"/>
              <a:gd name="connsiteY149" fmla="*/ 3866009 h 3998089"/>
              <a:gd name="connsiteX150" fmla="*/ 2260600 w 5262880"/>
              <a:gd name="connsiteY150" fmla="*/ 3876169 h 3998089"/>
              <a:gd name="connsiteX151" fmla="*/ 2423160 w 5262880"/>
              <a:gd name="connsiteY151" fmla="*/ 3886329 h 3998089"/>
              <a:gd name="connsiteX152" fmla="*/ 2504440 w 5262880"/>
              <a:gd name="connsiteY152" fmla="*/ 3901569 h 3998089"/>
              <a:gd name="connsiteX153" fmla="*/ 2565400 w 5262880"/>
              <a:gd name="connsiteY153" fmla="*/ 3906649 h 3998089"/>
              <a:gd name="connsiteX154" fmla="*/ 2768600 w 5262880"/>
              <a:gd name="connsiteY154" fmla="*/ 3916809 h 3998089"/>
              <a:gd name="connsiteX155" fmla="*/ 2880360 w 5262880"/>
              <a:gd name="connsiteY155" fmla="*/ 3932049 h 3998089"/>
              <a:gd name="connsiteX156" fmla="*/ 2987040 w 5262880"/>
              <a:gd name="connsiteY156" fmla="*/ 3942209 h 3998089"/>
              <a:gd name="connsiteX157" fmla="*/ 3042920 w 5262880"/>
              <a:gd name="connsiteY157" fmla="*/ 3952369 h 3998089"/>
              <a:gd name="connsiteX158" fmla="*/ 3251200 w 5262880"/>
              <a:gd name="connsiteY158" fmla="*/ 3962529 h 3998089"/>
              <a:gd name="connsiteX159" fmla="*/ 3728720 w 5262880"/>
              <a:gd name="connsiteY159" fmla="*/ 3977769 h 3998089"/>
              <a:gd name="connsiteX160" fmla="*/ 4165600 w 5262880"/>
              <a:gd name="connsiteY160" fmla="*/ 3987929 h 3998089"/>
              <a:gd name="connsiteX161" fmla="*/ 4206240 w 5262880"/>
              <a:gd name="connsiteY161" fmla="*/ 3993009 h 3998089"/>
              <a:gd name="connsiteX162" fmla="*/ 4500880 w 5262880"/>
              <a:gd name="connsiteY162" fmla="*/ 3998089 h 3998089"/>
              <a:gd name="connsiteX163" fmla="*/ 4719320 w 5262880"/>
              <a:gd name="connsiteY163" fmla="*/ 3993009 h 3998089"/>
              <a:gd name="connsiteX164" fmla="*/ 4739640 w 5262880"/>
              <a:gd name="connsiteY164" fmla="*/ 3987929 h 3998089"/>
              <a:gd name="connsiteX165" fmla="*/ 4775200 w 5262880"/>
              <a:gd name="connsiteY165" fmla="*/ 3977769 h 3998089"/>
              <a:gd name="connsiteX166" fmla="*/ 4871720 w 5262880"/>
              <a:gd name="connsiteY166" fmla="*/ 3916809 h 3998089"/>
              <a:gd name="connsiteX167" fmla="*/ 4897120 w 5262880"/>
              <a:gd name="connsiteY167" fmla="*/ 3891409 h 3998089"/>
              <a:gd name="connsiteX168" fmla="*/ 4942840 w 5262880"/>
              <a:gd name="connsiteY168" fmla="*/ 3860929 h 3998089"/>
              <a:gd name="connsiteX169" fmla="*/ 4973320 w 5262880"/>
              <a:gd name="connsiteY169" fmla="*/ 3835529 h 3998089"/>
              <a:gd name="connsiteX170" fmla="*/ 4998720 w 5262880"/>
              <a:gd name="connsiteY170" fmla="*/ 3820289 h 3998089"/>
              <a:gd name="connsiteX171" fmla="*/ 5059680 w 5262880"/>
              <a:gd name="connsiteY171" fmla="*/ 3764409 h 3998089"/>
              <a:gd name="connsiteX172" fmla="*/ 5085080 w 5262880"/>
              <a:gd name="connsiteY172" fmla="*/ 3749169 h 3998089"/>
              <a:gd name="connsiteX173" fmla="*/ 5115560 w 5262880"/>
              <a:gd name="connsiteY173" fmla="*/ 3713609 h 3998089"/>
              <a:gd name="connsiteX174" fmla="*/ 5140960 w 5262880"/>
              <a:gd name="connsiteY174" fmla="*/ 3683129 h 3998089"/>
              <a:gd name="connsiteX175" fmla="*/ 5176520 w 5262880"/>
              <a:gd name="connsiteY175" fmla="*/ 3657729 h 3998089"/>
              <a:gd name="connsiteX176" fmla="*/ 5181600 w 5262880"/>
              <a:gd name="connsiteY176" fmla="*/ 3642489 h 3998089"/>
              <a:gd name="connsiteX177" fmla="*/ 5196840 w 5262880"/>
              <a:gd name="connsiteY177" fmla="*/ 3622169 h 3998089"/>
              <a:gd name="connsiteX178" fmla="*/ 5207000 w 5262880"/>
              <a:gd name="connsiteY178" fmla="*/ 3606929 h 3998089"/>
              <a:gd name="connsiteX179" fmla="*/ 5212080 w 5262880"/>
              <a:gd name="connsiteY179" fmla="*/ 3586609 h 3998089"/>
              <a:gd name="connsiteX180" fmla="*/ 5242560 w 5262880"/>
              <a:gd name="connsiteY180" fmla="*/ 3515489 h 3998089"/>
              <a:gd name="connsiteX181" fmla="*/ 5252720 w 5262880"/>
              <a:gd name="connsiteY181" fmla="*/ 3474849 h 3998089"/>
              <a:gd name="connsiteX182" fmla="*/ 5262880 w 5262880"/>
              <a:gd name="connsiteY182" fmla="*/ 3413889 h 3998089"/>
              <a:gd name="connsiteX183" fmla="*/ 5257800 w 5262880"/>
              <a:gd name="connsiteY183" fmla="*/ 2931289 h 3998089"/>
              <a:gd name="connsiteX184" fmla="*/ 5247640 w 5262880"/>
              <a:gd name="connsiteY184" fmla="*/ 2550289 h 3998089"/>
              <a:gd name="connsiteX185" fmla="*/ 5242560 w 5262880"/>
              <a:gd name="connsiteY185" fmla="*/ 2524889 h 3998089"/>
              <a:gd name="connsiteX186" fmla="*/ 5232400 w 5262880"/>
              <a:gd name="connsiteY186" fmla="*/ 2463929 h 3998089"/>
              <a:gd name="connsiteX187" fmla="*/ 5222240 w 5262880"/>
              <a:gd name="connsiteY187" fmla="*/ 2418209 h 3998089"/>
              <a:gd name="connsiteX188" fmla="*/ 5217160 w 5262880"/>
              <a:gd name="connsiteY188" fmla="*/ 2377569 h 3998089"/>
              <a:gd name="connsiteX189" fmla="*/ 5207000 w 5262880"/>
              <a:gd name="connsiteY189" fmla="*/ 2336929 h 3998089"/>
              <a:gd name="connsiteX190" fmla="*/ 5201920 w 5262880"/>
              <a:gd name="connsiteY190" fmla="*/ 2311529 h 3998089"/>
              <a:gd name="connsiteX191" fmla="*/ 5196840 w 5262880"/>
              <a:gd name="connsiteY191" fmla="*/ 2291209 h 3998089"/>
              <a:gd name="connsiteX192" fmla="*/ 5181600 w 5262880"/>
              <a:gd name="connsiteY192" fmla="*/ 2199769 h 3998089"/>
              <a:gd name="connsiteX193" fmla="*/ 5166360 w 5262880"/>
              <a:gd name="connsiteY193" fmla="*/ 2154049 h 3998089"/>
              <a:gd name="connsiteX194" fmla="*/ 5161280 w 5262880"/>
              <a:gd name="connsiteY194" fmla="*/ 2123569 h 3998089"/>
              <a:gd name="connsiteX195" fmla="*/ 5130800 w 5262880"/>
              <a:gd name="connsiteY195" fmla="*/ 2037209 h 3998089"/>
              <a:gd name="connsiteX196" fmla="*/ 5115560 w 5262880"/>
              <a:gd name="connsiteY196" fmla="*/ 2011809 h 3998089"/>
              <a:gd name="connsiteX197" fmla="*/ 5105400 w 5262880"/>
              <a:gd name="connsiteY197" fmla="*/ 1981329 h 3998089"/>
              <a:gd name="connsiteX198" fmla="*/ 5085080 w 5262880"/>
              <a:gd name="connsiteY198" fmla="*/ 1935609 h 3998089"/>
              <a:gd name="connsiteX199" fmla="*/ 5080000 w 5262880"/>
              <a:gd name="connsiteY199" fmla="*/ 1910209 h 3998089"/>
              <a:gd name="connsiteX200" fmla="*/ 5069840 w 5262880"/>
              <a:gd name="connsiteY200" fmla="*/ 1894969 h 3998089"/>
              <a:gd name="connsiteX201" fmla="*/ 5049520 w 5262880"/>
              <a:gd name="connsiteY201" fmla="*/ 1854329 h 3998089"/>
              <a:gd name="connsiteX202" fmla="*/ 5029200 w 5262880"/>
              <a:gd name="connsiteY202" fmla="*/ 1808609 h 3998089"/>
              <a:gd name="connsiteX203" fmla="*/ 5019040 w 5262880"/>
              <a:gd name="connsiteY203" fmla="*/ 1788289 h 3998089"/>
              <a:gd name="connsiteX204" fmla="*/ 4988560 w 5262880"/>
              <a:gd name="connsiteY204" fmla="*/ 1707009 h 3998089"/>
              <a:gd name="connsiteX205" fmla="*/ 4978400 w 5262880"/>
              <a:gd name="connsiteY205" fmla="*/ 1676529 h 3998089"/>
              <a:gd name="connsiteX206" fmla="*/ 4942840 w 5262880"/>
              <a:gd name="connsiteY206" fmla="*/ 1610489 h 3998089"/>
              <a:gd name="connsiteX207" fmla="*/ 4932680 w 5262880"/>
              <a:gd name="connsiteY207" fmla="*/ 1590169 h 3998089"/>
              <a:gd name="connsiteX208" fmla="*/ 4917440 w 5262880"/>
              <a:gd name="connsiteY208" fmla="*/ 1564769 h 3998089"/>
              <a:gd name="connsiteX209" fmla="*/ 4902200 w 5262880"/>
              <a:gd name="connsiteY209" fmla="*/ 1534289 h 3998089"/>
              <a:gd name="connsiteX210" fmla="*/ 4892040 w 5262880"/>
              <a:gd name="connsiteY210" fmla="*/ 1519049 h 3998089"/>
              <a:gd name="connsiteX211" fmla="*/ 4856480 w 5262880"/>
              <a:gd name="connsiteY211" fmla="*/ 1437769 h 3998089"/>
              <a:gd name="connsiteX212" fmla="*/ 4846320 w 5262880"/>
              <a:gd name="connsiteY212" fmla="*/ 1417449 h 3998089"/>
              <a:gd name="connsiteX213" fmla="*/ 4820920 w 5262880"/>
              <a:gd name="connsiteY213" fmla="*/ 1392049 h 3998089"/>
              <a:gd name="connsiteX214" fmla="*/ 4790440 w 5262880"/>
              <a:gd name="connsiteY214" fmla="*/ 1356489 h 3998089"/>
              <a:gd name="connsiteX215" fmla="*/ 4765040 w 5262880"/>
              <a:gd name="connsiteY215" fmla="*/ 1310769 h 3998089"/>
              <a:gd name="connsiteX216" fmla="*/ 4744720 w 5262880"/>
              <a:gd name="connsiteY216" fmla="*/ 1290449 h 3998089"/>
              <a:gd name="connsiteX217" fmla="*/ 4714240 w 5262880"/>
              <a:gd name="connsiteY217" fmla="*/ 1229489 h 3998089"/>
              <a:gd name="connsiteX218" fmla="*/ 4683760 w 5262880"/>
              <a:gd name="connsiteY218" fmla="*/ 1153289 h 3998089"/>
              <a:gd name="connsiteX219" fmla="*/ 4638040 w 5262880"/>
              <a:gd name="connsiteY219" fmla="*/ 1066929 h 3998089"/>
              <a:gd name="connsiteX220" fmla="*/ 4617720 w 5262880"/>
              <a:gd name="connsiteY220" fmla="*/ 1026289 h 3998089"/>
              <a:gd name="connsiteX221" fmla="*/ 4597400 w 5262880"/>
              <a:gd name="connsiteY221" fmla="*/ 990729 h 3998089"/>
              <a:gd name="connsiteX222" fmla="*/ 4587240 w 5262880"/>
              <a:gd name="connsiteY222" fmla="*/ 955169 h 3998089"/>
              <a:gd name="connsiteX223" fmla="*/ 4572000 w 5262880"/>
              <a:gd name="connsiteY223" fmla="*/ 924689 h 3998089"/>
              <a:gd name="connsiteX224" fmla="*/ 4561840 w 5262880"/>
              <a:gd name="connsiteY224" fmla="*/ 909449 h 3998089"/>
              <a:gd name="connsiteX225" fmla="*/ 4546600 w 5262880"/>
              <a:gd name="connsiteY225" fmla="*/ 873889 h 3998089"/>
              <a:gd name="connsiteX226" fmla="*/ 4526280 w 5262880"/>
              <a:gd name="connsiteY226" fmla="*/ 833249 h 3998089"/>
              <a:gd name="connsiteX227" fmla="*/ 4521200 w 5262880"/>
              <a:gd name="connsiteY227" fmla="*/ 812929 h 3998089"/>
              <a:gd name="connsiteX228" fmla="*/ 4500880 w 5262880"/>
              <a:gd name="connsiteY228" fmla="*/ 762129 h 3998089"/>
              <a:gd name="connsiteX229" fmla="*/ 4495800 w 5262880"/>
              <a:gd name="connsiteY229" fmla="*/ 746889 h 3998089"/>
              <a:gd name="connsiteX230" fmla="*/ 4485640 w 5262880"/>
              <a:gd name="connsiteY230" fmla="*/ 711329 h 3998089"/>
              <a:gd name="connsiteX231" fmla="*/ 4470400 w 5262880"/>
              <a:gd name="connsiteY231" fmla="*/ 696089 h 3998089"/>
              <a:gd name="connsiteX232" fmla="*/ 4465320 w 5262880"/>
              <a:gd name="connsiteY232" fmla="*/ 670689 h 3998089"/>
              <a:gd name="connsiteX233" fmla="*/ 4450080 w 5262880"/>
              <a:gd name="connsiteY233" fmla="*/ 645289 h 3998089"/>
              <a:gd name="connsiteX234" fmla="*/ 4445000 w 5262880"/>
              <a:gd name="connsiteY234" fmla="*/ 630049 h 3998089"/>
              <a:gd name="connsiteX235" fmla="*/ 4409440 w 5262880"/>
              <a:gd name="connsiteY235" fmla="*/ 579249 h 3998089"/>
              <a:gd name="connsiteX236" fmla="*/ 4389120 w 5262880"/>
              <a:gd name="connsiteY236" fmla="*/ 548769 h 3998089"/>
              <a:gd name="connsiteX237" fmla="*/ 4378960 w 5262880"/>
              <a:gd name="connsiteY237" fmla="*/ 528449 h 3998089"/>
              <a:gd name="connsiteX238" fmla="*/ 4353560 w 5262880"/>
              <a:gd name="connsiteY238" fmla="*/ 497969 h 3998089"/>
              <a:gd name="connsiteX239" fmla="*/ 4333240 w 5262880"/>
              <a:gd name="connsiteY239" fmla="*/ 457329 h 3998089"/>
              <a:gd name="connsiteX240" fmla="*/ 4312920 w 5262880"/>
              <a:gd name="connsiteY240" fmla="*/ 431929 h 3998089"/>
              <a:gd name="connsiteX241" fmla="*/ 4287520 w 5262880"/>
              <a:gd name="connsiteY241" fmla="*/ 406529 h 3998089"/>
              <a:gd name="connsiteX242" fmla="*/ 4272280 w 5262880"/>
              <a:gd name="connsiteY242" fmla="*/ 391289 h 3998089"/>
              <a:gd name="connsiteX243" fmla="*/ 4211320 w 5262880"/>
              <a:gd name="connsiteY243" fmla="*/ 325249 h 3998089"/>
              <a:gd name="connsiteX244" fmla="*/ 4175760 w 5262880"/>
              <a:gd name="connsiteY244" fmla="*/ 299849 h 3998089"/>
              <a:gd name="connsiteX245" fmla="*/ 4150360 w 5262880"/>
              <a:gd name="connsiteY245" fmla="*/ 269369 h 3998089"/>
              <a:gd name="connsiteX246" fmla="*/ 4135120 w 5262880"/>
              <a:gd name="connsiteY246" fmla="*/ 249049 h 3998089"/>
              <a:gd name="connsiteX247" fmla="*/ 4119880 w 5262880"/>
              <a:gd name="connsiteY247" fmla="*/ 243969 h 3998089"/>
              <a:gd name="connsiteX248" fmla="*/ 4104640 w 5262880"/>
              <a:gd name="connsiteY248" fmla="*/ 233809 h 3998089"/>
              <a:gd name="connsiteX249" fmla="*/ 4079240 w 5262880"/>
              <a:gd name="connsiteY249" fmla="*/ 203329 h 3998089"/>
              <a:gd name="connsiteX250" fmla="*/ 4064000 w 5262880"/>
              <a:gd name="connsiteY250" fmla="*/ 193169 h 3998089"/>
              <a:gd name="connsiteX251" fmla="*/ 4043680 w 5262880"/>
              <a:gd name="connsiteY251" fmla="*/ 167769 h 3998089"/>
              <a:gd name="connsiteX252" fmla="*/ 4033520 w 5262880"/>
              <a:gd name="connsiteY252" fmla="*/ 152529 h 3998089"/>
              <a:gd name="connsiteX253" fmla="*/ 4013200 w 5262880"/>
              <a:gd name="connsiteY253" fmla="*/ 137289 h 3998089"/>
              <a:gd name="connsiteX254" fmla="*/ 3992880 w 5262880"/>
              <a:gd name="connsiteY254" fmla="*/ 101729 h 3998089"/>
              <a:gd name="connsiteX255" fmla="*/ 3987800 w 5262880"/>
              <a:gd name="connsiteY255" fmla="*/ 86489 h 3998089"/>
              <a:gd name="connsiteX256" fmla="*/ 3967480 w 5262880"/>
              <a:gd name="connsiteY256" fmla="*/ 56009 h 3998089"/>
              <a:gd name="connsiteX257" fmla="*/ 3947160 w 5262880"/>
              <a:gd name="connsiteY257" fmla="*/ 10289 h 3998089"/>
              <a:gd name="connsiteX0" fmla="*/ 3652520 w 5262880"/>
              <a:gd name="connsiteY0" fmla="*/ 5080 h 3992880"/>
              <a:gd name="connsiteX1" fmla="*/ 3921760 w 5262880"/>
              <a:gd name="connsiteY1" fmla="*/ 0 h 3992880"/>
              <a:gd name="connsiteX2" fmla="*/ 2992120 w 5262880"/>
              <a:gd name="connsiteY2" fmla="*/ 0 h 3992880"/>
              <a:gd name="connsiteX3" fmla="*/ 2799080 w 5262880"/>
              <a:gd name="connsiteY3" fmla="*/ 5080 h 3992880"/>
              <a:gd name="connsiteX4" fmla="*/ 2697480 w 5262880"/>
              <a:gd name="connsiteY4" fmla="*/ 10160 h 3992880"/>
              <a:gd name="connsiteX5" fmla="*/ 2473960 w 5262880"/>
              <a:gd name="connsiteY5" fmla="*/ 15240 h 3992880"/>
              <a:gd name="connsiteX6" fmla="*/ 2296160 w 5262880"/>
              <a:gd name="connsiteY6" fmla="*/ 20320 h 3992880"/>
              <a:gd name="connsiteX7" fmla="*/ 2209800 w 5262880"/>
              <a:gd name="connsiteY7" fmla="*/ 25400 h 3992880"/>
              <a:gd name="connsiteX8" fmla="*/ 2113280 w 5262880"/>
              <a:gd name="connsiteY8" fmla="*/ 30480 h 3992880"/>
              <a:gd name="connsiteX9" fmla="*/ 2067560 w 5262880"/>
              <a:gd name="connsiteY9" fmla="*/ 35560 h 3992880"/>
              <a:gd name="connsiteX10" fmla="*/ 2032000 w 5262880"/>
              <a:gd name="connsiteY10" fmla="*/ 45720 h 3992880"/>
              <a:gd name="connsiteX11" fmla="*/ 1930400 w 5262880"/>
              <a:gd name="connsiteY11" fmla="*/ 50800 h 3992880"/>
              <a:gd name="connsiteX12" fmla="*/ 1884680 w 5262880"/>
              <a:gd name="connsiteY12" fmla="*/ 55880 h 3992880"/>
              <a:gd name="connsiteX13" fmla="*/ 1838960 w 5262880"/>
              <a:gd name="connsiteY13" fmla="*/ 66040 h 3992880"/>
              <a:gd name="connsiteX14" fmla="*/ 1757680 w 5262880"/>
              <a:gd name="connsiteY14" fmla="*/ 76200 h 3992880"/>
              <a:gd name="connsiteX15" fmla="*/ 1737360 w 5262880"/>
              <a:gd name="connsiteY15" fmla="*/ 81280 h 3992880"/>
              <a:gd name="connsiteX16" fmla="*/ 1706880 w 5262880"/>
              <a:gd name="connsiteY16" fmla="*/ 91440 h 3992880"/>
              <a:gd name="connsiteX17" fmla="*/ 1671320 w 5262880"/>
              <a:gd name="connsiteY17" fmla="*/ 96520 h 3992880"/>
              <a:gd name="connsiteX18" fmla="*/ 1605280 w 5262880"/>
              <a:gd name="connsiteY18" fmla="*/ 106680 h 3992880"/>
              <a:gd name="connsiteX19" fmla="*/ 1590040 w 5262880"/>
              <a:gd name="connsiteY19" fmla="*/ 111760 h 3992880"/>
              <a:gd name="connsiteX20" fmla="*/ 1559560 w 5262880"/>
              <a:gd name="connsiteY20" fmla="*/ 116840 h 3992880"/>
              <a:gd name="connsiteX21" fmla="*/ 1493520 w 5262880"/>
              <a:gd name="connsiteY21" fmla="*/ 137160 h 3992880"/>
              <a:gd name="connsiteX22" fmla="*/ 1452880 w 5262880"/>
              <a:gd name="connsiteY22" fmla="*/ 152400 h 3992880"/>
              <a:gd name="connsiteX23" fmla="*/ 1427480 w 5262880"/>
              <a:gd name="connsiteY23" fmla="*/ 162560 h 3992880"/>
              <a:gd name="connsiteX24" fmla="*/ 1407160 w 5262880"/>
              <a:gd name="connsiteY24" fmla="*/ 167640 h 3992880"/>
              <a:gd name="connsiteX25" fmla="*/ 1371600 w 5262880"/>
              <a:gd name="connsiteY25" fmla="*/ 182880 h 3992880"/>
              <a:gd name="connsiteX26" fmla="*/ 1351280 w 5262880"/>
              <a:gd name="connsiteY26" fmla="*/ 187960 h 3992880"/>
              <a:gd name="connsiteX27" fmla="*/ 1325880 w 5262880"/>
              <a:gd name="connsiteY27" fmla="*/ 193040 h 3992880"/>
              <a:gd name="connsiteX28" fmla="*/ 1275080 w 5262880"/>
              <a:gd name="connsiteY28" fmla="*/ 213360 h 3992880"/>
              <a:gd name="connsiteX29" fmla="*/ 1259840 w 5262880"/>
              <a:gd name="connsiteY29" fmla="*/ 218440 h 3992880"/>
              <a:gd name="connsiteX30" fmla="*/ 1239520 w 5262880"/>
              <a:gd name="connsiteY30" fmla="*/ 228600 h 3992880"/>
              <a:gd name="connsiteX31" fmla="*/ 1188720 w 5262880"/>
              <a:gd name="connsiteY31" fmla="*/ 243840 h 3992880"/>
              <a:gd name="connsiteX32" fmla="*/ 1158240 w 5262880"/>
              <a:gd name="connsiteY32" fmla="*/ 264160 h 3992880"/>
              <a:gd name="connsiteX33" fmla="*/ 1143000 w 5262880"/>
              <a:gd name="connsiteY33" fmla="*/ 269240 h 3992880"/>
              <a:gd name="connsiteX34" fmla="*/ 1122680 w 5262880"/>
              <a:gd name="connsiteY34" fmla="*/ 279400 h 3992880"/>
              <a:gd name="connsiteX35" fmla="*/ 1092200 w 5262880"/>
              <a:gd name="connsiteY35" fmla="*/ 289560 h 3992880"/>
              <a:gd name="connsiteX36" fmla="*/ 1046480 w 5262880"/>
              <a:gd name="connsiteY36" fmla="*/ 309880 h 3992880"/>
              <a:gd name="connsiteX37" fmla="*/ 1026160 w 5262880"/>
              <a:gd name="connsiteY37" fmla="*/ 314960 h 3992880"/>
              <a:gd name="connsiteX38" fmla="*/ 1005840 w 5262880"/>
              <a:gd name="connsiteY38" fmla="*/ 325120 h 3992880"/>
              <a:gd name="connsiteX39" fmla="*/ 990600 w 5262880"/>
              <a:gd name="connsiteY39" fmla="*/ 330200 h 3992880"/>
              <a:gd name="connsiteX40" fmla="*/ 955040 w 5262880"/>
              <a:gd name="connsiteY40" fmla="*/ 355600 h 3992880"/>
              <a:gd name="connsiteX41" fmla="*/ 939800 w 5262880"/>
              <a:gd name="connsiteY41" fmla="*/ 360680 h 3992880"/>
              <a:gd name="connsiteX42" fmla="*/ 909320 w 5262880"/>
              <a:gd name="connsiteY42" fmla="*/ 375920 h 3992880"/>
              <a:gd name="connsiteX43" fmla="*/ 894080 w 5262880"/>
              <a:gd name="connsiteY43" fmla="*/ 391160 h 3992880"/>
              <a:gd name="connsiteX44" fmla="*/ 873760 w 5262880"/>
              <a:gd name="connsiteY44" fmla="*/ 396240 h 3992880"/>
              <a:gd name="connsiteX45" fmla="*/ 848360 w 5262880"/>
              <a:gd name="connsiteY45" fmla="*/ 411480 h 3992880"/>
              <a:gd name="connsiteX46" fmla="*/ 812800 w 5262880"/>
              <a:gd name="connsiteY46" fmla="*/ 431800 h 3992880"/>
              <a:gd name="connsiteX47" fmla="*/ 797560 w 5262880"/>
              <a:gd name="connsiteY47" fmla="*/ 441960 h 3992880"/>
              <a:gd name="connsiteX48" fmla="*/ 777240 w 5262880"/>
              <a:gd name="connsiteY48" fmla="*/ 457200 h 3992880"/>
              <a:gd name="connsiteX49" fmla="*/ 756920 w 5262880"/>
              <a:gd name="connsiteY49" fmla="*/ 462280 h 3992880"/>
              <a:gd name="connsiteX50" fmla="*/ 741680 w 5262880"/>
              <a:gd name="connsiteY50" fmla="*/ 472440 h 3992880"/>
              <a:gd name="connsiteX51" fmla="*/ 721360 w 5262880"/>
              <a:gd name="connsiteY51" fmla="*/ 487680 h 3992880"/>
              <a:gd name="connsiteX52" fmla="*/ 706120 w 5262880"/>
              <a:gd name="connsiteY52" fmla="*/ 492760 h 3992880"/>
              <a:gd name="connsiteX53" fmla="*/ 680720 w 5262880"/>
              <a:gd name="connsiteY53" fmla="*/ 508000 h 3992880"/>
              <a:gd name="connsiteX54" fmla="*/ 665480 w 5262880"/>
              <a:gd name="connsiteY54" fmla="*/ 513080 h 3992880"/>
              <a:gd name="connsiteX55" fmla="*/ 629920 w 5262880"/>
              <a:gd name="connsiteY55" fmla="*/ 533400 h 3992880"/>
              <a:gd name="connsiteX56" fmla="*/ 614680 w 5262880"/>
              <a:gd name="connsiteY56" fmla="*/ 538480 h 3992880"/>
              <a:gd name="connsiteX57" fmla="*/ 599440 w 5262880"/>
              <a:gd name="connsiteY57" fmla="*/ 548640 h 3992880"/>
              <a:gd name="connsiteX58" fmla="*/ 579120 w 5262880"/>
              <a:gd name="connsiteY58" fmla="*/ 558800 h 3992880"/>
              <a:gd name="connsiteX59" fmla="*/ 553720 w 5262880"/>
              <a:gd name="connsiteY59" fmla="*/ 574040 h 3992880"/>
              <a:gd name="connsiteX60" fmla="*/ 543560 w 5262880"/>
              <a:gd name="connsiteY60" fmla="*/ 589280 h 3992880"/>
              <a:gd name="connsiteX61" fmla="*/ 523240 w 5262880"/>
              <a:gd name="connsiteY61" fmla="*/ 614680 h 3992880"/>
              <a:gd name="connsiteX62" fmla="*/ 508000 w 5262880"/>
              <a:gd name="connsiteY62" fmla="*/ 640080 h 3992880"/>
              <a:gd name="connsiteX63" fmla="*/ 487680 w 5262880"/>
              <a:gd name="connsiteY63" fmla="*/ 680720 h 3992880"/>
              <a:gd name="connsiteX64" fmla="*/ 482600 w 5262880"/>
              <a:gd name="connsiteY64" fmla="*/ 695960 h 3992880"/>
              <a:gd name="connsiteX65" fmla="*/ 457200 w 5262880"/>
              <a:gd name="connsiteY65" fmla="*/ 746760 h 3992880"/>
              <a:gd name="connsiteX66" fmla="*/ 447040 w 5262880"/>
              <a:gd name="connsiteY66" fmla="*/ 762000 h 3992880"/>
              <a:gd name="connsiteX67" fmla="*/ 416560 w 5262880"/>
              <a:gd name="connsiteY67" fmla="*/ 817880 h 3992880"/>
              <a:gd name="connsiteX68" fmla="*/ 401320 w 5262880"/>
              <a:gd name="connsiteY68" fmla="*/ 853440 h 3992880"/>
              <a:gd name="connsiteX69" fmla="*/ 396240 w 5262880"/>
              <a:gd name="connsiteY69" fmla="*/ 868680 h 3992880"/>
              <a:gd name="connsiteX70" fmla="*/ 381000 w 5262880"/>
              <a:gd name="connsiteY70" fmla="*/ 894080 h 3992880"/>
              <a:gd name="connsiteX71" fmla="*/ 365760 w 5262880"/>
              <a:gd name="connsiteY71" fmla="*/ 924560 h 3992880"/>
              <a:gd name="connsiteX72" fmla="*/ 355600 w 5262880"/>
              <a:gd name="connsiteY72" fmla="*/ 960120 h 3992880"/>
              <a:gd name="connsiteX73" fmla="*/ 345440 w 5262880"/>
              <a:gd name="connsiteY73" fmla="*/ 995680 h 3992880"/>
              <a:gd name="connsiteX74" fmla="*/ 335280 w 5262880"/>
              <a:gd name="connsiteY74" fmla="*/ 1016000 h 3992880"/>
              <a:gd name="connsiteX75" fmla="*/ 330200 w 5262880"/>
              <a:gd name="connsiteY75" fmla="*/ 1031240 h 3992880"/>
              <a:gd name="connsiteX76" fmla="*/ 314960 w 5262880"/>
              <a:gd name="connsiteY76" fmla="*/ 1061720 h 3992880"/>
              <a:gd name="connsiteX77" fmla="*/ 304800 w 5262880"/>
              <a:gd name="connsiteY77" fmla="*/ 1102360 h 3992880"/>
              <a:gd name="connsiteX78" fmla="*/ 294640 w 5262880"/>
              <a:gd name="connsiteY78" fmla="*/ 1127760 h 3992880"/>
              <a:gd name="connsiteX79" fmla="*/ 284480 w 5262880"/>
              <a:gd name="connsiteY79" fmla="*/ 1148080 h 3992880"/>
              <a:gd name="connsiteX80" fmla="*/ 264160 w 5262880"/>
              <a:gd name="connsiteY80" fmla="*/ 1229360 h 3992880"/>
              <a:gd name="connsiteX81" fmla="*/ 254000 w 5262880"/>
              <a:gd name="connsiteY81" fmla="*/ 1264920 h 3992880"/>
              <a:gd name="connsiteX82" fmla="*/ 238760 w 5262880"/>
              <a:gd name="connsiteY82" fmla="*/ 1305560 h 3992880"/>
              <a:gd name="connsiteX83" fmla="*/ 223520 w 5262880"/>
              <a:gd name="connsiteY83" fmla="*/ 1351280 h 3992880"/>
              <a:gd name="connsiteX84" fmla="*/ 213360 w 5262880"/>
              <a:gd name="connsiteY84" fmla="*/ 1376680 h 3992880"/>
              <a:gd name="connsiteX85" fmla="*/ 208280 w 5262880"/>
              <a:gd name="connsiteY85" fmla="*/ 1402080 h 3992880"/>
              <a:gd name="connsiteX86" fmla="*/ 198120 w 5262880"/>
              <a:gd name="connsiteY86" fmla="*/ 1427480 h 3992880"/>
              <a:gd name="connsiteX87" fmla="*/ 193040 w 5262880"/>
              <a:gd name="connsiteY87" fmla="*/ 1447800 h 3992880"/>
              <a:gd name="connsiteX88" fmla="*/ 182880 w 5262880"/>
              <a:gd name="connsiteY88" fmla="*/ 1473200 h 3992880"/>
              <a:gd name="connsiteX89" fmla="*/ 177800 w 5262880"/>
              <a:gd name="connsiteY89" fmla="*/ 1493520 h 3992880"/>
              <a:gd name="connsiteX90" fmla="*/ 162560 w 5262880"/>
              <a:gd name="connsiteY90" fmla="*/ 1529080 h 3992880"/>
              <a:gd name="connsiteX91" fmla="*/ 147320 w 5262880"/>
              <a:gd name="connsiteY91" fmla="*/ 1579880 h 3992880"/>
              <a:gd name="connsiteX92" fmla="*/ 127000 w 5262880"/>
              <a:gd name="connsiteY92" fmla="*/ 1630680 h 3992880"/>
              <a:gd name="connsiteX93" fmla="*/ 121920 w 5262880"/>
              <a:gd name="connsiteY93" fmla="*/ 1651000 h 3992880"/>
              <a:gd name="connsiteX94" fmla="*/ 106680 w 5262880"/>
              <a:gd name="connsiteY94" fmla="*/ 1696720 h 3992880"/>
              <a:gd name="connsiteX95" fmla="*/ 91440 w 5262880"/>
              <a:gd name="connsiteY95" fmla="*/ 1762760 h 3992880"/>
              <a:gd name="connsiteX96" fmla="*/ 86360 w 5262880"/>
              <a:gd name="connsiteY96" fmla="*/ 1783080 h 3992880"/>
              <a:gd name="connsiteX97" fmla="*/ 71120 w 5262880"/>
              <a:gd name="connsiteY97" fmla="*/ 1864360 h 3992880"/>
              <a:gd name="connsiteX98" fmla="*/ 66040 w 5262880"/>
              <a:gd name="connsiteY98" fmla="*/ 1889760 h 3992880"/>
              <a:gd name="connsiteX99" fmla="*/ 55880 w 5262880"/>
              <a:gd name="connsiteY99" fmla="*/ 1920240 h 3992880"/>
              <a:gd name="connsiteX100" fmla="*/ 40640 w 5262880"/>
              <a:gd name="connsiteY100" fmla="*/ 1960880 h 3992880"/>
              <a:gd name="connsiteX101" fmla="*/ 35560 w 5262880"/>
              <a:gd name="connsiteY101" fmla="*/ 1996440 h 3992880"/>
              <a:gd name="connsiteX102" fmla="*/ 25400 w 5262880"/>
              <a:gd name="connsiteY102" fmla="*/ 2037080 h 3992880"/>
              <a:gd name="connsiteX103" fmla="*/ 20320 w 5262880"/>
              <a:gd name="connsiteY103" fmla="*/ 2067560 h 3992880"/>
              <a:gd name="connsiteX104" fmla="*/ 10160 w 5262880"/>
              <a:gd name="connsiteY104" fmla="*/ 2118360 h 3992880"/>
              <a:gd name="connsiteX105" fmla="*/ 0 w 5262880"/>
              <a:gd name="connsiteY105" fmla="*/ 2214880 h 3992880"/>
              <a:gd name="connsiteX106" fmla="*/ 5080 w 5262880"/>
              <a:gd name="connsiteY106" fmla="*/ 2494280 h 3992880"/>
              <a:gd name="connsiteX107" fmla="*/ 15240 w 5262880"/>
              <a:gd name="connsiteY107" fmla="*/ 2763520 h 3992880"/>
              <a:gd name="connsiteX108" fmla="*/ 25400 w 5262880"/>
              <a:gd name="connsiteY108" fmla="*/ 2839720 h 3992880"/>
              <a:gd name="connsiteX109" fmla="*/ 30480 w 5262880"/>
              <a:gd name="connsiteY109" fmla="*/ 2865120 h 3992880"/>
              <a:gd name="connsiteX110" fmla="*/ 40640 w 5262880"/>
              <a:gd name="connsiteY110" fmla="*/ 2966720 h 3992880"/>
              <a:gd name="connsiteX111" fmla="*/ 55880 w 5262880"/>
              <a:gd name="connsiteY111" fmla="*/ 3017520 h 3992880"/>
              <a:gd name="connsiteX112" fmla="*/ 60960 w 5262880"/>
              <a:gd name="connsiteY112" fmla="*/ 3042920 h 3992880"/>
              <a:gd name="connsiteX113" fmla="*/ 86360 w 5262880"/>
              <a:gd name="connsiteY113" fmla="*/ 3169920 h 3992880"/>
              <a:gd name="connsiteX114" fmla="*/ 101600 w 5262880"/>
              <a:gd name="connsiteY114" fmla="*/ 3195320 h 3992880"/>
              <a:gd name="connsiteX115" fmla="*/ 116840 w 5262880"/>
              <a:gd name="connsiteY115" fmla="*/ 3271520 h 3992880"/>
              <a:gd name="connsiteX116" fmla="*/ 147320 w 5262880"/>
              <a:gd name="connsiteY116" fmla="*/ 3327400 h 3992880"/>
              <a:gd name="connsiteX117" fmla="*/ 167640 w 5262880"/>
              <a:gd name="connsiteY117" fmla="*/ 3357880 h 3992880"/>
              <a:gd name="connsiteX118" fmla="*/ 182880 w 5262880"/>
              <a:gd name="connsiteY118" fmla="*/ 3388360 h 3992880"/>
              <a:gd name="connsiteX119" fmla="*/ 198120 w 5262880"/>
              <a:gd name="connsiteY119" fmla="*/ 3423920 h 3992880"/>
              <a:gd name="connsiteX120" fmla="*/ 218440 w 5262880"/>
              <a:gd name="connsiteY120" fmla="*/ 3454400 h 3992880"/>
              <a:gd name="connsiteX121" fmla="*/ 223520 w 5262880"/>
              <a:gd name="connsiteY121" fmla="*/ 3469640 h 3992880"/>
              <a:gd name="connsiteX122" fmla="*/ 254000 w 5262880"/>
              <a:gd name="connsiteY122" fmla="*/ 3495040 h 3992880"/>
              <a:gd name="connsiteX123" fmla="*/ 279400 w 5262880"/>
              <a:gd name="connsiteY123" fmla="*/ 3520440 h 3992880"/>
              <a:gd name="connsiteX124" fmla="*/ 314960 w 5262880"/>
              <a:gd name="connsiteY124" fmla="*/ 3545840 h 3992880"/>
              <a:gd name="connsiteX125" fmla="*/ 335280 w 5262880"/>
              <a:gd name="connsiteY125" fmla="*/ 3561080 h 3992880"/>
              <a:gd name="connsiteX126" fmla="*/ 375920 w 5262880"/>
              <a:gd name="connsiteY126" fmla="*/ 3581400 h 3992880"/>
              <a:gd name="connsiteX127" fmla="*/ 477520 w 5262880"/>
              <a:gd name="connsiteY127" fmla="*/ 3616960 h 3992880"/>
              <a:gd name="connsiteX128" fmla="*/ 502920 w 5262880"/>
              <a:gd name="connsiteY128" fmla="*/ 3622040 h 3992880"/>
              <a:gd name="connsiteX129" fmla="*/ 568960 w 5262880"/>
              <a:gd name="connsiteY129" fmla="*/ 3642360 h 3992880"/>
              <a:gd name="connsiteX130" fmla="*/ 594360 w 5262880"/>
              <a:gd name="connsiteY130" fmla="*/ 3647440 h 3992880"/>
              <a:gd name="connsiteX131" fmla="*/ 650240 w 5262880"/>
              <a:gd name="connsiteY131" fmla="*/ 3667760 h 3992880"/>
              <a:gd name="connsiteX132" fmla="*/ 680720 w 5262880"/>
              <a:gd name="connsiteY132" fmla="*/ 3683000 h 3992880"/>
              <a:gd name="connsiteX133" fmla="*/ 711200 w 5262880"/>
              <a:gd name="connsiteY133" fmla="*/ 3688080 h 3992880"/>
              <a:gd name="connsiteX134" fmla="*/ 756920 w 5262880"/>
              <a:gd name="connsiteY134" fmla="*/ 3698240 h 3992880"/>
              <a:gd name="connsiteX135" fmla="*/ 873760 w 5262880"/>
              <a:gd name="connsiteY135" fmla="*/ 3718560 h 3992880"/>
              <a:gd name="connsiteX136" fmla="*/ 1356360 w 5262880"/>
              <a:gd name="connsiteY136" fmla="*/ 3733800 h 3992880"/>
              <a:gd name="connsiteX137" fmla="*/ 1442720 w 5262880"/>
              <a:gd name="connsiteY137" fmla="*/ 3743960 h 3992880"/>
              <a:gd name="connsiteX138" fmla="*/ 1483360 w 5262880"/>
              <a:gd name="connsiteY138" fmla="*/ 3754120 h 3992880"/>
              <a:gd name="connsiteX139" fmla="*/ 1529080 w 5262880"/>
              <a:gd name="connsiteY139" fmla="*/ 3759200 h 3992880"/>
              <a:gd name="connsiteX140" fmla="*/ 1595120 w 5262880"/>
              <a:gd name="connsiteY140" fmla="*/ 3769360 h 3992880"/>
              <a:gd name="connsiteX141" fmla="*/ 1615440 w 5262880"/>
              <a:gd name="connsiteY141" fmla="*/ 3774440 h 3992880"/>
              <a:gd name="connsiteX142" fmla="*/ 1661160 w 5262880"/>
              <a:gd name="connsiteY142" fmla="*/ 3784600 h 3992880"/>
              <a:gd name="connsiteX143" fmla="*/ 1686560 w 5262880"/>
              <a:gd name="connsiteY143" fmla="*/ 3794760 h 3992880"/>
              <a:gd name="connsiteX144" fmla="*/ 1722120 w 5262880"/>
              <a:gd name="connsiteY144" fmla="*/ 3799840 h 3992880"/>
              <a:gd name="connsiteX145" fmla="*/ 1813560 w 5262880"/>
              <a:gd name="connsiteY145" fmla="*/ 3820160 h 3992880"/>
              <a:gd name="connsiteX146" fmla="*/ 1874520 w 5262880"/>
              <a:gd name="connsiteY146" fmla="*/ 3835400 h 3992880"/>
              <a:gd name="connsiteX147" fmla="*/ 1925320 w 5262880"/>
              <a:gd name="connsiteY147" fmla="*/ 3840480 h 3992880"/>
              <a:gd name="connsiteX148" fmla="*/ 2047240 w 5262880"/>
              <a:gd name="connsiteY148" fmla="*/ 3850640 h 3992880"/>
              <a:gd name="connsiteX149" fmla="*/ 2164080 w 5262880"/>
              <a:gd name="connsiteY149" fmla="*/ 3860800 h 3992880"/>
              <a:gd name="connsiteX150" fmla="*/ 2260600 w 5262880"/>
              <a:gd name="connsiteY150" fmla="*/ 3870960 h 3992880"/>
              <a:gd name="connsiteX151" fmla="*/ 2423160 w 5262880"/>
              <a:gd name="connsiteY151" fmla="*/ 3881120 h 3992880"/>
              <a:gd name="connsiteX152" fmla="*/ 2504440 w 5262880"/>
              <a:gd name="connsiteY152" fmla="*/ 3896360 h 3992880"/>
              <a:gd name="connsiteX153" fmla="*/ 2565400 w 5262880"/>
              <a:gd name="connsiteY153" fmla="*/ 3901440 h 3992880"/>
              <a:gd name="connsiteX154" fmla="*/ 2768600 w 5262880"/>
              <a:gd name="connsiteY154" fmla="*/ 3911600 h 3992880"/>
              <a:gd name="connsiteX155" fmla="*/ 2880360 w 5262880"/>
              <a:gd name="connsiteY155" fmla="*/ 3926840 h 3992880"/>
              <a:gd name="connsiteX156" fmla="*/ 2987040 w 5262880"/>
              <a:gd name="connsiteY156" fmla="*/ 3937000 h 3992880"/>
              <a:gd name="connsiteX157" fmla="*/ 3042920 w 5262880"/>
              <a:gd name="connsiteY157" fmla="*/ 3947160 h 3992880"/>
              <a:gd name="connsiteX158" fmla="*/ 3251200 w 5262880"/>
              <a:gd name="connsiteY158" fmla="*/ 3957320 h 3992880"/>
              <a:gd name="connsiteX159" fmla="*/ 3728720 w 5262880"/>
              <a:gd name="connsiteY159" fmla="*/ 3972560 h 3992880"/>
              <a:gd name="connsiteX160" fmla="*/ 4165600 w 5262880"/>
              <a:gd name="connsiteY160" fmla="*/ 3982720 h 3992880"/>
              <a:gd name="connsiteX161" fmla="*/ 4206240 w 5262880"/>
              <a:gd name="connsiteY161" fmla="*/ 3987800 h 3992880"/>
              <a:gd name="connsiteX162" fmla="*/ 4500880 w 5262880"/>
              <a:gd name="connsiteY162" fmla="*/ 3992880 h 3992880"/>
              <a:gd name="connsiteX163" fmla="*/ 4719320 w 5262880"/>
              <a:gd name="connsiteY163" fmla="*/ 3987800 h 3992880"/>
              <a:gd name="connsiteX164" fmla="*/ 4739640 w 5262880"/>
              <a:gd name="connsiteY164" fmla="*/ 3982720 h 3992880"/>
              <a:gd name="connsiteX165" fmla="*/ 4775200 w 5262880"/>
              <a:gd name="connsiteY165" fmla="*/ 3972560 h 3992880"/>
              <a:gd name="connsiteX166" fmla="*/ 4871720 w 5262880"/>
              <a:gd name="connsiteY166" fmla="*/ 3911600 h 3992880"/>
              <a:gd name="connsiteX167" fmla="*/ 4897120 w 5262880"/>
              <a:gd name="connsiteY167" fmla="*/ 3886200 h 3992880"/>
              <a:gd name="connsiteX168" fmla="*/ 4942840 w 5262880"/>
              <a:gd name="connsiteY168" fmla="*/ 3855720 h 3992880"/>
              <a:gd name="connsiteX169" fmla="*/ 4973320 w 5262880"/>
              <a:gd name="connsiteY169" fmla="*/ 3830320 h 3992880"/>
              <a:gd name="connsiteX170" fmla="*/ 4998720 w 5262880"/>
              <a:gd name="connsiteY170" fmla="*/ 3815080 h 3992880"/>
              <a:gd name="connsiteX171" fmla="*/ 5059680 w 5262880"/>
              <a:gd name="connsiteY171" fmla="*/ 3759200 h 3992880"/>
              <a:gd name="connsiteX172" fmla="*/ 5085080 w 5262880"/>
              <a:gd name="connsiteY172" fmla="*/ 3743960 h 3992880"/>
              <a:gd name="connsiteX173" fmla="*/ 5115560 w 5262880"/>
              <a:gd name="connsiteY173" fmla="*/ 3708400 h 3992880"/>
              <a:gd name="connsiteX174" fmla="*/ 5140960 w 5262880"/>
              <a:gd name="connsiteY174" fmla="*/ 3677920 h 3992880"/>
              <a:gd name="connsiteX175" fmla="*/ 5176520 w 5262880"/>
              <a:gd name="connsiteY175" fmla="*/ 3652520 h 3992880"/>
              <a:gd name="connsiteX176" fmla="*/ 5181600 w 5262880"/>
              <a:gd name="connsiteY176" fmla="*/ 3637280 h 3992880"/>
              <a:gd name="connsiteX177" fmla="*/ 5196840 w 5262880"/>
              <a:gd name="connsiteY177" fmla="*/ 3616960 h 3992880"/>
              <a:gd name="connsiteX178" fmla="*/ 5207000 w 5262880"/>
              <a:gd name="connsiteY178" fmla="*/ 3601720 h 3992880"/>
              <a:gd name="connsiteX179" fmla="*/ 5212080 w 5262880"/>
              <a:gd name="connsiteY179" fmla="*/ 3581400 h 3992880"/>
              <a:gd name="connsiteX180" fmla="*/ 5242560 w 5262880"/>
              <a:gd name="connsiteY180" fmla="*/ 3510280 h 3992880"/>
              <a:gd name="connsiteX181" fmla="*/ 5252720 w 5262880"/>
              <a:gd name="connsiteY181" fmla="*/ 3469640 h 3992880"/>
              <a:gd name="connsiteX182" fmla="*/ 5262880 w 5262880"/>
              <a:gd name="connsiteY182" fmla="*/ 3408680 h 3992880"/>
              <a:gd name="connsiteX183" fmla="*/ 5257800 w 5262880"/>
              <a:gd name="connsiteY183" fmla="*/ 2926080 h 3992880"/>
              <a:gd name="connsiteX184" fmla="*/ 5247640 w 5262880"/>
              <a:gd name="connsiteY184" fmla="*/ 2545080 h 3992880"/>
              <a:gd name="connsiteX185" fmla="*/ 5242560 w 5262880"/>
              <a:gd name="connsiteY185" fmla="*/ 2519680 h 3992880"/>
              <a:gd name="connsiteX186" fmla="*/ 5232400 w 5262880"/>
              <a:gd name="connsiteY186" fmla="*/ 2458720 h 3992880"/>
              <a:gd name="connsiteX187" fmla="*/ 5222240 w 5262880"/>
              <a:gd name="connsiteY187" fmla="*/ 2413000 h 3992880"/>
              <a:gd name="connsiteX188" fmla="*/ 5217160 w 5262880"/>
              <a:gd name="connsiteY188" fmla="*/ 2372360 h 3992880"/>
              <a:gd name="connsiteX189" fmla="*/ 5207000 w 5262880"/>
              <a:gd name="connsiteY189" fmla="*/ 2331720 h 3992880"/>
              <a:gd name="connsiteX190" fmla="*/ 5201920 w 5262880"/>
              <a:gd name="connsiteY190" fmla="*/ 2306320 h 3992880"/>
              <a:gd name="connsiteX191" fmla="*/ 5196840 w 5262880"/>
              <a:gd name="connsiteY191" fmla="*/ 2286000 h 3992880"/>
              <a:gd name="connsiteX192" fmla="*/ 5181600 w 5262880"/>
              <a:gd name="connsiteY192" fmla="*/ 2194560 h 3992880"/>
              <a:gd name="connsiteX193" fmla="*/ 5166360 w 5262880"/>
              <a:gd name="connsiteY193" fmla="*/ 2148840 h 3992880"/>
              <a:gd name="connsiteX194" fmla="*/ 5161280 w 5262880"/>
              <a:gd name="connsiteY194" fmla="*/ 2118360 h 3992880"/>
              <a:gd name="connsiteX195" fmla="*/ 5130800 w 5262880"/>
              <a:gd name="connsiteY195" fmla="*/ 2032000 h 3992880"/>
              <a:gd name="connsiteX196" fmla="*/ 5115560 w 5262880"/>
              <a:gd name="connsiteY196" fmla="*/ 2006600 h 3992880"/>
              <a:gd name="connsiteX197" fmla="*/ 5105400 w 5262880"/>
              <a:gd name="connsiteY197" fmla="*/ 1976120 h 3992880"/>
              <a:gd name="connsiteX198" fmla="*/ 5085080 w 5262880"/>
              <a:gd name="connsiteY198" fmla="*/ 1930400 h 3992880"/>
              <a:gd name="connsiteX199" fmla="*/ 5080000 w 5262880"/>
              <a:gd name="connsiteY199" fmla="*/ 1905000 h 3992880"/>
              <a:gd name="connsiteX200" fmla="*/ 5069840 w 5262880"/>
              <a:gd name="connsiteY200" fmla="*/ 1889760 h 3992880"/>
              <a:gd name="connsiteX201" fmla="*/ 5049520 w 5262880"/>
              <a:gd name="connsiteY201" fmla="*/ 1849120 h 3992880"/>
              <a:gd name="connsiteX202" fmla="*/ 5029200 w 5262880"/>
              <a:gd name="connsiteY202" fmla="*/ 1803400 h 3992880"/>
              <a:gd name="connsiteX203" fmla="*/ 5019040 w 5262880"/>
              <a:gd name="connsiteY203" fmla="*/ 1783080 h 3992880"/>
              <a:gd name="connsiteX204" fmla="*/ 4988560 w 5262880"/>
              <a:gd name="connsiteY204" fmla="*/ 1701800 h 3992880"/>
              <a:gd name="connsiteX205" fmla="*/ 4978400 w 5262880"/>
              <a:gd name="connsiteY205" fmla="*/ 1671320 h 3992880"/>
              <a:gd name="connsiteX206" fmla="*/ 4942840 w 5262880"/>
              <a:gd name="connsiteY206" fmla="*/ 1605280 h 3992880"/>
              <a:gd name="connsiteX207" fmla="*/ 4932680 w 5262880"/>
              <a:gd name="connsiteY207" fmla="*/ 1584960 h 3992880"/>
              <a:gd name="connsiteX208" fmla="*/ 4917440 w 5262880"/>
              <a:gd name="connsiteY208" fmla="*/ 1559560 h 3992880"/>
              <a:gd name="connsiteX209" fmla="*/ 4902200 w 5262880"/>
              <a:gd name="connsiteY209" fmla="*/ 1529080 h 3992880"/>
              <a:gd name="connsiteX210" fmla="*/ 4892040 w 5262880"/>
              <a:gd name="connsiteY210" fmla="*/ 1513840 h 3992880"/>
              <a:gd name="connsiteX211" fmla="*/ 4856480 w 5262880"/>
              <a:gd name="connsiteY211" fmla="*/ 1432560 h 3992880"/>
              <a:gd name="connsiteX212" fmla="*/ 4846320 w 5262880"/>
              <a:gd name="connsiteY212" fmla="*/ 1412240 h 3992880"/>
              <a:gd name="connsiteX213" fmla="*/ 4820920 w 5262880"/>
              <a:gd name="connsiteY213" fmla="*/ 1386840 h 3992880"/>
              <a:gd name="connsiteX214" fmla="*/ 4790440 w 5262880"/>
              <a:gd name="connsiteY214" fmla="*/ 1351280 h 3992880"/>
              <a:gd name="connsiteX215" fmla="*/ 4765040 w 5262880"/>
              <a:gd name="connsiteY215" fmla="*/ 1305560 h 3992880"/>
              <a:gd name="connsiteX216" fmla="*/ 4744720 w 5262880"/>
              <a:gd name="connsiteY216" fmla="*/ 1285240 h 3992880"/>
              <a:gd name="connsiteX217" fmla="*/ 4714240 w 5262880"/>
              <a:gd name="connsiteY217" fmla="*/ 1224280 h 3992880"/>
              <a:gd name="connsiteX218" fmla="*/ 4683760 w 5262880"/>
              <a:gd name="connsiteY218" fmla="*/ 1148080 h 3992880"/>
              <a:gd name="connsiteX219" fmla="*/ 4638040 w 5262880"/>
              <a:gd name="connsiteY219" fmla="*/ 1061720 h 3992880"/>
              <a:gd name="connsiteX220" fmla="*/ 4617720 w 5262880"/>
              <a:gd name="connsiteY220" fmla="*/ 1021080 h 3992880"/>
              <a:gd name="connsiteX221" fmla="*/ 4597400 w 5262880"/>
              <a:gd name="connsiteY221" fmla="*/ 985520 h 3992880"/>
              <a:gd name="connsiteX222" fmla="*/ 4587240 w 5262880"/>
              <a:gd name="connsiteY222" fmla="*/ 949960 h 3992880"/>
              <a:gd name="connsiteX223" fmla="*/ 4572000 w 5262880"/>
              <a:gd name="connsiteY223" fmla="*/ 919480 h 3992880"/>
              <a:gd name="connsiteX224" fmla="*/ 4561840 w 5262880"/>
              <a:gd name="connsiteY224" fmla="*/ 904240 h 3992880"/>
              <a:gd name="connsiteX225" fmla="*/ 4546600 w 5262880"/>
              <a:gd name="connsiteY225" fmla="*/ 868680 h 3992880"/>
              <a:gd name="connsiteX226" fmla="*/ 4526280 w 5262880"/>
              <a:gd name="connsiteY226" fmla="*/ 828040 h 3992880"/>
              <a:gd name="connsiteX227" fmla="*/ 4521200 w 5262880"/>
              <a:gd name="connsiteY227" fmla="*/ 807720 h 3992880"/>
              <a:gd name="connsiteX228" fmla="*/ 4500880 w 5262880"/>
              <a:gd name="connsiteY228" fmla="*/ 756920 h 3992880"/>
              <a:gd name="connsiteX229" fmla="*/ 4495800 w 5262880"/>
              <a:gd name="connsiteY229" fmla="*/ 741680 h 3992880"/>
              <a:gd name="connsiteX230" fmla="*/ 4485640 w 5262880"/>
              <a:gd name="connsiteY230" fmla="*/ 706120 h 3992880"/>
              <a:gd name="connsiteX231" fmla="*/ 4470400 w 5262880"/>
              <a:gd name="connsiteY231" fmla="*/ 690880 h 3992880"/>
              <a:gd name="connsiteX232" fmla="*/ 4465320 w 5262880"/>
              <a:gd name="connsiteY232" fmla="*/ 665480 h 3992880"/>
              <a:gd name="connsiteX233" fmla="*/ 4450080 w 5262880"/>
              <a:gd name="connsiteY233" fmla="*/ 640080 h 3992880"/>
              <a:gd name="connsiteX234" fmla="*/ 4445000 w 5262880"/>
              <a:gd name="connsiteY234" fmla="*/ 624840 h 3992880"/>
              <a:gd name="connsiteX235" fmla="*/ 4409440 w 5262880"/>
              <a:gd name="connsiteY235" fmla="*/ 574040 h 3992880"/>
              <a:gd name="connsiteX236" fmla="*/ 4389120 w 5262880"/>
              <a:gd name="connsiteY236" fmla="*/ 543560 h 3992880"/>
              <a:gd name="connsiteX237" fmla="*/ 4378960 w 5262880"/>
              <a:gd name="connsiteY237" fmla="*/ 523240 h 3992880"/>
              <a:gd name="connsiteX238" fmla="*/ 4353560 w 5262880"/>
              <a:gd name="connsiteY238" fmla="*/ 492760 h 3992880"/>
              <a:gd name="connsiteX239" fmla="*/ 4333240 w 5262880"/>
              <a:gd name="connsiteY239" fmla="*/ 452120 h 3992880"/>
              <a:gd name="connsiteX240" fmla="*/ 4312920 w 5262880"/>
              <a:gd name="connsiteY240" fmla="*/ 426720 h 3992880"/>
              <a:gd name="connsiteX241" fmla="*/ 4287520 w 5262880"/>
              <a:gd name="connsiteY241" fmla="*/ 401320 h 3992880"/>
              <a:gd name="connsiteX242" fmla="*/ 4272280 w 5262880"/>
              <a:gd name="connsiteY242" fmla="*/ 386080 h 3992880"/>
              <a:gd name="connsiteX243" fmla="*/ 4211320 w 5262880"/>
              <a:gd name="connsiteY243" fmla="*/ 320040 h 3992880"/>
              <a:gd name="connsiteX244" fmla="*/ 4175760 w 5262880"/>
              <a:gd name="connsiteY244" fmla="*/ 294640 h 3992880"/>
              <a:gd name="connsiteX245" fmla="*/ 4150360 w 5262880"/>
              <a:gd name="connsiteY245" fmla="*/ 264160 h 3992880"/>
              <a:gd name="connsiteX246" fmla="*/ 4135120 w 5262880"/>
              <a:gd name="connsiteY246" fmla="*/ 243840 h 3992880"/>
              <a:gd name="connsiteX247" fmla="*/ 4119880 w 5262880"/>
              <a:gd name="connsiteY247" fmla="*/ 238760 h 3992880"/>
              <a:gd name="connsiteX248" fmla="*/ 4104640 w 5262880"/>
              <a:gd name="connsiteY248" fmla="*/ 228600 h 3992880"/>
              <a:gd name="connsiteX249" fmla="*/ 4079240 w 5262880"/>
              <a:gd name="connsiteY249" fmla="*/ 198120 h 3992880"/>
              <a:gd name="connsiteX250" fmla="*/ 4064000 w 5262880"/>
              <a:gd name="connsiteY250" fmla="*/ 187960 h 3992880"/>
              <a:gd name="connsiteX251" fmla="*/ 4043680 w 5262880"/>
              <a:gd name="connsiteY251" fmla="*/ 162560 h 3992880"/>
              <a:gd name="connsiteX252" fmla="*/ 4033520 w 5262880"/>
              <a:gd name="connsiteY252" fmla="*/ 147320 h 3992880"/>
              <a:gd name="connsiteX253" fmla="*/ 4013200 w 5262880"/>
              <a:gd name="connsiteY253" fmla="*/ 132080 h 3992880"/>
              <a:gd name="connsiteX254" fmla="*/ 3992880 w 5262880"/>
              <a:gd name="connsiteY254" fmla="*/ 96520 h 3992880"/>
              <a:gd name="connsiteX255" fmla="*/ 3987800 w 5262880"/>
              <a:gd name="connsiteY255" fmla="*/ 81280 h 3992880"/>
              <a:gd name="connsiteX256" fmla="*/ 3967480 w 5262880"/>
              <a:gd name="connsiteY256" fmla="*/ 50800 h 3992880"/>
              <a:gd name="connsiteX257" fmla="*/ 3652520 w 5262880"/>
              <a:gd name="connsiteY257" fmla="*/ 5080 h 3992880"/>
              <a:gd name="connsiteX0" fmla="*/ 3652520 w 5262880"/>
              <a:gd name="connsiteY0" fmla="*/ 5749 h 3993549"/>
              <a:gd name="connsiteX1" fmla="*/ 2992120 w 5262880"/>
              <a:gd name="connsiteY1" fmla="*/ 669 h 3993549"/>
              <a:gd name="connsiteX2" fmla="*/ 2799080 w 5262880"/>
              <a:gd name="connsiteY2" fmla="*/ 5749 h 3993549"/>
              <a:gd name="connsiteX3" fmla="*/ 2697480 w 5262880"/>
              <a:gd name="connsiteY3" fmla="*/ 10829 h 3993549"/>
              <a:gd name="connsiteX4" fmla="*/ 2473960 w 5262880"/>
              <a:gd name="connsiteY4" fmla="*/ 15909 h 3993549"/>
              <a:gd name="connsiteX5" fmla="*/ 2296160 w 5262880"/>
              <a:gd name="connsiteY5" fmla="*/ 20989 h 3993549"/>
              <a:gd name="connsiteX6" fmla="*/ 2209800 w 5262880"/>
              <a:gd name="connsiteY6" fmla="*/ 26069 h 3993549"/>
              <a:gd name="connsiteX7" fmla="*/ 2113280 w 5262880"/>
              <a:gd name="connsiteY7" fmla="*/ 31149 h 3993549"/>
              <a:gd name="connsiteX8" fmla="*/ 2067560 w 5262880"/>
              <a:gd name="connsiteY8" fmla="*/ 36229 h 3993549"/>
              <a:gd name="connsiteX9" fmla="*/ 2032000 w 5262880"/>
              <a:gd name="connsiteY9" fmla="*/ 46389 h 3993549"/>
              <a:gd name="connsiteX10" fmla="*/ 1930400 w 5262880"/>
              <a:gd name="connsiteY10" fmla="*/ 51469 h 3993549"/>
              <a:gd name="connsiteX11" fmla="*/ 1884680 w 5262880"/>
              <a:gd name="connsiteY11" fmla="*/ 56549 h 3993549"/>
              <a:gd name="connsiteX12" fmla="*/ 1838960 w 5262880"/>
              <a:gd name="connsiteY12" fmla="*/ 66709 h 3993549"/>
              <a:gd name="connsiteX13" fmla="*/ 1757680 w 5262880"/>
              <a:gd name="connsiteY13" fmla="*/ 76869 h 3993549"/>
              <a:gd name="connsiteX14" fmla="*/ 1737360 w 5262880"/>
              <a:gd name="connsiteY14" fmla="*/ 81949 h 3993549"/>
              <a:gd name="connsiteX15" fmla="*/ 1706880 w 5262880"/>
              <a:gd name="connsiteY15" fmla="*/ 92109 h 3993549"/>
              <a:gd name="connsiteX16" fmla="*/ 1671320 w 5262880"/>
              <a:gd name="connsiteY16" fmla="*/ 97189 h 3993549"/>
              <a:gd name="connsiteX17" fmla="*/ 1605280 w 5262880"/>
              <a:gd name="connsiteY17" fmla="*/ 107349 h 3993549"/>
              <a:gd name="connsiteX18" fmla="*/ 1590040 w 5262880"/>
              <a:gd name="connsiteY18" fmla="*/ 112429 h 3993549"/>
              <a:gd name="connsiteX19" fmla="*/ 1559560 w 5262880"/>
              <a:gd name="connsiteY19" fmla="*/ 117509 h 3993549"/>
              <a:gd name="connsiteX20" fmla="*/ 1493520 w 5262880"/>
              <a:gd name="connsiteY20" fmla="*/ 137829 h 3993549"/>
              <a:gd name="connsiteX21" fmla="*/ 1452880 w 5262880"/>
              <a:gd name="connsiteY21" fmla="*/ 153069 h 3993549"/>
              <a:gd name="connsiteX22" fmla="*/ 1427480 w 5262880"/>
              <a:gd name="connsiteY22" fmla="*/ 163229 h 3993549"/>
              <a:gd name="connsiteX23" fmla="*/ 1407160 w 5262880"/>
              <a:gd name="connsiteY23" fmla="*/ 168309 h 3993549"/>
              <a:gd name="connsiteX24" fmla="*/ 1371600 w 5262880"/>
              <a:gd name="connsiteY24" fmla="*/ 183549 h 3993549"/>
              <a:gd name="connsiteX25" fmla="*/ 1351280 w 5262880"/>
              <a:gd name="connsiteY25" fmla="*/ 188629 h 3993549"/>
              <a:gd name="connsiteX26" fmla="*/ 1325880 w 5262880"/>
              <a:gd name="connsiteY26" fmla="*/ 193709 h 3993549"/>
              <a:gd name="connsiteX27" fmla="*/ 1275080 w 5262880"/>
              <a:gd name="connsiteY27" fmla="*/ 214029 h 3993549"/>
              <a:gd name="connsiteX28" fmla="*/ 1259840 w 5262880"/>
              <a:gd name="connsiteY28" fmla="*/ 219109 h 3993549"/>
              <a:gd name="connsiteX29" fmla="*/ 1239520 w 5262880"/>
              <a:gd name="connsiteY29" fmla="*/ 229269 h 3993549"/>
              <a:gd name="connsiteX30" fmla="*/ 1188720 w 5262880"/>
              <a:gd name="connsiteY30" fmla="*/ 244509 h 3993549"/>
              <a:gd name="connsiteX31" fmla="*/ 1158240 w 5262880"/>
              <a:gd name="connsiteY31" fmla="*/ 264829 h 3993549"/>
              <a:gd name="connsiteX32" fmla="*/ 1143000 w 5262880"/>
              <a:gd name="connsiteY32" fmla="*/ 269909 h 3993549"/>
              <a:gd name="connsiteX33" fmla="*/ 1122680 w 5262880"/>
              <a:gd name="connsiteY33" fmla="*/ 280069 h 3993549"/>
              <a:gd name="connsiteX34" fmla="*/ 1092200 w 5262880"/>
              <a:gd name="connsiteY34" fmla="*/ 290229 h 3993549"/>
              <a:gd name="connsiteX35" fmla="*/ 1046480 w 5262880"/>
              <a:gd name="connsiteY35" fmla="*/ 310549 h 3993549"/>
              <a:gd name="connsiteX36" fmla="*/ 1026160 w 5262880"/>
              <a:gd name="connsiteY36" fmla="*/ 315629 h 3993549"/>
              <a:gd name="connsiteX37" fmla="*/ 1005840 w 5262880"/>
              <a:gd name="connsiteY37" fmla="*/ 325789 h 3993549"/>
              <a:gd name="connsiteX38" fmla="*/ 990600 w 5262880"/>
              <a:gd name="connsiteY38" fmla="*/ 330869 h 3993549"/>
              <a:gd name="connsiteX39" fmla="*/ 955040 w 5262880"/>
              <a:gd name="connsiteY39" fmla="*/ 356269 h 3993549"/>
              <a:gd name="connsiteX40" fmla="*/ 939800 w 5262880"/>
              <a:gd name="connsiteY40" fmla="*/ 361349 h 3993549"/>
              <a:gd name="connsiteX41" fmla="*/ 909320 w 5262880"/>
              <a:gd name="connsiteY41" fmla="*/ 376589 h 3993549"/>
              <a:gd name="connsiteX42" fmla="*/ 894080 w 5262880"/>
              <a:gd name="connsiteY42" fmla="*/ 391829 h 3993549"/>
              <a:gd name="connsiteX43" fmla="*/ 873760 w 5262880"/>
              <a:gd name="connsiteY43" fmla="*/ 396909 h 3993549"/>
              <a:gd name="connsiteX44" fmla="*/ 848360 w 5262880"/>
              <a:gd name="connsiteY44" fmla="*/ 412149 h 3993549"/>
              <a:gd name="connsiteX45" fmla="*/ 812800 w 5262880"/>
              <a:gd name="connsiteY45" fmla="*/ 432469 h 3993549"/>
              <a:gd name="connsiteX46" fmla="*/ 797560 w 5262880"/>
              <a:gd name="connsiteY46" fmla="*/ 442629 h 3993549"/>
              <a:gd name="connsiteX47" fmla="*/ 777240 w 5262880"/>
              <a:gd name="connsiteY47" fmla="*/ 457869 h 3993549"/>
              <a:gd name="connsiteX48" fmla="*/ 756920 w 5262880"/>
              <a:gd name="connsiteY48" fmla="*/ 462949 h 3993549"/>
              <a:gd name="connsiteX49" fmla="*/ 741680 w 5262880"/>
              <a:gd name="connsiteY49" fmla="*/ 473109 h 3993549"/>
              <a:gd name="connsiteX50" fmla="*/ 721360 w 5262880"/>
              <a:gd name="connsiteY50" fmla="*/ 488349 h 3993549"/>
              <a:gd name="connsiteX51" fmla="*/ 706120 w 5262880"/>
              <a:gd name="connsiteY51" fmla="*/ 493429 h 3993549"/>
              <a:gd name="connsiteX52" fmla="*/ 680720 w 5262880"/>
              <a:gd name="connsiteY52" fmla="*/ 508669 h 3993549"/>
              <a:gd name="connsiteX53" fmla="*/ 665480 w 5262880"/>
              <a:gd name="connsiteY53" fmla="*/ 513749 h 3993549"/>
              <a:gd name="connsiteX54" fmla="*/ 629920 w 5262880"/>
              <a:gd name="connsiteY54" fmla="*/ 534069 h 3993549"/>
              <a:gd name="connsiteX55" fmla="*/ 614680 w 5262880"/>
              <a:gd name="connsiteY55" fmla="*/ 539149 h 3993549"/>
              <a:gd name="connsiteX56" fmla="*/ 599440 w 5262880"/>
              <a:gd name="connsiteY56" fmla="*/ 549309 h 3993549"/>
              <a:gd name="connsiteX57" fmla="*/ 579120 w 5262880"/>
              <a:gd name="connsiteY57" fmla="*/ 559469 h 3993549"/>
              <a:gd name="connsiteX58" fmla="*/ 553720 w 5262880"/>
              <a:gd name="connsiteY58" fmla="*/ 574709 h 3993549"/>
              <a:gd name="connsiteX59" fmla="*/ 543560 w 5262880"/>
              <a:gd name="connsiteY59" fmla="*/ 589949 h 3993549"/>
              <a:gd name="connsiteX60" fmla="*/ 523240 w 5262880"/>
              <a:gd name="connsiteY60" fmla="*/ 615349 h 3993549"/>
              <a:gd name="connsiteX61" fmla="*/ 508000 w 5262880"/>
              <a:gd name="connsiteY61" fmla="*/ 640749 h 3993549"/>
              <a:gd name="connsiteX62" fmla="*/ 487680 w 5262880"/>
              <a:gd name="connsiteY62" fmla="*/ 681389 h 3993549"/>
              <a:gd name="connsiteX63" fmla="*/ 482600 w 5262880"/>
              <a:gd name="connsiteY63" fmla="*/ 696629 h 3993549"/>
              <a:gd name="connsiteX64" fmla="*/ 457200 w 5262880"/>
              <a:gd name="connsiteY64" fmla="*/ 747429 h 3993549"/>
              <a:gd name="connsiteX65" fmla="*/ 447040 w 5262880"/>
              <a:gd name="connsiteY65" fmla="*/ 762669 h 3993549"/>
              <a:gd name="connsiteX66" fmla="*/ 416560 w 5262880"/>
              <a:gd name="connsiteY66" fmla="*/ 818549 h 3993549"/>
              <a:gd name="connsiteX67" fmla="*/ 401320 w 5262880"/>
              <a:gd name="connsiteY67" fmla="*/ 854109 h 3993549"/>
              <a:gd name="connsiteX68" fmla="*/ 396240 w 5262880"/>
              <a:gd name="connsiteY68" fmla="*/ 869349 h 3993549"/>
              <a:gd name="connsiteX69" fmla="*/ 381000 w 5262880"/>
              <a:gd name="connsiteY69" fmla="*/ 894749 h 3993549"/>
              <a:gd name="connsiteX70" fmla="*/ 365760 w 5262880"/>
              <a:gd name="connsiteY70" fmla="*/ 925229 h 3993549"/>
              <a:gd name="connsiteX71" fmla="*/ 355600 w 5262880"/>
              <a:gd name="connsiteY71" fmla="*/ 960789 h 3993549"/>
              <a:gd name="connsiteX72" fmla="*/ 345440 w 5262880"/>
              <a:gd name="connsiteY72" fmla="*/ 996349 h 3993549"/>
              <a:gd name="connsiteX73" fmla="*/ 335280 w 5262880"/>
              <a:gd name="connsiteY73" fmla="*/ 1016669 h 3993549"/>
              <a:gd name="connsiteX74" fmla="*/ 330200 w 5262880"/>
              <a:gd name="connsiteY74" fmla="*/ 1031909 h 3993549"/>
              <a:gd name="connsiteX75" fmla="*/ 314960 w 5262880"/>
              <a:gd name="connsiteY75" fmla="*/ 1062389 h 3993549"/>
              <a:gd name="connsiteX76" fmla="*/ 304800 w 5262880"/>
              <a:gd name="connsiteY76" fmla="*/ 1103029 h 3993549"/>
              <a:gd name="connsiteX77" fmla="*/ 294640 w 5262880"/>
              <a:gd name="connsiteY77" fmla="*/ 1128429 h 3993549"/>
              <a:gd name="connsiteX78" fmla="*/ 284480 w 5262880"/>
              <a:gd name="connsiteY78" fmla="*/ 1148749 h 3993549"/>
              <a:gd name="connsiteX79" fmla="*/ 264160 w 5262880"/>
              <a:gd name="connsiteY79" fmla="*/ 1230029 h 3993549"/>
              <a:gd name="connsiteX80" fmla="*/ 254000 w 5262880"/>
              <a:gd name="connsiteY80" fmla="*/ 1265589 h 3993549"/>
              <a:gd name="connsiteX81" fmla="*/ 238760 w 5262880"/>
              <a:gd name="connsiteY81" fmla="*/ 1306229 h 3993549"/>
              <a:gd name="connsiteX82" fmla="*/ 223520 w 5262880"/>
              <a:gd name="connsiteY82" fmla="*/ 1351949 h 3993549"/>
              <a:gd name="connsiteX83" fmla="*/ 213360 w 5262880"/>
              <a:gd name="connsiteY83" fmla="*/ 1377349 h 3993549"/>
              <a:gd name="connsiteX84" fmla="*/ 208280 w 5262880"/>
              <a:gd name="connsiteY84" fmla="*/ 1402749 h 3993549"/>
              <a:gd name="connsiteX85" fmla="*/ 198120 w 5262880"/>
              <a:gd name="connsiteY85" fmla="*/ 1428149 h 3993549"/>
              <a:gd name="connsiteX86" fmla="*/ 193040 w 5262880"/>
              <a:gd name="connsiteY86" fmla="*/ 1448469 h 3993549"/>
              <a:gd name="connsiteX87" fmla="*/ 182880 w 5262880"/>
              <a:gd name="connsiteY87" fmla="*/ 1473869 h 3993549"/>
              <a:gd name="connsiteX88" fmla="*/ 177800 w 5262880"/>
              <a:gd name="connsiteY88" fmla="*/ 1494189 h 3993549"/>
              <a:gd name="connsiteX89" fmla="*/ 162560 w 5262880"/>
              <a:gd name="connsiteY89" fmla="*/ 1529749 h 3993549"/>
              <a:gd name="connsiteX90" fmla="*/ 147320 w 5262880"/>
              <a:gd name="connsiteY90" fmla="*/ 1580549 h 3993549"/>
              <a:gd name="connsiteX91" fmla="*/ 127000 w 5262880"/>
              <a:gd name="connsiteY91" fmla="*/ 1631349 h 3993549"/>
              <a:gd name="connsiteX92" fmla="*/ 121920 w 5262880"/>
              <a:gd name="connsiteY92" fmla="*/ 1651669 h 3993549"/>
              <a:gd name="connsiteX93" fmla="*/ 106680 w 5262880"/>
              <a:gd name="connsiteY93" fmla="*/ 1697389 h 3993549"/>
              <a:gd name="connsiteX94" fmla="*/ 91440 w 5262880"/>
              <a:gd name="connsiteY94" fmla="*/ 1763429 h 3993549"/>
              <a:gd name="connsiteX95" fmla="*/ 86360 w 5262880"/>
              <a:gd name="connsiteY95" fmla="*/ 1783749 h 3993549"/>
              <a:gd name="connsiteX96" fmla="*/ 71120 w 5262880"/>
              <a:gd name="connsiteY96" fmla="*/ 1865029 h 3993549"/>
              <a:gd name="connsiteX97" fmla="*/ 66040 w 5262880"/>
              <a:gd name="connsiteY97" fmla="*/ 1890429 h 3993549"/>
              <a:gd name="connsiteX98" fmla="*/ 55880 w 5262880"/>
              <a:gd name="connsiteY98" fmla="*/ 1920909 h 3993549"/>
              <a:gd name="connsiteX99" fmla="*/ 40640 w 5262880"/>
              <a:gd name="connsiteY99" fmla="*/ 1961549 h 3993549"/>
              <a:gd name="connsiteX100" fmla="*/ 35560 w 5262880"/>
              <a:gd name="connsiteY100" fmla="*/ 1997109 h 3993549"/>
              <a:gd name="connsiteX101" fmla="*/ 25400 w 5262880"/>
              <a:gd name="connsiteY101" fmla="*/ 2037749 h 3993549"/>
              <a:gd name="connsiteX102" fmla="*/ 20320 w 5262880"/>
              <a:gd name="connsiteY102" fmla="*/ 2068229 h 3993549"/>
              <a:gd name="connsiteX103" fmla="*/ 10160 w 5262880"/>
              <a:gd name="connsiteY103" fmla="*/ 2119029 h 3993549"/>
              <a:gd name="connsiteX104" fmla="*/ 0 w 5262880"/>
              <a:gd name="connsiteY104" fmla="*/ 2215549 h 3993549"/>
              <a:gd name="connsiteX105" fmla="*/ 5080 w 5262880"/>
              <a:gd name="connsiteY105" fmla="*/ 2494949 h 3993549"/>
              <a:gd name="connsiteX106" fmla="*/ 15240 w 5262880"/>
              <a:gd name="connsiteY106" fmla="*/ 2764189 h 3993549"/>
              <a:gd name="connsiteX107" fmla="*/ 25400 w 5262880"/>
              <a:gd name="connsiteY107" fmla="*/ 2840389 h 3993549"/>
              <a:gd name="connsiteX108" fmla="*/ 30480 w 5262880"/>
              <a:gd name="connsiteY108" fmla="*/ 2865789 h 3993549"/>
              <a:gd name="connsiteX109" fmla="*/ 40640 w 5262880"/>
              <a:gd name="connsiteY109" fmla="*/ 2967389 h 3993549"/>
              <a:gd name="connsiteX110" fmla="*/ 55880 w 5262880"/>
              <a:gd name="connsiteY110" fmla="*/ 3018189 h 3993549"/>
              <a:gd name="connsiteX111" fmla="*/ 60960 w 5262880"/>
              <a:gd name="connsiteY111" fmla="*/ 3043589 h 3993549"/>
              <a:gd name="connsiteX112" fmla="*/ 86360 w 5262880"/>
              <a:gd name="connsiteY112" fmla="*/ 3170589 h 3993549"/>
              <a:gd name="connsiteX113" fmla="*/ 101600 w 5262880"/>
              <a:gd name="connsiteY113" fmla="*/ 3195989 h 3993549"/>
              <a:gd name="connsiteX114" fmla="*/ 116840 w 5262880"/>
              <a:gd name="connsiteY114" fmla="*/ 3272189 h 3993549"/>
              <a:gd name="connsiteX115" fmla="*/ 147320 w 5262880"/>
              <a:gd name="connsiteY115" fmla="*/ 3328069 h 3993549"/>
              <a:gd name="connsiteX116" fmla="*/ 167640 w 5262880"/>
              <a:gd name="connsiteY116" fmla="*/ 3358549 h 3993549"/>
              <a:gd name="connsiteX117" fmla="*/ 182880 w 5262880"/>
              <a:gd name="connsiteY117" fmla="*/ 3389029 h 3993549"/>
              <a:gd name="connsiteX118" fmla="*/ 198120 w 5262880"/>
              <a:gd name="connsiteY118" fmla="*/ 3424589 h 3993549"/>
              <a:gd name="connsiteX119" fmla="*/ 218440 w 5262880"/>
              <a:gd name="connsiteY119" fmla="*/ 3455069 h 3993549"/>
              <a:gd name="connsiteX120" fmla="*/ 223520 w 5262880"/>
              <a:gd name="connsiteY120" fmla="*/ 3470309 h 3993549"/>
              <a:gd name="connsiteX121" fmla="*/ 254000 w 5262880"/>
              <a:gd name="connsiteY121" fmla="*/ 3495709 h 3993549"/>
              <a:gd name="connsiteX122" fmla="*/ 279400 w 5262880"/>
              <a:gd name="connsiteY122" fmla="*/ 3521109 h 3993549"/>
              <a:gd name="connsiteX123" fmla="*/ 314960 w 5262880"/>
              <a:gd name="connsiteY123" fmla="*/ 3546509 h 3993549"/>
              <a:gd name="connsiteX124" fmla="*/ 335280 w 5262880"/>
              <a:gd name="connsiteY124" fmla="*/ 3561749 h 3993549"/>
              <a:gd name="connsiteX125" fmla="*/ 375920 w 5262880"/>
              <a:gd name="connsiteY125" fmla="*/ 3582069 h 3993549"/>
              <a:gd name="connsiteX126" fmla="*/ 477520 w 5262880"/>
              <a:gd name="connsiteY126" fmla="*/ 3617629 h 3993549"/>
              <a:gd name="connsiteX127" fmla="*/ 502920 w 5262880"/>
              <a:gd name="connsiteY127" fmla="*/ 3622709 h 3993549"/>
              <a:gd name="connsiteX128" fmla="*/ 568960 w 5262880"/>
              <a:gd name="connsiteY128" fmla="*/ 3643029 h 3993549"/>
              <a:gd name="connsiteX129" fmla="*/ 594360 w 5262880"/>
              <a:gd name="connsiteY129" fmla="*/ 3648109 h 3993549"/>
              <a:gd name="connsiteX130" fmla="*/ 650240 w 5262880"/>
              <a:gd name="connsiteY130" fmla="*/ 3668429 h 3993549"/>
              <a:gd name="connsiteX131" fmla="*/ 680720 w 5262880"/>
              <a:gd name="connsiteY131" fmla="*/ 3683669 h 3993549"/>
              <a:gd name="connsiteX132" fmla="*/ 711200 w 5262880"/>
              <a:gd name="connsiteY132" fmla="*/ 3688749 h 3993549"/>
              <a:gd name="connsiteX133" fmla="*/ 756920 w 5262880"/>
              <a:gd name="connsiteY133" fmla="*/ 3698909 h 3993549"/>
              <a:gd name="connsiteX134" fmla="*/ 873760 w 5262880"/>
              <a:gd name="connsiteY134" fmla="*/ 3719229 h 3993549"/>
              <a:gd name="connsiteX135" fmla="*/ 1356360 w 5262880"/>
              <a:gd name="connsiteY135" fmla="*/ 3734469 h 3993549"/>
              <a:gd name="connsiteX136" fmla="*/ 1442720 w 5262880"/>
              <a:gd name="connsiteY136" fmla="*/ 3744629 h 3993549"/>
              <a:gd name="connsiteX137" fmla="*/ 1483360 w 5262880"/>
              <a:gd name="connsiteY137" fmla="*/ 3754789 h 3993549"/>
              <a:gd name="connsiteX138" fmla="*/ 1529080 w 5262880"/>
              <a:gd name="connsiteY138" fmla="*/ 3759869 h 3993549"/>
              <a:gd name="connsiteX139" fmla="*/ 1595120 w 5262880"/>
              <a:gd name="connsiteY139" fmla="*/ 3770029 h 3993549"/>
              <a:gd name="connsiteX140" fmla="*/ 1615440 w 5262880"/>
              <a:gd name="connsiteY140" fmla="*/ 3775109 h 3993549"/>
              <a:gd name="connsiteX141" fmla="*/ 1661160 w 5262880"/>
              <a:gd name="connsiteY141" fmla="*/ 3785269 h 3993549"/>
              <a:gd name="connsiteX142" fmla="*/ 1686560 w 5262880"/>
              <a:gd name="connsiteY142" fmla="*/ 3795429 h 3993549"/>
              <a:gd name="connsiteX143" fmla="*/ 1722120 w 5262880"/>
              <a:gd name="connsiteY143" fmla="*/ 3800509 h 3993549"/>
              <a:gd name="connsiteX144" fmla="*/ 1813560 w 5262880"/>
              <a:gd name="connsiteY144" fmla="*/ 3820829 h 3993549"/>
              <a:gd name="connsiteX145" fmla="*/ 1874520 w 5262880"/>
              <a:gd name="connsiteY145" fmla="*/ 3836069 h 3993549"/>
              <a:gd name="connsiteX146" fmla="*/ 1925320 w 5262880"/>
              <a:gd name="connsiteY146" fmla="*/ 3841149 h 3993549"/>
              <a:gd name="connsiteX147" fmla="*/ 2047240 w 5262880"/>
              <a:gd name="connsiteY147" fmla="*/ 3851309 h 3993549"/>
              <a:gd name="connsiteX148" fmla="*/ 2164080 w 5262880"/>
              <a:gd name="connsiteY148" fmla="*/ 3861469 h 3993549"/>
              <a:gd name="connsiteX149" fmla="*/ 2260600 w 5262880"/>
              <a:gd name="connsiteY149" fmla="*/ 3871629 h 3993549"/>
              <a:gd name="connsiteX150" fmla="*/ 2423160 w 5262880"/>
              <a:gd name="connsiteY150" fmla="*/ 3881789 h 3993549"/>
              <a:gd name="connsiteX151" fmla="*/ 2504440 w 5262880"/>
              <a:gd name="connsiteY151" fmla="*/ 3897029 h 3993549"/>
              <a:gd name="connsiteX152" fmla="*/ 2565400 w 5262880"/>
              <a:gd name="connsiteY152" fmla="*/ 3902109 h 3993549"/>
              <a:gd name="connsiteX153" fmla="*/ 2768600 w 5262880"/>
              <a:gd name="connsiteY153" fmla="*/ 3912269 h 3993549"/>
              <a:gd name="connsiteX154" fmla="*/ 2880360 w 5262880"/>
              <a:gd name="connsiteY154" fmla="*/ 3927509 h 3993549"/>
              <a:gd name="connsiteX155" fmla="*/ 2987040 w 5262880"/>
              <a:gd name="connsiteY155" fmla="*/ 3937669 h 3993549"/>
              <a:gd name="connsiteX156" fmla="*/ 3042920 w 5262880"/>
              <a:gd name="connsiteY156" fmla="*/ 3947829 h 3993549"/>
              <a:gd name="connsiteX157" fmla="*/ 3251200 w 5262880"/>
              <a:gd name="connsiteY157" fmla="*/ 3957989 h 3993549"/>
              <a:gd name="connsiteX158" fmla="*/ 3728720 w 5262880"/>
              <a:gd name="connsiteY158" fmla="*/ 3973229 h 3993549"/>
              <a:gd name="connsiteX159" fmla="*/ 4165600 w 5262880"/>
              <a:gd name="connsiteY159" fmla="*/ 3983389 h 3993549"/>
              <a:gd name="connsiteX160" fmla="*/ 4206240 w 5262880"/>
              <a:gd name="connsiteY160" fmla="*/ 3988469 h 3993549"/>
              <a:gd name="connsiteX161" fmla="*/ 4500880 w 5262880"/>
              <a:gd name="connsiteY161" fmla="*/ 3993549 h 3993549"/>
              <a:gd name="connsiteX162" fmla="*/ 4719320 w 5262880"/>
              <a:gd name="connsiteY162" fmla="*/ 3988469 h 3993549"/>
              <a:gd name="connsiteX163" fmla="*/ 4739640 w 5262880"/>
              <a:gd name="connsiteY163" fmla="*/ 3983389 h 3993549"/>
              <a:gd name="connsiteX164" fmla="*/ 4775200 w 5262880"/>
              <a:gd name="connsiteY164" fmla="*/ 3973229 h 3993549"/>
              <a:gd name="connsiteX165" fmla="*/ 4871720 w 5262880"/>
              <a:gd name="connsiteY165" fmla="*/ 3912269 h 3993549"/>
              <a:gd name="connsiteX166" fmla="*/ 4897120 w 5262880"/>
              <a:gd name="connsiteY166" fmla="*/ 3886869 h 3993549"/>
              <a:gd name="connsiteX167" fmla="*/ 4942840 w 5262880"/>
              <a:gd name="connsiteY167" fmla="*/ 3856389 h 3993549"/>
              <a:gd name="connsiteX168" fmla="*/ 4973320 w 5262880"/>
              <a:gd name="connsiteY168" fmla="*/ 3830989 h 3993549"/>
              <a:gd name="connsiteX169" fmla="*/ 4998720 w 5262880"/>
              <a:gd name="connsiteY169" fmla="*/ 3815749 h 3993549"/>
              <a:gd name="connsiteX170" fmla="*/ 5059680 w 5262880"/>
              <a:gd name="connsiteY170" fmla="*/ 3759869 h 3993549"/>
              <a:gd name="connsiteX171" fmla="*/ 5085080 w 5262880"/>
              <a:gd name="connsiteY171" fmla="*/ 3744629 h 3993549"/>
              <a:gd name="connsiteX172" fmla="*/ 5115560 w 5262880"/>
              <a:gd name="connsiteY172" fmla="*/ 3709069 h 3993549"/>
              <a:gd name="connsiteX173" fmla="*/ 5140960 w 5262880"/>
              <a:gd name="connsiteY173" fmla="*/ 3678589 h 3993549"/>
              <a:gd name="connsiteX174" fmla="*/ 5176520 w 5262880"/>
              <a:gd name="connsiteY174" fmla="*/ 3653189 h 3993549"/>
              <a:gd name="connsiteX175" fmla="*/ 5181600 w 5262880"/>
              <a:gd name="connsiteY175" fmla="*/ 3637949 h 3993549"/>
              <a:gd name="connsiteX176" fmla="*/ 5196840 w 5262880"/>
              <a:gd name="connsiteY176" fmla="*/ 3617629 h 3993549"/>
              <a:gd name="connsiteX177" fmla="*/ 5207000 w 5262880"/>
              <a:gd name="connsiteY177" fmla="*/ 3602389 h 3993549"/>
              <a:gd name="connsiteX178" fmla="*/ 5212080 w 5262880"/>
              <a:gd name="connsiteY178" fmla="*/ 3582069 h 3993549"/>
              <a:gd name="connsiteX179" fmla="*/ 5242560 w 5262880"/>
              <a:gd name="connsiteY179" fmla="*/ 3510949 h 3993549"/>
              <a:gd name="connsiteX180" fmla="*/ 5252720 w 5262880"/>
              <a:gd name="connsiteY180" fmla="*/ 3470309 h 3993549"/>
              <a:gd name="connsiteX181" fmla="*/ 5262880 w 5262880"/>
              <a:gd name="connsiteY181" fmla="*/ 3409349 h 3993549"/>
              <a:gd name="connsiteX182" fmla="*/ 5257800 w 5262880"/>
              <a:gd name="connsiteY182" fmla="*/ 2926749 h 3993549"/>
              <a:gd name="connsiteX183" fmla="*/ 5247640 w 5262880"/>
              <a:gd name="connsiteY183" fmla="*/ 2545749 h 3993549"/>
              <a:gd name="connsiteX184" fmla="*/ 5242560 w 5262880"/>
              <a:gd name="connsiteY184" fmla="*/ 2520349 h 3993549"/>
              <a:gd name="connsiteX185" fmla="*/ 5232400 w 5262880"/>
              <a:gd name="connsiteY185" fmla="*/ 2459389 h 3993549"/>
              <a:gd name="connsiteX186" fmla="*/ 5222240 w 5262880"/>
              <a:gd name="connsiteY186" fmla="*/ 2413669 h 3993549"/>
              <a:gd name="connsiteX187" fmla="*/ 5217160 w 5262880"/>
              <a:gd name="connsiteY187" fmla="*/ 2373029 h 3993549"/>
              <a:gd name="connsiteX188" fmla="*/ 5207000 w 5262880"/>
              <a:gd name="connsiteY188" fmla="*/ 2332389 h 3993549"/>
              <a:gd name="connsiteX189" fmla="*/ 5201920 w 5262880"/>
              <a:gd name="connsiteY189" fmla="*/ 2306989 h 3993549"/>
              <a:gd name="connsiteX190" fmla="*/ 5196840 w 5262880"/>
              <a:gd name="connsiteY190" fmla="*/ 2286669 h 3993549"/>
              <a:gd name="connsiteX191" fmla="*/ 5181600 w 5262880"/>
              <a:gd name="connsiteY191" fmla="*/ 2195229 h 3993549"/>
              <a:gd name="connsiteX192" fmla="*/ 5166360 w 5262880"/>
              <a:gd name="connsiteY192" fmla="*/ 2149509 h 3993549"/>
              <a:gd name="connsiteX193" fmla="*/ 5161280 w 5262880"/>
              <a:gd name="connsiteY193" fmla="*/ 2119029 h 3993549"/>
              <a:gd name="connsiteX194" fmla="*/ 5130800 w 5262880"/>
              <a:gd name="connsiteY194" fmla="*/ 2032669 h 3993549"/>
              <a:gd name="connsiteX195" fmla="*/ 5115560 w 5262880"/>
              <a:gd name="connsiteY195" fmla="*/ 2007269 h 3993549"/>
              <a:gd name="connsiteX196" fmla="*/ 5105400 w 5262880"/>
              <a:gd name="connsiteY196" fmla="*/ 1976789 h 3993549"/>
              <a:gd name="connsiteX197" fmla="*/ 5085080 w 5262880"/>
              <a:gd name="connsiteY197" fmla="*/ 1931069 h 3993549"/>
              <a:gd name="connsiteX198" fmla="*/ 5080000 w 5262880"/>
              <a:gd name="connsiteY198" fmla="*/ 1905669 h 3993549"/>
              <a:gd name="connsiteX199" fmla="*/ 5069840 w 5262880"/>
              <a:gd name="connsiteY199" fmla="*/ 1890429 h 3993549"/>
              <a:gd name="connsiteX200" fmla="*/ 5049520 w 5262880"/>
              <a:gd name="connsiteY200" fmla="*/ 1849789 h 3993549"/>
              <a:gd name="connsiteX201" fmla="*/ 5029200 w 5262880"/>
              <a:gd name="connsiteY201" fmla="*/ 1804069 h 3993549"/>
              <a:gd name="connsiteX202" fmla="*/ 5019040 w 5262880"/>
              <a:gd name="connsiteY202" fmla="*/ 1783749 h 3993549"/>
              <a:gd name="connsiteX203" fmla="*/ 4988560 w 5262880"/>
              <a:gd name="connsiteY203" fmla="*/ 1702469 h 3993549"/>
              <a:gd name="connsiteX204" fmla="*/ 4978400 w 5262880"/>
              <a:gd name="connsiteY204" fmla="*/ 1671989 h 3993549"/>
              <a:gd name="connsiteX205" fmla="*/ 4942840 w 5262880"/>
              <a:gd name="connsiteY205" fmla="*/ 1605949 h 3993549"/>
              <a:gd name="connsiteX206" fmla="*/ 4932680 w 5262880"/>
              <a:gd name="connsiteY206" fmla="*/ 1585629 h 3993549"/>
              <a:gd name="connsiteX207" fmla="*/ 4917440 w 5262880"/>
              <a:gd name="connsiteY207" fmla="*/ 1560229 h 3993549"/>
              <a:gd name="connsiteX208" fmla="*/ 4902200 w 5262880"/>
              <a:gd name="connsiteY208" fmla="*/ 1529749 h 3993549"/>
              <a:gd name="connsiteX209" fmla="*/ 4892040 w 5262880"/>
              <a:gd name="connsiteY209" fmla="*/ 1514509 h 3993549"/>
              <a:gd name="connsiteX210" fmla="*/ 4856480 w 5262880"/>
              <a:gd name="connsiteY210" fmla="*/ 1433229 h 3993549"/>
              <a:gd name="connsiteX211" fmla="*/ 4846320 w 5262880"/>
              <a:gd name="connsiteY211" fmla="*/ 1412909 h 3993549"/>
              <a:gd name="connsiteX212" fmla="*/ 4820920 w 5262880"/>
              <a:gd name="connsiteY212" fmla="*/ 1387509 h 3993549"/>
              <a:gd name="connsiteX213" fmla="*/ 4790440 w 5262880"/>
              <a:gd name="connsiteY213" fmla="*/ 1351949 h 3993549"/>
              <a:gd name="connsiteX214" fmla="*/ 4765040 w 5262880"/>
              <a:gd name="connsiteY214" fmla="*/ 1306229 h 3993549"/>
              <a:gd name="connsiteX215" fmla="*/ 4744720 w 5262880"/>
              <a:gd name="connsiteY215" fmla="*/ 1285909 h 3993549"/>
              <a:gd name="connsiteX216" fmla="*/ 4714240 w 5262880"/>
              <a:gd name="connsiteY216" fmla="*/ 1224949 h 3993549"/>
              <a:gd name="connsiteX217" fmla="*/ 4683760 w 5262880"/>
              <a:gd name="connsiteY217" fmla="*/ 1148749 h 3993549"/>
              <a:gd name="connsiteX218" fmla="*/ 4638040 w 5262880"/>
              <a:gd name="connsiteY218" fmla="*/ 1062389 h 3993549"/>
              <a:gd name="connsiteX219" fmla="*/ 4617720 w 5262880"/>
              <a:gd name="connsiteY219" fmla="*/ 1021749 h 3993549"/>
              <a:gd name="connsiteX220" fmla="*/ 4597400 w 5262880"/>
              <a:gd name="connsiteY220" fmla="*/ 986189 h 3993549"/>
              <a:gd name="connsiteX221" fmla="*/ 4587240 w 5262880"/>
              <a:gd name="connsiteY221" fmla="*/ 950629 h 3993549"/>
              <a:gd name="connsiteX222" fmla="*/ 4572000 w 5262880"/>
              <a:gd name="connsiteY222" fmla="*/ 920149 h 3993549"/>
              <a:gd name="connsiteX223" fmla="*/ 4561840 w 5262880"/>
              <a:gd name="connsiteY223" fmla="*/ 904909 h 3993549"/>
              <a:gd name="connsiteX224" fmla="*/ 4546600 w 5262880"/>
              <a:gd name="connsiteY224" fmla="*/ 869349 h 3993549"/>
              <a:gd name="connsiteX225" fmla="*/ 4526280 w 5262880"/>
              <a:gd name="connsiteY225" fmla="*/ 828709 h 3993549"/>
              <a:gd name="connsiteX226" fmla="*/ 4521200 w 5262880"/>
              <a:gd name="connsiteY226" fmla="*/ 808389 h 3993549"/>
              <a:gd name="connsiteX227" fmla="*/ 4500880 w 5262880"/>
              <a:gd name="connsiteY227" fmla="*/ 757589 h 3993549"/>
              <a:gd name="connsiteX228" fmla="*/ 4495800 w 5262880"/>
              <a:gd name="connsiteY228" fmla="*/ 742349 h 3993549"/>
              <a:gd name="connsiteX229" fmla="*/ 4485640 w 5262880"/>
              <a:gd name="connsiteY229" fmla="*/ 706789 h 3993549"/>
              <a:gd name="connsiteX230" fmla="*/ 4470400 w 5262880"/>
              <a:gd name="connsiteY230" fmla="*/ 691549 h 3993549"/>
              <a:gd name="connsiteX231" fmla="*/ 4465320 w 5262880"/>
              <a:gd name="connsiteY231" fmla="*/ 666149 h 3993549"/>
              <a:gd name="connsiteX232" fmla="*/ 4450080 w 5262880"/>
              <a:gd name="connsiteY232" fmla="*/ 640749 h 3993549"/>
              <a:gd name="connsiteX233" fmla="*/ 4445000 w 5262880"/>
              <a:gd name="connsiteY233" fmla="*/ 625509 h 3993549"/>
              <a:gd name="connsiteX234" fmla="*/ 4409440 w 5262880"/>
              <a:gd name="connsiteY234" fmla="*/ 574709 h 3993549"/>
              <a:gd name="connsiteX235" fmla="*/ 4389120 w 5262880"/>
              <a:gd name="connsiteY235" fmla="*/ 544229 h 3993549"/>
              <a:gd name="connsiteX236" fmla="*/ 4378960 w 5262880"/>
              <a:gd name="connsiteY236" fmla="*/ 523909 h 3993549"/>
              <a:gd name="connsiteX237" fmla="*/ 4353560 w 5262880"/>
              <a:gd name="connsiteY237" fmla="*/ 493429 h 3993549"/>
              <a:gd name="connsiteX238" fmla="*/ 4333240 w 5262880"/>
              <a:gd name="connsiteY238" fmla="*/ 452789 h 3993549"/>
              <a:gd name="connsiteX239" fmla="*/ 4312920 w 5262880"/>
              <a:gd name="connsiteY239" fmla="*/ 427389 h 3993549"/>
              <a:gd name="connsiteX240" fmla="*/ 4287520 w 5262880"/>
              <a:gd name="connsiteY240" fmla="*/ 401989 h 3993549"/>
              <a:gd name="connsiteX241" fmla="*/ 4272280 w 5262880"/>
              <a:gd name="connsiteY241" fmla="*/ 386749 h 3993549"/>
              <a:gd name="connsiteX242" fmla="*/ 4211320 w 5262880"/>
              <a:gd name="connsiteY242" fmla="*/ 320709 h 3993549"/>
              <a:gd name="connsiteX243" fmla="*/ 4175760 w 5262880"/>
              <a:gd name="connsiteY243" fmla="*/ 295309 h 3993549"/>
              <a:gd name="connsiteX244" fmla="*/ 4150360 w 5262880"/>
              <a:gd name="connsiteY244" fmla="*/ 264829 h 3993549"/>
              <a:gd name="connsiteX245" fmla="*/ 4135120 w 5262880"/>
              <a:gd name="connsiteY245" fmla="*/ 244509 h 3993549"/>
              <a:gd name="connsiteX246" fmla="*/ 4119880 w 5262880"/>
              <a:gd name="connsiteY246" fmla="*/ 239429 h 3993549"/>
              <a:gd name="connsiteX247" fmla="*/ 4104640 w 5262880"/>
              <a:gd name="connsiteY247" fmla="*/ 229269 h 3993549"/>
              <a:gd name="connsiteX248" fmla="*/ 4079240 w 5262880"/>
              <a:gd name="connsiteY248" fmla="*/ 198789 h 3993549"/>
              <a:gd name="connsiteX249" fmla="*/ 4064000 w 5262880"/>
              <a:gd name="connsiteY249" fmla="*/ 188629 h 3993549"/>
              <a:gd name="connsiteX250" fmla="*/ 4043680 w 5262880"/>
              <a:gd name="connsiteY250" fmla="*/ 163229 h 3993549"/>
              <a:gd name="connsiteX251" fmla="*/ 4033520 w 5262880"/>
              <a:gd name="connsiteY251" fmla="*/ 147989 h 3993549"/>
              <a:gd name="connsiteX252" fmla="*/ 4013200 w 5262880"/>
              <a:gd name="connsiteY252" fmla="*/ 132749 h 3993549"/>
              <a:gd name="connsiteX253" fmla="*/ 3992880 w 5262880"/>
              <a:gd name="connsiteY253" fmla="*/ 97189 h 3993549"/>
              <a:gd name="connsiteX254" fmla="*/ 3987800 w 5262880"/>
              <a:gd name="connsiteY254" fmla="*/ 81949 h 3993549"/>
              <a:gd name="connsiteX255" fmla="*/ 3967480 w 5262880"/>
              <a:gd name="connsiteY255" fmla="*/ 51469 h 3993549"/>
              <a:gd name="connsiteX256" fmla="*/ 3652520 w 5262880"/>
              <a:gd name="connsiteY256" fmla="*/ 5749 h 3993549"/>
              <a:gd name="connsiteX0" fmla="*/ 3652520 w 5262880"/>
              <a:gd name="connsiteY0" fmla="*/ 5749 h 3993549"/>
              <a:gd name="connsiteX1" fmla="*/ 2992120 w 5262880"/>
              <a:gd name="connsiteY1" fmla="*/ 669 h 3993549"/>
              <a:gd name="connsiteX2" fmla="*/ 2799080 w 5262880"/>
              <a:gd name="connsiteY2" fmla="*/ 5749 h 3993549"/>
              <a:gd name="connsiteX3" fmla="*/ 2697480 w 5262880"/>
              <a:gd name="connsiteY3" fmla="*/ 10829 h 3993549"/>
              <a:gd name="connsiteX4" fmla="*/ 2473960 w 5262880"/>
              <a:gd name="connsiteY4" fmla="*/ 15909 h 3993549"/>
              <a:gd name="connsiteX5" fmla="*/ 2296160 w 5262880"/>
              <a:gd name="connsiteY5" fmla="*/ 20989 h 3993549"/>
              <a:gd name="connsiteX6" fmla="*/ 2209800 w 5262880"/>
              <a:gd name="connsiteY6" fmla="*/ 26069 h 3993549"/>
              <a:gd name="connsiteX7" fmla="*/ 2113280 w 5262880"/>
              <a:gd name="connsiteY7" fmla="*/ 31149 h 3993549"/>
              <a:gd name="connsiteX8" fmla="*/ 2067560 w 5262880"/>
              <a:gd name="connsiteY8" fmla="*/ 36229 h 3993549"/>
              <a:gd name="connsiteX9" fmla="*/ 2032000 w 5262880"/>
              <a:gd name="connsiteY9" fmla="*/ 46389 h 3993549"/>
              <a:gd name="connsiteX10" fmla="*/ 1930400 w 5262880"/>
              <a:gd name="connsiteY10" fmla="*/ 51469 h 3993549"/>
              <a:gd name="connsiteX11" fmla="*/ 1884680 w 5262880"/>
              <a:gd name="connsiteY11" fmla="*/ 56549 h 3993549"/>
              <a:gd name="connsiteX12" fmla="*/ 1838960 w 5262880"/>
              <a:gd name="connsiteY12" fmla="*/ 66709 h 3993549"/>
              <a:gd name="connsiteX13" fmla="*/ 1757680 w 5262880"/>
              <a:gd name="connsiteY13" fmla="*/ 76869 h 3993549"/>
              <a:gd name="connsiteX14" fmla="*/ 1737360 w 5262880"/>
              <a:gd name="connsiteY14" fmla="*/ 81949 h 3993549"/>
              <a:gd name="connsiteX15" fmla="*/ 1706880 w 5262880"/>
              <a:gd name="connsiteY15" fmla="*/ 92109 h 3993549"/>
              <a:gd name="connsiteX16" fmla="*/ 1671320 w 5262880"/>
              <a:gd name="connsiteY16" fmla="*/ 97189 h 3993549"/>
              <a:gd name="connsiteX17" fmla="*/ 1605280 w 5262880"/>
              <a:gd name="connsiteY17" fmla="*/ 107349 h 3993549"/>
              <a:gd name="connsiteX18" fmla="*/ 1590040 w 5262880"/>
              <a:gd name="connsiteY18" fmla="*/ 112429 h 3993549"/>
              <a:gd name="connsiteX19" fmla="*/ 1559560 w 5262880"/>
              <a:gd name="connsiteY19" fmla="*/ 117509 h 3993549"/>
              <a:gd name="connsiteX20" fmla="*/ 1493520 w 5262880"/>
              <a:gd name="connsiteY20" fmla="*/ 137829 h 3993549"/>
              <a:gd name="connsiteX21" fmla="*/ 1452880 w 5262880"/>
              <a:gd name="connsiteY21" fmla="*/ 153069 h 3993549"/>
              <a:gd name="connsiteX22" fmla="*/ 1427480 w 5262880"/>
              <a:gd name="connsiteY22" fmla="*/ 163229 h 3993549"/>
              <a:gd name="connsiteX23" fmla="*/ 1407160 w 5262880"/>
              <a:gd name="connsiteY23" fmla="*/ 168309 h 3993549"/>
              <a:gd name="connsiteX24" fmla="*/ 1371600 w 5262880"/>
              <a:gd name="connsiteY24" fmla="*/ 183549 h 3993549"/>
              <a:gd name="connsiteX25" fmla="*/ 1351280 w 5262880"/>
              <a:gd name="connsiteY25" fmla="*/ 188629 h 3993549"/>
              <a:gd name="connsiteX26" fmla="*/ 1325880 w 5262880"/>
              <a:gd name="connsiteY26" fmla="*/ 193709 h 3993549"/>
              <a:gd name="connsiteX27" fmla="*/ 1275080 w 5262880"/>
              <a:gd name="connsiteY27" fmla="*/ 214029 h 3993549"/>
              <a:gd name="connsiteX28" fmla="*/ 1259840 w 5262880"/>
              <a:gd name="connsiteY28" fmla="*/ 219109 h 3993549"/>
              <a:gd name="connsiteX29" fmla="*/ 1239520 w 5262880"/>
              <a:gd name="connsiteY29" fmla="*/ 229269 h 3993549"/>
              <a:gd name="connsiteX30" fmla="*/ 1188720 w 5262880"/>
              <a:gd name="connsiteY30" fmla="*/ 244509 h 3993549"/>
              <a:gd name="connsiteX31" fmla="*/ 1158240 w 5262880"/>
              <a:gd name="connsiteY31" fmla="*/ 264829 h 3993549"/>
              <a:gd name="connsiteX32" fmla="*/ 1143000 w 5262880"/>
              <a:gd name="connsiteY32" fmla="*/ 269909 h 3993549"/>
              <a:gd name="connsiteX33" fmla="*/ 1122680 w 5262880"/>
              <a:gd name="connsiteY33" fmla="*/ 280069 h 3993549"/>
              <a:gd name="connsiteX34" fmla="*/ 1092200 w 5262880"/>
              <a:gd name="connsiteY34" fmla="*/ 290229 h 3993549"/>
              <a:gd name="connsiteX35" fmla="*/ 1046480 w 5262880"/>
              <a:gd name="connsiteY35" fmla="*/ 310549 h 3993549"/>
              <a:gd name="connsiteX36" fmla="*/ 1026160 w 5262880"/>
              <a:gd name="connsiteY36" fmla="*/ 315629 h 3993549"/>
              <a:gd name="connsiteX37" fmla="*/ 1005840 w 5262880"/>
              <a:gd name="connsiteY37" fmla="*/ 325789 h 3993549"/>
              <a:gd name="connsiteX38" fmla="*/ 990600 w 5262880"/>
              <a:gd name="connsiteY38" fmla="*/ 330869 h 3993549"/>
              <a:gd name="connsiteX39" fmla="*/ 955040 w 5262880"/>
              <a:gd name="connsiteY39" fmla="*/ 356269 h 3993549"/>
              <a:gd name="connsiteX40" fmla="*/ 939800 w 5262880"/>
              <a:gd name="connsiteY40" fmla="*/ 361349 h 3993549"/>
              <a:gd name="connsiteX41" fmla="*/ 909320 w 5262880"/>
              <a:gd name="connsiteY41" fmla="*/ 376589 h 3993549"/>
              <a:gd name="connsiteX42" fmla="*/ 894080 w 5262880"/>
              <a:gd name="connsiteY42" fmla="*/ 391829 h 3993549"/>
              <a:gd name="connsiteX43" fmla="*/ 873760 w 5262880"/>
              <a:gd name="connsiteY43" fmla="*/ 396909 h 3993549"/>
              <a:gd name="connsiteX44" fmla="*/ 848360 w 5262880"/>
              <a:gd name="connsiteY44" fmla="*/ 412149 h 3993549"/>
              <a:gd name="connsiteX45" fmla="*/ 812800 w 5262880"/>
              <a:gd name="connsiteY45" fmla="*/ 432469 h 3993549"/>
              <a:gd name="connsiteX46" fmla="*/ 797560 w 5262880"/>
              <a:gd name="connsiteY46" fmla="*/ 442629 h 3993549"/>
              <a:gd name="connsiteX47" fmla="*/ 777240 w 5262880"/>
              <a:gd name="connsiteY47" fmla="*/ 457869 h 3993549"/>
              <a:gd name="connsiteX48" fmla="*/ 756920 w 5262880"/>
              <a:gd name="connsiteY48" fmla="*/ 462949 h 3993549"/>
              <a:gd name="connsiteX49" fmla="*/ 741680 w 5262880"/>
              <a:gd name="connsiteY49" fmla="*/ 473109 h 3993549"/>
              <a:gd name="connsiteX50" fmla="*/ 721360 w 5262880"/>
              <a:gd name="connsiteY50" fmla="*/ 488349 h 3993549"/>
              <a:gd name="connsiteX51" fmla="*/ 706120 w 5262880"/>
              <a:gd name="connsiteY51" fmla="*/ 493429 h 3993549"/>
              <a:gd name="connsiteX52" fmla="*/ 680720 w 5262880"/>
              <a:gd name="connsiteY52" fmla="*/ 508669 h 3993549"/>
              <a:gd name="connsiteX53" fmla="*/ 665480 w 5262880"/>
              <a:gd name="connsiteY53" fmla="*/ 513749 h 3993549"/>
              <a:gd name="connsiteX54" fmla="*/ 629920 w 5262880"/>
              <a:gd name="connsiteY54" fmla="*/ 534069 h 3993549"/>
              <a:gd name="connsiteX55" fmla="*/ 614680 w 5262880"/>
              <a:gd name="connsiteY55" fmla="*/ 539149 h 3993549"/>
              <a:gd name="connsiteX56" fmla="*/ 599440 w 5262880"/>
              <a:gd name="connsiteY56" fmla="*/ 549309 h 3993549"/>
              <a:gd name="connsiteX57" fmla="*/ 579120 w 5262880"/>
              <a:gd name="connsiteY57" fmla="*/ 559469 h 3993549"/>
              <a:gd name="connsiteX58" fmla="*/ 553720 w 5262880"/>
              <a:gd name="connsiteY58" fmla="*/ 574709 h 3993549"/>
              <a:gd name="connsiteX59" fmla="*/ 543560 w 5262880"/>
              <a:gd name="connsiteY59" fmla="*/ 589949 h 3993549"/>
              <a:gd name="connsiteX60" fmla="*/ 523240 w 5262880"/>
              <a:gd name="connsiteY60" fmla="*/ 615349 h 3993549"/>
              <a:gd name="connsiteX61" fmla="*/ 508000 w 5262880"/>
              <a:gd name="connsiteY61" fmla="*/ 640749 h 3993549"/>
              <a:gd name="connsiteX62" fmla="*/ 487680 w 5262880"/>
              <a:gd name="connsiteY62" fmla="*/ 681389 h 3993549"/>
              <a:gd name="connsiteX63" fmla="*/ 482600 w 5262880"/>
              <a:gd name="connsiteY63" fmla="*/ 696629 h 3993549"/>
              <a:gd name="connsiteX64" fmla="*/ 457200 w 5262880"/>
              <a:gd name="connsiteY64" fmla="*/ 747429 h 3993549"/>
              <a:gd name="connsiteX65" fmla="*/ 447040 w 5262880"/>
              <a:gd name="connsiteY65" fmla="*/ 762669 h 3993549"/>
              <a:gd name="connsiteX66" fmla="*/ 416560 w 5262880"/>
              <a:gd name="connsiteY66" fmla="*/ 818549 h 3993549"/>
              <a:gd name="connsiteX67" fmla="*/ 401320 w 5262880"/>
              <a:gd name="connsiteY67" fmla="*/ 854109 h 3993549"/>
              <a:gd name="connsiteX68" fmla="*/ 396240 w 5262880"/>
              <a:gd name="connsiteY68" fmla="*/ 869349 h 3993549"/>
              <a:gd name="connsiteX69" fmla="*/ 381000 w 5262880"/>
              <a:gd name="connsiteY69" fmla="*/ 894749 h 3993549"/>
              <a:gd name="connsiteX70" fmla="*/ 365760 w 5262880"/>
              <a:gd name="connsiteY70" fmla="*/ 925229 h 3993549"/>
              <a:gd name="connsiteX71" fmla="*/ 355600 w 5262880"/>
              <a:gd name="connsiteY71" fmla="*/ 960789 h 3993549"/>
              <a:gd name="connsiteX72" fmla="*/ 345440 w 5262880"/>
              <a:gd name="connsiteY72" fmla="*/ 996349 h 3993549"/>
              <a:gd name="connsiteX73" fmla="*/ 335280 w 5262880"/>
              <a:gd name="connsiteY73" fmla="*/ 1016669 h 3993549"/>
              <a:gd name="connsiteX74" fmla="*/ 330200 w 5262880"/>
              <a:gd name="connsiteY74" fmla="*/ 1031909 h 3993549"/>
              <a:gd name="connsiteX75" fmla="*/ 314960 w 5262880"/>
              <a:gd name="connsiteY75" fmla="*/ 1062389 h 3993549"/>
              <a:gd name="connsiteX76" fmla="*/ 304800 w 5262880"/>
              <a:gd name="connsiteY76" fmla="*/ 1103029 h 3993549"/>
              <a:gd name="connsiteX77" fmla="*/ 294640 w 5262880"/>
              <a:gd name="connsiteY77" fmla="*/ 1128429 h 3993549"/>
              <a:gd name="connsiteX78" fmla="*/ 284480 w 5262880"/>
              <a:gd name="connsiteY78" fmla="*/ 1148749 h 3993549"/>
              <a:gd name="connsiteX79" fmla="*/ 264160 w 5262880"/>
              <a:gd name="connsiteY79" fmla="*/ 1230029 h 3993549"/>
              <a:gd name="connsiteX80" fmla="*/ 254000 w 5262880"/>
              <a:gd name="connsiteY80" fmla="*/ 1265589 h 3993549"/>
              <a:gd name="connsiteX81" fmla="*/ 238760 w 5262880"/>
              <a:gd name="connsiteY81" fmla="*/ 1306229 h 3993549"/>
              <a:gd name="connsiteX82" fmla="*/ 223520 w 5262880"/>
              <a:gd name="connsiteY82" fmla="*/ 1351949 h 3993549"/>
              <a:gd name="connsiteX83" fmla="*/ 213360 w 5262880"/>
              <a:gd name="connsiteY83" fmla="*/ 1377349 h 3993549"/>
              <a:gd name="connsiteX84" fmla="*/ 208280 w 5262880"/>
              <a:gd name="connsiteY84" fmla="*/ 1402749 h 3993549"/>
              <a:gd name="connsiteX85" fmla="*/ 198120 w 5262880"/>
              <a:gd name="connsiteY85" fmla="*/ 1428149 h 3993549"/>
              <a:gd name="connsiteX86" fmla="*/ 193040 w 5262880"/>
              <a:gd name="connsiteY86" fmla="*/ 1448469 h 3993549"/>
              <a:gd name="connsiteX87" fmla="*/ 182880 w 5262880"/>
              <a:gd name="connsiteY87" fmla="*/ 1473869 h 3993549"/>
              <a:gd name="connsiteX88" fmla="*/ 177800 w 5262880"/>
              <a:gd name="connsiteY88" fmla="*/ 1494189 h 3993549"/>
              <a:gd name="connsiteX89" fmla="*/ 162560 w 5262880"/>
              <a:gd name="connsiteY89" fmla="*/ 1529749 h 3993549"/>
              <a:gd name="connsiteX90" fmla="*/ 147320 w 5262880"/>
              <a:gd name="connsiteY90" fmla="*/ 1580549 h 3993549"/>
              <a:gd name="connsiteX91" fmla="*/ 127000 w 5262880"/>
              <a:gd name="connsiteY91" fmla="*/ 1631349 h 3993549"/>
              <a:gd name="connsiteX92" fmla="*/ 121920 w 5262880"/>
              <a:gd name="connsiteY92" fmla="*/ 1651669 h 3993549"/>
              <a:gd name="connsiteX93" fmla="*/ 106680 w 5262880"/>
              <a:gd name="connsiteY93" fmla="*/ 1697389 h 3993549"/>
              <a:gd name="connsiteX94" fmla="*/ 91440 w 5262880"/>
              <a:gd name="connsiteY94" fmla="*/ 1763429 h 3993549"/>
              <a:gd name="connsiteX95" fmla="*/ 86360 w 5262880"/>
              <a:gd name="connsiteY95" fmla="*/ 1783749 h 3993549"/>
              <a:gd name="connsiteX96" fmla="*/ 71120 w 5262880"/>
              <a:gd name="connsiteY96" fmla="*/ 1865029 h 3993549"/>
              <a:gd name="connsiteX97" fmla="*/ 66040 w 5262880"/>
              <a:gd name="connsiteY97" fmla="*/ 1890429 h 3993549"/>
              <a:gd name="connsiteX98" fmla="*/ 55880 w 5262880"/>
              <a:gd name="connsiteY98" fmla="*/ 1920909 h 3993549"/>
              <a:gd name="connsiteX99" fmla="*/ 40640 w 5262880"/>
              <a:gd name="connsiteY99" fmla="*/ 1961549 h 3993549"/>
              <a:gd name="connsiteX100" fmla="*/ 35560 w 5262880"/>
              <a:gd name="connsiteY100" fmla="*/ 1997109 h 3993549"/>
              <a:gd name="connsiteX101" fmla="*/ 25400 w 5262880"/>
              <a:gd name="connsiteY101" fmla="*/ 2037749 h 3993549"/>
              <a:gd name="connsiteX102" fmla="*/ 20320 w 5262880"/>
              <a:gd name="connsiteY102" fmla="*/ 2068229 h 3993549"/>
              <a:gd name="connsiteX103" fmla="*/ 10160 w 5262880"/>
              <a:gd name="connsiteY103" fmla="*/ 2119029 h 3993549"/>
              <a:gd name="connsiteX104" fmla="*/ 0 w 5262880"/>
              <a:gd name="connsiteY104" fmla="*/ 2215549 h 3993549"/>
              <a:gd name="connsiteX105" fmla="*/ 5080 w 5262880"/>
              <a:gd name="connsiteY105" fmla="*/ 2494949 h 3993549"/>
              <a:gd name="connsiteX106" fmla="*/ 15240 w 5262880"/>
              <a:gd name="connsiteY106" fmla="*/ 2764189 h 3993549"/>
              <a:gd name="connsiteX107" fmla="*/ 25400 w 5262880"/>
              <a:gd name="connsiteY107" fmla="*/ 2840389 h 3993549"/>
              <a:gd name="connsiteX108" fmla="*/ 30480 w 5262880"/>
              <a:gd name="connsiteY108" fmla="*/ 2865789 h 3993549"/>
              <a:gd name="connsiteX109" fmla="*/ 40640 w 5262880"/>
              <a:gd name="connsiteY109" fmla="*/ 2967389 h 3993549"/>
              <a:gd name="connsiteX110" fmla="*/ 55880 w 5262880"/>
              <a:gd name="connsiteY110" fmla="*/ 3018189 h 3993549"/>
              <a:gd name="connsiteX111" fmla="*/ 60960 w 5262880"/>
              <a:gd name="connsiteY111" fmla="*/ 3043589 h 3993549"/>
              <a:gd name="connsiteX112" fmla="*/ 86360 w 5262880"/>
              <a:gd name="connsiteY112" fmla="*/ 3170589 h 3993549"/>
              <a:gd name="connsiteX113" fmla="*/ 101600 w 5262880"/>
              <a:gd name="connsiteY113" fmla="*/ 3195989 h 3993549"/>
              <a:gd name="connsiteX114" fmla="*/ 116840 w 5262880"/>
              <a:gd name="connsiteY114" fmla="*/ 3272189 h 3993549"/>
              <a:gd name="connsiteX115" fmla="*/ 147320 w 5262880"/>
              <a:gd name="connsiteY115" fmla="*/ 3328069 h 3993549"/>
              <a:gd name="connsiteX116" fmla="*/ 167640 w 5262880"/>
              <a:gd name="connsiteY116" fmla="*/ 3358549 h 3993549"/>
              <a:gd name="connsiteX117" fmla="*/ 182880 w 5262880"/>
              <a:gd name="connsiteY117" fmla="*/ 3389029 h 3993549"/>
              <a:gd name="connsiteX118" fmla="*/ 198120 w 5262880"/>
              <a:gd name="connsiteY118" fmla="*/ 3424589 h 3993549"/>
              <a:gd name="connsiteX119" fmla="*/ 218440 w 5262880"/>
              <a:gd name="connsiteY119" fmla="*/ 3455069 h 3993549"/>
              <a:gd name="connsiteX120" fmla="*/ 223520 w 5262880"/>
              <a:gd name="connsiteY120" fmla="*/ 3470309 h 3993549"/>
              <a:gd name="connsiteX121" fmla="*/ 254000 w 5262880"/>
              <a:gd name="connsiteY121" fmla="*/ 3495709 h 3993549"/>
              <a:gd name="connsiteX122" fmla="*/ 279400 w 5262880"/>
              <a:gd name="connsiteY122" fmla="*/ 3521109 h 3993549"/>
              <a:gd name="connsiteX123" fmla="*/ 314960 w 5262880"/>
              <a:gd name="connsiteY123" fmla="*/ 3546509 h 3993549"/>
              <a:gd name="connsiteX124" fmla="*/ 335280 w 5262880"/>
              <a:gd name="connsiteY124" fmla="*/ 3561749 h 3993549"/>
              <a:gd name="connsiteX125" fmla="*/ 375920 w 5262880"/>
              <a:gd name="connsiteY125" fmla="*/ 3582069 h 3993549"/>
              <a:gd name="connsiteX126" fmla="*/ 477520 w 5262880"/>
              <a:gd name="connsiteY126" fmla="*/ 3617629 h 3993549"/>
              <a:gd name="connsiteX127" fmla="*/ 502920 w 5262880"/>
              <a:gd name="connsiteY127" fmla="*/ 3622709 h 3993549"/>
              <a:gd name="connsiteX128" fmla="*/ 568960 w 5262880"/>
              <a:gd name="connsiteY128" fmla="*/ 3643029 h 3993549"/>
              <a:gd name="connsiteX129" fmla="*/ 594360 w 5262880"/>
              <a:gd name="connsiteY129" fmla="*/ 3648109 h 3993549"/>
              <a:gd name="connsiteX130" fmla="*/ 650240 w 5262880"/>
              <a:gd name="connsiteY130" fmla="*/ 3668429 h 3993549"/>
              <a:gd name="connsiteX131" fmla="*/ 680720 w 5262880"/>
              <a:gd name="connsiteY131" fmla="*/ 3683669 h 3993549"/>
              <a:gd name="connsiteX132" fmla="*/ 711200 w 5262880"/>
              <a:gd name="connsiteY132" fmla="*/ 3688749 h 3993549"/>
              <a:gd name="connsiteX133" fmla="*/ 756920 w 5262880"/>
              <a:gd name="connsiteY133" fmla="*/ 3698909 h 3993549"/>
              <a:gd name="connsiteX134" fmla="*/ 873760 w 5262880"/>
              <a:gd name="connsiteY134" fmla="*/ 3719229 h 3993549"/>
              <a:gd name="connsiteX135" fmla="*/ 1356360 w 5262880"/>
              <a:gd name="connsiteY135" fmla="*/ 3734469 h 3993549"/>
              <a:gd name="connsiteX136" fmla="*/ 1442720 w 5262880"/>
              <a:gd name="connsiteY136" fmla="*/ 3744629 h 3993549"/>
              <a:gd name="connsiteX137" fmla="*/ 1483360 w 5262880"/>
              <a:gd name="connsiteY137" fmla="*/ 3754789 h 3993549"/>
              <a:gd name="connsiteX138" fmla="*/ 1529080 w 5262880"/>
              <a:gd name="connsiteY138" fmla="*/ 3759869 h 3993549"/>
              <a:gd name="connsiteX139" fmla="*/ 1595120 w 5262880"/>
              <a:gd name="connsiteY139" fmla="*/ 3770029 h 3993549"/>
              <a:gd name="connsiteX140" fmla="*/ 1615440 w 5262880"/>
              <a:gd name="connsiteY140" fmla="*/ 3775109 h 3993549"/>
              <a:gd name="connsiteX141" fmla="*/ 1661160 w 5262880"/>
              <a:gd name="connsiteY141" fmla="*/ 3785269 h 3993549"/>
              <a:gd name="connsiteX142" fmla="*/ 1686560 w 5262880"/>
              <a:gd name="connsiteY142" fmla="*/ 3795429 h 3993549"/>
              <a:gd name="connsiteX143" fmla="*/ 1722120 w 5262880"/>
              <a:gd name="connsiteY143" fmla="*/ 3800509 h 3993549"/>
              <a:gd name="connsiteX144" fmla="*/ 1813560 w 5262880"/>
              <a:gd name="connsiteY144" fmla="*/ 3820829 h 3993549"/>
              <a:gd name="connsiteX145" fmla="*/ 1874520 w 5262880"/>
              <a:gd name="connsiteY145" fmla="*/ 3836069 h 3993549"/>
              <a:gd name="connsiteX146" fmla="*/ 1925320 w 5262880"/>
              <a:gd name="connsiteY146" fmla="*/ 3841149 h 3993549"/>
              <a:gd name="connsiteX147" fmla="*/ 2047240 w 5262880"/>
              <a:gd name="connsiteY147" fmla="*/ 3851309 h 3993549"/>
              <a:gd name="connsiteX148" fmla="*/ 2164080 w 5262880"/>
              <a:gd name="connsiteY148" fmla="*/ 3861469 h 3993549"/>
              <a:gd name="connsiteX149" fmla="*/ 2260600 w 5262880"/>
              <a:gd name="connsiteY149" fmla="*/ 3871629 h 3993549"/>
              <a:gd name="connsiteX150" fmla="*/ 2423160 w 5262880"/>
              <a:gd name="connsiteY150" fmla="*/ 3881789 h 3993549"/>
              <a:gd name="connsiteX151" fmla="*/ 2504440 w 5262880"/>
              <a:gd name="connsiteY151" fmla="*/ 3897029 h 3993549"/>
              <a:gd name="connsiteX152" fmla="*/ 2565400 w 5262880"/>
              <a:gd name="connsiteY152" fmla="*/ 3902109 h 3993549"/>
              <a:gd name="connsiteX153" fmla="*/ 2768600 w 5262880"/>
              <a:gd name="connsiteY153" fmla="*/ 3912269 h 3993549"/>
              <a:gd name="connsiteX154" fmla="*/ 2880360 w 5262880"/>
              <a:gd name="connsiteY154" fmla="*/ 3927509 h 3993549"/>
              <a:gd name="connsiteX155" fmla="*/ 2987040 w 5262880"/>
              <a:gd name="connsiteY155" fmla="*/ 3937669 h 3993549"/>
              <a:gd name="connsiteX156" fmla="*/ 3042920 w 5262880"/>
              <a:gd name="connsiteY156" fmla="*/ 3947829 h 3993549"/>
              <a:gd name="connsiteX157" fmla="*/ 3251200 w 5262880"/>
              <a:gd name="connsiteY157" fmla="*/ 3957989 h 3993549"/>
              <a:gd name="connsiteX158" fmla="*/ 3728720 w 5262880"/>
              <a:gd name="connsiteY158" fmla="*/ 3973229 h 3993549"/>
              <a:gd name="connsiteX159" fmla="*/ 4165600 w 5262880"/>
              <a:gd name="connsiteY159" fmla="*/ 3983389 h 3993549"/>
              <a:gd name="connsiteX160" fmla="*/ 4206240 w 5262880"/>
              <a:gd name="connsiteY160" fmla="*/ 3988469 h 3993549"/>
              <a:gd name="connsiteX161" fmla="*/ 4500880 w 5262880"/>
              <a:gd name="connsiteY161" fmla="*/ 3993549 h 3993549"/>
              <a:gd name="connsiteX162" fmla="*/ 4719320 w 5262880"/>
              <a:gd name="connsiteY162" fmla="*/ 3988469 h 3993549"/>
              <a:gd name="connsiteX163" fmla="*/ 4739640 w 5262880"/>
              <a:gd name="connsiteY163" fmla="*/ 3983389 h 3993549"/>
              <a:gd name="connsiteX164" fmla="*/ 4775200 w 5262880"/>
              <a:gd name="connsiteY164" fmla="*/ 3973229 h 3993549"/>
              <a:gd name="connsiteX165" fmla="*/ 4871720 w 5262880"/>
              <a:gd name="connsiteY165" fmla="*/ 3912269 h 3993549"/>
              <a:gd name="connsiteX166" fmla="*/ 4897120 w 5262880"/>
              <a:gd name="connsiteY166" fmla="*/ 3886869 h 3993549"/>
              <a:gd name="connsiteX167" fmla="*/ 4942840 w 5262880"/>
              <a:gd name="connsiteY167" fmla="*/ 3856389 h 3993549"/>
              <a:gd name="connsiteX168" fmla="*/ 4973320 w 5262880"/>
              <a:gd name="connsiteY168" fmla="*/ 3830989 h 3993549"/>
              <a:gd name="connsiteX169" fmla="*/ 4998720 w 5262880"/>
              <a:gd name="connsiteY169" fmla="*/ 3815749 h 3993549"/>
              <a:gd name="connsiteX170" fmla="*/ 5059680 w 5262880"/>
              <a:gd name="connsiteY170" fmla="*/ 3759869 h 3993549"/>
              <a:gd name="connsiteX171" fmla="*/ 5085080 w 5262880"/>
              <a:gd name="connsiteY171" fmla="*/ 3744629 h 3993549"/>
              <a:gd name="connsiteX172" fmla="*/ 5115560 w 5262880"/>
              <a:gd name="connsiteY172" fmla="*/ 3709069 h 3993549"/>
              <a:gd name="connsiteX173" fmla="*/ 5140960 w 5262880"/>
              <a:gd name="connsiteY173" fmla="*/ 3678589 h 3993549"/>
              <a:gd name="connsiteX174" fmla="*/ 5176520 w 5262880"/>
              <a:gd name="connsiteY174" fmla="*/ 3653189 h 3993549"/>
              <a:gd name="connsiteX175" fmla="*/ 5181600 w 5262880"/>
              <a:gd name="connsiteY175" fmla="*/ 3637949 h 3993549"/>
              <a:gd name="connsiteX176" fmla="*/ 5196840 w 5262880"/>
              <a:gd name="connsiteY176" fmla="*/ 3617629 h 3993549"/>
              <a:gd name="connsiteX177" fmla="*/ 5207000 w 5262880"/>
              <a:gd name="connsiteY177" fmla="*/ 3602389 h 3993549"/>
              <a:gd name="connsiteX178" fmla="*/ 5212080 w 5262880"/>
              <a:gd name="connsiteY178" fmla="*/ 3582069 h 3993549"/>
              <a:gd name="connsiteX179" fmla="*/ 5242560 w 5262880"/>
              <a:gd name="connsiteY179" fmla="*/ 3510949 h 3993549"/>
              <a:gd name="connsiteX180" fmla="*/ 5252720 w 5262880"/>
              <a:gd name="connsiteY180" fmla="*/ 3470309 h 3993549"/>
              <a:gd name="connsiteX181" fmla="*/ 5262880 w 5262880"/>
              <a:gd name="connsiteY181" fmla="*/ 3409349 h 3993549"/>
              <a:gd name="connsiteX182" fmla="*/ 5257800 w 5262880"/>
              <a:gd name="connsiteY182" fmla="*/ 2926749 h 3993549"/>
              <a:gd name="connsiteX183" fmla="*/ 5247640 w 5262880"/>
              <a:gd name="connsiteY183" fmla="*/ 2545749 h 3993549"/>
              <a:gd name="connsiteX184" fmla="*/ 5242560 w 5262880"/>
              <a:gd name="connsiteY184" fmla="*/ 2520349 h 3993549"/>
              <a:gd name="connsiteX185" fmla="*/ 5232400 w 5262880"/>
              <a:gd name="connsiteY185" fmla="*/ 2459389 h 3993549"/>
              <a:gd name="connsiteX186" fmla="*/ 5222240 w 5262880"/>
              <a:gd name="connsiteY186" fmla="*/ 2413669 h 3993549"/>
              <a:gd name="connsiteX187" fmla="*/ 5217160 w 5262880"/>
              <a:gd name="connsiteY187" fmla="*/ 2373029 h 3993549"/>
              <a:gd name="connsiteX188" fmla="*/ 5207000 w 5262880"/>
              <a:gd name="connsiteY188" fmla="*/ 2332389 h 3993549"/>
              <a:gd name="connsiteX189" fmla="*/ 5201920 w 5262880"/>
              <a:gd name="connsiteY189" fmla="*/ 2306989 h 3993549"/>
              <a:gd name="connsiteX190" fmla="*/ 5196840 w 5262880"/>
              <a:gd name="connsiteY190" fmla="*/ 2286669 h 3993549"/>
              <a:gd name="connsiteX191" fmla="*/ 5181600 w 5262880"/>
              <a:gd name="connsiteY191" fmla="*/ 2195229 h 3993549"/>
              <a:gd name="connsiteX192" fmla="*/ 5166360 w 5262880"/>
              <a:gd name="connsiteY192" fmla="*/ 2149509 h 3993549"/>
              <a:gd name="connsiteX193" fmla="*/ 5161280 w 5262880"/>
              <a:gd name="connsiteY193" fmla="*/ 2119029 h 3993549"/>
              <a:gd name="connsiteX194" fmla="*/ 5130800 w 5262880"/>
              <a:gd name="connsiteY194" fmla="*/ 2032669 h 3993549"/>
              <a:gd name="connsiteX195" fmla="*/ 5115560 w 5262880"/>
              <a:gd name="connsiteY195" fmla="*/ 2007269 h 3993549"/>
              <a:gd name="connsiteX196" fmla="*/ 5105400 w 5262880"/>
              <a:gd name="connsiteY196" fmla="*/ 1976789 h 3993549"/>
              <a:gd name="connsiteX197" fmla="*/ 5085080 w 5262880"/>
              <a:gd name="connsiteY197" fmla="*/ 1931069 h 3993549"/>
              <a:gd name="connsiteX198" fmla="*/ 5080000 w 5262880"/>
              <a:gd name="connsiteY198" fmla="*/ 1905669 h 3993549"/>
              <a:gd name="connsiteX199" fmla="*/ 5069840 w 5262880"/>
              <a:gd name="connsiteY199" fmla="*/ 1890429 h 3993549"/>
              <a:gd name="connsiteX200" fmla="*/ 5049520 w 5262880"/>
              <a:gd name="connsiteY200" fmla="*/ 1849789 h 3993549"/>
              <a:gd name="connsiteX201" fmla="*/ 5029200 w 5262880"/>
              <a:gd name="connsiteY201" fmla="*/ 1804069 h 3993549"/>
              <a:gd name="connsiteX202" fmla="*/ 5019040 w 5262880"/>
              <a:gd name="connsiteY202" fmla="*/ 1783749 h 3993549"/>
              <a:gd name="connsiteX203" fmla="*/ 4988560 w 5262880"/>
              <a:gd name="connsiteY203" fmla="*/ 1702469 h 3993549"/>
              <a:gd name="connsiteX204" fmla="*/ 4978400 w 5262880"/>
              <a:gd name="connsiteY204" fmla="*/ 1671989 h 3993549"/>
              <a:gd name="connsiteX205" fmla="*/ 4942840 w 5262880"/>
              <a:gd name="connsiteY205" fmla="*/ 1605949 h 3993549"/>
              <a:gd name="connsiteX206" fmla="*/ 4932680 w 5262880"/>
              <a:gd name="connsiteY206" fmla="*/ 1585629 h 3993549"/>
              <a:gd name="connsiteX207" fmla="*/ 4917440 w 5262880"/>
              <a:gd name="connsiteY207" fmla="*/ 1560229 h 3993549"/>
              <a:gd name="connsiteX208" fmla="*/ 4902200 w 5262880"/>
              <a:gd name="connsiteY208" fmla="*/ 1529749 h 3993549"/>
              <a:gd name="connsiteX209" fmla="*/ 4892040 w 5262880"/>
              <a:gd name="connsiteY209" fmla="*/ 1514509 h 3993549"/>
              <a:gd name="connsiteX210" fmla="*/ 4856480 w 5262880"/>
              <a:gd name="connsiteY210" fmla="*/ 1433229 h 3993549"/>
              <a:gd name="connsiteX211" fmla="*/ 4846320 w 5262880"/>
              <a:gd name="connsiteY211" fmla="*/ 1412909 h 3993549"/>
              <a:gd name="connsiteX212" fmla="*/ 4820920 w 5262880"/>
              <a:gd name="connsiteY212" fmla="*/ 1387509 h 3993549"/>
              <a:gd name="connsiteX213" fmla="*/ 4790440 w 5262880"/>
              <a:gd name="connsiteY213" fmla="*/ 1351949 h 3993549"/>
              <a:gd name="connsiteX214" fmla="*/ 4765040 w 5262880"/>
              <a:gd name="connsiteY214" fmla="*/ 1306229 h 3993549"/>
              <a:gd name="connsiteX215" fmla="*/ 4744720 w 5262880"/>
              <a:gd name="connsiteY215" fmla="*/ 1285909 h 3993549"/>
              <a:gd name="connsiteX216" fmla="*/ 4714240 w 5262880"/>
              <a:gd name="connsiteY216" fmla="*/ 1224949 h 3993549"/>
              <a:gd name="connsiteX217" fmla="*/ 4683760 w 5262880"/>
              <a:gd name="connsiteY217" fmla="*/ 1148749 h 3993549"/>
              <a:gd name="connsiteX218" fmla="*/ 4638040 w 5262880"/>
              <a:gd name="connsiteY218" fmla="*/ 1062389 h 3993549"/>
              <a:gd name="connsiteX219" fmla="*/ 4617720 w 5262880"/>
              <a:gd name="connsiteY219" fmla="*/ 1021749 h 3993549"/>
              <a:gd name="connsiteX220" fmla="*/ 4597400 w 5262880"/>
              <a:gd name="connsiteY220" fmla="*/ 986189 h 3993549"/>
              <a:gd name="connsiteX221" fmla="*/ 4587240 w 5262880"/>
              <a:gd name="connsiteY221" fmla="*/ 950629 h 3993549"/>
              <a:gd name="connsiteX222" fmla="*/ 4572000 w 5262880"/>
              <a:gd name="connsiteY222" fmla="*/ 920149 h 3993549"/>
              <a:gd name="connsiteX223" fmla="*/ 4561840 w 5262880"/>
              <a:gd name="connsiteY223" fmla="*/ 904909 h 3993549"/>
              <a:gd name="connsiteX224" fmla="*/ 4546600 w 5262880"/>
              <a:gd name="connsiteY224" fmla="*/ 869349 h 3993549"/>
              <a:gd name="connsiteX225" fmla="*/ 4526280 w 5262880"/>
              <a:gd name="connsiteY225" fmla="*/ 828709 h 3993549"/>
              <a:gd name="connsiteX226" fmla="*/ 4521200 w 5262880"/>
              <a:gd name="connsiteY226" fmla="*/ 808389 h 3993549"/>
              <a:gd name="connsiteX227" fmla="*/ 4500880 w 5262880"/>
              <a:gd name="connsiteY227" fmla="*/ 757589 h 3993549"/>
              <a:gd name="connsiteX228" fmla="*/ 4495800 w 5262880"/>
              <a:gd name="connsiteY228" fmla="*/ 742349 h 3993549"/>
              <a:gd name="connsiteX229" fmla="*/ 4485640 w 5262880"/>
              <a:gd name="connsiteY229" fmla="*/ 706789 h 3993549"/>
              <a:gd name="connsiteX230" fmla="*/ 4470400 w 5262880"/>
              <a:gd name="connsiteY230" fmla="*/ 691549 h 3993549"/>
              <a:gd name="connsiteX231" fmla="*/ 4465320 w 5262880"/>
              <a:gd name="connsiteY231" fmla="*/ 666149 h 3993549"/>
              <a:gd name="connsiteX232" fmla="*/ 4450080 w 5262880"/>
              <a:gd name="connsiteY232" fmla="*/ 640749 h 3993549"/>
              <a:gd name="connsiteX233" fmla="*/ 4445000 w 5262880"/>
              <a:gd name="connsiteY233" fmla="*/ 625509 h 3993549"/>
              <a:gd name="connsiteX234" fmla="*/ 4409440 w 5262880"/>
              <a:gd name="connsiteY234" fmla="*/ 574709 h 3993549"/>
              <a:gd name="connsiteX235" fmla="*/ 4389120 w 5262880"/>
              <a:gd name="connsiteY235" fmla="*/ 544229 h 3993549"/>
              <a:gd name="connsiteX236" fmla="*/ 4378960 w 5262880"/>
              <a:gd name="connsiteY236" fmla="*/ 523909 h 3993549"/>
              <a:gd name="connsiteX237" fmla="*/ 4353560 w 5262880"/>
              <a:gd name="connsiteY237" fmla="*/ 493429 h 3993549"/>
              <a:gd name="connsiteX238" fmla="*/ 4333240 w 5262880"/>
              <a:gd name="connsiteY238" fmla="*/ 452789 h 3993549"/>
              <a:gd name="connsiteX239" fmla="*/ 4312920 w 5262880"/>
              <a:gd name="connsiteY239" fmla="*/ 427389 h 3993549"/>
              <a:gd name="connsiteX240" fmla="*/ 4287520 w 5262880"/>
              <a:gd name="connsiteY240" fmla="*/ 401989 h 3993549"/>
              <a:gd name="connsiteX241" fmla="*/ 4272280 w 5262880"/>
              <a:gd name="connsiteY241" fmla="*/ 386749 h 3993549"/>
              <a:gd name="connsiteX242" fmla="*/ 4211320 w 5262880"/>
              <a:gd name="connsiteY242" fmla="*/ 320709 h 3993549"/>
              <a:gd name="connsiteX243" fmla="*/ 4175760 w 5262880"/>
              <a:gd name="connsiteY243" fmla="*/ 295309 h 3993549"/>
              <a:gd name="connsiteX244" fmla="*/ 4150360 w 5262880"/>
              <a:gd name="connsiteY244" fmla="*/ 264829 h 3993549"/>
              <a:gd name="connsiteX245" fmla="*/ 4135120 w 5262880"/>
              <a:gd name="connsiteY245" fmla="*/ 244509 h 3993549"/>
              <a:gd name="connsiteX246" fmla="*/ 4119880 w 5262880"/>
              <a:gd name="connsiteY246" fmla="*/ 239429 h 3993549"/>
              <a:gd name="connsiteX247" fmla="*/ 4104640 w 5262880"/>
              <a:gd name="connsiteY247" fmla="*/ 229269 h 3993549"/>
              <a:gd name="connsiteX248" fmla="*/ 4079240 w 5262880"/>
              <a:gd name="connsiteY248" fmla="*/ 198789 h 3993549"/>
              <a:gd name="connsiteX249" fmla="*/ 4064000 w 5262880"/>
              <a:gd name="connsiteY249" fmla="*/ 188629 h 3993549"/>
              <a:gd name="connsiteX250" fmla="*/ 4043680 w 5262880"/>
              <a:gd name="connsiteY250" fmla="*/ 163229 h 3993549"/>
              <a:gd name="connsiteX251" fmla="*/ 4033520 w 5262880"/>
              <a:gd name="connsiteY251" fmla="*/ 147989 h 3993549"/>
              <a:gd name="connsiteX252" fmla="*/ 4013200 w 5262880"/>
              <a:gd name="connsiteY252" fmla="*/ 132749 h 3993549"/>
              <a:gd name="connsiteX253" fmla="*/ 3992880 w 5262880"/>
              <a:gd name="connsiteY253" fmla="*/ 97189 h 3993549"/>
              <a:gd name="connsiteX254" fmla="*/ 3987800 w 5262880"/>
              <a:gd name="connsiteY254" fmla="*/ 81949 h 3993549"/>
              <a:gd name="connsiteX255" fmla="*/ 3886200 w 5262880"/>
              <a:gd name="connsiteY255" fmla="*/ 31149 h 3993549"/>
              <a:gd name="connsiteX256" fmla="*/ 3652520 w 5262880"/>
              <a:gd name="connsiteY256" fmla="*/ 5749 h 399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262880" h="3993549">
                <a:moveTo>
                  <a:pt x="3652520" y="5749"/>
                </a:moveTo>
                <a:cubicBezTo>
                  <a:pt x="3489960" y="-2718"/>
                  <a:pt x="3134360" y="669"/>
                  <a:pt x="2992120" y="669"/>
                </a:cubicBezTo>
                <a:lnTo>
                  <a:pt x="2799080" y="5749"/>
                </a:lnTo>
                <a:cubicBezTo>
                  <a:pt x="2765191" y="6918"/>
                  <a:pt x="2731372" y="9770"/>
                  <a:pt x="2697480" y="10829"/>
                </a:cubicBezTo>
                <a:lnTo>
                  <a:pt x="2473960" y="15909"/>
                </a:lnTo>
                <a:lnTo>
                  <a:pt x="2296160" y="20989"/>
                </a:lnTo>
                <a:lnTo>
                  <a:pt x="2209800" y="26069"/>
                </a:lnTo>
                <a:lnTo>
                  <a:pt x="2113280" y="31149"/>
                </a:lnTo>
                <a:cubicBezTo>
                  <a:pt x="2097985" y="32241"/>
                  <a:pt x="2082800" y="34536"/>
                  <a:pt x="2067560" y="36229"/>
                </a:cubicBezTo>
                <a:cubicBezTo>
                  <a:pt x="2058743" y="39168"/>
                  <a:pt x="2040505" y="45680"/>
                  <a:pt x="2032000" y="46389"/>
                </a:cubicBezTo>
                <a:cubicBezTo>
                  <a:pt x="1998208" y="49205"/>
                  <a:pt x="1964267" y="49776"/>
                  <a:pt x="1930400" y="51469"/>
                </a:cubicBezTo>
                <a:cubicBezTo>
                  <a:pt x="1915160" y="53162"/>
                  <a:pt x="1899860" y="54380"/>
                  <a:pt x="1884680" y="56549"/>
                </a:cubicBezTo>
                <a:cubicBezTo>
                  <a:pt x="1837623" y="63271"/>
                  <a:pt x="1879633" y="59314"/>
                  <a:pt x="1838960" y="66709"/>
                </a:cubicBezTo>
                <a:cubicBezTo>
                  <a:pt x="1816179" y="70851"/>
                  <a:pt x="1779496" y="74445"/>
                  <a:pt x="1757680" y="76869"/>
                </a:cubicBezTo>
                <a:cubicBezTo>
                  <a:pt x="1750907" y="78562"/>
                  <a:pt x="1744047" y="79943"/>
                  <a:pt x="1737360" y="81949"/>
                </a:cubicBezTo>
                <a:cubicBezTo>
                  <a:pt x="1727102" y="85026"/>
                  <a:pt x="1717315" y="89701"/>
                  <a:pt x="1706880" y="92109"/>
                </a:cubicBezTo>
                <a:cubicBezTo>
                  <a:pt x="1695213" y="94801"/>
                  <a:pt x="1683154" y="95368"/>
                  <a:pt x="1671320" y="97189"/>
                </a:cubicBezTo>
                <a:cubicBezTo>
                  <a:pt x="1579690" y="111286"/>
                  <a:pt x="1708392" y="92619"/>
                  <a:pt x="1605280" y="107349"/>
                </a:cubicBezTo>
                <a:cubicBezTo>
                  <a:pt x="1600200" y="109042"/>
                  <a:pt x="1595267" y="111267"/>
                  <a:pt x="1590040" y="112429"/>
                </a:cubicBezTo>
                <a:cubicBezTo>
                  <a:pt x="1579985" y="114663"/>
                  <a:pt x="1569464" y="114679"/>
                  <a:pt x="1559560" y="117509"/>
                </a:cubicBezTo>
                <a:cubicBezTo>
                  <a:pt x="1460081" y="145932"/>
                  <a:pt x="1563397" y="123854"/>
                  <a:pt x="1493520" y="137829"/>
                </a:cubicBezTo>
                <a:cubicBezTo>
                  <a:pt x="1451951" y="158614"/>
                  <a:pt x="1494380" y="139236"/>
                  <a:pt x="1452880" y="153069"/>
                </a:cubicBezTo>
                <a:cubicBezTo>
                  <a:pt x="1444229" y="155953"/>
                  <a:pt x="1436131" y="160345"/>
                  <a:pt x="1427480" y="163229"/>
                </a:cubicBezTo>
                <a:cubicBezTo>
                  <a:pt x="1420856" y="165437"/>
                  <a:pt x="1413697" y="165858"/>
                  <a:pt x="1407160" y="168309"/>
                </a:cubicBezTo>
                <a:cubicBezTo>
                  <a:pt x="1363811" y="184565"/>
                  <a:pt x="1406922" y="173457"/>
                  <a:pt x="1371600" y="183549"/>
                </a:cubicBezTo>
                <a:cubicBezTo>
                  <a:pt x="1364887" y="185467"/>
                  <a:pt x="1358096" y="187114"/>
                  <a:pt x="1351280" y="188629"/>
                </a:cubicBezTo>
                <a:cubicBezTo>
                  <a:pt x="1342851" y="190502"/>
                  <a:pt x="1334071" y="190979"/>
                  <a:pt x="1325880" y="193709"/>
                </a:cubicBezTo>
                <a:cubicBezTo>
                  <a:pt x="1308578" y="199476"/>
                  <a:pt x="1292102" y="207482"/>
                  <a:pt x="1275080" y="214029"/>
                </a:cubicBezTo>
                <a:cubicBezTo>
                  <a:pt x="1270082" y="215951"/>
                  <a:pt x="1264762" y="217000"/>
                  <a:pt x="1259840" y="219109"/>
                </a:cubicBezTo>
                <a:cubicBezTo>
                  <a:pt x="1252879" y="222092"/>
                  <a:pt x="1246551" y="226457"/>
                  <a:pt x="1239520" y="229269"/>
                </a:cubicBezTo>
                <a:cubicBezTo>
                  <a:pt x="1218907" y="237514"/>
                  <a:pt x="1208679" y="239519"/>
                  <a:pt x="1188720" y="244509"/>
                </a:cubicBezTo>
                <a:cubicBezTo>
                  <a:pt x="1178560" y="251282"/>
                  <a:pt x="1168914" y="258899"/>
                  <a:pt x="1158240" y="264829"/>
                </a:cubicBezTo>
                <a:cubicBezTo>
                  <a:pt x="1153559" y="267430"/>
                  <a:pt x="1147922" y="267800"/>
                  <a:pt x="1143000" y="269909"/>
                </a:cubicBezTo>
                <a:cubicBezTo>
                  <a:pt x="1136039" y="272892"/>
                  <a:pt x="1129711" y="277257"/>
                  <a:pt x="1122680" y="280069"/>
                </a:cubicBezTo>
                <a:cubicBezTo>
                  <a:pt x="1112736" y="284046"/>
                  <a:pt x="1101779" y="285440"/>
                  <a:pt x="1092200" y="290229"/>
                </a:cubicBezTo>
                <a:cubicBezTo>
                  <a:pt x="1074497" y="299081"/>
                  <a:pt x="1065939" y="304063"/>
                  <a:pt x="1046480" y="310549"/>
                </a:cubicBezTo>
                <a:cubicBezTo>
                  <a:pt x="1039856" y="312757"/>
                  <a:pt x="1032697" y="313178"/>
                  <a:pt x="1026160" y="315629"/>
                </a:cubicBezTo>
                <a:cubicBezTo>
                  <a:pt x="1019069" y="318288"/>
                  <a:pt x="1012801" y="322806"/>
                  <a:pt x="1005840" y="325789"/>
                </a:cubicBezTo>
                <a:cubicBezTo>
                  <a:pt x="1000918" y="327898"/>
                  <a:pt x="995522" y="328760"/>
                  <a:pt x="990600" y="330869"/>
                </a:cubicBezTo>
                <a:cubicBezTo>
                  <a:pt x="941486" y="351918"/>
                  <a:pt x="996856" y="328392"/>
                  <a:pt x="955040" y="356269"/>
                </a:cubicBezTo>
                <a:cubicBezTo>
                  <a:pt x="950585" y="359239"/>
                  <a:pt x="944589" y="358954"/>
                  <a:pt x="939800" y="361349"/>
                </a:cubicBezTo>
                <a:cubicBezTo>
                  <a:pt x="900409" y="381044"/>
                  <a:pt x="947626" y="363820"/>
                  <a:pt x="909320" y="376589"/>
                </a:cubicBezTo>
                <a:cubicBezTo>
                  <a:pt x="904240" y="381669"/>
                  <a:pt x="900318" y="388265"/>
                  <a:pt x="894080" y="391829"/>
                </a:cubicBezTo>
                <a:cubicBezTo>
                  <a:pt x="888018" y="395293"/>
                  <a:pt x="880140" y="394073"/>
                  <a:pt x="873760" y="396909"/>
                </a:cubicBezTo>
                <a:cubicBezTo>
                  <a:pt x="864737" y="400919"/>
                  <a:pt x="856575" y="406672"/>
                  <a:pt x="848360" y="412149"/>
                </a:cubicBezTo>
                <a:cubicBezTo>
                  <a:pt x="774658" y="461284"/>
                  <a:pt x="867125" y="405307"/>
                  <a:pt x="812800" y="432469"/>
                </a:cubicBezTo>
                <a:cubicBezTo>
                  <a:pt x="807339" y="435199"/>
                  <a:pt x="802528" y="439080"/>
                  <a:pt x="797560" y="442629"/>
                </a:cubicBezTo>
                <a:cubicBezTo>
                  <a:pt x="790670" y="447550"/>
                  <a:pt x="784813" y="454083"/>
                  <a:pt x="777240" y="457869"/>
                </a:cubicBezTo>
                <a:cubicBezTo>
                  <a:pt x="770995" y="460991"/>
                  <a:pt x="763693" y="461256"/>
                  <a:pt x="756920" y="462949"/>
                </a:cubicBezTo>
                <a:cubicBezTo>
                  <a:pt x="751840" y="466336"/>
                  <a:pt x="746648" y="469560"/>
                  <a:pt x="741680" y="473109"/>
                </a:cubicBezTo>
                <a:cubicBezTo>
                  <a:pt x="734790" y="478030"/>
                  <a:pt x="728711" y="484148"/>
                  <a:pt x="721360" y="488349"/>
                </a:cubicBezTo>
                <a:cubicBezTo>
                  <a:pt x="716711" y="491006"/>
                  <a:pt x="710909" y="491034"/>
                  <a:pt x="706120" y="493429"/>
                </a:cubicBezTo>
                <a:cubicBezTo>
                  <a:pt x="697289" y="497845"/>
                  <a:pt x="689551" y="504253"/>
                  <a:pt x="680720" y="508669"/>
                </a:cubicBezTo>
                <a:cubicBezTo>
                  <a:pt x="675931" y="511064"/>
                  <a:pt x="670402" y="511640"/>
                  <a:pt x="665480" y="513749"/>
                </a:cubicBezTo>
                <a:cubicBezTo>
                  <a:pt x="603137" y="540467"/>
                  <a:pt x="680938" y="508560"/>
                  <a:pt x="629920" y="534069"/>
                </a:cubicBezTo>
                <a:cubicBezTo>
                  <a:pt x="625131" y="536464"/>
                  <a:pt x="619469" y="536754"/>
                  <a:pt x="614680" y="539149"/>
                </a:cubicBezTo>
                <a:cubicBezTo>
                  <a:pt x="609219" y="541879"/>
                  <a:pt x="604741" y="546280"/>
                  <a:pt x="599440" y="549309"/>
                </a:cubicBezTo>
                <a:cubicBezTo>
                  <a:pt x="592865" y="553066"/>
                  <a:pt x="585740" y="555791"/>
                  <a:pt x="579120" y="559469"/>
                </a:cubicBezTo>
                <a:cubicBezTo>
                  <a:pt x="570489" y="564264"/>
                  <a:pt x="562187" y="569629"/>
                  <a:pt x="553720" y="574709"/>
                </a:cubicBezTo>
                <a:cubicBezTo>
                  <a:pt x="550333" y="579789"/>
                  <a:pt x="547223" y="585065"/>
                  <a:pt x="543560" y="589949"/>
                </a:cubicBezTo>
                <a:cubicBezTo>
                  <a:pt x="537054" y="598623"/>
                  <a:pt x="529458" y="606466"/>
                  <a:pt x="523240" y="615349"/>
                </a:cubicBezTo>
                <a:cubicBezTo>
                  <a:pt x="517578" y="623438"/>
                  <a:pt x="512681" y="632055"/>
                  <a:pt x="508000" y="640749"/>
                </a:cubicBezTo>
                <a:cubicBezTo>
                  <a:pt x="500819" y="654084"/>
                  <a:pt x="492469" y="667021"/>
                  <a:pt x="487680" y="681389"/>
                </a:cubicBezTo>
                <a:cubicBezTo>
                  <a:pt x="485987" y="686469"/>
                  <a:pt x="484844" y="691767"/>
                  <a:pt x="482600" y="696629"/>
                </a:cubicBezTo>
                <a:cubicBezTo>
                  <a:pt x="474666" y="713819"/>
                  <a:pt x="466176" y="730760"/>
                  <a:pt x="457200" y="747429"/>
                </a:cubicBezTo>
                <a:cubicBezTo>
                  <a:pt x="454305" y="752805"/>
                  <a:pt x="449770" y="757208"/>
                  <a:pt x="447040" y="762669"/>
                </a:cubicBezTo>
                <a:cubicBezTo>
                  <a:pt x="419177" y="818395"/>
                  <a:pt x="445635" y="779782"/>
                  <a:pt x="416560" y="818549"/>
                </a:cubicBezTo>
                <a:cubicBezTo>
                  <a:pt x="404646" y="854290"/>
                  <a:pt x="420152" y="810167"/>
                  <a:pt x="401320" y="854109"/>
                </a:cubicBezTo>
                <a:cubicBezTo>
                  <a:pt x="399211" y="859031"/>
                  <a:pt x="398635" y="864560"/>
                  <a:pt x="396240" y="869349"/>
                </a:cubicBezTo>
                <a:cubicBezTo>
                  <a:pt x="391824" y="878180"/>
                  <a:pt x="385416" y="885918"/>
                  <a:pt x="381000" y="894749"/>
                </a:cubicBezTo>
                <a:cubicBezTo>
                  <a:pt x="359968" y="936813"/>
                  <a:pt x="394877" y="881553"/>
                  <a:pt x="365760" y="925229"/>
                </a:cubicBezTo>
                <a:cubicBezTo>
                  <a:pt x="354630" y="969748"/>
                  <a:pt x="366532" y="924350"/>
                  <a:pt x="355600" y="960789"/>
                </a:cubicBezTo>
                <a:cubicBezTo>
                  <a:pt x="352058" y="972597"/>
                  <a:pt x="349653" y="984764"/>
                  <a:pt x="345440" y="996349"/>
                </a:cubicBezTo>
                <a:cubicBezTo>
                  <a:pt x="342852" y="1003466"/>
                  <a:pt x="338263" y="1009708"/>
                  <a:pt x="335280" y="1016669"/>
                </a:cubicBezTo>
                <a:cubicBezTo>
                  <a:pt x="333171" y="1021591"/>
                  <a:pt x="332375" y="1027016"/>
                  <a:pt x="330200" y="1031909"/>
                </a:cubicBezTo>
                <a:cubicBezTo>
                  <a:pt x="325587" y="1042289"/>
                  <a:pt x="318781" y="1051692"/>
                  <a:pt x="314960" y="1062389"/>
                </a:cubicBezTo>
                <a:cubicBezTo>
                  <a:pt x="310264" y="1075539"/>
                  <a:pt x="309986" y="1090064"/>
                  <a:pt x="304800" y="1103029"/>
                </a:cubicBezTo>
                <a:cubicBezTo>
                  <a:pt x="301413" y="1111496"/>
                  <a:pt x="298344" y="1120096"/>
                  <a:pt x="294640" y="1128429"/>
                </a:cubicBezTo>
                <a:cubicBezTo>
                  <a:pt x="291564" y="1135349"/>
                  <a:pt x="287292" y="1141718"/>
                  <a:pt x="284480" y="1148749"/>
                </a:cubicBezTo>
                <a:cubicBezTo>
                  <a:pt x="270064" y="1184790"/>
                  <a:pt x="274478" y="1186177"/>
                  <a:pt x="264160" y="1230029"/>
                </a:cubicBezTo>
                <a:cubicBezTo>
                  <a:pt x="261336" y="1242029"/>
                  <a:pt x="257898" y="1253894"/>
                  <a:pt x="254000" y="1265589"/>
                </a:cubicBezTo>
                <a:cubicBezTo>
                  <a:pt x="249425" y="1279314"/>
                  <a:pt x="243575" y="1292586"/>
                  <a:pt x="238760" y="1306229"/>
                </a:cubicBezTo>
                <a:cubicBezTo>
                  <a:pt x="233413" y="1321378"/>
                  <a:pt x="229486" y="1337034"/>
                  <a:pt x="223520" y="1351949"/>
                </a:cubicBezTo>
                <a:cubicBezTo>
                  <a:pt x="220133" y="1360416"/>
                  <a:pt x="215980" y="1368615"/>
                  <a:pt x="213360" y="1377349"/>
                </a:cubicBezTo>
                <a:cubicBezTo>
                  <a:pt x="210879" y="1385619"/>
                  <a:pt x="210761" y="1394479"/>
                  <a:pt x="208280" y="1402749"/>
                </a:cubicBezTo>
                <a:cubicBezTo>
                  <a:pt x="205660" y="1411483"/>
                  <a:pt x="201004" y="1419498"/>
                  <a:pt x="198120" y="1428149"/>
                </a:cubicBezTo>
                <a:cubicBezTo>
                  <a:pt x="195912" y="1434773"/>
                  <a:pt x="195248" y="1441845"/>
                  <a:pt x="193040" y="1448469"/>
                </a:cubicBezTo>
                <a:cubicBezTo>
                  <a:pt x="190156" y="1457120"/>
                  <a:pt x="185764" y="1465218"/>
                  <a:pt x="182880" y="1473869"/>
                </a:cubicBezTo>
                <a:cubicBezTo>
                  <a:pt x="180672" y="1480493"/>
                  <a:pt x="180186" y="1487628"/>
                  <a:pt x="177800" y="1494189"/>
                </a:cubicBezTo>
                <a:cubicBezTo>
                  <a:pt x="173393" y="1506309"/>
                  <a:pt x="166852" y="1517588"/>
                  <a:pt x="162560" y="1529749"/>
                </a:cubicBezTo>
                <a:cubicBezTo>
                  <a:pt x="156676" y="1546420"/>
                  <a:pt x="153160" y="1563863"/>
                  <a:pt x="147320" y="1580549"/>
                </a:cubicBezTo>
                <a:cubicBezTo>
                  <a:pt x="141295" y="1597763"/>
                  <a:pt x="131423" y="1613656"/>
                  <a:pt x="127000" y="1631349"/>
                </a:cubicBezTo>
                <a:cubicBezTo>
                  <a:pt x="125307" y="1638122"/>
                  <a:pt x="123973" y="1644996"/>
                  <a:pt x="121920" y="1651669"/>
                </a:cubicBezTo>
                <a:cubicBezTo>
                  <a:pt x="117196" y="1667023"/>
                  <a:pt x="110576" y="1681804"/>
                  <a:pt x="106680" y="1697389"/>
                </a:cubicBezTo>
                <a:cubicBezTo>
                  <a:pt x="81782" y="1796982"/>
                  <a:pt x="107077" y="1693063"/>
                  <a:pt x="91440" y="1763429"/>
                </a:cubicBezTo>
                <a:cubicBezTo>
                  <a:pt x="89925" y="1770245"/>
                  <a:pt x="87729" y="1776903"/>
                  <a:pt x="86360" y="1783749"/>
                </a:cubicBezTo>
                <a:cubicBezTo>
                  <a:pt x="80954" y="1810779"/>
                  <a:pt x="76278" y="1837950"/>
                  <a:pt x="71120" y="1865029"/>
                </a:cubicBezTo>
                <a:cubicBezTo>
                  <a:pt x="69504" y="1873511"/>
                  <a:pt x="68770" y="1882238"/>
                  <a:pt x="66040" y="1890429"/>
                </a:cubicBezTo>
                <a:cubicBezTo>
                  <a:pt x="62653" y="1900589"/>
                  <a:pt x="58477" y="1910519"/>
                  <a:pt x="55880" y="1920909"/>
                </a:cubicBezTo>
                <a:cubicBezTo>
                  <a:pt x="48963" y="1948576"/>
                  <a:pt x="53922" y="1934984"/>
                  <a:pt x="40640" y="1961549"/>
                </a:cubicBezTo>
                <a:cubicBezTo>
                  <a:pt x="38947" y="1973402"/>
                  <a:pt x="37908" y="1985368"/>
                  <a:pt x="35560" y="1997109"/>
                </a:cubicBezTo>
                <a:cubicBezTo>
                  <a:pt x="32822" y="2010801"/>
                  <a:pt x="28326" y="2024095"/>
                  <a:pt x="25400" y="2037749"/>
                </a:cubicBezTo>
                <a:cubicBezTo>
                  <a:pt x="23242" y="2047821"/>
                  <a:pt x="22218" y="2058105"/>
                  <a:pt x="20320" y="2068229"/>
                </a:cubicBezTo>
                <a:cubicBezTo>
                  <a:pt x="17138" y="2085202"/>
                  <a:pt x="12602" y="2101934"/>
                  <a:pt x="10160" y="2119029"/>
                </a:cubicBezTo>
                <a:cubicBezTo>
                  <a:pt x="2196" y="2174774"/>
                  <a:pt x="6074" y="2142657"/>
                  <a:pt x="0" y="2215549"/>
                </a:cubicBezTo>
                <a:cubicBezTo>
                  <a:pt x="1693" y="2308682"/>
                  <a:pt x="2494" y="2401836"/>
                  <a:pt x="5080" y="2494949"/>
                </a:cubicBezTo>
                <a:cubicBezTo>
                  <a:pt x="7574" y="2584725"/>
                  <a:pt x="10828" y="2674487"/>
                  <a:pt x="15240" y="2764189"/>
                </a:cubicBezTo>
                <a:cubicBezTo>
                  <a:pt x="15598" y="2771476"/>
                  <a:pt x="23833" y="2830987"/>
                  <a:pt x="25400" y="2840389"/>
                </a:cubicBezTo>
                <a:cubicBezTo>
                  <a:pt x="26819" y="2848906"/>
                  <a:pt x="29259" y="2857241"/>
                  <a:pt x="30480" y="2865789"/>
                </a:cubicBezTo>
                <a:cubicBezTo>
                  <a:pt x="46164" y="2975577"/>
                  <a:pt x="23757" y="2840765"/>
                  <a:pt x="40640" y="2967389"/>
                </a:cubicBezTo>
                <a:cubicBezTo>
                  <a:pt x="44019" y="2992734"/>
                  <a:pt x="50105" y="2989315"/>
                  <a:pt x="55880" y="3018189"/>
                </a:cubicBezTo>
                <a:cubicBezTo>
                  <a:pt x="57573" y="3026656"/>
                  <a:pt x="59613" y="3035060"/>
                  <a:pt x="60960" y="3043589"/>
                </a:cubicBezTo>
                <a:cubicBezTo>
                  <a:pt x="68907" y="3093922"/>
                  <a:pt x="68804" y="3123774"/>
                  <a:pt x="86360" y="3170589"/>
                </a:cubicBezTo>
                <a:cubicBezTo>
                  <a:pt x="89827" y="3179834"/>
                  <a:pt x="96520" y="3187522"/>
                  <a:pt x="101600" y="3195989"/>
                </a:cubicBezTo>
                <a:cubicBezTo>
                  <a:pt x="105642" y="3228321"/>
                  <a:pt x="105248" y="3242050"/>
                  <a:pt x="116840" y="3272189"/>
                </a:cubicBezTo>
                <a:cubicBezTo>
                  <a:pt x="122784" y="3287643"/>
                  <a:pt x="138154" y="3313666"/>
                  <a:pt x="147320" y="3328069"/>
                </a:cubicBezTo>
                <a:cubicBezTo>
                  <a:pt x="153876" y="3338371"/>
                  <a:pt x="163779" y="3346965"/>
                  <a:pt x="167640" y="3358549"/>
                </a:cubicBezTo>
                <a:cubicBezTo>
                  <a:pt x="180409" y="3396855"/>
                  <a:pt x="163185" y="3349638"/>
                  <a:pt x="182880" y="3389029"/>
                </a:cubicBezTo>
                <a:cubicBezTo>
                  <a:pt x="203901" y="3431072"/>
                  <a:pt x="166407" y="3371735"/>
                  <a:pt x="198120" y="3424589"/>
                </a:cubicBezTo>
                <a:cubicBezTo>
                  <a:pt x="204402" y="3435060"/>
                  <a:pt x="214579" y="3443485"/>
                  <a:pt x="218440" y="3455069"/>
                </a:cubicBezTo>
                <a:cubicBezTo>
                  <a:pt x="220133" y="3460149"/>
                  <a:pt x="220550" y="3465854"/>
                  <a:pt x="223520" y="3470309"/>
                </a:cubicBezTo>
                <a:cubicBezTo>
                  <a:pt x="231343" y="3482043"/>
                  <a:pt x="242755" y="3488212"/>
                  <a:pt x="254000" y="3495709"/>
                </a:cubicBezTo>
                <a:cubicBezTo>
                  <a:pt x="263448" y="3524052"/>
                  <a:pt x="251501" y="3500184"/>
                  <a:pt x="279400" y="3521109"/>
                </a:cubicBezTo>
                <a:cubicBezTo>
                  <a:pt x="317970" y="3550037"/>
                  <a:pt x="282547" y="3535705"/>
                  <a:pt x="314960" y="3546509"/>
                </a:cubicBezTo>
                <a:cubicBezTo>
                  <a:pt x="321733" y="3551589"/>
                  <a:pt x="327967" y="3557483"/>
                  <a:pt x="335280" y="3561749"/>
                </a:cubicBezTo>
                <a:cubicBezTo>
                  <a:pt x="348362" y="3569380"/>
                  <a:pt x="362195" y="3575664"/>
                  <a:pt x="375920" y="3582069"/>
                </a:cubicBezTo>
                <a:cubicBezTo>
                  <a:pt x="408563" y="3597303"/>
                  <a:pt x="442580" y="3608894"/>
                  <a:pt x="477520" y="3617629"/>
                </a:cubicBezTo>
                <a:cubicBezTo>
                  <a:pt x="485897" y="3619723"/>
                  <a:pt x="494590" y="3620437"/>
                  <a:pt x="502920" y="3622709"/>
                </a:cubicBezTo>
                <a:cubicBezTo>
                  <a:pt x="594959" y="3647810"/>
                  <a:pt x="465705" y="3617215"/>
                  <a:pt x="568960" y="3643029"/>
                </a:cubicBezTo>
                <a:cubicBezTo>
                  <a:pt x="577337" y="3645123"/>
                  <a:pt x="586119" y="3645534"/>
                  <a:pt x="594360" y="3648109"/>
                </a:cubicBezTo>
                <a:cubicBezTo>
                  <a:pt x="613278" y="3654021"/>
                  <a:pt x="631913" y="3660883"/>
                  <a:pt x="650240" y="3668429"/>
                </a:cubicBezTo>
                <a:cubicBezTo>
                  <a:pt x="660744" y="3672754"/>
                  <a:pt x="669944" y="3680077"/>
                  <a:pt x="680720" y="3683669"/>
                </a:cubicBezTo>
                <a:cubicBezTo>
                  <a:pt x="690492" y="3686926"/>
                  <a:pt x="701100" y="3686729"/>
                  <a:pt x="711200" y="3688749"/>
                </a:cubicBezTo>
                <a:cubicBezTo>
                  <a:pt x="726509" y="3691811"/>
                  <a:pt x="741611" y="3695847"/>
                  <a:pt x="756920" y="3698909"/>
                </a:cubicBezTo>
                <a:cubicBezTo>
                  <a:pt x="772149" y="3701955"/>
                  <a:pt x="844714" y="3716506"/>
                  <a:pt x="873760" y="3719229"/>
                </a:cubicBezTo>
                <a:cubicBezTo>
                  <a:pt x="1076506" y="3738236"/>
                  <a:pt x="1076712" y="3730474"/>
                  <a:pt x="1356360" y="3734469"/>
                </a:cubicBezTo>
                <a:lnTo>
                  <a:pt x="1442720" y="3744629"/>
                </a:lnTo>
                <a:cubicBezTo>
                  <a:pt x="1456444" y="3747202"/>
                  <a:pt x="1469609" y="3752362"/>
                  <a:pt x="1483360" y="3754789"/>
                </a:cubicBezTo>
                <a:cubicBezTo>
                  <a:pt x="1498460" y="3757454"/>
                  <a:pt x="1513887" y="3757797"/>
                  <a:pt x="1529080" y="3759869"/>
                </a:cubicBezTo>
                <a:cubicBezTo>
                  <a:pt x="1551148" y="3762878"/>
                  <a:pt x="1573187" y="3766158"/>
                  <a:pt x="1595120" y="3770029"/>
                </a:cubicBezTo>
                <a:cubicBezTo>
                  <a:pt x="1601996" y="3771242"/>
                  <a:pt x="1608637" y="3773539"/>
                  <a:pt x="1615440" y="3775109"/>
                </a:cubicBezTo>
                <a:cubicBezTo>
                  <a:pt x="1630652" y="3778619"/>
                  <a:pt x="1646149" y="3780980"/>
                  <a:pt x="1661160" y="3785269"/>
                </a:cubicBezTo>
                <a:cubicBezTo>
                  <a:pt x="1669928" y="3787774"/>
                  <a:pt x="1677713" y="3793217"/>
                  <a:pt x="1686560" y="3795429"/>
                </a:cubicBezTo>
                <a:cubicBezTo>
                  <a:pt x="1698176" y="3798333"/>
                  <a:pt x="1710379" y="3798161"/>
                  <a:pt x="1722120" y="3800509"/>
                </a:cubicBezTo>
                <a:cubicBezTo>
                  <a:pt x="1752737" y="3806632"/>
                  <a:pt x="1783153" y="3813734"/>
                  <a:pt x="1813560" y="3820829"/>
                </a:cubicBezTo>
                <a:cubicBezTo>
                  <a:pt x="1833957" y="3825588"/>
                  <a:pt x="1853912" y="3832322"/>
                  <a:pt x="1874520" y="3836069"/>
                </a:cubicBezTo>
                <a:cubicBezTo>
                  <a:pt x="1891263" y="3839113"/>
                  <a:pt x="1908368" y="3839653"/>
                  <a:pt x="1925320" y="3841149"/>
                </a:cubicBezTo>
                <a:lnTo>
                  <a:pt x="2047240" y="3851309"/>
                </a:lnTo>
                <a:cubicBezTo>
                  <a:pt x="2195688" y="3864407"/>
                  <a:pt x="1982888" y="3847531"/>
                  <a:pt x="2164080" y="3861469"/>
                </a:cubicBezTo>
                <a:cubicBezTo>
                  <a:pt x="2210537" y="3870760"/>
                  <a:pt x="2187058" y="3867172"/>
                  <a:pt x="2260600" y="3871629"/>
                </a:cubicBezTo>
                <a:cubicBezTo>
                  <a:pt x="2437115" y="3882327"/>
                  <a:pt x="2285287" y="3871183"/>
                  <a:pt x="2423160" y="3881789"/>
                </a:cubicBezTo>
                <a:cubicBezTo>
                  <a:pt x="2456808" y="3893005"/>
                  <a:pt x="2444425" y="3889827"/>
                  <a:pt x="2504440" y="3897029"/>
                </a:cubicBezTo>
                <a:cubicBezTo>
                  <a:pt x="2524685" y="3899458"/>
                  <a:pt x="2545043" y="3900935"/>
                  <a:pt x="2565400" y="3902109"/>
                </a:cubicBezTo>
                <a:lnTo>
                  <a:pt x="2768600" y="3912269"/>
                </a:lnTo>
                <a:cubicBezTo>
                  <a:pt x="2805853" y="3917349"/>
                  <a:pt x="2842931" y="3923944"/>
                  <a:pt x="2880360" y="3927509"/>
                </a:cubicBezTo>
                <a:cubicBezTo>
                  <a:pt x="2915920" y="3930896"/>
                  <a:pt x="2951595" y="3933238"/>
                  <a:pt x="2987040" y="3937669"/>
                </a:cubicBezTo>
                <a:cubicBezTo>
                  <a:pt x="3005826" y="3940017"/>
                  <a:pt x="3024044" y="3946377"/>
                  <a:pt x="3042920" y="3947829"/>
                </a:cubicBezTo>
                <a:cubicBezTo>
                  <a:pt x="3112224" y="3953160"/>
                  <a:pt x="3181804" y="3954024"/>
                  <a:pt x="3251200" y="3957989"/>
                </a:cubicBezTo>
                <a:cubicBezTo>
                  <a:pt x="3528758" y="3973849"/>
                  <a:pt x="3369645" y="3967143"/>
                  <a:pt x="3728720" y="3973229"/>
                </a:cubicBezTo>
                <a:cubicBezTo>
                  <a:pt x="3932789" y="3988927"/>
                  <a:pt x="3689990" y="3971646"/>
                  <a:pt x="4165600" y="3983389"/>
                </a:cubicBezTo>
                <a:cubicBezTo>
                  <a:pt x="4179248" y="3983726"/>
                  <a:pt x="4192594" y="3988055"/>
                  <a:pt x="4206240" y="3988469"/>
                </a:cubicBezTo>
                <a:cubicBezTo>
                  <a:pt x="4304423" y="3991444"/>
                  <a:pt x="4402667" y="3991856"/>
                  <a:pt x="4500880" y="3993549"/>
                </a:cubicBezTo>
                <a:lnTo>
                  <a:pt x="4719320" y="3988469"/>
                </a:lnTo>
                <a:cubicBezTo>
                  <a:pt x="4726295" y="3988172"/>
                  <a:pt x="4732904" y="3985226"/>
                  <a:pt x="4739640" y="3983389"/>
                </a:cubicBezTo>
                <a:cubicBezTo>
                  <a:pt x="4751533" y="3980145"/>
                  <a:pt x="4763347" y="3976616"/>
                  <a:pt x="4775200" y="3973229"/>
                </a:cubicBezTo>
                <a:cubicBezTo>
                  <a:pt x="4784623" y="3967575"/>
                  <a:pt x="4848865" y="3932585"/>
                  <a:pt x="4871720" y="3912269"/>
                </a:cubicBezTo>
                <a:cubicBezTo>
                  <a:pt x="4880669" y="3904314"/>
                  <a:pt x="4887705" y="3894267"/>
                  <a:pt x="4897120" y="3886869"/>
                </a:cubicBezTo>
                <a:cubicBezTo>
                  <a:pt x="4911522" y="3875553"/>
                  <a:pt x="4928070" y="3867221"/>
                  <a:pt x="4942840" y="3856389"/>
                </a:cubicBezTo>
                <a:cubicBezTo>
                  <a:pt x="4953505" y="3848568"/>
                  <a:pt x="4962624" y="3838768"/>
                  <a:pt x="4973320" y="3830989"/>
                </a:cubicBezTo>
                <a:cubicBezTo>
                  <a:pt x="4981305" y="3825182"/>
                  <a:pt x="4990735" y="3821556"/>
                  <a:pt x="4998720" y="3815749"/>
                </a:cubicBezTo>
                <a:cubicBezTo>
                  <a:pt x="5065126" y="3767454"/>
                  <a:pt x="4992809" y="3814582"/>
                  <a:pt x="5059680" y="3759869"/>
                </a:cubicBezTo>
                <a:cubicBezTo>
                  <a:pt x="5067322" y="3753617"/>
                  <a:pt x="5076613" y="3749709"/>
                  <a:pt x="5085080" y="3744629"/>
                </a:cubicBezTo>
                <a:cubicBezTo>
                  <a:pt x="5119640" y="3698549"/>
                  <a:pt x="5081597" y="3747277"/>
                  <a:pt x="5115560" y="3709069"/>
                </a:cubicBezTo>
                <a:cubicBezTo>
                  <a:pt x="5124346" y="3699184"/>
                  <a:pt x="5131211" y="3687526"/>
                  <a:pt x="5140960" y="3678589"/>
                </a:cubicBezTo>
                <a:cubicBezTo>
                  <a:pt x="5151698" y="3668746"/>
                  <a:pt x="5164667" y="3661656"/>
                  <a:pt x="5176520" y="3653189"/>
                </a:cubicBezTo>
                <a:cubicBezTo>
                  <a:pt x="5178213" y="3648109"/>
                  <a:pt x="5178943" y="3642598"/>
                  <a:pt x="5181600" y="3637949"/>
                </a:cubicBezTo>
                <a:cubicBezTo>
                  <a:pt x="5185801" y="3630598"/>
                  <a:pt x="5191919" y="3624519"/>
                  <a:pt x="5196840" y="3617629"/>
                </a:cubicBezTo>
                <a:cubicBezTo>
                  <a:pt x="5200389" y="3612661"/>
                  <a:pt x="5203613" y="3607469"/>
                  <a:pt x="5207000" y="3602389"/>
                </a:cubicBezTo>
                <a:cubicBezTo>
                  <a:pt x="5208693" y="3595616"/>
                  <a:pt x="5209629" y="3588606"/>
                  <a:pt x="5212080" y="3582069"/>
                </a:cubicBezTo>
                <a:cubicBezTo>
                  <a:pt x="5228748" y="3537620"/>
                  <a:pt x="5223396" y="3587605"/>
                  <a:pt x="5242560" y="3510949"/>
                </a:cubicBezTo>
                <a:cubicBezTo>
                  <a:pt x="5245947" y="3497402"/>
                  <a:pt x="5249982" y="3484001"/>
                  <a:pt x="5252720" y="3470309"/>
                </a:cubicBezTo>
                <a:cubicBezTo>
                  <a:pt x="5256760" y="3450109"/>
                  <a:pt x="5262880" y="3409349"/>
                  <a:pt x="5262880" y="3409349"/>
                </a:cubicBezTo>
                <a:cubicBezTo>
                  <a:pt x="5261187" y="3248482"/>
                  <a:pt x="5259823" y="3087612"/>
                  <a:pt x="5257800" y="2926749"/>
                </a:cubicBezTo>
                <a:cubicBezTo>
                  <a:pt x="5257214" y="2880126"/>
                  <a:pt x="5261707" y="2658285"/>
                  <a:pt x="5247640" y="2545749"/>
                </a:cubicBezTo>
                <a:cubicBezTo>
                  <a:pt x="5246569" y="2537181"/>
                  <a:pt x="5243979" y="2528866"/>
                  <a:pt x="5242560" y="2520349"/>
                </a:cubicBezTo>
                <a:cubicBezTo>
                  <a:pt x="5213356" y="2345123"/>
                  <a:pt x="5256344" y="2591081"/>
                  <a:pt x="5232400" y="2459389"/>
                </a:cubicBezTo>
                <a:cubicBezTo>
                  <a:pt x="5225248" y="2420051"/>
                  <a:pt x="5231197" y="2440540"/>
                  <a:pt x="5222240" y="2413669"/>
                </a:cubicBezTo>
                <a:cubicBezTo>
                  <a:pt x="5220547" y="2400122"/>
                  <a:pt x="5219676" y="2386447"/>
                  <a:pt x="5217160" y="2373029"/>
                </a:cubicBezTo>
                <a:cubicBezTo>
                  <a:pt x="5214587" y="2359305"/>
                  <a:pt x="5210140" y="2345995"/>
                  <a:pt x="5207000" y="2332389"/>
                </a:cubicBezTo>
                <a:cubicBezTo>
                  <a:pt x="5205058" y="2323976"/>
                  <a:pt x="5203793" y="2315418"/>
                  <a:pt x="5201920" y="2306989"/>
                </a:cubicBezTo>
                <a:cubicBezTo>
                  <a:pt x="5200405" y="2300173"/>
                  <a:pt x="5198089" y="2293538"/>
                  <a:pt x="5196840" y="2286669"/>
                </a:cubicBezTo>
                <a:cubicBezTo>
                  <a:pt x="5191312" y="2256267"/>
                  <a:pt x="5193076" y="2223919"/>
                  <a:pt x="5181600" y="2195229"/>
                </a:cubicBezTo>
                <a:cubicBezTo>
                  <a:pt x="5172656" y="2172870"/>
                  <a:pt x="5170735" y="2171384"/>
                  <a:pt x="5166360" y="2149509"/>
                </a:cubicBezTo>
                <a:cubicBezTo>
                  <a:pt x="5164340" y="2139409"/>
                  <a:pt x="5164279" y="2128883"/>
                  <a:pt x="5161280" y="2119029"/>
                </a:cubicBezTo>
                <a:cubicBezTo>
                  <a:pt x="5152392" y="2089825"/>
                  <a:pt x="5146506" y="2058846"/>
                  <a:pt x="5130800" y="2032669"/>
                </a:cubicBezTo>
                <a:cubicBezTo>
                  <a:pt x="5125720" y="2024202"/>
                  <a:pt x="5119646" y="2016258"/>
                  <a:pt x="5115560" y="2007269"/>
                </a:cubicBezTo>
                <a:cubicBezTo>
                  <a:pt x="5111128" y="1997519"/>
                  <a:pt x="5109377" y="1986733"/>
                  <a:pt x="5105400" y="1976789"/>
                </a:cubicBezTo>
                <a:cubicBezTo>
                  <a:pt x="5099206" y="1961304"/>
                  <a:pt x="5091853" y="1946309"/>
                  <a:pt x="5085080" y="1931069"/>
                </a:cubicBezTo>
                <a:cubicBezTo>
                  <a:pt x="5083387" y="1922602"/>
                  <a:pt x="5083032" y="1913754"/>
                  <a:pt x="5080000" y="1905669"/>
                </a:cubicBezTo>
                <a:cubicBezTo>
                  <a:pt x="5077856" y="1899952"/>
                  <a:pt x="5072764" y="1895789"/>
                  <a:pt x="5069840" y="1890429"/>
                </a:cubicBezTo>
                <a:cubicBezTo>
                  <a:pt x="5062587" y="1877133"/>
                  <a:pt x="5055671" y="1863629"/>
                  <a:pt x="5049520" y="1849789"/>
                </a:cubicBezTo>
                <a:cubicBezTo>
                  <a:pt x="5042747" y="1834549"/>
                  <a:pt x="5036189" y="1819211"/>
                  <a:pt x="5029200" y="1804069"/>
                </a:cubicBezTo>
                <a:cubicBezTo>
                  <a:pt x="5026027" y="1797193"/>
                  <a:pt x="5021852" y="1790780"/>
                  <a:pt x="5019040" y="1783749"/>
                </a:cubicBezTo>
                <a:cubicBezTo>
                  <a:pt x="5008294" y="1756883"/>
                  <a:pt x="4997710" y="1729920"/>
                  <a:pt x="4988560" y="1702469"/>
                </a:cubicBezTo>
                <a:cubicBezTo>
                  <a:pt x="4985173" y="1692309"/>
                  <a:pt x="4982619" y="1681833"/>
                  <a:pt x="4978400" y="1671989"/>
                </a:cubicBezTo>
                <a:cubicBezTo>
                  <a:pt x="4960292" y="1629736"/>
                  <a:pt x="4961552" y="1639630"/>
                  <a:pt x="4942840" y="1605949"/>
                </a:cubicBezTo>
                <a:cubicBezTo>
                  <a:pt x="4939162" y="1599329"/>
                  <a:pt x="4936358" y="1592249"/>
                  <a:pt x="4932680" y="1585629"/>
                </a:cubicBezTo>
                <a:cubicBezTo>
                  <a:pt x="4927885" y="1576998"/>
                  <a:pt x="4922168" y="1568897"/>
                  <a:pt x="4917440" y="1560229"/>
                </a:cubicBezTo>
                <a:cubicBezTo>
                  <a:pt x="4912001" y="1550257"/>
                  <a:pt x="4907717" y="1539679"/>
                  <a:pt x="4902200" y="1529749"/>
                </a:cubicBezTo>
                <a:cubicBezTo>
                  <a:pt x="4899235" y="1524412"/>
                  <a:pt x="4894445" y="1520121"/>
                  <a:pt x="4892040" y="1514509"/>
                </a:cubicBezTo>
                <a:cubicBezTo>
                  <a:pt x="4837069" y="1386244"/>
                  <a:pt x="4897498" y="1507062"/>
                  <a:pt x="4856480" y="1433229"/>
                </a:cubicBezTo>
                <a:cubicBezTo>
                  <a:pt x="4852802" y="1426609"/>
                  <a:pt x="4850969" y="1418887"/>
                  <a:pt x="4846320" y="1412909"/>
                </a:cubicBezTo>
                <a:cubicBezTo>
                  <a:pt x="4838969" y="1403458"/>
                  <a:pt x="4829387" y="1395976"/>
                  <a:pt x="4820920" y="1387509"/>
                </a:cubicBezTo>
                <a:cubicBezTo>
                  <a:pt x="4808114" y="1349092"/>
                  <a:pt x="4828722" y="1401715"/>
                  <a:pt x="4790440" y="1351949"/>
                </a:cubicBezTo>
                <a:cubicBezTo>
                  <a:pt x="4779810" y="1338130"/>
                  <a:pt x="4774964" y="1320563"/>
                  <a:pt x="4765040" y="1306229"/>
                </a:cubicBezTo>
                <a:cubicBezTo>
                  <a:pt x="4759588" y="1298353"/>
                  <a:pt x="4749797" y="1294032"/>
                  <a:pt x="4744720" y="1285909"/>
                </a:cubicBezTo>
                <a:cubicBezTo>
                  <a:pt x="4732679" y="1266644"/>
                  <a:pt x="4723467" y="1245709"/>
                  <a:pt x="4714240" y="1224949"/>
                </a:cubicBezTo>
                <a:cubicBezTo>
                  <a:pt x="4668346" y="1121688"/>
                  <a:pt x="4755863" y="1292954"/>
                  <a:pt x="4683760" y="1148749"/>
                </a:cubicBezTo>
                <a:cubicBezTo>
                  <a:pt x="4669193" y="1119616"/>
                  <a:pt x="4653154" y="1091242"/>
                  <a:pt x="4638040" y="1062389"/>
                </a:cubicBezTo>
                <a:cubicBezTo>
                  <a:pt x="4638007" y="1062327"/>
                  <a:pt x="4617732" y="1021770"/>
                  <a:pt x="4617720" y="1021749"/>
                </a:cubicBezTo>
                <a:lnTo>
                  <a:pt x="4597400" y="986189"/>
                </a:lnTo>
                <a:cubicBezTo>
                  <a:pt x="4595094" y="976964"/>
                  <a:pt x="4591404" y="959999"/>
                  <a:pt x="4587240" y="950629"/>
                </a:cubicBezTo>
                <a:cubicBezTo>
                  <a:pt x="4582627" y="940249"/>
                  <a:pt x="4577517" y="930079"/>
                  <a:pt x="4572000" y="920149"/>
                </a:cubicBezTo>
                <a:cubicBezTo>
                  <a:pt x="4569035" y="914812"/>
                  <a:pt x="4564570" y="910370"/>
                  <a:pt x="4561840" y="904909"/>
                </a:cubicBezTo>
                <a:cubicBezTo>
                  <a:pt x="4556073" y="893374"/>
                  <a:pt x="4552367" y="880884"/>
                  <a:pt x="4546600" y="869349"/>
                </a:cubicBezTo>
                <a:cubicBezTo>
                  <a:pt x="4527933" y="832015"/>
                  <a:pt x="4543859" y="881445"/>
                  <a:pt x="4526280" y="828709"/>
                </a:cubicBezTo>
                <a:cubicBezTo>
                  <a:pt x="4524072" y="822085"/>
                  <a:pt x="4523548" y="814964"/>
                  <a:pt x="4521200" y="808389"/>
                </a:cubicBezTo>
                <a:cubicBezTo>
                  <a:pt x="4515066" y="791214"/>
                  <a:pt x="4507427" y="774611"/>
                  <a:pt x="4500880" y="757589"/>
                </a:cubicBezTo>
                <a:cubicBezTo>
                  <a:pt x="4498958" y="752591"/>
                  <a:pt x="4497339" y="747478"/>
                  <a:pt x="4495800" y="742349"/>
                </a:cubicBezTo>
                <a:cubicBezTo>
                  <a:pt x="4492258" y="730541"/>
                  <a:pt x="4491153" y="717815"/>
                  <a:pt x="4485640" y="706789"/>
                </a:cubicBezTo>
                <a:cubicBezTo>
                  <a:pt x="4482427" y="700363"/>
                  <a:pt x="4475480" y="696629"/>
                  <a:pt x="4470400" y="691549"/>
                </a:cubicBezTo>
                <a:cubicBezTo>
                  <a:pt x="4468707" y="683082"/>
                  <a:pt x="4468527" y="674166"/>
                  <a:pt x="4465320" y="666149"/>
                </a:cubicBezTo>
                <a:cubicBezTo>
                  <a:pt x="4461653" y="656981"/>
                  <a:pt x="4454496" y="649580"/>
                  <a:pt x="4450080" y="640749"/>
                </a:cubicBezTo>
                <a:cubicBezTo>
                  <a:pt x="4447685" y="635960"/>
                  <a:pt x="4447601" y="630190"/>
                  <a:pt x="4445000" y="625509"/>
                </a:cubicBezTo>
                <a:cubicBezTo>
                  <a:pt x="4431844" y="601828"/>
                  <a:pt x="4423783" y="595199"/>
                  <a:pt x="4409440" y="574709"/>
                </a:cubicBezTo>
                <a:cubicBezTo>
                  <a:pt x="4402438" y="564706"/>
                  <a:pt x="4395402" y="554700"/>
                  <a:pt x="4389120" y="544229"/>
                </a:cubicBezTo>
                <a:cubicBezTo>
                  <a:pt x="4385224" y="537735"/>
                  <a:pt x="4383303" y="530113"/>
                  <a:pt x="4378960" y="523909"/>
                </a:cubicBezTo>
                <a:cubicBezTo>
                  <a:pt x="4371376" y="513074"/>
                  <a:pt x="4360712" y="504554"/>
                  <a:pt x="4353560" y="493429"/>
                </a:cubicBezTo>
                <a:cubicBezTo>
                  <a:pt x="4345370" y="480689"/>
                  <a:pt x="4341178" y="465688"/>
                  <a:pt x="4333240" y="452789"/>
                </a:cubicBezTo>
                <a:cubicBezTo>
                  <a:pt x="4327557" y="443555"/>
                  <a:pt x="4318934" y="436411"/>
                  <a:pt x="4312920" y="427389"/>
                </a:cubicBezTo>
                <a:cubicBezTo>
                  <a:pt x="4294985" y="400486"/>
                  <a:pt x="4313749" y="410732"/>
                  <a:pt x="4287520" y="401989"/>
                </a:cubicBezTo>
                <a:cubicBezTo>
                  <a:pt x="4282440" y="396909"/>
                  <a:pt x="4276955" y="392204"/>
                  <a:pt x="4272280" y="386749"/>
                </a:cubicBezTo>
                <a:cubicBezTo>
                  <a:pt x="4246558" y="356740"/>
                  <a:pt x="4256791" y="353188"/>
                  <a:pt x="4211320" y="320709"/>
                </a:cubicBezTo>
                <a:lnTo>
                  <a:pt x="4175760" y="295309"/>
                </a:lnTo>
                <a:cubicBezTo>
                  <a:pt x="4166058" y="266202"/>
                  <a:pt x="4178039" y="292508"/>
                  <a:pt x="4150360" y="264829"/>
                </a:cubicBezTo>
                <a:cubicBezTo>
                  <a:pt x="4144373" y="258842"/>
                  <a:pt x="4141624" y="249929"/>
                  <a:pt x="4135120" y="244509"/>
                </a:cubicBezTo>
                <a:cubicBezTo>
                  <a:pt x="4131006" y="241081"/>
                  <a:pt x="4124669" y="241824"/>
                  <a:pt x="4119880" y="239429"/>
                </a:cubicBezTo>
                <a:cubicBezTo>
                  <a:pt x="4114419" y="236699"/>
                  <a:pt x="4109330" y="233178"/>
                  <a:pt x="4104640" y="229269"/>
                </a:cubicBezTo>
                <a:cubicBezTo>
                  <a:pt x="4054707" y="187658"/>
                  <a:pt x="4119200" y="238749"/>
                  <a:pt x="4079240" y="198789"/>
                </a:cubicBezTo>
                <a:cubicBezTo>
                  <a:pt x="4074923" y="194472"/>
                  <a:pt x="4069080" y="192016"/>
                  <a:pt x="4064000" y="188629"/>
                </a:cubicBezTo>
                <a:cubicBezTo>
                  <a:pt x="4054110" y="158960"/>
                  <a:pt x="4066658" y="186207"/>
                  <a:pt x="4043680" y="163229"/>
                </a:cubicBezTo>
                <a:cubicBezTo>
                  <a:pt x="4039363" y="158912"/>
                  <a:pt x="4037837" y="152306"/>
                  <a:pt x="4033520" y="147989"/>
                </a:cubicBezTo>
                <a:cubicBezTo>
                  <a:pt x="4027533" y="142002"/>
                  <a:pt x="4019973" y="137829"/>
                  <a:pt x="4013200" y="132749"/>
                </a:cubicBezTo>
                <a:cubicBezTo>
                  <a:pt x="4001552" y="97806"/>
                  <a:pt x="4017484" y="140246"/>
                  <a:pt x="3992880" y="97189"/>
                </a:cubicBezTo>
                <a:cubicBezTo>
                  <a:pt x="3990223" y="92540"/>
                  <a:pt x="3990401" y="86630"/>
                  <a:pt x="3987800" y="81949"/>
                </a:cubicBezTo>
                <a:cubicBezTo>
                  <a:pt x="3981870" y="71275"/>
                  <a:pt x="3890061" y="42733"/>
                  <a:pt x="3886200" y="31149"/>
                </a:cubicBezTo>
                <a:lnTo>
                  <a:pt x="3652520" y="5749"/>
                </a:lnTo>
                <a:close/>
              </a:path>
            </a:pathLst>
          </a:cu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Textfeld 154"/>
          <p:cNvSpPr txBox="1"/>
          <p:nvPr/>
        </p:nvSpPr>
        <p:spPr>
          <a:xfrm>
            <a:off x="5046133" y="135953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WP2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911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Figure</a:t>
            </a:r>
            <a:r>
              <a:rPr lang="de-DE" dirty="0" smtClean="0"/>
              <a:t> 1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proposal</a:t>
            </a:r>
            <a:endParaRPr lang="de-DE" dirty="0"/>
          </a:p>
        </p:txBody>
      </p:sp>
      <p:grpSp>
        <p:nvGrpSpPr>
          <p:cNvPr id="109" name="Gruppieren 108"/>
          <p:cNvGrpSpPr/>
          <p:nvPr/>
        </p:nvGrpSpPr>
        <p:grpSpPr>
          <a:xfrm>
            <a:off x="323528" y="1628800"/>
            <a:ext cx="8506214" cy="3933137"/>
            <a:chOff x="341588" y="327695"/>
            <a:chExt cx="10111693" cy="4675485"/>
          </a:xfrm>
        </p:grpSpPr>
        <p:grpSp>
          <p:nvGrpSpPr>
            <p:cNvPr id="57" name="Gruppierung 72"/>
            <p:cNvGrpSpPr/>
            <p:nvPr/>
          </p:nvGrpSpPr>
          <p:grpSpPr>
            <a:xfrm>
              <a:off x="2846920" y="327695"/>
              <a:ext cx="7606361" cy="4675485"/>
              <a:chOff x="1389470" y="553403"/>
              <a:chExt cx="7606361" cy="4675485"/>
            </a:xfrm>
          </p:grpSpPr>
          <p:sp>
            <p:nvSpPr>
              <p:cNvPr id="58" name="Rechteck 57"/>
              <p:cNvSpPr/>
              <p:nvPr/>
            </p:nvSpPr>
            <p:spPr>
              <a:xfrm>
                <a:off x="2773285" y="1475272"/>
                <a:ext cx="720000" cy="1440000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35000">
                    <a:srgbClr val="FF0000"/>
                  </a:gs>
                  <a:gs pos="100000">
                    <a:schemeClr val="accent3"/>
                  </a:gs>
                </a:gsLst>
                <a:lin ang="16200000" scaled="1"/>
              </a:gradFill>
              <a:ln w="9525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vert270" rtlCol="0" anchor="ctr"/>
              <a:lstStyle/>
              <a:p>
                <a:pPr marL="0" marR="0" lvl="0" indent="0" algn="ctr" defTabSz="4571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Planning</a:t>
                </a: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2774528" y="3346411"/>
                <a:ext cx="720000" cy="1440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vert270" rtlCol="0" anchor="ctr"/>
              <a:lstStyle/>
              <a:p>
                <a:pPr marL="0" marR="0" lvl="0" indent="0" algn="ctr" defTabSz="4571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Discovery and Monitoring</a:t>
                </a:r>
              </a:p>
            </p:txBody>
          </p:sp>
          <p:sp>
            <p:nvSpPr>
              <p:cNvPr id="60" name="Rechteck 59"/>
              <p:cNvSpPr/>
              <p:nvPr/>
            </p:nvSpPr>
            <p:spPr>
              <a:xfrm>
                <a:off x="6243828" y="3410346"/>
                <a:ext cx="2073981" cy="1739217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1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5513922" y="553403"/>
                <a:ext cx="3481909" cy="4675485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vert="horz" rtlCol="0" anchor="t" anchorCtr="0"/>
              <a:lstStyle/>
              <a:p>
                <a:pPr marL="0" marR="0" lvl="0" indent="0" algn="ctr" defTabSz="4571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HPC System</a:t>
                </a:r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1389470" y="1830134"/>
                <a:ext cx="720000" cy="2601413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vert="vert270" rtlCol="0" anchor="ctr"/>
              <a:lstStyle/>
              <a:p>
                <a:pPr marL="0" marR="0" lvl="0" indent="0" algn="ctr" defTabSz="4571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Batch System</a:t>
                </a:r>
              </a:p>
            </p:txBody>
          </p:sp>
          <p:grpSp>
            <p:nvGrpSpPr>
              <p:cNvPr id="63" name="Gruppierung 13"/>
              <p:cNvGrpSpPr/>
              <p:nvPr/>
            </p:nvGrpSpPr>
            <p:grpSpPr>
              <a:xfrm>
                <a:off x="4129854" y="1882182"/>
                <a:ext cx="720000" cy="1973801"/>
                <a:chOff x="4438863" y="2047978"/>
                <a:chExt cx="720000" cy="1925249"/>
              </a:xfrm>
            </p:grpSpPr>
            <p:sp>
              <p:nvSpPr>
                <p:cNvPr id="94" name="Rechteck 93"/>
                <p:cNvSpPr/>
                <p:nvPr/>
              </p:nvSpPr>
              <p:spPr>
                <a:xfrm>
                  <a:off x="4438863" y="2047978"/>
                  <a:ext cx="720000" cy="1925249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vert="vert270" rtlCol="0" anchor="ctr"/>
                <a:lstStyle/>
                <a:p>
                  <a:pPr marL="0" marR="0" lvl="0" indent="0" defTabSz="45716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   Shared</a:t>
                  </a:r>
                </a:p>
                <a:p>
                  <a:pPr marL="0" marR="0" lvl="0" indent="0" defTabSz="45716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File System</a:t>
                  </a:r>
                </a:p>
              </p:txBody>
            </p:sp>
            <p:sp>
              <p:nvSpPr>
                <p:cNvPr id="95" name="Zylinder 94"/>
                <p:cNvSpPr/>
                <p:nvPr/>
              </p:nvSpPr>
              <p:spPr>
                <a:xfrm>
                  <a:off x="4572001" y="2119490"/>
                  <a:ext cx="349250" cy="515938"/>
                </a:xfrm>
                <a:prstGeom prst="can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16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Zylinder 95"/>
                <p:cNvSpPr/>
                <p:nvPr/>
              </p:nvSpPr>
              <p:spPr>
                <a:xfrm>
                  <a:off x="4724401" y="2271887"/>
                  <a:ext cx="349250" cy="515938"/>
                </a:xfrm>
                <a:prstGeom prst="can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16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Zylinder 96"/>
                <p:cNvSpPr/>
                <p:nvPr/>
              </p:nvSpPr>
              <p:spPr>
                <a:xfrm>
                  <a:off x="4532213" y="2441215"/>
                  <a:ext cx="349250" cy="515938"/>
                </a:xfrm>
                <a:prstGeom prst="can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16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Zylinder 97"/>
                <p:cNvSpPr/>
                <p:nvPr/>
              </p:nvSpPr>
              <p:spPr>
                <a:xfrm>
                  <a:off x="4684613" y="2593613"/>
                  <a:ext cx="349250" cy="515938"/>
                </a:xfrm>
                <a:prstGeom prst="can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16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64" name="Bild 14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5625671" y="901909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65" name="Bild 16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6316582" y="901909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66" name="Bild 17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7005743" y="909975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67" name="Bild 18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7696654" y="909975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68" name="Bild 19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5625671" y="1784417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69" name="Bild 20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6316582" y="1784417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70" name="Bild 21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7005743" y="1792483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71" name="Bild 22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7696654" y="1792483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72" name="Bild 23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5625671" y="2641809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73" name="Bild 24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6316582" y="2641809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74" name="Bild 25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7005743" y="2649875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75" name="Bild 26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7696654" y="2649875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76" name="Bild 27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5625671" y="3540897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77" name="Bild 28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16312"/>
              <a:stretch/>
            </p:blipFill>
            <p:spPr>
              <a:xfrm>
                <a:off x="6316582" y="3540897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78" name="Bild 29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16312"/>
              <a:stretch/>
            </p:blipFill>
            <p:spPr>
              <a:xfrm>
                <a:off x="7005743" y="3548963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79" name="Bild 31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5625671" y="4398289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80" name="Bild 32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16312"/>
              <a:stretch/>
            </p:blipFill>
            <p:spPr>
              <a:xfrm>
                <a:off x="6316582" y="4398289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81" name="Bild 33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16312"/>
              <a:stretch/>
            </p:blipFill>
            <p:spPr>
              <a:xfrm>
                <a:off x="7005743" y="4406355"/>
                <a:ext cx="538511" cy="743208"/>
              </a:xfrm>
              <a:prstGeom prst="rect">
                <a:avLst/>
              </a:prstGeom>
            </p:spPr>
          </p:pic>
          <p:sp>
            <p:nvSpPr>
              <p:cNvPr id="82" name="Textfeld 81"/>
              <p:cNvSpPr txBox="1"/>
              <p:nvPr/>
            </p:nvSpPr>
            <p:spPr>
              <a:xfrm>
                <a:off x="6549187" y="3334772"/>
                <a:ext cx="1503865" cy="310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1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Ad-hoc File System</a:t>
                </a:r>
              </a:p>
            </p:txBody>
          </p:sp>
          <p:cxnSp>
            <p:nvCxnSpPr>
              <p:cNvPr id="83" name="Gerade Verbindung mit Pfeil 82"/>
              <p:cNvCxnSpPr/>
              <p:nvPr/>
            </p:nvCxnSpPr>
            <p:spPr>
              <a:xfrm>
                <a:off x="2109470" y="2248109"/>
                <a:ext cx="649818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  <a:headEnd type="none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4" name="Gerade Verbindung mit Pfeil 83"/>
              <p:cNvCxnSpPr>
                <a:stCxn id="59" idx="0"/>
                <a:endCxn id="58" idx="2"/>
              </p:cNvCxnSpPr>
              <p:nvPr/>
            </p:nvCxnSpPr>
            <p:spPr>
              <a:xfrm flipH="1" flipV="1">
                <a:off x="3133285" y="2915272"/>
                <a:ext cx="1243" cy="431139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  <a:headEnd type="none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5" name="Gerade Verbindung mit Pfeil 84"/>
              <p:cNvCxnSpPr/>
              <p:nvPr/>
            </p:nvCxnSpPr>
            <p:spPr>
              <a:xfrm>
                <a:off x="3501661" y="1712991"/>
                <a:ext cx="41040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6" name="Gerade Verbindung mit Pfeil 85"/>
              <p:cNvCxnSpPr/>
              <p:nvPr/>
            </p:nvCxnSpPr>
            <p:spPr>
              <a:xfrm>
                <a:off x="4864449" y="2243744"/>
                <a:ext cx="649818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arrow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7" name="Gerade Verbindung mit Pfeil 86"/>
              <p:cNvCxnSpPr/>
              <p:nvPr/>
            </p:nvCxnSpPr>
            <p:spPr>
              <a:xfrm flipH="1">
                <a:off x="1741382" y="5021817"/>
                <a:ext cx="37800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arrow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8" name="Gerade Verbindung mit Pfeil 87"/>
              <p:cNvCxnSpPr/>
              <p:nvPr/>
            </p:nvCxnSpPr>
            <p:spPr>
              <a:xfrm flipH="1">
                <a:off x="3491654" y="4338362"/>
                <a:ext cx="27360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pic>
            <p:nvPicPr>
              <p:cNvPr id="89" name="Bild 65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8387565" y="901909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90" name="Bild 66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8387565" y="1784417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91" name="Bild 67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8387565" y="2641809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92" name="Bild 68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8387565" y="3540897"/>
                <a:ext cx="538511" cy="743208"/>
              </a:xfrm>
              <a:prstGeom prst="rect">
                <a:avLst/>
              </a:prstGeom>
            </p:spPr>
          </p:pic>
          <p:pic>
            <p:nvPicPr>
              <p:cNvPr id="93" name="Bild 69"/>
              <p:cNvPicPr>
                <a:picLocks noChangeAspect="1"/>
              </p:cNvPicPr>
              <p:nvPr/>
            </p:nvPicPr>
            <p:blipFill rotWithShape="1">
              <a:blip r:embed="rId2"/>
              <a:srcRect b="16312"/>
              <a:stretch/>
            </p:blipFill>
            <p:spPr>
              <a:xfrm>
                <a:off x="8387565" y="4398289"/>
                <a:ext cx="538511" cy="743208"/>
              </a:xfrm>
              <a:prstGeom prst="rect">
                <a:avLst/>
              </a:prstGeom>
            </p:spPr>
          </p:pic>
        </p:grpSp>
        <p:sp>
          <p:nvSpPr>
            <p:cNvPr id="99" name="Multidocument 1"/>
            <p:cNvSpPr/>
            <p:nvPr/>
          </p:nvSpPr>
          <p:spPr bwMode="auto">
            <a:xfrm>
              <a:off x="341588" y="2033484"/>
              <a:ext cx="1828800" cy="1828800"/>
            </a:xfrm>
            <a:prstGeom prst="flowChartMultidocumen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marL="0" marR="0" lvl="0" indent="0" algn="ctr" defTabSz="4571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Applications</a:t>
              </a:r>
            </a:p>
          </p:txBody>
        </p:sp>
        <p:cxnSp>
          <p:nvCxnSpPr>
            <p:cNvPr id="100" name="Gerade Verbindung mit Pfeil 99"/>
            <p:cNvCxnSpPr/>
            <p:nvPr/>
          </p:nvCxnSpPr>
          <p:spPr>
            <a:xfrm>
              <a:off x="2187536" y="2890137"/>
              <a:ext cx="65123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1" name="Gerade Verbindung mit Pfeil 100"/>
            <p:cNvCxnSpPr/>
            <p:nvPr/>
          </p:nvCxnSpPr>
          <p:spPr>
            <a:xfrm flipH="1">
              <a:off x="4955714" y="3838972"/>
              <a:ext cx="2016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2" name="Gerade Verbindung mit Pfeil 101"/>
            <p:cNvCxnSpPr/>
            <p:nvPr/>
          </p:nvCxnSpPr>
          <p:spPr>
            <a:xfrm flipH="1">
              <a:off x="4947396" y="3561114"/>
              <a:ext cx="649433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3" name="Gerade Verbindung mit Pfeil 102"/>
            <p:cNvCxnSpPr/>
            <p:nvPr/>
          </p:nvCxnSpPr>
          <p:spPr>
            <a:xfrm flipH="1">
              <a:off x="3557629" y="3837144"/>
              <a:ext cx="68400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  <a:headEnd type="arrow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104" name="Bild 29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16312"/>
            <a:stretch/>
          </p:blipFill>
          <p:spPr>
            <a:xfrm>
              <a:off x="9169197" y="3308625"/>
              <a:ext cx="538511" cy="743208"/>
            </a:xfrm>
            <a:prstGeom prst="rect">
              <a:avLst/>
            </a:prstGeom>
          </p:spPr>
        </p:pic>
        <p:pic>
          <p:nvPicPr>
            <p:cNvPr id="105" name="Bild 3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16312"/>
            <a:stretch/>
          </p:blipFill>
          <p:spPr>
            <a:xfrm>
              <a:off x="9169197" y="4166018"/>
              <a:ext cx="538511" cy="743208"/>
            </a:xfrm>
            <a:prstGeom prst="rect">
              <a:avLst/>
            </a:prstGeom>
          </p:spPr>
        </p:pic>
        <p:cxnSp>
          <p:nvCxnSpPr>
            <p:cNvPr id="106" name="Gerade Verbindung mit Pfeil 105"/>
            <p:cNvCxnSpPr/>
            <p:nvPr/>
          </p:nvCxnSpPr>
          <p:spPr>
            <a:xfrm flipH="1" flipV="1">
              <a:off x="3197299" y="4209199"/>
              <a:ext cx="3637" cy="5940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7" name="Gerade Verbindung mit Pfeil 106"/>
            <p:cNvCxnSpPr/>
            <p:nvPr/>
          </p:nvCxnSpPr>
          <p:spPr>
            <a:xfrm>
              <a:off x="6307304" y="3244098"/>
              <a:ext cx="1404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8" name="Gerade Verbindung mit Pfeil 107"/>
            <p:cNvCxnSpPr/>
            <p:nvPr/>
          </p:nvCxnSpPr>
          <p:spPr>
            <a:xfrm flipH="1" flipV="1">
              <a:off x="9063935" y="1482925"/>
              <a:ext cx="1243" cy="16920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3755020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Citations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SofA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“The </a:t>
            </a:r>
            <a:r>
              <a:rPr lang="en-US" dirty="0"/>
              <a:t>proposed project ADA-FS aims to improve the I/O performance for extreme-scale parallel </a:t>
            </a:r>
            <a:r>
              <a:rPr lang="en-US" dirty="0" smtClean="0"/>
              <a:t>applications </a:t>
            </a:r>
            <a:r>
              <a:rPr lang="en-US" b="1" dirty="0" smtClean="0">
                <a:solidFill>
                  <a:schemeClr val="accent1"/>
                </a:solidFill>
              </a:rPr>
              <a:t>by </a:t>
            </a:r>
            <a:r>
              <a:rPr lang="en-US" b="1" dirty="0">
                <a:solidFill>
                  <a:schemeClr val="accent1"/>
                </a:solidFill>
              </a:rPr>
              <a:t>a central I/O planning </a:t>
            </a:r>
            <a:r>
              <a:rPr lang="en-US" dirty="0"/>
              <a:t>and a distributed ad-hoc overlay </a:t>
            </a:r>
            <a:r>
              <a:rPr lang="en-US" dirty="0" smtClean="0"/>
              <a:t>file </a:t>
            </a:r>
            <a:r>
              <a:rPr lang="en-US" dirty="0"/>
              <a:t>system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2.2 Objectives: </a:t>
            </a:r>
            <a:br>
              <a:rPr lang="en-US" dirty="0" smtClean="0"/>
            </a:br>
            <a:r>
              <a:rPr lang="en-US" dirty="0" smtClean="0"/>
              <a:t>“The </a:t>
            </a:r>
            <a:r>
              <a:rPr lang="en-US" dirty="0"/>
              <a:t>central I/O planner will </a:t>
            </a:r>
            <a:r>
              <a:rPr lang="en-US" b="1" dirty="0">
                <a:solidFill>
                  <a:schemeClr val="accent1"/>
                </a:solidFill>
              </a:rPr>
              <a:t>coordinate all data transfers </a:t>
            </a:r>
            <a:r>
              <a:rPr lang="en-US" dirty="0"/>
              <a:t>to and from all instances of the </a:t>
            </a:r>
            <a:r>
              <a:rPr lang="en-US" dirty="0" smtClean="0"/>
              <a:t>overlay file </a:t>
            </a:r>
            <a:r>
              <a:rPr lang="en-US" dirty="0"/>
              <a:t>system. This will prevent a random mix of I/O requests where no application can anticipate </a:t>
            </a:r>
            <a:r>
              <a:rPr lang="en-US" dirty="0" smtClean="0"/>
              <a:t>how much </a:t>
            </a:r>
            <a:r>
              <a:rPr lang="en-US" dirty="0"/>
              <a:t>of the total I/O bandwidth is available at any given point in time on the globally shared </a:t>
            </a:r>
            <a:r>
              <a:rPr lang="en-US" dirty="0" smtClean="0"/>
              <a:t>I/O infrastructure</a:t>
            </a:r>
            <a:r>
              <a:rPr lang="en-US" dirty="0"/>
              <a:t>. Instead, the central I/O planning will allow </a:t>
            </a:r>
            <a:r>
              <a:rPr lang="en-US" b="1" dirty="0">
                <a:solidFill>
                  <a:schemeClr val="accent1"/>
                </a:solidFill>
              </a:rPr>
              <a:t>appropriate predictions about </a:t>
            </a:r>
            <a:r>
              <a:rPr lang="en-US" b="1" dirty="0" smtClean="0">
                <a:solidFill>
                  <a:schemeClr val="accent1"/>
                </a:solidFill>
              </a:rPr>
              <a:t>transfer times </a:t>
            </a:r>
            <a:r>
              <a:rPr lang="en-US" b="1" dirty="0">
                <a:solidFill>
                  <a:schemeClr val="accent1"/>
                </a:solidFill>
              </a:rPr>
              <a:t>to and from the overlay </a:t>
            </a:r>
            <a:r>
              <a:rPr lang="en-US" b="1" dirty="0" smtClean="0">
                <a:solidFill>
                  <a:schemeClr val="accent1"/>
                </a:solidFill>
              </a:rPr>
              <a:t>file </a:t>
            </a:r>
            <a:r>
              <a:rPr lang="en-US" b="1" dirty="0">
                <a:solidFill>
                  <a:schemeClr val="accent1"/>
                </a:solidFill>
              </a:rPr>
              <a:t>systems</a:t>
            </a:r>
            <a:r>
              <a:rPr lang="en-US" dirty="0"/>
              <a:t>. As long as an application reads and writes only within </a:t>
            </a:r>
            <a:r>
              <a:rPr lang="en-US" dirty="0" smtClean="0"/>
              <a:t>its private </a:t>
            </a:r>
            <a:r>
              <a:rPr lang="en-US" dirty="0"/>
              <a:t>overlay </a:t>
            </a:r>
            <a:r>
              <a:rPr lang="en-US" dirty="0" smtClean="0"/>
              <a:t>file </a:t>
            </a:r>
            <a:r>
              <a:rPr lang="en-US" dirty="0"/>
              <a:t>system, it will only use dedicated I/O resources in an exclusive manner</a:t>
            </a:r>
            <a:r>
              <a:rPr lang="en-US" dirty="0" smtClean="0"/>
              <a:t>.”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623457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WP2 – </a:t>
            </a:r>
            <a:r>
              <a:rPr lang="de-DE" dirty="0" err="1" smtClean="0"/>
              <a:t>Planning</a:t>
            </a:r>
            <a:r>
              <a:rPr lang="de-DE" dirty="0" smtClean="0"/>
              <a:t>: </a:t>
            </a:r>
            <a:r>
              <a:rPr lang="de-DE" dirty="0" err="1" smtClean="0"/>
              <a:t>Assumptions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Desireable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I/O Planner must work in concert with the existing resource management system (RMS</a:t>
            </a:r>
            <a:r>
              <a:rPr lang="en-US" dirty="0" smtClean="0"/>
              <a:t>)/scheduler </a:t>
            </a:r>
            <a:r>
              <a:rPr lang="en-US" dirty="0"/>
              <a:t>of the HPC </a:t>
            </a:r>
            <a:r>
              <a:rPr lang="en-US" dirty="0" smtClean="0"/>
              <a:t>system.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I/O Planner should avoid replacing any of existing components of the operating </a:t>
            </a:r>
            <a:r>
              <a:rPr lang="en-US" dirty="0" smtClean="0"/>
              <a:t>environment of </a:t>
            </a:r>
            <a:r>
              <a:rPr lang="en-US" dirty="0"/>
              <a:t>a HPC </a:t>
            </a:r>
            <a:r>
              <a:rPr lang="en-US" dirty="0" smtClean="0"/>
              <a:t>system.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I/O Planner must be general enough to enable the interplay with - in principle </a:t>
            </a:r>
            <a:r>
              <a:rPr lang="en-US" dirty="0" smtClean="0"/>
              <a:t>– any RMS/scheduler.</a:t>
            </a:r>
          </a:p>
          <a:p>
            <a:r>
              <a:rPr lang="en-US" dirty="0" smtClean="0"/>
              <a:t>Mandatory: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scheduler of the HPC system must be able to provide jobs start times, which are </a:t>
            </a:r>
            <a:r>
              <a:rPr lang="en-US" dirty="0" smtClean="0"/>
              <a:t>guaranteed within </a:t>
            </a:r>
            <a:r>
              <a:rPr lang="en-US" dirty="0"/>
              <a:t>a certain time frame.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RMS </a:t>
            </a:r>
            <a:r>
              <a:rPr lang="en-US" dirty="0"/>
              <a:t>must be able to provide a list of nodes to be used by a soon starting </a:t>
            </a:r>
            <a:r>
              <a:rPr lang="en-US" dirty="0" smtClean="0"/>
              <a:t>job.</a:t>
            </a:r>
          </a:p>
        </p:txBody>
      </p:sp>
    </p:spTree>
    <p:extLst>
      <p:ext uri="{BB962C8B-B14F-4D97-AF65-F5344CB8AC3E}">
        <p14:creationId xmlns:p14="http://schemas.microsoft.com/office/powerpoint/2010/main" val="32353252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WP2 – </a:t>
            </a:r>
            <a:r>
              <a:rPr lang="de-DE" dirty="0" err="1" smtClean="0"/>
              <a:t>Planning</a:t>
            </a:r>
            <a:r>
              <a:rPr lang="de-DE" dirty="0" smtClean="0"/>
              <a:t>: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2.1: Static and Dynamic Information </a:t>
            </a:r>
            <a:r>
              <a:rPr lang="en-US" dirty="0" smtClean="0"/>
              <a:t>Gathering</a:t>
            </a:r>
          </a:p>
          <a:p>
            <a:r>
              <a:rPr lang="de-DE" dirty="0"/>
              <a:t>Task 2.2: </a:t>
            </a:r>
            <a:r>
              <a:rPr lang="de-DE" dirty="0" err="1" smtClean="0"/>
              <a:t>Estimator</a:t>
            </a:r>
            <a:endParaRPr lang="de-DE" dirty="0" smtClean="0"/>
          </a:p>
          <a:p>
            <a:r>
              <a:rPr lang="de-DE" dirty="0"/>
              <a:t>Task 2.3: I/O </a:t>
            </a:r>
            <a:r>
              <a:rPr lang="de-DE" dirty="0" smtClean="0"/>
              <a:t>Scheduler</a:t>
            </a:r>
          </a:p>
          <a:p>
            <a:r>
              <a:rPr lang="en-US" dirty="0"/>
              <a:t>Task 2.4: Optimized Data Placement</a:t>
            </a: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960"/>
            <a:ext cx="7962497" cy="17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2100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3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1247</Words>
  <Application>Microsoft Office PowerPoint</Application>
  <PresentationFormat>Bildschirmpräsentation (4:3)</PresentationFormat>
  <Paragraphs>195</Paragraphs>
  <Slides>21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DejaVu Sans</vt:lpstr>
      <vt:lpstr>StarSymbol</vt:lpstr>
      <vt:lpstr>Times New Roman</vt:lpstr>
      <vt:lpstr>Wingdings</vt:lpstr>
      <vt:lpstr>KIT_master_ppt2003_de</vt:lpstr>
      <vt:lpstr>PowerPoint-Präsentation</vt:lpstr>
      <vt:lpstr>Mehmet Soysal</vt:lpstr>
      <vt:lpstr>Achim Streit</vt:lpstr>
      <vt:lpstr>Experience/preliminary work</vt:lpstr>
      <vt:lpstr>From 27.1.2015</vt:lpstr>
      <vt:lpstr>Figure 1 in the proposal</vt:lpstr>
      <vt:lpstr>Citations from the proposal</vt:lpstr>
      <vt:lpstr>WP2 – Planning: Assumptions</vt:lpstr>
      <vt:lpstr>WP2 – Planning: Tasks</vt:lpstr>
      <vt:lpstr>Task 2.1 (Month 1-6):  Static and Dynamic Information Gathering</vt:lpstr>
      <vt:lpstr>Task 2.2 (Month 7-16):  Estimator</vt:lpstr>
      <vt:lpstr>Task 2.3 (Month 17-36):  I/O Scheduler</vt:lpstr>
      <vt:lpstr>Task 2.4 (Month 31-36, “led” by TUD):  Optimized Data Placement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Streit</dc:creator>
  <cp:lastModifiedBy>Streit</cp:lastModifiedBy>
  <cp:revision>32</cp:revision>
  <dcterms:created xsi:type="dcterms:W3CDTF">2016-01-21T11:13:00Z</dcterms:created>
  <dcterms:modified xsi:type="dcterms:W3CDTF">2016-02-08T14:23:04Z</dcterms:modified>
</cp:coreProperties>
</file>