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4"/>
    <p:sldMasterId id="2147483943" r:id="rId5"/>
  </p:sldMasterIdLst>
  <p:notesMasterIdLst>
    <p:notesMasterId r:id="rId24"/>
  </p:notesMasterIdLst>
  <p:handoutMasterIdLst>
    <p:handoutMasterId r:id="rId25"/>
  </p:handoutMasterIdLst>
  <p:sldIdLst>
    <p:sldId id="257" r:id="rId6"/>
    <p:sldId id="335" r:id="rId7"/>
    <p:sldId id="316" r:id="rId8"/>
    <p:sldId id="326" r:id="rId9"/>
    <p:sldId id="329" r:id="rId10"/>
    <p:sldId id="330" r:id="rId11"/>
    <p:sldId id="334" r:id="rId12"/>
    <p:sldId id="333" r:id="rId13"/>
    <p:sldId id="331" r:id="rId14"/>
    <p:sldId id="332" r:id="rId15"/>
    <p:sldId id="324" r:id="rId16"/>
    <p:sldId id="319" r:id="rId17"/>
    <p:sldId id="325" r:id="rId18"/>
    <p:sldId id="320" r:id="rId19"/>
    <p:sldId id="336" r:id="rId20"/>
    <p:sldId id="321" r:id="rId21"/>
    <p:sldId id="328" r:id="rId22"/>
    <p:sldId id="323" r:id="rId23"/>
  </p:sldIdLst>
  <p:sldSz cx="9144000" cy="5143500" type="screen16x9"/>
  <p:notesSz cx="5256213" cy="9701213"/>
  <p:defaultTextStyle>
    <a:defPPr>
      <a:defRPr lang="de-DE"/>
    </a:defPPr>
    <a:lvl1pPr algn="l" rtl="0" fontAlgn="base">
      <a:spcBef>
        <a:spcPct val="50000"/>
      </a:spcBef>
      <a:spcAft>
        <a:spcPct val="0"/>
      </a:spcAft>
      <a:defRPr kern="1200">
        <a:solidFill>
          <a:srgbClr val="FFFFFF"/>
        </a:solidFill>
        <a:latin typeface="Univers 45 Light" charset="0"/>
        <a:ea typeface="ＭＳ Ｐゴシック" charset="0"/>
        <a:cs typeface="ＭＳ Ｐゴシック" charset="0"/>
      </a:defRPr>
    </a:lvl1pPr>
    <a:lvl2pPr marL="342900" algn="l" rtl="0" fontAlgn="base">
      <a:spcBef>
        <a:spcPct val="50000"/>
      </a:spcBef>
      <a:spcAft>
        <a:spcPct val="0"/>
      </a:spcAft>
      <a:defRPr kern="1200">
        <a:solidFill>
          <a:srgbClr val="FFFFFF"/>
        </a:solidFill>
        <a:latin typeface="Univers 45 Light" charset="0"/>
        <a:ea typeface="ＭＳ Ｐゴシック" charset="0"/>
        <a:cs typeface="ＭＳ Ｐゴシック" charset="0"/>
      </a:defRPr>
    </a:lvl2pPr>
    <a:lvl3pPr marL="685800" algn="l" rtl="0" fontAlgn="base">
      <a:spcBef>
        <a:spcPct val="50000"/>
      </a:spcBef>
      <a:spcAft>
        <a:spcPct val="0"/>
      </a:spcAft>
      <a:defRPr kern="1200">
        <a:solidFill>
          <a:srgbClr val="FFFFFF"/>
        </a:solidFill>
        <a:latin typeface="Univers 45 Light" charset="0"/>
        <a:ea typeface="ＭＳ Ｐゴシック" charset="0"/>
        <a:cs typeface="ＭＳ Ｐゴシック" charset="0"/>
      </a:defRPr>
    </a:lvl3pPr>
    <a:lvl4pPr marL="1028700" algn="l" rtl="0" fontAlgn="base">
      <a:spcBef>
        <a:spcPct val="50000"/>
      </a:spcBef>
      <a:spcAft>
        <a:spcPct val="0"/>
      </a:spcAft>
      <a:defRPr kern="1200">
        <a:solidFill>
          <a:srgbClr val="FFFFFF"/>
        </a:solidFill>
        <a:latin typeface="Univers 45 Light" charset="0"/>
        <a:ea typeface="ＭＳ Ｐゴシック" charset="0"/>
        <a:cs typeface="ＭＳ Ｐゴシック" charset="0"/>
      </a:defRPr>
    </a:lvl4pPr>
    <a:lvl5pPr marL="1371600" algn="l" rtl="0" fontAlgn="base">
      <a:spcBef>
        <a:spcPct val="50000"/>
      </a:spcBef>
      <a:spcAft>
        <a:spcPct val="0"/>
      </a:spcAft>
      <a:defRPr kern="1200">
        <a:solidFill>
          <a:srgbClr val="FFFFFF"/>
        </a:solidFill>
        <a:latin typeface="Univers 45 Light" charset="0"/>
        <a:ea typeface="ＭＳ Ｐゴシック" charset="0"/>
        <a:cs typeface="ＭＳ Ｐゴシック" charset="0"/>
      </a:defRPr>
    </a:lvl5pPr>
    <a:lvl6pPr marL="1714500" algn="l" defTabSz="342900" rtl="0" eaLnBrk="1" latinLnBrk="0" hangingPunct="1">
      <a:defRPr kern="1200">
        <a:solidFill>
          <a:srgbClr val="FFFFFF"/>
        </a:solidFill>
        <a:latin typeface="Univers 45 Light" charset="0"/>
        <a:ea typeface="ＭＳ Ｐゴシック" charset="0"/>
        <a:cs typeface="ＭＳ Ｐゴシック" charset="0"/>
      </a:defRPr>
    </a:lvl6pPr>
    <a:lvl7pPr marL="2057400" algn="l" defTabSz="342900" rtl="0" eaLnBrk="1" latinLnBrk="0" hangingPunct="1">
      <a:defRPr kern="1200">
        <a:solidFill>
          <a:srgbClr val="FFFFFF"/>
        </a:solidFill>
        <a:latin typeface="Univers 45 Light" charset="0"/>
        <a:ea typeface="ＭＳ Ｐゴシック" charset="0"/>
        <a:cs typeface="ＭＳ Ｐゴシック" charset="0"/>
      </a:defRPr>
    </a:lvl7pPr>
    <a:lvl8pPr marL="2400300" algn="l" defTabSz="342900" rtl="0" eaLnBrk="1" latinLnBrk="0" hangingPunct="1">
      <a:defRPr kern="1200">
        <a:solidFill>
          <a:srgbClr val="FFFFFF"/>
        </a:solidFill>
        <a:latin typeface="Univers 45 Light" charset="0"/>
        <a:ea typeface="ＭＳ Ｐゴシック" charset="0"/>
        <a:cs typeface="ＭＳ Ｐゴシック" charset="0"/>
      </a:defRPr>
    </a:lvl8pPr>
    <a:lvl9pPr marL="2743200" algn="l" defTabSz="342900" rtl="0" eaLnBrk="1" latinLnBrk="0" hangingPunct="1">
      <a:defRPr kern="1200">
        <a:solidFill>
          <a:srgbClr val="FFFFFF"/>
        </a:solidFill>
        <a:latin typeface="Univers 45 Ligh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E56B20"/>
    <a:srgbClr val="333333"/>
    <a:srgbClr val="C0C0C0"/>
    <a:srgbClr val="0B2A51"/>
    <a:srgbClr val="001D4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7" autoAdjust="0"/>
    <p:restoredTop sz="84272" autoAdjust="0"/>
  </p:normalViewPr>
  <p:slideViewPr>
    <p:cSldViewPr>
      <p:cViewPr varScale="1">
        <p:scale>
          <a:sx n="111" d="100"/>
          <a:sy n="111" d="100"/>
        </p:scale>
        <p:origin x="112" y="72"/>
      </p:cViewPr>
      <p:guideLst>
        <p:guide orient="horz" pos="162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2" y="3"/>
            <a:ext cx="2278402" cy="483975"/>
          </a:xfrm>
          <a:prstGeom prst="rect">
            <a:avLst/>
          </a:prstGeom>
          <a:noFill/>
          <a:ln w="9525">
            <a:noFill/>
            <a:miter lim="800000"/>
            <a:headEnd/>
            <a:tailEnd/>
          </a:ln>
          <a:effectLst/>
        </p:spPr>
        <p:txBody>
          <a:bodyPr vert="horz" wrap="square" lIns="85420" tIns="42707" rIns="85420" bIns="42707" numCol="1" anchor="t" anchorCtr="0" compatLnSpc="1">
            <a:prstTxWarp prst="textNoShape">
              <a:avLst/>
            </a:prstTxWarp>
          </a:bodyPr>
          <a:lstStyle>
            <a:lvl1pPr defTabSz="853608">
              <a:spcBef>
                <a:spcPct val="0"/>
              </a:spcBef>
              <a:defRPr sz="1100">
                <a:solidFill>
                  <a:schemeClr val="tx1"/>
                </a:solidFill>
                <a:latin typeface="Times New Roman" pitchFamily="18" charset="0"/>
                <a:ea typeface="+mn-ea"/>
                <a:cs typeface="+mn-cs"/>
              </a:defRPr>
            </a:lvl1pPr>
          </a:lstStyle>
          <a:p>
            <a:pPr>
              <a:defRPr/>
            </a:pPr>
            <a:endParaRPr lang="de-DE"/>
          </a:p>
        </p:txBody>
      </p:sp>
      <p:sp>
        <p:nvSpPr>
          <p:cNvPr id="11267" name="Rectangle 3"/>
          <p:cNvSpPr>
            <a:spLocks noGrp="1" noChangeArrowheads="1"/>
          </p:cNvSpPr>
          <p:nvPr>
            <p:ph type="dt" sz="quarter" idx="1"/>
          </p:nvPr>
        </p:nvSpPr>
        <p:spPr bwMode="auto">
          <a:xfrm>
            <a:off x="2977813" y="3"/>
            <a:ext cx="2278402" cy="483975"/>
          </a:xfrm>
          <a:prstGeom prst="rect">
            <a:avLst/>
          </a:prstGeom>
          <a:noFill/>
          <a:ln w="9525">
            <a:noFill/>
            <a:miter lim="800000"/>
            <a:headEnd/>
            <a:tailEnd/>
          </a:ln>
          <a:effectLst/>
        </p:spPr>
        <p:txBody>
          <a:bodyPr vert="horz" wrap="square" lIns="85420" tIns="42707" rIns="85420" bIns="42707" numCol="1" anchor="t" anchorCtr="0" compatLnSpc="1">
            <a:prstTxWarp prst="textNoShape">
              <a:avLst/>
            </a:prstTxWarp>
          </a:bodyPr>
          <a:lstStyle>
            <a:lvl1pPr algn="r" defTabSz="853608">
              <a:spcBef>
                <a:spcPct val="0"/>
              </a:spcBef>
              <a:defRPr sz="1100">
                <a:solidFill>
                  <a:schemeClr val="tx1"/>
                </a:solidFill>
                <a:latin typeface="Times New Roman" pitchFamily="18" charset="0"/>
                <a:ea typeface="+mn-ea"/>
                <a:cs typeface="+mn-cs"/>
              </a:defRPr>
            </a:lvl1pPr>
          </a:lstStyle>
          <a:p>
            <a:pPr>
              <a:defRPr/>
            </a:pPr>
            <a:endParaRPr lang="de-DE"/>
          </a:p>
        </p:txBody>
      </p:sp>
      <p:sp>
        <p:nvSpPr>
          <p:cNvPr id="11268" name="Rectangle 4"/>
          <p:cNvSpPr>
            <a:spLocks noGrp="1" noChangeArrowheads="1"/>
          </p:cNvSpPr>
          <p:nvPr>
            <p:ph type="ftr" sz="quarter" idx="2"/>
          </p:nvPr>
        </p:nvSpPr>
        <p:spPr bwMode="auto">
          <a:xfrm>
            <a:off x="2" y="9217241"/>
            <a:ext cx="2278402" cy="483975"/>
          </a:xfrm>
          <a:prstGeom prst="rect">
            <a:avLst/>
          </a:prstGeom>
          <a:noFill/>
          <a:ln w="9525">
            <a:noFill/>
            <a:miter lim="800000"/>
            <a:headEnd/>
            <a:tailEnd/>
          </a:ln>
          <a:effectLst/>
        </p:spPr>
        <p:txBody>
          <a:bodyPr vert="horz" wrap="square" lIns="85420" tIns="42707" rIns="85420" bIns="42707" numCol="1" anchor="b" anchorCtr="0" compatLnSpc="1">
            <a:prstTxWarp prst="textNoShape">
              <a:avLst/>
            </a:prstTxWarp>
          </a:bodyPr>
          <a:lstStyle>
            <a:lvl1pPr defTabSz="853608">
              <a:spcBef>
                <a:spcPct val="0"/>
              </a:spcBef>
              <a:defRPr sz="1100">
                <a:solidFill>
                  <a:schemeClr val="tx1"/>
                </a:solidFill>
                <a:latin typeface="Times New Roman" pitchFamily="18" charset="0"/>
                <a:ea typeface="+mn-ea"/>
                <a:cs typeface="+mn-cs"/>
              </a:defRPr>
            </a:lvl1pPr>
          </a:lstStyle>
          <a:p>
            <a:pPr>
              <a:defRPr/>
            </a:pPr>
            <a:endParaRPr lang="de-DE"/>
          </a:p>
        </p:txBody>
      </p:sp>
      <p:sp>
        <p:nvSpPr>
          <p:cNvPr id="11269" name="Rectangle 5"/>
          <p:cNvSpPr>
            <a:spLocks noGrp="1" noChangeArrowheads="1"/>
          </p:cNvSpPr>
          <p:nvPr>
            <p:ph type="sldNum" sz="quarter" idx="3"/>
          </p:nvPr>
        </p:nvSpPr>
        <p:spPr bwMode="auto">
          <a:xfrm>
            <a:off x="2977813" y="9217241"/>
            <a:ext cx="2278402" cy="483975"/>
          </a:xfrm>
          <a:prstGeom prst="rect">
            <a:avLst/>
          </a:prstGeom>
          <a:noFill/>
          <a:ln w="9525">
            <a:noFill/>
            <a:miter lim="800000"/>
            <a:headEnd/>
            <a:tailEnd/>
          </a:ln>
          <a:effectLst/>
        </p:spPr>
        <p:txBody>
          <a:bodyPr vert="horz" wrap="square" lIns="85420" tIns="42707" rIns="85420" bIns="42707" numCol="1" anchor="b" anchorCtr="0" compatLnSpc="1">
            <a:prstTxWarp prst="textNoShape">
              <a:avLst/>
            </a:prstTxWarp>
          </a:bodyPr>
          <a:lstStyle>
            <a:lvl1pPr algn="r" defTabSz="853608">
              <a:spcBef>
                <a:spcPct val="0"/>
              </a:spcBef>
              <a:defRPr sz="1100">
                <a:solidFill>
                  <a:schemeClr val="tx1"/>
                </a:solidFill>
                <a:latin typeface="Times New Roman" charset="0"/>
              </a:defRPr>
            </a:lvl1pPr>
          </a:lstStyle>
          <a:p>
            <a:pPr>
              <a:defRPr/>
            </a:pPr>
            <a:fld id="{531B8D73-94AE-7249-A8A9-83BBC09B66C2}" type="slidenum">
              <a:rPr lang="de-DE"/>
              <a:pPr>
                <a:defRPr/>
              </a:pPr>
              <a:t>‹Nr.›</a:t>
            </a:fld>
            <a:endParaRPr lang="de-DE"/>
          </a:p>
        </p:txBody>
      </p:sp>
    </p:spTree>
    <p:extLst>
      <p:ext uri="{BB962C8B-B14F-4D97-AF65-F5344CB8AC3E}">
        <p14:creationId xmlns:p14="http://schemas.microsoft.com/office/powerpoint/2010/main" val="5844604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2" y="3"/>
            <a:ext cx="2278402" cy="483975"/>
          </a:xfrm>
          <a:prstGeom prst="rect">
            <a:avLst/>
          </a:prstGeom>
          <a:noFill/>
          <a:ln w="9525">
            <a:noFill/>
            <a:miter lim="800000"/>
            <a:headEnd/>
            <a:tailEnd/>
          </a:ln>
          <a:effectLst/>
        </p:spPr>
        <p:txBody>
          <a:bodyPr vert="horz" wrap="square" lIns="85420" tIns="42707" rIns="85420" bIns="42707" numCol="1" anchor="t" anchorCtr="0" compatLnSpc="1">
            <a:prstTxWarp prst="textNoShape">
              <a:avLst/>
            </a:prstTxWarp>
          </a:bodyPr>
          <a:lstStyle>
            <a:lvl1pPr defTabSz="853608">
              <a:spcBef>
                <a:spcPct val="0"/>
              </a:spcBef>
              <a:defRPr sz="1100">
                <a:solidFill>
                  <a:schemeClr val="tx1"/>
                </a:solidFill>
                <a:latin typeface="Times New Roman" pitchFamily="18" charset="0"/>
                <a:ea typeface="+mn-ea"/>
                <a:cs typeface="+mn-cs"/>
              </a:defRPr>
            </a:lvl1pPr>
          </a:lstStyle>
          <a:p>
            <a:pPr>
              <a:defRPr/>
            </a:pPr>
            <a:endParaRPr lang="de-DE"/>
          </a:p>
        </p:txBody>
      </p:sp>
      <p:sp>
        <p:nvSpPr>
          <p:cNvPr id="6147" name="Rectangle 3"/>
          <p:cNvSpPr>
            <a:spLocks noGrp="1" noChangeArrowheads="1"/>
          </p:cNvSpPr>
          <p:nvPr>
            <p:ph type="dt" idx="1"/>
          </p:nvPr>
        </p:nvSpPr>
        <p:spPr bwMode="auto">
          <a:xfrm>
            <a:off x="2977813" y="3"/>
            <a:ext cx="2278402" cy="483975"/>
          </a:xfrm>
          <a:prstGeom prst="rect">
            <a:avLst/>
          </a:prstGeom>
          <a:noFill/>
          <a:ln w="9525">
            <a:noFill/>
            <a:miter lim="800000"/>
            <a:headEnd/>
            <a:tailEnd/>
          </a:ln>
          <a:effectLst/>
        </p:spPr>
        <p:txBody>
          <a:bodyPr vert="horz" wrap="square" lIns="85420" tIns="42707" rIns="85420" bIns="42707" numCol="1" anchor="t" anchorCtr="0" compatLnSpc="1">
            <a:prstTxWarp prst="textNoShape">
              <a:avLst/>
            </a:prstTxWarp>
          </a:bodyPr>
          <a:lstStyle>
            <a:lvl1pPr algn="r" defTabSz="853608">
              <a:spcBef>
                <a:spcPct val="0"/>
              </a:spcBef>
              <a:defRPr sz="1100">
                <a:solidFill>
                  <a:schemeClr val="tx1"/>
                </a:solidFill>
                <a:latin typeface="Times New Roman" pitchFamily="18" charset="0"/>
                <a:ea typeface="+mn-ea"/>
                <a:cs typeface="+mn-cs"/>
              </a:defRPr>
            </a:lvl1pPr>
          </a:lstStyle>
          <a:p>
            <a:pPr>
              <a:defRPr/>
            </a:pPr>
            <a:endParaRPr lang="de-DE"/>
          </a:p>
        </p:txBody>
      </p:sp>
      <p:sp>
        <p:nvSpPr>
          <p:cNvPr id="5124" name="Rectangle 4"/>
          <p:cNvSpPr>
            <a:spLocks noGrp="1" noRot="1" noChangeAspect="1" noChangeArrowheads="1" noTextEdit="1"/>
          </p:cNvSpPr>
          <p:nvPr>
            <p:ph type="sldImg" idx="2"/>
          </p:nvPr>
        </p:nvSpPr>
        <p:spPr bwMode="auto">
          <a:xfrm>
            <a:off x="-603250" y="728663"/>
            <a:ext cx="6462713" cy="363696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149" name="Rectangle 5"/>
          <p:cNvSpPr>
            <a:spLocks noGrp="1" noChangeArrowheads="1"/>
          </p:cNvSpPr>
          <p:nvPr>
            <p:ph type="body" sz="quarter" idx="3"/>
          </p:nvPr>
        </p:nvSpPr>
        <p:spPr bwMode="auto">
          <a:xfrm>
            <a:off x="700666" y="4607072"/>
            <a:ext cx="3854890" cy="4365082"/>
          </a:xfrm>
          <a:prstGeom prst="rect">
            <a:avLst/>
          </a:prstGeom>
          <a:noFill/>
          <a:ln w="9525">
            <a:noFill/>
            <a:miter lim="800000"/>
            <a:headEnd/>
            <a:tailEnd/>
          </a:ln>
          <a:effectLst/>
        </p:spPr>
        <p:txBody>
          <a:bodyPr vert="horz" wrap="square" lIns="85420" tIns="42707" rIns="85420" bIns="42707"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150" name="Rectangle 6"/>
          <p:cNvSpPr>
            <a:spLocks noGrp="1" noChangeArrowheads="1"/>
          </p:cNvSpPr>
          <p:nvPr>
            <p:ph type="ftr" sz="quarter" idx="4"/>
          </p:nvPr>
        </p:nvSpPr>
        <p:spPr bwMode="auto">
          <a:xfrm>
            <a:off x="2" y="9217241"/>
            <a:ext cx="2278402" cy="483975"/>
          </a:xfrm>
          <a:prstGeom prst="rect">
            <a:avLst/>
          </a:prstGeom>
          <a:noFill/>
          <a:ln w="9525">
            <a:noFill/>
            <a:miter lim="800000"/>
            <a:headEnd/>
            <a:tailEnd/>
          </a:ln>
          <a:effectLst/>
        </p:spPr>
        <p:txBody>
          <a:bodyPr vert="horz" wrap="square" lIns="85420" tIns="42707" rIns="85420" bIns="42707" numCol="1" anchor="b" anchorCtr="0" compatLnSpc="1">
            <a:prstTxWarp prst="textNoShape">
              <a:avLst/>
            </a:prstTxWarp>
          </a:bodyPr>
          <a:lstStyle>
            <a:lvl1pPr defTabSz="853608">
              <a:spcBef>
                <a:spcPct val="0"/>
              </a:spcBef>
              <a:defRPr sz="1100">
                <a:solidFill>
                  <a:schemeClr val="tx1"/>
                </a:solidFill>
                <a:latin typeface="Times New Roman" pitchFamily="18" charset="0"/>
                <a:ea typeface="+mn-ea"/>
                <a:cs typeface="+mn-cs"/>
              </a:defRPr>
            </a:lvl1pPr>
          </a:lstStyle>
          <a:p>
            <a:pPr>
              <a:defRPr/>
            </a:pPr>
            <a:endParaRPr lang="de-DE"/>
          </a:p>
        </p:txBody>
      </p:sp>
      <p:sp>
        <p:nvSpPr>
          <p:cNvPr id="6151" name="Rectangle 7"/>
          <p:cNvSpPr>
            <a:spLocks noGrp="1" noChangeArrowheads="1"/>
          </p:cNvSpPr>
          <p:nvPr>
            <p:ph type="sldNum" sz="quarter" idx="5"/>
          </p:nvPr>
        </p:nvSpPr>
        <p:spPr bwMode="auto">
          <a:xfrm>
            <a:off x="2977813" y="9217241"/>
            <a:ext cx="2278402" cy="483975"/>
          </a:xfrm>
          <a:prstGeom prst="rect">
            <a:avLst/>
          </a:prstGeom>
          <a:noFill/>
          <a:ln w="9525">
            <a:noFill/>
            <a:miter lim="800000"/>
            <a:headEnd/>
            <a:tailEnd/>
          </a:ln>
          <a:effectLst/>
        </p:spPr>
        <p:txBody>
          <a:bodyPr vert="horz" wrap="square" lIns="85420" tIns="42707" rIns="85420" bIns="42707" numCol="1" anchor="b" anchorCtr="0" compatLnSpc="1">
            <a:prstTxWarp prst="textNoShape">
              <a:avLst/>
            </a:prstTxWarp>
          </a:bodyPr>
          <a:lstStyle>
            <a:lvl1pPr algn="r" defTabSz="853608">
              <a:spcBef>
                <a:spcPct val="0"/>
              </a:spcBef>
              <a:defRPr sz="1100">
                <a:solidFill>
                  <a:schemeClr val="tx1"/>
                </a:solidFill>
                <a:latin typeface="Times New Roman" charset="0"/>
              </a:defRPr>
            </a:lvl1pPr>
          </a:lstStyle>
          <a:p>
            <a:pPr>
              <a:defRPr/>
            </a:pPr>
            <a:fld id="{159A3E2C-4909-9543-B9EC-84E20CA1BD90}" type="slidenum">
              <a:rPr lang="de-DE"/>
              <a:pPr>
                <a:defRPr/>
              </a:pPr>
              <a:t>‹Nr.›</a:t>
            </a:fld>
            <a:endParaRPr lang="de-DE"/>
          </a:p>
        </p:txBody>
      </p:sp>
    </p:spTree>
    <p:extLst>
      <p:ext uri="{BB962C8B-B14F-4D97-AF65-F5344CB8AC3E}">
        <p14:creationId xmlns:p14="http://schemas.microsoft.com/office/powerpoint/2010/main" val="211024677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900" kern="1200">
        <a:solidFill>
          <a:schemeClr val="tx1"/>
        </a:solidFill>
        <a:latin typeface="Times New Roman" pitchFamily="18" charset="0"/>
        <a:ea typeface="ＭＳ Ｐゴシック" charset="0"/>
        <a:cs typeface="ＭＳ Ｐゴシック" charset="0"/>
      </a:defRPr>
    </a:lvl1pPr>
    <a:lvl2pPr marL="342900" algn="l" rtl="0" eaLnBrk="0" fontAlgn="base" hangingPunct="0">
      <a:spcBef>
        <a:spcPct val="30000"/>
      </a:spcBef>
      <a:spcAft>
        <a:spcPct val="0"/>
      </a:spcAft>
      <a:defRPr sz="900" kern="1200">
        <a:solidFill>
          <a:schemeClr val="tx1"/>
        </a:solidFill>
        <a:latin typeface="Times New Roman" pitchFamily="18" charset="0"/>
        <a:ea typeface="ＭＳ Ｐゴシック" charset="0"/>
        <a:cs typeface="+mn-cs"/>
      </a:defRPr>
    </a:lvl2pPr>
    <a:lvl3pPr marL="685800" algn="l" rtl="0" eaLnBrk="0" fontAlgn="base" hangingPunct="0">
      <a:spcBef>
        <a:spcPct val="30000"/>
      </a:spcBef>
      <a:spcAft>
        <a:spcPct val="0"/>
      </a:spcAft>
      <a:defRPr sz="900" kern="1200">
        <a:solidFill>
          <a:schemeClr val="tx1"/>
        </a:solidFill>
        <a:latin typeface="Times New Roman" pitchFamily="18" charset="0"/>
        <a:ea typeface="ＭＳ Ｐゴシック" charset="0"/>
        <a:cs typeface="+mn-cs"/>
      </a:defRPr>
    </a:lvl3pPr>
    <a:lvl4pPr marL="1028700" algn="l" rtl="0" eaLnBrk="0" fontAlgn="base" hangingPunct="0">
      <a:spcBef>
        <a:spcPct val="30000"/>
      </a:spcBef>
      <a:spcAft>
        <a:spcPct val="0"/>
      </a:spcAft>
      <a:defRPr sz="900" kern="1200">
        <a:solidFill>
          <a:schemeClr val="tx1"/>
        </a:solidFill>
        <a:latin typeface="Times New Roman" pitchFamily="18" charset="0"/>
        <a:ea typeface="ＭＳ Ｐゴシック" charset="0"/>
        <a:cs typeface="+mn-cs"/>
      </a:defRPr>
    </a:lvl4pPr>
    <a:lvl5pPr marL="1371600" algn="l" rtl="0" eaLnBrk="0" fontAlgn="base" hangingPunct="0">
      <a:spcBef>
        <a:spcPct val="30000"/>
      </a:spcBef>
      <a:spcAft>
        <a:spcPct val="0"/>
      </a:spcAft>
      <a:defRPr sz="900" kern="1200">
        <a:solidFill>
          <a:schemeClr val="tx1"/>
        </a:solidFill>
        <a:latin typeface="Times New Roman" pitchFamily="18" charset="0"/>
        <a:ea typeface="ＭＳ Ｐゴシック" charset="0"/>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The</a:t>
            </a:r>
            <a:r>
              <a:rPr lang="de-DE" baseline="0" dirty="0" smtClean="0"/>
              <a:t> </a:t>
            </a:r>
            <a:r>
              <a:rPr lang="de-DE" baseline="0" dirty="0" err="1" smtClean="0"/>
              <a:t>given</a:t>
            </a:r>
            <a:r>
              <a:rPr lang="de-DE" baseline="0" dirty="0" smtClean="0"/>
              <a:t> time </a:t>
            </a:r>
            <a:r>
              <a:rPr lang="de-DE" baseline="0" dirty="0" err="1" smtClean="0"/>
              <a:t>slot</a:t>
            </a:r>
            <a:r>
              <a:rPr lang="de-DE" baseline="0" dirty="0" smtClean="0"/>
              <a:t> </a:t>
            </a:r>
            <a:r>
              <a:rPr lang="de-DE" baseline="0" dirty="0" err="1" smtClean="0"/>
              <a:t>for</a:t>
            </a:r>
            <a:r>
              <a:rPr lang="de-DE" baseline="0" dirty="0" smtClean="0"/>
              <a:t> </a:t>
            </a:r>
            <a:r>
              <a:rPr lang="de-DE" baseline="0" dirty="0" err="1" smtClean="0"/>
              <a:t>the</a:t>
            </a:r>
            <a:r>
              <a:rPr lang="de-DE" baseline="0" dirty="0" smtClean="0"/>
              <a:t> </a:t>
            </a:r>
            <a:r>
              <a:rPr lang="de-DE" baseline="0" dirty="0" err="1" smtClean="0"/>
              <a:t>presentation</a:t>
            </a:r>
            <a:r>
              <a:rPr lang="de-DE" baseline="0" dirty="0" smtClean="0"/>
              <a:t> </a:t>
            </a:r>
            <a:r>
              <a:rPr lang="de-DE" baseline="0" dirty="0" err="1" smtClean="0"/>
              <a:t>is</a:t>
            </a:r>
            <a:r>
              <a:rPr lang="de-DE" baseline="0" dirty="0" smtClean="0"/>
              <a:t> 6 </a:t>
            </a:r>
            <a:r>
              <a:rPr lang="de-DE" baseline="0" dirty="0" err="1" smtClean="0"/>
              <a:t>minutes</a:t>
            </a:r>
            <a:r>
              <a:rPr lang="de-DE" baseline="0" dirty="0" smtClean="0"/>
              <a:t> plus 3 </a:t>
            </a:r>
            <a:r>
              <a:rPr lang="de-DE" baseline="0" dirty="0" err="1" smtClean="0"/>
              <a:t>minutes</a:t>
            </a:r>
            <a:r>
              <a:rPr lang="de-DE" baseline="0" dirty="0" smtClean="0"/>
              <a:t> </a:t>
            </a:r>
            <a:r>
              <a:rPr lang="de-DE" baseline="0" dirty="0" err="1" smtClean="0"/>
              <a:t>for</a:t>
            </a:r>
            <a:r>
              <a:rPr lang="de-DE" baseline="0" dirty="0" smtClean="0"/>
              <a:t> </a:t>
            </a:r>
            <a:r>
              <a:rPr lang="de-DE" baseline="0" dirty="0" err="1" smtClean="0"/>
              <a:t>questions</a:t>
            </a:r>
            <a:r>
              <a:rPr lang="de-DE" baseline="0" dirty="0" smtClean="0"/>
              <a:t>! </a:t>
            </a:r>
            <a:endParaRPr lang="de-DE" dirty="0"/>
          </a:p>
        </p:txBody>
      </p:sp>
      <p:sp>
        <p:nvSpPr>
          <p:cNvPr id="4" name="Foliennummernplatzhalter 3"/>
          <p:cNvSpPr>
            <a:spLocks noGrp="1"/>
          </p:cNvSpPr>
          <p:nvPr>
            <p:ph type="sldNum" sz="quarter" idx="10"/>
          </p:nvPr>
        </p:nvSpPr>
        <p:spPr/>
        <p:txBody>
          <a:bodyPr/>
          <a:lstStyle/>
          <a:p>
            <a:pPr>
              <a:defRPr/>
            </a:pPr>
            <a:fld id="{159A3E2C-4909-9543-B9EC-84E20CA1BD90}" type="slidenum">
              <a:rPr lang="de-DE" smtClean="0"/>
              <a:pPr>
                <a:defRPr/>
              </a:pPr>
              <a:t>1</a:t>
            </a:fld>
            <a:endParaRPr lang="de-DE"/>
          </a:p>
        </p:txBody>
      </p:sp>
    </p:spTree>
    <p:extLst>
      <p:ext uri="{BB962C8B-B14F-4D97-AF65-F5344CB8AC3E}">
        <p14:creationId xmlns:p14="http://schemas.microsoft.com/office/powerpoint/2010/main" val="1933831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en-US" noProof="0" dirty="0"/>
          </a:p>
        </p:txBody>
      </p:sp>
      <p:sp>
        <p:nvSpPr>
          <p:cNvPr id="4" name="Foliennummernplatzhalter 3"/>
          <p:cNvSpPr>
            <a:spLocks noGrp="1"/>
          </p:cNvSpPr>
          <p:nvPr>
            <p:ph type="sldNum" sz="quarter" idx="10"/>
          </p:nvPr>
        </p:nvSpPr>
        <p:spPr/>
        <p:txBody>
          <a:bodyPr/>
          <a:lstStyle/>
          <a:p>
            <a:pPr>
              <a:defRPr/>
            </a:pPr>
            <a:fld id="{159A3E2C-4909-9543-B9EC-84E20CA1BD90}" type="slidenum">
              <a:rPr lang="de-DE" smtClean="0"/>
              <a:pPr>
                <a:defRPr/>
              </a:pPr>
              <a:t>10</a:t>
            </a:fld>
            <a:endParaRPr lang="de-DE"/>
          </a:p>
        </p:txBody>
      </p:sp>
    </p:spTree>
    <p:extLst>
      <p:ext uri="{BB962C8B-B14F-4D97-AF65-F5344CB8AC3E}">
        <p14:creationId xmlns:p14="http://schemas.microsoft.com/office/powerpoint/2010/main" val="35697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smtClean="0"/>
              <a:t>For 2) or similar types of global ls or global scan or file based messaging between ranks/processes</a:t>
            </a:r>
          </a:p>
          <a:p>
            <a:pPr marL="1714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smtClean="0"/>
              <a:t>For last bullet: if the ad-hoc overlay FS is used for all jobs</a:t>
            </a:r>
            <a:r>
              <a:rPr lang="en-US" baseline="0" dirty="0" smtClean="0"/>
              <a:t> on a machine. Exactly then, a reliable prediction of transfer times is most useful for the planning.</a:t>
            </a:r>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de-DE" dirty="0"/>
          </a:p>
        </p:txBody>
      </p:sp>
      <p:sp>
        <p:nvSpPr>
          <p:cNvPr id="4" name="Foliennummernplatzhalter 3"/>
          <p:cNvSpPr>
            <a:spLocks noGrp="1"/>
          </p:cNvSpPr>
          <p:nvPr>
            <p:ph type="sldNum" sz="quarter" idx="10"/>
          </p:nvPr>
        </p:nvSpPr>
        <p:spPr/>
        <p:txBody>
          <a:bodyPr/>
          <a:lstStyle/>
          <a:p>
            <a:pPr>
              <a:defRPr/>
            </a:pPr>
            <a:fld id="{159A3E2C-4909-9543-B9EC-84E20CA1BD90}" type="slidenum">
              <a:rPr lang="de-DE" smtClean="0"/>
              <a:pPr>
                <a:defRPr/>
              </a:pPr>
              <a:t>11</a:t>
            </a:fld>
            <a:endParaRPr lang="de-DE"/>
          </a:p>
        </p:txBody>
      </p:sp>
    </p:spTree>
    <p:extLst>
      <p:ext uri="{BB962C8B-B14F-4D97-AF65-F5344CB8AC3E}">
        <p14:creationId xmlns:p14="http://schemas.microsoft.com/office/powerpoint/2010/main" val="4281392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159A3E2C-4909-9543-B9EC-84E20CA1BD90}" type="slidenum">
              <a:rPr lang="de-DE" smtClean="0"/>
              <a:pPr>
                <a:defRPr/>
              </a:pPr>
              <a:t>13</a:t>
            </a:fld>
            <a:endParaRPr lang="de-DE"/>
          </a:p>
        </p:txBody>
      </p:sp>
    </p:spTree>
    <p:extLst>
      <p:ext uri="{BB962C8B-B14F-4D97-AF65-F5344CB8AC3E}">
        <p14:creationId xmlns:p14="http://schemas.microsoft.com/office/powerpoint/2010/main" val="768566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en-US" noProof="0" dirty="0"/>
          </a:p>
        </p:txBody>
      </p:sp>
      <p:sp>
        <p:nvSpPr>
          <p:cNvPr id="4" name="Foliennummernplatzhalter 3"/>
          <p:cNvSpPr>
            <a:spLocks noGrp="1"/>
          </p:cNvSpPr>
          <p:nvPr>
            <p:ph type="sldNum" sz="quarter" idx="10"/>
          </p:nvPr>
        </p:nvSpPr>
        <p:spPr/>
        <p:txBody>
          <a:bodyPr/>
          <a:lstStyle/>
          <a:p>
            <a:pPr>
              <a:defRPr/>
            </a:pPr>
            <a:fld id="{159A3E2C-4909-9543-B9EC-84E20CA1BD90}" type="slidenum">
              <a:rPr lang="de-DE" smtClean="0"/>
              <a:pPr>
                <a:defRPr/>
              </a:pPr>
              <a:t>2</a:t>
            </a:fld>
            <a:endParaRPr lang="de-DE"/>
          </a:p>
        </p:txBody>
      </p:sp>
    </p:spTree>
    <p:extLst>
      <p:ext uri="{BB962C8B-B14F-4D97-AF65-F5344CB8AC3E}">
        <p14:creationId xmlns:p14="http://schemas.microsoft.com/office/powerpoint/2010/main" val="3483067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noProof="0" dirty="0" smtClean="0"/>
              <a:t>I/O bandwidth per Flop/s decreases dramatically,</a:t>
            </a:r>
            <a:r>
              <a:rPr lang="en-US" baseline="0" noProof="0" dirty="0" smtClean="0"/>
              <a:t> esp. With new “fat compute nodes”</a:t>
            </a:r>
          </a:p>
          <a:p>
            <a:pPr marL="171450" indent="-171450">
              <a:buFont typeface="Arial" panose="020B0604020202020204" pitchFamily="34" charset="0"/>
              <a:buChar char="•"/>
            </a:pPr>
            <a:r>
              <a:rPr lang="en-US" baseline="0" noProof="0" dirty="0" smtClean="0"/>
              <a:t>New local storages in HW architectures, </a:t>
            </a:r>
            <a:r>
              <a:rPr lang="en-US" b="1" baseline="0" noProof="0" dirty="0" smtClean="0"/>
              <a:t>must </a:t>
            </a:r>
            <a:r>
              <a:rPr lang="en-US" baseline="0" noProof="0" dirty="0" smtClean="0"/>
              <a:t>be used for competitive I/O performance</a:t>
            </a:r>
          </a:p>
          <a:p>
            <a:pPr marL="171450" indent="-171450">
              <a:buFont typeface="Arial" panose="020B0604020202020204" pitchFamily="34" charset="0"/>
              <a:buChar char="•"/>
            </a:pPr>
            <a:r>
              <a:rPr lang="en-US" baseline="0" noProof="0" dirty="0" smtClean="0"/>
              <a:t>More complicated and machine-specific storage resources: different types, sizes, speeds, APIs, …</a:t>
            </a:r>
          </a:p>
          <a:p>
            <a:pPr marL="171450" indent="-171450">
              <a:buFont typeface="Arial" panose="020B0604020202020204" pitchFamily="34" charset="0"/>
              <a:buChar char="•"/>
            </a:pPr>
            <a:r>
              <a:rPr lang="en-US" baseline="0" noProof="0" dirty="0" smtClean="0"/>
              <a:t>… should not be controlled/optimized by the application logic but by separate dedicated component</a:t>
            </a:r>
          </a:p>
          <a:p>
            <a:pPr marL="171450" indent="-171450">
              <a:buFont typeface="Arial" panose="020B0604020202020204" pitchFamily="34" charset="0"/>
              <a:buChar char="•"/>
            </a:pPr>
            <a:endParaRPr lang="en-US" noProof="0" dirty="0" smtClean="0"/>
          </a:p>
        </p:txBody>
      </p:sp>
      <p:sp>
        <p:nvSpPr>
          <p:cNvPr id="4" name="Foliennummernplatzhalter 3"/>
          <p:cNvSpPr>
            <a:spLocks noGrp="1"/>
          </p:cNvSpPr>
          <p:nvPr>
            <p:ph type="sldNum" sz="quarter" idx="10"/>
          </p:nvPr>
        </p:nvSpPr>
        <p:spPr/>
        <p:txBody>
          <a:bodyPr/>
          <a:lstStyle/>
          <a:p>
            <a:pPr>
              <a:defRPr/>
            </a:pPr>
            <a:fld id="{159A3E2C-4909-9543-B9EC-84E20CA1BD90}" type="slidenum">
              <a:rPr lang="de-DE" smtClean="0"/>
              <a:pPr>
                <a:defRPr/>
              </a:pPr>
              <a:t>3</a:t>
            </a:fld>
            <a:endParaRPr lang="de-DE"/>
          </a:p>
        </p:txBody>
      </p:sp>
    </p:spTree>
    <p:extLst>
      <p:ext uri="{BB962C8B-B14F-4D97-AF65-F5344CB8AC3E}">
        <p14:creationId xmlns:p14="http://schemas.microsoft.com/office/powerpoint/2010/main" val="3428785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noProof="0" dirty="0" smtClean="0"/>
              <a:t>Latency is less critical with traditional-style</a:t>
            </a:r>
            <a:r>
              <a:rPr lang="en-US" baseline="0" noProof="0" dirty="0" smtClean="0"/>
              <a:t> I/O because </a:t>
            </a:r>
          </a:p>
          <a:p>
            <a:pPr marL="514350" lvl="1" indent="-171450">
              <a:buFont typeface="Arial" panose="020B0604020202020204" pitchFamily="34" charset="0"/>
              <a:buChar char="•"/>
            </a:pPr>
            <a:r>
              <a:rPr lang="en-US" baseline="0" noProof="0" dirty="0" smtClean="0"/>
              <a:t>When using traditional storage HW like disks, then individual random accesses destroy performance, one cannot win much performance with that</a:t>
            </a:r>
          </a:p>
          <a:p>
            <a:pPr marL="514350" lvl="1" indent="-171450">
              <a:buFont typeface="Arial" panose="020B0604020202020204" pitchFamily="34" charset="0"/>
              <a:buChar char="•"/>
            </a:pPr>
            <a:r>
              <a:rPr lang="en-US" baseline="0" noProof="0" dirty="0" smtClean="0"/>
              <a:t>New storage technologies like SSDs and NVRAM make such random accesses uncritical, therefore they may become prevalent again in the future</a:t>
            </a:r>
          </a:p>
          <a:p>
            <a:pPr marL="171450" lvl="0" indent="-171450">
              <a:buFont typeface="Arial" panose="020B0604020202020204" pitchFamily="34" charset="0"/>
              <a:buChar char="•"/>
            </a:pPr>
            <a:r>
              <a:rPr lang="en-US" noProof="0" dirty="0" err="1" smtClean="0"/>
              <a:t>SuperMUC</a:t>
            </a:r>
            <a:r>
              <a:rPr lang="en-US" noProof="0" dirty="0" smtClean="0"/>
              <a:t> phase 2:</a:t>
            </a:r>
            <a:r>
              <a:rPr lang="en-US" baseline="0" noProof="0" dirty="0" smtClean="0"/>
              <a:t> Peak performance from phase 1 -&gt; phase 2 doubled with only 1/3 more nodes, I/O bandwidth grew little from 200 to 250 GB/s, I/O BW per node slightly down, I/O BW per performance notable down</a:t>
            </a:r>
            <a:endParaRPr lang="en-US" noProof="0" dirty="0"/>
          </a:p>
        </p:txBody>
      </p:sp>
      <p:sp>
        <p:nvSpPr>
          <p:cNvPr id="4" name="Foliennummernplatzhalter 3"/>
          <p:cNvSpPr>
            <a:spLocks noGrp="1"/>
          </p:cNvSpPr>
          <p:nvPr>
            <p:ph type="sldNum" sz="quarter" idx="10"/>
          </p:nvPr>
        </p:nvSpPr>
        <p:spPr/>
        <p:txBody>
          <a:bodyPr/>
          <a:lstStyle/>
          <a:p>
            <a:pPr>
              <a:defRPr/>
            </a:pPr>
            <a:fld id="{159A3E2C-4909-9543-B9EC-84E20CA1BD90}" type="slidenum">
              <a:rPr lang="de-DE" smtClean="0"/>
              <a:pPr>
                <a:defRPr/>
              </a:pPr>
              <a:t>4</a:t>
            </a:fld>
            <a:endParaRPr lang="de-DE"/>
          </a:p>
        </p:txBody>
      </p:sp>
    </p:spTree>
    <p:extLst>
      <p:ext uri="{BB962C8B-B14F-4D97-AF65-F5344CB8AC3E}">
        <p14:creationId xmlns:p14="http://schemas.microsoft.com/office/powerpoint/2010/main" val="2703704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lvl="0" indent="0">
              <a:buFont typeface="Arial" panose="020B0604020202020204" pitchFamily="34" charset="0"/>
              <a:buNone/>
            </a:pPr>
            <a:r>
              <a:rPr lang="en-US" kern="0" dirty="0" smtClean="0"/>
              <a:t>* The reasons one wants to have a central I/O planner</a:t>
            </a:r>
            <a:r>
              <a:rPr lang="en-US" kern="0" baseline="0" dirty="0" smtClean="0"/>
              <a:t> – more </a:t>
            </a:r>
            <a:r>
              <a:rPr lang="en-US" kern="0" baseline="0" smtClean="0"/>
              <a:t>on slide 9 below</a:t>
            </a:r>
            <a:endParaRPr lang="en-US" kern="0" dirty="0" smtClean="0"/>
          </a:p>
          <a:p>
            <a:pPr marL="171450" lvl="0" indent="-171450">
              <a:buFont typeface="Arial" panose="020B0604020202020204" pitchFamily="34" charset="0"/>
              <a:buChar char="•"/>
            </a:pPr>
            <a:r>
              <a:rPr lang="en-US" kern="0" dirty="0" smtClean="0"/>
              <a:t>Global parallel file systems are shared resources</a:t>
            </a:r>
          </a:p>
          <a:p>
            <a:pPr marL="171450" lvl="0" indent="-171450">
              <a:buFont typeface="Arial" panose="020B0604020202020204" pitchFamily="34" charset="0"/>
              <a:buChar char="•"/>
            </a:pPr>
            <a:r>
              <a:rPr lang="en-US" kern="0" dirty="0" smtClean="0"/>
              <a:t>No bandwidth guaranties, no reliably I/O time estimations</a:t>
            </a:r>
          </a:p>
          <a:p>
            <a:pPr marL="171450" lvl="0" indent="-171450">
              <a:buFont typeface="Arial" panose="020B0604020202020204" pitchFamily="34" charset="0"/>
              <a:buChar char="•"/>
            </a:pPr>
            <a:r>
              <a:rPr lang="en-US" kern="0" dirty="0" smtClean="0"/>
              <a:t>Cannot be optimized by one parallel job among many others</a:t>
            </a:r>
          </a:p>
          <a:p>
            <a:pPr marL="171450" indent="-171450">
              <a:buFont typeface="Arial" panose="020B0604020202020204" pitchFamily="34" charset="0"/>
              <a:buChar char="•"/>
            </a:pPr>
            <a:endParaRPr lang="en-US" noProof="0" dirty="0"/>
          </a:p>
        </p:txBody>
      </p:sp>
      <p:sp>
        <p:nvSpPr>
          <p:cNvPr id="4" name="Foliennummernplatzhalter 3"/>
          <p:cNvSpPr>
            <a:spLocks noGrp="1"/>
          </p:cNvSpPr>
          <p:nvPr>
            <p:ph type="sldNum" sz="quarter" idx="10"/>
          </p:nvPr>
        </p:nvSpPr>
        <p:spPr/>
        <p:txBody>
          <a:bodyPr/>
          <a:lstStyle/>
          <a:p>
            <a:pPr>
              <a:defRPr/>
            </a:pPr>
            <a:fld id="{159A3E2C-4909-9543-B9EC-84E20CA1BD90}" type="slidenum">
              <a:rPr lang="de-DE" smtClean="0"/>
              <a:pPr>
                <a:defRPr/>
              </a:pPr>
              <a:t>5</a:t>
            </a:fld>
            <a:endParaRPr lang="de-DE"/>
          </a:p>
        </p:txBody>
      </p:sp>
    </p:spTree>
    <p:extLst>
      <p:ext uri="{BB962C8B-B14F-4D97-AF65-F5344CB8AC3E}">
        <p14:creationId xmlns:p14="http://schemas.microsoft.com/office/powerpoint/2010/main" val="1626585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en-US" noProof="0" dirty="0"/>
          </a:p>
        </p:txBody>
      </p:sp>
      <p:sp>
        <p:nvSpPr>
          <p:cNvPr id="4" name="Foliennummernplatzhalter 3"/>
          <p:cNvSpPr>
            <a:spLocks noGrp="1"/>
          </p:cNvSpPr>
          <p:nvPr>
            <p:ph type="sldNum" sz="quarter" idx="10"/>
          </p:nvPr>
        </p:nvSpPr>
        <p:spPr/>
        <p:txBody>
          <a:bodyPr/>
          <a:lstStyle/>
          <a:p>
            <a:pPr>
              <a:defRPr/>
            </a:pPr>
            <a:fld id="{159A3E2C-4909-9543-B9EC-84E20CA1BD90}" type="slidenum">
              <a:rPr lang="de-DE" smtClean="0"/>
              <a:pPr>
                <a:defRPr/>
              </a:pPr>
              <a:t>6</a:t>
            </a:fld>
            <a:endParaRPr lang="de-DE"/>
          </a:p>
        </p:txBody>
      </p:sp>
    </p:spTree>
    <p:extLst>
      <p:ext uri="{BB962C8B-B14F-4D97-AF65-F5344CB8AC3E}">
        <p14:creationId xmlns:p14="http://schemas.microsoft.com/office/powerpoint/2010/main" val="1039284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en-US" noProof="0" dirty="0"/>
          </a:p>
        </p:txBody>
      </p:sp>
      <p:sp>
        <p:nvSpPr>
          <p:cNvPr id="4" name="Foliennummernplatzhalter 3"/>
          <p:cNvSpPr>
            <a:spLocks noGrp="1"/>
          </p:cNvSpPr>
          <p:nvPr>
            <p:ph type="sldNum" sz="quarter" idx="10"/>
          </p:nvPr>
        </p:nvSpPr>
        <p:spPr/>
        <p:txBody>
          <a:bodyPr/>
          <a:lstStyle/>
          <a:p>
            <a:pPr>
              <a:defRPr/>
            </a:pPr>
            <a:fld id="{159A3E2C-4909-9543-B9EC-84E20CA1BD90}" type="slidenum">
              <a:rPr lang="de-DE" smtClean="0"/>
              <a:pPr>
                <a:defRPr/>
              </a:pPr>
              <a:t>7</a:t>
            </a:fld>
            <a:endParaRPr lang="de-DE"/>
          </a:p>
        </p:txBody>
      </p:sp>
    </p:spTree>
    <p:extLst>
      <p:ext uri="{BB962C8B-B14F-4D97-AF65-F5344CB8AC3E}">
        <p14:creationId xmlns:p14="http://schemas.microsoft.com/office/powerpoint/2010/main" val="2154056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noProof="0" dirty="0" smtClean="0"/>
              <a:t>Buffering inputs difficult, esp. correct</a:t>
            </a:r>
            <a:r>
              <a:rPr lang="en-US" baseline="0" noProof="0" dirty="0" smtClean="0"/>
              <a:t> partitioning of input data</a:t>
            </a:r>
          </a:p>
          <a:p>
            <a:pPr marL="171450" indent="-171450">
              <a:buFont typeface="Arial" panose="020B0604020202020204" pitchFamily="34" charset="0"/>
              <a:buChar char="•"/>
            </a:pPr>
            <a:r>
              <a:rPr lang="en-US" baseline="0" noProof="0" dirty="0" smtClean="0"/>
              <a:t>Buffering outputs easy</a:t>
            </a:r>
            <a:endParaRPr lang="en-US" noProof="0" dirty="0"/>
          </a:p>
        </p:txBody>
      </p:sp>
      <p:sp>
        <p:nvSpPr>
          <p:cNvPr id="4" name="Foliennummernplatzhalter 3"/>
          <p:cNvSpPr>
            <a:spLocks noGrp="1"/>
          </p:cNvSpPr>
          <p:nvPr>
            <p:ph type="sldNum" sz="quarter" idx="10"/>
          </p:nvPr>
        </p:nvSpPr>
        <p:spPr/>
        <p:txBody>
          <a:bodyPr/>
          <a:lstStyle/>
          <a:p>
            <a:pPr>
              <a:defRPr/>
            </a:pPr>
            <a:fld id="{159A3E2C-4909-9543-B9EC-84E20CA1BD90}" type="slidenum">
              <a:rPr lang="de-DE" smtClean="0"/>
              <a:pPr>
                <a:defRPr/>
              </a:pPr>
              <a:t>8</a:t>
            </a:fld>
            <a:endParaRPr lang="de-DE"/>
          </a:p>
        </p:txBody>
      </p:sp>
    </p:spTree>
    <p:extLst>
      <p:ext uri="{BB962C8B-B14F-4D97-AF65-F5344CB8AC3E}">
        <p14:creationId xmlns:p14="http://schemas.microsoft.com/office/powerpoint/2010/main" val="4285161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en-US" noProof="0" dirty="0"/>
          </a:p>
        </p:txBody>
      </p:sp>
      <p:sp>
        <p:nvSpPr>
          <p:cNvPr id="4" name="Foliennummernplatzhalter 3"/>
          <p:cNvSpPr>
            <a:spLocks noGrp="1"/>
          </p:cNvSpPr>
          <p:nvPr>
            <p:ph type="sldNum" sz="quarter" idx="10"/>
          </p:nvPr>
        </p:nvSpPr>
        <p:spPr/>
        <p:txBody>
          <a:bodyPr/>
          <a:lstStyle/>
          <a:p>
            <a:pPr>
              <a:defRPr/>
            </a:pPr>
            <a:fld id="{159A3E2C-4909-9543-B9EC-84E20CA1BD90}" type="slidenum">
              <a:rPr lang="de-DE" smtClean="0"/>
              <a:pPr>
                <a:defRPr/>
              </a:pPr>
              <a:t>9</a:t>
            </a:fld>
            <a:endParaRPr lang="de-DE"/>
          </a:p>
        </p:txBody>
      </p:sp>
    </p:spTree>
    <p:extLst>
      <p:ext uri="{BB962C8B-B14F-4D97-AF65-F5344CB8AC3E}">
        <p14:creationId xmlns:p14="http://schemas.microsoft.com/office/powerpoint/2010/main" val="24658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blipFill dpi="0" rotWithShape="0">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Line 2"/>
          <p:cNvSpPr>
            <a:spLocks noChangeShapeType="1"/>
          </p:cNvSpPr>
          <p:nvPr/>
        </p:nvSpPr>
        <p:spPr bwMode="auto">
          <a:xfrm>
            <a:off x="-12700" y="876300"/>
            <a:ext cx="9144000" cy="0"/>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de-DE"/>
          </a:p>
        </p:txBody>
      </p:sp>
      <p:sp>
        <p:nvSpPr>
          <p:cNvPr id="5" name="Line 3"/>
          <p:cNvSpPr>
            <a:spLocks noChangeShapeType="1"/>
          </p:cNvSpPr>
          <p:nvPr/>
        </p:nvSpPr>
        <p:spPr bwMode="auto">
          <a:xfrm>
            <a:off x="0" y="1009650"/>
            <a:ext cx="9144000" cy="0"/>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de-DE"/>
          </a:p>
        </p:txBody>
      </p:sp>
      <p:sp>
        <p:nvSpPr>
          <p:cNvPr id="49157" name="Rectangle 5"/>
          <p:cNvSpPr>
            <a:spLocks noGrp="1" noChangeAspect="1" noChangeArrowheads="1"/>
          </p:cNvSpPr>
          <p:nvPr>
            <p:ph type="ctrTitle" sz="quarter"/>
          </p:nvPr>
        </p:nvSpPr>
        <p:spPr>
          <a:xfrm>
            <a:off x="323850" y="1600200"/>
            <a:ext cx="8496300" cy="485775"/>
          </a:xfrm>
        </p:spPr>
        <p:txBody>
          <a:bodyPr tIns="45720" bIns="45720" anchor="ctr"/>
          <a:lstStyle>
            <a:lvl1pPr algn="ctr">
              <a:defRPr sz="2800">
                <a:solidFill>
                  <a:srgbClr val="E56B20"/>
                </a:solidFill>
              </a:defRPr>
            </a:lvl1pPr>
          </a:lstStyle>
          <a:p>
            <a:r>
              <a:rPr lang="de-DE" noProof="0" smtClean="0"/>
              <a:t>Titelmasterformat durch Klicken bearbeiten</a:t>
            </a:r>
            <a:endParaRPr lang="en-US" noProof="0" dirty="0"/>
          </a:p>
        </p:txBody>
      </p:sp>
      <p:sp>
        <p:nvSpPr>
          <p:cNvPr id="49159" name="Rectangle 7"/>
          <p:cNvSpPr>
            <a:spLocks noGrp="1" noChangeArrowheads="1"/>
          </p:cNvSpPr>
          <p:nvPr>
            <p:ph type="subTitle" sz="quarter" idx="1"/>
          </p:nvPr>
        </p:nvSpPr>
        <p:spPr>
          <a:xfrm>
            <a:off x="323850" y="2247901"/>
            <a:ext cx="8496300" cy="756047"/>
          </a:xfrm>
        </p:spPr>
        <p:txBody>
          <a:bodyPr anchor="ctr"/>
          <a:lstStyle>
            <a:lvl1pPr algn="ctr">
              <a:defRPr sz="1800" b="0" i="0">
                <a:solidFill>
                  <a:srgbClr val="E56B20"/>
                </a:solidFill>
                <a:latin typeface="Univers Bold"/>
                <a:cs typeface="Univers Bold"/>
              </a:defRPr>
            </a:lvl1pPr>
          </a:lstStyle>
          <a:p>
            <a:r>
              <a:rPr lang="de-DE" noProof="0" smtClean="0"/>
              <a:t>Formatvorlage des Untertitelmasters durch Klicken bearbeiten</a:t>
            </a:r>
            <a:endParaRPr lang="en-US" noProof="0" dirty="0"/>
          </a:p>
        </p:txBody>
      </p:sp>
      <p:sp>
        <p:nvSpPr>
          <p:cNvPr id="2" name="Textfeld 1"/>
          <p:cNvSpPr txBox="1"/>
          <p:nvPr userDrawn="1"/>
        </p:nvSpPr>
        <p:spPr>
          <a:xfrm>
            <a:off x="842552" y="876300"/>
            <a:ext cx="6192688" cy="138499"/>
          </a:xfrm>
          <a:prstGeom prst="rect">
            <a:avLst/>
          </a:prstGeom>
          <a:noFill/>
        </p:spPr>
        <p:txBody>
          <a:bodyPr wrap="square" lIns="0" tIns="0" rIns="0" bIns="0" rtlCol="0">
            <a:spAutoFit/>
          </a:bodyPr>
          <a:lstStyle/>
          <a:p>
            <a:pPr marL="0" marR="0" indent="0" algn="l" defTabSz="914400" rtl="0" eaLnBrk="1" fontAlgn="base" latinLnBrk="0" hangingPunct="1">
              <a:lnSpc>
                <a:spcPct val="100000"/>
              </a:lnSpc>
              <a:spcBef>
                <a:spcPct val="50000"/>
              </a:spcBef>
              <a:spcAft>
                <a:spcPct val="0"/>
              </a:spcAft>
              <a:buClrTx/>
              <a:buSzTx/>
              <a:buFontTx/>
              <a:buNone/>
              <a:tabLst/>
              <a:defRPr/>
            </a:pPr>
            <a:r>
              <a:rPr lang="en-US" sz="900" b="0" noProof="0" dirty="0" smtClean="0">
                <a:latin typeface="Univers 55" panose="00000400000000000000" pitchFamily="2" charset="0"/>
              </a:rPr>
              <a:t>Center for Information Services and High Performance Computing (ZIH)</a:t>
            </a:r>
          </a:p>
        </p:txBody>
      </p:sp>
      <p:pic>
        <p:nvPicPr>
          <p:cNvPr id="13" name="Picture 14"/>
          <p:cNvPicPr>
            <a:picLocks noChangeAspect="1" noChangeArrowheads="1"/>
          </p:cNvPicPr>
          <p:nvPr userDrawn="1"/>
        </p:nvPicPr>
        <p:blipFill>
          <a:blip r:embed="rId3" cstate="email">
            <a:extLst>
              <a:ext uri="{28A0092B-C50C-407E-A947-70E740481C1C}">
                <a14:useLocalDpi xmlns:a14="http://schemas.microsoft.com/office/drawing/2010/main" val="0"/>
              </a:ext>
            </a:extLst>
          </a:blip>
          <a:stretch>
            <a:fillRect/>
          </a:stretch>
        </p:blipFill>
        <p:spPr bwMode="auto">
          <a:xfrm>
            <a:off x="251520" y="284658"/>
            <a:ext cx="1800200" cy="521819"/>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Grafik 5"/>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7380150" y="3651900"/>
            <a:ext cx="1440000" cy="1243434"/>
          </a:xfrm>
          <a:prstGeom prst="rect">
            <a:avLst/>
          </a:prstGeom>
        </p:spPr>
      </p:pic>
    </p:spTree>
    <p:extLst>
      <p:ext uri="{BB962C8B-B14F-4D97-AF65-F5344CB8AC3E}">
        <p14:creationId xmlns:p14="http://schemas.microsoft.com/office/powerpoint/2010/main" val="103286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en-US" noProof="0" dirty="0"/>
          </a:p>
        </p:txBody>
      </p:sp>
      <p:sp>
        <p:nvSpPr>
          <p:cNvPr id="3" name="Inhaltsplatzhalter 2"/>
          <p:cNvSpPr>
            <a:spLocks noGrp="1"/>
          </p:cNvSpPr>
          <p:nvPr>
            <p:ph idx="1"/>
          </p:nvPr>
        </p:nvSpPr>
        <p:spPr/>
        <p:txBody>
          <a:body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US" noProof="0" dirty="0"/>
          </a:p>
        </p:txBody>
      </p:sp>
      <p:sp>
        <p:nvSpPr>
          <p:cNvPr id="4" name="Fußzeilenplatzhalter 3"/>
          <p:cNvSpPr>
            <a:spLocks noGrp="1"/>
          </p:cNvSpPr>
          <p:nvPr>
            <p:ph type="ftr" sz="quarter" idx="10"/>
          </p:nvPr>
        </p:nvSpPr>
        <p:spPr>
          <a:xfrm>
            <a:off x="2195513" y="4893469"/>
            <a:ext cx="4897437" cy="201216"/>
          </a:xfrm>
          <a:prstGeom prst="rect">
            <a:avLst/>
          </a:prstGeom>
        </p:spPr>
        <p:txBody>
          <a:bodyPr/>
          <a:lstStyle>
            <a:lvl1pPr>
              <a:defRPr/>
            </a:lvl1pPr>
          </a:lstStyle>
          <a:p>
            <a:pPr>
              <a:defRPr/>
            </a:pPr>
            <a:endParaRPr lang="de-DE" dirty="0"/>
          </a:p>
        </p:txBody>
      </p:sp>
      <p:sp>
        <p:nvSpPr>
          <p:cNvPr id="5" name="Foliennummernplatzhalter 6"/>
          <p:cNvSpPr>
            <a:spLocks noGrp="1"/>
          </p:cNvSpPr>
          <p:nvPr>
            <p:ph type="sldNum" sz="quarter" idx="11"/>
          </p:nvPr>
        </p:nvSpPr>
        <p:spPr>
          <a:xfrm>
            <a:off x="6643688" y="4875610"/>
            <a:ext cx="571500" cy="214313"/>
          </a:xfrm>
          <a:prstGeom prst="rect">
            <a:avLst/>
          </a:prstGeom>
        </p:spPr>
        <p:txBody>
          <a:bodyPr vert="horz" wrap="square" lIns="91440" tIns="45720" rIns="91440" bIns="45720" numCol="1" anchor="t" anchorCtr="0" compatLnSpc="1">
            <a:prstTxWarp prst="textNoShape">
              <a:avLst/>
            </a:prstTxWarp>
          </a:bodyPr>
          <a:lstStyle>
            <a:lvl1pPr>
              <a:defRPr sz="900">
                <a:solidFill>
                  <a:schemeClr val="tx1"/>
                </a:solidFill>
                <a:latin typeface="Univers Light" charset="0"/>
              </a:defRPr>
            </a:lvl1pPr>
          </a:lstStyle>
          <a:p>
            <a:pPr>
              <a:defRPr/>
            </a:pPr>
            <a:fld id="{29DFF4BC-85CF-F846-9B74-3FDA7F52FE74}" type="slidenum">
              <a:rPr lang="en-US"/>
              <a:pPr>
                <a:defRPr/>
              </a:pPr>
              <a:t>‹Nr.›</a:t>
            </a:fld>
            <a:endParaRPr lang="en-US"/>
          </a:p>
        </p:txBody>
      </p:sp>
    </p:spTree>
    <p:extLst>
      <p:ext uri="{BB962C8B-B14F-4D97-AF65-F5344CB8AC3E}">
        <p14:creationId xmlns:p14="http://schemas.microsoft.com/office/powerpoint/2010/main" val="107733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en-US" noProof="0" dirty="0"/>
          </a:p>
        </p:txBody>
      </p:sp>
      <p:sp>
        <p:nvSpPr>
          <p:cNvPr id="3" name="Inhaltsplatzhalter 2"/>
          <p:cNvSpPr>
            <a:spLocks noGrp="1"/>
          </p:cNvSpPr>
          <p:nvPr>
            <p:ph idx="1"/>
          </p:nvPr>
        </p:nvSpPr>
        <p:spPr/>
        <p:txBody>
          <a:body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US" noProof="0" dirty="0"/>
          </a:p>
        </p:txBody>
      </p:sp>
      <p:sp>
        <p:nvSpPr>
          <p:cNvPr id="4" name="Fußzeilenplatzhalter 3"/>
          <p:cNvSpPr>
            <a:spLocks noGrp="1"/>
          </p:cNvSpPr>
          <p:nvPr>
            <p:ph type="ftr" sz="quarter" idx="10"/>
          </p:nvPr>
        </p:nvSpPr>
        <p:spPr/>
        <p:txBody>
          <a:bodyPr/>
          <a:lstStyle>
            <a:lvl1pPr>
              <a:defRPr/>
            </a:lvl1pPr>
          </a:lstStyle>
          <a:p>
            <a:pPr>
              <a:defRPr/>
            </a:pPr>
            <a:r>
              <a:rPr lang="de-DE" dirty="0" smtClean="0">
                <a:solidFill>
                  <a:prstClr val="black"/>
                </a:solidFill>
              </a:rPr>
              <a:t>Vorname Nachname</a:t>
            </a:r>
            <a:endParaRPr lang="de-DE" dirty="0">
              <a:solidFill>
                <a:prstClr val="black"/>
              </a:solidFill>
            </a:endParaRPr>
          </a:p>
        </p:txBody>
      </p:sp>
      <p:sp>
        <p:nvSpPr>
          <p:cNvPr id="5" name="Foliennummernplatzhalter 6"/>
          <p:cNvSpPr>
            <a:spLocks noGrp="1"/>
          </p:cNvSpPr>
          <p:nvPr>
            <p:ph type="sldNum" sz="quarter" idx="11"/>
          </p:nvPr>
        </p:nvSpPr>
        <p:spPr>
          <a:xfrm>
            <a:off x="6643688" y="4875610"/>
            <a:ext cx="571500" cy="214313"/>
          </a:xfrm>
          <a:prstGeom prst="rect">
            <a:avLst/>
          </a:prstGeom>
        </p:spPr>
        <p:txBody>
          <a:bodyPr vert="horz" wrap="square" lIns="91440" tIns="45720" rIns="91440" bIns="45720" numCol="1" anchor="t" anchorCtr="0" compatLnSpc="1">
            <a:prstTxWarp prst="textNoShape">
              <a:avLst/>
            </a:prstTxWarp>
          </a:bodyPr>
          <a:lstStyle>
            <a:lvl1pPr>
              <a:defRPr sz="900">
                <a:solidFill>
                  <a:schemeClr val="tx1"/>
                </a:solidFill>
                <a:latin typeface="Univers Light" charset="0"/>
              </a:defRPr>
            </a:lvl1pPr>
          </a:lstStyle>
          <a:p>
            <a:pPr>
              <a:defRPr/>
            </a:pPr>
            <a:fld id="{29DFF4BC-85CF-F846-9B74-3FDA7F52FE74}" type="slidenum">
              <a:rPr lang="en-US">
                <a:solidFill>
                  <a:prstClr val="black"/>
                </a:solidFill>
              </a:rPr>
              <a:pPr>
                <a:defRPr/>
              </a:pPr>
              <a:t>‹Nr.›</a:t>
            </a:fld>
            <a:endParaRPr lang="en-US">
              <a:solidFill>
                <a:prstClr val="black"/>
              </a:solidFill>
            </a:endParaRPr>
          </a:p>
        </p:txBody>
      </p:sp>
    </p:spTree>
    <p:extLst>
      <p:ext uri="{BB962C8B-B14F-4D97-AF65-F5344CB8AC3E}">
        <p14:creationId xmlns:p14="http://schemas.microsoft.com/office/powerpoint/2010/main" val="3529055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7.gif"/><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bwMode="auto">
          <a:xfrm>
            <a:off x="323850" y="573882"/>
            <a:ext cx="8351838" cy="3942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dirty="0" smtClean="0"/>
              <a:t>Text</a:t>
            </a:r>
          </a:p>
          <a:p>
            <a:pPr lvl="1"/>
            <a:r>
              <a:rPr lang="en-US" noProof="0" dirty="0" smtClean="0"/>
              <a:t>Bullet 1</a:t>
            </a:r>
          </a:p>
          <a:p>
            <a:pPr lvl="1"/>
            <a:r>
              <a:rPr lang="en-US" noProof="0" dirty="0" smtClean="0"/>
              <a:t>Bullet 1</a:t>
            </a:r>
          </a:p>
          <a:p>
            <a:pPr lvl="2"/>
            <a:r>
              <a:rPr lang="en-US" noProof="0" dirty="0" smtClean="0"/>
              <a:t>Bullet 2</a:t>
            </a:r>
          </a:p>
          <a:p>
            <a:pPr lvl="3"/>
            <a:r>
              <a:rPr lang="en-US" noProof="0" dirty="0" smtClean="0"/>
              <a:t>Bullet 3</a:t>
            </a:r>
          </a:p>
          <a:p>
            <a:pPr lvl="4"/>
            <a:r>
              <a:rPr lang="en-US" noProof="0" dirty="0" smtClean="0"/>
              <a:t>Bullet 4</a:t>
            </a:r>
          </a:p>
          <a:p>
            <a:pPr lvl="4"/>
            <a:r>
              <a:rPr lang="en-US" noProof="0" dirty="0" smtClean="0"/>
              <a:t>Bullet 4</a:t>
            </a:r>
          </a:p>
          <a:p>
            <a:pPr lvl="3"/>
            <a:r>
              <a:rPr lang="en-US" noProof="0" dirty="0" smtClean="0"/>
              <a:t>Bullet 3</a:t>
            </a:r>
          </a:p>
          <a:p>
            <a:pPr lvl="2"/>
            <a:r>
              <a:rPr lang="en-US" noProof="0" dirty="0" smtClean="0"/>
              <a:t>Bullet 2</a:t>
            </a:r>
          </a:p>
          <a:p>
            <a:pPr lvl="1"/>
            <a:r>
              <a:rPr lang="en-US" noProof="0" dirty="0" smtClean="0"/>
              <a:t>Bullet 1</a:t>
            </a:r>
          </a:p>
        </p:txBody>
      </p:sp>
      <p:sp>
        <p:nvSpPr>
          <p:cNvPr id="1028" name="Rectangle 3"/>
          <p:cNvSpPr>
            <a:spLocks noGrp="1" noChangeArrowheads="1"/>
          </p:cNvSpPr>
          <p:nvPr>
            <p:ph type="title"/>
          </p:nvPr>
        </p:nvSpPr>
        <p:spPr bwMode="auto">
          <a:xfrm>
            <a:off x="323850" y="55961"/>
            <a:ext cx="8362950" cy="3012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0" rIns="91440" bIns="0" numCol="1" anchor="b" anchorCtr="0" compatLnSpc="1">
            <a:prstTxWarp prst="textNoShape">
              <a:avLst/>
            </a:prstTxWarp>
          </a:bodyPr>
          <a:lstStyle/>
          <a:p>
            <a:pPr lvl="0"/>
            <a:r>
              <a:rPr lang="en-US" noProof="0" dirty="0" smtClean="0"/>
              <a:t>Title</a:t>
            </a:r>
            <a:endParaRPr lang="en-US" noProof="0" dirty="0"/>
          </a:p>
        </p:txBody>
      </p:sp>
    </p:spTree>
  </p:cSld>
  <p:clrMap bg1="lt1" tx1="dk1" bg2="lt2" tx2="dk2" accent1="accent1" accent2="accent2" accent3="accent3" accent4="accent4" accent5="accent5" accent6="accent6" hlink="hlink" folHlink="folHlink"/>
  <p:sldLayoutIdLst>
    <p:sldLayoutId id="2147483941" r:id="rId1"/>
    <p:sldLayoutId id="2147483942" r:id="rId2"/>
  </p:sldLayoutIdLst>
  <p:hf hdr="0" dt="0"/>
  <p:txStyles>
    <p:titleStyle>
      <a:lvl1pPr algn="l" rtl="0" eaLnBrk="1" fontAlgn="base" hangingPunct="1">
        <a:spcBef>
          <a:spcPct val="0"/>
        </a:spcBef>
        <a:spcAft>
          <a:spcPct val="0"/>
        </a:spcAft>
        <a:defRPr sz="1800">
          <a:solidFill>
            <a:srgbClr val="001D4B"/>
          </a:solidFill>
          <a:latin typeface="+mj-lt"/>
          <a:ea typeface="ＭＳ Ｐゴシック" charset="0"/>
          <a:cs typeface="ＭＳ Ｐゴシック" charset="0"/>
        </a:defRPr>
      </a:lvl1pPr>
      <a:lvl2pPr algn="l" rtl="0" eaLnBrk="1" fontAlgn="base" hangingPunct="1">
        <a:spcBef>
          <a:spcPct val="0"/>
        </a:spcBef>
        <a:spcAft>
          <a:spcPct val="0"/>
        </a:spcAft>
        <a:defRPr sz="1800">
          <a:solidFill>
            <a:srgbClr val="001D4B"/>
          </a:solidFill>
          <a:latin typeface="DIN-Bold" pitchFamily="34" charset="0"/>
          <a:ea typeface="ＭＳ Ｐゴシック" charset="0"/>
          <a:cs typeface="ＭＳ Ｐゴシック" charset="0"/>
        </a:defRPr>
      </a:lvl2pPr>
      <a:lvl3pPr algn="l" rtl="0" eaLnBrk="1" fontAlgn="base" hangingPunct="1">
        <a:spcBef>
          <a:spcPct val="0"/>
        </a:spcBef>
        <a:spcAft>
          <a:spcPct val="0"/>
        </a:spcAft>
        <a:defRPr sz="1800">
          <a:solidFill>
            <a:srgbClr val="001D4B"/>
          </a:solidFill>
          <a:latin typeface="DIN-Bold" pitchFamily="34" charset="0"/>
          <a:ea typeface="ＭＳ Ｐゴシック" charset="0"/>
          <a:cs typeface="ＭＳ Ｐゴシック" charset="0"/>
        </a:defRPr>
      </a:lvl3pPr>
      <a:lvl4pPr algn="l" rtl="0" eaLnBrk="1" fontAlgn="base" hangingPunct="1">
        <a:spcBef>
          <a:spcPct val="0"/>
        </a:spcBef>
        <a:spcAft>
          <a:spcPct val="0"/>
        </a:spcAft>
        <a:defRPr sz="1800">
          <a:solidFill>
            <a:srgbClr val="001D4B"/>
          </a:solidFill>
          <a:latin typeface="DIN-Bold" pitchFamily="34" charset="0"/>
          <a:ea typeface="ＭＳ Ｐゴシック" charset="0"/>
          <a:cs typeface="ＭＳ Ｐゴシック" charset="0"/>
        </a:defRPr>
      </a:lvl4pPr>
      <a:lvl5pPr algn="l" rtl="0" eaLnBrk="1" fontAlgn="base" hangingPunct="1">
        <a:spcBef>
          <a:spcPct val="0"/>
        </a:spcBef>
        <a:spcAft>
          <a:spcPct val="0"/>
        </a:spcAft>
        <a:defRPr sz="1800">
          <a:solidFill>
            <a:srgbClr val="001D4B"/>
          </a:solidFill>
          <a:latin typeface="DIN-Bold" pitchFamily="34" charset="0"/>
          <a:ea typeface="ＭＳ Ｐゴシック" charset="0"/>
          <a:cs typeface="ＭＳ Ｐゴシック" charset="0"/>
        </a:defRPr>
      </a:lvl5pPr>
      <a:lvl6pPr marL="342900" algn="l" rtl="0" eaLnBrk="1" fontAlgn="base" hangingPunct="1">
        <a:spcBef>
          <a:spcPct val="0"/>
        </a:spcBef>
        <a:spcAft>
          <a:spcPct val="0"/>
        </a:spcAft>
        <a:defRPr sz="1800">
          <a:solidFill>
            <a:srgbClr val="001D4B"/>
          </a:solidFill>
          <a:latin typeface="DIN-Bold" pitchFamily="34" charset="0"/>
        </a:defRPr>
      </a:lvl6pPr>
      <a:lvl7pPr marL="685800" algn="l" rtl="0" eaLnBrk="1" fontAlgn="base" hangingPunct="1">
        <a:spcBef>
          <a:spcPct val="0"/>
        </a:spcBef>
        <a:spcAft>
          <a:spcPct val="0"/>
        </a:spcAft>
        <a:defRPr sz="1800">
          <a:solidFill>
            <a:srgbClr val="001D4B"/>
          </a:solidFill>
          <a:latin typeface="DIN-Bold" pitchFamily="34" charset="0"/>
        </a:defRPr>
      </a:lvl7pPr>
      <a:lvl8pPr marL="1028700" algn="l" rtl="0" eaLnBrk="1" fontAlgn="base" hangingPunct="1">
        <a:spcBef>
          <a:spcPct val="0"/>
        </a:spcBef>
        <a:spcAft>
          <a:spcPct val="0"/>
        </a:spcAft>
        <a:defRPr sz="1800">
          <a:solidFill>
            <a:srgbClr val="001D4B"/>
          </a:solidFill>
          <a:latin typeface="DIN-Bold" pitchFamily="34" charset="0"/>
        </a:defRPr>
      </a:lvl8pPr>
      <a:lvl9pPr marL="1371600" algn="l" rtl="0" eaLnBrk="1" fontAlgn="base" hangingPunct="1">
        <a:spcBef>
          <a:spcPct val="0"/>
        </a:spcBef>
        <a:spcAft>
          <a:spcPct val="0"/>
        </a:spcAft>
        <a:defRPr sz="1800">
          <a:solidFill>
            <a:srgbClr val="001D4B"/>
          </a:solidFill>
          <a:latin typeface="DIN-Bold" pitchFamily="34" charset="0"/>
        </a:defRPr>
      </a:lvl9pPr>
    </p:titleStyle>
    <p:bodyStyle>
      <a:lvl1pPr marL="257175" indent="-257175" algn="l" defTabSz="271463" rtl="0" eaLnBrk="1" fontAlgn="base" hangingPunct="1">
        <a:spcBef>
          <a:spcPct val="50000"/>
        </a:spcBef>
        <a:spcAft>
          <a:spcPct val="0"/>
        </a:spcAft>
        <a:defRPr b="0" i="0">
          <a:solidFill>
            <a:schemeClr val="tx1"/>
          </a:solidFill>
          <a:latin typeface="Univers Bold"/>
          <a:ea typeface="ＭＳ Ｐゴシック" charset="0"/>
          <a:cs typeface="Univers Bold"/>
        </a:defRPr>
      </a:lvl1pPr>
      <a:lvl2pPr marL="197644" indent="-196454" algn="l" defTabSz="271463" rtl="0" eaLnBrk="1" fontAlgn="base" hangingPunct="1">
        <a:spcBef>
          <a:spcPct val="50000"/>
        </a:spcBef>
        <a:spcAft>
          <a:spcPct val="0"/>
        </a:spcAft>
        <a:buBlip>
          <a:blip r:embed="rId5"/>
        </a:buBlip>
        <a:defRPr>
          <a:solidFill>
            <a:schemeClr val="tx1"/>
          </a:solidFill>
          <a:latin typeface="Univers Light"/>
          <a:ea typeface="ＭＳ Ｐゴシック" charset="0"/>
          <a:cs typeface="Univers Light"/>
        </a:defRPr>
      </a:lvl2pPr>
      <a:lvl3pPr marL="534591" indent="-202406" algn="l" defTabSz="271463" rtl="0" eaLnBrk="1" fontAlgn="base" hangingPunct="1">
        <a:spcBef>
          <a:spcPct val="50000"/>
        </a:spcBef>
        <a:spcAft>
          <a:spcPct val="0"/>
        </a:spcAft>
        <a:buClr>
          <a:srgbClr val="C0C0C0"/>
        </a:buClr>
        <a:buFont typeface="Arial" charset="0"/>
        <a:buChar char="–"/>
        <a:defRPr>
          <a:solidFill>
            <a:schemeClr val="tx1"/>
          </a:solidFill>
          <a:latin typeface="Univers Light"/>
          <a:ea typeface="ＭＳ Ｐゴシック" charset="0"/>
          <a:cs typeface="Univers Light"/>
        </a:defRPr>
      </a:lvl3pPr>
      <a:lvl4pPr marL="804863" indent="-134541" algn="l" defTabSz="271463" rtl="0" eaLnBrk="1" fontAlgn="base" hangingPunct="1">
        <a:spcBef>
          <a:spcPct val="20000"/>
        </a:spcBef>
        <a:spcAft>
          <a:spcPct val="0"/>
        </a:spcAft>
        <a:buClr>
          <a:srgbClr val="C0C0C0"/>
        </a:buClr>
        <a:buChar char="•"/>
        <a:defRPr>
          <a:solidFill>
            <a:schemeClr val="tx1"/>
          </a:solidFill>
          <a:latin typeface="Univers Light"/>
          <a:ea typeface="ＭＳ Ｐゴシック" charset="0"/>
          <a:cs typeface="Univers Light"/>
        </a:defRPr>
      </a:lvl4pPr>
      <a:lvl5pPr marL="1140619" indent="-135731" algn="l" defTabSz="271463" rtl="0" eaLnBrk="1" fontAlgn="base" hangingPunct="1">
        <a:spcBef>
          <a:spcPct val="20000"/>
        </a:spcBef>
        <a:spcAft>
          <a:spcPct val="0"/>
        </a:spcAft>
        <a:buClr>
          <a:srgbClr val="C0C0C0"/>
        </a:buClr>
        <a:buChar char="-"/>
        <a:defRPr sz="1400">
          <a:solidFill>
            <a:schemeClr val="tx1"/>
          </a:solidFill>
          <a:latin typeface="Univers Light"/>
          <a:ea typeface="ＭＳ Ｐゴシック" charset="0"/>
          <a:cs typeface="Univers Light"/>
        </a:defRPr>
      </a:lvl5pPr>
      <a:lvl6pPr marL="1483519" indent="-135731" algn="l" defTabSz="271463" rtl="0" eaLnBrk="1" fontAlgn="base" hangingPunct="1">
        <a:spcBef>
          <a:spcPct val="20000"/>
        </a:spcBef>
        <a:spcAft>
          <a:spcPct val="0"/>
        </a:spcAft>
        <a:buClr>
          <a:srgbClr val="C0C0C0"/>
        </a:buClr>
        <a:buChar char="-"/>
        <a:defRPr sz="1200">
          <a:solidFill>
            <a:schemeClr val="tx1"/>
          </a:solidFill>
          <a:latin typeface="+mn-lt"/>
        </a:defRPr>
      </a:lvl6pPr>
      <a:lvl7pPr marL="1826419" indent="-135731" algn="l" defTabSz="271463" rtl="0" eaLnBrk="1" fontAlgn="base" hangingPunct="1">
        <a:spcBef>
          <a:spcPct val="20000"/>
        </a:spcBef>
        <a:spcAft>
          <a:spcPct val="0"/>
        </a:spcAft>
        <a:buClr>
          <a:srgbClr val="C0C0C0"/>
        </a:buClr>
        <a:buChar char="-"/>
        <a:defRPr sz="1200">
          <a:solidFill>
            <a:schemeClr val="tx1"/>
          </a:solidFill>
          <a:latin typeface="+mn-lt"/>
        </a:defRPr>
      </a:lvl7pPr>
      <a:lvl8pPr marL="2169319" indent="-135731" algn="l" defTabSz="271463" rtl="0" eaLnBrk="1" fontAlgn="base" hangingPunct="1">
        <a:spcBef>
          <a:spcPct val="20000"/>
        </a:spcBef>
        <a:spcAft>
          <a:spcPct val="0"/>
        </a:spcAft>
        <a:buClr>
          <a:srgbClr val="C0C0C0"/>
        </a:buClr>
        <a:buChar char="-"/>
        <a:defRPr sz="1200">
          <a:solidFill>
            <a:schemeClr val="tx1"/>
          </a:solidFill>
          <a:latin typeface="+mn-lt"/>
        </a:defRPr>
      </a:lvl8pPr>
      <a:lvl9pPr marL="2512219" indent="-135731" algn="l" defTabSz="271463" rtl="0" eaLnBrk="1" fontAlgn="base" hangingPunct="1">
        <a:spcBef>
          <a:spcPct val="20000"/>
        </a:spcBef>
        <a:spcAft>
          <a:spcPct val="0"/>
        </a:spcAft>
        <a:buClr>
          <a:srgbClr val="C0C0C0"/>
        </a:buClr>
        <a:buChar char="-"/>
        <a:defRPr sz="1200">
          <a:solidFill>
            <a:schemeClr val="tx1"/>
          </a:solidFill>
          <a:latin typeface="+mn-lt"/>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bwMode="auto">
          <a:xfrm>
            <a:off x="323850" y="573882"/>
            <a:ext cx="8351838" cy="3942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dirty="0" smtClean="0"/>
              <a:t>Text</a:t>
            </a:r>
          </a:p>
          <a:p>
            <a:pPr lvl="1"/>
            <a:r>
              <a:rPr lang="en-US" noProof="0" dirty="0" smtClean="0"/>
              <a:t>Bullet 1</a:t>
            </a:r>
          </a:p>
          <a:p>
            <a:pPr lvl="1"/>
            <a:r>
              <a:rPr lang="en-US" noProof="0" dirty="0" smtClean="0"/>
              <a:t>Bullet 1</a:t>
            </a:r>
          </a:p>
          <a:p>
            <a:pPr lvl="2"/>
            <a:r>
              <a:rPr lang="en-US" noProof="0" dirty="0" smtClean="0"/>
              <a:t>Bullet 2</a:t>
            </a:r>
          </a:p>
          <a:p>
            <a:pPr lvl="3"/>
            <a:r>
              <a:rPr lang="en-US" noProof="0" dirty="0" smtClean="0"/>
              <a:t>Bullet 3</a:t>
            </a:r>
          </a:p>
          <a:p>
            <a:pPr lvl="4"/>
            <a:r>
              <a:rPr lang="en-US" noProof="0" dirty="0" smtClean="0"/>
              <a:t>Bullet 4</a:t>
            </a:r>
          </a:p>
          <a:p>
            <a:pPr lvl="4"/>
            <a:r>
              <a:rPr lang="en-US" noProof="0" dirty="0" smtClean="0"/>
              <a:t>Bullet 4</a:t>
            </a:r>
          </a:p>
          <a:p>
            <a:pPr lvl="3"/>
            <a:r>
              <a:rPr lang="en-US" noProof="0" dirty="0" smtClean="0"/>
              <a:t>Bullet 3</a:t>
            </a:r>
          </a:p>
          <a:p>
            <a:pPr lvl="2"/>
            <a:r>
              <a:rPr lang="en-US" noProof="0" dirty="0" smtClean="0"/>
              <a:t>Bullet 2</a:t>
            </a:r>
          </a:p>
          <a:p>
            <a:pPr lvl="1"/>
            <a:r>
              <a:rPr lang="en-US" noProof="0" dirty="0" smtClean="0"/>
              <a:t>Bullet 1</a:t>
            </a:r>
          </a:p>
        </p:txBody>
      </p:sp>
      <p:sp>
        <p:nvSpPr>
          <p:cNvPr id="1028" name="Rectangle 3"/>
          <p:cNvSpPr>
            <a:spLocks noGrp="1" noChangeArrowheads="1"/>
          </p:cNvSpPr>
          <p:nvPr>
            <p:ph type="title"/>
          </p:nvPr>
        </p:nvSpPr>
        <p:spPr bwMode="auto">
          <a:xfrm>
            <a:off x="323850" y="55961"/>
            <a:ext cx="8362950" cy="3012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0" rIns="91440" bIns="0" numCol="1" anchor="b" anchorCtr="0" compatLnSpc="1">
            <a:prstTxWarp prst="textNoShape">
              <a:avLst/>
            </a:prstTxWarp>
          </a:bodyPr>
          <a:lstStyle/>
          <a:p>
            <a:pPr lvl="0"/>
            <a:r>
              <a:rPr lang="en-US" noProof="0" dirty="0" smtClean="0"/>
              <a:t>Title</a:t>
            </a:r>
            <a:endParaRPr lang="en-US" noProof="0" dirty="0"/>
          </a:p>
        </p:txBody>
      </p:sp>
      <p:sp>
        <p:nvSpPr>
          <p:cNvPr id="48132" name="Rectangle 4"/>
          <p:cNvSpPr>
            <a:spLocks noGrp="1" noChangeArrowheads="1"/>
          </p:cNvSpPr>
          <p:nvPr>
            <p:ph type="ftr" sz="quarter" idx="3"/>
          </p:nvPr>
        </p:nvSpPr>
        <p:spPr bwMode="auto">
          <a:xfrm>
            <a:off x="2195513" y="4893469"/>
            <a:ext cx="4897437" cy="2012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900" smtClean="0">
                <a:solidFill>
                  <a:schemeClr val="tx1"/>
                </a:solidFill>
                <a:latin typeface="Univers Light"/>
                <a:ea typeface="+mn-ea"/>
                <a:cs typeface="Univers Light"/>
              </a:defRPr>
            </a:lvl1pPr>
          </a:lstStyle>
          <a:p>
            <a:pPr>
              <a:defRPr/>
            </a:pPr>
            <a:r>
              <a:rPr lang="de-DE" dirty="0">
                <a:solidFill>
                  <a:prstClr val="black"/>
                </a:solidFill>
              </a:rPr>
              <a:t>Vorname Nachname</a:t>
            </a:r>
          </a:p>
        </p:txBody>
      </p:sp>
      <p:sp>
        <p:nvSpPr>
          <p:cNvPr id="8" name="Foliennummernplatzhalter 6"/>
          <p:cNvSpPr>
            <a:spLocks noGrp="1"/>
          </p:cNvSpPr>
          <p:nvPr>
            <p:ph type="sldNum" sz="quarter" idx="4"/>
          </p:nvPr>
        </p:nvSpPr>
        <p:spPr>
          <a:xfrm>
            <a:off x="6643688" y="4875610"/>
            <a:ext cx="571500" cy="214313"/>
          </a:xfrm>
          <a:prstGeom prst="rect">
            <a:avLst/>
          </a:prstGeom>
        </p:spPr>
        <p:txBody>
          <a:bodyPr vert="horz" wrap="square" lIns="91440" tIns="45720" rIns="91440" bIns="45720" numCol="1" anchor="t" anchorCtr="0" compatLnSpc="1">
            <a:prstTxWarp prst="textNoShape">
              <a:avLst/>
            </a:prstTxWarp>
          </a:bodyPr>
          <a:lstStyle>
            <a:lvl1pPr>
              <a:defRPr sz="900">
                <a:solidFill>
                  <a:schemeClr val="tx1"/>
                </a:solidFill>
                <a:latin typeface="Univers Light" charset="0"/>
              </a:defRPr>
            </a:lvl1pPr>
          </a:lstStyle>
          <a:p>
            <a:pPr>
              <a:defRPr/>
            </a:pPr>
            <a:fld id="{29DFF4BC-85CF-F846-9B74-3FDA7F52FE74}" type="slidenum">
              <a:rPr lang="en-US">
                <a:solidFill>
                  <a:prstClr val="black"/>
                </a:solidFill>
              </a:rPr>
              <a:pPr>
                <a:defRPr/>
              </a:pPr>
              <a:t>‹Nr.›</a:t>
            </a:fld>
            <a:endParaRPr lang="en-US">
              <a:solidFill>
                <a:prstClr val="black"/>
              </a:solidFill>
            </a:endParaRPr>
          </a:p>
        </p:txBody>
      </p:sp>
      <p:pic>
        <p:nvPicPr>
          <p:cNvPr id="11" name="Picture 13" descr="TU_Logo_90_HKS41"/>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323850" y="4569785"/>
            <a:ext cx="1597016" cy="467787"/>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Grafik 1"/>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7246944" y="4233707"/>
            <a:ext cx="1439711" cy="856216"/>
          </a:xfrm>
          <a:prstGeom prst="rect">
            <a:avLst/>
          </a:prstGeom>
        </p:spPr>
      </p:pic>
    </p:spTree>
    <p:extLst>
      <p:ext uri="{BB962C8B-B14F-4D97-AF65-F5344CB8AC3E}">
        <p14:creationId xmlns:p14="http://schemas.microsoft.com/office/powerpoint/2010/main" val="3332620154"/>
      </p:ext>
    </p:extLst>
  </p:cSld>
  <p:clrMap bg1="lt1" tx1="dk1" bg2="lt2" tx2="dk2" accent1="accent1" accent2="accent2" accent3="accent3" accent4="accent4" accent5="accent5" accent6="accent6" hlink="hlink" folHlink="folHlink"/>
  <p:sldLayoutIdLst>
    <p:sldLayoutId id="2147483945" r:id="rId1"/>
  </p:sldLayoutIdLst>
  <p:hf hdr="0" dt="0"/>
  <p:txStyles>
    <p:titleStyle>
      <a:lvl1pPr algn="l" rtl="0" eaLnBrk="1" fontAlgn="base" hangingPunct="1">
        <a:spcBef>
          <a:spcPct val="0"/>
        </a:spcBef>
        <a:spcAft>
          <a:spcPct val="0"/>
        </a:spcAft>
        <a:defRPr sz="1800">
          <a:solidFill>
            <a:srgbClr val="001D4B"/>
          </a:solidFill>
          <a:latin typeface="+mj-lt"/>
          <a:ea typeface="ＭＳ Ｐゴシック" charset="0"/>
          <a:cs typeface="ＭＳ Ｐゴシック" charset="0"/>
        </a:defRPr>
      </a:lvl1pPr>
      <a:lvl2pPr algn="l" rtl="0" eaLnBrk="1" fontAlgn="base" hangingPunct="1">
        <a:spcBef>
          <a:spcPct val="0"/>
        </a:spcBef>
        <a:spcAft>
          <a:spcPct val="0"/>
        </a:spcAft>
        <a:defRPr sz="1800">
          <a:solidFill>
            <a:srgbClr val="001D4B"/>
          </a:solidFill>
          <a:latin typeface="DIN-Bold" pitchFamily="34" charset="0"/>
          <a:ea typeface="ＭＳ Ｐゴシック" charset="0"/>
          <a:cs typeface="ＭＳ Ｐゴシック" charset="0"/>
        </a:defRPr>
      </a:lvl2pPr>
      <a:lvl3pPr algn="l" rtl="0" eaLnBrk="1" fontAlgn="base" hangingPunct="1">
        <a:spcBef>
          <a:spcPct val="0"/>
        </a:spcBef>
        <a:spcAft>
          <a:spcPct val="0"/>
        </a:spcAft>
        <a:defRPr sz="1800">
          <a:solidFill>
            <a:srgbClr val="001D4B"/>
          </a:solidFill>
          <a:latin typeface="DIN-Bold" pitchFamily="34" charset="0"/>
          <a:ea typeface="ＭＳ Ｐゴシック" charset="0"/>
          <a:cs typeface="ＭＳ Ｐゴシック" charset="0"/>
        </a:defRPr>
      </a:lvl3pPr>
      <a:lvl4pPr algn="l" rtl="0" eaLnBrk="1" fontAlgn="base" hangingPunct="1">
        <a:spcBef>
          <a:spcPct val="0"/>
        </a:spcBef>
        <a:spcAft>
          <a:spcPct val="0"/>
        </a:spcAft>
        <a:defRPr sz="1800">
          <a:solidFill>
            <a:srgbClr val="001D4B"/>
          </a:solidFill>
          <a:latin typeface="DIN-Bold" pitchFamily="34" charset="0"/>
          <a:ea typeface="ＭＳ Ｐゴシック" charset="0"/>
          <a:cs typeface="ＭＳ Ｐゴシック" charset="0"/>
        </a:defRPr>
      </a:lvl4pPr>
      <a:lvl5pPr algn="l" rtl="0" eaLnBrk="1" fontAlgn="base" hangingPunct="1">
        <a:spcBef>
          <a:spcPct val="0"/>
        </a:spcBef>
        <a:spcAft>
          <a:spcPct val="0"/>
        </a:spcAft>
        <a:defRPr sz="1800">
          <a:solidFill>
            <a:srgbClr val="001D4B"/>
          </a:solidFill>
          <a:latin typeface="DIN-Bold" pitchFamily="34" charset="0"/>
          <a:ea typeface="ＭＳ Ｐゴシック" charset="0"/>
          <a:cs typeface="ＭＳ Ｐゴシック" charset="0"/>
        </a:defRPr>
      </a:lvl5pPr>
      <a:lvl6pPr marL="342900" algn="l" rtl="0" eaLnBrk="1" fontAlgn="base" hangingPunct="1">
        <a:spcBef>
          <a:spcPct val="0"/>
        </a:spcBef>
        <a:spcAft>
          <a:spcPct val="0"/>
        </a:spcAft>
        <a:defRPr sz="1800">
          <a:solidFill>
            <a:srgbClr val="001D4B"/>
          </a:solidFill>
          <a:latin typeface="DIN-Bold" pitchFamily="34" charset="0"/>
        </a:defRPr>
      </a:lvl6pPr>
      <a:lvl7pPr marL="685800" algn="l" rtl="0" eaLnBrk="1" fontAlgn="base" hangingPunct="1">
        <a:spcBef>
          <a:spcPct val="0"/>
        </a:spcBef>
        <a:spcAft>
          <a:spcPct val="0"/>
        </a:spcAft>
        <a:defRPr sz="1800">
          <a:solidFill>
            <a:srgbClr val="001D4B"/>
          </a:solidFill>
          <a:latin typeface="DIN-Bold" pitchFamily="34" charset="0"/>
        </a:defRPr>
      </a:lvl7pPr>
      <a:lvl8pPr marL="1028700" algn="l" rtl="0" eaLnBrk="1" fontAlgn="base" hangingPunct="1">
        <a:spcBef>
          <a:spcPct val="0"/>
        </a:spcBef>
        <a:spcAft>
          <a:spcPct val="0"/>
        </a:spcAft>
        <a:defRPr sz="1800">
          <a:solidFill>
            <a:srgbClr val="001D4B"/>
          </a:solidFill>
          <a:latin typeface="DIN-Bold" pitchFamily="34" charset="0"/>
        </a:defRPr>
      </a:lvl8pPr>
      <a:lvl9pPr marL="1371600" algn="l" rtl="0" eaLnBrk="1" fontAlgn="base" hangingPunct="1">
        <a:spcBef>
          <a:spcPct val="0"/>
        </a:spcBef>
        <a:spcAft>
          <a:spcPct val="0"/>
        </a:spcAft>
        <a:defRPr sz="1800">
          <a:solidFill>
            <a:srgbClr val="001D4B"/>
          </a:solidFill>
          <a:latin typeface="DIN-Bold" pitchFamily="34" charset="0"/>
        </a:defRPr>
      </a:lvl9pPr>
    </p:titleStyle>
    <p:bodyStyle>
      <a:lvl1pPr marL="257175" indent="-257175" algn="l" defTabSz="271463" rtl="0" eaLnBrk="1" fontAlgn="base" hangingPunct="1">
        <a:spcBef>
          <a:spcPct val="50000"/>
        </a:spcBef>
        <a:spcAft>
          <a:spcPct val="0"/>
        </a:spcAft>
        <a:defRPr b="0" i="0">
          <a:solidFill>
            <a:schemeClr val="tx1"/>
          </a:solidFill>
          <a:latin typeface="Univers Bold"/>
          <a:ea typeface="ＭＳ Ｐゴシック" charset="0"/>
          <a:cs typeface="Univers Bold"/>
        </a:defRPr>
      </a:lvl1pPr>
      <a:lvl2pPr marL="197644" indent="-196454" algn="l" defTabSz="271463" rtl="0" eaLnBrk="1" fontAlgn="base" hangingPunct="1">
        <a:spcBef>
          <a:spcPct val="50000"/>
        </a:spcBef>
        <a:spcAft>
          <a:spcPct val="0"/>
        </a:spcAft>
        <a:buBlip>
          <a:blip r:embed="rId6"/>
        </a:buBlip>
        <a:defRPr>
          <a:solidFill>
            <a:schemeClr val="tx1"/>
          </a:solidFill>
          <a:latin typeface="Univers Light"/>
          <a:ea typeface="ＭＳ Ｐゴシック" charset="0"/>
          <a:cs typeface="Univers Light"/>
        </a:defRPr>
      </a:lvl2pPr>
      <a:lvl3pPr marL="534591" indent="-202406" algn="l" defTabSz="271463" rtl="0" eaLnBrk="1" fontAlgn="base" hangingPunct="1">
        <a:spcBef>
          <a:spcPct val="50000"/>
        </a:spcBef>
        <a:spcAft>
          <a:spcPct val="0"/>
        </a:spcAft>
        <a:buClr>
          <a:srgbClr val="C0C0C0"/>
        </a:buClr>
        <a:buFont typeface="Arial" charset="0"/>
        <a:buChar char="–"/>
        <a:defRPr>
          <a:solidFill>
            <a:schemeClr val="tx1"/>
          </a:solidFill>
          <a:latin typeface="Univers Light"/>
          <a:ea typeface="ＭＳ Ｐゴシック" charset="0"/>
          <a:cs typeface="Univers Light"/>
        </a:defRPr>
      </a:lvl3pPr>
      <a:lvl4pPr marL="804863" indent="-134541" algn="l" defTabSz="271463" rtl="0" eaLnBrk="1" fontAlgn="base" hangingPunct="1">
        <a:spcBef>
          <a:spcPct val="20000"/>
        </a:spcBef>
        <a:spcAft>
          <a:spcPct val="0"/>
        </a:spcAft>
        <a:buClr>
          <a:srgbClr val="C0C0C0"/>
        </a:buClr>
        <a:buChar char="•"/>
        <a:defRPr>
          <a:solidFill>
            <a:schemeClr val="tx1"/>
          </a:solidFill>
          <a:latin typeface="Univers Light"/>
          <a:ea typeface="ＭＳ Ｐゴシック" charset="0"/>
          <a:cs typeface="Univers Light"/>
        </a:defRPr>
      </a:lvl4pPr>
      <a:lvl5pPr marL="1140619" indent="-135731" algn="l" defTabSz="271463" rtl="0" eaLnBrk="1" fontAlgn="base" hangingPunct="1">
        <a:spcBef>
          <a:spcPct val="20000"/>
        </a:spcBef>
        <a:spcAft>
          <a:spcPct val="0"/>
        </a:spcAft>
        <a:buClr>
          <a:srgbClr val="C0C0C0"/>
        </a:buClr>
        <a:buChar char="-"/>
        <a:defRPr sz="1400">
          <a:solidFill>
            <a:schemeClr val="tx1"/>
          </a:solidFill>
          <a:latin typeface="Univers Light"/>
          <a:ea typeface="ＭＳ Ｐゴシック" charset="0"/>
          <a:cs typeface="Univers Light"/>
        </a:defRPr>
      </a:lvl5pPr>
      <a:lvl6pPr marL="1483519" indent="-135731" algn="l" defTabSz="271463" rtl="0" eaLnBrk="1" fontAlgn="base" hangingPunct="1">
        <a:spcBef>
          <a:spcPct val="20000"/>
        </a:spcBef>
        <a:spcAft>
          <a:spcPct val="0"/>
        </a:spcAft>
        <a:buClr>
          <a:srgbClr val="C0C0C0"/>
        </a:buClr>
        <a:buChar char="-"/>
        <a:defRPr sz="1200">
          <a:solidFill>
            <a:schemeClr val="tx1"/>
          </a:solidFill>
          <a:latin typeface="+mn-lt"/>
        </a:defRPr>
      </a:lvl6pPr>
      <a:lvl7pPr marL="1826419" indent="-135731" algn="l" defTabSz="271463" rtl="0" eaLnBrk="1" fontAlgn="base" hangingPunct="1">
        <a:spcBef>
          <a:spcPct val="20000"/>
        </a:spcBef>
        <a:spcAft>
          <a:spcPct val="0"/>
        </a:spcAft>
        <a:buClr>
          <a:srgbClr val="C0C0C0"/>
        </a:buClr>
        <a:buChar char="-"/>
        <a:defRPr sz="1200">
          <a:solidFill>
            <a:schemeClr val="tx1"/>
          </a:solidFill>
          <a:latin typeface="+mn-lt"/>
        </a:defRPr>
      </a:lvl7pPr>
      <a:lvl8pPr marL="2169319" indent="-135731" algn="l" defTabSz="271463" rtl="0" eaLnBrk="1" fontAlgn="base" hangingPunct="1">
        <a:spcBef>
          <a:spcPct val="20000"/>
        </a:spcBef>
        <a:spcAft>
          <a:spcPct val="0"/>
        </a:spcAft>
        <a:buClr>
          <a:srgbClr val="C0C0C0"/>
        </a:buClr>
        <a:buChar char="-"/>
        <a:defRPr sz="1200">
          <a:solidFill>
            <a:schemeClr val="tx1"/>
          </a:solidFill>
          <a:latin typeface="+mn-lt"/>
        </a:defRPr>
      </a:lvl8pPr>
      <a:lvl9pPr marL="2512219" indent="-135731" algn="l" defTabSz="271463" rtl="0" eaLnBrk="1" fontAlgn="base" hangingPunct="1">
        <a:spcBef>
          <a:spcPct val="20000"/>
        </a:spcBef>
        <a:spcAft>
          <a:spcPct val="0"/>
        </a:spcAft>
        <a:buClr>
          <a:srgbClr val="C0C0C0"/>
        </a:buClr>
        <a:buChar char="-"/>
        <a:defRPr sz="1200">
          <a:solidFill>
            <a:schemeClr val="tx1"/>
          </a:solidFill>
          <a:latin typeface="+mn-lt"/>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6146" name="Rectangle 93"/>
          <p:cNvSpPr>
            <a:spLocks noGrp="1" noChangeAspect="1" noChangeArrowheads="1"/>
          </p:cNvSpPr>
          <p:nvPr>
            <p:ph type="ctrTitle" sz="quarter"/>
          </p:nvPr>
        </p:nvSpPr>
        <p:spPr>
          <a:xfrm>
            <a:off x="323850" y="1275606"/>
            <a:ext cx="8496300" cy="1368152"/>
          </a:xfrm>
        </p:spPr>
        <p:txBody>
          <a:bodyPr/>
          <a:lstStyle/>
          <a:p>
            <a:r>
              <a:rPr lang="en-US" dirty="0"/>
              <a:t> Advanced Data Placement </a:t>
            </a:r>
            <a:r>
              <a:rPr lang="en-US" dirty="0" smtClean="0"/>
              <a:t>via Ad-hoc </a:t>
            </a:r>
            <a:r>
              <a:rPr lang="en-US" dirty="0"/>
              <a:t>File </a:t>
            </a:r>
            <a:r>
              <a:rPr lang="en-US" dirty="0" smtClean="0"/>
              <a:t>Systems</a:t>
            </a:r>
            <a:br>
              <a:rPr lang="en-US" dirty="0" smtClean="0"/>
            </a:br>
            <a:r>
              <a:rPr lang="en-US" dirty="0" smtClean="0"/>
              <a:t>at </a:t>
            </a:r>
            <a:r>
              <a:rPr lang="en-US" dirty="0"/>
              <a:t>Extreme Scales (ADA-FS)</a:t>
            </a:r>
          </a:p>
        </p:txBody>
      </p:sp>
      <p:sp>
        <p:nvSpPr>
          <p:cNvPr id="6147" name="Rectangle 94"/>
          <p:cNvSpPr>
            <a:spLocks noGrp="1" noChangeArrowheads="1"/>
          </p:cNvSpPr>
          <p:nvPr>
            <p:ph type="subTitle" sz="quarter" idx="1"/>
          </p:nvPr>
        </p:nvSpPr>
        <p:spPr>
          <a:xfrm>
            <a:off x="323850" y="2643758"/>
            <a:ext cx="8496300" cy="1512168"/>
          </a:xfrm>
        </p:spPr>
        <p:txBody>
          <a:bodyPr/>
          <a:lstStyle/>
          <a:p>
            <a:pPr marL="0" indent="0"/>
            <a:r>
              <a:rPr lang="en-US" sz="1600" u="sng" dirty="0" smtClean="0">
                <a:solidFill>
                  <a:schemeClr val="bg1"/>
                </a:solidFill>
                <a:latin typeface="Univers 55" panose="02000503040000020003" pitchFamily="2" charset="0"/>
                <a:cs typeface="Arial" charset="0"/>
              </a:rPr>
              <a:t>Andreas Knüpfer</a:t>
            </a:r>
            <a:r>
              <a:rPr lang="en-US" sz="1600" dirty="0" smtClean="0">
                <a:solidFill>
                  <a:schemeClr val="bg1"/>
                </a:solidFill>
                <a:latin typeface="Univers 55" panose="02000503040000020003" pitchFamily="2" charset="0"/>
                <a:cs typeface="Arial" charset="0"/>
              </a:rPr>
              <a:t>, Wolfgang </a:t>
            </a:r>
            <a:r>
              <a:rPr lang="en-US" sz="1600" dirty="0">
                <a:solidFill>
                  <a:schemeClr val="bg1"/>
                </a:solidFill>
                <a:latin typeface="Univers 55" panose="02000503040000020003" pitchFamily="2" charset="0"/>
                <a:cs typeface="Arial" charset="0"/>
              </a:rPr>
              <a:t>E. </a:t>
            </a:r>
            <a:r>
              <a:rPr lang="en-US" sz="1600" dirty="0" smtClean="0">
                <a:solidFill>
                  <a:schemeClr val="bg1"/>
                </a:solidFill>
                <a:latin typeface="Univers 55" panose="02000503040000020003" pitchFamily="2" charset="0"/>
                <a:cs typeface="Arial" charset="0"/>
              </a:rPr>
              <a:t>Nagel, André </a:t>
            </a:r>
            <a:r>
              <a:rPr lang="en-US" sz="1600" dirty="0" err="1" smtClean="0">
                <a:solidFill>
                  <a:schemeClr val="bg1"/>
                </a:solidFill>
                <a:latin typeface="Univers 55" panose="02000503040000020003" pitchFamily="2" charset="0"/>
                <a:cs typeface="Arial" charset="0"/>
              </a:rPr>
              <a:t>Brinkmann</a:t>
            </a:r>
            <a:r>
              <a:rPr lang="en-US" sz="1600" dirty="0" smtClean="0">
                <a:solidFill>
                  <a:schemeClr val="bg1"/>
                </a:solidFill>
                <a:latin typeface="Univers 55" panose="02000503040000020003" pitchFamily="2" charset="0"/>
                <a:cs typeface="Arial" charset="0"/>
              </a:rPr>
              <a:t>, </a:t>
            </a:r>
            <a:r>
              <a:rPr lang="en-US" sz="1600" dirty="0" err="1" smtClean="0">
                <a:solidFill>
                  <a:schemeClr val="bg1"/>
                </a:solidFill>
                <a:latin typeface="Univers 55" panose="02000503040000020003" pitchFamily="2" charset="0"/>
                <a:cs typeface="Arial" charset="0"/>
              </a:rPr>
              <a:t>Achim</a:t>
            </a:r>
            <a:r>
              <a:rPr lang="en-US" sz="1600" dirty="0" smtClean="0">
                <a:solidFill>
                  <a:schemeClr val="bg1"/>
                </a:solidFill>
                <a:latin typeface="Univers 55" panose="02000503040000020003" pitchFamily="2" charset="0"/>
                <a:cs typeface="Arial" charset="0"/>
              </a:rPr>
              <a:t> </a:t>
            </a:r>
            <a:r>
              <a:rPr lang="en-US" sz="1600" dirty="0" err="1" smtClean="0">
                <a:solidFill>
                  <a:schemeClr val="bg1"/>
                </a:solidFill>
                <a:latin typeface="Univers 55" panose="02000503040000020003" pitchFamily="2" charset="0"/>
                <a:cs typeface="Arial" charset="0"/>
              </a:rPr>
              <a:t>Streit</a:t>
            </a:r>
            <a:r>
              <a:rPr lang="en-US" sz="1600" dirty="0" smtClean="0">
                <a:solidFill>
                  <a:schemeClr val="bg1"/>
                </a:solidFill>
                <a:latin typeface="Univers 55" panose="02000503040000020003" pitchFamily="2" charset="0"/>
                <a:cs typeface="Arial" charset="0"/>
              </a:rPr>
              <a:t>, </a:t>
            </a:r>
            <a:br>
              <a:rPr lang="en-US" sz="1600" dirty="0" smtClean="0">
                <a:solidFill>
                  <a:schemeClr val="bg1"/>
                </a:solidFill>
                <a:latin typeface="Univers 55" panose="02000503040000020003" pitchFamily="2" charset="0"/>
                <a:cs typeface="Arial" charset="0"/>
              </a:rPr>
            </a:br>
            <a:r>
              <a:rPr lang="en-US" sz="1600" dirty="0" smtClean="0">
                <a:solidFill>
                  <a:schemeClr val="bg1"/>
                </a:solidFill>
                <a:latin typeface="Univers 55" panose="02000503040000020003" pitchFamily="2" charset="0"/>
                <a:cs typeface="Arial" charset="0"/>
              </a:rPr>
              <a:t>Michael </a:t>
            </a:r>
            <a:r>
              <a:rPr lang="en-US" sz="1600" dirty="0">
                <a:solidFill>
                  <a:schemeClr val="bg1"/>
                </a:solidFill>
                <a:latin typeface="Univers 55" panose="02000503040000020003" pitchFamily="2" charset="0"/>
                <a:cs typeface="Arial" charset="0"/>
              </a:rPr>
              <a:t>Kluge, </a:t>
            </a:r>
            <a:r>
              <a:rPr lang="en-US" sz="1600" dirty="0" smtClean="0">
                <a:solidFill>
                  <a:schemeClr val="bg1"/>
                </a:solidFill>
                <a:latin typeface="Univers 55" panose="02000503040000020003" pitchFamily="2" charset="0"/>
                <a:cs typeface="Arial" charset="0"/>
              </a:rPr>
              <a:t>Sebastian </a:t>
            </a:r>
            <a:r>
              <a:rPr lang="en-US" sz="1600" dirty="0" err="1">
                <a:solidFill>
                  <a:schemeClr val="bg1"/>
                </a:solidFill>
                <a:latin typeface="Univers 55" panose="02000503040000020003" pitchFamily="2" charset="0"/>
                <a:cs typeface="Arial" charset="0"/>
              </a:rPr>
              <a:t>Oeste</a:t>
            </a:r>
            <a:r>
              <a:rPr lang="en-US" sz="1600" dirty="0">
                <a:solidFill>
                  <a:schemeClr val="bg1"/>
                </a:solidFill>
                <a:latin typeface="Univers 55" panose="02000503040000020003" pitchFamily="2" charset="0"/>
                <a:cs typeface="Arial" charset="0"/>
              </a:rPr>
              <a:t>, </a:t>
            </a:r>
            <a:r>
              <a:rPr lang="en-US" sz="1600" dirty="0" smtClean="0">
                <a:solidFill>
                  <a:schemeClr val="bg1"/>
                </a:solidFill>
                <a:latin typeface="Univers 55" panose="02000503040000020003" pitchFamily="2" charset="0"/>
                <a:cs typeface="Arial" charset="0"/>
              </a:rPr>
              <a:t>Marc-André </a:t>
            </a:r>
            <a:r>
              <a:rPr lang="en-US" sz="1600" dirty="0" err="1" smtClean="0">
                <a:solidFill>
                  <a:schemeClr val="bg1"/>
                </a:solidFill>
                <a:latin typeface="Univers 55" panose="02000503040000020003" pitchFamily="2" charset="0"/>
                <a:cs typeface="Arial" charset="0"/>
              </a:rPr>
              <a:t>Vef</a:t>
            </a:r>
            <a:r>
              <a:rPr lang="en-US" sz="1600" dirty="0">
                <a:solidFill>
                  <a:schemeClr val="bg1"/>
                </a:solidFill>
                <a:latin typeface="Univers 55" panose="02000503040000020003" pitchFamily="2" charset="0"/>
                <a:cs typeface="Arial" charset="0"/>
              </a:rPr>
              <a:t>, Mehmet </a:t>
            </a:r>
            <a:r>
              <a:rPr lang="en-US" sz="1600" dirty="0" err="1" smtClean="0">
                <a:solidFill>
                  <a:schemeClr val="bg1"/>
                </a:solidFill>
                <a:latin typeface="Univers 55" panose="02000503040000020003" pitchFamily="2" charset="0"/>
                <a:cs typeface="Arial" charset="0"/>
              </a:rPr>
              <a:t>Soysal</a:t>
            </a:r>
            <a:endParaRPr lang="en-US" sz="1600" dirty="0" smtClean="0">
              <a:solidFill>
                <a:schemeClr val="bg1"/>
              </a:solidFill>
              <a:latin typeface="Univers 55" panose="02000503040000020003" pitchFamily="2" charset="0"/>
              <a:cs typeface="Arial" charset="0"/>
            </a:endParaRPr>
          </a:p>
          <a:p>
            <a:pPr marL="0" indent="0"/>
            <a:endParaRPr lang="en-US" sz="1600" dirty="0">
              <a:solidFill>
                <a:schemeClr val="bg1"/>
              </a:solidFill>
              <a:latin typeface="Univers 55" panose="02000503040000020003" pitchFamily="2" charset="0"/>
              <a:cs typeface="Arial" charset="0"/>
            </a:endParaRPr>
          </a:p>
          <a:p>
            <a:pPr marL="0" indent="0"/>
            <a:r>
              <a:rPr lang="en-US" sz="1600" dirty="0" smtClean="0">
                <a:solidFill>
                  <a:schemeClr val="bg1"/>
                </a:solidFill>
                <a:latin typeface="Univers 55" panose="02000503040000020003" pitchFamily="2" charset="0"/>
                <a:cs typeface="Arial" charset="0"/>
              </a:rPr>
              <a:t>SPPEXA Annual Meeting 2016 		</a:t>
            </a:r>
            <a:r>
              <a:rPr lang="en-US" sz="1600" dirty="0">
                <a:solidFill>
                  <a:schemeClr val="bg1"/>
                </a:solidFill>
                <a:latin typeface="Univers 55" panose="02000503040000020003" pitchFamily="2" charset="0"/>
                <a:cs typeface="Arial" charset="0"/>
              </a:rPr>
              <a:t>	</a:t>
            </a:r>
            <a:r>
              <a:rPr lang="en-US" sz="1600" dirty="0" err="1" smtClean="0">
                <a:solidFill>
                  <a:schemeClr val="bg1"/>
                </a:solidFill>
                <a:latin typeface="Univers 55" panose="02000503040000020003" pitchFamily="2" charset="0"/>
                <a:cs typeface="Arial" charset="0"/>
              </a:rPr>
              <a:t>Garching</a:t>
            </a:r>
            <a:r>
              <a:rPr lang="en-US" sz="1600" dirty="0" smtClean="0">
                <a:solidFill>
                  <a:schemeClr val="bg1"/>
                </a:solidFill>
                <a:latin typeface="Univers 55" panose="02000503040000020003" pitchFamily="2" charset="0"/>
                <a:cs typeface="Arial" charset="0"/>
              </a:rPr>
              <a:t>, 2016-01-27		</a:t>
            </a:r>
            <a:endParaRPr lang="en-US" sz="1600" dirty="0">
              <a:solidFill>
                <a:schemeClr val="bg1"/>
              </a:solidFill>
              <a:latin typeface="Univers 55" panose="02000503040000020003" pitchFamily="2" charset="0"/>
              <a:cs typeface="Arial" charset="0"/>
            </a:endParaRPr>
          </a:p>
        </p:txBody>
      </p:sp>
      <p:pic>
        <p:nvPicPr>
          <p:cNvPr id="4" name="Bild 3"/>
          <p:cNvPicPr>
            <a:picLocks noChangeAspect="1"/>
          </p:cNvPicPr>
          <p:nvPr/>
        </p:nvPicPr>
        <p:blipFill>
          <a:blip r:embed="rId4"/>
          <a:stretch>
            <a:fillRect/>
          </a:stretch>
        </p:blipFill>
        <p:spPr>
          <a:xfrm>
            <a:off x="2267744" y="150432"/>
            <a:ext cx="648072" cy="648072"/>
          </a:xfrm>
          <a:prstGeom prst="rect">
            <a:avLst/>
          </a:prstGeom>
        </p:spPr>
      </p:pic>
      <p:pic>
        <p:nvPicPr>
          <p:cNvPr id="6" name="Picture 8"/>
          <p:cNvPicPr>
            <a:picLocks noChangeAspect="1"/>
          </p:cNvPicPr>
          <p:nvPr/>
        </p:nvPicPr>
        <p:blipFill>
          <a:blip r:embed="rId5"/>
          <a:stretch>
            <a:fillRect/>
          </a:stretch>
        </p:blipFill>
        <p:spPr>
          <a:xfrm>
            <a:off x="3132253" y="150639"/>
            <a:ext cx="1295731" cy="64786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1"/>
            <a:r>
              <a:rPr lang="en-US" dirty="0" smtClean="0"/>
              <a:t>Application Monitoring and Resource Discovery</a:t>
            </a:r>
            <a:endParaRPr lang="en-US" dirty="0"/>
          </a:p>
        </p:txBody>
      </p:sp>
      <p:sp>
        <p:nvSpPr>
          <p:cNvPr id="8" name="Rectangle 3"/>
          <p:cNvSpPr txBox="1">
            <a:spLocks noChangeArrowheads="1"/>
          </p:cNvSpPr>
          <p:nvPr/>
        </p:nvSpPr>
        <p:spPr bwMode="auto">
          <a:xfrm>
            <a:off x="323850" y="483518"/>
            <a:ext cx="8496622" cy="4248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57175" indent="-257175" algn="l" defTabSz="271463" rtl="0" eaLnBrk="1" fontAlgn="base" hangingPunct="1">
              <a:spcBef>
                <a:spcPct val="50000"/>
              </a:spcBef>
              <a:spcAft>
                <a:spcPct val="0"/>
              </a:spcAft>
              <a:defRPr b="0" i="0">
                <a:solidFill>
                  <a:schemeClr val="tx1"/>
                </a:solidFill>
                <a:latin typeface="Univers Bold"/>
                <a:ea typeface="ＭＳ Ｐゴシック" charset="0"/>
                <a:cs typeface="Univers Bold"/>
              </a:defRPr>
            </a:lvl1pPr>
            <a:lvl2pPr marL="197644" indent="-196454" algn="l" defTabSz="271463" rtl="0" eaLnBrk="1" fontAlgn="base" hangingPunct="1">
              <a:spcBef>
                <a:spcPct val="50000"/>
              </a:spcBef>
              <a:spcAft>
                <a:spcPct val="0"/>
              </a:spcAft>
              <a:buBlip>
                <a:blip r:embed="rId3"/>
              </a:buBlip>
              <a:defRPr>
                <a:solidFill>
                  <a:schemeClr val="tx1"/>
                </a:solidFill>
                <a:latin typeface="Univers Light"/>
                <a:ea typeface="ＭＳ Ｐゴシック" charset="0"/>
                <a:cs typeface="Univers Light"/>
              </a:defRPr>
            </a:lvl2pPr>
            <a:lvl3pPr marL="534591" indent="-202406" algn="l" defTabSz="271463" rtl="0" eaLnBrk="1" fontAlgn="base" hangingPunct="1">
              <a:spcBef>
                <a:spcPct val="50000"/>
              </a:spcBef>
              <a:spcAft>
                <a:spcPct val="0"/>
              </a:spcAft>
              <a:buClr>
                <a:srgbClr val="C0C0C0"/>
              </a:buClr>
              <a:buFont typeface="Arial" charset="0"/>
              <a:buChar char="–"/>
              <a:defRPr>
                <a:solidFill>
                  <a:schemeClr val="tx1"/>
                </a:solidFill>
                <a:latin typeface="Univers Light"/>
                <a:ea typeface="ＭＳ Ｐゴシック" charset="0"/>
                <a:cs typeface="Univers Light"/>
              </a:defRPr>
            </a:lvl3pPr>
            <a:lvl4pPr marL="804863" indent="-134541" algn="l" defTabSz="271463" rtl="0" eaLnBrk="1" fontAlgn="base" hangingPunct="1">
              <a:spcBef>
                <a:spcPct val="20000"/>
              </a:spcBef>
              <a:spcAft>
                <a:spcPct val="0"/>
              </a:spcAft>
              <a:buClr>
                <a:srgbClr val="C0C0C0"/>
              </a:buClr>
              <a:buChar char="•"/>
              <a:defRPr>
                <a:solidFill>
                  <a:schemeClr val="tx1"/>
                </a:solidFill>
                <a:latin typeface="Univers Light"/>
                <a:ea typeface="ＭＳ Ｐゴシック" charset="0"/>
                <a:cs typeface="Univers Light"/>
              </a:defRPr>
            </a:lvl4pPr>
            <a:lvl5pPr marL="1140619" indent="-135731" algn="l" defTabSz="271463" rtl="0" eaLnBrk="1" fontAlgn="base" hangingPunct="1">
              <a:spcBef>
                <a:spcPct val="20000"/>
              </a:spcBef>
              <a:spcAft>
                <a:spcPct val="0"/>
              </a:spcAft>
              <a:buClr>
                <a:srgbClr val="C0C0C0"/>
              </a:buClr>
              <a:buChar char="-"/>
              <a:defRPr sz="1400">
                <a:solidFill>
                  <a:schemeClr val="tx1"/>
                </a:solidFill>
                <a:latin typeface="Univers Light"/>
                <a:ea typeface="ＭＳ Ｐゴシック" charset="0"/>
                <a:cs typeface="Univers Light"/>
              </a:defRPr>
            </a:lvl5pPr>
            <a:lvl6pPr marL="1483519" indent="-135731" algn="l" defTabSz="271463" rtl="0" eaLnBrk="1" fontAlgn="base" hangingPunct="1">
              <a:spcBef>
                <a:spcPct val="20000"/>
              </a:spcBef>
              <a:spcAft>
                <a:spcPct val="0"/>
              </a:spcAft>
              <a:buClr>
                <a:srgbClr val="C0C0C0"/>
              </a:buClr>
              <a:buChar char="-"/>
              <a:defRPr sz="1200">
                <a:solidFill>
                  <a:schemeClr val="tx1"/>
                </a:solidFill>
                <a:latin typeface="+mn-lt"/>
              </a:defRPr>
            </a:lvl6pPr>
            <a:lvl7pPr marL="1826419" indent="-135731" algn="l" defTabSz="271463" rtl="0" eaLnBrk="1" fontAlgn="base" hangingPunct="1">
              <a:spcBef>
                <a:spcPct val="20000"/>
              </a:spcBef>
              <a:spcAft>
                <a:spcPct val="0"/>
              </a:spcAft>
              <a:buClr>
                <a:srgbClr val="C0C0C0"/>
              </a:buClr>
              <a:buChar char="-"/>
              <a:defRPr sz="1200">
                <a:solidFill>
                  <a:schemeClr val="tx1"/>
                </a:solidFill>
                <a:latin typeface="+mn-lt"/>
              </a:defRPr>
            </a:lvl7pPr>
            <a:lvl8pPr marL="2169319" indent="-135731" algn="l" defTabSz="271463" rtl="0" eaLnBrk="1" fontAlgn="base" hangingPunct="1">
              <a:spcBef>
                <a:spcPct val="20000"/>
              </a:spcBef>
              <a:spcAft>
                <a:spcPct val="0"/>
              </a:spcAft>
              <a:buClr>
                <a:srgbClr val="C0C0C0"/>
              </a:buClr>
              <a:buChar char="-"/>
              <a:defRPr sz="1200">
                <a:solidFill>
                  <a:schemeClr val="tx1"/>
                </a:solidFill>
                <a:latin typeface="+mn-lt"/>
              </a:defRPr>
            </a:lvl8pPr>
            <a:lvl9pPr marL="2512219" indent="-135731" algn="l" defTabSz="271463" rtl="0" eaLnBrk="1" fontAlgn="base" hangingPunct="1">
              <a:spcBef>
                <a:spcPct val="20000"/>
              </a:spcBef>
              <a:spcAft>
                <a:spcPct val="0"/>
              </a:spcAft>
              <a:buClr>
                <a:srgbClr val="C0C0C0"/>
              </a:buClr>
              <a:buChar char="-"/>
              <a:defRPr sz="1200">
                <a:solidFill>
                  <a:schemeClr val="tx1"/>
                </a:solidFill>
                <a:latin typeface="+mn-lt"/>
              </a:defRPr>
            </a:lvl9pPr>
          </a:lstStyle>
          <a:p>
            <a:pPr lvl="1"/>
            <a:r>
              <a:rPr lang="en-US" kern="0" dirty="0" smtClean="0"/>
              <a:t>Application monitoring</a:t>
            </a:r>
          </a:p>
          <a:p>
            <a:pPr lvl="2"/>
            <a:r>
              <a:rPr lang="en-US" kern="0" dirty="0" smtClean="0"/>
              <a:t>Monitor parallel applications, record I/O behavior</a:t>
            </a:r>
          </a:p>
          <a:p>
            <a:pPr lvl="2"/>
            <a:r>
              <a:rPr lang="en-US" kern="0" dirty="0" smtClean="0"/>
              <a:t>Generalize I/O behavior for types of applications</a:t>
            </a:r>
          </a:p>
          <a:p>
            <a:pPr lvl="2"/>
            <a:r>
              <a:rPr lang="en-US" kern="0" dirty="0" smtClean="0"/>
              <a:t>Predict I/O phases and I/O gaps </a:t>
            </a:r>
            <a:r>
              <a:rPr lang="en-US" kern="0" dirty="0" smtClean="0">
                <a:sym typeface="Wingdings" panose="05000000000000000000" pitchFamily="2" charset="2"/>
              </a:rPr>
              <a:t> Input for I/O planner</a:t>
            </a:r>
          </a:p>
          <a:p>
            <a:pPr lvl="2"/>
            <a:r>
              <a:rPr lang="en-US" kern="0" dirty="0" smtClean="0">
                <a:sym typeface="Wingdings" panose="05000000000000000000" pitchFamily="2" charset="2"/>
              </a:rPr>
              <a:t>Predict input partitioning  Input for Overlay FS buffering </a:t>
            </a:r>
            <a:endParaRPr lang="en-US" kern="0" dirty="0"/>
          </a:p>
          <a:p>
            <a:pPr lvl="1"/>
            <a:r>
              <a:rPr lang="en-US" kern="0" dirty="0" smtClean="0"/>
              <a:t>Resource discovery and monitoring</a:t>
            </a:r>
          </a:p>
          <a:p>
            <a:pPr lvl="2"/>
            <a:r>
              <a:rPr lang="en-US" kern="0" dirty="0" smtClean="0"/>
              <a:t>Discover machine-specific storage types, sizes, reliable local speed, …</a:t>
            </a:r>
          </a:p>
          <a:p>
            <a:pPr lvl="2"/>
            <a:r>
              <a:rPr lang="en-US" kern="0" dirty="0" smtClean="0"/>
              <a:t>Monitor resource allocations by parallel applications, </a:t>
            </a:r>
            <a:br>
              <a:rPr lang="en-US" kern="0" dirty="0" smtClean="0"/>
            </a:br>
            <a:r>
              <a:rPr lang="en-US" kern="0" dirty="0" smtClean="0"/>
              <a:t>determine what is left for local buffers </a:t>
            </a:r>
            <a:r>
              <a:rPr lang="en-US" kern="0" dirty="0" smtClean="0">
                <a:sym typeface="Wingdings" panose="05000000000000000000" pitchFamily="2" charset="2"/>
              </a:rPr>
              <a:t> Input for Overlay FS deployment</a:t>
            </a:r>
          </a:p>
          <a:p>
            <a:pPr lvl="1"/>
            <a:r>
              <a:rPr lang="en-US" kern="0" dirty="0" smtClean="0">
                <a:sym typeface="Wingdings" panose="05000000000000000000" pitchFamily="2" charset="2"/>
              </a:rPr>
              <a:t>Approach: start with explicit specifications, research automated solutions</a:t>
            </a:r>
            <a:endParaRPr lang="en-US" kern="0" dirty="0"/>
          </a:p>
        </p:txBody>
      </p:sp>
    </p:spTree>
    <p:extLst>
      <p:ext uri="{BB962C8B-B14F-4D97-AF65-F5344CB8AC3E}">
        <p14:creationId xmlns:p14="http://schemas.microsoft.com/office/powerpoint/2010/main" val="4085309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p:txBody>
          <a:bodyPr/>
          <a:lstStyle/>
          <a:p>
            <a:r>
              <a:rPr lang="en-US" dirty="0" smtClean="0"/>
              <a:t>Challenges and Benefits</a:t>
            </a:r>
            <a:endParaRPr lang="en-US" dirty="0">
              <a:latin typeface="DIN-Bold" charset="0"/>
            </a:endParaRPr>
          </a:p>
        </p:txBody>
      </p:sp>
      <p:sp>
        <p:nvSpPr>
          <p:cNvPr id="7170" name="Rectangle 3"/>
          <p:cNvSpPr>
            <a:spLocks noGrp="1" noChangeArrowheads="1"/>
          </p:cNvSpPr>
          <p:nvPr>
            <p:ph idx="1"/>
          </p:nvPr>
        </p:nvSpPr>
        <p:spPr>
          <a:xfrm>
            <a:off x="323850" y="573881"/>
            <a:ext cx="8820150" cy="4301729"/>
          </a:xfrm>
        </p:spPr>
        <p:txBody>
          <a:bodyPr/>
          <a:lstStyle/>
          <a:p>
            <a:pPr marL="1190" lvl="1" indent="0">
              <a:buNone/>
            </a:pPr>
            <a:r>
              <a:rPr lang="en-US" b="1" dirty="0" smtClean="0">
                <a:solidFill>
                  <a:srgbClr val="002060"/>
                </a:solidFill>
              </a:rPr>
              <a:t>Restrictions</a:t>
            </a:r>
            <a:endParaRPr lang="en-US" dirty="0" smtClean="0"/>
          </a:p>
          <a:p>
            <a:pPr marL="344090" lvl="1" indent="-342900">
              <a:buFont typeface="+mj-lt"/>
              <a:buAutoNum type="arabicPeriod"/>
            </a:pPr>
            <a:r>
              <a:rPr lang="en-US" dirty="0" smtClean="0"/>
              <a:t>Each </a:t>
            </a:r>
            <a:r>
              <a:rPr lang="en-US" dirty="0"/>
              <a:t>file/object is only accessed by </a:t>
            </a:r>
            <a:r>
              <a:rPr lang="en-US" dirty="0" smtClean="0"/>
              <a:t>a single</a:t>
            </a:r>
            <a:br>
              <a:rPr lang="en-US" dirty="0" smtClean="0"/>
            </a:br>
            <a:r>
              <a:rPr lang="en-US" dirty="0" smtClean="0"/>
              <a:t>application, yet </a:t>
            </a:r>
            <a:r>
              <a:rPr lang="en-US" dirty="0"/>
              <a:t>from many </a:t>
            </a:r>
            <a:r>
              <a:rPr lang="en-US" dirty="0" smtClean="0"/>
              <a:t>nodes </a:t>
            </a:r>
            <a:r>
              <a:rPr lang="en-US" dirty="0"/>
              <a:t>at a </a:t>
            </a:r>
            <a:r>
              <a:rPr lang="en-US" dirty="0" smtClean="0"/>
              <a:t>time</a:t>
            </a:r>
          </a:p>
          <a:p>
            <a:pPr marL="344090" lvl="1" indent="-342900">
              <a:buFont typeface="+mj-lt"/>
              <a:buAutoNum type="arabicPeriod"/>
            </a:pPr>
            <a:r>
              <a:rPr lang="en-US" dirty="0" smtClean="0"/>
              <a:t>No </a:t>
            </a:r>
            <a:r>
              <a:rPr lang="en-US" b="1" dirty="0" smtClean="0">
                <a:latin typeface="Courier New" panose="02070309020205020404" pitchFamily="49" charset="0"/>
                <a:cs typeface="Courier New" panose="02070309020205020404" pitchFamily="49" charset="0"/>
              </a:rPr>
              <a:t>‘ls -a’</a:t>
            </a:r>
            <a:r>
              <a:rPr lang="en-US" dirty="0" smtClean="0"/>
              <a:t> type operations in the overlay FS</a:t>
            </a:r>
          </a:p>
          <a:p>
            <a:pPr marL="344090" lvl="1" indent="-342900">
              <a:buFont typeface="+mj-lt"/>
              <a:buAutoNum type="arabicPeriod"/>
            </a:pPr>
            <a:r>
              <a:rPr lang="en-US" dirty="0" smtClean="0"/>
              <a:t>No “communication via files” type operations</a:t>
            </a:r>
            <a:endParaRPr lang="en-US" b="1" dirty="0" smtClean="0">
              <a:solidFill>
                <a:srgbClr val="002060"/>
              </a:solidFill>
            </a:endParaRPr>
          </a:p>
          <a:p>
            <a:pPr marL="1190" lvl="1" indent="0">
              <a:buNone/>
            </a:pPr>
            <a:endParaRPr lang="en-US" b="1" dirty="0" smtClean="0">
              <a:solidFill>
                <a:srgbClr val="002060"/>
              </a:solidFill>
            </a:endParaRPr>
          </a:p>
          <a:p>
            <a:pPr marL="1190" lvl="1" indent="0">
              <a:buNone/>
            </a:pPr>
            <a:r>
              <a:rPr lang="en-US" b="1" dirty="0" smtClean="0">
                <a:solidFill>
                  <a:srgbClr val="002060"/>
                </a:solidFill>
              </a:rPr>
              <a:t>Practical benefits</a:t>
            </a:r>
            <a:endParaRPr lang="en-US" dirty="0" smtClean="0"/>
          </a:p>
          <a:p>
            <a:pPr lvl="1"/>
            <a:r>
              <a:rPr lang="en-US" dirty="0" smtClean="0"/>
              <a:t>Applications will be required to use additional burst buffers for I/O </a:t>
            </a:r>
          </a:p>
          <a:p>
            <a:pPr lvl="1"/>
            <a:r>
              <a:rPr lang="en-US" dirty="0" smtClean="0"/>
              <a:t>Separation of concerns: decouple application logic from storage hierarchy</a:t>
            </a:r>
            <a:endParaRPr lang="en-US" dirty="0"/>
          </a:p>
          <a:p>
            <a:pPr lvl="1"/>
            <a:r>
              <a:rPr lang="en-US" dirty="0" smtClean="0"/>
              <a:t>Enable bandwidth guarantees and reliable </a:t>
            </a:r>
            <a:r>
              <a:rPr lang="en-US" dirty="0"/>
              <a:t>timing predictions for I/O </a:t>
            </a:r>
            <a:r>
              <a:rPr lang="en-US" dirty="0" smtClean="0"/>
              <a:t>operations, when combined with central </a:t>
            </a:r>
            <a:r>
              <a:rPr lang="en-US" dirty="0"/>
              <a:t>I/O </a:t>
            </a:r>
            <a:r>
              <a:rPr lang="en-US" dirty="0" smtClean="0"/>
              <a:t>planning</a:t>
            </a:r>
            <a:br>
              <a:rPr lang="en-US" dirty="0" smtClean="0"/>
            </a:br>
            <a:endParaRPr lang="en-US" dirty="0" smtClean="0"/>
          </a:p>
        </p:txBody>
      </p:sp>
      <p:sp>
        <p:nvSpPr>
          <p:cNvPr id="20" name="Rechteckige Legende 19"/>
          <p:cNvSpPr/>
          <p:nvPr/>
        </p:nvSpPr>
        <p:spPr bwMode="auto">
          <a:xfrm>
            <a:off x="6266035" y="757926"/>
            <a:ext cx="1330301" cy="888350"/>
          </a:xfrm>
          <a:prstGeom prst="wedgeRectCallout">
            <a:avLst/>
          </a:prstGeom>
          <a:noFill/>
          <a:ln w="9525" cap="flat" cmpd="sng" algn="ctr">
            <a:noFill/>
            <a:prstDash val="solid"/>
            <a:round/>
            <a:headEnd type="none" w="med" len="med"/>
            <a:tailEnd type="none" w="med" len="med"/>
          </a:ln>
          <a:effectLst/>
        </p:spPr>
        <p:txBody>
          <a:bodyPr vert="horz" wrap="square" lIns="0" tIns="0" rIns="90000" bIns="46800" numCol="1" rtlCol="0" anchor="ctr" anchorCtr="0" compatLnSpc="1">
            <a:prstTxWarp prst="textNoShape">
              <a:avLst/>
            </a:prstTxWarp>
          </a:bodyPr>
          <a:lstStyle/>
          <a:p>
            <a:endParaRPr lang="de-DE" dirty="0">
              <a:solidFill>
                <a:schemeClr val="accent5">
                  <a:lumMod val="60000"/>
                  <a:lumOff val="40000"/>
                </a:schemeClr>
              </a:solidFill>
            </a:endParaRPr>
          </a:p>
        </p:txBody>
      </p:sp>
      <p:sp>
        <p:nvSpPr>
          <p:cNvPr id="24" name="Rectangle 3"/>
          <p:cNvSpPr txBox="1">
            <a:spLocks noChangeArrowheads="1"/>
          </p:cNvSpPr>
          <p:nvPr/>
        </p:nvSpPr>
        <p:spPr bwMode="auto">
          <a:xfrm>
            <a:off x="6156176" y="1203598"/>
            <a:ext cx="2736304" cy="1296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57175" indent="-257175" algn="l" defTabSz="271463" rtl="0" eaLnBrk="1" fontAlgn="base" hangingPunct="1">
              <a:spcBef>
                <a:spcPct val="50000"/>
              </a:spcBef>
              <a:spcAft>
                <a:spcPct val="0"/>
              </a:spcAft>
              <a:defRPr b="0" i="0">
                <a:solidFill>
                  <a:schemeClr val="tx1"/>
                </a:solidFill>
                <a:latin typeface="Univers Bold"/>
                <a:ea typeface="ＭＳ Ｐゴシック" charset="0"/>
                <a:cs typeface="Univers Bold"/>
              </a:defRPr>
            </a:lvl1pPr>
            <a:lvl2pPr marL="197644" indent="-196454" algn="l" defTabSz="271463" rtl="0" eaLnBrk="1" fontAlgn="base" hangingPunct="1">
              <a:spcBef>
                <a:spcPct val="50000"/>
              </a:spcBef>
              <a:spcAft>
                <a:spcPct val="0"/>
              </a:spcAft>
              <a:buBlip>
                <a:blip r:embed="rId3"/>
              </a:buBlip>
              <a:defRPr>
                <a:solidFill>
                  <a:schemeClr val="tx1"/>
                </a:solidFill>
                <a:latin typeface="Univers Light"/>
                <a:ea typeface="ＭＳ Ｐゴシック" charset="0"/>
                <a:cs typeface="Univers Light"/>
              </a:defRPr>
            </a:lvl2pPr>
            <a:lvl3pPr marL="534591" indent="-202406" algn="l" defTabSz="271463" rtl="0" eaLnBrk="1" fontAlgn="base" hangingPunct="1">
              <a:spcBef>
                <a:spcPct val="50000"/>
              </a:spcBef>
              <a:spcAft>
                <a:spcPct val="0"/>
              </a:spcAft>
              <a:buClr>
                <a:srgbClr val="C0C0C0"/>
              </a:buClr>
              <a:buFont typeface="Arial" charset="0"/>
              <a:buChar char="–"/>
              <a:defRPr>
                <a:solidFill>
                  <a:schemeClr val="tx1"/>
                </a:solidFill>
                <a:latin typeface="Univers Light"/>
                <a:ea typeface="ＭＳ Ｐゴシック" charset="0"/>
                <a:cs typeface="Univers Light"/>
              </a:defRPr>
            </a:lvl3pPr>
            <a:lvl4pPr marL="804863" indent="-134541" algn="l" defTabSz="271463" rtl="0" eaLnBrk="1" fontAlgn="base" hangingPunct="1">
              <a:spcBef>
                <a:spcPct val="20000"/>
              </a:spcBef>
              <a:spcAft>
                <a:spcPct val="0"/>
              </a:spcAft>
              <a:buClr>
                <a:srgbClr val="C0C0C0"/>
              </a:buClr>
              <a:buChar char="•"/>
              <a:defRPr>
                <a:solidFill>
                  <a:schemeClr val="tx1"/>
                </a:solidFill>
                <a:latin typeface="Univers Light"/>
                <a:ea typeface="ＭＳ Ｐゴシック" charset="0"/>
                <a:cs typeface="Univers Light"/>
              </a:defRPr>
            </a:lvl4pPr>
            <a:lvl5pPr marL="1140619" indent="-135731" algn="l" defTabSz="271463" rtl="0" eaLnBrk="1" fontAlgn="base" hangingPunct="1">
              <a:spcBef>
                <a:spcPct val="20000"/>
              </a:spcBef>
              <a:spcAft>
                <a:spcPct val="0"/>
              </a:spcAft>
              <a:buClr>
                <a:srgbClr val="C0C0C0"/>
              </a:buClr>
              <a:buChar char="-"/>
              <a:defRPr sz="1400">
                <a:solidFill>
                  <a:schemeClr val="tx1"/>
                </a:solidFill>
                <a:latin typeface="Univers Light"/>
                <a:ea typeface="ＭＳ Ｐゴシック" charset="0"/>
                <a:cs typeface="Univers Light"/>
              </a:defRPr>
            </a:lvl5pPr>
            <a:lvl6pPr marL="1483519" indent="-135731" algn="l" defTabSz="271463" rtl="0" eaLnBrk="1" fontAlgn="base" hangingPunct="1">
              <a:spcBef>
                <a:spcPct val="20000"/>
              </a:spcBef>
              <a:spcAft>
                <a:spcPct val="0"/>
              </a:spcAft>
              <a:buClr>
                <a:srgbClr val="C0C0C0"/>
              </a:buClr>
              <a:buChar char="-"/>
              <a:defRPr sz="1200">
                <a:solidFill>
                  <a:schemeClr val="tx1"/>
                </a:solidFill>
                <a:latin typeface="+mn-lt"/>
              </a:defRPr>
            </a:lvl6pPr>
            <a:lvl7pPr marL="1826419" indent="-135731" algn="l" defTabSz="271463" rtl="0" eaLnBrk="1" fontAlgn="base" hangingPunct="1">
              <a:spcBef>
                <a:spcPct val="20000"/>
              </a:spcBef>
              <a:spcAft>
                <a:spcPct val="0"/>
              </a:spcAft>
              <a:buClr>
                <a:srgbClr val="C0C0C0"/>
              </a:buClr>
              <a:buChar char="-"/>
              <a:defRPr sz="1200">
                <a:solidFill>
                  <a:schemeClr val="tx1"/>
                </a:solidFill>
                <a:latin typeface="+mn-lt"/>
              </a:defRPr>
            </a:lvl7pPr>
            <a:lvl8pPr marL="2169319" indent="-135731" algn="l" defTabSz="271463" rtl="0" eaLnBrk="1" fontAlgn="base" hangingPunct="1">
              <a:spcBef>
                <a:spcPct val="20000"/>
              </a:spcBef>
              <a:spcAft>
                <a:spcPct val="0"/>
              </a:spcAft>
              <a:buClr>
                <a:srgbClr val="C0C0C0"/>
              </a:buClr>
              <a:buChar char="-"/>
              <a:defRPr sz="1200">
                <a:solidFill>
                  <a:schemeClr val="tx1"/>
                </a:solidFill>
                <a:latin typeface="+mn-lt"/>
              </a:defRPr>
            </a:lvl8pPr>
            <a:lvl9pPr marL="2512219" indent="-135731" algn="l" defTabSz="271463" rtl="0" eaLnBrk="1" fontAlgn="base" hangingPunct="1">
              <a:spcBef>
                <a:spcPct val="20000"/>
              </a:spcBef>
              <a:spcAft>
                <a:spcPct val="0"/>
              </a:spcAft>
              <a:buClr>
                <a:srgbClr val="C0C0C0"/>
              </a:buClr>
              <a:buChar char="-"/>
              <a:defRPr sz="1200">
                <a:solidFill>
                  <a:schemeClr val="tx1"/>
                </a:solidFill>
                <a:latin typeface="+mn-lt"/>
              </a:defRPr>
            </a:lvl9pPr>
          </a:lstStyle>
          <a:p>
            <a:pPr marL="1190" lvl="1" indent="0">
              <a:buNone/>
            </a:pPr>
            <a:r>
              <a:rPr lang="en-US" kern="0" dirty="0" smtClean="0"/>
              <a:t>Restricted POSIX FS semantics as additional research topic</a:t>
            </a:r>
          </a:p>
        </p:txBody>
      </p:sp>
      <p:sp>
        <p:nvSpPr>
          <p:cNvPr id="5" name="Geschweifte Klammer rechts 4"/>
          <p:cNvSpPr/>
          <p:nvPr/>
        </p:nvSpPr>
        <p:spPr bwMode="auto">
          <a:xfrm>
            <a:off x="5652120" y="987574"/>
            <a:ext cx="360040" cy="1440160"/>
          </a:xfrm>
          <a:prstGeom prst="rightBrace">
            <a:avLst/>
          </a:prstGeom>
          <a:ln>
            <a:solidFill>
              <a:schemeClr val="bg2">
                <a:lumMod val="50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smtClean="0">
              <a:ln>
                <a:noFill/>
              </a:ln>
              <a:solidFill>
                <a:srgbClr val="FFFFFF"/>
              </a:solidFill>
              <a:effectLst/>
              <a:latin typeface="Univers 45 Light" pitchFamily="2" charset="0"/>
            </a:endParaRPr>
          </a:p>
        </p:txBody>
      </p:sp>
    </p:spTree>
    <p:extLst>
      <p:ext uri="{BB962C8B-B14F-4D97-AF65-F5344CB8AC3E}">
        <p14:creationId xmlns:p14="http://schemas.microsoft.com/office/powerpoint/2010/main" val="21080216"/>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p:txBody>
          <a:bodyPr/>
          <a:lstStyle/>
          <a:p>
            <a:r>
              <a:rPr lang="en-US" dirty="0" smtClean="0"/>
              <a:t>Consortium and Previous Work</a:t>
            </a:r>
            <a:endParaRPr lang="en-US" dirty="0">
              <a:latin typeface="DIN-Bold" charset="0"/>
            </a:endParaRPr>
          </a:p>
        </p:txBody>
      </p:sp>
      <p:sp>
        <p:nvSpPr>
          <p:cNvPr id="7170" name="Rectangle 3"/>
          <p:cNvSpPr>
            <a:spLocks noGrp="1" noChangeArrowheads="1"/>
          </p:cNvSpPr>
          <p:nvPr>
            <p:ph idx="1"/>
          </p:nvPr>
        </p:nvSpPr>
        <p:spPr>
          <a:xfrm>
            <a:off x="323850" y="573882"/>
            <a:ext cx="8316706" cy="4230116"/>
          </a:xfrm>
        </p:spPr>
        <p:txBody>
          <a:bodyPr>
            <a:normAutofit/>
          </a:bodyPr>
          <a:lstStyle/>
          <a:p>
            <a:pPr lvl="1"/>
            <a:r>
              <a:rPr lang="en-US" dirty="0"/>
              <a:t>Wolfgang E. Nagel </a:t>
            </a:r>
            <a:r>
              <a:rPr lang="en-US" dirty="0" smtClean="0"/>
              <a:t>(</a:t>
            </a:r>
            <a:r>
              <a:rPr lang="en-US" dirty="0"/>
              <a:t>Speaker</a:t>
            </a:r>
            <a:r>
              <a:rPr lang="en-US" dirty="0" smtClean="0"/>
              <a:t>), TU Dresden</a:t>
            </a:r>
          </a:p>
          <a:p>
            <a:pPr lvl="2"/>
            <a:r>
              <a:rPr lang="en-US" dirty="0" smtClean="0"/>
              <a:t>Parallel performance monitoring and I/O monitoring</a:t>
            </a:r>
          </a:p>
          <a:p>
            <a:pPr lvl="2"/>
            <a:r>
              <a:rPr lang="en-US" dirty="0" smtClean="0"/>
              <a:t>Flexible storage system design for local HPC infrastructure</a:t>
            </a:r>
          </a:p>
          <a:p>
            <a:pPr lvl="1"/>
            <a:r>
              <a:rPr lang="en-US" dirty="0" smtClean="0"/>
              <a:t>André Brinkmann, </a:t>
            </a:r>
            <a:r>
              <a:rPr lang="en-US" dirty="0"/>
              <a:t>Johannes </a:t>
            </a:r>
            <a:r>
              <a:rPr lang="en-US" dirty="0" smtClean="0"/>
              <a:t>Gutenberg-</a:t>
            </a:r>
            <a:r>
              <a:rPr lang="en-US" dirty="0" err="1" smtClean="0"/>
              <a:t>Universität</a:t>
            </a:r>
            <a:r>
              <a:rPr lang="en-US" dirty="0" smtClean="0"/>
              <a:t> Mainz</a:t>
            </a:r>
          </a:p>
          <a:p>
            <a:pPr lvl="2"/>
            <a:r>
              <a:rPr lang="en-US" dirty="0"/>
              <a:t>Development of metadata server-free parallel file </a:t>
            </a:r>
            <a:r>
              <a:rPr lang="en-US" dirty="0" smtClean="0"/>
              <a:t>system</a:t>
            </a:r>
            <a:endParaRPr lang="en-US" dirty="0"/>
          </a:p>
          <a:p>
            <a:pPr lvl="2"/>
            <a:r>
              <a:rPr lang="en-US" dirty="0" smtClean="0"/>
              <a:t>Investigation of file system access traces to verify </a:t>
            </a:r>
            <a:br>
              <a:rPr lang="en-US" dirty="0" smtClean="0"/>
            </a:br>
            <a:r>
              <a:rPr lang="en-US" dirty="0" smtClean="0"/>
              <a:t>key assumptions 1 and 2 (both together with BSC)</a:t>
            </a:r>
          </a:p>
          <a:p>
            <a:pPr lvl="1"/>
            <a:r>
              <a:rPr lang="en-US" dirty="0" err="1" smtClean="0"/>
              <a:t>Achim</a:t>
            </a:r>
            <a:r>
              <a:rPr lang="en-US" dirty="0" smtClean="0"/>
              <a:t> </a:t>
            </a:r>
            <a:r>
              <a:rPr lang="en-US" dirty="0" err="1" smtClean="0"/>
              <a:t>Streit</a:t>
            </a:r>
            <a:r>
              <a:rPr lang="en-US" dirty="0" smtClean="0"/>
              <a:t>, </a:t>
            </a:r>
            <a:r>
              <a:rPr lang="en-US" dirty="0" err="1"/>
              <a:t>Karlsruher</a:t>
            </a:r>
            <a:r>
              <a:rPr lang="en-US" dirty="0"/>
              <a:t> </a:t>
            </a:r>
            <a:r>
              <a:rPr lang="en-US" dirty="0" err="1" smtClean="0"/>
              <a:t>Institut</a:t>
            </a:r>
            <a:r>
              <a:rPr lang="en-US" dirty="0" smtClean="0"/>
              <a:t> </a:t>
            </a:r>
            <a:r>
              <a:rPr lang="en-US" dirty="0" err="1"/>
              <a:t>für</a:t>
            </a:r>
            <a:r>
              <a:rPr lang="en-US" dirty="0"/>
              <a:t> </a:t>
            </a:r>
            <a:r>
              <a:rPr lang="en-US" dirty="0" err="1" smtClean="0"/>
              <a:t>Technologie</a:t>
            </a:r>
            <a:endParaRPr lang="en-US" dirty="0" smtClean="0"/>
          </a:p>
          <a:p>
            <a:pPr lvl="2"/>
            <a:r>
              <a:rPr lang="en-US" dirty="0" smtClean="0"/>
              <a:t>Job </a:t>
            </a:r>
            <a:r>
              <a:rPr lang="en-US" dirty="0"/>
              <a:t>scheduling and resource management for HPC </a:t>
            </a:r>
            <a:r>
              <a:rPr lang="en-US" dirty="0" smtClean="0"/>
              <a:t/>
            </a:r>
            <a:br>
              <a:rPr lang="en-US" dirty="0" smtClean="0"/>
            </a:br>
            <a:r>
              <a:rPr lang="en-US" dirty="0" smtClean="0"/>
              <a:t>and distributed systems</a:t>
            </a:r>
            <a:r>
              <a:rPr lang="en-US" dirty="0"/>
              <a:t>: planning, self-tuning, brokerage</a:t>
            </a:r>
          </a:p>
          <a:p>
            <a:pPr lvl="2"/>
            <a:r>
              <a:rPr lang="en-US" dirty="0" smtClean="0"/>
              <a:t>Large</a:t>
            </a:r>
            <a:r>
              <a:rPr lang="en-US" dirty="0"/>
              <a:t>-scale data management</a:t>
            </a:r>
          </a:p>
          <a:p>
            <a:pPr lvl="1"/>
            <a:endParaRPr lang="en-US" dirty="0" smtClean="0"/>
          </a:p>
          <a:p>
            <a:pPr marL="1190" lvl="1" indent="0">
              <a:buNone/>
            </a:pPr>
            <a:endParaRPr lang="en-US" dirty="0"/>
          </a:p>
          <a:p>
            <a:pPr lvl="1"/>
            <a:endParaRPr lang="en-US" dirty="0" smtClean="0"/>
          </a:p>
          <a:p>
            <a:pPr lvl="1"/>
            <a:endParaRPr lang="en-US" dirty="0"/>
          </a:p>
          <a:p>
            <a:pPr marL="1190" lvl="1" indent="0">
              <a:buNone/>
            </a:pPr>
            <a:endParaRPr lang="en-US" dirty="0" smtClean="0"/>
          </a:p>
          <a:p>
            <a:pPr marL="1190" lvl="1" indent="0">
              <a:buNone/>
            </a:pPr>
            <a:endParaRPr lang="en-US" sz="1100" dirty="0" smtClean="0"/>
          </a:p>
          <a:p>
            <a:pPr marL="1190" lvl="1" indent="0">
              <a:buNone/>
            </a:pPr>
            <a:endParaRPr lang="en-US" dirty="0"/>
          </a:p>
        </p:txBody>
      </p:sp>
      <p:sp>
        <p:nvSpPr>
          <p:cNvPr id="5" name="Textfeld 4"/>
          <p:cNvSpPr txBox="1"/>
          <p:nvPr/>
        </p:nvSpPr>
        <p:spPr>
          <a:xfrm>
            <a:off x="43398000" y="2845115"/>
            <a:ext cx="8640000" cy="2160000"/>
          </a:xfrm>
          <a:prstGeom prst="rect">
            <a:avLst/>
          </a:prstGeom>
          <a:noFill/>
        </p:spPr>
        <p:style>
          <a:lnRef idx="3">
            <a:schemeClr val="lt1"/>
          </a:lnRef>
          <a:fillRef idx="1">
            <a:schemeClr val="accent3"/>
          </a:fillRef>
          <a:effectRef idx="1">
            <a:schemeClr val="accent3"/>
          </a:effectRef>
          <a:fontRef idx="minor">
            <a:schemeClr val="lt1"/>
          </a:fontRef>
        </p:style>
        <p:txBody>
          <a:bodyPr wrap="square" rtlCol="0">
            <a:spAutoFit/>
          </a:bodyPr>
          <a:lstStyle/>
          <a:p>
            <a:endParaRPr lang="de-DE" dirty="0"/>
          </a:p>
        </p:txBody>
      </p:sp>
      <p:pic>
        <p:nvPicPr>
          <p:cNvPr id="7" name="Bild 3"/>
          <p:cNvPicPr>
            <a:picLocks noChangeAspect="1"/>
          </p:cNvPicPr>
          <p:nvPr/>
        </p:nvPicPr>
        <p:blipFill>
          <a:blip r:embed="rId2"/>
          <a:stretch>
            <a:fillRect/>
          </a:stretch>
        </p:blipFill>
        <p:spPr>
          <a:xfrm>
            <a:off x="7236296" y="1923678"/>
            <a:ext cx="971901" cy="971901"/>
          </a:xfrm>
          <a:prstGeom prst="rect">
            <a:avLst/>
          </a:prstGeom>
        </p:spPr>
      </p:pic>
      <p:pic>
        <p:nvPicPr>
          <p:cNvPr id="8" name="Picture 8"/>
          <p:cNvPicPr>
            <a:picLocks noChangeAspect="1"/>
          </p:cNvPicPr>
          <p:nvPr/>
        </p:nvPicPr>
        <p:blipFill>
          <a:blip r:embed="rId3"/>
          <a:stretch>
            <a:fillRect/>
          </a:stretch>
        </p:blipFill>
        <p:spPr>
          <a:xfrm>
            <a:off x="7120850" y="3477521"/>
            <a:ext cx="1500828" cy="750413"/>
          </a:xfrm>
          <a:prstGeom prst="rect">
            <a:avLst/>
          </a:prstGeom>
        </p:spPr>
      </p:pic>
      <p:pic>
        <p:nvPicPr>
          <p:cNvPr id="3" name="Grafik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300192" y="675450"/>
            <a:ext cx="2520280" cy="734776"/>
          </a:xfrm>
          <a:prstGeom prst="rect">
            <a:avLst/>
          </a:prstGeom>
        </p:spPr>
      </p:pic>
    </p:spTree>
    <p:extLst>
      <p:ext uri="{BB962C8B-B14F-4D97-AF65-F5344CB8AC3E}">
        <p14:creationId xmlns:p14="http://schemas.microsoft.com/office/powerpoint/2010/main" val="1479038484"/>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p:txBody>
          <a:bodyPr/>
          <a:lstStyle/>
          <a:p>
            <a:r>
              <a:rPr lang="en-US" dirty="0" smtClean="0"/>
              <a:t>Work Plan</a:t>
            </a:r>
            <a:endParaRPr lang="en-US" dirty="0">
              <a:latin typeface="DIN-Bold" charset="0"/>
            </a:endParaRPr>
          </a:p>
        </p:txBody>
      </p:sp>
      <p:sp>
        <p:nvSpPr>
          <p:cNvPr id="7170" name="Rectangle 3"/>
          <p:cNvSpPr>
            <a:spLocks noGrp="1" noChangeArrowheads="1"/>
          </p:cNvSpPr>
          <p:nvPr>
            <p:ph idx="1"/>
          </p:nvPr>
        </p:nvSpPr>
        <p:spPr>
          <a:xfrm>
            <a:off x="323850" y="534453"/>
            <a:ext cx="8568630" cy="4341157"/>
          </a:xfrm>
        </p:spPr>
        <p:txBody>
          <a:bodyPr/>
          <a:lstStyle/>
          <a:p>
            <a:pPr marL="1190" lvl="1" indent="0">
              <a:buNone/>
            </a:pPr>
            <a:r>
              <a:rPr lang="en-US" b="1" u="sng" dirty="0" smtClean="0">
                <a:solidFill>
                  <a:schemeClr val="accent2"/>
                </a:solidFill>
              </a:rPr>
              <a:t>WP 1: Ad-hoc File System (led by JGU)</a:t>
            </a:r>
          </a:p>
          <a:p>
            <a:pPr lvl="1"/>
            <a:r>
              <a:rPr lang="en-US" dirty="0" smtClean="0"/>
              <a:t>Design ad-hoc overlay file system</a:t>
            </a:r>
          </a:p>
          <a:p>
            <a:pPr lvl="1"/>
            <a:r>
              <a:rPr lang="en-US" dirty="0" smtClean="0"/>
              <a:t>Coordination between nodes</a:t>
            </a:r>
          </a:p>
          <a:p>
            <a:pPr marL="1190" lvl="1" indent="0">
              <a:buNone/>
            </a:pPr>
            <a:r>
              <a:rPr lang="en-US" b="1" u="sng" dirty="0" smtClean="0">
                <a:solidFill>
                  <a:schemeClr val="accent2"/>
                </a:solidFill>
              </a:rPr>
              <a:t>WP 2: Planning (led by KIT)</a:t>
            </a:r>
          </a:p>
          <a:p>
            <a:pPr lvl="1"/>
            <a:r>
              <a:rPr lang="en-US" dirty="0" smtClean="0"/>
              <a:t>I/O estimation and scheduling </a:t>
            </a:r>
          </a:p>
          <a:p>
            <a:pPr lvl="1"/>
            <a:r>
              <a:rPr lang="en-US" dirty="0" smtClean="0"/>
              <a:t>Optimization of data placement</a:t>
            </a:r>
          </a:p>
          <a:p>
            <a:pPr marL="1190" lvl="1" indent="0">
              <a:buNone/>
            </a:pPr>
            <a:r>
              <a:rPr lang="en-US" b="1" u="sng" dirty="0" smtClean="0">
                <a:solidFill>
                  <a:schemeClr val="accent2"/>
                </a:solidFill>
              </a:rPr>
              <a:t>WP 3: Discovery and Monitoring (led by TUD)</a:t>
            </a:r>
          </a:p>
          <a:p>
            <a:pPr lvl="1"/>
            <a:r>
              <a:rPr lang="en-US" dirty="0" smtClean="0"/>
              <a:t>Resource and Topology Discovery Dynamic Resource Usage Tracking</a:t>
            </a:r>
          </a:p>
          <a:p>
            <a:pPr lvl="1"/>
            <a:r>
              <a:rPr lang="en-US" dirty="0" smtClean="0"/>
              <a:t>Monitoring of ad-hoc FS behavior and of application I/O </a:t>
            </a:r>
          </a:p>
          <a:p>
            <a:pPr marL="1190" lvl="1" indent="0">
              <a:buNone/>
            </a:pPr>
            <a:r>
              <a:rPr lang="en-US" b="1" u="sng" dirty="0" smtClean="0">
                <a:solidFill>
                  <a:schemeClr val="accent2"/>
                </a:solidFill>
              </a:rPr>
              <a:t>WP4: Integration and Demonstration (led by TUD)</a:t>
            </a:r>
            <a:endParaRPr lang="en-US" dirty="0" smtClean="0"/>
          </a:p>
        </p:txBody>
      </p:sp>
      <p:sp>
        <p:nvSpPr>
          <p:cNvPr id="5" name="Textfeld 4"/>
          <p:cNvSpPr txBox="1"/>
          <p:nvPr/>
        </p:nvSpPr>
        <p:spPr>
          <a:xfrm>
            <a:off x="43398000" y="2845115"/>
            <a:ext cx="8640000" cy="2160000"/>
          </a:xfrm>
          <a:prstGeom prst="rect">
            <a:avLst/>
          </a:prstGeom>
          <a:noFill/>
        </p:spPr>
        <p:style>
          <a:lnRef idx="3">
            <a:schemeClr val="lt1"/>
          </a:lnRef>
          <a:fillRef idx="1">
            <a:schemeClr val="accent3"/>
          </a:fillRef>
          <a:effectRef idx="1">
            <a:schemeClr val="accent3"/>
          </a:effectRef>
          <a:fontRef idx="minor">
            <a:schemeClr val="lt1"/>
          </a:fontRef>
        </p:style>
        <p:txBody>
          <a:bodyPr wrap="square" rtlCol="0">
            <a:spAutoFit/>
          </a:bodyPr>
          <a:lstStyle/>
          <a:p>
            <a:endParaRPr lang="de-DE" dirty="0"/>
          </a:p>
        </p:txBody>
      </p:sp>
      <p:sp>
        <p:nvSpPr>
          <p:cNvPr id="22" name="Rectangle 3"/>
          <p:cNvSpPr txBox="1">
            <a:spLocks noChangeArrowheads="1"/>
          </p:cNvSpPr>
          <p:nvPr/>
        </p:nvSpPr>
        <p:spPr bwMode="auto">
          <a:xfrm>
            <a:off x="4698792" y="956510"/>
            <a:ext cx="4265696" cy="755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57175" indent="-257175" algn="l" defTabSz="271463" rtl="0" eaLnBrk="1" fontAlgn="base" hangingPunct="1">
              <a:spcBef>
                <a:spcPct val="50000"/>
              </a:spcBef>
              <a:spcAft>
                <a:spcPct val="0"/>
              </a:spcAft>
              <a:defRPr b="0" i="0">
                <a:solidFill>
                  <a:schemeClr val="tx1"/>
                </a:solidFill>
                <a:latin typeface="Univers Bold"/>
                <a:ea typeface="ＭＳ Ｐゴシック" charset="0"/>
                <a:cs typeface="Univers Bold"/>
              </a:defRPr>
            </a:lvl1pPr>
            <a:lvl2pPr marL="197644" indent="-196454" algn="l" defTabSz="271463" rtl="0" eaLnBrk="1" fontAlgn="base" hangingPunct="1">
              <a:spcBef>
                <a:spcPct val="50000"/>
              </a:spcBef>
              <a:spcAft>
                <a:spcPct val="0"/>
              </a:spcAft>
              <a:buBlip>
                <a:blip r:embed="rId3"/>
              </a:buBlip>
              <a:defRPr>
                <a:solidFill>
                  <a:schemeClr val="tx1"/>
                </a:solidFill>
                <a:latin typeface="Univers Light"/>
                <a:ea typeface="ＭＳ Ｐゴシック" charset="0"/>
                <a:cs typeface="Univers Light"/>
              </a:defRPr>
            </a:lvl2pPr>
            <a:lvl3pPr marL="534591" indent="-202406" algn="l" defTabSz="271463" rtl="0" eaLnBrk="1" fontAlgn="base" hangingPunct="1">
              <a:spcBef>
                <a:spcPct val="50000"/>
              </a:spcBef>
              <a:spcAft>
                <a:spcPct val="0"/>
              </a:spcAft>
              <a:buClr>
                <a:srgbClr val="C0C0C0"/>
              </a:buClr>
              <a:buFont typeface="Arial" charset="0"/>
              <a:buChar char="–"/>
              <a:defRPr>
                <a:solidFill>
                  <a:schemeClr val="tx1"/>
                </a:solidFill>
                <a:latin typeface="Univers Light"/>
                <a:ea typeface="ＭＳ Ｐゴシック" charset="0"/>
                <a:cs typeface="Univers Light"/>
              </a:defRPr>
            </a:lvl3pPr>
            <a:lvl4pPr marL="804863" indent="-134541" algn="l" defTabSz="271463" rtl="0" eaLnBrk="1" fontAlgn="base" hangingPunct="1">
              <a:spcBef>
                <a:spcPct val="20000"/>
              </a:spcBef>
              <a:spcAft>
                <a:spcPct val="0"/>
              </a:spcAft>
              <a:buClr>
                <a:srgbClr val="C0C0C0"/>
              </a:buClr>
              <a:buChar char="•"/>
              <a:defRPr>
                <a:solidFill>
                  <a:schemeClr val="tx1"/>
                </a:solidFill>
                <a:latin typeface="Univers Light"/>
                <a:ea typeface="ＭＳ Ｐゴシック" charset="0"/>
                <a:cs typeface="Univers Light"/>
              </a:defRPr>
            </a:lvl4pPr>
            <a:lvl5pPr marL="1140619" indent="-135731" algn="l" defTabSz="271463" rtl="0" eaLnBrk="1" fontAlgn="base" hangingPunct="1">
              <a:spcBef>
                <a:spcPct val="20000"/>
              </a:spcBef>
              <a:spcAft>
                <a:spcPct val="0"/>
              </a:spcAft>
              <a:buClr>
                <a:srgbClr val="C0C0C0"/>
              </a:buClr>
              <a:buChar char="-"/>
              <a:defRPr sz="1400">
                <a:solidFill>
                  <a:schemeClr val="tx1"/>
                </a:solidFill>
                <a:latin typeface="Univers Light"/>
                <a:ea typeface="ＭＳ Ｐゴシック" charset="0"/>
                <a:cs typeface="Univers Light"/>
              </a:defRPr>
            </a:lvl5pPr>
            <a:lvl6pPr marL="1483519" indent="-135731" algn="l" defTabSz="271463" rtl="0" eaLnBrk="1" fontAlgn="base" hangingPunct="1">
              <a:spcBef>
                <a:spcPct val="20000"/>
              </a:spcBef>
              <a:spcAft>
                <a:spcPct val="0"/>
              </a:spcAft>
              <a:buClr>
                <a:srgbClr val="C0C0C0"/>
              </a:buClr>
              <a:buChar char="-"/>
              <a:defRPr sz="1200">
                <a:solidFill>
                  <a:schemeClr val="tx1"/>
                </a:solidFill>
                <a:latin typeface="+mn-lt"/>
              </a:defRPr>
            </a:lvl6pPr>
            <a:lvl7pPr marL="1826419" indent="-135731" algn="l" defTabSz="271463" rtl="0" eaLnBrk="1" fontAlgn="base" hangingPunct="1">
              <a:spcBef>
                <a:spcPct val="20000"/>
              </a:spcBef>
              <a:spcAft>
                <a:spcPct val="0"/>
              </a:spcAft>
              <a:buClr>
                <a:srgbClr val="C0C0C0"/>
              </a:buClr>
              <a:buChar char="-"/>
              <a:defRPr sz="1200">
                <a:solidFill>
                  <a:schemeClr val="tx1"/>
                </a:solidFill>
                <a:latin typeface="+mn-lt"/>
              </a:defRPr>
            </a:lvl7pPr>
            <a:lvl8pPr marL="2169319" indent="-135731" algn="l" defTabSz="271463" rtl="0" eaLnBrk="1" fontAlgn="base" hangingPunct="1">
              <a:spcBef>
                <a:spcPct val="20000"/>
              </a:spcBef>
              <a:spcAft>
                <a:spcPct val="0"/>
              </a:spcAft>
              <a:buClr>
                <a:srgbClr val="C0C0C0"/>
              </a:buClr>
              <a:buChar char="-"/>
              <a:defRPr sz="1200">
                <a:solidFill>
                  <a:schemeClr val="tx1"/>
                </a:solidFill>
                <a:latin typeface="+mn-lt"/>
              </a:defRPr>
            </a:lvl8pPr>
            <a:lvl9pPr marL="2512219" indent="-135731" algn="l" defTabSz="271463" rtl="0" eaLnBrk="1" fontAlgn="base" hangingPunct="1">
              <a:spcBef>
                <a:spcPct val="20000"/>
              </a:spcBef>
              <a:spcAft>
                <a:spcPct val="0"/>
              </a:spcAft>
              <a:buClr>
                <a:srgbClr val="C0C0C0"/>
              </a:buClr>
              <a:buChar char="-"/>
              <a:defRPr sz="1200">
                <a:solidFill>
                  <a:schemeClr val="tx1"/>
                </a:solidFill>
                <a:latin typeface="+mn-lt"/>
              </a:defRPr>
            </a:lvl9pPr>
          </a:lstStyle>
          <a:p>
            <a:pPr lvl="1"/>
            <a:r>
              <a:rPr lang="en-US" kern="0" dirty="0" smtClean="0"/>
              <a:t>Deployment and synchronization with underlying global parallel file system</a:t>
            </a:r>
            <a:endParaRPr lang="en-US" kern="0" dirty="0"/>
          </a:p>
        </p:txBody>
      </p:sp>
      <p:sp>
        <p:nvSpPr>
          <p:cNvPr id="23" name="Rectangle 3"/>
          <p:cNvSpPr txBox="1">
            <a:spLocks noChangeArrowheads="1"/>
          </p:cNvSpPr>
          <p:nvPr/>
        </p:nvSpPr>
        <p:spPr bwMode="auto">
          <a:xfrm>
            <a:off x="4698792" y="2190330"/>
            <a:ext cx="4265696" cy="755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57175" indent="-257175" algn="l" defTabSz="271463" rtl="0" eaLnBrk="1" fontAlgn="base" hangingPunct="1">
              <a:spcBef>
                <a:spcPct val="50000"/>
              </a:spcBef>
              <a:spcAft>
                <a:spcPct val="0"/>
              </a:spcAft>
              <a:defRPr b="0" i="0">
                <a:solidFill>
                  <a:schemeClr val="tx1"/>
                </a:solidFill>
                <a:latin typeface="Univers Bold"/>
                <a:ea typeface="ＭＳ Ｐゴシック" charset="0"/>
                <a:cs typeface="Univers Bold"/>
              </a:defRPr>
            </a:lvl1pPr>
            <a:lvl2pPr marL="197644" indent="-196454" algn="l" defTabSz="271463" rtl="0" eaLnBrk="1" fontAlgn="base" hangingPunct="1">
              <a:spcBef>
                <a:spcPct val="50000"/>
              </a:spcBef>
              <a:spcAft>
                <a:spcPct val="0"/>
              </a:spcAft>
              <a:buBlip>
                <a:blip r:embed="rId3"/>
              </a:buBlip>
              <a:defRPr>
                <a:solidFill>
                  <a:schemeClr val="tx1"/>
                </a:solidFill>
                <a:latin typeface="Univers Light"/>
                <a:ea typeface="ＭＳ Ｐゴシック" charset="0"/>
                <a:cs typeface="Univers Light"/>
              </a:defRPr>
            </a:lvl2pPr>
            <a:lvl3pPr marL="534591" indent="-202406" algn="l" defTabSz="271463" rtl="0" eaLnBrk="1" fontAlgn="base" hangingPunct="1">
              <a:spcBef>
                <a:spcPct val="50000"/>
              </a:spcBef>
              <a:spcAft>
                <a:spcPct val="0"/>
              </a:spcAft>
              <a:buClr>
                <a:srgbClr val="C0C0C0"/>
              </a:buClr>
              <a:buFont typeface="Arial" charset="0"/>
              <a:buChar char="–"/>
              <a:defRPr>
                <a:solidFill>
                  <a:schemeClr val="tx1"/>
                </a:solidFill>
                <a:latin typeface="Univers Light"/>
                <a:ea typeface="ＭＳ Ｐゴシック" charset="0"/>
                <a:cs typeface="Univers Light"/>
              </a:defRPr>
            </a:lvl3pPr>
            <a:lvl4pPr marL="804863" indent="-134541" algn="l" defTabSz="271463" rtl="0" eaLnBrk="1" fontAlgn="base" hangingPunct="1">
              <a:spcBef>
                <a:spcPct val="20000"/>
              </a:spcBef>
              <a:spcAft>
                <a:spcPct val="0"/>
              </a:spcAft>
              <a:buClr>
                <a:srgbClr val="C0C0C0"/>
              </a:buClr>
              <a:buChar char="•"/>
              <a:defRPr>
                <a:solidFill>
                  <a:schemeClr val="tx1"/>
                </a:solidFill>
                <a:latin typeface="Univers Light"/>
                <a:ea typeface="ＭＳ Ｐゴシック" charset="0"/>
                <a:cs typeface="Univers Light"/>
              </a:defRPr>
            </a:lvl4pPr>
            <a:lvl5pPr marL="1140619" indent="-135731" algn="l" defTabSz="271463" rtl="0" eaLnBrk="1" fontAlgn="base" hangingPunct="1">
              <a:spcBef>
                <a:spcPct val="20000"/>
              </a:spcBef>
              <a:spcAft>
                <a:spcPct val="0"/>
              </a:spcAft>
              <a:buClr>
                <a:srgbClr val="C0C0C0"/>
              </a:buClr>
              <a:buChar char="-"/>
              <a:defRPr sz="1400">
                <a:solidFill>
                  <a:schemeClr val="tx1"/>
                </a:solidFill>
                <a:latin typeface="Univers Light"/>
                <a:ea typeface="ＭＳ Ｐゴシック" charset="0"/>
                <a:cs typeface="Univers Light"/>
              </a:defRPr>
            </a:lvl5pPr>
            <a:lvl6pPr marL="1483519" indent="-135731" algn="l" defTabSz="271463" rtl="0" eaLnBrk="1" fontAlgn="base" hangingPunct="1">
              <a:spcBef>
                <a:spcPct val="20000"/>
              </a:spcBef>
              <a:spcAft>
                <a:spcPct val="0"/>
              </a:spcAft>
              <a:buClr>
                <a:srgbClr val="C0C0C0"/>
              </a:buClr>
              <a:buChar char="-"/>
              <a:defRPr sz="1200">
                <a:solidFill>
                  <a:schemeClr val="tx1"/>
                </a:solidFill>
                <a:latin typeface="+mn-lt"/>
              </a:defRPr>
            </a:lvl6pPr>
            <a:lvl7pPr marL="1826419" indent="-135731" algn="l" defTabSz="271463" rtl="0" eaLnBrk="1" fontAlgn="base" hangingPunct="1">
              <a:spcBef>
                <a:spcPct val="20000"/>
              </a:spcBef>
              <a:spcAft>
                <a:spcPct val="0"/>
              </a:spcAft>
              <a:buClr>
                <a:srgbClr val="C0C0C0"/>
              </a:buClr>
              <a:buChar char="-"/>
              <a:defRPr sz="1200">
                <a:solidFill>
                  <a:schemeClr val="tx1"/>
                </a:solidFill>
                <a:latin typeface="+mn-lt"/>
              </a:defRPr>
            </a:lvl7pPr>
            <a:lvl8pPr marL="2169319" indent="-135731" algn="l" defTabSz="271463" rtl="0" eaLnBrk="1" fontAlgn="base" hangingPunct="1">
              <a:spcBef>
                <a:spcPct val="20000"/>
              </a:spcBef>
              <a:spcAft>
                <a:spcPct val="0"/>
              </a:spcAft>
              <a:buClr>
                <a:srgbClr val="C0C0C0"/>
              </a:buClr>
              <a:buChar char="-"/>
              <a:defRPr sz="1200">
                <a:solidFill>
                  <a:schemeClr val="tx1"/>
                </a:solidFill>
                <a:latin typeface="+mn-lt"/>
              </a:defRPr>
            </a:lvl8pPr>
            <a:lvl9pPr marL="2512219" indent="-135731" algn="l" defTabSz="271463" rtl="0" eaLnBrk="1" fontAlgn="base" hangingPunct="1">
              <a:spcBef>
                <a:spcPct val="20000"/>
              </a:spcBef>
              <a:spcAft>
                <a:spcPct val="0"/>
              </a:spcAft>
              <a:buClr>
                <a:srgbClr val="C0C0C0"/>
              </a:buClr>
              <a:buChar char="-"/>
              <a:defRPr sz="1200">
                <a:solidFill>
                  <a:schemeClr val="tx1"/>
                </a:solidFill>
                <a:latin typeface="+mn-lt"/>
              </a:defRPr>
            </a:lvl9pPr>
          </a:lstStyle>
          <a:p>
            <a:pPr lvl="1"/>
            <a:r>
              <a:rPr lang="en-US" kern="0" dirty="0" smtClean="0"/>
              <a:t>Integration with batch job scheduler</a:t>
            </a:r>
            <a:endParaRPr lang="en-US" kern="0" dirty="0"/>
          </a:p>
        </p:txBody>
      </p:sp>
    </p:spTree>
    <p:extLst>
      <p:ext uri="{BB962C8B-B14F-4D97-AF65-F5344CB8AC3E}">
        <p14:creationId xmlns:p14="http://schemas.microsoft.com/office/powerpoint/2010/main" val="3209025764"/>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p:txBody>
          <a:bodyPr/>
          <a:lstStyle/>
          <a:p>
            <a:r>
              <a:rPr lang="en-US" dirty="0" smtClean="0"/>
              <a:t>Summary</a:t>
            </a:r>
            <a:endParaRPr lang="en-US" dirty="0">
              <a:latin typeface="DIN-Bold" charset="0"/>
            </a:endParaRPr>
          </a:p>
        </p:txBody>
      </p:sp>
      <p:sp>
        <p:nvSpPr>
          <p:cNvPr id="7170" name="Rectangle 3"/>
          <p:cNvSpPr>
            <a:spLocks noGrp="1" noChangeArrowheads="1"/>
          </p:cNvSpPr>
          <p:nvPr>
            <p:ph idx="1"/>
          </p:nvPr>
        </p:nvSpPr>
        <p:spPr>
          <a:xfrm>
            <a:off x="323850" y="573882"/>
            <a:ext cx="8820150" cy="4302124"/>
          </a:xfrm>
        </p:spPr>
        <p:txBody>
          <a:bodyPr/>
          <a:lstStyle/>
          <a:p>
            <a:pPr marL="1190" lvl="1" indent="0">
              <a:spcBef>
                <a:spcPts val="800"/>
              </a:spcBef>
              <a:buNone/>
            </a:pPr>
            <a:r>
              <a:rPr lang="en-US" b="1" dirty="0" smtClean="0">
                <a:solidFill>
                  <a:schemeClr val="accent2"/>
                </a:solidFill>
              </a:rPr>
              <a:t>Project goals</a:t>
            </a:r>
          </a:p>
          <a:p>
            <a:pPr lvl="1">
              <a:spcBef>
                <a:spcPts val="800"/>
              </a:spcBef>
            </a:pPr>
            <a:r>
              <a:rPr lang="en-US" dirty="0" smtClean="0"/>
              <a:t>Improve I/O performance</a:t>
            </a:r>
          </a:p>
          <a:p>
            <a:pPr lvl="1">
              <a:spcBef>
                <a:spcPts val="800"/>
              </a:spcBef>
            </a:pPr>
            <a:r>
              <a:rPr lang="en-US" dirty="0" smtClean="0"/>
              <a:t>Adopt upcoming architectural features</a:t>
            </a:r>
          </a:p>
          <a:p>
            <a:pPr lvl="1">
              <a:spcBef>
                <a:spcPts val="800"/>
              </a:spcBef>
            </a:pPr>
            <a:r>
              <a:rPr lang="en-US" dirty="0" smtClean="0"/>
              <a:t>Transparent to application codes</a:t>
            </a:r>
          </a:p>
          <a:p>
            <a:pPr lvl="1">
              <a:spcBef>
                <a:spcPts val="800"/>
              </a:spcBef>
            </a:pPr>
            <a:endParaRPr lang="en-US" dirty="0"/>
          </a:p>
          <a:p>
            <a:pPr marL="1190" lvl="1" indent="0">
              <a:spcBef>
                <a:spcPts val="800"/>
              </a:spcBef>
              <a:buNone/>
            </a:pPr>
            <a:r>
              <a:rPr lang="en-US" b="1" dirty="0" smtClean="0">
                <a:solidFill>
                  <a:schemeClr val="accent2"/>
                </a:solidFill>
              </a:rPr>
              <a:t>Steps</a:t>
            </a:r>
            <a:endParaRPr lang="en-US" dirty="0" smtClean="0"/>
          </a:p>
          <a:p>
            <a:pPr lvl="1">
              <a:spcBef>
                <a:spcPts val="800"/>
              </a:spcBef>
            </a:pPr>
            <a:r>
              <a:rPr lang="en-US" dirty="0" smtClean="0"/>
              <a:t>Design overlay file system</a:t>
            </a:r>
          </a:p>
          <a:p>
            <a:pPr lvl="1">
              <a:spcBef>
                <a:spcPts val="800"/>
              </a:spcBef>
            </a:pPr>
            <a:r>
              <a:rPr lang="en-US" dirty="0" smtClean="0"/>
              <a:t>Create central I/O planner</a:t>
            </a:r>
          </a:p>
          <a:p>
            <a:pPr lvl="1">
              <a:spcBef>
                <a:spcPts val="800"/>
              </a:spcBef>
            </a:pPr>
            <a:r>
              <a:rPr lang="en-US" dirty="0" smtClean="0"/>
              <a:t>Discovery, monitoring, learning I/O behavior</a:t>
            </a:r>
          </a:p>
          <a:p>
            <a:pPr lvl="1">
              <a:spcBef>
                <a:spcPts val="800"/>
              </a:spcBef>
            </a:pPr>
            <a:r>
              <a:rPr lang="en-US" dirty="0" smtClean="0"/>
              <a:t>Integration</a:t>
            </a:r>
          </a:p>
          <a:p>
            <a:pPr lvl="1">
              <a:spcBef>
                <a:spcPts val="800"/>
              </a:spcBef>
            </a:pPr>
            <a:r>
              <a:rPr lang="en-US" dirty="0" smtClean="0"/>
              <a:t>Demonstration at scale</a:t>
            </a:r>
          </a:p>
        </p:txBody>
      </p:sp>
    </p:spTree>
    <p:extLst>
      <p:ext uri="{BB962C8B-B14F-4D97-AF65-F5344CB8AC3E}">
        <p14:creationId xmlns:p14="http://schemas.microsoft.com/office/powerpoint/2010/main" val="889933070"/>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p:txBody>
          <a:bodyPr/>
          <a:lstStyle/>
          <a:p>
            <a:endParaRPr lang="en-US" dirty="0">
              <a:latin typeface="DIN-Bold" charset="0"/>
            </a:endParaRPr>
          </a:p>
        </p:txBody>
      </p:sp>
      <p:sp>
        <p:nvSpPr>
          <p:cNvPr id="7170" name="Rectangle 3"/>
          <p:cNvSpPr>
            <a:spLocks noGrp="1" noChangeArrowheads="1"/>
          </p:cNvSpPr>
          <p:nvPr>
            <p:ph idx="1"/>
          </p:nvPr>
        </p:nvSpPr>
        <p:spPr>
          <a:xfrm>
            <a:off x="323850" y="573882"/>
            <a:ext cx="8820150" cy="4302124"/>
          </a:xfrm>
        </p:spPr>
        <p:txBody>
          <a:bodyPr/>
          <a:lstStyle/>
          <a:p>
            <a:pPr marL="1190" lvl="1" indent="0">
              <a:spcBef>
                <a:spcPts val="800"/>
              </a:spcBef>
              <a:buNone/>
            </a:pPr>
            <a:endParaRPr lang="en-US" dirty="0" smtClean="0"/>
          </a:p>
        </p:txBody>
      </p:sp>
    </p:spTree>
    <p:extLst>
      <p:ext uri="{BB962C8B-B14F-4D97-AF65-F5344CB8AC3E}">
        <p14:creationId xmlns:p14="http://schemas.microsoft.com/office/powerpoint/2010/main" val="3678549873"/>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sp>
        <p:nvSpPr>
          <p:cNvPr id="6" name="Rechteck 5"/>
          <p:cNvSpPr/>
          <p:nvPr/>
        </p:nvSpPr>
        <p:spPr bwMode="auto">
          <a:xfrm>
            <a:off x="1259632" y="1635646"/>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dirty="0" smtClean="0">
              <a:ln>
                <a:noFill/>
              </a:ln>
              <a:solidFill>
                <a:schemeClr val="tx1"/>
              </a:solidFill>
              <a:effectLst/>
              <a:latin typeface="Univers 45 Light" pitchFamily="2" charset="0"/>
            </a:endParaRPr>
          </a:p>
        </p:txBody>
      </p:sp>
      <p:sp>
        <p:nvSpPr>
          <p:cNvPr id="7" name="Rechteck 6"/>
          <p:cNvSpPr/>
          <p:nvPr/>
        </p:nvSpPr>
        <p:spPr bwMode="auto">
          <a:xfrm>
            <a:off x="1331640" y="1707654"/>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CPU</a:t>
            </a:r>
          </a:p>
        </p:txBody>
      </p:sp>
      <p:sp>
        <p:nvSpPr>
          <p:cNvPr id="8" name="Ellipse 7"/>
          <p:cNvSpPr/>
          <p:nvPr/>
        </p:nvSpPr>
        <p:spPr bwMode="auto">
          <a:xfrm>
            <a:off x="972000" y="1131750"/>
            <a:ext cx="1440000" cy="1440000"/>
          </a:xfrm>
          <a:prstGeom prst="ellipse">
            <a:avLst/>
          </a:prstGeom>
          <a:noFill/>
          <a:ln w="9525" cap="flat" cmpd="sng" algn="ctr">
            <a:solidFill>
              <a:schemeClr val="bg2">
                <a:lumMod val="65000"/>
              </a:schemeClr>
            </a:solidFill>
            <a:prstDash val="solid"/>
            <a:round/>
            <a:headEnd type="none" w="med" len="med"/>
            <a:tailEnd type="none" w="med" len="med"/>
          </a:ln>
          <a:effectLst/>
        </p:spPr>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smtClean="0">
              <a:ln>
                <a:noFill/>
              </a:ln>
              <a:solidFill>
                <a:srgbClr val="FFFFFF"/>
              </a:solidFill>
              <a:effectLst/>
              <a:latin typeface="Univers 45 Light" pitchFamily="2" charset="0"/>
            </a:endParaRPr>
          </a:p>
        </p:txBody>
      </p:sp>
      <p:sp>
        <p:nvSpPr>
          <p:cNvPr id="12" name="Ellipse 11"/>
          <p:cNvSpPr/>
          <p:nvPr/>
        </p:nvSpPr>
        <p:spPr bwMode="auto">
          <a:xfrm>
            <a:off x="323368" y="483358"/>
            <a:ext cx="2736464" cy="2736464"/>
          </a:xfrm>
          <a:prstGeom prst="ellipse">
            <a:avLst/>
          </a:prstGeom>
          <a:noFill/>
          <a:ln w="9525" cap="flat" cmpd="sng" algn="ctr">
            <a:solidFill>
              <a:schemeClr val="bg2">
                <a:lumMod val="65000"/>
              </a:schemeClr>
            </a:solidFill>
            <a:prstDash val="solid"/>
            <a:round/>
            <a:headEnd type="none" w="med" len="med"/>
            <a:tailEnd type="none" w="med" len="med"/>
          </a:ln>
          <a:effectLst/>
        </p:spPr>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smtClean="0">
              <a:ln>
                <a:noFill/>
              </a:ln>
              <a:solidFill>
                <a:srgbClr val="FFFFFF"/>
              </a:solidFill>
              <a:effectLst/>
              <a:latin typeface="Univers 45 Light" pitchFamily="2" charset="0"/>
            </a:endParaRPr>
          </a:p>
        </p:txBody>
      </p:sp>
      <p:sp>
        <p:nvSpPr>
          <p:cNvPr id="13" name="Ellipse 12"/>
          <p:cNvSpPr/>
          <p:nvPr/>
        </p:nvSpPr>
        <p:spPr bwMode="auto">
          <a:xfrm>
            <a:off x="-1116472" y="-956482"/>
            <a:ext cx="5616464" cy="5616464"/>
          </a:xfrm>
          <a:prstGeom prst="ellipse">
            <a:avLst/>
          </a:prstGeom>
          <a:noFill/>
          <a:ln w="9525" cap="flat" cmpd="sng" algn="ctr">
            <a:solidFill>
              <a:schemeClr val="bg2">
                <a:lumMod val="65000"/>
              </a:schemeClr>
            </a:solidFill>
            <a:prstDash val="solid"/>
            <a:round/>
            <a:headEnd type="none" w="med" len="med"/>
            <a:tailEnd type="none" w="med" len="med"/>
          </a:ln>
          <a:effectLst/>
        </p:spPr>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smtClean="0">
              <a:ln>
                <a:noFill/>
              </a:ln>
              <a:solidFill>
                <a:srgbClr val="FFFFFF"/>
              </a:solidFill>
              <a:effectLst/>
              <a:latin typeface="Univers 45 Light" pitchFamily="2" charset="0"/>
            </a:endParaRPr>
          </a:p>
        </p:txBody>
      </p:sp>
      <p:sp>
        <p:nvSpPr>
          <p:cNvPr id="14" name="Ellipse 13"/>
          <p:cNvSpPr/>
          <p:nvPr/>
        </p:nvSpPr>
        <p:spPr bwMode="auto">
          <a:xfrm>
            <a:off x="-5221248" y="-5061258"/>
            <a:ext cx="13825696" cy="13825696"/>
          </a:xfrm>
          <a:prstGeom prst="ellipse">
            <a:avLst/>
          </a:prstGeom>
          <a:noFill/>
          <a:ln w="9525" cap="flat" cmpd="sng" algn="ctr">
            <a:solidFill>
              <a:schemeClr val="bg2">
                <a:lumMod val="65000"/>
              </a:schemeClr>
            </a:solidFill>
            <a:prstDash val="solid"/>
            <a:round/>
            <a:headEnd type="none" w="med" len="med"/>
            <a:tailEnd type="none" w="med" len="med"/>
          </a:ln>
          <a:effectLst/>
        </p:spPr>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smtClean="0">
              <a:ln>
                <a:noFill/>
              </a:ln>
              <a:solidFill>
                <a:srgbClr val="FFFFFF"/>
              </a:solidFill>
              <a:effectLst/>
              <a:latin typeface="Univers 45 Light" pitchFamily="2" charset="0"/>
            </a:endParaRPr>
          </a:p>
        </p:txBody>
      </p:sp>
      <p:sp>
        <p:nvSpPr>
          <p:cNvPr id="15" name="Rechteck 14"/>
          <p:cNvSpPr/>
          <p:nvPr/>
        </p:nvSpPr>
        <p:spPr bwMode="auto">
          <a:xfrm>
            <a:off x="2267744" y="2211710"/>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RAM</a:t>
            </a:r>
          </a:p>
        </p:txBody>
      </p:sp>
      <p:sp>
        <p:nvSpPr>
          <p:cNvPr id="16" name="Rechteck 15"/>
          <p:cNvSpPr/>
          <p:nvPr/>
        </p:nvSpPr>
        <p:spPr bwMode="auto">
          <a:xfrm>
            <a:off x="2492152" y="2715766"/>
            <a:ext cx="1071736"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NVRAM</a:t>
            </a:r>
          </a:p>
        </p:txBody>
      </p:sp>
      <p:sp>
        <p:nvSpPr>
          <p:cNvPr id="18" name="Rechteck 17"/>
          <p:cNvSpPr/>
          <p:nvPr/>
        </p:nvSpPr>
        <p:spPr bwMode="auto">
          <a:xfrm>
            <a:off x="3851920" y="1707654"/>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SSD</a:t>
            </a:r>
          </a:p>
        </p:txBody>
      </p:sp>
      <p:sp>
        <p:nvSpPr>
          <p:cNvPr id="19" name="Rechteck 18"/>
          <p:cNvSpPr/>
          <p:nvPr/>
        </p:nvSpPr>
        <p:spPr bwMode="auto">
          <a:xfrm>
            <a:off x="4386808" y="1233342"/>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HDD</a:t>
            </a:r>
          </a:p>
        </p:txBody>
      </p:sp>
      <p:sp>
        <p:nvSpPr>
          <p:cNvPr id="20" name="Rechteck 19"/>
          <p:cNvSpPr/>
          <p:nvPr/>
        </p:nvSpPr>
        <p:spPr bwMode="auto">
          <a:xfrm>
            <a:off x="7740352" y="699542"/>
            <a:ext cx="1512728" cy="244827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b" anchorCtr="0" compatLnSpc="1">
            <a:prstTxWarp prst="textNoShape">
              <a:avLst/>
            </a:prstTxWarp>
          </a:bodyPr>
          <a:lstStyle/>
          <a:p>
            <a:pPr marL="0" marR="0" indent="0"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 Parallel FS</a:t>
            </a:r>
          </a:p>
        </p:txBody>
      </p:sp>
      <p:sp>
        <p:nvSpPr>
          <p:cNvPr id="21" name="Ellipse 20"/>
          <p:cNvSpPr/>
          <p:nvPr/>
        </p:nvSpPr>
        <p:spPr bwMode="auto">
          <a:xfrm>
            <a:off x="-4068800" y="-3908810"/>
            <a:ext cx="10712488" cy="11161080"/>
          </a:xfrm>
          <a:prstGeom prst="ellipse">
            <a:avLst/>
          </a:prstGeom>
          <a:noFill/>
          <a:ln w="9525" cap="flat" cmpd="sng" algn="ctr">
            <a:solidFill>
              <a:schemeClr val="bg2">
                <a:lumMod val="65000"/>
              </a:schemeClr>
            </a:solidFill>
            <a:prstDash val="solid"/>
            <a:round/>
            <a:headEnd type="none" w="med" len="med"/>
            <a:tailEnd type="none" w="med" len="med"/>
          </a:ln>
          <a:effectLst/>
        </p:spPr>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smtClean="0">
              <a:ln>
                <a:noFill/>
              </a:ln>
              <a:solidFill>
                <a:srgbClr val="FFFFFF"/>
              </a:solidFill>
              <a:effectLst/>
              <a:latin typeface="Univers 45 Light" pitchFamily="2" charset="0"/>
            </a:endParaRPr>
          </a:p>
        </p:txBody>
      </p:sp>
      <p:sp>
        <p:nvSpPr>
          <p:cNvPr id="22" name="Rechteck 21"/>
          <p:cNvSpPr/>
          <p:nvPr/>
        </p:nvSpPr>
        <p:spPr bwMode="auto">
          <a:xfrm>
            <a:off x="5688124" y="399706"/>
            <a:ext cx="1764196" cy="6778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err="1" smtClean="0">
                <a:ln>
                  <a:noFill/>
                </a:ln>
                <a:solidFill>
                  <a:schemeClr val="tx1"/>
                </a:solidFill>
                <a:effectLst/>
                <a:latin typeface="Univers 45 Light" pitchFamily="2" charset="0"/>
              </a:rPr>
              <a:t>Neighbor</a:t>
            </a:r>
            <a:r>
              <a:rPr kumimoji="0" lang="de-DE" sz="1800" b="0" i="0" u="none" strike="noStrike" cap="none" normalizeH="0" baseline="0" dirty="0" smtClean="0">
                <a:ln>
                  <a:noFill/>
                </a:ln>
                <a:solidFill>
                  <a:schemeClr val="tx1"/>
                </a:solidFill>
                <a:effectLst/>
                <a:latin typeface="Univers 45 Light" pitchFamily="2" charset="0"/>
              </a:rPr>
              <a:t> </a:t>
            </a:r>
            <a:r>
              <a:rPr kumimoji="0" lang="de-DE" sz="1800" b="0" i="0" u="none" strike="noStrike" cap="none" normalizeH="0" baseline="0" dirty="0" err="1" smtClean="0">
                <a:ln>
                  <a:noFill/>
                </a:ln>
                <a:solidFill>
                  <a:schemeClr val="tx1"/>
                </a:solidFill>
                <a:effectLst/>
                <a:latin typeface="Univers 45 Light" pitchFamily="2" charset="0"/>
              </a:rPr>
              <a:t>Compute</a:t>
            </a:r>
            <a:r>
              <a:rPr kumimoji="0" lang="de-DE" sz="1800" b="0" i="0" u="none" strike="noStrike" cap="none" normalizeH="0" baseline="0" dirty="0" smtClean="0">
                <a:ln>
                  <a:noFill/>
                </a:ln>
                <a:solidFill>
                  <a:schemeClr val="tx1"/>
                </a:solidFill>
                <a:effectLst/>
                <a:latin typeface="Univers 45 Light" pitchFamily="2" charset="0"/>
              </a:rPr>
              <a:t> </a:t>
            </a:r>
            <a:r>
              <a:rPr kumimoji="0" lang="de-DE" sz="1800" b="0" i="0" u="none" strike="noStrike" cap="none" normalizeH="0" baseline="0" dirty="0" err="1" smtClean="0">
                <a:ln>
                  <a:noFill/>
                </a:ln>
                <a:solidFill>
                  <a:schemeClr val="tx1"/>
                </a:solidFill>
                <a:effectLst/>
                <a:latin typeface="Univers 45 Light" pitchFamily="2" charset="0"/>
              </a:rPr>
              <a:t>Node</a:t>
            </a:r>
            <a:endParaRPr kumimoji="0" lang="de-DE" sz="1800" b="0" i="0" u="none" strike="noStrike" cap="none" normalizeH="0" baseline="0" dirty="0" smtClean="0">
              <a:ln>
                <a:noFill/>
              </a:ln>
              <a:solidFill>
                <a:schemeClr val="tx1"/>
              </a:solidFill>
              <a:effectLst/>
              <a:latin typeface="Univers 45 Light" pitchFamily="2" charset="0"/>
            </a:endParaRPr>
          </a:p>
        </p:txBody>
      </p:sp>
    </p:spTree>
    <p:extLst>
      <p:ext uri="{BB962C8B-B14F-4D97-AF65-F5344CB8AC3E}">
        <p14:creationId xmlns:p14="http://schemas.microsoft.com/office/powerpoint/2010/main" val="1987419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Background: </a:t>
            </a:r>
            <a:r>
              <a:rPr lang="de-DE" dirty="0" err="1" smtClean="0"/>
              <a:t>Upcoming</a:t>
            </a:r>
            <a:r>
              <a:rPr lang="de-DE" dirty="0" smtClean="0"/>
              <a:t> HPC </a:t>
            </a:r>
            <a:r>
              <a:rPr lang="de-DE" dirty="0" err="1" smtClean="0"/>
              <a:t>Architectures</a:t>
            </a:r>
            <a:endParaRPr lang="de-DE" dirty="0"/>
          </a:p>
        </p:txBody>
      </p:sp>
      <p:pic>
        <p:nvPicPr>
          <p:cNvPr id="6" name="Inhaltsplatzhalter 5"/>
          <p:cNvPicPr>
            <a:picLocks noGrp="1" noChangeAspect="1"/>
          </p:cNvPicPr>
          <p:nvPr>
            <p:ph idx="1"/>
          </p:nvPr>
        </p:nvPicPr>
        <p:blipFill>
          <a:blip r:embed="rId2"/>
          <a:stretch>
            <a:fillRect/>
          </a:stretch>
        </p:blipFill>
        <p:spPr>
          <a:xfrm>
            <a:off x="179512" y="483518"/>
            <a:ext cx="6154621" cy="2433458"/>
          </a:xfrm>
          <a:prstGeom prst="rect">
            <a:avLst/>
          </a:prstGeom>
        </p:spPr>
      </p:pic>
      <p:sp>
        <p:nvSpPr>
          <p:cNvPr id="3" name="Textfeld 2"/>
          <p:cNvSpPr txBox="1"/>
          <p:nvPr/>
        </p:nvSpPr>
        <p:spPr>
          <a:xfrm>
            <a:off x="6406141" y="483518"/>
            <a:ext cx="2558347" cy="2492990"/>
          </a:xfrm>
          <a:prstGeom prst="rect">
            <a:avLst/>
          </a:prstGeom>
          <a:noFill/>
        </p:spPr>
        <p:txBody>
          <a:bodyPr wrap="square" rtlCol="0">
            <a:spAutoFit/>
          </a:bodyPr>
          <a:lstStyle/>
          <a:p>
            <a:r>
              <a:rPr lang="en-US" sz="1200" dirty="0" smtClean="0">
                <a:solidFill>
                  <a:schemeClr val="tx1"/>
                </a:solidFill>
              </a:rPr>
              <a:t>The table is from the proposal and answers the question „When is the combined bandwidth from local buffers (assume SSDs) higher than the bandwidth share from the global parallel FS. It uses conservative values for C and assumes that no other application on remaining compute nodes is stealing shares from the global </a:t>
            </a:r>
            <a:r>
              <a:rPr lang="en-US" sz="1200" dirty="0" err="1" smtClean="0">
                <a:solidFill>
                  <a:schemeClr val="tx1"/>
                </a:solidFill>
              </a:rPr>
              <a:t>paralle</a:t>
            </a:r>
            <a:r>
              <a:rPr lang="en-US" sz="1200" dirty="0" smtClean="0">
                <a:solidFill>
                  <a:schemeClr val="tx1"/>
                </a:solidFill>
              </a:rPr>
              <a:t> FS bandwidth – that means assumptions in favor of the global parallel FS</a:t>
            </a:r>
            <a:endParaRPr lang="en-US" sz="1200" dirty="0">
              <a:solidFill>
                <a:schemeClr val="tx1"/>
              </a:solidFill>
            </a:endParaRPr>
          </a:p>
        </p:txBody>
      </p:sp>
      <p:sp>
        <p:nvSpPr>
          <p:cNvPr id="7" name="Textfeld 6"/>
          <p:cNvSpPr txBox="1"/>
          <p:nvPr/>
        </p:nvSpPr>
        <p:spPr>
          <a:xfrm>
            <a:off x="179512" y="3043305"/>
            <a:ext cx="8712968" cy="1760693"/>
          </a:xfrm>
          <a:prstGeom prst="rect">
            <a:avLst/>
          </a:prstGeom>
          <a:noFill/>
        </p:spPr>
        <p:txBody>
          <a:bodyPr wrap="square" rtlCol="0">
            <a:normAutofit fontScale="92500" lnSpcReduction="20000"/>
          </a:bodyPr>
          <a:lstStyle/>
          <a:p>
            <a:r>
              <a:rPr lang="en-US" sz="1200" dirty="0" smtClean="0">
                <a:solidFill>
                  <a:schemeClr val="tx1"/>
                </a:solidFill>
              </a:rPr>
              <a:t>Alternative extrapolation for access latency as requested from Wolfgang Nagel:</a:t>
            </a:r>
          </a:p>
          <a:p>
            <a:pPr marL="171450" indent="-171450">
              <a:buFont typeface="Arial" panose="020B0604020202020204" pitchFamily="34" charset="0"/>
              <a:buChar char="•"/>
            </a:pPr>
            <a:r>
              <a:rPr lang="en-US" sz="1200" dirty="0" smtClean="0">
                <a:solidFill>
                  <a:schemeClr val="tx1"/>
                </a:solidFill>
              </a:rPr>
              <a:t>Access latency to local RAM (RAM buffer): ~ 100 ns or few hundred clock cycles</a:t>
            </a:r>
          </a:p>
          <a:p>
            <a:pPr marL="171450" indent="-171450">
              <a:buFont typeface="Arial" panose="020B0604020202020204" pitchFamily="34" charset="0"/>
              <a:buChar char="•"/>
            </a:pPr>
            <a:r>
              <a:rPr lang="en-US" sz="1200" dirty="0" smtClean="0">
                <a:solidFill>
                  <a:schemeClr val="tx1"/>
                </a:solidFill>
              </a:rPr>
              <a:t>Access to local NVRAM: few hundred ns</a:t>
            </a:r>
          </a:p>
          <a:p>
            <a:pPr marL="171450" indent="-171450">
              <a:buFont typeface="Arial" panose="020B0604020202020204" pitchFamily="34" charset="0"/>
              <a:buChar char="•"/>
            </a:pPr>
            <a:r>
              <a:rPr lang="en-US" sz="1200" dirty="0" smtClean="0">
                <a:solidFill>
                  <a:schemeClr val="tx1"/>
                </a:solidFill>
              </a:rPr>
              <a:t>Access to local SSD block: few hundred us</a:t>
            </a:r>
          </a:p>
          <a:p>
            <a:pPr marL="171450" indent="-171450">
              <a:buFont typeface="Arial" panose="020B0604020202020204" pitchFamily="34" charset="0"/>
              <a:buChar char="•"/>
            </a:pPr>
            <a:r>
              <a:rPr lang="en-US" sz="1200" dirty="0" smtClean="0">
                <a:solidFill>
                  <a:schemeClr val="tx1"/>
                </a:solidFill>
              </a:rPr>
              <a:t>Access to local HDD: 5-10 of </a:t>
            </a:r>
            <a:r>
              <a:rPr lang="en-US" sz="1200" dirty="0" err="1" smtClean="0">
                <a:solidFill>
                  <a:schemeClr val="tx1"/>
                </a:solidFill>
              </a:rPr>
              <a:t>ms</a:t>
            </a:r>
            <a:r>
              <a:rPr lang="en-US" sz="1200" dirty="0" smtClean="0">
                <a:solidFill>
                  <a:schemeClr val="tx1"/>
                </a:solidFill>
              </a:rPr>
              <a:t> or 200 </a:t>
            </a:r>
            <a:r>
              <a:rPr lang="en-US" sz="1200" dirty="0" err="1" smtClean="0">
                <a:solidFill>
                  <a:schemeClr val="tx1"/>
                </a:solidFill>
              </a:rPr>
              <a:t>IOOp</a:t>
            </a:r>
            <a:r>
              <a:rPr lang="en-US" sz="1200" dirty="0" smtClean="0">
                <a:solidFill>
                  <a:schemeClr val="tx1"/>
                </a:solidFill>
              </a:rPr>
              <a:t>/s</a:t>
            </a:r>
          </a:p>
          <a:p>
            <a:pPr marL="171450" indent="-171450">
              <a:buFont typeface="Arial" panose="020B0604020202020204" pitchFamily="34" charset="0"/>
              <a:buChar char="•"/>
            </a:pPr>
            <a:r>
              <a:rPr lang="en-US" sz="1200" dirty="0" smtClean="0">
                <a:solidFill>
                  <a:schemeClr val="tx1"/>
                </a:solidFill>
              </a:rPr>
              <a:t>Access to global </a:t>
            </a:r>
            <a:r>
              <a:rPr lang="en-US" sz="1200" dirty="0" err="1" smtClean="0">
                <a:solidFill>
                  <a:schemeClr val="tx1"/>
                </a:solidFill>
              </a:rPr>
              <a:t>Lustre</a:t>
            </a:r>
            <a:r>
              <a:rPr lang="en-US" sz="1200" dirty="0" smtClean="0">
                <a:solidFill>
                  <a:schemeClr val="tx1"/>
                </a:solidFill>
              </a:rPr>
              <a:t> FS: tens of </a:t>
            </a:r>
            <a:r>
              <a:rPr lang="en-US" sz="1200" dirty="0" err="1" smtClean="0">
                <a:solidFill>
                  <a:schemeClr val="tx1"/>
                </a:solidFill>
              </a:rPr>
              <a:t>ms</a:t>
            </a:r>
            <a:r>
              <a:rPr lang="en-US" sz="1200" dirty="0" smtClean="0">
                <a:solidFill>
                  <a:schemeClr val="tx1"/>
                </a:solidFill>
              </a:rPr>
              <a:t>, even more if high MDS load</a:t>
            </a:r>
          </a:p>
          <a:p>
            <a:r>
              <a:rPr lang="en-US" sz="1200" dirty="0" smtClean="0">
                <a:solidFill>
                  <a:schemeClr val="tx1"/>
                </a:solidFill>
              </a:rPr>
              <a:t>Still, I see latency as the wrong aspect here, because it applies to random accesses. One could argue that you are lost anyhow if your I/O performance depends on random reads. Instead, good I/O is using sequential reads where latency is not the main issue but bandwidth.</a:t>
            </a:r>
            <a:endParaRPr lang="en-US" sz="1200" dirty="0">
              <a:solidFill>
                <a:schemeClr val="tx1"/>
              </a:solidFill>
            </a:endParaRPr>
          </a:p>
        </p:txBody>
      </p:sp>
    </p:spTree>
    <p:extLst>
      <p:ext uri="{BB962C8B-B14F-4D97-AF65-F5344CB8AC3E}">
        <p14:creationId xmlns:p14="http://schemas.microsoft.com/office/powerpoint/2010/main" val="3281332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uppieren 1"/>
          <p:cNvGrpSpPr/>
          <p:nvPr/>
        </p:nvGrpSpPr>
        <p:grpSpPr>
          <a:xfrm>
            <a:off x="287524" y="514206"/>
            <a:ext cx="8676964" cy="4113877"/>
            <a:chOff x="287524" y="514206"/>
            <a:chExt cx="8676964" cy="4113877"/>
          </a:xfrm>
        </p:grpSpPr>
        <p:grpSp>
          <p:nvGrpSpPr>
            <p:cNvPr id="10" name="Gruppieren 9"/>
            <p:cNvGrpSpPr/>
            <p:nvPr/>
          </p:nvGrpSpPr>
          <p:grpSpPr>
            <a:xfrm>
              <a:off x="1187624" y="587425"/>
              <a:ext cx="3816424" cy="936104"/>
              <a:chOff x="1187624" y="659433"/>
              <a:chExt cx="3816424" cy="936104"/>
            </a:xfrm>
          </p:grpSpPr>
          <p:sp>
            <p:nvSpPr>
              <p:cNvPr id="6" name="Rechteck 5"/>
              <p:cNvSpPr/>
              <p:nvPr/>
            </p:nvSpPr>
            <p:spPr bwMode="auto">
              <a:xfrm>
                <a:off x="1187624" y="875457"/>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dirty="0" smtClean="0">
                  <a:ln>
                    <a:noFill/>
                  </a:ln>
                  <a:solidFill>
                    <a:schemeClr val="tx1"/>
                  </a:solidFill>
                  <a:effectLst/>
                  <a:latin typeface="Univers 45 Light" pitchFamily="2" charset="0"/>
                </a:endParaRPr>
              </a:p>
            </p:txBody>
          </p:sp>
          <p:sp>
            <p:nvSpPr>
              <p:cNvPr id="7" name="Rechteck 6"/>
              <p:cNvSpPr/>
              <p:nvPr/>
            </p:nvSpPr>
            <p:spPr bwMode="auto">
              <a:xfrm>
                <a:off x="1259632" y="947465"/>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CPU</a:t>
                </a:r>
              </a:p>
            </p:txBody>
          </p:sp>
          <p:sp>
            <p:nvSpPr>
              <p:cNvPr id="15" name="Rechteck 14"/>
              <p:cNvSpPr/>
              <p:nvPr/>
            </p:nvSpPr>
            <p:spPr bwMode="auto">
              <a:xfrm>
                <a:off x="2483768" y="659433"/>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RAM</a:t>
                </a:r>
              </a:p>
            </p:txBody>
          </p:sp>
          <p:sp>
            <p:nvSpPr>
              <p:cNvPr id="16" name="Rechteck 15"/>
              <p:cNvSpPr/>
              <p:nvPr/>
            </p:nvSpPr>
            <p:spPr bwMode="auto">
              <a:xfrm>
                <a:off x="2555776" y="1163489"/>
                <a:ext cx="1071736"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NVRAM</a:t>
                </a:r>
              </a:p>
            </p:txBody>
          </p:sp>
          <p:sp>
            <p:nvSpPr>
              <p:cNvPr id="18" name="Rechteck 17"/>
              <p:cNvSpPr/>
              <p:nvPr/>
            </p:nvSpPr>
            <p:spPr bwMode="auto">
              <a:xfrm>
                <a:off x="3959932" y="659433"/>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SSD</a:t>
                </a:r>
              </a:p>
            </p:txBody>
          </p:sp>
          <p:sp>
            <p:nvSpPr>
              <p:cNvPr id="19" name="Rechteck 18"/>
              <p:cNvSpPr/>
              <p:nvPr/>
            </p:nvSpPr>
            <p:spPr bwMode="auto">
              <a:xfrm>
                <a:off x="4211960" y="1163489"/>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HDD</a:t>
                </a:r>
              </a:p>
            </p:txBody>
          </p:sp>
        </p:grpSp>
        <p:sp>
          <p:nvSpPr>
            <p:cNvPr id="20" name="Rechteck 19"/>
            <p:cNvSpPr/>
            <p:nvPr/>
          </p:nvSpPr>
          <p:spPr bwMode="auto">
            <a:xfrm>
              <a:off x="7451760" y="514206"/>
              <a:ext cx="1512728" cy="364172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b" anchorCtr="0" compatLnSpc="1">
              <a:prstTxWarp prst="textNoShape">
                <a:avLst/>
              </a:prstTxWarp>
            </a:bodyPr>
            <a:lstStyle/>
            <a:p>
              <a:pPr marL="0" marR="0" indent="0"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 Parallel FS</a:t>
              </a:r>
            </a:p>
          </p:txBody>
        </p:sp>
        <p:cxnSp>
          <p:nvCxnSpPr>
            <p:cNvPr id="9" name="Gerader Verbinder 8"/>
            <p:cNvCxnSpPr/>
            <p:nvPr/>
          </p:nvCxnSpPr>
          <p:spPr bwMode="auto">
            <a:xfrm>
              <a:off x="971600" y="1626224"/>
              <a:ext cx="4392488" cy="0"/>
            </a:xfrm>
            <a:prstGeom prst="line">
              <a:avLst/>
            </a:prstGeom>
            <a:noFill/>
            <a:ln w="9525" cap="flat" cmpd="sng" algn="ctr">
              <a:solidFill>
                <a:schemeClr val="bg1">
                  <a:lumMod val="65000"/>
                </a:schemeClr>
              </a:solidFill>
              <a:prstDash val="solid"/>
              <a:round/>
              <a:headEnd type="none" w="med" len="med"/>
              <a:tailEnd type="none" w="med" len="med"/>
            </a:ln>
            <a:effectLst/>
          </p:spPr>
        </p:cxnSp>
        <p:grpSp>
          <p:nvGrpSpPr>
            <p:cNvPr id="37" name="Gruppieren 36"/>
            <p:cNvGrpSpPr/>
            <p:nvPr/>
          </p:nvGrpSpPr>
          <p:grpSpPr>
            <a:xfrm>
              <a:off x="1187624" y="1728919"/>
              <a:ext cx="3816424" cy="936104"/>
              <a:chOff x="1187624" y="659433"/>
              <a:chExt cx="3816424" cy="936104"/>
            </a:xfrm>
          </p:grpSpPr>
          <p:sp>
            <p:nvSpPr>
              <p:cNvPr id="38" name="Rechteck 37"/>
              <p:cNvSpPr/>
              <p:nvPr/>
            </p:nvSpPr>
            <p:spPr bwMode="auto">
              <a:xfrm>
                <a:off x="1187624" y="875457"/>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dirty="0" smtClean="0">
                  <a:ln>
                    <a:noFill/>
                  </a:ln>
                  <a:solidFill>
                    <a:schemeClr val="tx1"/>
                  </a:solidFill>
                  <a:effectLst/>
                  <a:latin typeface="Univers 45 Light" pitchFamily="2" charset="0"/>
                </a:endParaRPr>
              </a:p>
            </p:txBody>
          </p:sp>
          <p:sp>
            <p:nvSpPr>
              <p:cNvPr id="39" name="Rechteck 38"/>
              <p:cNvSpPr/>
              <p:nvPr/>
            </p:nvSpPr>
            <p:spPr bwMode="auto">
              <a:xfrm>
                <a:off x="1259632" y="947465"/>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CPU</a:t>
                </a:r>
              </a:p>
            </p:txBody>
          </p:sp>
          <p:sp>
            <p:nvSpPr>
              <p:cNvPr id="40" name="Rechteck 39"/>
              <p:cNvSpPr/>
              <p:nvPr/>
            </p:nvSpPr>
            <p:spPr bwMode="auto">
              <a:xfrm>
                <a:off x="2483768" y="659433"/>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RAM</a:t>
                </a:r>
              </a:p>
            </p:txBody>
          </p:sp>
          <p:sp>
            <p:nvSpPr>
              <p:cNvPr id="41" name="Rechteck 40"/>
              <p:cNvSpPr/>
              <p:nvPr/>
            </p:nvSpPr>
            <p:spPr bwMode="auto">
              <a:xfrm>
                <a:off x="2555776" y="1163489"/>
                <a:ext cx="1071736"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NVRAM</a:t>
                </a:r>
              </a:p>
            </p:txBody>
          </p:sp>
          <p:sp>
            <p:nvSpPr>
              <p:cNvPr id="42" name="Rechteck 41"/>
              <p:cNvSpPr/>
              <p:nvPr/>
            </p:nvSpPr>
            <p:spPr bwMode="auto">
              <a:xfrm>
                <a:off x="3959932" y="659433"/>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SSD</a:t>
                </a:r>
              </a:p>
            </p:txBody>
          </p:sp>
          <p:sp>
            <p:nvSpPr>
              <p:cNvPr id="43" name="Rechteck 42"/>
              <p:cNvSpPr/>
              <p:nvPr/>
            </p:nvSpPr>
            <p:spPr bwMode="auto">
              <a:xfrm>
                <a:off x="4211960" y="1163489"/>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HDD</a:t>
                </a:r>
              </a:p>
            </p:txBody>
          </p:sp>
        </p:grpSp>
        <p:cxnSp>
          <p:nvCxnSpPr>
            <p:cNvPr id="44" name="Gerader Verbinder 43"/>
            <p:cNvCxnSpPr/>
            <p:nvPr/>
          </p:nvCxnSpPr>
          <p:spPr bwMode="auto">
            <a:xfrm>
              <a:off x="971600" y="3167179"/>
              <a:ext cx="4392488" cy="0"/>
            </a:xfrm>
            <a:prstGeom prst="line">
              <a:avLst/>
            </a:prstGeom>
            <a:noFill/>
            <a:ln w="9525" cap="flat" cmpd="sng" algn="ctr">
              <a:solidFill>
                <a:schemeClr val="bg1">
                  <a:lumMod val="65000"/>
                </a:schemeClr>
              </a:solidFill>
              <a:prstDash val="solid"/>
              <a:round/>
              <a:headEnd type="none" w="med" len="med"/>
              <a:tailEnd type="none" w="med" len="med"/>
            </a:ln>
            <a:effectLst/>
          </p:spPr>
        </p:cxnSp>
        <p:grpSp>
          <p:nvGrpSpPr>
            <p:cNvPr id="45" name="Gruppieren 44"/>
            <p:cNvGrpSpPr/>
            <p:nvPr/>
          </p:nvGrpSpPr>
          <p:grpSpPr>
            <a:xfrm>
              <a:off x="1259632" y="3269875"/>
              <a:ext cx="3816424" cy="936104"/>
              <a:chOff x="1187624" y="659433"/>
              <a:chExt cx="3816424" cy="936104"/>
            </a:xfrm>
          </p:grpSpPr>
          <p:sp>
            <p:nvSpPr>
              <p:cNvPr id="46" name="Rechteck 45"/>
              <p:cNvSpPr/>
              <p:nvPr/>
            </p:nvSpPr>
            <p:spPr bwMode="auto">
              <a:xfrm>
                <a:off x="1187624" y="875457"/>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dirty="0" smtClean="0">
                  <a:ln>
                    <a:noFill/>
                  </a:ln>
                  <a:solidFill>
                    <a:schemeClr val="tx1"/>
                  </a:solidFill>
                  <a:effectLst/>
                  <a:latin typeface="Univers 45 Light" pitchFamily="2" charset="0"/>
                </a:endParaRPr>
              </a:p>
            </p:txBody>
          </p:sp>
          <p:sp>
            <p:nvSpPr>
              <p:cNvPr id="47" name="Rechteck 46"/>
              <p:cNvSpPr/>
              <p:nvPr/>
            </p:nvSpPr>
            <p:spPr bwMode="auto">
              <a:xfrm>
                <a:off x="1259632" y="947465"/>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CPU</a:t>
                </a:r>
              </a:p>
            </p:txBody>
          </p:sp>
          <p:sp>
            <p:nvSpPr>
              <p:cNvPr id="48" name="Rechteck 47"/>
              <p:cNvSpPr/>
              <p:nvPr/>
            </p:nvSpPr>
            <p:spPr bwMode="auto">
              <a:xfrm>
                <a:off x="2483768" y="659433"/>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RAM</a:t>
                </a:r>
              </a:p>
            </p:txBody>
          </p:sp>
          <p:sp>
            <p:nvSpPr>
              <p:cNvPr id="49" name="Rechteck 48"/>
              <p:cNvSpPr/>
              <p:nvPr/>
            </p:nvSpPr>
            <p:spPr bwMode="auto">
              <a:xfrm>
                <a:off x="2555776" y="1163489"/>
                <a:ext cx="1071736"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NVRAM</a:t>
                </a:r>
              </a:p>
            </p:txBody>
          </p:sp>
          <p:sp>
            <p:nvSpPr>
              <p:cNvPr id="50" name="Rechteck 49"/>
              <p:cNvSpPr/>
              <p:nvPr/>
            </p:nvSpPr>
            <p:spPr bwMode="auto">
              <a:xfrm>
                <a:off x="3959932" y="659433"/>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SSD</a:t>
                </a:r>
              </a:p>
            </p:txBody>
          </p:sp>
          <p:sp>
            <p:nvSpPr>
              <p:cNvPr id="51" name="Rechteck 50"/>
              <p:cNvSpPr/>
              <p:nvPr/>
            </p:nvSpPr>
            <p:spPr bwMode="auto">
              <a:xfrm>
                <a:off x="4211960" y="1163489"/>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HDD</a:t>
                </a:r>
              </a:p>
            </p:txBody>
          </p:sp>
        </p:grpSp>
        <p:sp>
          <p:nvSpPr>
            <p:cNvPr id="52" name="Abgerundetes Rechteck 51"/>
            <p:cNvSpPr/>
            <p:nvPr/>
          </p:nvSpPr>
          <p:spPr bwMode="auto">
            <a:xfrm>
              <a:off x="287524" y="3230455"/>
              <a:ext cx="468052" cy="1069487"/>
            </a:xfrm>
            <a:prstGeom prst="roundRect">
              <a:avLst/>
            </a:prstGeom>
            <a:noFill/>
            <a:ln w="19050" cap="flat" cmpd="sng" algn="ctr">
              <a:solidFill>
                <a:schemeClr val="accent1">
                  <a:lumMod val="50000"/>
                </a:schemeClr>
              </a:solidFill>
              <a:prstDash val="solid"/>
              <a:round/>
              <a:headEnd type="none" w="med" len="med"/>
              <a:tailEnd type="none" w="med" len="med"/>
            </a:ln>
            <a:effectLst/>
          </p:spPr>
          <p:txBody>
            <a:bodyPr vert="vert270"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chemeClr val="accent1">
                      <a:lumMod val="50000"/>
                    </a:schemeClr>
                  </a:solidFill>
                  <a:effectLst/>
                  <a:latin typeface="Univers 45 Light" pitchFamily="2" charset="0"/>
                </a:rPr>
                <a:t>Ranks 16-23</a:t>
              </a:r>
            </a:p>
          </p:txBody>
        </p:sp>
        <p:sp>
          <p:nvSpPr>
            <p:cNvPr id="54" name="Abgerundetes Rechteck 53"/>
            <p:cNvSpPr/>
            <p:nvPr/>
          </p:nvSpPr>
          <p:spPr bwMode="auto">
            <a:xfrm>
              <a:off x="287524" y="1678178"/>
              <a:ext cx="468052" cy="1069487"/>
            </a:xfrm>
            <a:prstGeom prst="roundRect">
              <a:avLst/>
            </a:prstGeom>
            <a:noFill/>
            <a:ln w="19050" cap="flat" cmpd="sng" algn="ctr">
              <a:solidFill>
                <a:schemeClr val="accent1">
                  <a:lumMod val="50000"/>
                </a:schemeClr>
              </a:solidFill>
              <a:prstDash val="solid"/>
              <a:round/>
              <a:headEnd type="none" w="med" len="med"/>
              <a:tailEnd type="none" w="med" len="med"/>
            </a:ln>
            <a:effectLst/>
          </p:spPr>
          <p:txBody>
            <a:bodyPr vert="vert270"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chemeClr val="accent1">
                      <a:lumMod val="50000"/>
                    </a:schemeClr>
                  </a:solidFill>
                  <a:effectLst/>
                  <a:latin typeface="Univers 45 Light" pitchFamily="2" charset="0"/>
                </a:rPr>
                <a:t>Ranks 8-15</a:t>
              </a:r>
            </a:p>
          </p:txBody>
        </p:sp>
        <p:sp>
          <p:nvSpPr>
            <p:cNvPr id="55" name="Abgerundetes Rechteck 54"/>
            <p:cNvSpPr/>
            <p:nvPr/>
          </p:nvSpPr>
          <p:spPr bwMode="auto">
            <a:xfrm>
              <a:off x="287524" y="526050"/>
              <a:ext cx="468052" cy="1069487"/>
            </a:xfrm>
            <a:prstGeom prst="roundRect">
              <a:avLst/>
            </a:prstGeom>
            <a:noFill/>
            <a:ln w="19050" cap="flat" cmpd="sng" algn="ctr">
              <a:solidFill>
                <a:schemeClr val="accent1">
                  <a:lumMod val="50000"/>
                </a:schemeClr>
              </a:solidFill>
              <a:prstDash val="solid"/>
              <a:round/>
              <a:headEnd type="none" w="med" len="med"/>
              <a:tailEnd type="none" w="med" len="med"/>
            </a:ln>
            <a:effectLst/>
          </p:spPr>
          <p:txBody>
            <a:bodyPr vert="vert270"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chemeClr val="accent1">
                      <a:lumMod val="50000"/>
                    </a:schemeClr>
                  </a:solidFill>
                  <a:effectLst/>
                  <a:latin typeface="Univers 45 Light" pitchFamily="2" charset="0"/>
                </a:rPr>
                <a:t>Ranks 0-7</a:t>
              </a:r>
            </a:p>
          </p:txBody>
        </p:sp>
        <p:sp>
          <p:nvSpPr>
            <p:cNvPr id="17" name="Gefaltete Ecke 16"/>
            <p:cNvSpPr/>
            <p:nvPr/>
          </p:nvSpPr>
          <p:spPr bwMode="auto">
            <a:xfrm>
              <a:off x="5323841" y="587425"/>
              <a:ext cx="1447984" cy="288032"/>
            </a:xfrm>
            <a:prstGeom prst="foldedCorner">
              <a:avLst/>
            </a:prstGeom>
            <a:noFill/>
            <a:ln w="19050" cap="flat" cmpd="sng" algn="ctr">
              <a:solidFill>
                <a:srgbClr val="92D05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rgbClr val="92D050"/>
                  </a:solidFill>
                  <a:effectLst/>
                  <a:latin typeface="Univers 45 Light" pitchFamily="2" charset="0"/>
                </a:rPr>
                <a:t>Inputs </a:t>
              </a:r>
              <a:r>
                <a:rPr kumimoji="0" lang="de-DE" sz="1400" b="0" i="0" u="none" strike="noStrike" cap="none" normalizeH="0" baseline="0" dirty="0" err="1" smtClean="0">
                  <a:ln>
                    <a:noFill/>
                  </a:ln>
                  <a:solidFill>
                    <a:srgbClr val="92D050"/>
                  </a:solidFill>
                  <a:effectLst/>
                  <a:latin typeface="Univers 45 Light" pitchFamily="2" charset="0"/>
                </a:rPr>
                <a:t>for</a:t>
              </a:r>
              <a:r>
                <a:rPr kumimoji="0" lang="de-DE" sz="1400" b="0" i="0" u="none" strike="noStrike" cap="none" normalizeH="0" baseline="0" dirty="0" smtClean="0">
                  <a:ln>
                    <a:noFill/>
                  </a:ln>
                  <a:solidFill>
                    <a:srgbClr val="92D050"/>
                  </a:solidFill>
                  <a:effectLst/>
                  <a:latin typeface="Univers 45 Light" pitchFamily="2" charset="0"/>
                </a:rPr>
                <a:t> rank</a:t>
              </a:r>
              <a:r>
                <a:rPr kumimoji="0" lang="de-DE" sz="1400" b="0" i="0" u="none" strike="noStrike" cap="none" normalizeH="0" dirty="0" smtClean="0">
                  <a:ln>
                    <a:noFill/>
                  </a:ln>
                  <a:solidFill>
                    <a:srgbClr val="92D050"/>
                  </a:solidFill>
                  <a:effectLst/>
                  <a:latin typeface="Univers 45 Light" pitchFamily="2" charset="0"/>
                </a:rPr>
                <a:t> 0</a:t>
              </a:r>
              <a:endParaRPr kumimoji="0" lang="de-DE" sz="1400" b="0" i="0" u="none" strike="noStrike" cap="none" normalizeH="0" baseline="0" dirty="0" smtClean="0">
                <a:ln>
                  <a:noFill/>
                </a:ln>
                <a:solidFill>
                  <a:srgbClr val="92D050"/>
                </a:solidFill>
                <a:effectLst/>
                <a:latin typeface="Univers 45 Light" pitchFamily="2" charset="0"/>
              </a:endParaRPr>
            </a:p>
          </p:txBody>
        </p:sp>
        <p:sp>
          <p:nvSpPr>
            <p:cNvPr id="56" name="Gefaltete Ecke 55"/>
            <p:cNvSpPr/>
            <p:nvPr/>
          </p:nvSpPr>
          <p:spPr bwMode="auto">
            <a:xfrm>
              <a:off x="5323841" y="1178029"/>
              <a:ext cx="1447984" cy="288032"/>
            </a:xfrm>
            <a:prstGeom prst="foldedCorner">
              <a:avLst/>
            </a:prstGeom>
            <a:noFill/>
            <a:ln w="19050" cap="flat" cmpd="sng" algn="ctr">
              <a:solidFill>
                <a:srgbClr val="92D05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rgbClr val="92D050"/>
                  </a:solidFill>
                  <a:effectLst/>
                  <a:latin typeface="Univers 45 Light" pitchFamily="2" charset="0"/>
                </a:rPr>
                <a:t>Inputs </a:t>
              </a:r>
              <a:r>
                <a:rPr kumimoji="0" lang="de-DE" sz="1400" b="0" i="0" u="none" strike="noStrike" cap="none" normalizeH="0" baseline="0" dirty="0" err="1" smtClean="0">
                  <a:ln>
                    <a:noFill/>
                  </a:ln>
                  <a:solidFill>
                    <a:srgbClr val="92D050"/>
                  </a:solidFill>
                  <a:effectLst/>
                  <a:latin typeface="Univers 45 Light" pitchFamily="2" charset="0"/>
                </a:rPr>
                <a:t>for</a:t>
              </a:r>
              <a:r>
                <a:rPr kumimoji="0" lang="de-DE" sz="1400" b="0" i="0" u="none" strike="noStrike" cap="none" normalizeH="0" baseline="0" dirty="0" smtClean="0">
                  <a:ln>
                    <a:noFill/>
                  </a:ln>
                  <a:solidFill>
                    <a:srgbClr val="92D050"/>
                  </a:solidFill>
                  <a:effectLst/>
                  <a:latin typeface="Univers 45 Light" pitchFamily="2" charset="0"/>
                </a:rPr>
                <a:t> rank</a:t>
              </a:r>
              <a:r>
                <a:rPr kumimoji="0" lang="de-DE" sz="1400" b="0" i="0" u="none" strike="noStrike" cap="none" normalizeH="0" dirty="0" smtClean="0">
                  <a:ln>
                    <a:noFill/>
                  </a:ln>
                  <a:solidFill>
                    <a:srgbClr val="92D050"/>
                  </a:solidFill>
                  <a:effectLst/>
                  <a:latin typeface="Univers 45 Light" pitchFamily="2" charset="0"/>
                </a:rPr>
                <a:t> 7</a:t>
              </a:r>
              <a:endParaRPr kumimoji="0" lang="de-DE" sz="1400" b="0" i="0" u="none" strike="noStrike" cap="none" normalizeH="0" baseline="0" dirty="0" smtClean="0">
                <a:ln>
                  <a:noFill/>
                </a:ln>
                <a:solidFill>
                  <a:srgbClr val="92D050"/>
                </a:solidFill>
                <a:effectLst/>
                <a:latin typeface="Univers 45 Light" pitchFamily="2" charset="0"/>
              </a:endParaRPr>
            </a:p>
          </p:txBody>
        </p:sp>
        <p:sp>
          <p:nvSpPr>
            <p:cNvPr id="57" name="Gefaltete Ecke 56"/>
            <p:cNvSpPr/>
            <p:nvPr/>
          </p:nvSpPr>
          <p:spPr bwMode="auto">
            <a:xfrm>
              <a:off x="5323841" y="1768633"/>
              <a:ext cx="1447984" cy="288032"/>
            </a:xfrm>
            <a:prstGeom prst="foldedCorner">
              <a:avLst/>
            </a:prstGeom>
            <a:noFill/>
            <a:ln w="19050" cap="flat" cmpd="sng" algn="ctr">
              <a:solidFill>
                <a:srgbClr val="92D05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rgbClr val="92D050"/>
                  </a:solidFill>
                  <a:effectLst/>
                  <a:latin typeface="Univers 45 Light" pitchFamily="2" charset="0"/>
                </a:rPr>
                <a:t>Inputs </a:t>
              </a:r>
              <a:r>
                <a:rPr kumimoji="0" lang="de-DE" sz="1400" b="0" i="0" u="none" strike="noStrike" cap="none" normalizeH="0" baseline="0" dirty="0" err="1" smtClean="0">
                  <a:ln>
                    <a:noFill/>
                  </a:ln>
                  <a:solidFill>
                    <a:srgbClr val="92D050"/>
                  </a:solidFill>
                  <a:effectLst/>
                  <a:latin typeface="Univers 45 Light" pitchFamily="2" charset="0"/>
                </a:rPr>
                <a:t>for</a:t>
              </a:r>
              <a:r>
                <a:rPr kumimoji="0" lang="de-DE" sz="1400" b="0" i="0" u="none" strike="noStrike" cap="none" normalizeH="0" baseline="0" dirty="0" smtClean="0">
                  <a:ln>
                    <a:noFill/>
                  </a:ln>
                  <a:solidFill>
                    <a:srgbClr val="92D050"/>
                  </a:solidFill>
                  <a:effectLst/>
                  <a:latin typeface="Univers 45 Light" pitchFamily="2" charset="0"/>
                </a:rPr>
                <a:t> rank</a:t>
              </a:r>
              <a:r>
                <a:rPr kumimoji="0" lang="de-DE" sz="1400" b="0" i="0" u="none" strike="noStrike" cap="none" normalizeH="0" dirty="0" smtClean="0">
                  <a:ln>
                    <a:noFill/>
                  </a:ln>
                  <a:solidFill>
                    <a:srgbClr val="92D050"/>
                  </a:solidFill>
                  <a:effectLst/>
                  <a:latin typeface="Univers 45 Light" pitchFamily="2" charset="0"/>
                </a:rPr>
                <a:t> 8</a:t>
              </a:r>
              <a:endParaRPr kumimoji="0" lang="de-DE" sz="1400" b="0" i="0" u="none" strike="noStrike" cap="none" normalizeH="0" baseline="0" dirty="0" smtClean="0">
                <a:ln>
                  <a:noFill/>
                </a:ln>
                <a:solidFill>
                  <a:srgbClr val="92D050"/>
                </a:solidFill>
                <a:effectLst/>
                <a:latin typeface="Univers 45 Light" pitchFamily="2" charset="0"/>
              </a:endParaRPr>
            </a:p>
          </p:txBody>
        </p:sp>
        <p:sp>
          <p:nvSpPr>
            <p:cNvPr id="58" name="Textfeld 57"/>
            <p:cNvSpPr txBox="1"/>
            <p:nvPr/>
          </p:nvSpPr>
          <p:spPr>
            <a:xfrm>
              <a:off x="5796136" y="842077"/>
              <a:ext cx="576064" cy="369332"/>
            </a:xfrm>
            <a:prstGeom prst="rect">
              <a:avLst/>
            </a:prstGeom>
            <a:noFill/>
          </p:spPr>
          <p:txBody>
            <a:bodyPr wrap="square" rtlCol="0">
              <a:spAutoFit/>
            </a:bodyPr>
            <a:lstStyle/>
            <a:p>
              <a:r>
                <a:rPr lang="de-DE" b="1" dirty="0" smtClean="0">
                  <a:solidFill>
                    <a:srgbClr val="92D050"/>
                  </a:solidFill>
                </a:rPr>
                <a:t>…</a:t>
              </a:r>
              <a:endParaRPr lang="de-DE" b="1" dirty="0">
                <a:solidFill>
                  <a:srgbClr val="92D050"/>
                </a:solidFill>
              </a:endParaRPr>
            </a:p>
          </p:txBody>
        </p:sp>
        <p:sp>
          <p:nvSpPr>
            <p:cNvPr id="59" name="Textfeld 58"/>
            <p:cNvSpPr txBox="1"/>
            <p:nvPr/>
          </p:nvSpPr>
          <p:spPr>
            <a:xfrm>
              <a:off x="5796136" y="2023285"/>
              <a:ext cx="576064" cy="369332"/>
            </a:xfrm>
            <a:prstGeom prst="rect">
              <a:avLst/>
            </a:prstGeom>
            <a:noFill/>
          </p:spPr>
          <p:txBody>
            <a:bodyPr wrap="square" rtlCol="0">
              <a:spAutoFit/>
            </a:bodyPr>
            <a:lstStyle/>
            <a:p>
              <a:r>
                <a:rPr lang="de-DE" b="1" dirty="0" smtClean="0">
                  <a:solidFill>
                    <a:srgbClr val="92D050"/>
                  </a:solidFill>
                </a:rPr>
                <a:t>…</a:t>
              </a:r>
              <a:endParaRPr lang="de-DE" b="1" dirty="0">
                <a:solidFill>
                  <a:srgbClr val="92D050"/>
                </a:solidFill>
              </a:endParaRPr>
            </a:p>
          </p:txBody>
        </p:sp>
        <p:sp>
          <p:nvSpPr>
            <p:cNvPr id="60" name="Gefaltete Ecke 59"/>
            <p:cNvSpPr/>
            <p:nvPr/>
          </p:nvSpPr>
          <p:spPr bwMode="auto">
            <a:xfrm>
              <a:off x="5323841" y="2359237"/>
              <a:ext cx="1447984" cy="288032"/>
            </a:xfrm>
            <a:prstGeom prst="foldedCorner">
              <a:avLst/>
            </a:prstGeom>
            <a:noFill/>
            <a:ln w="19050" cap="flat" cmpd="sng" algn="ctr">
              <a:solidFill>
                <a:srgbClr val="92D05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rgbClr val="92D050"/>
                  </a:solidFill>
                  <a:effectLst/>
                  <a:latin typeface="Univers 45 Light" pitchFamily="2" charset="0"/>
                </a:rPr>
                <a:t>Inputs </a:t>
              </a:r>
              <a:r>
                <a:rPr kumimoji="0" lang="de-DE" sz="1400" b="0" i="0" u="none" strike="noStrike" cap="none" normalizeH="0" baseline="0" dirty="0" err="1" smtClean="0">
                  <a:ln>
                    <a:noFill/>
                  </a:ln>
                  <a:solidFill>
                    <a:srgbClr val="92D050"/>
                  </a:solidFill>
                  <a:effectLst/>
                  <a:latin typeface="Univers 45 Light" pitchFamily="2" charset="0"/>
                </a:rPr>
                <a:t>for</a:t>
              </a:r>
              <a:r>
                <a:rPr kumimoji="0" lang="de-DE" sz="1400" b="0" i="0" u="none" strike="noStrike" cap="none" normalizeH="0" baseline="0" dirty="0" smtClean="0">
                  <a:ln>
                    <a:noFill/>
                  </a:ln>
                  <a:solidFill>
                    <a:srgbClr val="92D050"/>
                  </a:solidFill>
                  <a:effectLst/>
                  <a:latin typeface="Univers 45 Light" pitchFamily="2" charset="0"/>
                </a:rPr>
                <a:t> rank</a:t>
              </a:r>
              <a:r>
                <a:rPr kumimoji="0" lang="de-DE" sz="1400" b="0" i="0" u="none" strike="noStrike" cap="none" normalizeH="0" dirty="0" smtClean="0">
                  <a:ln>
                    <a:noFill/>
                  </a:ln>
                  <a:solidFill>
                    <a:srgbClr val="92D050"/>
                  </a:solidFill>
                  <a:effectLst/>
                  <a:latin typeface="Univers 45 Light" pitchFamily="2" charset="0"/>
                </a:rPr>
                <a:t> 15</a:t>
              </a:r>
              <a:endParaRPr kumimoji="0" lang="de-DE" sz="1400" b="0" i="0" u="none" strike="noStrike" cap="none" normalizeH="0" baseline="0" dirty="0" smtClean="0">
                <a:ln>
                  <a:noFill/>
                </a:ln>
                <a:solidFill>
                  <a:srgbClr val="92D050"/>
                </a:solidFill>
                <a:effectLst/>
                <a:latin typeface="Univers 45 Light" pitchFamily="2" charset="0"/>
              </a:endParaRPr>
            </a:p>
          </p:txBody>
        </p:sp>
        <p:sp>
          <p:nvSpPr>
            <p:cNvPr id="61" name="Gefaltete Ecke 60"/>
            <p:cNvSpPr/>
            <p:nvPr/>
          </p:nvSpPr>
          <p:spPr bwMode="auto">
            <a:xfrm>
              <a:off x="5323841" y="3349301"/>
              <a:ext cx="1447984" cy="288032"/>
            </a:xfrm>
            <a:prstGeom prst="foldedCorner">
              <a:avLst/>
            </a:prstGeom>
            <a:noFill/>
            <a:ln w="19050" cap="flat" cmpd="sng" algn="ctr">
              <a:solidFill>
                <a:srgbClr val="92D05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rgbClr val="92D050"/>
                  </a:solidFill>
                  <a:effectLst/>
                  <a:latin typeface="Univers 45 Light" pitchFamily="2" charset="0"/>
                </a:rPr>
                <a:t>Inputs </a:t>
              </a:r>
              <a:r>
                <a:rPr kumimoji="0" lang="de-DE" sz="1400" b="0" i="0" u="none" strike="noStrike" cap="none" normalizeH="0" baseline="0" dirty="0" err="1" smtClean="0">
                  <a:ln>
                    <a:noFill/>
                  </a:ln>
                  <a:solidFill>
                    <a:srgbClr val="92D050"/>
                  </a:solidFill>
                  <a:effectLst/>
                  <a:latin typeface="Univers 45 Light" pitchFamily="2" charset="0"/>
                </a:rPr>
                <a:t>for</a:t>
              </a:r>
              <a:r>
                <a:rPr kumimoji="0" lang="de-DE" sz="1400" b="0" i="0" u="none" strike="noStrike" cap="none" normalizeH="0" baseline="0" dirty="0" smtClean="0">
                  <a:ln>
                    <a:noFill/>
                  </a:ln>
                  <a:solidFill>
                    <a:srgbClr val="92D050"/>
                  </a:solidFill>
                  <a:effectLst/>
                  <a:latin typeface="Univers 45 Light" pitchFamily="2" charset="0"/>
                </a:rPr>
                <a:t> rank</a:t>
              </a:r>
              <a:r>
                <a:rPr kumimoji="0" lang="de-DE" sz="1400" b="0" i="0" u="none" strike="noStrike" cap="none" normalizeH="0" dirty="0" smtClean="0">
                  <a:ln>
                    <a:noFill/>
                  </a:ln>
                  <a:solidFill>
                    <a:srgbClr val="92D050"/>
                  </a:solidFill>
                  <a:effectLst/>
                  <a:latin typeface="Univers 45 Light" pitchFamily="2" charset="0"/>
                </a:rPr>
                <a:t> 16</a:t>
              </a:r>
              <a:endParaRPr kumimoji="0" lang="de-DE" sz="1400" b="0" i="0" u="none" strike="noStrike" cap="none" normalizeH="0" baseline="0" dirty="0" smtClean="0">
                <a:ln>
                  <a:noFill/>
                </a:ln>
                <a:solidFill>
                  <a:srgbClr val="92D050"/>
                </a:solidFill>
                <a:effectLst/>
                <a:latin typeface="Univers 45 Light" pitchFamily="2" charset="0"/>
              </a:endParaRPr>
            </a:p>
          </p:txBody>
        </p:sp>
        <p:sp>
          <p:nvSpPr>
            <p:cNvPr id="62" name="Gefaltete Ecke 61"/>
            <p:cNvSpPr/>
            <p:nvPr/>
          </p:nvSpPr>
          <p:spPr bwMode="auto">
            <a:xfrm>
              <a:off x="5323841" y="3939902"/>
              <a:ext cx="1447984" cy="288032"/>
            </a:xfrm>
            <a:prstGeom prst="foldedCorner">
              <a:avLst/>
            </a:prstGeom>
            <a:noFill/>
            <a:ln w="19050" cap="flat" cmpd="sng" algn="ctr">
              <a:solidFill>
                <a:srgbClr val="92D05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rgbClr val="92D050"/>
                  </a:solidFill>
                  <a:effectLst/>
                  <a:latin typeface="Univers 45 Light" pitchFamily="2" charset="0"/>
                </a:rPr>
                <a:t>Inputs </a:t>
              </a:r>
              <a:r>
                <a:rPr kumimoji="0" lang="de-DE" sz="1400" b="0" i="0" u="none" strike="noStrike" cap="none" normalizeH="0" baseline="0" dirty="0" err="1" smtClean="0">
                  <a:ln>
                    <a:noFill/>
                  </a:ln>
                  <a:solidFill>
                    <a:srgbClr val="92D050"/>
                  </a:solidFill>
                  <a:effectLst/>
                  <a:latin typeface="Univers 45 Light" pitchFamily="2" charset="0"/>
                </a:rPr>
                <a:t>for</a:t>
              </a:r>
              <a:r>
                <a:rPr kumimoji="0" lang="de-DE" sz="1400" b="0" i="0" u="none" strike="noStrike" cap="none" normalizeH="0" baseline="0" dirty="0" smtClean="0">
                  <a:ln>
                    <a:noFill/>
                  </a:ln>
                  <a:solidFill>
                    <a:srgbClr val="92D050"/>
                  </a:solidFill>
                  <a:effectLst/>
                  <a:latin typeface="Univers 45 Light" pitchFamily="2" charset="0"/>
                </a:rPr>
                <a:t> rank</a:t>
              </a:r>
              <a:r>
                <a:rPr kumimoji="0" lang="de-DE" sz="1400" b="0" i="0" u="none" strike="noStrike" cap="none" normalizeH="0" dirty="0" smtClean="0">
                  <a:ln>
                    <a:noFill/>
                  </a:ln>
                  <a:solidFill>
                    <a:srgbClr val="92D050"/>
                  </a:solidFill>
                  <a:effectLst/>
                  <a:latin typeface="Univers 45 Light" pitchFamily="2" charset="0"/>
                </a:rPr>
                <a:t> 23</a:t>
              </a:r>
              <a:endParaRPr kumimoji="0" lang="de-DE" sz="1400" b="0" i="0" u="none" strike="noStrike" cap="none" normalizeH="0" baseline="0" dirty="0" smtClean="0">
                <a:ln>
                  <a:noFill/>
                </a:ln>
                <a:solidFill>
                  <a:srgbClr val="92D050"/>
                </a:solidFill>
                <a:effectLst/>
                <a:latin typeface="Univers 45 Light" pitchFamily="2" charset="0"/>
              </a:endParaRPr>
            </a:p>
          </p:txBody>
        </p:sp>
        <p:sp>
          <p:nvSpPr>
            <p:cNvPr id="63" name="Textfeld 62"/>
            <p:cNvSpPr txBox="1"/>
            <p:nvPr/>
          </p:nvSpPr>
          <p:spPr>
            <a:xfrm>
              <a:off x="5796136" y="3603953"/>
              <a:ext cx="576064" cy="369332"/>
            </a:xfrm>
            <a:prstGeom prst="rect">
              <a:avLst/>
            </a:prstGeom>
            <a:noFill/>
          </p:spPr>
          <p:txBody>
            <a:bodyPr wrap="square" rtlCol="0">
              <a:spAutoFit/>
            </a:bodyPr>
            <a:lstStyle/>
            <a:p>
              <a:r>
                <a:rPr lang="de-DE" b="1" dirty="0" smtClean="0">
                  <a:solidFill>
                    <a:srgbClr val="92D050"/>
                  </a:solidFill>
                </a:rPr>
                <a:t>…</a:t>
              </a:r>
              <a:endParaRPr lang="de-DE" b="1" dirty="0">
                <a:solidFill>
                  <a:srgbClr val="92D050"/>
                </a:solidFill>
              </a:endParaRPr>
            </a:p>
          </p:txBody>
        </p:sp>
        <p:sp>
          <p:nvSpPr>
            <p:cNvPr id="64" name="Gefaltete Ecke 63"/>
            <p:cNvSpPr/>
            <p:nvPr/>
          </p:nvSpPr>
          <p:spPr bwMode="auto">
            <a:xfrm>
              <a:off x="7559670" y="636779"/>
              <a:ext cx="852131" cy="2094477"/>
            </a:xfrm>
            <a:prstGeom prst="foldedCorner">
              <a:avLst/>
            </a:prstGeom>
            <a:noFill/>
            <a:ln w="19050" cap="flat" cmpd="sng" algn="ctr">
              <a:solidFill>
                <a:srgbClr val="92D05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de-DE" sz="1400" dirty="0" smtClean="0">
                  <a:solidFill>
                    <a:srgbClr val="92D050"/>
                  </a:solidFill>
                  <a:latin typeface="Univers 45 Light" pitchFamily="2" charset="0"/>
                </a:rPr>
                <a:t>All </a:t>
              </a:r>
              <a:r>
                <a:rPr lang="de-DE" sz="1400" dirty="0" err="1" smtClean="0">
                  <a:solidFill>
                    <a:srgbClr val="92D050"/>
                  </a:solidFill>
                  <a:latin typeface="Univers 45 Light" pitchFamily="2" charset="0"/>
                </a:rPr>
                <a:t>inputs</a:t>
              </a:r>
              <a:endParaRPr kumimoji="0" lang="de-DE" sz="1400" b="0" i="0" u="none" strike="noStrike" cap="none" normalizeH="0" baseline="0" dirty="0" smtClean="0">
                <a:ln>
                  <a:noFill/>
                </a:ln>
                <a:solidFill>
                  <a:srgbClr val="92D050"/>
                </a:solidFill>
                <a:effectLst/>
                <a:latin typeface="Univers 45 Light" pitchFamily="2" charset="0"/>
              </a:endParaRPr>
            </a:p>
          </p:txBody>
        </p:sp>
        <p:sp>
          <p:nvSpPr>
            <p:cNvPr id="66" name="Textfeld 65"/>
            <p:cNvSpPr txBox="1"/>
            <p:nvPr/>
          </p:nvSpPr>
          <p:spPr>
            <a:xfrm>
              <a:off x="5749324" y="2613889"/>
              <a:ext cx="576064" cy="369332"/>
            </a:xfrm>
            <a:prstGeom prst="rect">
              <a:avLst/>
            </a:prstGeom>
            <a:noFill/>
          </p:spPr>
          <p:txBody>
            <a:bodyPr wrap="square" rtlCol="0">
              <a:spAutoFit/>
            </a:bodyPr>
            <a:lstStyle/>
            <a:p>
              <a:r>
                <a:rPr lang="de-DE" b="1" dirty="0" smtClean="0">
                  <a:solidFill>
                    <a:srgbClr val="92D050"/>
                  </a:solidFill>
                </a:rPr>
                <a:t> </a:t>
              </a:r>
              <a:endParaRPr lang="de-DE" b="1" dirty="0">
                <a:solidFill>
                  <a:srgbClr val="92D050"/>
                </a:solidFill>
              </a:endParaRPr>
            </a:p>
          </p:txBody>
        </p:sp>
        <p:sp>
          <p:nvSpPr>
            <p:cNvPr id="67" name="Textfeld 66"/>
            <p:cNvSpPr txBox="1"/>
            <p:nvPr/>
          </p:nvSpPr>
          <p:spPr>
            <a:xfrm>
              <a:off x="5698372" y="1432681"/>
              <a:ext cx="576064" cy="369332"/>
            </a:xfrm>
            <a:prstGeom prst="rect">
              <a:avLst/>
            </a:prstGeom>
            <a:noFill/>
          </p:spPr>
          <p:txBody>
            <a:bodyPr wrap="square" rtlCol="0">
              <a:spAutoFit/>
            </a:bodyPr>
            <a:lstStyle/>
            <a:p>
              <a:r>
                <a:rPr lang="de-DE" b="1" dirty="0" smtClean="0">
                  <a:solidFill>
                    <a:srgbClr val="92D050"/>
                  </a:solidFill>
                </a:rPr>
                <a:t> </a:t>
              </a:r>
              <a:endParaRPr lang="de-DE" b="1" dirty="0">
                <a:solidFill>
                  <a:srgbClr val="92D050"/>
                </a:solidFill>
              </a:endParaRPr>
            </a:p>
          </p:txBody>
        </p:sp>
        <p:cxnSp>
          <p:nvCxnSpPr>
            <p:cNvPr id="80" name="Gerader Verbinder 79"/>
            <p:cNvCxnSpPr/>
            <p:nvPr/>
          </p:nvCxnSpPr>
          <p:spPr bwMode="auto">
            <a:xfrm>
              <a:off x="971600" y="2787774"/>
              <a:ext cx="4392488" cy="0"/>
            </a:xfrm>
            <a:prstGeom prst="line">
              <a:avLst/>
            </a:prstGeom>
            <a:noFill/>
            <a:ln w="9525" cap="flat" cmpd="sng" algn="ctr">
              <a:solidFill>
                <a:schemeClr val="bg1">
                  <a:lumMod val="65000"/>
                </a:schemeClr>
              </a:solidFill>
              <a:prstDash val="solid"/>
              <a:round/>
              <a:headEnd type="none" w="med" len="med"/>
              <a:tailEnd type="none" w="med" len="med"/>
            </a:ln>
            <a:effectLst/>
          </p:spPr>
        </p:cxnSp>
        <p:sp>
          <p:nvSpPr>
            <p:cNvPr id="81" name="Rechteck 80"/>
            <p:cNvSpPr/>
            <p:nvPr/>
          </p:nvSpPr>
          <p:spPr bwMode="auto">
            <a:xfrm>
              <a:off x="1007044" y="2836934"/>
              <a:ext cx="4295843" cy="2810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algn="ctr"/>
              <a:r>
                <a:rPr lang="de-DE" sz="1400" dirty="0">
                  <a:solidFill>
                    <a:schemeClr val="tx1"/>
                  </a:solidFill>
                  <a:latin typeface="Univers 45 Light" pitchFamily="2" charset="0"/>
                </a:rPr>
                <a:t>Other </a:t>
              </a:r>
              <a:r>
                <a:rPr lang="de-DE" sz="1400" dirty="0" err="1">
                  <a:solidFill>
                    <a:schemeClr val="tx1"/>
                  </a:solidFill>
                  <a:latin typeface="Univers 45 Light" pitchFamily="2" charset="0"/>
                </a:rPr>
                <a:t>compute</a:t>
              </a:r>
              <a:r>
                <a:rPr lang="de-DE" sz="1400" dirty="0">
                  <a:solidFill>
                    <a:schemeClr val="tx1"/>
                  </a:solidFill>
                  <a:latin typeface="Univers 45 Light" pitchFamily="2" charset="0"/>
                </a:rPr>
                <a:t> </a:t>
              </a:r>
              <a:r>
                <a:rPr lang="de-DE" sz="1400" dirty="0" err="1">
                  <a:solidFill>
                    <a:schemeClr val="tx1"/>
                  </a:solidFill>
                  <a:latin typeface="Univers 45 Light" pitchFamily="2" charset="0"/>
                </a:rPr>
                <a:t>node</a:t>
              </a:r>
              <a:r>
                <a:rPr lang="de-DE" sz="1400" dirty="0">
                  <a:solidFill>
                    <a:schemeClr val="tx1"/>
                  </a:solidFill>
                  <a:latin typeface="Univers 45 Light" pitchFamily="2" charset="0"/>
                </a:rPr>
                <a:t>, not </a:t>
              </a:r>
              <a:r>
                <a:rPr lang="de-DE" sz="1400" dirty="0" err="1">
                  <a:solidFill>
                    <a:schemeClr val="tx1"/>
                  </a:solidFill>
                  <a:latin typeface="Univers 45 Light" pitchFamily="2" charset="0"/>
                </a:rPr>
                <a:t>part</a:t>
              </a:r>
              <a:r>
                <a:rPr lang="de-DE" sz="1400" dirty="0">
                  <a:solidFill>
                    <a:schemeClr val="tx1"/>
                  </a:solidFill>
                  <a:latin typeface="Univers 45 Light" pitchFamily="2" charset="0"/>
                </a:rPr>
                <a:t> </a:t>
              </a:r>
              <a:r>
                <a:rPr lang="de-DE" sz="1400" dirty="0" err="1">
                  <a:solidFill>
                    <a:schemeClr val="tx1"/>
                  </a:solidFill>
                  <a:latin typeface="Univers 45 Light" pitchFamily="2" charset="0"/>
                </a:rPr>
                <a:t>of</a:t>
              </a:r>
              <a:r>
                <a:rPr lang="de-DE" sz="1400" dirty="0">
                  <a:solidFill>
                    <a:schemeClr val="tx1"/>
                  </a:solidFill>
                  <a:latin typeface="Univers 45 Light" pitchFamily="2" charset="0"/>
                </a:rPr>
                <a:t> same parallel </a:t>
              </a:r>
              <a:r>
                <a:rPr lang="de-DE" sz="1400" dirty="0" err="1">
                  <a:solidFill>
                    <a:schemeClr val="tx1"/>
                  </a:solidFill>
                  <a:latin typeface="Univers 45 Light" pitchFamily="2" charset="0"/>
                </a:rPr>
                <a:t>job</a:t>
              </a:r>
              <a:endParaRPr lang="de-DE" sz="1400" dirty="0">
                <a:solidFill>
                  <a:schemeClr val="tx1"/>
                </a:solidFill>
                <a:latin typeface="Univers 45 Light" pitchFamily="2" charset="0"/>
              </a:endParaRPr>
            </a:p>
          </p:txBody>
        </p:sp>
        <p:cxnSp>
          <p:nvCxnSpPr>
            <p:cNvPr id="82" name="Gerader Verbinder 81"/>
            <p:cNvCxnSpPr/>
            <p:nvPr/>
          </p:nvCxnSpPr>
          <p:spPr bwMode="auto">
            <a:xfrm>
              <a:off x="971600" y="4299942"/>
              <a:ext cx="4392488" cy="0"/>
            </a:xfrm>
            <a:prstGeom prst="line">
              <a:avLst/>
            </a:prstGeom>
            <a:noFill/>
            <a:ln w="9525" cap="flat" cmpd="sng" algn="ctr">
              <a:solidFill>
                <a:schemeClr val="bg1">
                  <a:lumMod val="65000"/>
                </a:schemeClr>
              </a:solidFill>
              <a:prstDash val="solid"/>
              <a:round/>
              <a:headEnd type="none" w="med" len="med"/>
              <a:tailEnd type="none" w="med" len="med"/>
            </a:ln>
            <a:effectLst/>
          </p:spPr>
        </p:cxnSp>
        <p:sp>
          <p:nvSpPr>
            <p:cNvPr id="83" name="Rechteck 82"/>
            <p:cNvSpPr/>
            <p:nvPr/>
          </p:nvSpPr>
          <p:spPr bwMode="auto">
            <a:xfrm>
              <a:off x="996237" y="4346997"/>
              <a:ext cx="4295843" cy="28108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algn="ctr"/>
              <a:r>
                <a:rPr lang="de-DE" sz="1400" dirty="0">
                  <a:solidFill>
                    <a:schemeClr val="tx1"/>
                  </a:solidFill>
                  <a:latin typeface="Univers 45 Light" pitchFamily="2" charset="0"/>
                </a:rPr>
                <a:t>Other </a:t>
              </a:r>
              <a:r>
                <a:rPr lang="de-DE" sz="1400" dirty="0" err="1">
                  <a:solidFill>
                    <a:schemeClr val="tx1"/>
                  </a:solidFill>
                  <a:latin typeface="Univers 45 Light" pitchFamily="2" charset="0"/>
                </a:rPr>
                <a:t>compute</a:t>
              </a:r>
              <a:r>
                <a:rPr lang="de-DE" sz="1400" dirty="0">
                  <a:solidFill>
                    <a:schemeClr val="tx1"/>
                  </a:solidFill>
                  <a:latin typeface="Univers 45 Light" pitchFamily="2" charset="0"/>
                </a:rPr>
                <a:t> </a:t>
              </a:r>
              <a:r>
                <a:rPr lang="de-DE" sz="1400" dirty="0" err="1">
                  <a:solidFill>
                    <a:schemeClr val="tx1"/>
                  </a:solidFill>
                  <a:latin typeface="Univers 45 Light" pitchFamily="2" charset="0"/>
                </a:rPr>
                <a:t>node</a:t>
              </a:r>
              <a:r>
                <a:rPr lang="de-DE" sz="1400" dirty="0">
                  <a:solidFill>
                    <a:schemeClr val="tx1"/>
                  </a:solidFill>
                  <a:latin typeface="Univers 45 Light" pitchFamily="2" charset="0"/>
                </a:rPr>
                <a:t>, not </a:t>
              </a:r>
              <a:r>
                <a:rPr lang="de-DE" sz="1400" dirty="0" err="1">
                  <a:solidFill>
                    <a:schemeClr val="tx1"/>
                  </a:solidFill>
                  <a:latin typeface="Univers 45 Light" pitchFamily="2" charset="0"/>
                </a:rPr>
                <a:t>part</a:t>
              </a:r>
              <a:r>
                <a:rPr lang="de-DE" sz="1400" dirty="0">
                  <a:solidFill>
                    <a:schemeClr val="tx1"/>
                  </a:solidFill>
                  <a:latin typeface="Univers 45 Light" pitchFamily="2" charset="0"/>
                </a:rPr>
                <a:t> </a:t>
              </a:r>
              <a:r>
                <a:rPr lang="de-DE" sz="1400" dirty="0" err="1">
                  <a:solidFill>
                    <a:schemeClr val="tx1"/>
                  </a:solidFill>
                  <a:latin typeface="Univers 45 Light" pitchFamily="2" charset="0"/>
                </a:rPr>
                <a:t>of</a:t>
              </a:r>
              <a:r>
                <a:rPr lang="de-DE" sz="1400" dirty="0">
                  <a:solidFill>
                    <a:schemeClr val="tx1"/>
                  </a:solidFill>
                  <a:latin typeface="Univers 45 Light" pitchFamily="2" charset="0"/>
                </a:rPr>
                <a:t> same parallel </a:t>
              </a:r>
              <a:r>
                <a:rPr lang="de-DE" sz="1400" dirty="0" err="1">
                  <a:solidFill>
                    <a:schemeClr val="tx1"/>
                  </a:solidFill>
                  <a:latin typeface="Univers 45 Light" pitchFamily="2" charset="0"/>
                </a:rPr>
                <a:t>job</a:t>
              </a:r>
              <a:endParaRPr lang="de-DE" sz="1400" dirty="0">
                <a:solidFill>
                  <a:schemeClr val="tx1"/>
                </a:solidFill>
                <a:latin typeface="Univers 45 Light" pitchFamily="2" charset="0"/>
              </a:endParaRPr>
            </a:p>
          </p:txBody>
        </p:sp>
      </p:grpSp>
    </p:spTree>
    <p:extLst>
      <p:ext uri="{BB962C8B-B14F-4D97-AF65-F5344CB8AC3E}">
        <p14:creationId xmlns:p14="http://schemas.microsoft.com/office/powerpoint/2010/main" val="650395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ADA-FS</a:t>
            </a:r>
            <a:endParaRPr lang="en-US" dirty="0"/>
          </a:p>
        </p:txBody>
      </p:sp>
      <p:sp>
        <p:nvSpPr>
          <p:cNvPr id="8" name="Rectangle 3"/>
          <p:cNvSpPr txBox="1">
            <a:spLocks noChangeArrowheads="1"/>
          </p:cNvSpPr>
          <p:nvPr/>
        </p:nvSpPr>
        <p:spPr bwMode="auto">
          <a:xfrm>
            <a:off x="323850" y="483518"/>
            <a:ext cx="8640638" cy="4248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57175" indent="-257175" algn="l" defTabSz="271463" rtl="0" eaLnBrk="1" fontAlgn="base" hangingPunct="1">
              <a:spcBef>
                <a:spcPct val="50000"/>
              </a:spcBef>
              <a:spcAft>
                <a:spcPct val="0"/>
              </a:spcAft>
              <a:defRPr b="0" i="0">
                <a:solidFill>
                  <a:schemeClr val="tx1"/>
                </a:solidFill>
                <a:latin typeface="Univers Bold"/>
                <a:ea typeface="ＭＳ Ｐゴシック" charset="0"/>
                <a:cs typeface="Univers Bold"/>
              </a:defRPr>
            </a:lvl1pPr>
            <a:lvl2pPr marL="197644" indent="-196454" algn="l" defTabSz="271463" rtl="0" eaLnBrk="1" fontAlgn="base" hangingPunct="1">
              <a:spcBef>
                <a:spcPct val="50000"/>
              </a:spcBef>
              <a:spcAft>
                <a:spcPct val="0"/>
              </a:spcAft>
              <a:buBlip>
                <a:blip r:embed="rId3"/>
              </a:buBlip>
              <a:defRPr>
                <a:solidFill>
                  <a:schemeClr val="tx1"/>
                </a:solidFill>
                <a:latin typeface="Univers Light"/>
                <a:ea typeface="ＭＳ Ｐゴシック" charset="0"/>
                <a:cs typeface="Univers Light"/>
              </a:defRPr>
            </a:lvl2pPr>
            <a:lvl3pPr marL="534591" indent="-202406" algn="l" defTabSz="271463" rtl="0" eaLnBrk="1" fontAlgn="base" hangingPunct="1">
              <a:spcBef>
                <a:spcPct val="50000"/>
              </a:spcBef>
              <a:spcAft>
                <a:spcPct val="0"/>
              </a:spcAft>
              <a:buClr>
                <a:srgbClr val="C0C0C0"/>
              </a:buClr>
              <a:buFont typeface="Arial" charset="0"/>
              <a:buChar char="–"/>
              <a:defRPr>
                <a:solidFill>
                  <a:schemeClr val="tx1"/>
                </a:solidFill>
                <a:latin typeface="Univers Light"/>
                <a:ea typeface="ＭＳ Ｐゴシック" charset="0"/>
                <a:cs typeface="Univers Light"/>
              </a:defRPr>
            </a:lvl3pPr>
            <a:lvl4pPr marL="804863" indent="-134541" algn="l" defTabSz="271463" rtl="0" eaLnBrk="1" fontAlgn="base" hangingPunct="1">
              <a:spcBef>
                <a:spcPct val="20000"/>
              </a:spcBef>
              <a:spcAft>
                <a:spcPct val="0"/>
              </a:spcAft>
              <a:buClr>
                <a:srgbClr val="C0C0C0"/>
              </a:buClr>
              <a:buChar char="•"/>
              <a:defRPr>
                <a:solidFill>
                  <a:schemeClr val="tx1"/>
                </a:solidFill>
                <a:latin typeface="Univers Light"/>
                <a:ea typeface="ＭＳ Ｐゴシック" charset="0"/>
                <a:cs typeface="Univers Light"/>
              </a:defRPr>
            </a:lvl4pPr>
            <a:lvl5pPr marL="1140619" indent="-135731" algn="l" defTabSz="271463" rtl="0" eaLnBrk="1" fontAlgn="base" hangingPunct="1">
              <a:spcBef>
                <a:spcPct val="20000"/>
              </a:spcBef>
              <a:spcAft>
                <a:spcPct val="0"/>
              </a:spcAft>
              <a:buClr>
                <a:srgbClr val="C0C0C0"/>
              </a:buClr>
              <a:buChar char="-"/>
              <a:defRPr sz="1400">
                <a:solidFill>
                  <a:schemeClr val="tx1"/>
                </a:solidFill>
                <a:latin typeface="Univers Light"/>
                <a:ea typeface="ＭＳ Ｐゴシック" charset="0"/>
                <a:cs typeface="Univers Light"/>
              </a:defRPr>
            </a:lvl5pPr>
            <a:lvl6pPr marL="1483519" indent="-135731" algn="l" defTabSz="271463" rtl="0" eaLnBrk="1" fontAlgn="base" hangingPunct="1">
              <a:spcBef>
                <a:spcPct val="20000"/>
              </a:spcBef>
              <a:spcAft>
                <a:spcPct val="0"/>
              </a:spcAft>
              <a:buClr>
                <a:srgbClr val="C0C0C0"/>
              </a:buClr>
              <a:buChar char="-"/>
              <a:defRPr sz="1200">
                <a:solidFill>
                  <a:schemeClr val="tx1"/>
                </a:solidFill>
                <a:latin typeface="+mn-lt"/>
              </a:defRPr>
            </a:lvl6pPr>
            <a:lvl7pPr marL="1826419" indent="-135731" algn="l" defTabSz="271463" rtl="0" eaLnBrk="1" fontAlgn="base" hangingPunct="1">
              <a:spcBef>
                <a:spcPct val="20000"/>
              </a:spcBef>
              <a:spcAft>
                <a:spcPct val="0"/>
              </a:spcAft>
              <a:buClr>
                <a:srgbClr val="C0C0C0"/>
              </a:buClr>
              <a:buChar char="-"/>
              <a:defRPr sz="1200">
                <a:solidFill>
                  <a:schemeClr val="tx1"/>
                </a:solidFill>
                <a:latin typeface="+mn-lt"/>
              </a:defRPr>
            </a:lvl7pPr>
            <a:lvl8pPr marL="2169319" indent="-135731" algn="l" defTabSz="271463" rtl="0" eaLnBrk="1" fontAlgn="base" hangingPunct="1">
              <a:spcBef>
                <a:spcPct val="20000"/>
              </a:spcBef>
              <a:spcAft>
                <a:spcPct val="0"/>
              </a:spcAft>
              <a:buClr>
                <a:srgbClr val="C0C0C0"/>
              </a:buClr>
              <a:buChar char="-"/>
              <a:defRPr sz="1200">
                <a:solidFill>
                  <a:schemeClr val="tx1"/>
                </a:solidFill>
                <a:latin typeface="+mn-lt"/>
              </a:defRPr>
            </a:lvl8pPr>
            <a:lvl9pPr marL="2512219" indent="-135731" algn="l" defTabSz="271463" rtl="0" eaLnBrk="1" fontAlgn="base" hangingPunct="1">
              <a:spcBef>
                <a:spcPct val="20000"/>
              </a:spcBef>
              <a:spcAft>
                <a:spcPct val="0"/>
              </a:spcAft>
              <a:buClr>
                <a:srgbClr val="C0C0C0"/>
              </a:buClr>
              <a:buChar char="-"/>
              <a:defRPr sz="1200">
                <a:solidFill>
                  <a:schemeClr val="tx1"/>
                </a:solidFill>
                <a:latin typeface="+mn-lt"/>
              </a:defRPr>
            </a:lvl9pPr>
          </a:lstStyle>
          <a:p>
            <a:pPr marL="1190" lvl="1" indent="0">
              <a:buNone/>
            </a:pPr>
            <a:r>
              <a:rPr lang="en-US" dirty="0" smtClean="0">
                <a:latin typeface="+mj-lt"/>
              </a:rPr>
              <a:t>ADA-FS: Advanced </a:t>
            </a:r>
            <a:r>
              <a:rPr lang="en-US" dirty="0">
                <a:latin typeface="+mj-lt"/>
              </a:rPr>
              <a:t>Data Placement via Ad-hoc File Systems at Extreme </a:t>
            </a:r>
            <a:r>
              <a:rPr lang="en-US" dirty="0" smtClean="0">
                <a:latin typeface="+mj-lt"/>
              </a:rPr>
              <a:t>Scales</a:t>
            </a:r>
            <a:endParaRPr lang="en-US" dirty="0">
              <a:latin typeface="+mj-lt"/>
            </a:endParaRPr>
          </a:p>
          <a:p>
            <a:pPr lvl="1"/>
            <a:endParaRPr lang="en-US" sz="900" kern="0" dirty="0" smtClean="0"/>
          </a:p>
          <a:p>
            <a:pPr lvl="1"/>
            <a:r>
              <a:rPr lang="en-US" kern="0" dirty="0" smtClean="0"/>
              <a:t>New </a:t>
            </a:r>
            <a:r>
              <a:rPr lang="en-US" kern="0" dirty="0"/>
              <a:t>project in the second funding period of SPPEXA</a:t>
            </a:r>
          </a:p>
          <a:p>
            <a:pPr lvl="1"/>
            <a:r>
              <a:rPr lang="en-US" kern="0" dirty="0"/>
              <a:t>Addressing SPPEXA topics: </a:t>
            </a:r>
          </a:p>
          <a:p>
            <a:pPr lvl="2"/>
            <a:r>
              <a:rPr lang="en-US" kern="0" dirty="0"/>
              <a:t>system software and runtime libraries </a:t>
            </a:r>
          </a:p>
          <a:p>
            <a:pPr lvl="2"/>
            <a:r>
              <a:rPr lang="en-US" kern="0" dirty="0"/>
              <a:t>data management</a:t>
            </a:r>
          </a:p>
          <a:p>
            <a:pPr lvl="1"/>
            <a:endParaRPr lang="en-US" sz="900" kern="0" dirty="0"/>
          </a:p>
          <a:p>
            <a:pPr lvl="1"/>
            <a:r>
              <a:rPr lang="en-US" kern="0" dirty="0" err="1" smtClean="0"/>
              <a:t>Technische</a:t>
            </a:r>
            <a:r>
              <a:rPr lang="en-US" kern="0" dirty="0" smtClean="0"/>
              <a:t> </a:t>
            </a:r>
            <a:r>
              <a:rPr lang="en-US" kern="0" dirty="0" err="1" smtClean="0"/>
              <a:t>Universität</a:t>
            </a:r>
            <a:r>
              <a:rPr lang="en-US" kern="0" dirty="0" smtClean="0"/>
              <a:t> </a:t>
            </a:r>
            <a:r>
              <a:rPr lang="en-US" kern="0" dirty="0"/>
              <a:t>Dresden: PI Wolfgang E. Nagel, </a:t>
            </a:r>
            <a:r>
              <a:rPr lang="en-US" kern="0" dirty="0" smtClean="0"/>
              <a:t/>
            </a:r>
            <a:br>
              <a:rPr lang="en-US" kern="0" dirty="0" smtClean="0"/>
            </a:br>
            <a:r>
              <a:rPr lang="en-US" kern="0" dirty="0" smtClean="0"/>
              <a:t>		Andreas </a:t>
            </a:r>
            <a:r>
              <a:rPr lang="en-US" kern="0" dirty="0"/>
              <a:t>Knüpfer, </a:t>
            </a:r>
            <a:r>
              <a:rPr lang="en-US" kern="0" dirty="0" smtClean="0"/>
              <a:t>Michael </a:t>
            </a:r>
            <a:r>
              <a:rPr lang="en-US" kern="0" dirty="0"/>
              <a:t>Kluge, Sebastian </a:t>
            </a:r>
            <a:r>
              <a:rPr lang="en-US" kern="0" dirty="0" err="1"/>
              <a:t>Oeste</a:t>
            </a:r>
            <a:endParaRPr lang="en-US" kern="0" dirty="0"/>
          </a:p>
          <a:p>
            <a:pPr lvl="1"/>
            <a:r>
              <a:rPr lang="en-US" kern="0" dirty="0"/>
              <a:t>Johannes Gutenberg University Mainz: PI André </a:t>
            </a:r>
            <a:r>
              <a:rPr lang="en-US" kern="0" dirty="0" err="1"/>
              <a:t>Brinkmann</a:t>
            </a:r>
            <a:r>
              <a:rPr lang="en-US" kern="0" dirty="0"/>
              <a:t>, Marc-André </a:t>
            </a:r>
            <a:r>
              <a:rPr lang="en-US" kern="0" dirty="0" err="1"/>
              <a:t>Vef</a:t>
            </a:r>
            <a:endParaRPr lang="en-US" kern="0" dirty="0"/>
          </a:p>
          <a:p>
            <a:pPr lvl="1"/>
            <a:r>
              <a:rPr lang="en-US" kern="0" dirty="0"/>
              <a:t>Karlsruhe Institute of Technology: PI </a:t>
            </a:r>
            <a:r>
              <a:rPr lang="en-US" kern="0" dirty="0" err="1"/>
              <a:t>Achim</a:t>
            </a:r>
            <a:r>
              <a:rPr lang="en-US" kern="0" dirty="0"/>
              <a:t> </a:t>
            </a:r>
            <a:r>
              <a:rPr lang="en-US" kern="0" dirty="0" err="1"/>
              <a:t>Streit</a:t>
            </a:r>
            <a:r>
              <a:rPr lang="en-US" kern="0" dirty="0"/>
              <a:t>, Mehmet </a:t>
            </a:r>
            <a:r>
              <a:rPr lang="en-US" kern="0" dirty="0" err="1" smtClean="0"/>
              <a:t>Soysal</a:t>
            </a:r>
            <a:endParaRPr lang="en-US" kern="0" dirty="0"/>
          </a:p>
        </p:txBody>
      </p:sp>
    </p:spTree>
    <p:extLst>
      <p:ext uri="{BB962C8B-B14F-4D97-AF65-F5344CB8AC3E}">
        <p14:creationId xmlns:p14="http://schemas.microsoft.com/office/powerpoint/2010/main" val="2258041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rotWithShape="1">
          <a:blip r:embed="rId3"/>
          <a:srcRect l="43543" t="38553" r="1821" b="39073"/>
          <a:stretch/>
        </p:blipFill>
        <p:spPr>
          <a:xfrm>
            <a:off x="3203848" y="2427734"/>
            <a:ext cx="5904656" cy="2308185"/>
          </a:xfrm>
          <a:prstGeom prst="rect">
            <a:avLst/>
          </a:prstGeom>
        </p:spPr>
      </p:pic>
      <p:sp>
        <p:nvSpPr>
          <p:cNvPr id="7169" name="Rectangle 2"/>
          <p:cNvSpPr>
            <a:spLocks noGrp="1" noChangeArrowheads="1"/>
          </p:cNvSpPr>
          <p:nvPr>
            <p:ph type="title"/>
          </p:nvPr>
        </p:nvSpPr>
        <p:spPr/>
        <p:txBody>
          <a:bodyPr/>
          <a:lstStyle/>
          <a:p>
            <a:r>
              <a:rPr lang="en-US" dirty="0" smtClean="0"/>
              <a:t>Project Rationale</a:t>
            </a:r>
            <a:endParaRPr lang="en-US" dirty="0">
              <a:latin typeface="DIN-Bold" charset="0"/>
            </a:endParaRPr>
          </a:p>
        </p:txBody>
      </p:sp>
      <p:sp>
        <p:nvSpPr>
          <p:cNvPr id="7170" name="Rectangle 3"/>
          <p:cNvSpPr>
            <a:spLocks noGrp="1" noChangeArrowheads="1"/>
          </p:cNvSpPr>
          <p:nvPr>
            <p:ph idx="1"/>
          </p:nvPr>
        </p:nvSpPr>
        <p:spPr>
          <a:xfrm>
            <a:off x="323850" y="483517"/>
            <a:ext cx="8640638" cy="4252401"/>
          </a:xfrm>
        </p:spPr>
        <p:txBody>
          <a:bodyPr/>
          <a:lstStyle/>
          <a:p>
            <a:pPr marL="1190" lvl="1" indent="0">
              <a:buNone/>
            </a:pPr>
            <a:r>
              <a:rPr lang="en-US" b="1" dirty="0">
                <a:solidFill>
                  <a:srgbClr val="002060"/>
                </a:solidFill>
              </a:rPr>
              <a:t>I/O </a:t>
            </a:r>
            <a:r>
              <a:rPr lang="en-US" b="1" dirty="0" smtClean="0">
                <a:solidFill>
                  <a:srgbClr val="002060"/>
                </a:solidFill>
              </a:rPr>
              <a:t>Challenges </a:t>
            </a:r>
            <a:r>
              <a:rPr lang="en-US" b="1" dirty="0">
                <a:solidFill>
                  <a:srgbClr val="002060"/>
                </a:solidFill>
              </a:rPr>
              <a:t>at </a:t>
            </a:r>
            <a:r>
              <a:rPr lang="en-US" b="1" dirty="0" err="1" smtClean="0">
                <a:solidFill>
                  <a:srgbClr val="002060"/>
                </a:solidFill>
              </a:rPr>
              <a:t>Exascale</a:t>
            </a:r>
            <a:endParaRPr lang="en-US" b="1" dirty="0">
              <a:solidFill>
                <a:srgbClr val="002060"/>
              </a:solidFill>
            </a:endParaRPr>
          </a:p>
          <a:p>
            <a:pPr lvl="1"/>
            <a:r>
              <a:rPr lang="en-US" dirty="0" smtClean="0"/>
              <a:t>I/O </a:t>
            </a:r>
            <a:r>
              <a:rPr lang="en-US" dirty="0"/>
              <a:t>subsystem is </a:t>
            </a:r>
            <a:r>
              <a:rPr lang="en-US" dirty="0" smtClean="0"/>
              <a:t>the </a:t>
            </a:r>
            <a:r>
              <a:rPr lang="en-US" dirty="0"/>
              <a:t>slowest one in a HPC machine </a:t>
            </a:r>
            <a:r>
              <a:rPr lang="en-US" dirty="0" smtClean="0"/>
              <a:t>(bytes per flop, latency)</a:t>
            </a:r>
          </a:p>
          <a:p>
            <a:pPr lvl="1"/>
            <a:r>
              <a:rPr lang="en-US" dirty="0" smtClean="0"/>
              <a:t>Shared medium: no reliable bandwidth, no good transfer time predictions</a:t>
            </a:r>
          </a:p>
          <a:p>
            <a:pPr lvl="1"/>
            <a:r>
              <a:rPr lang="en-US" dirty="0" smtClean="0"/>
              <a:t>Upcoming architectures with “fat nodes” and intermediate local storages</a:t>
            </a:r>
            <a:endParaRPr lang="en-US" dirty="0"/>
          </a:p>
          <a:p>
            <a:pPr marL="1190" lvl="1" indent="0">
              <a:buNone/>
            </a:pPr>
            <a:endParaRPr lang="en-US" b="1" dirty="0" smtClean="0">
              <a:solidFill>
                <a:srgbClr val="002060"/>
              </a:solidFill>
            </a:endParaRPr>
          </a:p>
          <a:p>
            <a:pPr marL="1190" lvl="1" indent="0">
              <a:buNone/>
            </a:pPr>
            <a:r>
              <a:rPr lang="en-US" b="1" dirty="0" smtClean="0">
                <a:solidFill>
                  <a:srgbClr val="002060"/>
                </a:solidFill>
              </a:rPr>
              <a:t>Goal: optimize I/O</a:t>
            </a:r>
          </a:p>
          <a:p>
            <a:pPr lvl="1"/>
            <a:r>
              <a:rPr lang="en-US" dirty="0" smtClean="0"/>
              <a:t>Using </a:t>
            </a:r>
            <a:r>
              <a:rPr lang="en-US" dirty="0"/>
              <a:t>additional storages</a:t>
            </a:r>
          </a:p>
          <a:p>
            <a:pPr lvl="1"/>
            <a:r>
              <a:rPr lang="en-US" dirty="0" smtClean="0"/>
              <a:t>Transparent solution</a:t>
            </a:r>
            <a:br>
              <a:rPr lang="en-US" dirty="0" smtClean="0"/>
            </a:br>
            <a:r>
              <a:rPr lang="en-US" dirty="0" smtClean="0"/>
              <a:t>for parallel applications</a:t>
            </a:r>
          </a:p>
          <a:p>
            <a:pPr lvl="1"/>
            <a:r>
              <a:rPr lang="en-US" dirty="0"/>
              <a:t>Pre-stage inputs early, </a:t>
            </a:r>
            <a:br>
              <a:rPr lang="en-US" dirty="0"/>
            </a:br>
            <a:r>
              <a:rPr lang="en-US" dirty="0"/>
              <a:t>cache outputs </a:t>
            </a:r>
          </a:p>
        </p:txBody>
      </p:sp>
      <p:cxnSp>
        <p:nvCxnSpPr>
          <p:cNvPr id="8" name="Gerade Verbindung mit Pfeil 7"/>
          <p:cNvCxnSpPr/>
          <p:nvPr/>
        </p:nvCxnSpPr>
        <p:spPr bwMode="auto">
          <a:xfrm flipH="1">
            <a:off x="4012142" y="3539421"/>
            <a:ext cx="1199827" cy="61102"/>
          </a:xfrm>
          <a:prstGeom prst="straightConnector1">
            <a:avLst/>
          </a:prstGeom>
          <a:ln w="57150">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1" name="Gerade Verbindung mit Pfeil 10"/>
          <p:cNvCxnSpPr/>
          <p:nvPr/>
        </p:nvCxnSpPr>
        <p:spPr bwMode="auto">
          <a:xfrm flipH="1" flipV="1">
            <a:off x="3851920" y="3871823"/>
            <a:ext cx="320444" cy="398307"/>
          </a:xfrm>
          <a:prstGeom prst="straightConnector1">
            <a:avLst/>
          </a:prstGeom>
          <a:ln w="57150">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4" name="Gerade Verbindung mit Pfeil 13"/>
          <p:cNvCxnSpPr/>
          <p:nvPr/>
        </p:nvCxnSpPr>
        <p:spPr bwMode="auto">
          <a:xfrm flipH="1">
            <a:off x="4012142" y="2684064"/>
            <a:ext cx="2487868" cy="763321"/>
          </a:xfrm>
          <a:prstGeom prst="straightConnector1">
            <a:avLst/>
          </a:prstGeom>
          <a:ln w="57150">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17" name="Gerade Verbindung mit Pfeil 16"/>
          <p:cNvCxnSpPr/>
          <p:nvPr/>
        </p:nvCxnSpPr>
        <p:spPr bwMode="auto">
          <a:xfrm flipH="1" flipV="1">
            <a:off x="6372200" y="3539421"/>
            <a:ext cx="1632564" cy="260394"/>
          </a:xfrm>
          <a:prstGeom prst="straightConnector1">
            <a:avLst/>
          </a:prstGeom>
          <a:ln w="57150">
            <a:solidFill>
              <a:schemeClr val="accent5">
                <a:lumMod val="60000"/>
                <a:lumOff val="40000"/>
              </a:schemeClr>
            </a:solidFill>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20" name="Gerade Verbindung mit Pfeil 19"/>
          <p:cNvCxnSpPr/>
          <p:nvPr/>
        </p:nvCxnSpPr>
        <p:spPr bwMode="auto">
          <a:xfrm flipH="1">
            <a:off x="5211970" y="4032709"/>
            <a:ext cx="2792794" cy="199154"/>
          </a:xfrm>
          <a:prstGeom prst="straightConnector1">
            <a:avLst/>
          </a:prstGeom>
          <a:ln w="57150">
            <a:solidFill>
              <a:schemeClr val="accent5">
                <a:lumMod val="60000"/>
                <a:lumOff val="40000"/>
              </a:schemeClr>
            </a:solidFill>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27" name="Gerade Verbindung mit Pfeil 26"/>
          <p:cNvCxnSpPr/>
          <p:nvPr/>
        </p:nvCxnSpPr>
        <p:spPr bwMode="auto">
          <a:xfrm flipH="1" flipV="1">
            <a:off x="7524328" y="3079735"/>
            <a:ext cx="480436" cy="461342"/>
          </a:xfrm>
          <a:prstGeom prst="straightConnector1">
            <a:avLst/>
          </a:prstGeom>
          <a:ln w="57150">
            <a:solidFill>
              <a:schemeClr val="accent5">
                <a:lumMod val="60000"/>
                <a:lumOff val="40000"/>
              </a:schemeClr>
            </a:solidFill>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3" name="Textfeld 2"/>
          <p:cNvSpPr txBox="1"/>
          <p:nvPr/>
        </p:nvSpPr>
        <p:spPr>
          <a:xfrm>
            <a:off x="6012160" y="4155926"/>
            <a:ext cx="1992604" cy="369332"/>
          </a:xfrm>
          <a:prstGeom prst="rect">
            <a:avLst/>
          </a:prstGeom>
          <a:noFill/>
        </p:spPr>
        <p:txBody>
          <a:bodyPr wrap="square" rtlCol="0">
            <a:spAutoFit/>
          </a:bodyPr>
          <a:lstStyle/>
          <a:p>
            <a:r>
              <a:rPr lang="de-DE" b="1" dirty="0" err="1" smtClean="0">
                <a:solidFill>
                  <a:schemeClr val="accent6"/>
                </a:solidFill>
              </a:rPr>
              <a:t>Pre</a:t>
            </a:r>
            <a:r>
              <a:rPr lang="de-DE" b="1" dirty="0" smtClean="0">
                <a:solidFill>
                  <a:schemeClr val="accent6"/>
                </a:solidFill>
              </a:rPr>
              <a:t>-stage </a:t>
            </a:r>
            <a:r>
              <a:rPr lang="de-DE" b="1" dirty="0" err="1" smtClean="0">
                <a:solidFill>
                  <a:schemeClr val="accent6"/>
                </a:solidFill>
              </a:rPr>
              <a:t>inputs</a:t>
            </a:r>
            <a:endParaRPr lang="de-DE" b="1" dirty="0">
              <a:solidFill>
                <a:schemeClr val="accent6"/>
              </a:solidFill>
            </a:endParaRPr>
          </a:p>
        </p:txBody>
      </p:sp>
      <p:sp>
        <p:nvSpPr>
          <p:cNvPr id="13" name="Textfeld 12"/>
          <p:cNvSpPr txBox="1"/>
          <p:nvPr/>
        </p:nvSpPr>
        <p:spPr>
          <a:xfrm>
            <a:off x="3659516" y="2715766"/>
            <a:ext cx="1848588" cy="369332"/>
          </a:xfrm>
          <a:prstGeom prst="rect">
            <a:avLst/>
          </a:prstGeom>
          <a:noFill/>
        </p:spPr>
        <p:txBody>
          <a:bodyPr wrap="square" rtlCol="0">
            <a:spAutoFit/>
          </a:bodyPr>
          <a:lstStyle/>
          <a:p>
            <a:r>
              <a:rPr lang="de-DE" b="1" dirty="0" err="1" smtClean="0">
                <a:solidFill>
                  <a:schemeClr val="accent3"/>
                </a:solidFill>
              </a:rPr>
              <a:t>Faster</a:t>
            </a:r>
            <a:r>
              <a:rPr lang="de-DE" b="1" dirty="0" smtClean="0">
                <a:solidFill>
                  <a:schemeClr val="accent3"/>
                </a:solidFill>
              </a:rPr>
              <a:t> </a:t>
            </a:r>
            <a:r>
              <a:rPr lang="de-DE" b="1" dirty="0" err="1" smtClean="0">
                <a:solidFill>
                  <a:schemeClr val="accent3"/>
                </a:solidFill>
              </a:rPr>
              <a:t>access</a:t>
            </a:r>
            <a:endParaRPr lang="de-DE" b="1" dirty="0">
              <a:solidFill>
                <a:schemeClr val="accent3"/>
              </a:solidFill>
            </a:endParaRPr>
          </a:p>
        </p:txBody>
      </p:sp>
    </p:spTree>
    <p:extLst>
      <p:ext uri="{BB962C8B-B14F-4D97-AF65-F5344CB8AC3E}">
        <p14:creationId xmlns:p14="http://schemas.microsoft.com/office/powerpoint/2010/main" val="4071574569"/>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Background: Upcoming HPC Architectures</a:t>
            </a:r>
            <a:endParaRPr lang="en-US" dirty="0"/>
          </a:p>
        </p:txBody>
      </p:sp>
      <p:sp>
        <p:nvSpPr>
          <p:cNvPr id="8" name="Rectangle 3"/>
          <p:cNvSpPr txBox="1">
            <a:spLocks noChangeArrowheads="1"/>
          </p:cNvSpPr>
          <p:nvPr/>
        </p:nvSpPr>
        <p:spPr bwMode="auto">
          <a:xfrm>
            <a:off x="323850" y="483518"/>
            <a:ext cx="8136582" cy="4248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57175" indent="-257175" algn="l" defTabSz="271463" rtl="0" eaLnBrk="1" fontAlgn="base" hangingPunct="1">
              <a:spcBef>
                <a:spcPct val="50000"/>
              </a:spcBef>
              <a:spcAft>
                <a:spcPct val="0"/>
              </a:spcAft>
              <a:defRPr b="0" i="0">
                <a:solidFill>
                  <a:schemeClr val="tx1"/>
                </a:solidFill>
                <a:latin typeface="Univers Bold"/>
                <a:ea typeface="ＭＳ Ｐゴシック" charset="0"/>
                <a:cs typeface="Univers Bold"/>
              </a:defRPr>
            </a:lvl1pPr>
            <a:lvl2pPr marL="197644" indent="-196454" algn="l" defTabSz="271463" rtl="0" eaLnBrk="1" fontAlgn="base" hangingPunct="1">
              <a:spcBef>
                <a:spcPct val="50000"/>
              </a:spcBef>
              <a:spcAft>
                <a:spcPct val="0"/>
              </a:spcAft>
              <a:buBlip>
                <a:blip r:embed="rId3"/>
              </a:buBlip>
              <a:defRPr>
                <a:solidFill>
                  <a:schemeClr val="tx1"/>
                </a:solidFill>
                <a:latin typeface="Univers Light"/>
                <a:ea typeface="ＭＳ Ｐゴシック" charset="0"/>
                <a:cs typeface="Univers Light"/>
              </a:defRPr>
            </a:lvl2pPr>
            <a:lvl3pPr marL="534591" indent="-202406" algn="l" defTabSz="271463" rtl="0" eaLnBrk="1" fontAlgn="base" hangingPunct="1">
              <a:spcBef>
                <a:spcPct val="50000"/>
              </a:spcBef>
              <a:spcAft>
                <a:spcPct val="0"/>
              </a:spcAft>
              <a:buClr>
                <a:srgbClr val="C0C0C0"/>
              </a:buClr>
              <a:buFont typeface="Arial" charset="0"/>
              <a:buChar char="–"/>
              <a:defRPr>
                <a:solidFill>
                  <a:schemeClr val="tx1"/>
                </a:solidFill>
                <a:latin typeface="Univers Light"/>
                <a:ea typeface="ＭＳ Ｐゴシック" charset="0"/>
                <a:cs typeface="Univers Light"/>
              </a:defRPr>
            </a:lvl3pPr>
            <a:lvl4pPr marL="804863" indent="-134541" algn="l" defTabSz="271463" rtl="0" eaLnBrk="1" fontAlgn="base" hangingPunct="1">
              <a:spcBef>
                <a:spcPct val="20000"/>
              </a:spcBef>
              <a:spcAft>
                <a:spcPct val="0"/>
              </a:spcAft>
              <a:buClr>
                <a:srgbClr val="C0C0C0"/>
              </a:buClr>
              <a:buChar char="•"/>
              <a:defRPr>
                <a:solidFill>
                  <a:schemeClr val="tx1"/>
                </a:solidFill>
                <a:latin typeface="Univers Light"/>
                <a:ea typeface="ＭＳ Ｐゴシック" charset="0"/>
                <a:cs typeface="Univers Light"/>
              </a:defRPr>
            </a:lvl4pPr>
            <a:lvl5pPr marL="1140619" indent="-135731" algn="l" defTabSz="271463" rtl="0" eaLnBrk="1" fontAlgn="base" hangingPunct="1">
              <a:spcBef>
                <a:spcPct val="20000"/>
              </a:spcBef>
              <a:spcAft>
                <a:spcPct val="0"/>
              </a:spcAft>
              <a:buClr>
                <a:srgbClr val="C0C0C0"/>
              </a:buClr>
              <a:buChar char="-"/>
              <a:defRPr sz="1400">
                <a:solidFill>
                  <a:schemeClr val="tx1"/>
                </a:solidFill>
                <a:latin typeface="Univers Light"/>
                <a:ea typeface="ＭＳ Ｐゴシック" charset="0"/>
                <a:cs typeface="Univers Light"/>
              </a:defRPr>
            </a:lvl5pPr>
            <a:lvl6pPr marL="1483519" indent="-135731" algn="l" defTabSz="271463" rtl="0" eaLnBrk="1" fontAlgn="base" hangingPunct="1">
              <a:spcBef>
                <a:spcPct val="20000"/>
              </a:spcBef>
              <a:spcAft>
                <a:spcPct val="0"/>
              </a:spcAft>
              <a:buClr>
                <a:srgbClr val="C0C0C0"/>
              </a:buClr>
              <a:buChar char="-"/>
              <a:defRPr sz="1200">
                <a:solidFill>
                  <a:schemeClr val="tx1"/>
                </a:solidFill>
                <a:latin typeface="+mn-lt"/>
              </a:defRPr>
            </a:lvl6pPr>
            <a:lvl7pPr marL="1826419" indent="-135731" algn="l" defTabSz="271463" rtl="0" eaLnBrk="1" fontAlgn="base" hangingPunct="1">
              <a:spcBef>
                <a:spcPct val="20000"/>
              </a:spcBef>
              <a:spcAft>
                <a:spcPct val="0"/>
              </a:spcAft>
              <a:buClr>
                <a:srgbClr val="C0C0C0"/>
              </a:buClr>
              <a:buChar char="-"/>
              <a:defRPr sz="1200">
                <a:solidFill>
                  <a:schemeClr val="tx1"/>
                </a:solidFill>
                <a:latin typeface="+mn-lt"/>
              </a:defRPr>
            </a:lvl7pPr>
            <a:lvl8pPr marL="2169319" indent="-135731" algn="l" defTabSz="271463" rtl="0" eaLnBrk="1" fontAlgn="base" hangingPunct="1">
              <a:spcBef>
                <a:spcPct val="20000"/>
              </a:spcBef>
              <a:spcAft>
                <a:spcPct val="0"/>
              </a:spcAft>
              <a:buClr>
                <a:srgbClr val="C0C0C0"/>
              </a:buClr>
              <a:buChar char="-"/>
              <a:defRPr sz="1200">
                <a:solidFill>
                  <a:schemeClr val="tx1"/>
                </a:solidFill>
                <a:latin typeface="+mn-lt"/>
              </a:defRPr>
            </a:lvl8pPr>
            <a:lvl9pPr marL="2512219" indent="-135731" algn="l" defTabSz="271463" rtl="0" eaLnBrk="1" fontAlgn="base" hangingPunct="1">
              <a:spcBef>
                <a:spcPct val="20000"/>
              </a:spcBef>
              <a:spcAft>
                <a:spcPct val="0"/>
              </a:spcAft>
              <a:buClr>
                <a:srgbClr val="C0C0C0"/>
              </a:buClr>
              <a:buChar char="-"/>
              <a:defRPr sz="1200">
                <a:solidFill>
                  <a:schemeClr val="tx1"/>
                </a:solidFill>
                <a:latin typeface="+mn-lt"/>
              </a:defRPr>
            </a:lvl9pPr>
          </a:lstStyle>
          <a:p>
            <a:pPr lvl="1"/>
            <a:r>
              <a:rPr lang="en-US" kern="0" dirty="0" smtClean="0"/>
              <a:t>Expected </a:t>
            </a:r>
            <a:r>
              <a:rPr lang="en-US" kern="0" dirty="0" err="1" smtClean="0"/>
              <a:t>Exascale</a:t>
            </a:r>
            <a:r>
              <a:rPr lang="en-US" kern="0" dirty="0"/>
              <a:t> </a:t>
            </a:r>
            <a:r>
              <a:rPr lang="en-US" kern="0" dirty="0" smtClean="0"/>
              <a:t>architectures and announced 100 PF machines:</a:t>
            </a:r>
          </a:p>
          <a:p>
            <a:pPr lvl="2"/>
            <a:r>
              <a:rPr lang="en-US" kern="0" dirty="0" smtClean="0"/>
              <a:t>Orders of magnitude more processing units / compute power per node</a:t>
            </a:r>
          </a:p>
          <a:p>
            <a:pPr lvl="2"/>
            <a:r>
              <a:rPr lang="en-US" kern="0" dirty="0" smtClean="0"/>
              <a:t>Local intermediate storages, must be used for decent I/O performance</a:t>
            </a:r>
          </a:p>
          <a:p>
            <a:pPr lvl="2"/>
            <a:r>
              <a:rPr lang="en-US" kern="0" dirty="0" smtClean="0"/>
              <a:t>More complicated and machine-specific storage hierarchy</a:t>
            </a:r>
          </a:p>
          <a:p>
            <a:pPr lvl="1"/>
            <a:r>
              <a:rPr lang="en-US" kern="0" dirty="0" smtClean="0"/>
              <a:t>Bandwidth perspective:</a:t>
            </a:r>
          </a:p>
        </p:txBody>
      </p:sp>
      <p:graphicFrame>
        <p:nvGraphicFramePr>
          <p:cNvPr id="4" name="Tabelle 3"/>
          <p:cNvGraphicFramePr>
            <a:graphicFrameLocks noGrp="1"/>
          </p:cNvGraphicFramePr>
          <p:nvPr>
            <p:extLst>
              <p:ext uri="{D42A27DB-BD31-4B8C-83A1-F6EECF244321}">
                <p14:modId xmlns:p14="http://schemas.microsoft.com/office/powerpoint/2010/main" val="3615559394"/>
              </p:ext>
            </p:extLst>
          </p:nvPr>
        </p:nvGraphicFramePr>
        <p:xfrm>
          <a:off x="549896" y="2556581"/>
          <a:ext cx="8342585" cy="2391433"/>
        </p:xfrm>
        <a:graphic>
          <a:graphicData uri="http://schemas.openxmlformats.org/drawingml/2006/table">
            <a:tbl>
              <a:tblPr firstRow="1" bandRow="1">
                <a:tableStyleId>{5C22544A-7EE6-4342-B048-85BDC9FD1C3A}</a:tableStyleId>
              </a:tblPr>
              <a:tblGrid>
                <a:gridCol w="1668517"/>
                <a:gridCol w="1777523"/>
                <a:gridCol w="1559511"/>
                <a:gridCol w="1668517"/>
                <a:gridCol w="1668517"/>
              </a:tblGrid>
              <a:tr h="462311">
                <a:tc>
                  <a:txBody>
                    <a:bodyPr/>
                    <a:lstStyle/>
                    <a:p>
                      <a:endParaRPr lang="de-DE" sz="1400" dirty="0"/>
                    </a:p>
                  </a:txBody>
                  <a:tcPr/>
                </a:tc>
                <a:tc>
                  <a:txBody>
                    <a:bodyPr/>
                    <a:lstStyle/>
                    <a:p>
                      <a:pPr algn="ctr"/>
                      <a:r>
                        <a:rPr lang="de-DE" sz="1400" dirty="0" smtClean="0"/>
                        <a:t># </a:t>
                      </a:r>
                      <a:r>
                        <a:rPr lang="de-DE" sz="1400" dirty="0" err="1" smtClean="0"/>
                        <a:t>compute</a:t>
                      </a:r>
                      <a:r>
                        <a:rPr lang="de-DE" sz="1400" dirty="0" smtClean="0"/>
                        <a:t> </a:t>
                      </a:r>
                      <a:r>
                        <a:rPr lang="de-DE" sz="1400" dirty="0" err="1" smtClean="0"/>
                        <a:t>nodes</a:t>
                      </a:r>
                      <a:r>
                        <a:rPr lang="de-DE" sz="1400" dirty="0" smtClean="0"/>
                        <a:t> N</a:t>
                      </a:r>
                      <a:endParaRPr lang="de-DE" sz="1400" dirty="0"/>
                    </a:p>
                  </a:txBody>
                  <a:tcPr/>
                </a:tc>
                <a:tc>
                  <a:txBody>
                    <a:bodyPr/>
                    <a:lstStyle/>
                    <a:p>
                      <a:pPr algn="ctr"/>
                      <a:r>
                        <a:rPr lang="de-DE" sz="1400" dirty="0" smtClean="0"/>
                        <a:t>Global I/O </a:t>
                      </a:r>
                      <a:r>
                        <a:rPr lang="de-DE" sz="1400" dirty="0" err="1" smtClean="0"/>
                        <a:t>bandwidth</a:t>
                      </a:r>
                      <a:r>
                        <a:rPr lang="de-DE" sz="1400" dirty="0" smtClean="0"/>
                        <a:t> S</a:t>
                      </a:r>
                      <a:endParaRPr lang="de-DE" sz="1400" dirty="0"/>
                    </a:p>
                  </a:txBody>
                  <a:tcPr/>
                </a:tc>
                <a:tc>
                  <a:txBody>
                    <a:bodyPr/>
                    <a:lstStyle/>
                    <a:p>
                      <a:pPr algn="ctr"/>
                      <a:r>
                        <a:rPr lang="de-DE" sz="1400" dirty="0" smtClean="0"/>
                        <a:t>Caching </a:t>
                      </a:r>
                      <a:r>
                        <a:rPr lang="de-DE" sz="1400" dirty="0" err="1" smtClean="0"/>
                        <a:t>bandwidth</a:t>
                      </a:r>
                      <a:r>
                        <a:rPr lang="de-DE" sz="1400" dirty="0" smtClean="0"/>
                        <a:t> C</a:t>
                      </a:r>
                      <a:endParaRPr lang="de-DE" sz="1400" dirty="0"/>
                    </a:p>
                  </a:txBody>
                  <a:tcPr/>
                </a:tc>
                <a:tc>
                  <a:txBody>
                    <a:bodyPr/>
                    <a:lstStyle/>
                    <a:p>
                      <a:pPr algn="ctr"/>
                      <a:r>
                        <a:rPr lang="de-DE" sz="1400" dirty="0" smtClean="0"/>
                        <a:t>Break-even </a:t>
                      </a:r>
                      <a:r>
                        <a:rPr lang="de-DE" sz="1400" dirty="0" err="1" smtClean="0"/>
                        <a:t>point</a:t>
                      </a:r>
                      <a:endParaRPr lang="de-DE" sz="1400" dirty="0" smtClean="0"/>
                    </a:p>
                    <a:p>
                      <a:pPr algn="ctr"/>
                      <a:r>
                        <a:rPr lang="de-DE" sz="1400" dirty="0" smtClean="0"/>
                        <a:t>N*= S/C</a:t>
                      </a:r>
                      <a:endParaRPr lang="de-DE" sz="1400" dirty="0"/>
                    </a:p>
                  </a:txBody>
                  <a:tcPr/>
                </a:tc>
              </a:tr>
              <a:tr h="318793">
                <a:tc>
                  <a:txBody>
                    <a:bodyPr/>
                    <a:lstStyle/>
                    <a:p>
                      <a:r>
                        <a:rPr lang="de-DE" sz="1400" dirty="0" err="1" smtClean="0"/>
                        <a:t>SuperMUC</a:t>
                      </a:r>
                      <a:r>
                        <a:rPr lang="de-DE" sz="1400" dirty="0" smtClean="0"/>
                        <a:t> / LRZ</a:t>
                      </a:r>
                    </a:p>
                    <a:p>
                      <a:r>
                        <a:rPr lang="de-DE" sz="1400" dirty="0" smtClean="0"/>
                        <a:t>Phase 1</a:t>
                      </a:r>
                      <a:endParaRPr lang="de-DE" sz="1400" dirty="0"/>
                    </a:p>
                  </a:txBody>
                  <a:tcPr anchor="ctr"/>
                </a:tc>
                <a:tc>
                  <a:txBody>
                    <a:bodyPr/>
                    <a:lstStyle/>
                    <a:p>
                      <a:pPr algn="ctr"/>
                      <a:r>
                        <a:rPr lang="de-DE" sz="1400" dirty="0" smtClean="0"/>
                        <a:t>9400</a:t>
                      </a:r>
                      <a:endParaRPr lang="de-DE" sz="1400" dirty="0"/>
                    </a:p>
                  </a:txBody>
                  <a:tcPr anchor="ctr"/>
                </a:tc>
                <a:tc>
                  <a:txBody>
                    <a:bodyPr/>
                    <a:lstStyle/>
                    <a:p>
                      <a:pPr algn="ctr"/>
                      <a:r>
                        <a:rPr lang="de-DE" sz="1400" dirty="0" smtClean="0"/>
                        <a:t>200 GB/s</a:t>
                      </a:r>
                      <a:endParaRPr lang="de-DE" sz="1400" dirty="0"/>
                    </a:p>
                  </a:txBody>
                  <a:tcPr anchor="ctr"/>
                </a:tc>
                <a:tc>
                  <a:txBody>
                    <a:bodyPr/>
                    <a:lstStyle/>
                    <a:p>
                      <a:pPr algn="ctr"/>
                      <a:r>
                        <a:rPr lang="de-DE" sz="1400" dirty="0" smtClean="0"/>
                        <a:t>(0.5</a:t>
                      </a:r>
                      <a:r>
                        <a:rPr lang="de-DE" sz="1400" baseline="0" dirty="0" smtClean="0"/>
                        <a:t> GB/s)</a:t>
                      </a:r>
                      <a:endParaRPr lang="de-DE" sz="1400" dirty="0"/>
                    </a:p>
                  </a:txBody>
                  <a:tcPr anchor="ctr"/>
                </a:tc>
                <a:tc>
                  <a:txBody>
                    <a:bodyPr/>
                    <a:lstStyle/>
                    <a:p>
                      <a:pPr algn="ctr"/>
                      <a:r>
                        <a:rPr lang="de-DE" sz="1400" dirty="0" smtClean="0"/>
                        <a:t>400</a:t>
                      </a:r>
                      <a:endParaRPr lang="de-DE" sz="1400" dirty="0"/>
                    </a:p>
                  </a:txBody>
                  <a:tcPr anchor="ctr"/>
                </a:tc>
              </a:tr>
              <a:tr h="318793">
                <a:tc>
                  <a:txBody>
                    <a:bodyPr/>
                    <a:lstStyle/>
                    <a:p>
                      <a:r>
                        <a:rPr lang="de-DE" sz="1400" dirty="0" err="1" smtClean="0"/>
                        <a:t>SuperMUC</a:t>
                      </a:r>
                      <a:r>
                        <a:rPr lang="de-DE" sz="1400" dirty="0" smtClean="0"/>
                        <a:t> / LRZ</a:t>
                      </a:r>
                    </a:p>
                    <a:p>
                      <a:r>
                        <a:rPr lang="de-DE" sz="1400" dirty="0" smtClean="0"/>
                        <a:t>Phase 2</a:t>
                      </a:r>
                      <a:endParaRPr lang="de-DE" sz="1400" dirty="0"/>
                    </a:p>
                  </a:txBody>
                  <a:tcPr anchor="ctr"/>
                </a:tc>
                <a:tc>
                  <a:txBody>
                    <a:bodyPr/>
                    <a:lstStyle/>
                    <a:p>
                      <a:pPr algn="ctr"/>
                      <a:r>
                        <a:rPr lang="de-DE" sz="1400" dirty="0" smtClean="0"/>
                        <a:t>9421+3072</a:t>
                      </a:r>
                      <a:endParaRPr lang="de-DE" sz="1400" dirty="0"/>
                    </a:p>
                  </a:txBody>
                  <a:tcPr anchor="ctr"/>
                </a:tc>
                <a:tc>
                  <a:txBody>
                    <a:bodyPr/>
                    <a:lstStyle/>
                    <a:p>
                      <a:pPr algn="ctr"/>
                      <a:r>
                        <a:rPr lang="de-DE" sz="1400" dirty="0" smtClean="0"/>
                        <a:t>250 GB/s</a:t>
                      </a:r>
                      <a:endParaRPr lang="de-DE" sz="1400" dirty="0"/>
                    </a:p>
                  </a:txBody>
                  <a:tcPr anchor="ctr"/>
                </a:tc>
                <a:tc>
                  <a:txBody>
                    <a:bodyPr/>
                    <a:lstStyle/>
                    <a:p>
                      <a:pPr algn="ctr"/>
                      <a:r>
                        <a:rPr lang="de-DE" sz="1400" dirty="0" smtClean="0"/>
                        <a:t>(0.5 GB/s)</a:t>
                      </a:r>
                      <a:endParaRPr lang="de-DE" sz="1400" dirty="0"/>
                    </a:p>
                  </a:txBody>
                  <a:tcPr anchor="ctr"/>
                </a:tc>
                <a:tc>
                  <a:txBody>
                    <a:bodyPr/>
                    <a:lstStyle/>
                    <a:p>
                      <a:pPr algn="ctr"/>
                      <a:r>
                        <a:rPr lang="de-DE" sz="1400" dirty="0" smtClean="0"/>
                        <a:t>500</a:t>
                      </a:r>
                      <a:endParaRPr lang="de-DE" sz="1400" dirty="0"/>
                    </a:p>
                  </a:txBody>
                  <a:tcPr anchor="ctr"/>
                </a:tc>
              </a:tr>
              <a:tr h="318793">
                <a:tc>
                  <a:txBody>
                    <a:bodyPr/>
                    <a:lstStyle/>
                    <a:p>
                      <a:r>
                        <a:rPr lang="de-DE" sz="1400" dirty="0" smtClean="0"/>
                        <a:t>Titan / ORNL</a:t>
                      </a:r>
                      <a:endParaRPr lang="de-DE" sz="1400" dirty="0"/>
                    </a:p>
                  </a:txBody>
                  <a:tcPr anchor="ctr"/>
                </a:tc>
                <a:tc>
                  <a:txBody>
                    <a:bodyPr/>
                    <a:lstStyle/>
                    <a:p>
                      <a:pPr algn="ctr"/>
                      <a:r>
                        <a:rPr lang="de-DE" sz="1400" dirty="0" smtClean="0"/>
                        <a:t>18688</a:t>
                      </a:r>
                      <a:endParaRPr lang="de-DE" sz="1400" dirty="0"/>
                    </a:p>
                  </a:txBody>
                  <a:tcPr anchor="ctr"/>
                </a:tc>
                <a:tc>
                  <a:txBody>
                    <a:bodyPr/>
                    <a:lstStyle/>
                    <a:p>
                      <a:pPr algn="ctr"/>
                      <a:r>
                        <a:rPr lang="de-DE" sz="1400" dirty="0" smtClean="0"/>
                        <a:t>240 GB/s</a:t>
                      </a:r>
                      <a:endParaRPr lang="de-DE" sz="1400" dirty="0"/>
                    </a:p>
                  </a:txBody>
                  <a:tcPr anchor="ctr"/>
                </a:tc>
                <a:tc>
                  <a:txBody>
                    <a:bodyPr/>
                    <a:lstStyle/>
                    <a:p>
                      <a:pPr algn="ctr"/>
                      <a:r>
                        <a:rPr lang="de-DE" sz="1400" dirty="0" smtClean="0"/>
                        <a:t>(0.5 GB/s)</a:t>
                      </a:r>
                      <a:endParaRPr lang="de-DE" sz="1400" dirty="0"/>
                    </a:p>
                  </a:txBody>
                  <a:tcPr anchor="ctr"/>
                </a:tc>
                <a:tc>
                  <a:txBody>
                    <a:bodyPr/>
                    <a:lstStyle/>
                    <a:p>
                      <a:pPr algn="ctr"/>
                      <a:r>
                        <a:rPr lang="de-DE" sz="1400" dirty="0" smtClean="0"/>
                        <a:t>480</a:t>
                      </a:r>
                      <a:endParaRPr lang="de-DE" sz="1400" dirty="0"/>
                    </a:p>
                  </a:txBody>
                  <a:tcPr anchor="ctr"/>
                </a:tc>
              </a:tr>
              <a:tr h="462311">
                <a:tc>
                  <a:txBody>
                    <a:bodyPr/>
                    <a:lstStyle/>
                    <a:p>
                      <a:r>
                        <a:rPr lang="de-DE" sz="1400" dirty="0" err="1" smtClean="0"/>
                        <a:t>Summit</a:t>
                      </a:r>
                      <a:r>
                        <a:rPr lang="de-DE" sz="1400" dirty="0" smtClean="0"/>
                        <a:t> / ORNL</a:t>
                      </a:r>
                      <a:r>
                        <a:rPr lang="de-DE" sz="1400" baseline="0" dirty="0" smtClean="0"/>
                        <a:t> (</a:t>
                      </a:r>
                      <a:r>
                        <a:rPr lang="de-DE" sz="1400" baseline="0" dirty="0" err="1" smtClean="0"/>
                        <a:t>anounced</a:t>
                      </a:r>
                      <a:r>
                        <a:rPr lang="de-DE" sz="1400" baseline="0" dirty="0" smtClean="0"/>
                        <a:t>)</a:t>
                      </a:r>
                      <a:endParaRPr lang="de-DE" sz="1400" dirty="0"/>
                    </a:p>
                  </a:txBody>
                  <a:tcPr anchor="ctr"/>
                </a:tc>
                <a:tc>
                  <a:txBody>
                    <a:bodyPr/>
                    <a:lstStyle/>
                    <a:p>
                      <a:pPr algn="ctr"/>
                      <a:r>
                        <a:rPr lang="de-DE" sz="1400" dirty="0" smtClean="0"/>
                        <a:t>3400</a:t>
                      </a:r>
                      <a:endParaRPr lang="de-DE" sz="1400" dirty="0"/>
                    </a:p>
                  </a:txBody>
                  <a:tcPr anchor="ctr"/>
                </a:tc>
                <a:tc>
                  <a:txBody>
                    <a:bodyPr/>
                    <a:lstStyle/>
                    <a:p>
                      <a:pPr algn="ctr"/>
                      <a:r>
                        <a:rPr lang="de-DE" sz="1400" dirty="0" smtClean="0"/>
                        <a:t>1 TB/s</a:t>
                      </a:r>
                      <a:endParaRPr lang="de-DE" sz="1400" dirty="0"/>
                    </a:p>
                  </a:txBody>
                  <a:tcPr anchor="ctr"/>
                </a:tc>
                <a:tc>
                  <a:txBody>
                    <a:bodyPr/>
                    <a:lstStyle/>
                    <a:p>
                      <a:pPr algn="ctr"/>
                      <a:r>
                        <a:rPr lang="de-DE" sz="1400" dirty="0" smtClean="0"/>
                        <a:t>1.6 GB/s</a:t>
                      </a:r>
                      <a:r>
                        <a:rPr lang="de-DE" sz="1400" baseline="0" dirty="0" smtClean="0"/>
                        <a:t> (</a:t>
                      </a:r>
                      <a:r>
                        <a:rPr lang="de-DE" sz="1400" baseline="0" dirty="0" err="1" smtClean="0"/>
                        <a:t>assumed</a:t>
                      </a:r>
                      <a:r>
                        <a:rPr lang="de-DE" sz="1400" baseline="0" dirty="0" smtClean="0"/>
                        <a:t>)</a:t>
                      </a:r>
                      <a:endParaRPr lang="de-DE" sz="1400" dirty="0"/>
                    </a:p>
                  </a:txBody>
                  <a:tcPr anchor="ctr"/>
                </a:tc>
                <a:tc>
                  <a:txBody>
                    <a:bodyPr/>
                    <a:lstStyle/>
                    <a:p>
                      <a:pPr algn="ctr"/>
                      <a:r>
                        <a:rPr lang="de-DE" sz="1400" dirty="0" smtClean="0"/>
                        <a:t>625</a:t>
                      </a:r>
                      <a:endParaRPr lang="de-DE" sz="1400" dirty="0"/>
                    </a:p>
                  </a:txBody>
                  <a:tcPr anchor="ctr"/>
                </a:tc>
              </a:tr>
            </a:tbl>
          </a:graphicData>
        </a:graphic>
      </p:graphicFrame>
    </p:spTree>
    <p:extLst>
      <p:ext uri="{BB962C8B-B14F-4D97-AF65-F5344CB8AC3E}">
        <p14:creationId xmlns:p14="http://schemas.microsoft.com/office/powerpoint/2010/main" val="772338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Proposed Solution</a:t>
            </a:r>
            <a:endParaRPr lang="en-US" dirty="0"/>
          </a:p>
        </p:txBody>
      </p:sp>
      <p:sp>
        <p:nvSpPr>
          <p:cNvPr id="8" name="Rectangle 3"/>
          <p:cNvSpPr txBox="1">
            <a:spLocks noChangeArrowheads="1"/>
          </p:cNvSpPr>
          <p:nvPr/>
        </p:nvSpPr>
        <p:spPr bwMode="auto">
          <a:xfrm>
            <a:off x="323850" y="483518"/>
            <a:ext cx="8136582" cy="4248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57175" indent="-257175" algn="l" defTabSz="271463" rtl="0" eaLnBrk="1" fontAlgn="base" hangingPunct="1">
              <a:spcBef>
                <a:spcPct val="50000"/>
              </a:spcBef>
              <a:spcAft>
                <a:spcPct val="0"/>
              </a:spcAft>
              <a:defRPr b="0" i="0">
                <a:solidFill>
                  <a:schemeClr val="tx1"/>
                </a:solidFill>
                <a:latin typeface="Univers Bold"/>
                <a:ea typeface="ＭＳ Ｐゴシック" charset="0"/>
                <a:cs typeface="Univers Bold"/>
              </a:defRPr>
            </a:lvl1pPr>
            <a:lvl2pPr marL="197644" indent="-196454" algn="l" defTabSz="271463" rtl="0" eaLnBrk="1" fontAlgn="base" hangingPunct="1">
              <a:spcBef>
                <a:spcPct val="50000"/>
              </a:spcBef>
              <a:spcAft>
                <a:spcPct val="0"/>
              </a:spcAft>
              <a:buBlip>
                <a:blip r:embed="rId3"/>
              </a:buBlip>
              <a:defRPr>
                <a:solidFill>
                  <a:schemeClr val="tx1"/>
                </a:solidFill>
                <a:latin typeface="Univers Light"/>
                <a:ea typeface="ＭＳ Ｐゴシック" charset="0"/>
                <a:cs typeface="Univers Light"/>
              </a:defRPr>
            </a:lvl2pPr>
            <a:lvl3pPr marL="534591" indent="-202406" algn="l" defTabSz="271463" rtl="0" eaLnBrk="1" fontAlgn="base" hangingPunct="1">
              <a:spcBef>
                <a:spcPct val="50000"/>
              </a:spcBef>
              <a:spcAft>
                <a:spcPct val="0"/>
              </a:spcAft>
              <a:buClr>
                <a:srgbClr val="C0C0C0"/>
              </a:buClr>
              <a:buFont typeface="Arial" charset="0"/>
              <a:buChar char="–"/>
              <a:defRPr>
                <a:solidFill>
                  <a:schemeClr val="tx1"/>
                </a:solidFill>
                <a:latin typeface="Univers Light"/>
                <a:ea typeface="ＭＳ Ｐゴシック" charset="0"/>
                <a:cs typeface="Univers Light"/>
              </a:defRPr>
            </a:lvl3pPr>
            <a:lvl4pPr marL="804863" indent="-134541" algn="l" defTabSz="271463" rtl="0" eaLnBrk="1" fontAlgn="base" hangingPunct="1">
              <a:spcBef>
                <a:spcPct val="20000"/>
              </a:spcBef>
              <a:spcAft>
                <a:spcPct val="0"/>
              </a:spcAft>
              <a:buClr>
                <a:srgbClr val="C0C0C0"/>
              </a:buClr>
              <a:buChar char="•"/>
              <a:defRPr>
                <a:solidFill>
                  <a:schemeClr val="tx1"/>
                </a:solidFill>
                <a:latin typeface="Univers Light"/>
                <a:ea typeface="ＭＳ Ｐゴシック" charset="0"/>
                <a:cs typeface="Univers Light"/>
              </a:defRPr>
            </a:lvl4pPr>
            <a:lvl5pPr marL="1140619" indent="-135731" algn="l" defTabSz="271463" rtl="0" eaLnBrk="1" fontAlgn="base" hangingPunct="1">
              <a:spcBef>
                <a:spcPct val="20000"/>
              </a:spcBef>
              <a:spcAft>
                <a:spcPct val="0"/>
              </a:spcAft>
              <a:buClr>
                <a:srgbClr val="C0C0C0"/>
              </a:buClr>
              <a:buChar char="-"/>
              <a:defRPr sz="1400">
                <a:solidFill>
                  <a:schemeClr val="tx1"/>
                </a:solidFill>
                <a:latin typeface="Univers Light"/>
                <a:ea typeface="ＭＳ Ｐゴシック" charset="0"/>
                <a:cs typeface="Univers Light"/>
              </a:defRPr>
            </a:lvl5pPr>
            <a:lvl6pPr marL="1483519" indent="-135731" algn="l" defTabSz="271463" rtl="0" eaLnBrk="1" fontAlgn="base" hangingPunct="1">
              <a:spcBef>
                <a:spcPct val="20000"/>
              </a:spcBef>
              <a:spcAft>
                <a:spcPct val="0"/>
              </a:spcAft>
              <a:buClr>
                <a:srgbClr val="C0C0C0"/>
              </a:buClr>
              <a:buChar char="-"/>
              <a:defRPr sz="1200">
                <a:solidFill>
                  <a:schemeClr val="tx1"/>
                </a:solidFill>
                <a:latin typeface="+mn-lt"/>
              </a:defRPr>
            </a:lvl6pPr>
            <a:lvl7pPr marL="1826419" indent="-135731" algn="l" defTabSz="271463" rtl="0" eaLnBrk="1" fontAlgn="base" hangingPunct="1">
              <a:spcBef>
                <a:spcPct val="20000"/>
              </a:spcBef>
              <a:spcAft>
                <a:spcPct val="0"/>
              </a:spcAft>
              <a:buClr>
                <a:srgbClr val="C0C0C0"/>
              </a:buClr>
              <a:buChar char="-"/>
              <a:defRPr sz="1200">
                <a:solidFill>
                  <a:schemeClr val="tx1"/>
                </a:solidFill>
                <a:latin typeface="+mn-lt"/>
              </a:defRPr>
            </a:lvl7pPr>
            <a:lvl8pPr marL="2169319" indent="-135731" algn="l" defTabSz="271463" rtl="0" eaLnBrk="1" fontAlgn="base" hangingPunct="1">
              <a:spcBef>
                <a:spcPct val="20000"/>
              </a:spcBef>
              <a:spcAft>
                <a:spcPct val="0"/>
              </a:spcAft>
              <a:buClr>
                <a:srgbClr val="C0C0C0"/>
              </a:buClr>
              <a:buChar char="-"/>
              <a:defRPr sz="1200">
                <a:solidFill>
                  <a:schemeClr val="tx1"/>
                </a:solidFill>
                <a:latin typeface="+mn-lt"/>
              </a:defRPr>
            </a:lvl8pPr>
            <a:lvl9pPr marL="2512219" indent="-135731" algn="l" defTabSz="271463" rtl="0" eaLnBrk="1" fontAlgn="base" hangingPunct="1">
              <a:spcBef>
                <a:spcPct val="20000"/>
              </a:spcBef>
              <a:spcAft>
                <a:spcPct val="0"/>
              </a:spcAft>
              <a:buClr>
                <a:srgbClr val="C0C0C0"/>
              </a:buClr>
              <a:buChar char="-"/>
              <a:defRPr sz="1200">
                <a:solidFill>
                  <a:schemeClr val="tx1"/>
                </a:solidFill>
                <a:latin typeface="+mn-lt"/>
              </a:defRPr>
            </a:lvl9pPr>
          </a:lstStyle>
          <a:p>
            <a:pPr lvl="1"/>
            <a:r>
              <a:rPr lang="en-US" kern="0" dirty="0" smtClean="0"/>
              <a:t>Ad-hoc overlay file system</a:t>
            </a:r>
          </a:p>
          <a:p>
            <a:pPr lvl="2"/>
            <a:r>
              <a:rPr lang="en-US" kern="0" dirty="0" smtClean="0"/>
              <a:t>Separate overlay file system per application run</a:t>
            </a:r>
          </a:p>
          <a:p>
            <a:pPr lvl="2"/>
            <a:r>
              <a:rPr lang="en-US" kern="0" dirty="0" smtClean="0"/>
              <a:t>Instantiated on the scheduled compute nodes</a:t>
            </a:r>
          </a:p>
          <a:p>
            <a:pPr lvl="2"/>
            <a:r>
              <a:rPr lang="en-US" kern="0" dirty="0" smtClean="0"/>
              <a:t>From before the parallel application starts until after it finishes</a:t>
            </a:r>
          </a:p>
          <a:p>
            <a:pPr lvl="1"/>
            <a:r>
              <a:rPr lang="en-US" kern="0" dirty="0" smtClean="0"/>
              <a:t>Central I/O planner</a:t>
            </a:r>
          </a:p>
          <a:p>
            <a:pPr lvl="2"/>
            <a:r>
              <a:rPr lang="en-US" kern="0" dirty="0" smtClean="0"/>
              <a:t>Global Planning </a:t>
            </a:r>
            <a:r>
              <a:rPr lang="en-US" kern="0" dirty="0"/>
              <a:t>of I/O </a:t>
            </a:r>
            <a:r>
              <a:rPr lang="en-US" kern="0" dirty="0" smtClean="0"/>
              <a:t>including stage-in</a:t>
            </a:r>
            <a:r>
              <a:rPr lang="en-US" kern="0" dirty="0"/>
              <a:t>/-</a:t>
            </a:r>
            <a:r>
              <a:rPr lang="en-US" kern="0" dirty="0" smtClean="0"/>
              <a:t>out of data</a:t>
            </a:r>
            <a:r>
              <a:rPr lang="en-US" kern="0" smtClean="0"/>
              <a:t>, for all par. </a:t>
            </a:r>
            <a:r>
              <a:rPr lang="en-US" kern="0" dirty="0" smtClean="0"/>
              <a:t>jobs</a:t>
            </a:r>
          </a:p>
          <a:p>
            <a:pPr lvl="2"/>
            <a:r>
              <a:rPr lang="en-US" kern="0" dirty="0"/>
              <a:t>O</a:t>
            </a:r>
            <a:r>
              <a:rPr lang="en-US" kern="0" dirty="0" smtClean="0"/>
              <a:t>ptimization </a:t>
            </a:r>
            <a:r>
              <a:rPr lang="en-US" kern="0" dirty="0"/>
              <a:t>of data </a:t>
            </a:r>
            <a:r>
              <a:rPr lang="en-US" kern="0" dirty="0" smtClean="0"/>
              <a:t>placement </a:t>
            </a:r>
            <a:r>
              <a:rPr lang="en-US" kern="0" dirty="0"/>
              <a:t>in the ad-hoc file system (resp. </a:t>
            </a:r>
            <a:r>
              <a:rPr lang="en-US" kern="0" dirty="0" smtClean="0"/>
              <a:t>nodes)</a:t>
            </a:r>
            <a:endParaRPr lang="en-US" kern="0" dirty="0"/>
          </a:p>
          <a:p>
            <a:pPr lvl="2"/>
            <a:r>
              <a:rPr lang="en-US" kern="0" dirty="0"/>
              <a:t>I</a:t>
            </a:r>
            <a:r>
              <a:rPr lang="en-US" kern="0" dirty="0" smtClean="0"/>
              <a:t>ntegration </a:t>
            </a:r>
            <a:r>
              <a:rPr lang="en-US" kern="0" dirty="0"/>
              <a:t>with systems batch </a:t>
            </a:r>
            <a:r>
              <a:rPr lang="en-US" kern="0" dirty="0" smtClean="0"/>
              <a:t>scheduler</a:t>
            </a:r>
          </a:p>
          <a:p>
            <a:pPr lvl="1"/>
            <a:r>
              <a:rPr lang="en-US" kern="0" dirty="0" smtClean="0"/>
              <a:t>Application </a:t>
            </a:r>
            <a:r>
              <a:rPr lang="en-US" kern="0" dirty="0"/>
              <a:t>monitoring, </a:t>
            </a:r>
            <a:r>
              <a:rPr lang="en-US" kern="0" dirty="0" smtClean="0"/>
              <a:t>resource discovery</a:t>
            </a:r>
          </a:p>
          <a:p>
            <a:pPr lvl="2"/>
            <a:r>
              <a:rPr lang="en-US" kern="0" dirty="0" smtClean="0"/>
              <a:t>I/O behavior, machine-specific storage types, sizes, speeds, …</a:t>
            </a:r>
            <a:endParaRPr lang="en-US" kern="0" dirty="0"/>
          </a:p>
        </p:txBody>
      </p:sp>
    </p:spTree>
    <p:extLst>
      <p:ext uri="{BB962C8B-B14F-4D97-AF65-F5344CB8AC3E}">
        <p14:creationId xmlns:p14="http://schemas.microsoft.com/office/powerpoint/2010/main" val="53951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Overlay FS</a:t>
            </a:r>
            <a:endParaRPr lang="en-US" dirty="0"/>
          </a:p>
        </p:txBody>
      </p:sp>
      <p:sp>
        <p:nvSpPr>
          <p:cNvPr id="8" name="Rectangle 3"/>
          <p:cNvSpPr txBox="1">
            <a:spLocks noChangeArrowheads="1"/>
          </p:cNvSpPr>
          <p:nvPr/>
        </p:nvSpPr>
        <p:spPr bwMode="auto">
          <a:xfrm>
            <a:off x="323850" y="483518"/>
            <a:ext cx="8136582" cy="4248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57175" indent="-257175" algn="l" defTabSz="271463" rtl="0" eaLnBrk="1" fontAlgn="base" hangingPunct="1">
              <a:spcBef>
                <a:spcPct val="50000"/>
              </a:spcBef>
              <a:spcAft>
                <a:spcPct val="0"/>
              </a:spcAft>
              <a:defRPr b="0" i="0">
                <a:solidFill>
                  <a:schemeClr val="tx1"/>
                </a:solidFill>
                <a:latin typeface="Univers Bold"/>
                <a:ea typeface="ＭＳ Ｐゴシック" charset="0"/>
                <a:cs typeface="Univers Bold"/>
              </a:defRPr>
            </a:lvl1pPr>
            <a:lvl2pPr marL="197644" indent="-196454" algn="l" defTabSz="271463" rtl="0" eaLnBrk="1" fontAlgn="base" hangingPunct="1">
              <a:spcBef>
                <a:spcPct val="50000"/>
              </a:spcBef>
              <a:spcAft>
                <a:spcPct val="0"/>
              </a:spcAft>
              <a:buBlip>
                <a:blip r:embed="rId3"/>
              </a:buBlip>
              <a:defRPr>
                <a:solidFill>
                  <a:schemeClr val="tx1"/>
                </a:solidFill>
                <a:latin typeface="Univers Light"/>
                <a:ea typeface="ＭＳ Ｐゴシック" charset="0"/>
                <a:cs typeface="Univers Light"/>
              </a:defRPr>
            </a:lvl2pPr>
            <a:lvl3pPr marL="534591" indent="-202406" algn="l" defTabSz="271463" rtl="0" eaLnBrk="1" fontAlgn="base" hangingPunct="1">
              <a:spcBef>
                <a:spcPct val="50000"/>
              </a:spcBef>
              <a:spcAft>
                <a:spcPct val="0"/>
              </a:spcAft>
              <a:buClr>
                <a:srgbClr val="C0C0C0"/>
              </a:buClr>
              <a:buFont typeface="Arial" charset="0"/>
              <a:buChar char="–"/>
              <a:defRPr>
                <a:solidFill>
                  <a:schemeClr val="tx1"/>
                </a:solidFill>
                <a:latin typeface="Univers Light"/>
                <a:ea typeface="ＭＳ Ｐゴシック" charset="0"/>
                <a:cs typeface="Univers Light"/>
              </a:defRPr>
            </a:lvl3pPr>
            <a:lvl4pPr marL="804863" indent="-134541" algn="l" defTabSz="271463" rtl="0" eaLnBrk="1" fontAlgn="base" hangingPunct="1">
              <a:spcBef>
                <a:spcPct val="20000"/>
              </a:spcBef>
              <a:spcAft>
                <a:spcPct val="0"/>
              </a:spcAft>
              <a:buClr>
                <a:srgbClr val="C0C0C0"/>
              </a:buClr>
              <a:buChar char="•"/>
              <a:defRPr>
                <a:solidFill>
                  <a:schemeClr val="tx1"/>
                </a:solidFill>
                <a:latin typeface="Univers Light"/>
                <a:ea typeface="ＭＳ Ｐゴシック" charset="0"/>
                <a:cs typeface="Univers Light"/>
              </a:defRPr>
            </a:lvl4pPr>
            <a:lvl5pPr marL="1140619" indent="-135731" algn="l" defTabSz="271463" rtl="0" eaLnBrk="1" fontAlgn="base" hangingPunct="1">
              <a:spcBef>
                <a:spcPct val="20000"/>
              </a:spcBef>
              <a:spcAft>
                <a:spcPct val="0"/>
              </a:spcAft>
              <a:buClr>
                <a:srgbClr val="C0C0C0"/>
              </a:buClr>
              <a:buChar char="-"/>
              <a:defRPr sz="1400">
                <a:solidFill>
                  <a:schemeClr val="tx1"/>
                </a:solidFill>
                <a:latin typeface="Univers Light"/>
                <a:ea typeface="ＭＳ Ｐゴシック" charset="0"/>
                <a:cs typeface="Univers Light"/>
              </a:defRPr>
            </a:lvl5pPr>
            <a:lvl6pPr marL="1483519" indent="-135731" algn="l" defTabSz="271463" rtl="0" eaLnBrk="1" fontAlgn="base" hangingPunct="1">
              <a:spcBef>
                <a:spcPct val="20000"/>
              </a:spcBef>
              <a:spcAft>
                <a:spcPct val="0"/>
              </a:spcAft>
              <a:buClr>
                <a:srgbClr val="C0C0C0"/>
              </a:buClr>
              <a:buChar char="-"/>
              <a:defRPr sz="1200">
                <a:solidFill>
                  <a:schemeClr val="tx1"/>
                </a:solidFill>
                <a:latin typeface="+mn-lt"/>
              </a:defRPr>
            </a:lvl6pPr>
            <a:lvl7pPr marL="1826419" indent="-135731" algn="l" defTabSz="271463" rtl="0" eaLnBrk="1" fontAlgn="base" hangingPunct="1">
              <a:spcBef>
                <a:spcPct val="20000"/>
              </a:spcBef>
              <a:spcAft>
                <a:spcPct val="0"/>
              </a:spcAft>
              <a:buClr>
                <a:srgbClr val="C0C0C0"/>
              </a:buClr>
              <a:buChar char="-"/>
              <a:defRPr sz="1200">
                <a:solidFill>
                  <a:schemeClr val="tx1"/>
                </a:solidFill>
                <a:latin typeface="+mn-lt"/>
              </a:defRPr>
            </a:lvl7pPr>
            <a:lvl8pPr marL="2169319" indent="-135731" algn="l" defTabSz="271463" rtl="0" eaLnBrk="1" fontAlgn="base" hangingPunct="1">
              <a:spcBef>
                <a:spcPct val="20000"/>
              </a:spcBef>
              <a:spcAft>
                <a:spcPct val="0"/>
              </a:spcAft>
              <a:buClr>
                <a:srgbClr val="C0C0C0"/>
              </a:buClr>
              <a:buChar char="-"/>
              <a:defRPr sz="1200">
                <a:solidFill>
                  <a:schemeClr val="tx1"/>
                </a:solidFill>
                <a:latin typeface="+mn-lt"/>
              </a:defRPr>
            </a:lvl8pPr>
            <a:lvl9pPr marL="2512219" indent="-135731" algn="l" defTabSz="271463" rtl="0" eaLnBrk="1" fontAlgn="base" hangingPunct="1">
              <a:spcBef>
                <a:spcPct val="20000"/>
              </a:spcBef>
              <a:spcAft>
                <a:spcPct val="0"/>
              </a:spcAft>
              <a:buClr>
                <a:srgbClr val="C0C0C0"/>
              </a:buClr>
              <a:buChar char="-"/>
              <a:defRPr sz="1200">
                <a:solidFill>
                  <a:schemeClr val="tx1"/>
                </a:solidFill>
                <a:latin typeface="+mn-lt"/>
              </a:defRPr>
            </a:lvl9pPr>
          </a:lstStyle>
          <a:p>
            <a:pPr lvl="1"/>
            <a:r>
              <a:rPr lang="en-US" kern="0" dirty="0" smtClean="0"/>
              <a:t>Ad-hoc overlay file system:</a:t>
            </a:r>
          </a:p>
        </p:txBody>
      </p:sp>
      <p:sp>
        <p:nvSpPr>
          <p:cNvPr id="3" name="Rechteck 2"/>
          <p:cNvSpPr/>
          <p:nvPr/>
        </p:nvSpPr>
        <p:spPr bwMode="auto">
          <a:xfrm>
            <a:off x="611560" y="2914103"/>
            <a:ext cx="3024336" cy="1457847"/>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Univers 45 Light" pitchFamily="2" charset="0"/>
              </a:rPr>
              <a:t>Parallel FS </a:t>
            </a:r>
            <a:br>
              <a:rPr kumimoji="0" lang="en-US" sz="1800" b="0" i="0" u="none" strike="noStrike" cap="none" normalizeH="0" baseline="0" dirty="0" smtClean="0">
                <a:ln>
                  <a:noFill/>
                </a:ln>
                <a:solidFill>
                  <a:schemeClr val="tx1"/>
                </a:solidFill>
                <a:effectLst/>
                <a:latin typeface="Univers 45 Light" pitchFamily="2" charset="0"/>
              </a:rPr>
            </a:br>
            <a:r>
              <a:rPr kumimoji="0" lang="en-US" sz="1800" b="0" i="0" u="none" strike="noStrike" cap="none" normalizeH="0" baseline="0" dirty="0" smtClean="0">
                <a:ln>
                  <a:noFill/>
                </a:ln>
                <a:solidFill>
                  <a:schemeClr val="tx1"/>
                </a:solidFill>
                <a:effectLst/>
                <a:latin typeface="Univers 45 Light" pitchFamily="2" charset="0"/>
              </a:rPr>
              <a:t>(node-local kernel module)</a:t>
            </a:r>
          </a:p>
        </p:txBody>
      </p:sp>
      <p:sp>
        <p:nvSpPr>
          <p:cNvPr id="5" name="Rechteck 4"/>
          <p:cNvSpPr/>
          <p:nvPr/>
        </p:nvSpPr>
        <p:spPr bwMode="auto">
          <a:xfrm>
            <a:off x="611560" y="1491630"/>
            <a:ext cx="3024336" cy="129614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Univers 45 Light" pitchFamily="2" charset="0"/>
              </a:rPr>
              <a:t>Parallel </a:t>
            </a:r>
            <a:r>
              <a:rPr lang="en-US" dirty="0" smtClean="0">
                <a:solidFill>
                  <a:schemeClr val="tx1"/>
                </a:solidFill>
                <a:latin typeface="Univers 45 Light" pitchFamily="2" charset="0"/>
              </a:rPr>
              <a:t>A</a:t>
            </a:r>
            <a:r>
              <a:rPr kumimoji="0" lang="en-US" sz="1800" b="0" i="0" u="none" strike="noStrike" cap="none" normalizeH="0" baseline="0" dirty="0" smtClean="0">
                <a:ln>
                  <a:noFill/>
                </a:ln>
                <a:solidFill>
                  <a:schemeClr val="tx1"/>
                </a:solidFill>
                <a:effectLst/>
                <a:latin typeface="Univers 45 Light" pitchFamily="2" charset="0"/>
              </a:rPr>
              <a:t>pplication Process</a:t>
            </a:r>
          </a:p>
        </p:txBody>
      </p:sp>
      <p:cxnSp>
        <p:nvCxnSpPr>
          <p:cNvPr id="6" name="Gerade Verbindung mit Pfeil 5"/>
          <p:cNvCxnSpPr/>
          <p:nvPr/>
        </p:nvCxnSpPr>
        <p:spPr bwMode="auto">
          <a:xfrm>
            <a:off x="1259632" y="2427734"/>
            <a:ext cx="0" cy="872480"/>
          </a:xfrm>
          <a:prstGeom prst="straightConnector1">
            <a:avLst/>
          </a:prstGeom>
          <a:ln w="76200">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9" name="Gerade Verbindung mit Pfeil 8"/>
          <p:cNvCxnSpPr/>
          <p:nvPr/>
        </p:nvCxnSpPr>
        <p:spPr bwMode="auto">
          <a:xfrm flipH="1" flipV="1">
            <a:off x="1547664" y="2427734"/>
            <a:ext cx="8384" cy="872480"/>
          </a:xfrm>
          <a:prstGeom prst="straightConnector1">
            <a:avLst/>
          </a:prstGeom>
          <a:ln w="76200">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15" name="Textfeld 14"/>
          <p:cNvSpPr txBox="1"/>
          <p:nvPr/>
        </p:nvSpPr>
        <p:spPr>
          <a:xfrm>
            <a:off x="1691680" y="2197267"/>
            <a:ext cx="1800200" cy="646331"/>
          </a:xfrm>
          <a:prstGeom prst="rect">
            <a:avLst/>
          </a:prstGeom>
          <a:noFill/>
        </p:spPr>
        <p:txBody>
          <a:bodyPr wrap="square" rtlCol="0">
            <a:spAutoFit/>
          </a:bodyPr>
          <a:lstStyle/>
          <a:p>
            <a:r>
              <a:rPr lang="en-US" b="1" dirty="0" smtClean="0">
                <a:solidFill>
                  <a:schemeClr val="accent3"/>
                </a:solidFill>
              </a:rPr>
              <a:t>I/O requests and responses</a:t>
            </a:r>
            <a:endParaRPr lang="en-US" b="1" dirty="0">
              <a:solidFill>
                <a:schemeClr val="accent3"/>
              </a:solidFill>
            </a:endParaRPr>
          </a:p>
        </p:txBody>
      </p:sp>
      <p:sp>
        <p:nvSpPr>
          <p:cNvPr id="16" name="Rechteck 15"/>
          <p:cNvSpPr/>
          <p:nvPr/>
        </p:nvSpPr>
        <p:spPr bwMode="auto">
          <a:xfrm>
            <a:off x="4355976" y="3346151"/>
            <a:ext cx="3024336" cy="1457847"/>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Univers 45 Light" pitchFamily="2" charset="0"/>
              </a:rPr>
              <a:t>Parallel FS </a:t>
            </a:r>
            <a:br>
              <a:rPr kumimoji="0" lang="en-US" sz="1800" b="0" i="0" u="none" strike="noStrike" cap="none" normalizeH="0" baseline="0" dirty="0" smtClean="0">
                <a:ln>
                  <a:noFill/>
                </a:ln>
                <a:solidFill>
                  <a:schemeClr val="tx1"/>
                </a:solidFill>
                <a:effectLst/>
                <a:latin typeface="Univers 45 Light" pitchFamily="2" charset="0"/>
              </a:rPr>
            </a:br>
            <a:r>
              <a:rPr kumimoji="0" lang="en-US" sz="1800" b="0" i="0" u="none" strike="noStrike" cap="none" normalizeH="0" baseline="0" dirty="0" smtClean="0">
                <a:ln>
                  <a:noFill/>
                </a:ln>
                <a:solidFill>
                  <a:schemeClr val="tx1"/>
                </a:solidFill>
                <a:effectLst/>
                <a:latin typeface="Univers 45 Light" pitchFamily="2" charset="0"/>
              </a:rPr>
              <a:t>(node-local kernel module)</a:t>
            </a:r>
          </a:p>
        </p:txBody>
      </p:sp>
      <p:sp>
        <p:nvSpPr>
          <p:cNvPr id="21" name="Rechteck 20"/>
          <p:cNvSpPr/>
          <p:nvPr/>
        </p:nvSpPr>
        <p:spPr bwMode="auto">
          <a:xfrm>
            <a:off x="4355976" y="843558"/>
            <a:ext cx="3024336" cy="129614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Univers 45 Light" pitchFamily="2" charset="0"/>
              </a:rPr>
              <a:t>Parallel </a:t>
            </a:r>
            <a:r>
              <a:rPr lang="en-US" dirty="0" smtClean="0">
                <a:solidFill>
                  <a:schemeClr val="tx1"/>
                </a:solidFill>
                <a:latin typeface="Univers 45 Light" pitchFamily="2" charset="0"/>
              </a:rPr>
              <a:t>A</a:t>
            </a:r>
            <a:r>
              <a:rPr kumimoji="0" lang="en-US" sz="1800" b="0" i="0" u="none" strike="noStrike" cap="none" normalizeH="0" baseline="0" dirty="0" smtClean="0">
                <a:ln>
                  <a:noFill/>
                </a:ln>
                <a:solidFill>
                  <a:schemeClr val="tx1"/>
                </a:solidFill>
                <a:effectLst/>
                <a:latin typeface="Univers 45 Light" pitchFamily="2" charset="0"/>
              </a:rPr>
              <a:t>pplication Process</a:t>
            </a:r>
          </a:p>
        </p:txBody>
      </p:sp>
      <p:sp>
        <p:nvSpPr>
          <p:cNvPr id="22" name="Rechteck 21"/>
          <p:cNvSpPr/>
          <p:nvPr/>
        </p:nvSpPr>
        <p:spPr bwMode="auto">
          <a:xfrm>
            <a:off x="4355976" y="2211710"/>
            <a:ext cx="3024336" cy="1062433"/>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90000" bIns="46800" numCol="1" rtlCol="0" anchor="ctr" anchorCtr="0" compatLnSpc="1">
            <a:prstTxWarp prst="textNoShape">
              <a:avLst/>
            </a:prstTxWarp>
          </a:bodyPr>
          <a:lstStyle/>
          <a:p>
            <a:pPr marL="0" marR="0" indent="0"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Univers 45 Light" pitchFamily="2" charset="0"/>
              </a:rPr>
              <a:t> Ad-hoc overlay </a:t>
            </a:r>
            <a:br>
              <a:rPr kumimoji="0" lang="en-US" sz="1800" b="0" i="0" u="none" strike="noStrike" cap="none" normalizeH="0" baseline="0" dirty="0" smtClean="0">
                <a:ln>
                  <a:noFill/>
                </a:ln>
                <a:solidFill>
                  <a:schemeClr val="tx1"/>
                </a:solidFill>
                <a:effectLst/>
                <a:latin typeface="Univers 45 Light" pitchFamily="2" charset="0"/>
              </a:rPr>
            </a:br>
            <a:r>
              <a:rPr kumimoji="0" lang="en-US" sz="1800" b="0" i="0" u="none" strike="noStrike" cap="none" normalizeH="0" baseline="0" dirty="0" smtClean="0">
                <a:ln>
                  <a:noFill/>
                </a:ln>
                <a:solidFill>
                  <a:schemeClr val="tx1"/>
                </a:solidFill>
                <a:effectLst/>
                <a:latin typeface="Univers 45 Light" pitchFamily="2" charset="0"/>
              </a:rPr>
              <a:t> FS (</a:t>
            </a:r>
            <a:r>
              <a:rPr kumimoji="0" lang="en-US" sz="1800" b="0" i="0" u="none" strike="noStrike" cap="none" normalizeH="0" baseline="0" smtClean="0">
                <a:ln>
                  <a:noFill/>
                </a:ln>
                <a:solidFill>
                  <a:schemeClr val="tx1"/>
                </a:solidFill>
                <a:effectLst/>
                <a:latin typeface="Univers 45 Light" pitchFamily="2" charset="0"/>
              </a:rPr>
              <a:t>node </a:t>
            </a:r>
            <a:r>
              <a:rPr kumimoji="0" lang="en-US" sz="1800" b="0" i="0" u="none" strike="noStrike" cap="none" normalizeH="0" baseline="0" smtClean="0">
                <a:ln>
                  <a:noFill/>
                </a:ln>
                <a:solidFill>
                  <a:schemeClr val="tx1"/>
                </a:solidFill>
                <a:effectLst/>
                <a:latin typeface="Univers 45 Light" pitchFamily="2" charset="0"/>
              </a:rPr>
              <a:t>local)</a:t>
            </a:r>
            <a:endParaRPr kumimoji="0" lang="en-US" sz="1800" b="0" i="0" u="none" strike="noStrike" cap="none" normalizeH="0" baseline="0" dirty="0" smtClean="0">
              <a:ln>
                <a:noFill/>
              </a:ln>
              <a:solidFill>
                <a:schemeClr val="tx1"/>
              </a:solidFill>
              <a:effectLst/>
              <a:latin typeface="Univers 45 Light" pitchFamily="2" charset="0"/>
            </a:endParaRPr>
          </a:p>
        </p:txBody>
      </p:sp>
      <p:sp>
        <p:nvSpPr>
          <p:cNvPr id="25" name="Textfeld 24"/>
          <p:cNvSpPr txBox="1"/>
          <p:nvPr/>
        </p:nvSpPr>
        <p:spPr>
          <a:xfrm>
            <a:off x="7484132" y="3098549"/>
            <a:ext cx="1552364" cy="923330"/>
          </a:xfrm>
          <a:prstGeom prst="rect">
            <a:avLst/>
          </a:prstGeom>
          <a:noFill/>
        </p:spPr>
        <p:txBody>
          <a:bodyPr wrap="square" rtlCol="0">
            <a:spAutoFit/>
          </a:bodyPr>
          <a:lstStyle/>
          <a:p>
            <a:r>
              <a:rPr lang="en-US" b="1" dirty="0" smtClean="0">
                <a:solidFill>
                  <a:schemeClr val="accent3"/>
                </a:solidFill>
              </a:rPr>
              <a:t>Can modify or redirect I/O op.</a:t>
            </a:r>
          </a:p>
        </p:txBody>
      </p:sp>
      <p:cxnSp>
        <p:nvCxnSpPr>
          <p:cNvPr id="26" name="Gerade Verbindung mit Pfeil 25"/>
          <p:cNvCxnSpPr/>
          <p:nvPr/>
        </p:nvCxnSpPr>
        <p:spPr bwMode="auto">
          <a:xfrm>
            <a:off x="6139408" y="2702731"/>
            <a:ext cx="8384" cy="957523"/>
          </a:xfrm>
          <a:prstGeom prst="straightConnector1">
            <a:avLst/>
          </a:prstGeom>
          <a:ln w="76200">
            <a:prstDash val="sysDot"/>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32" name="Gerade Verbindung mit Pfeil 31"/>
          <p:cNvCxnSpPr/>
          <p:nvPr/>
        </p:nvCxnSpPr>
        <p:spPr bwMode="auto">
          <a:xfrm>
            <a:off x="6119447" y="1843286"/>
            <a:ext cx="19961" cy="724272"/>
          </a:xfrm>
          <a:prstGeom prst="straightConnector1">
            <a:avLst/>
          </a:prstGeom>
          <a:ln w="76200">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36" name="Gerade Verbindung mit Pfeil 35"/>
          <p:cNvCxnSpPr/>
          <p:nvPr/>
        </p:nvCxnSpPr>
        <p:spPr bwMode="auto">
          <a:xfrm flipV="1">
            <a:off x="6211416" y="2643758"/>
            <a:ext cx="1888976" cy="8844"/>
          </a:xfrm>
          <a:prstGeom prst="straightConnector1">
            <a:avLst/>
          </a:prstGeom>
          <a:ln w="76200">
            <a:prstDash val="sysDot"/>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27" name="Gerade Verbindung mit Pfeil 26"/>
          <p:cNvCxnSpPr/>
          <p:nvPr/>
        </p:nvCxnSpPr>
        <p:spPr bwMode="auto">
          <a:xfrm flipV="1">
            <a:off x="6444208" y="2994562"/>
            <a:ext cx="8384" cy="656456"/>
          </a:xfrm>
          <a:prstGeom prst="straightConnector1">
            <a:avLst/>
          </a:prstGeom>
          <a:ln w="76200">
            <a:prstDash val="sysDot"/>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33" name="Gerade Verbindung mit Pfeil 32"/>
          <p:cNvCxnSpPr/>
          <p:nvPr/>
        </p:nvCxnSpPr>
        <p:spPr bwMode="auto">
          <a:xfrm flipV="1">
            <a:off x="6444208" y="1843287"/>
            <a:ext cx="0" cy="1020687"/>
          </a:xfrm>
          <a:prstGeom prst="straightConnector1">
            <a:avLst/>
          </a:prstGeom>
          <a:ln w="76200">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40" name="Gerade Verbindung mit Pfeil 39"/>
          <p:cNvCxnSpPr/>
          <p:nvPr/>
        </p:nvCxnSpPr>
        <p:spPr bwMode="auto">
          <a:xfrm flipH="1" flipV="1">
            <a:off x="6496892" y="2945485"/>
            <a:ext cx="1603500" cy="11040"/>
          </a:xfrm>
          <a:prstGeom prst="straightConnector1">
            <a:avLst/>
          </a:prstGeom>
          <a:ln w="76200">
            <a:prstDash val="sysDot"/>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45" name="Gerade Verbindung mit Pfeil 44"/>
          <p:cNvCxnSpPr/>
          <p:nvPr/>
        </p:nvCxnSpPr>
        <p:spPr bwMode="auto">
          <a:xfrm flipV="1">
            <a:off x="6715472" y="2346882"/>
            <a:ext cx="1888976" cy="8844"/>
          </a:xfrm>
          <a:prstGeom prst="straightConnector1">
            <a:avLst/>
          </a:prstGeom>
          <a:ln w="76200">
            <a:solidFill>
              <a:srgbClr val="7030A0"/>
            </a:solidFill>
            <a:prstDash val="sysDot"/>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46" name="Textfeld 45"/>
          <p:cNvSpPr txBox="1"/>
          <p:nvPr/>
        </p:nvSpPr>
        <p:spPr>
          <a:xfrm>
            <a:off x="7484132" y="1493371"/>
            <a:ext cx="1552364" cy="646331"/>
          </a:xfrm>
          <a:prstGeom prst="rect">
            <a:avLst/>
          </a:prstGeom>
          <a:noFill/>
        </p:spPr>
        <p:txBody>
          <a:bodyPr wrap="square" rtlCol="0">
            <a:spAutoFit/>
          </a:bodyPr>
          <a:lstStyle/>
          <a:p>
            <a:r>
              <a:rPr lang="en-US" b="1" dirty="0" smtClean="0">
                <a:solidFill>
                  <a:srgbClr val="7030A0"/>
                </a:solidFill>
              </a:rPr>
              <a:t>Monitor I/O </a:t>
            </a:r>
            <a:br>
              <a:rPr lang="en-US" b="1" dirty="0" smtClean="0">
                <a:solidFill>
                  <a:srgbClr val="7030A0"/>
                </a:solidFill>
              </a:rPr>
            </a:br>
            <a:r>
              <a:rPr lang="en-US" b="1" dirty="0" smtClean="0">
                <a:solidFill>
                  <a:srgbClr val="7030A0"/>
                </a:solidFill>
              </a:rPr>
              <a:t>operations</a:t>
            </a:r>
          </a:p>
        </p:txBody>
      </p:sp>
    </p:spTree>
    <p:extLst>
      <p:ext uri="{BB962C8B-B14F-4D97-AF65-F5344CB8AC3E}">
        <p14:creationId xmlns:p14="http://schemas.microsoft.com/office/powerpoint/2010/main" val="4142074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1+#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par>
                                <p:cTn id="37" presetID="10"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par>
                                <p:cTn id="45" presetID="10"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22" grpId="0" animBg="1"/>
      <p:bldP spid="25"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Overlay FS</a:t>
            </a:r>
            <a:endParaRPr lang="en-US" dirty="0"/>
          </a:p>
        </p:txBody>
      </p:sp>
      <p:sp>
        <p:nvSpPr>
          <p:cNvPr id="8" name="Rectangle 3"/>
          <p:cNvSpPr txBox="1">
            <a:spLocks noChangeArrowheads="1"/>
          </p:cNvSpPr>
          <p:nvPr/>
        </p:nvSpPr>
        <p:spPr bwMode="auto">
          <a:xfrm>
            <a:off x="323850" y="483518"/>
            <a:ext cx="8136582" cy="4248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57175" indent="-257175" algn="l" defTabSz="271463" rtl="0" eaLnBrk="1" fontAlgn="base" hangingPunct="1">
              <a:spcBef>
                <a:spcPct val="50000"/>
              </a:spcBef>
              <a:spcAft>
                <a:spcPct val="0"/>
              </a:spcAft>
              <a:defRPr b="0" i="0">
                <a:solidFill>
                  <a:schemeClr val="tx1"/>
                </a:solidFill>
                <a:latin typeface="Univers Bold"/>
                <a:ea typeface="ＭＳ Ｐゴシック" charset="0"/>
                <a:cs typeface="Univers Bold"/>
              </a:defRPr>
            </a:lvl1pPr>
            <a:lvl2pPr marL="197644" indent="-196454" algn="l" defTabSz="271463" rtl="0" eaLnBrk="1" fontAlgn="base" hangingPunct="1">
              <a:spcBef>
                <a:spcPct val="50000"/>
              </a:spcBef>
              <a:spcAft>
                <a:spcPct val="0"/>
              </a:spcAft>
              <a:buBlip>
                <a:blip r:embed="rId3"/>
              </a:buBlip>
              <a:defRPr>
                <a:solidFill>
                  <a:schemeClr val="tx1"/>
                </a:solidFill>
                <a:latin typeface="Univers Light"/>
                <a:ea typeface="ＭＳ Ｐゴシック" charset="0"/>
                <a:cs typeface="Univers Light"/>
              </a:defRPr>
            </a:lvl2pPr>
            <a:lvl3pPr marL="534591" indent="-202406" algn="l" defTabSz="271463" rtl="0" eaLnBrk="1" fontAlgn="base" hangingPunct="1">
              <a:spcBef>
                <a:spcPct val="50000"/>
              </a:spcBef>
              <a:spcAft>
                <a:spcPct val="0"/>
              </a:spcAft>
              <a:buClr>
                <a:srgbClr val="C0C0C0"/>
              </a:buClr>
              <a:buFont typeface="Arial" charset="0"/>
              <a:buChar char="–"/>
              <a:defRPr>
                <a:solidFill>
                  <a:schemeClr val="tx1"/>
                </a:solidFill>
                <a:latin typeface="Univers Light"/>
                <a:ea typeface="ＭＳ Ｐゴシック" charset="0"/>
                <a:cs typeface="Univers Light"/>
              </a:defRPr>
            </a:lvl3pPr>
            <a:lvl4pPr marL="804863" indent="-134541" algn="l" defTabSz="271463" rtl="0" eaLnBrk="1" fontAlgn="base" hangingPunct="1">
              <a:spcBef>
                <a:spcPct val="20000"/>
              </a:spcBef>
              <a:spcAft>
                <a:spcPct val="0"/>
              </a:spcAft>
              <a:buClr>
                <a:srgbClr val="C0C0C0"/>
              </a:buClr>
              <a:buChar char="•"/>
              <a:defRPr>
                <a:solidFill>
                  <a:schemeClr val="tx1"/>
                </a:solidFill>
                <a:latin typeface="Univers Light"/>
                <a:ea typeface="ＭＳ Ｐゴシック" charset="0"/>
                <a:cs typeface="Univers Light"/>
              </a:defRPr>
            </a:lvl4pPr>
            <a:lvl5pPr marL="1140619" indent="-135731" algn="l" defTabSz="271463" rtl="0" eaLnBrk="1" fontAlgn="base" hangingPunct="1">
              <a:spcBef>
                <a:spcPct val="20000"/>
              </a:spcBef>
              <a:spcAft>
                <a:spcPct val="0"/>
              </a:spcAft>
              <a:buClr>
                <a:srgbClr val="C0C0C0"/>
              </a:buClr>
              <a:buChar char="-"/>
              <a:defRPr sz="1400">
                <a:solidFill>
                  <a:schemeClr val="tx1"/>
                </a:solidFill>
                <a:latin typeface="Univers Light"/>
                <a:ea typeface="ＭＳ Ｐゴシック" charset="0"/>
                <a:cs typeface="Univers Light"/>
              </a:defRPr>
            </a:lvl5pPr>
            <a:lvl6pPr marL="1483519" indent="-135731" algn="l" defTabSz="271463" rtl="0" eaLnBrk="1" fontAlgn="base" hangingPunct="1">
              <a:spcBef>
                <a:spcPct val="20000"/>
              </a:spcBef>
              <a:spcAft>
                <a:spcPct val="0"/>
              </a:spcAft>
              <a:buClr>
                <a:srgbClr val="C0C0C0"/>
              </a:buClr>
              <a:buChar char="-"/>
              <a:defRPr sz="1200">
                <a:solidFill>
                  <a:schemeClr val="tx1"/>
                </a:solidFill>
                <a:latin typeface="+mn-lt"/>
              </a:defRPr>
            </a:lvl6pPr>
            <a:lvl7pPr marL="1826419" indent="-135731" algn="l" defTabSz="271463" rtl="0" eaLnBrk="1" fontAlgn="base" hangingPunct="1">
              <a:spcBef>
                <a:spcPct val="20000"/>
              </a:spcBef>
              <a:spcAft>
                <a:spcPct val="0"/>
              </a:spcAft>
              <a:buClr>
                <a:srgbClr val="C0C0C0"/>
              </a:buClr>
              <a:buChar char="-"/>
              <a:defRPr sz="1200">
                <a:solidFill>
                  <a:schemeClr val="tx1"/>
                </a:solidFill>
                <a:latin typeface="+mn-lt"/>
              </a:defRPr>
            </a:lvl7pPr>
            <a:lvl8pPr marL="2169319" indent="-135731" algn="l" defTabSz="271463" rtl="0" eaLnBrk="1" fontAlgn="base" hangingPunct="1">
              <a:spcBef>
                <a:spcPct val="20000"/>
              </a:spcBef>
              <a:spcAft>
                <a:spcPct val="0"/>
              </a:spcAft>
              <a:buClr>
                <a:srgbClr val="C0C0C0"/>
              </a:buClr>
              <a:buChar char="-"/>
              <a:defRPr sz="1200">
                <a:solidFill>
                  <a:schemeClr val="tx1"/>
                </a:solidFill>
                <a:latin typeface="+mn-lt"/>
              </a:defRPr>
            </a:lvl8pPr>
            <a:lvl9pPr marL="2512219" indent="-135731" algn="l" defTabSz="271463" rtl="0" eaLnBrk="1" fontAlgn="base" hangingPunct="1">
              <a:spcBef>
                <a:spcPct val="20000"/>
              </a:spcBef>
              <a:spcAft>
                <a:spcPct val="0"/>
              </a:spcAft>
              <a:buClr>
                <a:srgbClr val="C0C0C0"/>
              </a:buClr>
              <a:buChar char="-"/>
              <a:defRPr sz="1200">
                <a:solidFill>
                  <a:schemeClr val="tx1"/>
                </a:solidFill>
                <a:latin typeface="+mn-lt"/>
              </a:defRPr>
            </a:lvl9pPr>
          </a:lstStyle>
          <a:p>
            <a:pPr lvl="1"/>
            <a:r>
              <a:rPr lang="en-US" kern="0" dirty="0" smtClean="0"/>
              <a:t>Ad-hoc overlay file system: </a:t>
            </a:r>
          </a:p>
          <a:p>
            <a:pPr lvl="2"/>
            <a:r>
              <a:rPr lang="en-US" kern="0" dirty="0" smtClean="0"/>
              <a:t>Separate overlay </a:t>
            </a:r>
            <a:r>
              <a:rPr lang="en-US" kern="0" dirty="0"/>
              <a:t>file system </a:t>
            </a:r>
            <a:r>
              <a:rPr lang="en-US" kern="0" dirty="0" smtClean="0"/>
              <a:t/>
            </a:r>
            <a:br>
              <a:rPr lang="en-US" kern="0" dirty="0" smtClean="0"/>
            </a:br>
            <a:r>
              <a:rPr lang="en-US" kern="0" dirty="0" smtClean="0"/>
              <a:t>per </a:t>
            </a:r>
            <a:r>
              <a:rPr lang="en-US" kern="0" dirty="0"/>
              <a:t>application run </a:t>
            </a:r>
            <a:endParaRPr lang="en-US" kern="0" dirty="0" smtClean="0"/>
          </a:p>
          <a:p>
            <a:pPr lvl="2"/>
            <a:r>
              <a:rPr lang="en-US" kern="0" dirty="0" smtClean="0"/>
              <a:t>Instantiated on scheduled </a:t>
            </a:r>
            <a:br>
              <a:rPr lang="en-US" kern="0" dirty="0" smtClean="0"/>
            </a:br>
            <a:r>
              <a:rPr lang="en-US" kern="0" dirty="0" smtClean="0"/>
              <a:t>compute nodes</a:t>
            </a:r>
          </a:p>
          <a:p>
            <a:pPr lvl="2"/>
            <a:endParaRPr lang="en-US" kern="0" dirty="0"/>
          </a:p>
          <a:p>
            <a:pPr lvl="1"/>
            <a:r>
              <a:rPr lang="en-US" kern="0" dirty="0" smtClean="0"/>
              <a:t>Allocate buffers in local storages</a:t>
            </a:r>
          </a:p>
        </p:txBody>
      </p:sp>
      <p:sp>
        <p:nvSpPr>
          <p:cNvPr id="7" name="Rechteck 6"/>
          <p:cNvSpPr/>
          <p:nvPr/>
        </p:nvSpPr>
        <p:spPr bwMode="auto">
          <a:xfrm>
            <a:off x="5652120" y="587425"/>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RAM</a:t>
            </a:r>
          </a:p>
        </p:txBody>
      </p:sp>
      <p:sp>
        <p:nvSpPr>
          <p:cNvPr id="9" name="Rechteck 8"/>
          <p:cNvSpPr/>
          <p:nvPr/>
        </p:nvSpPr>
        <p:spPr bwMode="auto">
          <a:xfrm>
            <a:off x="5876528" y="1091481"/>
            <a:ext cx="1071736"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NVRAM</a:t>
            </a:r>
          </a:p>
        </p:txBody>
      </p:sp>
      <p:sp>
        <p:nvSpPr>
          <p:cNvPr id="10" name="Rechteck 9"/>
          <p:cNvSpPr/>
          <p:nvPr/>
        </p:nvSpPr>
        <p:spPr bwMode="auto">
          <a:xfrm>
            <a:off x="7344308" y="587425"/>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SSD</a:t>
            </a:r>
          </a:p>
        </p:txBody>
      </p:sp>
      <p:sp>
        <p:nvSpPr>
          <p:cNvPr id="11" name="Rechteck 10"/>
          <p:cNvSpPr/>
          <p:nvPr/>
        </p:nvSpPr>
        <p:spPr bwMode="auto">
          <a:xfrm>
            <a:off x="7812360" y="1091481"/>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HDD</a:t>
            </a:r>
          </a:p>
        </p:txBody>
      </p:sp>
      <p:cxnSp>
        <p:nvCxnSpPr>
          <p:cNvPr id="12" name="Gerader Verbinder 11"/>
          <p:cNvCxnSpPr/>
          <p:nvPr/>
        </p:nvCxnSpPr>
        <p:spPr bwMode="auto">
          <a:xfrm>
            <a:off x="5508104" y="1626224"/>
            <a:ext cx="3312000" cy="0"/>
          </a:xfrm>
          <a:prstGeom prst="line">
            <a:avLst/>
          </a:prstGeom>
          <a:noFill/>
          <a:ln w="9525" cap="flat" cmpd="sng" algn="ctr">
            <a:solidFill>
              <a:schemeClr val="bg1">
                <a:lumMod val="65000"/>
              </a:schemeClr>
            </a:solidFill>
            <a:prstDash val="solid"/>
            <a:round/>
            <a:headEnd type="none" w="med" len="med"/>
            <a:tailEnd type="none" w="med" len="med"/>
          </a:ln>
          <a:effectLst/>
        </p:spPr>
      </p:cxnSp>
      <p:sp>
        <p:nvSpPr>
          <p:cNvPr id="16" name="Rechteck 15"/>
          <p:cNvSpPr/>
          <p:nvPr/>
        </p:nvSpPr>
        <p:spPr bwMode="auto">
          <a:xfrm>
            <a:off x="5652120" y="1728919"/>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RAM</a:t>
            </a:r>
          </a:p>
        </p:txBody>
      </p:sp>
      <p:sp>
        <p:nvSpPr>
          <p:cNvPr id="17" name="Rechteck 16"/>
          <p:cNvSpPr/>
          <p:nvPr/>
        </p:nvSpPr>
        <p:spPr bwMode="auto">
          <a:xfrm>
            <a:off x="5876528" y="2232975"/>
            <a:ext cx="1071736"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NVRAM</a:t>
            </a:r>
          </a:p>
        </p:txBody>
      </p:sp>
      <p:sp>
        <p:nvSpPr>
          <p:cNvPr id="18" name="Rechteck 17"/>
          <p:cNvSpPr/>
          <p:nvPr/>
        </p:nvSpPr>
        <p:spPr bwMode="auto">
          <a:xfrm>
            <a:off x="7344308" y="1728919"/>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SSD</a:t>
            </a:r>
          </a:p>
        </p:txBody>
      </p:sp>
      <p:sp>
        <p:nvSpPr>
          <p:cNvPr id="19" name="Rechteck 18"/>
          <p:cNvSpPr/>
          <p:nvPr/>
        </p:nvSpPr>
        <p:spPr bwMode="auto">
          <a:xfrm>
            <a:off x="7812360" y="2232975"/>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HDD</a:t>
            </a:r>
          </a:p>
        </p:txBody>
      </p:sp>
      <p:cxnSp>
        <p:nvCxnSpPr>
          <p:cNvPr id="20" name="Gerader Verbinder 19"/>
          <p:cNvCxnSpPr/>
          <p:nvPr/>
        </p:nvCxnSpPr>
        <p:spPr bwMode="auto">
          <a:xfrm>
            <a:off x="5508104" y="3167179"/>
            <a:ext cx="3312000" cy="0"/>
          </a:xfrm>
          <a:prstGeom prst="line">
            <a:avLst/>
          </a:prstGeom>
          <a:noFill/>
          <a:ln w="9525" cap="flat" cmpd="sng" algn="ctr">
            <a:solidFill>
              <a:schemeClr val="bg1">
                <a:lumMod val="65000"/>
              </a:schemeClr>
            </a:solidFill>
            <a:prstDash val="solid"/>
            <a:round/>
            <a:headEnd type="none" w="med" len="med"/>
            <a:tailEnd type="none" w="med" len="med"/>
          </a:ln>
          <a:effectLst/>
        </p:spPr>
      </p:cxnSp>
      <p:sp>
        <p:nvSpPr>
          <p:cNvPr id="24" name="Rechteck 23"/>
          <p:cNvSpPr/>
          <p:nvPr/>
        </p:nvSpPr>
        <p:spPr bwMode="auto">
          <a:xfrm>
            <a:off x="5652120" y="3269875"/>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RAM</a:t>
            </a:r>
          </a:p>
        </p:txBody>
      </p:sp>
      <p:sp>
        <p:nvSpPr>
          <p:cNvPr id="25" name="Rechteck 24"/>
          <p:cNvSpPr/>
          <p:nvPr/>
        </p:nvSpPr>
        <p:spPr bwMode="auto">
          <a:xfrm>
            <a:off x="5876528" y="3773931"/>
            <a:ext cx="1071736"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NVRAM</a:t>
            </a:r>
          </a:p>
        </p:txBody>
      </p:sp>
      <p:sp>
        <p:nvSpPr>
          <p:cNvPr id="26" name="Rechteck 25"/>
          <p:cNvSpPr/>
          <p:nvPr/>
        </p:nvSpPr>
        <p:spPr bwMode="auto">
          <a:xfrm>
            <a:off x="7344308" y="3269875"/>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SSD</a:t>
            </a:r>
          </a:p>
        </p:txBody>
      </p:sp>
      <p:sp>
        <p:nvSpPr>
          <p:cNvPr id="27" name="Rechteck 26"/>
          <p:cNvSpPr/>
          <p:nvPr/>
        </p:nvSpPr>
        <p:spPr bwMode="auto">
          <a:xfrm>
            <a:off x="7812360" y="3773931"/>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HDD</a:t>
            </a:r>
          </a:p>
        </p:txBody>
      </p:sp>
      <p:sp>
        <p:nvSpPr>
          <p:cNvPr id="28" name="Abgerundetes Rechteck 27"/>
          <p:cNvSpPr/>
          <p:nvPr/>
        </p:nvSpPr>
        <p:spPr bwMode="auto">
          <a:xfrm>
            <a:off x="4237332" y="3230455"/>
            <a:ext cx="468052" cy="1069487"/>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vert270"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chemeClr val="accent1">
                    <a:lumMod val="50000"/>
                  </a:schemeClr>
                </a:solidFill>
                <a:effectLst/>
                <a:latin typeface="Univers 45 Light" pitchFamily="2" charset="0"/>
              </a:rPr>
              <a:t>Ranks 16-23</a:t>
            </a:r>
          </a:p>
        </p:txBody>
      </p:sp>
      <p:sp>
        <p:nvSpPr>
          <p:cNvPr id="29" name="Abgerundetes Rechteck 28"/>
          <p:cNvSpPr/>
          <p:nvPr/>
        </p:nvSpPr>
        <p:spPr bwMode="auto">
          <a:xfrm>
            <a:off x="4237332" y="1678178"/>
            <a:ext cx="468052" cy="1069487"/>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vert270"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chemeClr val="accent1">
                    <a:lumMod val="50000"/>
                  </a:schemeClr>
                </a:solidFill>
                <a:effectLst/>
                <a:latin typeface="Univers 45 Light" pitchFamily="2" charset="0"/>
              </a:rPr>
              <a:t>Ranks 8-15</a:t>
            </a:r>
          </a:p>
        </p:txBody>
      </p:sp>
      <p:sp>
        <p:nvSpPr>
          <p:cNvPr id="30" name="Abgerundetes Rechteck 29"/>
          <p:cNvSpPr/>
          <p:nvPr/>
        </p:nvSpPr>
        <p:spPr bwMode="auto">
          <a:xfrm>
            <a:off x="4237332" y="526050"/>
            <a:ext cx="468052" cy="1069487"/>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vert270"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chemeClr val="accent1">
                    <a:lumMod val="50000"/>
                  </a:schemeClr>
                </a:solidFill>
                <a:effectLst/>
                <a:latin typeface="Univers 45 Light" pitchFamily="2" charset="0"/>
              </a:rPr>
              <a:t>Ranks 0-7</a:t>
            </a:r>
          </a:p>
        </p:txBody>
      </p:sp>
      <p:cxnSp>
        <p:nvCxnSpPr>
          <p:cNvPr id="31" name="Gerader Verbinder 30"/>
          <p:cNvCxnSpPr/>
          <p:nvPr/>
        </p:nvCxnSpPr>
        <p:spPr bwMode="auto">
          <a:xfrm>
            <a:off x="5508104" y="2787774"/>
            <a:ext cx="3312000" cy="0"/>
          </a:xfrm>
          <a:prstGeom prst="line">
            <a:avLst/>
          </a:prstGeom>
          <a:noFill/>
          <a:ln w="9525" cap="flat" cmpd="sng" algn="ctr">
            <a:solidFill>
              <a:schemeClr val="bg1">
                <a:lumMod val="65000"/>
              </a:schemeClr>
            </a:solidFill>
            <a:prstDash val="solid"/>
            <a:round/>
            <a:headEnd type="none" w="med" len="med"/>
            <a:tailEnd type="none" w="med" len="med"/>
          </a:ln>
          <a:effectLst/>
        </p:spPr>
      </p:cxnSp>
      <p:sp>
        <p:nvSpPr>
          <p:cNvPr id="32" name="Rechteck 31"/>
          <p:cNvSpPr/>
          <p:nvPr/>
        </p:nvSpPr>
        <p:spPr bwMode="auto">
          <a:xfrm>
            <a:off x="5580112" y="2836933"/>
            <a:ext cx="3503195" cy="283191"/>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algn="ctr"/>
            <a:r>
              <a:rPr lang="de-DE" sz="1400" dirty="0">
                <a:solidFill>
                  <a:schemeClr val="tx1"/>
                </a:solidFill>
                <a:latin typeface="Univers 45 Light" pitchFamily="2" charset="0"/>
              </a:rPr>
              <a:t>Other </a:t>
            </a:r>
            <a:r>
              <a:rPr lang="de-DE" sz="1400" dirty="0" err="1">
                <a:solidFill>
                  <a:schemeClr val="tx1"/>
                </a:solidFill>
                <a:latin typeface="Univers 45 Light" pitchFamily="2" charset="0"/>
              </a:rPr>
              <a:t>compute</a:t>
            </a:r>
            <a:r>
              <a:rPr lang="de-DE" sz="1400" dirty="0">
                <a:solidFill>
                  <a:schemeClr val="tx1"/>
                </a:solidFill>
                <a:latin typeface="Univers 45 Light" pitchFamily="2" charset="0"/>
              </a:rPr>
              <a:t> </a:t>
            </a:r>
            <a:r>
              <a:rPr lang="de-DE" sz="1400" dirty="0" err="1">
                <a:solidFill>
                  <a:schemeClr val="tx1"/>
                </a:solidFill>
                <a:latin typeface="Univers 45 Light" pitchFamily="2" charset="0"/>
              </a:rPr>
              <a:t>node</a:t>
            </a:r>
            <a:r>
              <a:rPr lang="de-DE" sz="1400" dirty="0">
                <a:solidFill>
                  <a:schemeClr val="tx1"/>
                </a:solidFill>
                <a:latin typeface="Univers 45 Light" pitchFamily="2" charset="0"/>
              </a:rPr>
              <a:t>, not </a:t>
            </a:r>
            <a:r>
              <a:rPr lang="de-DE" sz="1400" dirty="0" err="1">
                <a:solidFill>
                  <a:schemeClr val="tx1"/>
                </a:solidFill>
                <a:latin typeface="Univers 45 Light" pitchFamily="2" charset="0"/>
              </a:rPr>
              <a:t>part</a:t>
            </a:r>
            <a:r>
              <a:rPr lang="de-DE" sz="1400" dirty="0">
                <a:solidFill>
                  <a:schemeClr val="tx1"/>
                </a:solidFill>
                <a:latin typeface="Univers 45 Light" pitchFamily="2" charset="0"/>
              </a:rPr>
              <a:t> </a:t>
            </a:r>
            <a:r>
              <a:rPr lang="de-DE" sz="1400" dirty="0" err="1">
                <a:solidFill>
                  <a:schemeClr val="tx1"/>
                </a:solidFill>
                <a:latin typeface="Univers 45 Light" pitchFamily="2" charset="0"/>
              </a:rPr>
              <a:t>of</a:t>
            </a:r>
            <a:r>
              <a:rPr lang="de-DE" sz="1400" dirty="0">
                <a:solidFill>
                  <a:schemeClr val="tx1"/>
                </a:solidFill>
                <a:latin typeface="Univers 45 Light" pitchFamily="2" charset="0"/>
              </a:rPr>
              <a:t> same </a:t>
            </a:r>
            <a:r>
              <a:rPr lang="de-DE" sz="1400" dirty="0" err="1" smtClean="0">
                <a:solidFill>
                  <a:schemeClr val="tx1"/>
                </a:solidFill>
                <a:latin typeface="Univers 45 Light" pitchFamily="2" charset="0"/>
              </a:rPr>
              <a:t>job</a:t>
            </a:r>
            <a:endParaRPr lang="de-DE" sz="1400" dirty="0">
              <a:solidFill>
                <a:schemeClr val="tx1"/>
              </a:solidFill>
              <a:latin typeface="Univers 45 Light" pitchFamily="2" charset="0"/>
            </a:endParaRPr>
          </a:p>
        </p:txBody>
      </p:sp>
      <p:cxnSp>
        <p:nvCxnSpPr>
          <p:cNvPr id="33" name="Gerader Verbinder 32"/>
          <p:cNvCxnSpPr/>
          <p:nvPr/>
        </p:nvCxnSpPr>
        <p:spPr bwMode="auto">
          <a:xfrm>
            <a:off x="5508104" y="4299942"/>
            <a:ext cx="3312000" cy="0"/>
          </a:xfrm>
          <a:prstGeom prst="line">
            <a:avLst/>
          </a:prstGeom>
          <a:noFill/>
          <a:ln w="9525" cap="flat" cmpd="sng" algn="ctr">
            <a:solidFill>
              <a:schemeClr val="bg1">
                <a:lumMod val="65000"/>
              </a:schemeClr>
            </a:solidFill>
            <a:prstDash val="solid"/>
            <a:round/>
            <a:headEnd type="none" w="med" len="med"/>
            <a:tailEnd type="none" w="med" len="med"/>
          </a:ln>
          <a:effectLst/>
        </p:spPr>
      </p:cxnSp>
      <p:sp>
        <p:nvSpPr>
          <p:cNvPr id="35" name="Rechteck 34"/>
          <p:cNvSpPr/>
          <p:nvPr/>
        </p:nvSpPr>
        <p:spPr bwMode="auto">
          <a:xfrm rot="16200000">
            <a:off x="4518298" y="855401"/>
            <a:ext cx="992763" cy="410784"/>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Univers 45 Light" pitchFamily="2" charset="0"/>
              </a:rPr>
              <a:t>Overlay FS</a:t>
            </a:r>
          </a:p>
        </p:txBody>
      </p:sp>
      <p:sp>
        <p:nvSpPr>
          <p:cNvPr id="36" name="Rechteck 35"/>
          <p:cNvSpPr/>
          <p:nvPr/>
        </p:nvSpPr>
        <p:spPr bwMode="auto">
          <a:xfrm rot="16200000">
            <a:off x="4518298" y="2027582"/>
            <a:ext cx="992763" cy="410784"/>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Univers 45 Light" pitchFamily="2" charset="0"/>
              </a:rPr>
              <a:t>Overlay FS</a:t>
            </a:r>
          </a:p>
        </p:txBody>
      </p:sp>
      <p:sp>
        <p:nvSpPr>
          <p:cNvPr id="37" name="Rechteck 36"/>
          <p:cNvSpPr/>
          <p:nvPr/>
        </p:nvSpPr>
        <p:spPr bwMode="auto">
          <a:xfrm rot="16200000">
            <a:off x="4518298" y="3568538"/>
            <a:ext cx="992763" cy="410784"/>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Univers 45 Light" pitchFamily="2" charset="0"/>
              </a:rPr>
              <a:t>Overlay FS</a:t>
            </a:r>
          </a:p>
        </p:txBody>
      </p:sp>
      <p:cxnSp>
        <p:nvCxnSpPr>
          <p:cNvPr id="38" name="Gerader Verbinder 37"/>
          <p:cNvCxnSpPr>
            <a:stCxn id="35" idx="1"/>
            <a:endCxn id="36" idx="3"/>
          </p:cNvCxnSpPr>
          <p:nvPr/>
        </p:nvCxnSpPr>
        <p:spPr bwMode="auto">
          <a:xfrm>
            <a:off x="5014680" y="1557175"/>
            <a:ext cx="0" cy="179418"/>
          </a:xfrm>
          <a:prstGeom prst="line">
            <a:avLst/>
          </a:prstGeom>
          <a:noFill/>
          <a:ln w="76200" cap="flat" cmpd="sng" algn="ctr">
            <a:solidFill>
              <a:schemeClr val="accent6"/>
            </a:solidFill>
            <a:prstDash val="solid"/>
            <a:round/>
            <a:headEnd type="none" w="med" len="med"/>
            <a:tailEnd type="none" w="med" len="med"/>
          </a:ln>
          <a:effectLst/>
        </p:spPr>
      </p:cxnSp>
      <p:cxnSp>
        <p:nvCxnSpPr>
          <p:cNvPr id="39" name="Gerader Verbinder 38"/>
          <p:cNvCxnSpPr>
            <a:stCxn id="36" idx="1"/>
            <a:endCxn id="37" idx="3"/>
          </p:cNvCxnSpPr>
          <p:nvPr/>
        </p:nvCxnSpPr>
        <p:spPr bwMode="auto">
          <a:xfrm>
            <a:off x="5014680" y="2729356"/>
            <a:ext cx="0" cy="548193"/>
          </a:xfrm>
          <a:prstGeom prst="line">
            <a:avLst/>
          </a:prstGeom>
          <a:noFill/>
          <a:ln w="76200" cap="flat" cmpd="sng" algn="ctr">
            <a:solidFill>
              <a:schemeClr val="accent6"/>
            </a:solidFill>
            <a:prstDash val="solid"/>
            <a:round/>
            <a:headEnd type="none" w="med" len="med"/>
            <a:tailEnd type="none" w="med" len="med"/>
          </a:ln>
          <a:effectLst/>
        </p:spPr>
      </p:cxnSp>
      <p:sp>
        <p:nvSpPr>
          <p:cNvPr id="43" name="Rechteck 42"/>
          <p:cNvSpPr/>
          <p:nvPr/>
        </p:nvSpPr>
        <p:spPr bwMode="auto">
          <a:xfrm>
            <a:off x="5580112" y="4349083"/>
            <a:ext cx="3503195" cy="283191"/>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algn="ctr"/>
            <a:r>
              <a:rPr lang="de-DE" sz="1400" dirty="0">
                <a:solidFill>
                  <a:schemeClr val="tx1"/>
                </a:solidFill>
                <a:latin typeface="Univers 45 Light" pitchFamily="2" charset="0"/>
              </a:rPr>
              <a:t>Other </a:t>
            </a:r>
            <a:r>
              <a:rPr lang="de-DE" sz="1400" dirty="0" err="1">
                <a:solidFill>
                  <a:schemeClr val="tx1"/>
                </a:solidFill>
                <a:latin typeface="Univers 45 Light" pitchFamily="2" charset="0"/>
              </a:rPr>
              <a:t>compute</a:t>
            </a:r>
            <a:r>
              <a:rPr lang="de-DE" sz="1400" dirty="0">
                <a:solidFill>
                  <a:schemeClr val="tx1"/>
                </a:solidFill>
                <a:latin typeface="Univers 45 Light" pitchFamily="2" charset="0"/>
              </a:rPr>
              <a:t> </a:t>
            </a:r>
            <a:r>
              <a:rPr lang="de-DE" sz="1400" dirty="0" err="1">
                <a:solidFill>
                  <a:schemeClr val="tx1"/>
                </a:solidFill>
                <a:latin typeface="Univers 45 Light" pitchFamily="2" charset="0"/>
              </a:rPr>
              <a:t>node</a:t>
            </a:r>
            <a:r>
              <a:rPr lang="de-DE" sz="1400" dirty="0">
                <a:solidFill>
                  <a:schemeClr val="tx1"/>
                </a:solidFill>
                <a:latin typeface="Univers 45 Light" pitchFamily="2" charset="0"/>
              </a:rPr>
              <a:t>, not </a:t>
            </a:r>
            <a:r>
              <a:rPr lang="de-DE" sz="1400" dirty="0" err="1">
                <a:solidFill>
                  <a:schemeClr val="tx1"/>
                </a:solidFill>
                <a:latin typeface="Univers 45 Light" pitchFamily="2" charset="0"/>
              </a:rPr>
              <a:t>part</a:t>
            </a:r>
            <a:r>
              <a:rPr lang="de-DE" sz="1400" dirty="0">
                <a:solidFill>
                  <a:schemeClr val="tx1"/>
                </a:solidFill>
                <a:latin typeface="Univers 45 Light" pitchFamily="2" charset="0"/>
              </a:rPr>
              <a:t> </a:t>
            </a:r>
            <a:r>
              <a:rPr lang="de-DE" sz="1400" dirty="0" err="1">
                <a:solidFill>
                  <a:schemeClr val="tx1"/>
                </a:solidFill>
                <a:latin typeface="Univers 45 Light" pitchFamily="2" charset="0"/>
              </a:rPr>
              <a:t>of</a:t>
            </a:r>
            <a:r>
              <a:rPr lang="de-DE" sz="1400" dirty="0">
                <a:solidFill>
                  <a:schemeClr val="tx1"/>
                </a:solidFill>
                <a:latin typeface="Univers 45 Light" pitchFamily="2" charset="0"/>
              </a:rPr>
              <a:t> same </a:t>
            </a:r>
            <a:r>
              <a:rPr lang="de-DE" sz="1400" dirty="0" err="1" smtClean="0">
                <a:solidFill>
                  <a:schemeClr val="tx1"/>
                </a:solidFill>
                <a:latin typeface="Univers 45 Light" pitchFamily="2" charset="0"/>
              </a:rPr>
              <a:t>job</a:t>
            </a:r>
            <a:endParaRPr lang="de-DE" sz="1400" dirty="0">
              <a:solidFill>
                <a:schemeClr val="tx1"/>
              </a:solidFill>
              <a:latin typeface="Univers 45 Light" pitchFamily="2" charset="0"/>
            </a:endParaRPr>
          </a:p>
        </p:txBody>
      </p:sp>
      <p:grpSp>
        <p:nvGrpSpPr>
          <p:cNvPr id="61" name="Gruppieren 60"/>
          <p:cNvGrpSpPr/>
          <p:nvPr/>
        </p:nvGrpSpPr>
        <p:grpSpPr>
          <a:xfrm>
            <a:off x="6372200" y="620358"/>
            <a:ext cx="2736304" cy="3538639"/>
            <a:chOff x="6372200" y="620358"/>
            <a:chExt cx="2736304" cy="3538639"/>
          </a:xfrm>
        </p:grpSpPr>
        <p:sp>
          <p:nvSpPr>
            <p:cNvPr id="48" name="Flussdiagramm: Magnetplattenspeicher 47"/>
            <p:cNvSpPr/>
            <p:nvPr/>
          </p:nvSpPr>
          <p:spPr bwMode="auto">
            <a:xfrm>
              <a:off x="6379134" y="620358"/>
              <a:ext cx="576064" cy="360040"/>
            </a:xfrm>
            <a:prstGeom prst="flowChartMagneticDisk">
              <a:avLst/>
            </a:prstGeom>
            <a:solidFill>
              <a:schemeClr val="accent6"/>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smtClean="0">
                <a:ln>
                  <a:noFill/>
                </a:ln>
                <a:solidFill>
                  <a:srgbClr val="FFFFFF"/>
                </a:solidFill>
                <a:effectLst/>
                <a:latin typeface="Univers 45 Light" pitchFamily="2" charset="0"/>
              </a:endParaRPr>
            </a:p>
          </p:txBody>
        </p:sp>
        <p:sp>
          <p:nvSpPr>
            <p:cNvPr id="50" name="Flussdiagramm: Magnetplattenspeicher 49"/>
            <p:cNvSpPr/>
            <p:nvPr/>
          </p:nvSpPr>
          <p:spPr bwMode="auto">
            <a:xfrm>
              <a:off x="6876624" y="1127485"/>
              <a:ext cx="576064" cy="360040"/>
            </a:xfrm>
            <a:prstGeom prst="flowChartMagneticDisk">
              <a:avLst/>
            </a:prstGeom>
            <a:solidFill>
              <a:schemeClr val="accent6"/>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smtClean="0">
                <a:ln>
                  <a:noFill/>
                </a:ln>
                <a:solidFill>
                  <a:srgbClr val="FFFFFF"/>
                </a:solidFill>
                <a:effectLst/>
                <a:latin typeface="Univers 45 Light" pitchFamily="2" charset="0"/>
              </a:endParaRPr>
            </a:p>
          </p:txBody>
        </p:sp>
        <p:sp>
          <p:nvSpPr>
            <p:cNvPr id="51" name="Flussdiagramm: Magnetplattenspeicher 50"/>
            <p:cNvSpPr/>
            <p:nvPr/>
          </p:nvSpPr>
          <p:spPr bwMode="auto">
            <a:xfrm>
              <a:off x="8028384" y="620358"/>
              <a:ext cx="576064" cy="360040"/>
            </a:xfrm>
            <a:prstGeom prst="flowChartMagneticDisk">
              <a:avLst/>
            </a:prstGeom>
            <a:solidFill>
              <a:schemeClr val="accent6"/>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smtClean="0">
                <a:ln>
                  <a:noFill/>
                </a:ln>
                <a:solidFill>
                  <a:srgbClr val="FFFFFF"/>
                </a:solidFill>
                <a:effectLst/>
                <a:latin typeface="Univers 45 Light" pitchFamily="2" charset="0"/>
              </a:endParaRPr>
            </a:p>
          </p:txBody>
        </p:sp>
        <p:sp>
          <p:nvSpPr>
            <p:cNvPr id="52" name="Flussdiagramm: Magnetplattenspeicher 51"/>
            <p:cNvSpPr/>
            <p:nvPr/>
          </p:nvSpPr>
          <p:spPr bwMode="auto">
            <a:xfrm>
              <a:off x="8514830" y="1126534"/>
              <a:ext cx="576064" cy="360040"/>
            </a:xfrm>
            <a:prstGeom prst="flowChartMagneticDisk">
              <a:avLst/>
            </a:prstGeom>
            <a:solidFill>
              <a:schemeClr val="accent6"/>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smtClean="0">
                <a:ln>
                  <a:noFill/>
                </a:ln>
                <a:solidFill>
                  <a:srgbClr val="FFFFFF"/>
                </a:solidFill>
                <a:effectLst/>
                <a:latin typeface="Univers 45 Light" pitchFamily="2" charset="0"/>
              </a:endParaRPr>
            </a:p>
          </p:txBody>
        </p:sp>
        <p:sp>
          <p:nvSpPr>
            <p:cNvPr id="53" name="Flussdiagramm: Magnetplattenspeicher 52"/>
            <p:cNvSpPr/>
            <p:nvPr/>
          </p:nvSpPr>
          <p:spPr bwMode="auto">
            <a:xfrm>
              <a:off x="6372200" y="1776591"/>
              <a:ext cx="576064" cy="360040"/>
            </a:xfrm>
            <a:prstGeom prst="flowChartMagneticDisk">
              <a:avLst/>
            </a:prstGeom>
            <a:solidFill>
              <a:schemeClr val="accent6"/>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smtClean="0">
                <a:ln>
                  <a:noFill/>
                </a:ln>
                <a:solidFill>
                  <a:srgbClr val="FFFFFF"/>
                </a:solidFill>
                <a:effectLst/>
                <a:latin typeface="Univers 45 Light" pitchFamily="2" charset="0"/>
              </a:endParaRPr>
            </a:p>
          </p:txBody>
        </p:sp>
        <p:sp>
          <p:nvSpPr>
            <p:cNvPr id="54" name="Flussdiagramm: Magnetplattenspeicher 53"/>
            <p:cNvSpPr/>
            <p:nvPr/>
          </p:nvSpPr>
          <p:spPr bwMode="auto">
            <a:xfrm>
              <a:off x="6869690" y="2283718"/>
              <a:ext cx="576064" cy="360040"/>
            </a:xfrm>
            <a:prstGeom prst="flowChartMagneticDisk">
              <a:avLst/>
            </a:prstGeom>
            <a:solidFill>
              <a:schemeClr val="accent6"/>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smtClean="0">
                <a:ln>
                  <a:noFill/>
                </a:ln>
                <a:solidFill>
                  <a:srgbClr val="FFFFFF"/>
                </a:solidFill>
                <a:effectLst/>
                <a:latin typeface="Univers 45 Light" pitchFamily="2" charset="0"/>
              </a:endParaRPr>
            </a:p>
          </p:txBody>
        </p:sp>
        <p:sp>
          <p:nvSpPr>
            <p:cNvPr id="55" name="Flussdiagramm: Magnetplattenspeicher 54"/>
            <p:cNvSpPr/>
            <p:nvPr/>
          </p:nvSpPr>
          <p:spPr bwMode="auto">
            <a:xfrm>
              <a:off x="8021450" y="1776591"/>
              <a:ext cx="576064" cy="360040"/>
            </a:xfrm>
            <a:prstGeom prst="flowChartMagneticDisk">
              <a:avLst/>
            </a:prstGeom>
            <a:solidFill>
              <a:schemeClr val="accent6"/>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smtClean="0">
                <a:ln>
                  <a:noFill/>
                </a:ln>
                <a:solidFill>
                  <a:srgbClr val="FFFFFF"/>
                </a:solidFill>
                <a:effectLst/>
                <a:latin typeface="Univers 45 Light" pitchFamily="2" charset="0"/>
              </a:endParaRPr>
            </a:p>
          </p:txBody>
        </p:sp>
        <p:sp>
          <p:nvSpPr>
            <p:cNvPr id="56" name="Flussdiagramm: Magnetplattenspeicher 55"/>
            <p:cNvSpPr/>
            <p:nvPr/>
          </p:nvSpPr>
          <p:spPr bwMode="auto">
            <a:xfrm>
              <a:off x="8507896" y="2282767"/>
              <a:ext cx="576064" cy="360040"/>
            </a:xfrm>
            <a:prstGeom prst="flowChartMagneticDisk">
              <a:avLst/>
            </a:prstGeom>
            <a:solidFill>
              <a:schemeClr val="accent6"/>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smtClean="0">
                <a:ln>
                  <a:noFill/>
                </a:ln>
                <a:solidFill>
                  <a:srgbClr val="FFFFFF"/>
                </a:solidFill>
                <a:effectLst/>
                <a:latin typeface="Univers 45 Light" pitchFamily="2" charset="0"/>
              </a:endParaRPr>
            </a:p>
          </p:txBody>
        </p:sp>
        <p:sp>
          <p:nvSpPr>
            <p:cNvPr id="57" name="Flussdiagramm: Magnetplattenspeicher 56"/>
            <p:cNvSpPr/>
            <p:nvPr/>
          </p:nvSpPr>
          <p:spPr bwMode="auto">
            <a:xfrm>
              <a:off x="6396744" y="3291830"/>
              <a:ext cx="576064" cy="360040"/>
            </a:xfrm>
            <a:prstGeom prst="flowChartMagneticDisk">
              <a:avLst/>
            </a:prstGeom>
            <a:solidFill>
              <a:schemeClr val="accent6"/>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smtClean="0">
                <a:ln>
                  <a:noFill/>
                </a:ln>
                <a:solidFill>
                  <a:srgbClr val="FFFFFF"/>
                </a:solidFill>
                <a:effectLst/>
                <a:latin typeface="Univers 45 Light" pitchFamily="2" charset="0"/>
              </a:endParaRPr>
            </a:p>
          </p:txBody>
        </p:sp>
        <p:sp>
          <p:nvSpPr>
            <p:cNvPr id="58" name="Flussdiagramm: Magnetplattenspeicher 57"/>
            <p:cNvSpPr/>
            <p:nvPr/>
          </p:nvSpPr>
          <p:spPr bwMode="auto">
            <a:xfrm>
              <a:off x="6894234" y="3798957"/>
              <a:ext cx="576064" cy="360040"/>
            </a:xfrm>
            <a:prstGeom prst="flowChartMagneticDisk">
              <a:avLst/>
            </a:prstGeom>
            <a:solidFill>
              <a:schemeClr val="accent6"/>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smtClean="0">
                <a:ln>
                  <a:noFill/>
                </a:ln>
                <a:solidFill>
                  <a:srgbClr val="FFFFFF"/>
                </a:solidFill>
                <a:effectLst/>
                <a:latin typeface="Univers 45 Light" pitchFamily="2" charset="0"/>
              </a:endParaRPr>
            </a:p>
          </p:txBody>
        </p:sp>
        <p:sp>
          <p:nvSpPr>
            <p:cNvPr id="59" name="Flussdiagramm: Magnetplattenspeicher 58"/>
            <p:cNvSpPr/>
            <p:nvPr/>
          </p:nvSpPr>
          <p:spPr bwMode="auto">
            <a:xfrm>
              <a:off x="8045994" y="3291830"/>
              <a:ext cx="576064" cy="360040"/>
            </a:xfrm>
            <a:prstGeom prst="flowChartMagneticDisk">
              <a:avLst/>
            </a:prstGeom>
            <a:solidFill>
              <a:schemeClr val="accent6"/>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smtClean="0">
                <a:ln>
                  <a:noFill/>
                </a:ln>
                <a:solidFill>
                  <a:srgbClr val="FFFFFF"/>
                </a:solidFill>
                <a:effectLst/>
                <a:latin typeface="Univers 45 Light" pitchFamily="2" charset="0"/>
              </a:endParaRPr>
            </a:p>
          </p:txBody>
        </p:sp>
        <p:sp>
          <p:nvSpPr>
            <p:cNvPr id="60" name="Flussdiagramm: Magnetplattenspeicher 59"/>
            <p:cNvSpPr/>
            <p:nvPr/>
          </p:nvSpPr>
          <p:spPr bwMode="auto">
            <a:xfrm>
              <a:off x="8532440" y="3798006"/>
              <a:ext cx="576064" cy="360040"/>
            </a:xfrm>
            <a:prstGeom prst="flowChartMagneticDisk">
              <a:avLst/>
            </a:prstGeom>
            <a:solidFill>
              <a:schemeClr val="accent6"/>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e-DE" sz="1800" b="0" i="0" u="none" strike="noStrike" cap="none" normalizeH="0" baseline="0" smtClean="0">
                <a:ln>
                  <a:noFill/>
                </a:ln>
                <a:solidFill>
                  <a:srgbClr val="FFFFFF"/>
                </a:solidFill>
                <a:effectLst/>
                <a:latin typeface="Univers 45 Light" pitchFamily="2" charset="0"/>
              </a:endParaRPr>
            </a:p>
          </p:txBody>
        </p:sp>
      </p:grpSp>
    </p:spTree>
    <p:extLst>
      <p:ext uri="{BB962C8B-B14F-4D97-AF65-F5344CB8AC3E}">
        <p14:creationId xmlns:p14="http://schemas.microsoft.com/office/powerpoint/2010/main" val="3634084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ppt_x"/>
                                          </p:val>
                                        </p:tav>
                                        <p:tav tm="100000">
                                          <p:val>
                                            <p:strVal val="#ppt_x"/>
                                          </p:val>
                                        </p:tav>
                                      </p:tavLst>
                                    </p:anim>
                                    <p:anim calcmode="lin" valueType="num">
                                      <p:cBhvr additive="base">
                                        <p:cTn id="24"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Overlay FS</a:t>
            </a:r>
            <a:endParaRPr lang="en-US" dirty="0"/>
          </a:p>
        </p:txBody>
      </p:sp>
      <p:sp>
        <p:nvSpPr>
          <p:cNvPr id="8" name="Rectangle 3"/>
          <p:cNvSpPr txBox="1">
            <a:spLocks noChangeArrowheads="1"/>
          </p:cNvSpPr>
          <p:nvPr/>
        </p:nvSpPr>
        <p:spPr bwMode="auto">
          <a:xfrm>
            <a:off x="323850" y="483518"/>
            <a:ext cx="8712646" cy="4248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57175" indent="-257175" algn="l" defTabSz="271463" rtl="0" eaLnBrk="1" fontAlgn="base" hangingPunct="1">
              <a:spcBef>
                <a:spcPct val="50000"/>
              </a:spcBef>
              <a:spcAft>
                <a:spcPct val="0"/>
              </a:spcAft>
              <a:defRPr b="0" i="0">
                <a:solidFill>
                  <a:schemeClr val="tx1"/>
                </a:solidFill>
                <a:latin typeface="Univers Bold"/>
                <a:ea typeface="ＭＳ Ｐゴシック" charset="0"/>
                <a:cs typeface="Univers Bold"/>
              </a:defRPr>
            </a:lvl1pPr>
            <a:lvl2pPr marL="197644" indent="-196454" algn="l" defTabSz="271463" rtl="0" eaLnBrk="1" fontAlgn="base" hangingPunct="1">
              <a:spcBef>
                <a:spcPct val="50000"/>
              </a:spcBef>
              <a:spcAft>
                <a:spcPct val="0"/>
              </a:spcAft>
              <a:buBlip>
                <a:blip r:embed="rId3"/>
              </a:buBlip>
              <a:defRPr>
                <a:solidFill>
                  <a:schemeClr val="tx1"/>
                </a:solidFill>
                <a:latin typeface="Univers Light"/>
                <a:ea typeface="ＭＳ Ｐゴシック" charset="0"/>
                <a:cs typeface="Univers Light"/>
              </a:defRPr>
            </a:lvl2pPr>
            <a:lvl3pPr marL="534591" indent="-202406" algn="l" defTabSz="271463" rtl="0" eaLnBrk="1" fontAlgn="base" hangingPunct="1">
              <a:spcBef>
                <a:spcPct val="50000"/>
              </a:spcBef>
              <a:spcAft>
                <a:spcPct val="0"/>
              </a:spcAft>
              <a:buClr>
                <a:srgbClr val="C0C0C0"/>
              </a:buClr>
              <a:buFont typeface="Arial" charset="0"/>
              <a:buChar char="–"/>
              <a:defRPr>
                <a:solidFill>
                  <a:schemeClr val="tx1"/>
                </a:solidFill>
                <a:latin typeface="Univers Light"/>
                <a:ea typeface="ＭＳ Ｐゴシック" charset="0"/>
                <a:cs typeface="Univers Light"/>
              </a:defRPr>
            </a:lvl3pPr>
            <a:lvl4pPr marL="804863" indent="-134541" algn="l" defTabSz="271463" rtl="0" eaLnBrk="1" fontAlgn="base" hangingPunct="1">
              <a:spcBef>
                <a:spcPct val="20000"/>
              </a:spcBef>
              <a:spcAft>
                <a:spcPct val="0"/>
              </a:spcAft>
              <a:buClr>
                <a:srgbClr val="C0C0C0"/>
              </a:buClr>
              <a:buChar char="•"/>
              <a:defRPr>
                <a:solidFill>
                  <a:schemeClr val="tx1"/>
                </a:solidFill>
                <a:latin typeface="Univers Light"/>
                <a:ea typeface="ＭＳ Ｐゴシック" charset="0"/>
                <a:cs typeface="Univers Light"/>
              </a:defRPr>
            </a:lvl4pPr>
            <a:lvl5pPr marL="1140619" indent="-135731" algn="l" defTabSz="271463" rtl="0" eaLnBrk="1" fontAlgn="base" hangingPunct="1">
              <a:spcBef>
                <a:spcPct val="20000"/>
              </a:spcBef>
              <a:spcAft>
                <a:spcPct val="0"/>
              </a:spcAft>
              <a:buClr>
                <a:srgbClr val="C0C0C0"/>
              </a:buClr>
              <a:buChar char="-"/>
              <a:defRPr sz="1400">
                <a:solidFill>
                  <a:schemeClr val="tx1"/>
                </a:solidFill>
                <a:latin typeface="Univers Light"/>
                <a:ea typeface="ＭＳ Ｐゴシック" charset="0"/>
                <a:cs typeface="Univers Light"/>
              </a:defRPr>
            </a:lvl5pPr>
            <a:lvl6pPr marL="1483519" indent="-135731" algn="l" defTabSz="271463" rtl="0" eaLnBrk="1" fontAlgn="base" hangingPunct="1">
              <a:spcBef>
                <a:spcPct val="20000"/>
              </a:spcBef>
              <a:spcAft>
                <a:spcPct val="0"/>
              </a:spcAft>
              <a:buClr>
                <a:srgbClr val="C0C0C0"/>
              </a:buClr>
              <a:buChar char="-"/>
              <a:defRPr sz="1200">
                <a:solidFill>
                  <a:schemeClr val="tx1"/>
                </a:solidFill>
                <a:latin typeface="+mn-lt"/>
              </a:defRPr>
            </a:lvl6pPr>
            <a:lvl7pPr marL="1826419" indent="-135731" algn="l" defTabSz="271463" rtl="0" eaLnBrk="1" fontAlgn="base" hangingPunct="1">
              <a:spcBef>
                <a:spcPct val="20000"/>
              </a:spcBef>
              <a:spcAft>
                <a:spcPct val="0"/>
              </a:spcAft>
              <a:buClr>
                <a:srgbClr val="C0C0C0"/>
              </a:buClr>
              <a:buChar char="-"/>
              <a:defRPr sz="1200">
                <a:solidFill>
                  <a:schemeClr val="tx1"/>
                </a:solidFill>
                <a:latin typeface="+mn-lt"/>
              </a:defRPr>
            </a:lvl7pPr>
            <a:lvl8pPr marL="2169319" indent="-135731" algn="l" defTabSz="271463" rtl="0" eaLnBrk="1" fontAlgn="base" hangingPunct="1">
              <a:spcBef>
                <a:spcPct val="20000"/>
              </a:spcBef>
              <a:spcAft>
                <a:spcPct val="0"/>
              </a:spcAft>
              <a:buClr>
                <a:srgbClr val="C0C0C0"/>
              </a:buClr>
              <a:buChar char="-"/>
              <a:defRPr sz="1200">
                <a:solidFill>
                  <a:schemeClr val="tx1"/>
                </a:solidFill>
                <a:latin typeface="+mn-lt"/>
              </a:defRPr>
            </a:lvl8pPr>
            <a:lvl9pPr marL="2512219" indent="-135731" algn="l" defTabSz="271463" rtl="0" eaLnBrk="1" fontAlgn="base" hangingPunct="1">
              <a:spcBef>
                <a:spcPct val="20000"/>
              </a:spcBef>
              <a:spcAft>
                <a:spcPct val="0"/>
              </a:spcAft>
              <a:buClr>
                <a:srgbClr val="C0C0C0"/>
              </a:buClr>
              <a:buChar char="-"/>
              <a:defRPr sz="1200">
                <a:solidFill>
                  <a:schemeClr val="tx1"/>
                </a:solidFill>
                <a:latin typeface="+mn-lt"/>
              </a:defRPr>
            </a:lvl9pPr>
          </a:lstStyle>
          <a:p>
            <a:pPr lvl="1"/>
            <a:r>
              <a:rPr lang="en-US" kern="0" dirty="0" smtClean="0"/>
              <a:t>Ad-hoc file system present from before the application starts until after it finishes</a:t>
            </a:r>
          </a:p>
          <a:p>
            <a:pPr lvl="2"/>
            <a:r>
              <a:rPr lang="en-US" kern="0" dirty="0" smtClean="0"/>
              <a:t>Allow buffering beforehand/afterwards</a:t>
            </a:r>
          </a:p>
        </p:txBody>
      </p:sp>
      <p:grpSp>
        <p:nvGrpSpPr>
          <p:cNvPr id="6" name="Gruppieren 5"/>
          <p:cNvGrpSpPr/>
          <p:nvPr/>
        </p:nvGrpSpPr>
        <p:grpSpPr>
          <a:xfrm>
            <a:off x="1748450" y="1667062"/>
            <a:ext cx="3293843" cy="807924"/>
            <a:chOff x="1187624" y="659433"/>
            <a:chExt cx="3816424" cy="936104"/>
          </a:xfrm>
        </p:grpSpPr>
        <p:sp>
          <p:nvSpPr>
            <p:cNvPr id="44" name="Rechteck 43"/>
            <p:cNvSpPr/>
            <p:nvPr/>
          </p:nvSpPr>
          <p:spPr bwMode="auto">
            <a:xfrm>
              <a:off x="1187624" y="875457"/>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400" b="0" i="0" u="none" strike="noStrike" cap="none" normalizeH="0" baseline="0" dirty="0" smtClean="0">
                <a:ln>
                  <a:noFill/>
                </a:ln>
                <a:solidFill>
                  <a:schemeClr val="tx1"/>
                </a:solidFill>
                <a:effectLst/>
                <a:latin typeface="Univers 45 Light" pitchFamily="2" charset="0"/>
              </a:endParaRPr>
            </a:p>
          </p:txBody>
        </p:sp>
        <p:sp>
          <p:nvSpPr>
            <p:cNvPr id="45" name="Rechteck 44"/>
            <p:cNvSpPr/>
            <p:nvPr/>
          </p:nvSpPr>
          <p:spPr bwMode="auto">
            <a:xfrm>
              <a:off x="1259632" y="947465"/>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chemeClr val="tx1"/>
                  </a:solidFill>
                  <a:effectLst/>
                  <a:latin typeface="Univers 45 Light" pitchFamily="2" charset="0"/>
                </a:rPr>
                <a:t>CPU</a:t>
              </a:r>
            </a:p>
          </p:txBody>
        </p:sp>
        <p:sp>
          <p:nvSpPr>
            <p:cNvPr id="46" name="Rechteck 45"/>
            <p:cNvSpPr/>
            <p:nvPr/>
          </p:nvSpPr>
          <p:spPr bwMode="auto">
            <a:xfrm>
              <a:off x="2483768" y="659433"/>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chemeClr val="tx1"/>
                  </a:solidFill>
                  <a:effectLst/>
                  <a:latin typeface="Univers 45 Light" pitchFamily="2" charset="0"/>
                </a:rPr>
                <a:t>RAM</a:t>
              </a:r>
            </a:p>
          </p:txBody>
        </p:sp>
        <p:sp>
          <p:nvSpPr>
            <p:cNvPr id="47" name="Rechteck 46"/>
            <p:cNvSpPr/>
            <p:nvPr/>
          </p:nvSpPr>
          <p:spPr bwMode="auto">
            <a:xfrm>
              <a:off x="2555776" y="1163489"/>
              <a:ext cx="1071736"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chemeClr val="tx1"/>
                  </a:solidFill>
                  <a:effectLst/>
                  <a:latin typeface="Univers 45 Light" pitchFamily="2" charset="0"/>
                </a:rPr>
                <a:t>NVRAM</a:t>
              </a:r>
            </a:p>
          </p:txBody>
        </p:sp>
        <p:sp>
          <p:nvSpPr>
            <p:cNvPr id="48" name="Rechteck 47"/>
            <p:cNvSpPr/>
            <p:nvPr/>
          </p:nvSpPr>
          <p:spPr bwMode="auto">
            <a:xfrm>
              <a:off x="3959932" y="659433"/>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chemeClr val="tx1"/>
                  </a:solidFill>
                  <a:effectLst/>
                  <a:latin typeface="Univers 45 Light" pitchFamily="2" charset="0"/>
                </a:rPr>
                <a:t>SSD</a:t>
              </a:r>
            </a:p>
          </p:txBody>
        </p:sp>
        <p:sp>
          <p:nvSpPr>
            <p:cNvPr id="49" name="Rechteck 48"/>
            <p:cNvSpPr/>
            <p:nvPr/>
          </p:nvSpPr>
          <p:spPr bwMode="auto">
            <a:xfrm>
              <a:off x="4211960" y="1163489"/>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chemeClr val="tx1"/>
                  </a:solidFill>
                  <a:effectLst/>
                  <a:latin typeface="Univers 45 Light" pitchFamily="2" charset="0"/>
                </a:rPr>
                <a:t>HDD</a:t>
              </a:r>
            </a:p>
          </p:txBody>
        </p:sp>
      </p:grpSp>
      <p:sp>
        <p:nvSpPr>
          <p:cNvPr id="7" name="Rechteck 6"/>
          <p:cNvSpPr/>
          <p:nvPr/>
        </p:nvSpPr>
        <p:spPr bwMode="auto">
          <a:xfrm>
            <a:off x="7154841" y="1603869"/>
            <a:ext cx="1305591" cy="3143061"/>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b" anchorCtr="0" compatLnSpc="1">
            <a:prstTxWarp prst="textNoShape">
              <a:avLst/>
            </a:prstTxWarp>
          </a:bodyPr>
          <a:lstStyle/>
          <a:p>
            <a:pPr marL="0" marR="0" indent="0" defTabSz="914400" rtl="0" eaLnBrk="1" fontAlgn="base" latinLnBrk="0" hangingPunct="1">
              <a:lnSpc>
                <a:spcPct val="100000"/>
              </a:lnSpc>
              <a:spcBef>
                <a:spcPct val="50000"/>
              </a:spcBef>
              <a:spcAft>
                <a:spcPct val="0"/>
              </a:spcAft>
              <a:buClrTx/>
              <a:buSzTx/>
              <a:buFontTx/>
              <a:buNone/>
              <a:tabLst/>
            </a:pPr>
            <a:r>
              <a:rPr kumimoji="0" lang="de-DE" sz="1800" b="0" i="0" u="none" strike="noStrike" cap="none" normalizeH="0" baseline="0" dirty="0" smtClean="0">
                <a:ln>
                  <a:noFill/>
                </a:ln>
                <a:solidFill>
                  <a:schemeClr val="tx1"/>
                </a:solidFill>
                <a:effectLst/>
                <a:latin typeface="Univers 45 Light" pitchFamily="2" charset="0"/>
              </a:rPr>
              <a:t> Parallel FS</a:t>
            </a:r>
          </a:p>
        </p:txBody>
      </p:sp>
      <p:cxnSp>
        <p:nvCxnSpPr>
          <p:cNvPr id="9" name="Gerader Verbinder 8"/>
          <p:cNvCxnSpPr/>
          <p:nvPr/>
        </p:nvCxnSpPr>
        <p:spPr bwMode="auto">
          <a:xfrm>
            <a:off x="1562006" y="2563618"/>
            <a:ext cx="3791027" cy="0"/>
          </a:xfrm>
          <a:prstGeom prst="line">
            <a:avLst/>
          </a:prstGeom>
          <a:noFill/>
          <a:ln w="9525" cap="flat" cmpd="sng" algn="ctr">
            <a:solidFill>
              <a:schemeClr val="bg1">
                <a:lumMod val="65000"/>
              </a:schemeClr>
            </a:solidFill>
            <a:prstDash val="solid"/>
            <a:round/>
            <a:headEnd type="none" w="med" len="med"/>
            <a:tailEnd type="none" w="med" len="med"/>
          </a:ln>
          <a:effectLst/>
        </p:spPr>
      </p:cxnSp>
      <p:grpSp>
        <p:nvGrpSpPr>
          <p:cNvPr id="10" name="Gruppieren 9"/>
          <p:cNvGrpSpPr/>
          <p:nvPr/>
        </p:nvGrpSpPr>
        <p:grpSpPr>
          <a:xfrm>
            <a:off x="1748450" y="2652252"/>
            <a:ext cx="3293843" cy="807924"/>
            <a:chOff x="1187624" y="659433"/>
            <a:chExt cx="3816424" cy="936104"/>
          </a:xfrm>
        </p:grpSpPr>
        <p:sp>
          <p:nvSpPr>
            <p:cNvPr id="38" name="Rechteck 37"/>
            <p:cNvSpPr/>
            <p:nvPr/>
          </p:nvSpPr>
          <p:spPr bwMode="auto">
            <a:xfrm>
              <a:off x="1187624" y="875457"/>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400" b="0" i="0" u="none" strike="noStrike" cap="none" normalizeH="0" baseline="0" dirty="0" smtClean="0">
                <a:ln>
                  <a:noFill/>
                </a:ln>
                <a:solidFill>
                  <a:schemeClr val="tx1"/>
                </a:solidFill>
                <a:effectLst/>
                <a:latin typeface="Univers 45 Light" pitchFamily="2" charset="0"/>
              </a:endParaRPr>
            </a:p>
          </p:txBody>
        </p:sp>
        <p:sp>
          <p:nvSpPr>
            <p:cNvPr id="39" name="Rechteck 38"/>
            <p:cNvSpPr/>
            <p:nvPr/>
          </p:nvSpPr>
          <p:spPr bwMode="auto">
            <a:xfrm>
              <a:off x="1259632" y="947465"/>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chemeClr val="tx1"/>
                  </a:solidFill>
                  <a:effectLst/>
                  <a:latin typeface="Univers 45 Light" pitchFamily="2" charset="0"/>
                </a:rPr>
                <a:t>CPU</a:t>
              </a:r>
            </a:p>
          </p:txBody>
        </p:sp>
        <p:sp>
          <p:nvSpPr>
            <p:cNvPr id="40" name="Rechteck 39"/>
            <p:cNvSpPr/>
            <p:nvPr/>
          </p:nvSpPr>
          <p:spPr bwMode="auto">
            <a:xfrm>
              <a:off x="2483768" y="659433"/>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chemeClr val="tx1"/>
                  </a:solidFill>
                  <a:effectLst/>
                  <a:latin typeface="Univers 45 Light" pitchFamily="2" charset="0"/>
                </a:rPr>
                <a:t>RAM</a:t>
              </a:r>
            </a:p>
          </p:txBody>
        </p:sp>
        <p:sp>
          <p:nvSpPr>
            <p:cNvPr id="41" name="Rechteck 40"/>
            <p:cNvSpPr/>
            <p:nvPr/>
          </p:nvSpPr>
          <p:spPr bwMode="auto">
            <a:xfrm>
              <a:off x="2555776" y="1163489"/>
              <a:ext cx="1071736"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chemeClr val="tx1"/>
                  </a:solidFill>
                  <a:effectLst/>
                  <a:latin typeface="Univers 45 Light" pitchFamily="2" charset="0"/>
                </a:rPr>
                <a:t>NVRAM</a:t>
              </a:r>
            </a:p>
          </p:txBody>
        </p:sp>
        <p:sp>
          <p:nvSpPr>
            <p:cNvPr id="42" name="Rechteck 41"/>
            <p:cNvSpPr/>
            <p:nvPr/>
          </p:nvSpPr>
          <p:spPr bwMode="auto">
            <a:xfrm>
              <a:off x="3959932" y="659433"/>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chemeClr val="tx1"/>
                  </a:solidFill>
                  <a:effectLst/>
                  <a:latin typeface="Univers 45 Light" pitchFamily="2" charset="0"/>
                </a:rPr>
                <a:t>SSD</a:t>
              </a:r>
            </a:p>
          </p:txBody>
        </p:sp>
        <p:sp>
          <p:nvSpPr>
            <p:cNvPr id="43" name="Rechteck 42"/>
            <p:cNvSpPr/>
            <p:nvPr/>
          </p:nvSpPr>
          <p:spPr bwMode="auto">
            <a:xfrm>
              <a:off x="4211960" y="1163489"/>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chemeClr val="tx1"/>
                  </a:solidFill>
                  <a:effectLst/>
                  <a:latin typeface="Univers 45 Light" pitchFamily="2" charset="0"/>
                </a:rPr>
                <a:t>HDD</a:t>
              </a:r>
            </a:p>
          </p:txBody>
        </p:sp>
      </p:grpSp>
      <p:cxnSp>
        <p:nvCxnSpPr>
          <p:cNvPr id="11" name="Gerader Verbinder 10"/>
          <p:cNvCxnSpPr/>
          <p:nvPr/>
        </p:nvCxnSpPr>
        <p:spPr bwMode="auto">
          <a:xfrm>
            <a:off x="1562006" y="3893572"/>
            <a:ext cx="3791027" cy="0"/>
          </a:xfrm>
          <a:prstGeom prst="line">
            <a:avLst/>
          </a:prstGeom>
          <a:noFill/>
          <a:ln w="9525" cap="flat" cmpd="sng" algn="ctr">
            <a:solidFill>
              <a:schemeClr val="bg1">
                <a:lumMod val="65000"/>
              </a:schemeClr>
            </a:solidFill>
            <a:prstDash val="solid"/>
            <a:round/>
            <a:headEnd type="none" w="med" len="med"/>
            <a:tailEnd type="none" w="med" len="med"/>
          </a:ln>
          <a:effectLst/>
        </p:spPr>
      </p:cxnSp>
      <p:grpSp>
        <p:nvGrpSpPr>
          <p:cNvPr id="12" name="Gruppieren 11"/>
          <p:cNvGrpSpPr/>
          <p:nvPr/>
        </p:nvGrpSpPr>
        <p:grpSpPr>
          <a:xfrm>
            <a:off x="1810598" y="3982206"/>
            <a:ext cx="3293843" cy="807924"/>
            <a:chOff x="1187624" y="659433"/>
            <a:chExt cx="3816424" cy="936104"/>
          </a:xfrm>
        </p:grpSpPr>
        <p:sp>
          <p:nvSpPr>
            <p:cNvPr id="32" name="Rechteck 31"/>
            <p:cNvSpPr/>
            <p:nvPr/>
          </p:nvSpPr>
          <p:spPr bwMode="auto">
            <a:xfrm>
              <a:off x="1187624" y="875457"/>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de-DE" sz="1400" b="0" i="0" u="none" strike="noStrike" cap="none" normalizeH="0" baseline="0" dirty="0" smtClean="0">
                <a:ln>
                  <a:noFill/>
                </a:ln>
                <a:solidFill>
                  <a:schemeClr val="tx1"/>
                </a:solidFill>
                <a:effectLst/>
                <a:latin typeface="Univers 45 Light" pitchFamily="2" charset="0"/>
              </a:endParaRPr>
            </a:p>
          </p:txBody>
        </p:sp>
        <p:sp>
          <p:nvSpPr>
            <p:cNvPr id="33" name="Rechteck 32"/>
            <p:cNvSpPr/>
            <p:nvPr/>
          </p:nvSpPr>
          <p:spPr bwMode="auto">
            <a:xfrm>
              <a:off x="1259632" y="947465"/>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chemeClr val="tx1"/>
                  </a:solidFill>
                  <a:effectLst/>
                  <a:latin typeface="Univers 45 Light" pitchFamily="2" charset="0"/>
                </a:rPr>
                <a:t>CPU</a:t>
              </a:r>
            </a:p>
          </p:txBody>
        </p:sp>
        <p:sp>
          <p:nvSpPr>
            <p:cNvPr id="34" name="Rechteck 33"/>
            <p:cNvSpPr/>
            <p:nvPr/>
          </p:nvSpPr>
          <p:spPr bwMode="auto">
            <a:xfrm>
              <a:off x="2483768" y="659433"/>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chemeClr val="tx1"/>
                  </a:solidFill>
                  <a:effectLst/>
                  <a:latin typeface="Univers 45 Light" pitchFamily="2" charset="0"/>
                </a:rPr>
                <a:t>RAM</a:t>
              </a:r>
            </a:p>
          </p:txBody>
        </p:sp>
        <p:sp>
          <p:nvSpPr>
            <p:cNvPr id="35" name="Rechteck 34"/>
            <p:cNvSpPr/>
            <p:nvPr/>
          </p:nvSpPr>
          <p:spPr bwMode="auto">
            <a:xfrm>
              <a:off x="2555776" y="1163489"/>
              <a:ext cx="1071736"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chemeClr val="tx1"/>
                  </a:solidFill>
                  <a:effectLst/>
                  <a:latin typeface="Univers 45 Light" pitchFamily="2" charset="0"/>
                </a:rPr>
                <a:t>NVRAM</a:t>
              </a:r>
            </a:p>
          </p:txBody>
        </p:sp>
        <p:sp>
          <p:nvSpPr>
            <p:cNvPr id="36" name="Rechteck 35"/>
            <p:cNvSpPr/>
            <p:nvPr/>
          </p:nvSpPr>
          <p:spPr bwMode="auto">
            <a:xfrm>
              <a:off x="3959932" y="659433"/>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chemeClr val="tx1"/>
                  </a:solidFill>
                  <a:effectLst/>
                  <a:latin typeface="Univers 45 Light" pitchFamily="2" charset="0"/>
                </a:rPr>
                <a:t>SSD</a:t>
              </a:r>
            </a:p>
          </p:txBody>
        </p:sp>
        <p:sp>
          <p:nvSpPr>
            <p:cNvPr id="37" name="Rechteck 36"/>
            <p:cNvSpPr/>
            <p:nvPr/>
          </p:nvSpPr>
          <p:spPr bwMode="auto">
            <a:xfrm>
              <a:off x="4211960" y="1163489"/>
              <a:ext cx="792088" cy="4320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de-DE" sz="1400" b="0" i="0" u="none" strike="noStrike" cap="none" normalizeH="0" baseline="0" dirty="0" smtClean="0">
                  <a:ln>
                    <a:noFill/>
                  </a:ln>
                  <a:solidFill>
                    <a:schemeClr val="tx1"/>
                  </a:solidFill>
                  <a:effectLst/>
                  <a:latin typeface="Univers 45 Light" pitchFamily="2" charset="0"/>
                </a:rPr>
                <a:t>HDD</a:t>
              </a:r>
            </a:p>
          </p:txBody>
        </p:sp>
      </p:grpSp>
      <p:sp>
        <p:nvSpPr>
          <p:cNvPr id="13" name="Abgerundetes Rechteck 12"/>
          <p:cNvSpPr/>
          <p:nvPr/>
        </p:nvSpPr>
        <p:spPr bwMode="auto">
          <a:xfrm>
            <a:off x="971600" y="3948184"/>
            <a:ext cx="403961" cy="923042"/>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vert270"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de-DE" sz="1200" b="1" i="0" u="none" strike="noStrike" cap="none" normalizeH="0" baseline="0" dirty="0" smtClean="0">
                <a:ln>
                  <a:noFill/>
                </a:ln>
                <a:solidFill>
                  <a:schemeClr val="accent1">
                    <a:lumMod val="50000"/>
                  </a:schemeClr>
                </a:solidFill>
                <a:effectLst/>
                <a:latin typeface="Univers 45 Light" pitchFamily="2" charset="0"/>
              </a:rPr>
              <a:t>Ranks 16-23</a:t>
            </a:r>
          </a:p>
        </p:txBody>
      </p:sp>
      <p:sp>
        <p:nvSpPr>
          <p:cNvPr id="14" name="Abgerundetes Rechteck 13"/>
          <p:cNvSpPr/>
          <p:nvPr/>
        </p:nvSpPr>
        <p:spPr bwMode="auto">
          <a:xfrm>
            <a:off x="971600" y="2608459"/>
            <a:ext cx="403961" cy="923042"/>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vert270"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de-DE" sz="1200" b="1" i="0" u="none" strike="noStrike" cap="none" normalizeH="0" baseline="0" dirty="0" smtClean="0">
                <a:ln>
                  <a:noFill/>
                </a:ln>
                <a:solidFill>
                  <a:schemeClr val="accent1">
                    <a:lumMod val="50000"/>
                  </a:schemeClr>
                </a:solidFill>
                <a:effectLst/>
                <a:latin typeface="Univers 45 Light" pitchFamily="2" charset="0"/>
              </a:rPr>
              <a:t>Ranks 8-15</a:t>
            </a:r>
          </a:p>
        </p:txBody>
      </p:sp>
      <p:sp>
        <p:nvSpPr>
          <p:cNvPr id="15" name="Abgerundetes Rechteck 14"/>
          <p:cNvSpPr/>
          <p:nvPr/>
        </p:nvSpPr>
        <p:spPr bwMode="auto">
          <a:xfrm>
            <a:off x="971600" y="1614091"/>
            <a:ext cx="403961" cy="923042"/>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vert270"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de-DE" sz="1200" b="1" i="0" u="none" strike="noStrike" cap="none" normalizeH="0" baseline="0" dirty="0" smtClean="0">
                <a:ln>
                  <a:noFill/>
                </a:ln>
                <a:solidFill>
                  <a:schemeClr val="accent1">
                    <a:lumMod val="50000"/>
                  </a:schemeClr>
                </a:solidFill>
                <a:effectLst/>
                <a:latin typeface="Univers 45 Light" pitchFamily="2" charset="0"/>
              </a:rPr>
              <a:t>Ranks 0-7</a:t>
            </a:r>
          </a:p>
        </p:txBody>
      </p:sp>
      <p:sp>
        <p:nvSpPr>
          <p:cNvPr id="16" name="Gefaltete Ecke 15"/>
          <p:cNvSpPr/>
          <p:nvPr/>
        </p:nvSpPr>
        <p:spPr bwMode="auto">
          <a:xfrm>
            <a:off x="5318297" y="1667062"/>
            <a:ext cx="1296000" cy="248591"/>
          </a:xfrm>
          <a:prstGeom prst="foldedCorner">
            <a:avLst/>
          </a:prstGeom>
          <a:noFill/>
          <a:ln w="28575" cap="flat" cmpd="sng" algn="ctr">
            <a:solidFill>
              <a:srgbClr val="00B05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de-DE" sz="1200" b="1" i="0" u="none" strike="noStrike" cap="none" normalizeH="0" baseline="0" dirty="0" smtClean="0">
                <a:ln>
                  <a:noFill/>
                </a:ln>
                <a:solidFill>
                  <a:srgbClr val="00B050"/>
                </a:solidFill>
                <a:effectLst/>
                <a:latin typeface="Univers 45 Light" pitchFamily="2" charset="0"/>
              </a:rPr>
              <a:t>Inputs </a:t>
            </a:r>
            <a:r>
              <a:rPr kumimoji="0" lang="de-DE" sz="1200" b="1" i="0" u="none" strike="noStrike" cap="none" normalizeH="0" baseline="0" dirty="0" err="1" smtClean="0">
                <a:ln>
                  <a:noFill/>
                </a:ln>
                <a:solidFill>
                  <a:srgbClr val="00B050"/>
                </a:solidFill>
                <a:effectLst/>
                <a:latin typeface="Univers 45 Light" pitchFamily="2" charset="0"/>
              </a:rPr>
              <a:t>for</a:t>
            </a:r>
            <a:r>
              <a:rPr kumimoji="0" lang="de-DE" sz="1200" b="1" i="0" u="none" strike="noStrike" cap="none" normalizeH="0" baseline="0" dirty="0" smtClean="0">
                <a:ln>
                  <a:noFill/>
                </a:ln>
                <a:solidFill>
                  <a:srgbClr val="00B050"/>
                </a:solidFill>
                <a:effectLst/>
                <a:latin typeface="Univers 45 Light" pitchFamily="2" charset="0"/>
              </a:rPr>
              <a:t> rank</a:t>
            </a:r>
            <a:r>
              <a:rPr kumimoji="0" lang="de-DE" sz="1200" b="1" i="0" u="none" strike="noStrike" cap="none" normalizeH="0" dirty="0" smtClean="0">
                <a:ln>
                  <a:noFill/>
                </a:ln>
                <a:solidFill>
                  <a:srgbClr val="00B050"/>
                </a:solidFill>
                <a:effectLst/>
                <a:latin typeface="Univers 45 Light" pitchFamily="2" charset="0"/>
              </a:rPr>
              <a:t> 0</a:t>
            </a:r>
            <a:endParaRPr kumimoji="0" lang="de-DE" sz="1200" b="1" i="0" u="none" strike="noStrike" cap="none" normalizeH="0" baseline="0" dirty="0" smtClean="0">
              <a:ln>
                <a:noFill/>
              </a:ln>
              <a:solidFill>
                <a:srgbClr val="00B050"/>
              </a:solidFill>
              <a:effectLst/>
              <a:latin typeface="Univers 45 Light" pitchFamily="2" charset="0"/>
            </a:endParaRPr>
          </a:p>
        </p:txBody>
      </p:sp>
      <p:sp>
        <p:nvSpPr>
          <p:cNvPr id="17" name="Gefaltete Ecke 16"/>
          <p:cNvSpPr/>
          <p:nvPr/>
        </p:nvSpPr>
        <p:spPr bwMode="auto">
          <a:xfrm>
            <a:off x="5318297" y="2176795"/>
            <a:ext cx="1296000" cy="248591"/>
          </a:xfrm>
          <a:prstGeom prst="foldedCorner">
            <a:avLst/>
          </a:prstGeom>
          <a:noFill/>
          <a:ln w="28575" cap="flat" cmpd="sng" algn="ctr">
            <a:solidFill>
              <a:srgbClr val="00B05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de-DE" sz="1200" b="1" i="0" u="none" strike="noStrike" cap="none" normalizeH="0" baseline="0" dirty="0" smtClean="0">
                <a:ln>
                  <a:noFill/>
                </a:ln>
                <a:solidFill>
                  <a:srgbClr val="00B050"/>
                </a:solidFill>
                <a:effectLst/>
                <a:latin typeface="Univers 45 Light" pitchFamily="2" charset="0"/>
              </a:rPr>
              <a:t>Inputs </a:t>
            </a:r>
            <a:r>
              <a:rPr kumimoji="0" lang="de-DE" sz="1200" b="1" i="0" u="none" strike="noStrike" cap="none" normalizeH="0" baseline="0" dirty="0" err="1" smtClean="0">
                <a:ln>
                  <a:noFill/>
                </a:ln>
                <a:solidFill>
                  <a:srgbClr val="00B050"/>
                </a:solidFill>
                <a:effectLst/>
                <a:latin typeface="Univers 45 Light" pitchFamily="2" charset="0"/>
              </a:rPr>
              <a:t>for</a:t>
            </a:r>
            <a:r>
              <a:rPr kumimoji="0" lang="de-DE" sz="1200" b="1" i="0" u="none" strike="noStrike" cap="none" normalizeH="0" baseline="0" dirty="0" smtClean="0">
                <a:ln>
                  <a:noFill/>
                </a:ln>
                <a:solidFill>
                  <a:srgbClr val="00B050"/>
                </a:solidFill>
                <a:effectLst/>
                <a:latin typeface="Univers 45 Light" pitchFamily="2" charset="0"/>
              </a:rPr>
              <a:t> rank</a:t>
            </a:r>
            <a:r>
              <a:rPr kumimoji="0" lang="de-DE" sz="1200" b="1" i="0" u="none" strike="noStrike" cap="none" normalizeH="0" dirty="0" smtClean="0">
                <a:ln>
                  <a:noFill/>
                </a:ln>
                <a:solidFill>
                  <a:srgbClr val="00B050"/>
                </a:solidFill>
                <a:effectLst/>
                <a:latin typeface="Univers 45 Light" pitchFamily="2" charset="0"/>
              </a:rPr>
              <a:t> 7</a:t>
            </a:r>
            <a:endParaRPr kumimoji="0" lang="de-DE" sz="1200" b="1" i="0" u="none" strike="noStrike" cap="none" normalizeH="0" baseline="0" dirty="0" smtClean="0">
              <a:ln>
                <a:noFill/>
              </a:ln>
              <a:solidFill>
                <a:srgbClr val="00B050"/>
              </a:solidFill>
              <a:effectLst/>
              <a:latin typeface="Univers 45 Light" pitchFamily="2" charset="0"/>
            </a:endParaRPr>
          </a:p>
        </p:txBody>
      </p:sp>
      <p:sp>
        <p:nvSpPr>
          <p:cNvPr id="18" name="Gefaltete Ecke 17"/>
          <p:cNvSpPr/>
          <p:nvPr/>
        </p:nvSpPr>
        <p:spPr bwMode="auto">
          <a:xfrm>
            <a:off x="5318297" y="2686528"/>
            <a:ext cx="1296000" cy="248591"/>
          </a:xfrm>
          <a:prstGeom prst="foldedCorner">
            <a:avLst/>
          </a:prstGeom>
          <a:noFill/>
          <a:ln w="28575" cap="flat" cmpd="sng" algn="ctr">
            <a:solidFill>
              <a:srgbClr val="00B05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de-DE" sz="1200" b="1" i="0" u="none" strike="noStrike" cap="none" normalizeH="0" baseline="0" dirty="0" smtClean="0">
                <a:ln>
                  <a:noFill/>
                </a:ln>
                <a:solidFill>
                  <a:srgbClr val="00B050"/>
                </a:solidFill>
                <a:effectLst/>
                <a:latin typeface="Univers 45 Light" pitchFamily="2" charset="0"/>
              </a:rPr>
              <a:t>Inputs </a:t>
            </a:r>
            <a:r>
              <a:rPr kumimoji="0" lang="de-DE" sz="1200" b="1" i="0" u="none" strike="noStrike" cap="none" normalizeH="0" baseline="0" dirty="0" err="1" smtClean="0">
                <a:ln>
                  <a:noFill/>
                </a:ln>
                <a:solidFill>
                  <a:srgbClr val="00B050"/>
                </a:solidFill>
                <a:effectLst/>
                <a:latin typeface="Univers 45 Light" pitchFamily="2" charset="0"/>
              </a:rPr>
              <a:t>for</a:t>
            </a:r>
            <a:r>
              <a:rPr kumimoji="0" lang="de-DE" sz="1200" b="1" i="0" u="none" strike="noStrike" cap="none" normalizeH="0" baseline="0" dirty="0" smtClean="0">
                <a:ln>
                  <a:noFill/>
                </a:ln>
                <a:solidFill>
                  <a:srgbClr val="00B050"/>
                </a:solidFill>
                <a:effectLst/>
                <a:latin typeface="Univers 45 Light" pitchFamily="2" charset="0"/>
              </a:rPr>
              <a:t> rank</a:t>
            </a:r>
            <a:r>
              <a:rPr kumimoji="0" lang="de-DE" sz="1200" b="1" i="0" u="none" strike="noStrike" cap="none" normalizeH="0" dirty="0" smtClean="0">
                <a:ln>
                  <a:noFill/>
                </a:ln>
                <a:solidFill>
                  <a:srgbClr val="00B050"/>
                </a:solidFill>
                <a:effectLst/>
                <a:latin typeface="Univers 45 Light" pitchFamily="2" charset="0"/>
              </a:rPr>
              <a:t> 8</a:t>
            </a:r>
            <a:endParaRPr kumimoji="0" lang="de-DE" sz="1200" b="1" i="0" u="none" strike="noStrike" cap="none" normalizeH="0" baseline="0" dirty="0" smtClean="0">
              <a:ln>
                <a:noFill/>
              </a:ln>
              <a:solidFill>
                <a:srgbClr val="00B050"/>
              </a:solidFill>
              <a:effectLst/>
              <a:latin typeface="Univers 45 Light" pitchFamily="2" charset="0"/>
            </a:endParaRPr>
          </a:p>
        </p:txBody>
      </p:sp>
      <p:sp>
        <p:nvSpPr>
          <p:cNvPr id="19" name="Textfeld 18"/>
          <p:cNvSpPr txBox="1"/>
          <p:nvPr/>
        </p:nvSpPr>
        <p:spPr>
          <a:xfrm>
            <a:off x="5725921" y="1886845"/>
            <a:ext cx="1296000" cy="276999"/>
          </a:xfrm>
          <a:prstGeom prst="rect">
            <a:avLst/>
          </a:prstGeom>
          <a:noFill/>
          <a:ln>
            <a:noFill/>
          </a:ln>
        </p:spPr>
        <p:txBody>
          <a:bodyPr wrap="square" rtlCol="0">
            <a:spAutoFit/>
          </a:bodyPr>
          <a:lstStyle/>
          <a:p>
            <a:r>
              <a:rPr lang="de-DE" sz="1200" b="1" dirty="0" smtClean="0">
                <a:solidFill>
                  <a:srgbClr val="00B050"/>
                </a:solidFill>
              </a:rPr>
              <a:t>…</a:t>
            </a:r>
            <a:endParaRPr lang="de-DE" sz="1200" b="1" dirty="0">
              <a:solidFill>
                <a:srgbClr val="00B050"/>
              </a:solidFill>
            </a:endParaRPr>
          </a:p>
        </p:txBody>
      </p:sp>
      <p:sp>
        <p:nvSpPr>
          <p:cNvPr id="20" name="Textfeld 19"/>
          <p:cNvSpPr txBox="1"/>
          <p:nvPr/>
        </p:nvSpPr>
        <p:spPr>
          <a:xfrm>
            <a:off x="5725921" y="2906311"/>
            <a:ext cx="1296000" cy="276999"/>
          </a:xfrm>
          <a:prstGeom prst="rect">
            <a:avLst/>
          </a:prstGeom>
          <a:noFill/>
          <a:ln>
            <a:noFill/>
          </a:ln>
        </p:spPr>
        <p:txBody>
          <a:bodyPr wrap="square" rtlCol="0">
            <a:spAutoFit/>
          </a:bodyPr>
          <a:lstStyle/>
          <a:p>
            <a:r>
              <a:rPr lang="de-DE" sz="1200" b="1" dirty="0" smtClean="0">
                <a:solidFill>
                  <a:srgbClr val="00B050"/>
                </a:solidFill>
              </a:rPr>
              <a:t>…</a:t>
            </a:r>
            <a:endParaRPr lang="de-DE" sz="1200" b="1" dirty="0">
              <a:solidFill>
                <a:srgbClr val="00B050"/>
              </a:solidFill>
            </a:endParaRPr>
          </a:p>
        </p:txBody>
      </p:sp>
      <p:sp>
        <p:nvSpPr>
          <p:cNvPr id="21" name="Gefaltete Ecke 20"/>
          <p:cNvSpPr/>
          <p:nvPr/>
        </p:nvSpPr>
        <p:spPr bwMode="auto">
          <a:xfrm>
            <a:off x="5318297" y="3196261"/>
            <a:ext cx="1296000" cy="248591"/>
          </a:xfrm>
          <a:prstGeom prst="foldedCorner">
            <a:avLst/>
          </a:prstGeom>
          <a:noFill/>
          <a:ln w="28575" cap="flat" cmpd="sng" algn="ctr">
            <a:solidFill>
              <a:srgbClr val="00B05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de-DE" sz="1200" b="1" i="0" u="none" strike="noStrike" cap="none" normalizeH="0" baseline="0" dirty="0" smtClean="0">
                <a:ln>
                  <a:noFill/>
                </a:ln>
                <a:solidFill>
                  <a:srgbClr val="00B050"/>
                </a:solidFill>
                <a:effectLst/>
                <a:latin typeface="Univers 45 Light" pitchFamily="2" charset="0"/>
              </a:rPr>
              <a:t>Inputs </a:t>
            </a:r>
            <a:r>
              <a:rPr kumimoji="0" lang="de-DE" sz="1200" b="1" i="0" u="none" strike="noStrike" cap="none" normalizeH="0" baseline="0" dirty="0" err="1" smtClean="0">
                <a:ln>
                  <a:noFill/>
                </a:ln>
                <a:solidFill>
                  <a:srgbClr val="00B050"/>
                </a:solidFill>
                <a:effectLst/>
                <a:latin typeface="Univers 45 Light" pitchFamily="2" charset="0"/>
              </a:rPr>
              <a:t>for</a:t>
            </a:r>
            <a:r>
              <a:rPr kumimoji="0" lang="de-DE" sz="1200" b="1" i="0" u="none" strike="noStrike" cap="none" normalizeH="0" baseline="0" dirty="0" smtClean="0">
                <a:ln>
                  <a:noFill/>
                </a:ln>
                <a:solidFill>
                  <a:srgbClr val="00B050"/>
                </a:solidFill>
                <a:effectLst/>
                <a:latin typeface="Univers 45 Light" pitchFamily="2" charset="0"/>
              </a:rPr>
              <a:t> rank</a:t>
            </a:r>
            <a:r>
              <a:rPr kumimoji="0" lang="de-DE" sz="1200" b="1" i="0" u="none" strike="noStrike" cap="none" normalizeH="0" dirty="0" smtClean="0">
                <a:ln>
                  <a:noFill/>
                </a:ln>
                <a:solidFill>
                  <a:srgbClr val="00B050"/>
                </a:solidFill>
                <a:effectLst/>
                <a:latin typeface="Univers 45 Light" pitchFamily="2" charset="0"/>
              </a:rPr>
              <a:t> 15</a:t>
            </a:r>
            <a:endParaRPr kumimoji="0" lang="de-DE" sz="1200" b="1" i="0" u="none" strike="noStrike" cap="none" normalizeH="0" baseline="0" dirty="0" smtClean="0">
              <a:ln>
                <a:noFill/>
              </a:ln>
              <a:solidFill>
                <a:srgbClr val="00B050"/>
              </a:solidFill>
              <a:effectLst/>
              <a:latin typeface="Univers 45 Light" pitchFamily="2" charset="0"/>
            </a:endParaRPr>
          </a:p>
        </p:txBody>
      </p:sp>
      <p:sp>
        <p:nvSpPr>
          <p:cNvPr id="22" name="Gefaltete Ecke 21"/>
          <p:cNvSpPr/>
          <p:nvPr/>
        </p:nvSpPr>
        <p:spPr bwMode="auto">
          <a:xfrm>
            <a:off x="5318297" y="4050756"/>
            <a:ext cx="1296000" cy="248591"/>
          </a:xfrm>
          <a:prstGeom prst="foldedCorner">
            <a:avLst/>
          </a:prstGeom>
          <a:noFill/>
          <a:ln w="28575" cap="flat" cmpd="sng" algn="ctr">
            <a:solidFill>
              <a:srgbClr val="00B05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de-DE" sz="1200" b="1" i="0" u="none" strike="noStrike" cap="none" normalizeH="0" baseline="0" dirty="0" smtClean="0">
                <a:ln>
                  <a:noFill/>
                </a:ln>
                <a:solidFill>
                  <a:srgbClr val="00B050"/>
                </a:solidFill>
                <a:effectLst/>
                <a:latin typeface="Univers 45 Light" pitchFamily="2" charset="0"/>
              </a:rPr>
              <a:t>Inputs </a:t>
            </a:r>
            <a:r>
              <a:rPr kumimoji="0" lang="de-DE" sz="1200" b="1" i="0" u="none" strike="noStrike" cap="none" normalizeH="0" baseline="0" dirty="0" err="1" smtClean="0">
                <a:ln>
                  <a:noFill/>
                </a:ln>
                <a:solidFill>
                  <a:srgbClr val="00B050"/>
                </a:solidFill>
                <a:effectLst/>
                <a:latin typeface="Univers 45 Light" pitchFamily="2" charset="0"/>
              </a:rPr>
              <a:t>for</a:t>
            </a:r>
            <a:r>
              <a:rPr kumimoji="0" lang="de-DE" sz="1200" b="1" i="0" u="none" strike="noStrike" cap="none" normalizeH="0" baseline="0" dirty="0" smtClean="0">
                <a:ln>
                  <a:noFill/>
                </a:ln>
                <a:solidFill>
                  <a:srgbClr val="00B050"/>
                </a:solidFill>
                <a:effectLst/>
                <a:latin typeface="Univers 45 Light" pitchFamily="2" charset="0"/>
              </a:rPr>
              <a:t> rank</a:t>
            </a:r>
            <a:r>
              <a:rPr kumimoji="0" lang="de-DE" sz="1200" b="1" i="0" u="none" strike="noStrike" cap="none" normalizeH="0" dirty="0" smtClean="0">
                <a:ln>
                  <a:noFill/>
                </a:ln>
                <a:solidFill>
                  <a:srgbClr val="00B050"/>
                </a:solidFill>
                <a:effectLst/>
                <a:latin typeface="Univers 45 Light" pitchFamily="2" charset="0"/>
              </a:rPr>
              <a:t> 16</a:t>
            </a:r>
            <a:endParaRPr kumimoji="0" lang="de-DE" sz="1200" b="1" i="0" u="none" strike="noStrike" cap="none" normalizeH="0" baseline="0" dirty="0" smtClean="0">
              <a:ln>
                <a:noFill/>
              </a:ln>
              <a:solidFill>
                <a:srgbClr val="00B050"/>
              </a:solidFill>
              <a:effectLst/>
              <a:latin typeface="Univers 45 Light" pitchFamily="2" charset="0"/>
            </a:endParaRPr>
          </a:p>
        </p:txBody>
      </p:sp>
      <p:sp>
        <p:nvSpPr>
          <p:cNvPr id="23" name="Gefaltete Ecke 22"/>
          <p:cNvSpPr/>
          <p:nvPr/>
        </p:nvSpPr>
        <p:spPr bwMode="auto">
          <a:xfrm>
            <a:off x="5318297" y="4560486"/>
            <a:ext cx="1296000" cy="248591"/>
          </a:xfrm>
          <a:prstGeom prst="foldedCorner">
            <a:avLst/>
          </a:prstGeom>
          <a:noFill/>
          <a:ln w="28575" cap="flat" cmpd="sng" algn="ctr">
            <a:solidFill>
              <a:srgbClr val="00B05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de-DE" sz="1200" b="1" i="0" u="none" strike="noStrike" cap="none" normalizeH="0" baseline="0" dirty="0" smtClean="0">
                <a:ln>
                  <a:noFill/>
                </a:ln>
                <a:solidFill>
                  <a:srgbClr val="00B050"/>
                </a:solidFill>
                <a:effectLst/>
                <a:latin typeface="Univers 45 Light" pitchFamily="2" charset="0"/>
              </a:rPr>
              <a:t>Inputs </a:t>
            </a:r>
            <a:r>
              <a:rPr kumimoji="0" lang="de-DE" sz="1200" b="1" i="0" u="none" strike="noStrike" cap="none" normalizeH="0" baseline="0" dirty="0" err="1" smtClean="0">
                <a:ln>
                  <a:noFill/>
                </a:ln>
                <a:solidFill>
                  <a:srgbClr val="00B050"/>
                </a:solidFill>
                <a:effectLst/>
                <a:latin typeface="Univers 45 Light" pitchFamily="2" charset="0"/>
              </a:rPr>
              <a:t>for</a:t>
            </a:r>
            <a:r>
              <a:rPr kumimoji="0" lang="de-DE" sz="1200" b="1" i="0" u="none" strike="noStrike" cap="none" normalizeH="0" baseline="0" dirty="0" smtClean="0">
                <a:ln>
                  <a:noFill/>
                </a:ln>
                <a:solidFill>
                  <a:srgbClr val="00B050"/>
                </a:solidFill>
                <a:effectLst/>
                <a:latin typeface="Univers 45 Light" pitchFamily="2" charset="0"/>
              </a:rPr>
              <a:t> rank</a:t>
            </a:r>
            <a:r>
              <a:rPr kumimoji="0" lang="de-DE" sz="1200" b="1" i="0" u="none" strike="noStrike" cap="none" normalizeH="0" dirty="0" smtClean="0">
                <a:ln>
                  <a:noFill/>
                </a:ln>
                <a:solidFill>
                  <a:srgbClr val="00B050"/>
                </a:solidFill>
                <a:effectLst/>
                <a:latin typeface="Univers 45 Light" pitchFamily="2" charset="0"/>
              </a:rPr>
              <a:t> 23</a:t>
            </a:r>
            <a:endParaRPr kumimoji="0" lang="de-DE" sz="1200" b="1" i="0" u="none" strike="noStrike" cap="none" normalizeH="0" baseline="0" dirty="0" smtClean="0">
              <a:ln>
                <a:noFill/>
              </a:ln>
              <a:solidFill>
                <a:srgbClr val="00B050"/>
              </a:solidFill>
              <a:effectLst/>
              <a:latin typeface="Univers 45 Light" pitchFamily="2" charset="0"/>
            </a:endParaRPr>
          </a:p>
        </p:txBody>
      </p:sp>
      <p:sp>
        <p:nvSpPr>
          <p:cNvPr id="24" name="Textfeld 23"/>
          <p:cNvSpPr txBox="1"/>
          <p:nvPr/>
        </p:nvSpPr>
        <p:spPr>
          <a:xfrm>
            <a:off x="5725921" y="4270539"/>
            <a:ext cx="1296000" cy="276999"/>
          </a:xfrm>
          <a:prstGeom prst="rect">
            <a:avLst/>
          </a:prstGeom>
          <a:noFill/>
          <a:ln>
            <a:noFill/>
          </a:ln>
        </p:spPr>
        <p:txBody>
          <a:bodyPr wrap="square" rtlCol="0">
            <a:spAutoFit/>
          </a:bodyPr>
          <a:lstStyle/>
          <a:p>
            <a:r>
              <a:rPr lang="de-DE" sz="1200" b="1" dirty="0" smtClean="0">
                <a:solidFill>
                  <a:srgbClr val="00B050"/>
                </a:solidFill>
              </a:rPr>
              <a:t>…</a:t>
            </a:r>
            <a:endParaRPr lang="de-DE" sz="1200" b="1" dirty="0">
              <a:solidFill>
                <a:srgbClr val="00B050"/>
              </a:solidFill>
            </a:endParaRPr>
          </a:p>
        </p:txBody>
      </p:sp>
      <p:sp>
        <p:nvSpPr>
          <p:cNvPr id="25" name="Gefaltete Ecke 24"/>
          <p:cNvSpPr/>
          <p:nvPr/>
        </p:nvSpPr>
        <p:spPr bwMode="auto">
          <a:xfrm>
            <a:off x="7247975" y="1709658"/>
            <a:ext cx="735449" cy="1807681"/>
          </a:xfrm>
          <a:prstGeom prst="foldedCorner">
            <a:avLst/>
          </a:prstGeom>
          <a:noFill/>
          <a:ln w="28575" cap="flat" cmpd="sng" algn="ctr">
            <a:solidFill>
              <a:srgbClr val="00B050"/>
            </a:solidFill>
            <a:prstDash val="solid"/>
            <a:round/>
            <a:headEnd type="none" w="med" len="med"/>
            <a:tailEnd type="none" w="med" len="med"/>
          </a:ln>
          <a:effectLst/>
        </p:spPr>
        <p:txBody>
          <a:bodyPr vert="horz" wrap="square" lIns="0" tIns="0" rIns="0" bIns="0" numCol="1" rtlCol="0" anchor="t" anchorCtr="1" compatLnSpc="1">
            <a:prstTxWarp prst="textNoShape">
              <a:avLst/>
            </a:prstTxWarp>
          </a:bodyPr>
          <a:lstStyle/>
          <a:p>
            <a:pPr marL="0" marR="0" indent="0" defTabSz="914400" rtl="0" eaLnBrk="1" fontAlgn="base" latinLnBrk="0" hangingPunct="1">
              <a:lnSpc>
                <a:spcPct val="100000"/>
              </a:lnSpc>
              <a:spcBef>
                <a:spcPct val="50000"/>
              </a:spcBef>
              <a:spcAft>
                <a:spcPct val="0"/>
              </a:spcAft>
              <a:buClrTx/>
              <a:buSzTx/>
              <a:buFontTx/>
              <a:buNone/>
              <a:tabLst/>
            </a:pPr>
            <a:r>
              <a:rPr lang="de-DE" sz="1600" b="1" dirty="0" smtClean="0">
                <a:solidFill>
                  <a:srgbClr val="00B050"/>
                </a:solidFill>
                <a:latin typeface="Univers 45 Light" pitchFamily="2" charset="0"/>
              </a:rPr>
              <a:t>All </a:t>
            </a:r>
            <a:r>
              <a:rPr lang="de-DE" sz="1600" b="1" dirty="0" err="1" smtClean="0">
                <a:solidFill>
                  <a:srgbClr val="00B050"/>
                </a:solidFill>
                <a:latin typeface="Univers 45 Light" pitchFamily="2" charset="0"/>
              </a:rPr>
              <a:t>inputs</a:t>
            </a:r>
            <a:endParaRPr kumimoji="0" lang="de-DE" sz="1600" b="1" i="0" u="none" strike="noStrike" cap="none" normalizeH="0" baseline="0" dirty="0" smtClean="0">
              <a:ln>
                <a:noFill/>
              </a:ln>
              <a:solidFill>
                <a:srgbClr val="00B050"/>
              </a:solidFill>
              <a:effectLst/>
              <a:latin typeface="Univers 45 Light" pitchFamily="2" charset="0"/>
            </a:endParaRPr>
          </a:p>
        </p:txBody>
      </p:sp>
      <p:sp>
        <p:nvSpPr>
          <p:cNvPr id="26" name="Textfeld 25"/>
          <p:cNvSpPr txBox="1"/>
          <p:nvPr/>
        </p:nvSpPr>
        <p:spPr>
          <a:xfrm>
            <a:off x="5685519" y="3416044"/>
            <a:ext cx="1296000" cy="276999"/>
          </a:xfrm>
          <a:prstGeom prst="rect">
            <a:avLst/>
          </a:prstGeom>
          <a:noFill/>
          <a:ln>
            <a:noFill/>
          </a:ln>
        </p:spPr>
        <p:txBody>
          <a:bodyPr wrap="square" rtlCol="0">
            <a:spAutoFit/>
          </a:bodyPr>
          <a:lstStyle/>
          <a:p>
            <a:r>
              <a:rPr lang="de-DE" sz="1200" b="1" dirty="0" smtClean="0">
                <a:solidFill>
                  <a:srgbClr val="00B050"/>
                </a:solidFill>
              </a:rPr>
              <a:t> </a:t>
            </a:r>
            <a:endParaRPr lang="de-DE" sz="1200" b="1" dirty="0">
              <a:solidFill>
                <a:srgbClr val="00B050"/>
              </a:solidFill>
            </a:endParaRPr>
          </a:p>
        </p:txBody>
      </p:sp>
      <p:cxnSp>
        <p:nvCxnSpPr>
          <p:cNvPr id="28" name="Gerader Verbinder 27"/>
          <p:cNvCxnSpPr/>
          <p:nvPr/>
        </p:nvCxnSpPr>
        <p:spPr bwMode="auto">
          <a:xfrm>
            <a:off x="1562006" y="3566118"/>
            <a:ext cx="3791027" cy="0"/>
          </a:xfrm>
          <a:prstGeom prst="line">
            <a:avLst/>
          </a:prstGeom>
          <a:noFill/>
          <a:ln w="9525" cap="flat" cmpd="sng" algn="ctr">
            <a:solidFill>
              <a:schemeClr val="bg1">
                <a:lumMod val="65000"/>
              </a:schemeClr>
            </a:solidFill>
            <a:prstDash val="solid"/>
            <a:round/>
            <a:headEnd type="none" w="med" len="med"/>
            <a:tailEnd type="none" w="med" len="med"/>
          </a:ln>
          <a:effectLst/>
        </p:spPr>
      </p:cxnSp>
      <p:cxnSp>
        <p:nvCxnSpPr>
          <p:cNvPr id="30" name="Gerader Verbinder 29"/>
          <p:cNvCxnSpPr/>
          <p:nvPr/>
        </p:nvCxnSpPr>
        <p:spPr bwMode="auto">
          <a:xfrm>
            <a:off x="1562006" y="4871226"/>
            <a:ext cx="3791027" cy="0"/>
          </a:xfrm>
          <a:prstGeom prst="line">
            <a:avLst/>
          </a:prstGeom>
          <a:noFill/>
          <a:ln w="9525" cap="flat" cmpd="sng" algn="ctr">
            <a:solidFill>
              <a:schemeClr val="bg1">
                <a:lumMod val="65000"/>
              </a:schemeClr>
            </a:solidFill>
            <a:prstDash val="solid"/>
            <a:round/>
            <a:headEnd type="none" w="med" len="med"/>
            <a:tailEnd type="none" w="med" len="med"/>
          </a:ln>
          <a:effectLst/>
        </p:spPr>
      </p:cxnSp>
      <p:grpSp>
        <p:nvGrpSpPr>
          <p:cNvPr id="72" name="Gruppieren 71"/>
          <p:cNvGrpSpPr/>
          <p:nvPr/>
        </p:nvGrpSpPr>
        <p:grpSpPr>
          <a:xfrm>
            <a:off x="3705627" y="1244542"/>
            <a:ext cx="4083431" cy="2924108"/>
            <a:chOff x="4209683" y="1060295"/>
            <a:chExt cx="4083431" cy="2924108"/>
          </a:xfrm>
        </p:grpSpPr>
        <p:cxnSp>
          <p:nvCxnSpPr>
            <p:cNvPr id="51" name="Gerade Verbindung mit Pfeil 50"/>
            <p:cNvCxnSpPr/>
            <p:nvPr/>
          </p:nvCxnSpPr>
          <p:spPr bwMode="auto">
            <a:xfrm flipH="1">
              <a:off x="4211960" y="2212331"/>
              <a:ext cx="1645130" cy="0"/>
            </a:xfrm>
            <a:prstGeom prst="straightConnector1">
              <a:avLst/>
            </a:prstGeom>
            <a:ln w="57150">
              <a:solidFill>
                <a:schemeClr val="accent5">
                  <a:lumMod val="60000"/>
                  <a:lumOff val="40000"/>
                </a:schemeClr>
              </a:solidFill>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53" name="Gerade Verbindung mit Pfeil 52"/>
            <p:cNvCxnSpPr/>
            <p:nvPr/>
          </p:nvCxnSpPr>
          <p:spPr bwMode="auto">
            <a:xfrm flipH="1" flipV="1">
              <a:off x="5204535" y="1560584"/>
              <a:ext cx="652072" cy="6822"/>
            </a:xfrm>
            <a:prstGeom prst="straightConnector1">
              <a:avLst/>
            </a:prstGeom>
            <a:ln w="57150">
              <a:solidFill>
                <a:schemeClr val="accent5">
                  <a:lumMod val="60000"/>
                  <a:lumOff val="40000"/>
                </a:schemeClr>
              </a:solidFill>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59" name="Gerade Verbindung mit Pfeil 58"/>
            <p:cNvCxnSpPr/>
            <p:nvPr/>
          </p:nvCxnSpPr>
          <p:spPr bwMode="auto">
            <a:xfrm flipH="1" flipV="1">
              <a:off x="7072065" y="1639627"/>
              <a:ext cx="679966" cy="191988"/>
            </a:xfrm>
            <a:prstGeom prst="straightConnector1">
              <a:avLst/>
            </a:prstGeom>
            <a:ln w="57150">
              <a:solidFill>
                <a:schemeClr val="accent5">
                  <a:lumMod val="60000"/>
                  <a:lumOff val="40000"/>
                </a:schemeClr>
              </a:solidFill>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63" name="Gerade Verbindung mit Pfeil 62"/>
            <p:cNvCxnSpPr/>
            <p:nvPr/>
          </p:nvCxnSpPr>
          <p:spPr bwMode="auto">
            <a:xfrm flipH="1">
              <a:off x="7072065" y="2212331"/>
              <a:ext cx="679966" cy="414245"/>
            </a:xfrm>
            <a:prstGeom prst="straightConnector1">
              <a:avLst/>
            </a:prstGeom>
            <a:ln w="57150">
              <a:solidFill>
                <a:schemeClr val="accent5">
                  <a:lumMod val="60000"/>
                  <a:lumOff val="40000"/>
                </a:schemeClr>
              </a:solidFill>
              <a:headEnd type="none" w="med" len="med"/>
              <a:tailEnd type="triangle"/>
            </a:ln>
          </p:spPr>
          <p:style>
            <a:lnRef idx="2">
              <a:schemeClr val="accent3"/>
            </a:lnRef>
            <a:fillRef idx="0">
              <a:schemeClr val="accent3"/>
            </a:fillRef>
            <a:effectRef idx="1">
              <a:schemeClr val="accent3"/>
            </a:effectRef>
            <a:fontRef idx="minor">
              <a:schemeClr val="tx1"/>
            </a:fontRef>
          </p:style>
        </p:cxnSp>
        <p:cxnSp>
          <p:nvCxnSpPr>
            <p:cNvPr id="68" name="Gerade Verbindung mit Pfeil 67"/>
            <p:cNvCxnSpPr/>
            <p:nvPr/>
          </p:nvCxnSpPr>
          <p:spPr bwMode="auto">
            <a:xfrm flipH="1">
              <a:off x="7072065" y="2593047"/>
              <a:ext cx="709297" cy="1391356"/>
            </a:xfrm>
            <a:prstGeom prst="straightConnector1">
              <a:avLst/>
            </a:prstGeom>
            <a:ln w="57150">
              <a:solidFill>
                <a:schemeClr val="accent5">
                  <a:lumMod val="60000"/>
                  <a:lumOff val="40000"/>
                </a:schemeClr>
              </a:solidFill>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70" name="Textfeld 69"/>
            <p:cNvSpPr txBox="1"/>
            <p:nvPr/>
          </p:nvSpPr>
          <p:spPr>
            <a:xfrm>
              <a:off x="4209683" y="1060295"/>
              <a:ext cx="2033031" cy="369332"/>
            </a:xfrm>
            <a:prstGeom prst="rect">
              <a:avLst/>
            </a:prstGeom>
            <a:noFill/>
          </p:spPr>
          <p:txBody>
            <a:bodyPr wrap="square" rtlCol="0">
              <a:spAutoFit/>
            </a:bodyPr>
            <a:lstStyle/>
            <a:p>
              <a:pPr algn="ctr"/>
              <a:r>
                <a:rPr lang="en-US" b="1" dirty="0" smtClean="0">
                  <a:solidFill>
                    <a:schemeClr val="accent6"/>
                  </a:solidFill>
                </a:rPr>
                <a:t>Buffer inputs</a:t>
              </a:r>
            </a:p>
          </p:txBody>
        </p:sp>
        <p:sp>
          <p:nvSpPr>
            <p:cNvPr id="71" name="Textfeld 70"/>
            <p:cNvSpPr txBox="1"/>
            <p:nvPr/>
          </p:nvSpPr>
          <p:spPr>
            <a:xfrm>
              <a:off x="6260567" y="1062545"/>
              <a:ext cx="2032547" cy="369332"/>
            </a:xfrm>
            <a:prstGeom prst="rect">
              <a:avLst/>
            </a:prstGeom>
            <a:noFill/>
          </p:spPr>
          <p:txBody>
            <a:bodyPr wrap="square" rtlCol="0">
              <a:spAutoFit/>
            </a:bodyPr>
            <a:lstStyle/>
            <a:p>
              <a:pPr algn="ctr"/>
              <a:r>
                <a:rPr lang="en-US" b="1" dirty="0" smtClean="0">
                  <a:solidFill>
                    <a:schemeClr val="accent6"/>
                  </a:solidFill>
                </a:rPr>
                <a:t>Partition inputs</a:t>
              </a:r>
            </a:p>
          </p:txBody>
        </p:sp>
      </p:grpSp>
    </p:spTree>
    <p:extLst>
      <p:ext uri="{BB962C8B-B14F-4D97-AF65-F5344CB8AC3E}">
        <p14:creationId xmlns:p14="http://schemas.microsoft.com/office/powerpoint/2010/main" val="3801583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I/O Planner</a:t>
            </a:r>
            <a:endParaRPr lang="en-US" dirty="0"/>
          </a:p>
        </p:txBody>
      </p:sp>
      <p:sp>
        <p:nvSpPr>
          <p:cNvPr id="8" name="Rectangle 3"/>
          <p:cNvSpPr txBox="1">
            <a:spLocks noChangeArrowheads="1"/>
          </p:cNvSpPr>
          <p:nvPr/>
        </p:nvSpPr>
        <p:spPr bwMode="auto">
          <a:xfrm>
            <a:off x="323850" y="483518"/>
            <a:ext cx="8136582" cy="4248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57175" indent="-257175" algn="l" defTabSz="271463" rtl="0" eaLnBrk="1" fontAlgn="base" hangingPunct="1">
              <a:spcBef>
                <a:spcPct val="50000"/>
              </a:spcBef>
              <a:spcAft>
                <a:spcPct val="0"/>
              </a:spcAft>
              <a:defRPr b="0" i="0">
                <a:solidFill>
                  <a:schemeClr val="tx1"/>
                </a:solidFill>
                <a:latin typeface="Univers Bold"/>
                <a:ea typeface="ＭＳ Ｐゴシック" charset="0"/>
                <a:cs typeface="Univers Bold"/>
              </a:defRPr>
            </a:lvl1pPr>
            <a:lvl2pPr marL="197644" indent="-196454" algn="l" defTabSz="271463" rtl="0" eaLnBrk="1" fontAlgn="base" hangingPunct="1">
              <a:spcBef>
                <a:spcPct val="50000"/>
              </a:spcBef>
              <a:spcAft>
                <a:spcPct val="0"/>
              </a:spcAft>
              <a:buBlip>
                <a:blip r:embed="rId3"/>
              </a:buBlip>
              <a:defRPr>
                <a:solidFill>
                  <a:schemeClr val="tx1"/>
                </a:solidFill>
                <a:latin typeface="Univers Light"/>
                <a:ea typeface="ＭＳ Ｐゴシック" charset="0"/>
                <a:cs typeface="Univers Light"/>
              </a:defRPr>
            </a:lvl2pPr>
            <a:lvl3pPr marL="534591" indent="-202406" algn="l" defTabSz="271463" rtl="0" eaLnBrk="1" fontAlgn="base" hangingPunct="1">
              <a:spcBef>
                <a:spcPct val="50000"/>
              </a:spcBef>
              <a:spcAft>
                <a:spcPct val="0"/>
              </a:spcAft>
              <a:buClr>
                <a:srgbClr val="C0C0C0"/>
              </a:buClr>
              <a:buFont typeface="Arial" charset="0"/>
              <a:buChar char="–"/>
              <a:defRPr>
                <a:solidFill>
                  <a:schemeClr val="tx1"/>
                </a:solidFill>
                <a:latin typeface="Univers Light"/>
                <a:ea typeface="ＭＳ Ｐゴシック" charset="0"/>
                <a:cs typeface="Univers Light"/>
              </a:defRPr>
            </a:lvl3pPr>
            <a:lvl4pPr marL="804863" indent="-134541" algn="l" defTabSz="271463" rtl="0" eaLnBrk="1" fontAlgn="base" hangingPunct="1">
              <a:spcBef>
                <a:spcPct val="20000"/>
              </a:spcBef>
              <a:spcAft>
                <a:spcPct val="0"/>
              </a:spcAft>
              <a:buClr>
                <a:srgbClr val="C0C0C0"/>
              </a:buClr>
              <a:buChar char="•"/>
              <a:defRPr>
                <a:solidFill>
                  <a:schemeClr val="tx1"/>
                </a:solidFill>
                <a:latin typeface="Univers Light"/>
                <a:ea typeface="ＭＳ Ｐゴシック" charset="0"/>
                <a:cs typeface="Univers Light"/>
              </a:defRPr>
            </a:lvl4pPr>
            <a:lvl5pPr marL="1140619" indent="-135731" algn="l" defTabSz="271463" rtl="0" eaLnBrk="1" fontAlgn="base" hangingPunct="1">
              <a:spcBef>
                <a:spcPct val="20000"/>
              </a:spcBef>
              <a:spcAft>
                <a:spcPct val="0"/>
              </a:spcAft>
              <a:buClr>
                <a:srgbClr val="C0C0C0"/>
              </a:buClr>
              <a:buChar char="-"/>
              <a:defRPr sz="1400">
                <a:solidFill>
                  <a:schemeClr val="tx1"/>
                </a:solidFill>
                <a:latin typeface="Univers Light"/>
                <a:ea typeface="ＭＳ Ｐゴシック" charset="0"/>
                <a:cs typeface="Univers Light"/>
              </a:defRPr>
            </a:lvl5pPr>
            <a:lvl6pPr marL="1483519" indent="-135731" algn="l" defTabSz="271463" rtl="0" eaLnBrk="1" fontAlgn="base" hangingPunct="1">
              <a:spcBef>
                <a:spcPct val="20000"/>
              </a:spcBef>
              <a:spcAft>
                <a:spcPct val="0"/>
              </a:spcAft>
              <a:buClr>
                <a:srgbClr val="C0C0C0"/>
              </a:buClr>
              <a:buChar char="-"/>
              <a:defRPr sz="1200">
                <a:solidFill>
                  <a:schemeClr val="tx1"/>
                </a:solidFill>
                <a:latin typeface="+mn-lt"/>
              </a:defRPr>
            </a:lvl6pPr>
            <a:lvl7pPr marL="1826419" indent="-135731" algn="l" defTabSz="271463" rtl="0" eaLnBrk="1" fontAlgn="base" hangingPunct="1">
              <a:spcBef>
                <a:spcPct val="20000"/>
              </a:spcBef>
              <a:spcAft>
                <a:spcPct val="0"/>
              </a:spcAft>
              <a:buClr>
                <a:srgbClr val="C0C0C0"/>
              </a:buClr>
              <a:buChar char="-"/>
              <a:defRPr sz="1200">
                <a:solidFill>
                  <a:schemeClr val="tx1"/>
                </a:solidFill>
                <a:latin typeface="+mn-lt"/>
              </a:defRPr>
            </a:lvl7pPr>
            <a:lvl8pPr marL="2169319" indent="-135731" algn="l" defTabSz="271463" rtl="0" eaLnBrk="1" fontAlgn="base" hangingPunct="1">
              <a:spcBef>
                <a:spcPct val="20000"/>
              </a:spcBef>
              <a:spcAft>
                <a:spcPct val="0"/>
              </a:spcAft>
              <a:buClr>
                <a:srgbClr val="C0C0C0"/>
              </a:buClr>
              <a:buChar char="-"/>
              <a:defRPr sz="1200">
                <a:solidFill>
                  <a:schemeClr val="tx1"/>
                </a:solidFill>
                <a:latin typeface="+mn-lt"/>
              </a:defRPr>
            </a:lvl8pPr>
            <a:lvl9pPr marL="2512219" indent="-135731" algn="l" defTabSz="271463" rtl="0" eaLnBrk="1" fontAlgn="base" hangingPunct="1">
              <a:spcBef>
                <a:spcPct val="20000"/>
              </a:spcBef>
              <a:spcAft>
                <a:spcPct val="0"/>
              </a:spcAft>
              <a:buClr>
                <a:srgbClr val="C0C0C0"/>
              </a:buClr>
              <a:buChar char="-"/>
              <a:defRPr sz="1200">
                <a:solidFill>
                  <a:schemeClr val="tx1"/>
                </a:solidFill>
                <a:latin typeface="+mn-lt"/>
              </a:defRPr>
            </a:lvl9pPr>
          </a:lstStyle>
          <a:p>
            <a:pPr lvl="1"/>
            <a:r>
              <a:rPr lang="en-US" kern="0" dirty="0" smtClean="0"/>
              <a:t>Individual parallel jobs cannot optimize I/O performance</a:t>
            </a:r>
          </a:p>
          <a:p>
            <a:pPr lvl="2"/>
            <a:r>
              <a:rPr lang="en-US" kern="0" dirty="0" smtClean="0"/>
              <a:t>Global parallel file systems are shared resources</a:t>
            </a:r>
          </a:p>
          <a:p>
            <a:pPr lvl="2"/>
            <a:r>
              <a:rPr lang="en-US" kern="0" dirty="0" smtClean="0"/>
              <a:t>No bandwidth guaranties, no reliably I/O time estimations</a:t>
            </a:r>
          </a:p>
          <a:p>
            <a:pPr lvl="1"/>
            <a:r>
              <a:rPr lang="en-US" kern="0" dirty="0" smtClean="0"/>
              <a:t>Central I/O planner schedules I/O operations</a:t>
            </a:r>
          </a:p>
          <a:p>
            <a:pPr lvl="2"/>
            <a:r>
              <a:rPr lang="en-US" kern="0" dirty="0" smtClean="0"/>
              <a:t>Assume all parallel jobs are under control of ADA-FS</a:t>
            </a:r>
          </a:p>
          <a:p>
            <a:pPr lvl="2"/>
            <a:r>
              <a:rPr lang="en-US" kern="0" dirty="0" smtClean="0"/>
              <a:t>Assume coarse-grained I/O behavior known: I/O phases and I/O gaps</a:t>
            </a:r>
          </a:p>
          <a:p>
            <a:pPr lvl="2"/>
            <a:r>
              <a:rPr lang="en-US" kern="0" dirty="0" smtClean="0"/>
              <a:t>Allow I/O phases of running jobs with priority</a:t>
            </a:r>
          </a:p>
          <a:p>
            <a:pPr lvl="2"/>
            <a:r>
              <a:rPr lang="en-US" kern="0" dirty="0" smtClean="0"/>
              <a:t>When stage-in inputs for future jobs? To which nodes?</a:t>
            </a:r>
          </a:p>
          <a:p>
            <a:pPr lvl="2"/>
            <a:r>
              <a:rPr lang="en-US" kern="0" dirty="0" smtClean="0"/>
              <a:t>When stage-out outputs from past jobs?</a:t>
            </a:r>
          </a:p>
          <a:p>
            <a:pPr lvl="2"/>
            <a:r>
              <a:rPr lang="en-US" kern="0" dirty="0" smtClean="0"/>
              <a:t>Integrate with job scheduling</a:t>
            </a:r>
          </a:p>
          <a:p>
            <a:pPr lvl="2"/>
            <a:endParaRPr lang="en-US" kern="0" dirty="0" smtClean="0"/>
          </a:p>
        </p:txBody>
      </p:sp>
    </p:spTree>
    <p:extLst>
      <p:ext uri="{BB962C8B-B14F-4D97-AF65-F5344CB8AC3E}">
        <p14:creationId xmlns:p14="http://schemas.microsoft.com/office/powerpoint/2010/main" val="2230397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Vampir_Score-P_Intro.pptx">
  <a:themeElements>
    <a:clrScheme name="VI\-HPS">
      <a:dk1>
        <a:srgbClr val="000000"/>
      </a:dk1>
      <a:lt1>
        <a:srgbClr val="FFFFFF"/>
      </a:lt1>
      <a:dk2>
        <a:srgbClr val="000000"/>
      </a:dk2>
      <a:lt2>
        <a:srgbClr val="FFFFFF"/>
      </a:lt2>
      <a:accent1>
        <a:srgbClr val="B2CAD9"/>
      </a:accent1>
      <a:accent2>
        <a:srgbClr val="074173"/>
      </a:accent2>
      <a:accent3>
        <a:srgbClr val="C8C80E"/>
      </a:accent3>
      <a:accent4>
        <a:srgbClr val="E2E37E"/>
      </a:accent4>
      <a:accent5>
        <a:srgbClr val="A92F10"/>
      </a:accent5>
      <a:accent6>
        <a:srgbClr val="E95742"/>
      </a:accent6>
      <a:hlink>
        <a:srgbClr val="E95742"/>
      </a:hlink>
      <a:folHlink>
        <a:srgbClr val="E9C3B8"/>
      </a:folHlink>
    </a:clrScheme>
    <a:fontScheme name="zih_print_2005-06-06">
      <a:majorFont>
        <a:latin typeface="DIN-Bold"/>
        <a:ea typeface=""/>
        <a:cs typeface=""/>
      </a:majorFont>
      <a:minorFont>
        <a:latin typeface="Univers 45 Light"/>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1800" b="0" i="0" u="none" strike="noStrike" cap="none" normalizeH="0" baseline="0" smtClean="0">
            <a:ln>
              <a:noFill/>
            </a:ln>
            <a:solidFill>
              <a:srgbClr val="FFFFFF"/>
            </a:solidFill>
            <a:effectLst/>
            <a:latin typeface="Univers 45 Light" pitchFamily="2"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1800" b="0" i="0" u="none" strike="noStrike" cap="none" normalizeH="0" baseline="0" smtClean="0">
            <a:ln>
              <a:noFill/>
            </a:ln>
            <a:solidFill>
              <a:srgbClr val="FFFFFF"/>
            </a:solidFill>
            <a:effectLst/>
            <a:latin typeface="Univers 45 Light" pitchFamily="2" charset="0"/>
          </a:defRPr>
        </a:defPPr>
      </a:lstStyle>
    </a:lnDef>
  </a:objectDefaults>
  <a:extraClrSchemeLst>
    <a:extraClrScheme>
      <a:clrScheme name="zih_print_2005-06-06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zih_print_2005-06-06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zih_print_2005-06-06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zih_print_2005-06-06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zih_print_2005-06-0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zih_print_2005-06-0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zih_print_2005-06-0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4_ZIH_Vorlage_en_16x9-1jac.potx" id="{3A1FD1B5-E11A-47B6-B54E-DB90E308A172}" vid="{4C47F867-EB54-43ED-A8C8-188B0ECA529D}"/>
    </a:ext>
  </a:extLst>
</a:theme>
</file>

<file path=ppt/theme/theme2.xml><?xml version="1.0" encoding="utf-8"?>
<a:theme xmlns:a="http://schemas.openxmlformats.org/drawingml/2006/main" name="2013_ZIH_Vorlag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zih_print_2005-06-06">
      <a:majorFont>
        <a:latin typeface="DIN-Bold"/>
        <a:ea typeface=""/>
        <a:cs typeface=""/>
      </a:majorFont>
      <a:minorFont>
        <a:latin typeface="Univers 45 Light"/>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1800" b="0" i="0" u="none" strike="noStrike" cap="none" normalizeH="0" baseline="0" smtClean="0">
            <a:ln>
              <a:noFill/>
            </a:ln>
            <a:solidFill>
              <a:srgbClr val="FFFFFF"/>
            </a:solidFill>
            <a:effectLst/>
            <a:latin typeface="Univers 45 Light" pitchFamily="2"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1800" b="0" i="0" u="none" strike="noStrike" cap="none" normalizeH="0" baseline="0" smtClean="0">
            <a:ln>
              <a:noFill/>
            </a:ln>
            <a:solidFill>
              <a:srgbClr val="FFFFFF"/>
            </a:solidFill>
            <a:effectLst/>
            <a:latin typeface="Univers 45 Light" pitchFamily="2" charset="0"/>
          </a:defRPr>
        </a:defPPr>
      </a:lstStyle>
    </a:lnDef>
  </a:objectDefaults>
  <a:extraClrSchemeLst>
    <a:extraClrScheme>
      <a:clrScheme name="zih_print_2005-06-06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zih_print_2005-06-06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zih_print_2005-06-06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zih_print_2005-06-06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zih_print_2005-06-0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zih_print_2005-06-0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zih_print_2005-06-0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4_ZIH_Vorlage_en_16x9-1jac.potx" id="{3A1FD1B5-E11A-47B6-B54E-DB90E308A172}" vid="{4C47F867-EB54-43ED-A8C8-188B0ECA529D}"/>
    </a:ext>
  </a:ext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61CD9B70EE8D454C898D4DF166CCFD2A" ma:contentTypeVersion="0" ma:contentTypeDescription="Ein neues Dokument erstellen." ma:contentTypeScope="" ma:versionID="5ba3662e13d3c9cf3456727e422dcffb">
  <xsd:schema xmlns:xsd="http://www.w3.org/2001/XMLSchema" xmlns:xs="http://www.w3.org/2001/XMLSchema" xmlns:p="http://schemas.microsoft.com/office/2006/metadata/properties" targetNamespace="http://schemas.microsoft.com/office/2006/metadata/properties" ma:root="true" ma:fieldsID="b4f5dc90cf06628c3b90945c8266c24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0ADDD1-9DCE-4DBE-93BF-D052BC10A1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A3D134D-F2E8-47DD-888D-128D7952C2FE}">
  <ds:schemaRefs>
    <ds:schemaRef ds:uri="http://www.w3.org/XML/1998/namespace"/>
    <ds:schemaRef ds:uri="http://purl.org/dc/dcmitype/"/>
    <ds:schemaRef ds:uri="http://schemas.microsoft.com/office/2006/documentManagement/types"/>
    <ds:schemaRef ds:uri="http://schemas.openxmlformats.org/package/2006/metadata/core-properties"/>
    <ds:schemaRef ds:uri="http://purl.org/dc/terms/"/>
    <ds:schemaRef ds:uri="http://purl.org/dc/elements/1.1/"/>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701F9DB3-9D90-4495-959C-C493FFE130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Vampir_Score-P_Intro.pptx</Template>
  <TotalTime>0</TotalTime>
  <Words>1398</Words>
  <Application>Microsoft Office PowerPoint</Application>
  <PresentationFormat>Bildschirmpräsentation (16:9)</PresentationFormat>
  <Paragraphs>292</Paragraphs>
  <Slides>18</Slides>
  <Notes>12</Notes>
  <HiddenSlides>3</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18</vt:i4>
      </vt:variant>
    </vt:vector>
  </HeadingPairs>
  <TitlesOfParts>
    <vt:vector size="30" baseType="lpstr">
      <vt:lpstr>ＭＳ Ｐゴシック</vt:lpstr>
      <vt:lpstr>Arial</vt:lpstr>
      <vt:lpstr>Courier New</vt:lpstr>
      <vt:lpstr>DIN-Bold</vt:lpstr>
      <vt:lpstr>Times New Roman</vt:lpstr>
      <vt:lpstr>Univers 45 Light</vt:lpstr>
      <vt:lpstr>Univers 55</vt:lpstr>
      <vt:lpstr>Univers Bold</vt:lpstr>
      <vt:lpstr>Univers Light</vt:lpstr>
      <vt:lpstr>Wingdings</vt:lpstr>
      <vt:lpstr>Vampir_Score-P_Intro.pptx</vt:lpstr>
      <vt:lpstr>2013_ZIH_Vorlage</vt:lpstr>
      <vt:lpstr> Advanced Data Placement via Ad-hoc File Systems at Extreme Scales (ADA-FS)</vt:lpstr>
      <vt:lpstr>ADA-FS</vt:lpstr>
      <vt:lpstr>Project Rationale</vt:lpstr>
      <vt:lpstr>Background: Upcoming HPC Architectures</vt:lpstr>
      <vt:lpstr>Proposed Solution</vt:lpstr>
      <vt:lpstr>Overlay FS</vt:lpstr>
      <vt:lpstr>Overlay FS</vt:lpstr>
      <vt:lpstr>Overlay FS</vt:lpstr>
      <vt:lpstr>I/O Planner</vt:lpstr>
      <vt:lpstr>Application Monitoring and Resource Discovery</vt:lpstr>
      <vt:lpstr>Challenges and Benefits</vt:lpstr>
      <vt:lpstr>Consortium and Previous Work</vt:lpstr>
      <vt:lpstr>Work Plan</vt:lpstr>
      <vt:lpstr>Summary</vt:lpstr>
      <vt:lpstr>PowerPoint-Präsentation</vt:lpstr>
      <vt:lpstr>PowerPoint-Präsentation</vt:lpstr>
      <vt:lpstr>Background: Upcoming HPC Architectures</vt:lpstr>
      <vt:lpstr>PowerPoint-Präsentation</vt:lpstr>
    </vt:vector>
  </TitlesOfParts>
  <Company>ZIH, TU Dresden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ADA-FS</dc:title>
  <dc:creator>Bert Wesarg</dc:creator>
  <cp:lastModifiedBy>Andreas Knüpfer</cp:lastModifiedBy>
  <cp:revision>210</cp:revision>
  <dcterms:created xsi:type="dcterms:W3CDTF">2014-11-11T15:49:31Z</dcterms:created>
  <dcterms:modified xsi:type="dcterms:W3CDTF">2016-01-27T06:34:27Z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0x01010061CD9B70EE8D454C898D4DF166CCFD2A</vt:lpwstr>
  </property>
</Properties>
</file>